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9"/>
  </p:notesMasterIdLst>
  <p:sldIdLst>
    <p:sldId id="256" r:id="rId2"/>
    <p:sldId id="258" r:id="rId3"/>
    <p:sldId id="257" r:id="rId4"/>
    <p:sldId id="259" r:id="rId5"/>
    <p:sldId id="263" r:id="rId6"/>
    <p:sldId id="271" r:id="rId7"/>
    <p:sldId id="272" r:id="rId8"/>
    <p:sldId id="273" r:id="rId9"/>
    <p:sldId id="266" r:id="rId10"/>
    <p:sldId id="267" r:id="rId11"/>
    <p:sldId id="268" r:id="rId12"/>
    <p:sldId id="269" r:id="rId13"/>
    <p:sldId id="270" r:id="rId14"/>
    <p:sldId id="265" r:id="rId15"/>
    <p:sldId id="262" r:id="rId16"/>
    <p:sldId id="260"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83881"/>
  </p:normalViewPr>
  <p:slideViewPr>
    <p:cSldViewPr snapToGrid="0" snapToObjects="1">
      <p:cViewPr varScale="1">
        <p:scale>
          <a:sx n="91" d="100"/>
          <a:sy n="91" d="100"/>
        </p:scale>
        <p:origin x="13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7750B-A2DC-2D44-96BA-30E65E759E99}" type="datetimeFigureOut">
              <a:rPr lang="en-US" smtClean="0"/>
              <a:t>5/3/22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ED3DB-5E48-1A49-B2DC-F189265C9CA2}" type="slidenum">
              <a:rPr lang="en-US" smtClean="0"/>
              <a:t>‹#›</a:t>
            </a:fld>
            <a:endParaRPr lang="en-US"/>
          </a:p>
        </p:txBody>
      </p:sp>
    </p:spTree>
    <p:extLst>
      <p:ext uri="{BB962C8B-B14F-4D97-AF65-F5344CB8AC3E}">
        <p14:creationId xmlns:p14="http://schemas.microsoft.com/office/powerpoint/2010/main" val="4006226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everybody. For my R project, I decided to work on another topic that is important to me and that is Economic Freedom. Growing up and seeing how my home country of Nicaragua has been affected by political instability and lack of foreign direct investment inspired to look into this index and see what other countries have been affected like Nicaragua. </a:t>
            </a:r>
          </a:p>
        </p:txBody>
      </p:sp>
      <p:sp>
        <p:nvSpPr>
          <p:cNvPr id="4" name="Slide Number Placeholder 3"/>
          <p:cNvSpPr>
            <a:spLocks noGrp="1"/>
          </p:cNvSpPr>
          <p:nvPr>
            <p:ph type="sldNum" sz="quarter" idx="5"/>
          </p:nvPr>
        </p:nvSpPr>
        <p:spPr/>
        <p:txBody>
          <a:bodyPr/>
          <a:lstStyle/>
          <a:p>
            <a:fld id="{C18ED3DB-5E48-1A49-B2DC-F189265C9CA2}" type="slidenum">
              <a:rPr lang="en-US" smtClean="0"/>
              <a:t>1</a:t>
            </a:fld>
            <a:endParaRPr lang="en-US"/>
          </a:p>
        </p:txBody>
      </p:sp>
    </p:spTree>
    <p:extLst>
      <p:ext uri="{BB962C8B-B14F-4D97-AF65-F5344CB8AC3E}">
        <p14:creationId xmlns:p14="http://schemas.microsoft.com/office/powerpoint/2010/main" val="2796426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property rights component is an assessment of the ability of individuals to accumulate private property, secured by clear laws that are fully enforced by the state. It measures the degree to which a country’s laws protect private property rights and the degree to which its government enforces those laws. Holding all other variables constant</a:t>
            </a:r>
            <a:endParaRPr lang="en-US" dirty="0"/>
          </a:p>
        </p:txBody>
      </p:sp>
      <p:sp>
        <p:nvSpPr>
          <p:cNvPr id="4" name="Slide Number Placeholder 3"/>
          <p:cNvSpPr>
            <a:spLocks noGrp="1"/>
          </p:cNvSpPr>
          <p:nvPr>
            <p:ph type="sldNum" sz="quarter" idx="5"/>
          </p:nvPr>
        </p:nvSpPr>
        <p:spPr/>
        <p:txBody>
          <a:bodyPr/>
          <a:lstStyle/>
          <a:p>
            <a:fld id="{C18ED3DB-5E48-1A49-B2DC-F189265C9CA2}" type="slidenum">
              <a:rPr lang="en-US" smtClean="0"/>
              <a:t>15</a:t>
            </a:fld>
            <a:endParaRPr lang="en-US"/>
          </a:p>
        </p:txBody>
      </p:sp>
    </p:spTree>
    <p:extLst>
      <p:ext uri="{BB962C8B-B14F-4D97-AF65-F5344CB8AC3E}">
        <p14:creationId xmlns:p14="http://schemas.microsoft.com/office/powerpoint/2010/main" val="277240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is the Economic Freedom? Economic freedom is defined as the fundamental right of every human to control his or her own labor and property. The Economic Freedom Index began in 1994 with the tracking of freedom features and macro-economic data of 183 countries in 5 regions.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to enjoying higher levels of economic prosperity, people in these free </a:t>
            </a:r>
            <a:r>
              <a:rPr lang="en-US" dirty="0" err="1"/>
              <a:t>socities</a:t>
            </a:r>
            <a:r>
              <a:rPr lang="en-US" dirty="0"/>
              <a:t> live longer, have better health, are more educated, and are better protectors of the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should we care? Countries that score higher in the index </a:t>
            </a:r>
            <a:r>
              <a:rPr lang="en-US" sz="1200" dirty="0"/>
              <a:t>also perform higher in three key areas (income per capita, social progress, and democratic governance). Economic Freedom is about empowering people to choose their path in life. And what will matter the years to come are the creating solutions to world problems that are most likely going to come from people who are truly free to choose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Index is comprised of 12 different factors that are each grouped into respective categories, which are rule of law referring to property rights and freedom from corruption, government size which relates to tax burden and government spending, regulatory efficiency, having to do with business, labor, and monetary freedom, and open markets, related to the country’s trade, investment, and financial freedom. </a:t>
            </a:r>
            <a:endParaRPr lang="en-US" dirty="0"/>
          </a:p>
          <a:p>
            <a:endParaRPr lang="en-US" dirty="0"/>
          </a:p>
        </p:txBody>
      </p:sp>
      <p:sp>
        <p:nvSpPr>
          <p:cNvPr id="4" name="Slide Number Placeholder 3"/>
          <p:cNvSpPr>
            <a:spLocks noGrp="1"/>
          </p:cNvSpPr>
          <p:nvPr>
            <p:ph type="sldNum" sz="quarter" idx="5"/>
          </p:nvPr>
        </p:nvSpPr>
        <p:spPr/>
        <p:txBody>
          <a:bodyPr/>
          <a:lstStyle/>
          <a:p>
            <a:fld id="{C18ED3DB-5E48-1A49-B2DC-F189265C9CA2}" type="slidenum">
              <a:rPr lang="en-US" smtClean="0"/>
              <a:t>2</a:t>
            </a:fld>
            <a:endParaRPr lang="en-US"/>
          </a:p>
        </p:txBody>
      </p:sp>
    </p:spTree>
    <p:extLst>
      <p:ext uri="{BB962C8B-B14F-4D97-AF65-F5344CB8AC3E}">
        <p14:creationId xmlns:p14="http://schemas.microsoft.com/office/powerpoint/2010/main" val="2462504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project and analysis aims to do is answer three key questions. Which are the regions that have the highest level of economic freedom as well as the regions that have the lowest level of economic freedoms? Does economic freedom truly translate to greater economic prosperity, and what are the key factors that most affect a country’s ranking in the world. </a:t>
            </a:r>
          </a:p>
        </p:txBody>
      </p:sp>
      <p:sp>
        <p:nvSpPr>
          <p:cNvPr id="4" name="Slide Number Placeholder 3"/>
          <p:cNvSpPr>
            <a:spLocks noGrp="1"/>
          </p:cNvSpPr>
          <p:nvPr>
            <p:ph type="sldNum" sz="quarter" idx="5"/>
          </p:nvPr>
        </p:nvSpPr>
        <p:spPr/>
        <p:txBody>
          <a:bodyPr/>
          <a:lstStyle/>
          <a:p>
            <a:fld id="{C18ED3DB-5E48-1A49-B2DC-F189265C9CA2}" type="slidenum">
              <a:rPr lang="en-US" smtClean="0"/>
              <a:t>3</a:t>
            </a:fld>
            <a:endParaRPr lang="en-US"/>
          </a:p>
        </p:txBody>
      </p:sp>
    </p:spTree>
    <p:extLst>
      <p:ext uri="{BB962C8B-B14F-4D97-AF65-F5344CB8AC3E}">
        <p14:creationId xmlns:p14="http://schemas.microsoft.com/office/powerpoint/2010/main" val="302235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for the dataset, the data was imported directly from the Heritage Economic Freedom Index website with historical Index information from 2017 to 2022, as well as Macro-economic data for each country. The dataset includes features such as the country name, what region it belongs to, what is its freedom score, as well as its macro-economic data such as GDP, GDP per capita, inflation, etc. Feature generation was used to create new features such as the change in Freedom score over time, grouping the 12 features together, and segmented the freedom scores into quartiles. The final dataset is comprised of 988 rows and 47 columns.</a:t>
            </a:r>
          </a:p>
        </p:txBody>
      </p:sp>
      <p:sp>
        <p:nvSpPr>
          <p:cNvPr id="4" name="Slide Number Placeholder 3"/>
          <p:cNvSpPr>
            <a:spLocks noGrp="1"/>
          </p:cNvSpPr>
          <p:nvPr>
            <p:ph type="sldNum" sz="quarter" idx="5"/>
          </p:nvPr>
        </p:nvSpPr>
        <p:spPr/>
        <p:txBody>
          <a:bodyPr/>
          <a:lstStyle/>
          <a:p>
            <a:fld id="{C18ED3DB-5E48-1A49-B2DC-F189265C9CA2}" type="slidenum">
              <a:rPr lang="en-US" smtClean="0"/>
              <a:t>4</a:t>
            </a:fld>
            <a:endParaRPr lang="en-US"/>
          </a:p>
        </p:txBody>
      </p:sp>
    </p:spTree>
    <p:extLst>
      <p:ext uri="{BB962C8B-B14F-4D97-AF65-F5344CB8AC3E}">
        <p14:creationId xmlns:p14="http://schemas.microsoft.com/office/powerpoint/2010/main" val="277892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analysis, I created a boxplot to see the disparity of Freedom Scores between each of the 5 regions. As we can see from the plot, Europe seems to have the highest mean Freedom score with little outliers, while Sub-Saharan Africa seems to be the region with the lowest mean Economic Freedom score but does demonstrate some outliers in the upper and lower bounds. </a:t>
            </a:r>
          </a:p>
        </p:txBody>
      </p:sp>
      <p:sp>
        <p:nvSpPr>
          <p:cNvPr id="4" name="Slide Number Placeholder 3"/>
          <p:cNvSpPr>
            <a:spLocks noGrp="1"/>
          </p:cNvSpPr>
          <p:nvPr>
            <p:ph type="sldNum" sz="quarter" idx="5"/>
          </p:nvPr>
        </p:nvSpPr>
        <p:spPr/>
        <p:txBody>
          <a:bodyPr/>
          <a:lstStyle/>
          <a:p>
            <a:fld id="{C18ED3DB-5E48-1A49-B2DC-F189265C9CA2}" type="slidenum">
              <a:rPr lang="en-US" smtClean="0"/>
              <a:t>5</a:t>
            </a:fld>
            <a:endParaRPr lang="en-US"/>
          </a:p>
        </p:txBody>
      </p:sp>
    </p:spTree>
    <p:extLst>
      <p:ext uri="{BB962C8B-B14F-4D97-AF65-F5344CB8AC3E}">
        <p14:creationId xmlns:p14="http://schemas.microsoft.com/office/powerpoint/2010/main" val="300660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an understanding of the current economic freedom of the world, the top 5 and bottom 5 countries were plotted in </a:t>
            </a:r>
            <a:r>
              <a:rPr lang="en-US" dirty="0" err="1"/>
              <a:t>barplots</a:t>
            </a:r>
            <a:r>
              <a:rPr lang="en-US" dirty="0"/>
              <a:t>. As we can see on the left, </a:t>
            </a:r>
            <a:r>
              <a:rPr lang="en-US" dirty="0" err="1"/>
              <a:t>Signapore</a:t>
            </a:r>
            <a:r>
              <a:rPr lang="en-US" dirty="0"/>
              <a:t>, New Zealand, and Switzerland have the highest scores. And on the right we can see countries like Venezuela, Eritrea, and The Republic of Congo having the lowest level of economic freedom in 2022. </a:t>
            </a:r>
          </a:p>
        </p:txBody>
      </p:sp>
      <p:sp>
        <p:nvSpPr>
          <p:cNvPr id="4" name="Slide Number Placeholder 3"/>
          <p:cNvSpPr>
            <a:spLocks noGrp="1"/>
          </p:cNvSpPr>
          <p:nvPr>
            <p:ph type="sldNum" sz="quarter" idx="5"/>
          </p:nvPr>
        </p:nvSpPr>
        <p:spPr/>
        <p:txBody>
          <a:bodyPr/>
          <a:lstStyle/>
          <a:p>
            <a:fld id="{C18ED3DB-5E48-1A49-B2DC-F189265C9CA2}" type="slidenum">
              <a:rPr lang="en-US" smtClean="0"/>
              <a:t>6</a:t>
            </a:fld>
            <a:endParaRPr lang="en-US"/>
          </a:p>
        </p:txBody>
      </p:sp>
    </p:spTree>
    <p:extLst>
      <p:ext uri="{BB962C8B-B14F-4D97-AF65-F5344CB8AC3E}">
        <p14:creationId xmlns:p14="http://schemas.microsoft.com/office/powerpoint/2010/main" val="412754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the change in scores feature, I thought it would be interesting to see which countries are those that have had the biggest change in their economic freedom. On the left we can see the countries that have grown the most freedom-wise. Those being Barbados, Slovenia, and Samoa. On the right, we can see those countries that have regressed in terms of their economic freedom. The most significant change being in Sudan, Burundi, and Rwanda. </a:t>
            </a:r>
          </a:p>
        </p:txBody>
      </p:sp>
      <p:sp>
        <p:nvSpPr>
          <p:cNvPr id="4" name="Slide Number Placeholder 3"/>
          <p:cNvSpPr>
            <a:spLocks noGrp="1"/>
          </p:cNvSpPr>
          <p:nvPr>
            <p:ph type="sldNum" sz="quarter" idx="5"/>
          </p:nvPr>
        </p:nvSpPr>
        <p:spPr/>
        <p:txBody>
          <a:bodyPr/>
          <a:lstStyle/>
          <a:p>
            <a:fld id="{C18ED3DB-5E48-1A49-B2DC-F189265C9CA2}" type="slidenum">
              <a:rPr lang="en-US" smtClean="0"/>
              <a:t>7</a:t>
            </a:fld>
            <a:endParaRPr lang="en-US"/>
          </a:p>
        </p:txBody>
      </p:sp>
    </p:spTree>
    <p:extLst>
      <p:ext uri="{BB962C8B-B14F-4D97-AF65-F5344CB8AC3E}">
        <p14:creationId xmlns:p14="http://schemas.microsoft.com/office/powerpoint/2010/main" val="1399846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ED3DB-5E48-1A49-B2DC-F189265C9CA2}" type="slidenum">
              <a:rPr lang="en-US" smtClean="0"/>
              <a:t>11</a:t>
            </a:fld>
            <a:endParaRPr lang="en-US"/>
          </a:p>
        </p:txBody>
      </p:sp>
    </p:spTree>
    <p:extLst>
      <p:ext uri="{BB962C8B-B14F-4D97-AF65-F5344CB8AC3E}">
        <p14:creationId xmlns:p14="http://schemas.microsoft.com/office/powerpoint/2010/main" val="2430512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analyzing the countries and regions with the highest and lowest level of economic freedom, I moved on to the project’s second research question, ‘Does Economic Freedom translate to greater economic prosperity?’. In order to answer this question, I decided to use multiple linear regression, utilizing GDP per capita as the dependent variable. After grouping the 12 EFI factors into the 4 categories (Rule of Law, Regulatory Efficiency, Government Size, and Open Markets) and including the Score given, I conducted multiple linear regression and saw that Mean Open Markets did not have a statistical significance with GDP per Capita, thus removing it from the model. Once removed, we can see the remaining variables have a p-value lower than 0.05, and a model with an adjusted r-squared of 0.5657. By holding all other variables constant, we can see that for one increase in Score, the GDP per capita could increase 705.52</a:t>
            </a:r>
          </a:p>
          <a:p>
            <a:endParaRPr lang="en-US" dirty="0"/>
          </a:p>
        </p:txBody>
      </p:sp>
      <p:sp>
        <p:nvSpPr>
          <p:cNvPr id="4" name="Slide Number Placeholder 3"/>
          <p:cNvSpPr>
            <a:spLocks noGrp="1"/>
          </p:cNvSpPr>
          <p:nvPr>
            <p:ph type="sldNum" sz="quarter" idx="5"/>
          </p:nvPr>
        </p:nvSpPr>
        <p:spPr/>
        <p:txBody>
          <a:bodyPr/>
          <a:lstStyle/>
          <a:p>
            <a:fld id="{C18ED3DB-5E48-1A49-B2DC-F189265C9CA2}" type="slidenum">
              <a:rPr lang="en-US" smtClean="0"/>
              <a:t>14</a:t>
            </a:fld>
            <a:endParaRPr lang="en-US"/>
          </a:p>
        </p:txBody>
      </p:sp>
    </p:spTree>
    <p:extLst>
      <p:ext uri="{BB962C8B-B14F-4D97-AF65-F5344CB8AC3E}">
        <p14:creationId xmlns:p14="http://schemas.microsoft.com/office/powerpoint/2010/main" val="142615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E95A-C47C-ADA4-A727-13A64C14B1C9}"/>
              </a:ext>
            </a:extLst>
          </p:cNvPr>
          <p:cNvSpPr>
            <a:spLocks noGrp="1"/>
          </p:cNvSpPr>
          <p:nvPr>
            <p:ph type="ctrTitle"/>
          </p:nvPr>
        </p:nvSpPr>
        <p:spPr/>
        <p:txBody>
          <a:bodyPr/>
          <a:lstStyle/>
          <a:p>
            <a:r>
              <a:rPr lang="en-US" dirty="0"/>
              <a:t>Economic freedom index</a:t>
            </a:r>
          </a:p>
        </p:txBody>
      </p:sp>
      <p:sp>
        <p:nvSpPr>
          <p:cNvPr id="3" name="Subtitle 2">
            <a:extLst>
              <a:ext uri="{FF2B5EF4-FFF2-40B4-BE49-F238E27FC236}">
                <a16:creationId xmlns:a16="http://schemas.microsoft.com/office/drawing/2014/main" id="{E637D3C4-B114-9FFC-0B25-B15BB2838D44}"/>
              </a:ext>
            </a:extLst>
          </p:cNvPr>
          <p:cNvSpPr>
            <a:spLocks noGrp="1"/>
          </p:cNvSpPr>
          <p:nvPr>
            <p:ph type="subTitle" idx="1"/>
          </p:nvPr>
        </p:nvSpPr>
        <p:spPr/>
        <p:txBody>
          <a:bodyPr>
            <a:normAutofit/>
          </a:bodyPr>
          <a:lstStyle/>
          <a:p>
            <a:r>
              <a:rPr lang="en-US" sz="3200" dirty="0"/>
              <a:t>Joaquin Gomez</a:t>
            </a:r>
          </a:p>
        </p:txBody>
      </p:sp>
    </p:spTree>
    <p:extLst>
      <p:ext uri="{BB962C8B-B14F-4D97-AF65-F5344CB8AC3E}">
        <p14:creationId xmlns:p14="http://schemas.microsoft.com/office/powerpoint/2010/main" val="137132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04F8-353E-9ADC-92F2-EC655C9656C9}"/>
              </a:ext>
            </a:extLst>
          </p:cNvPr>
          <p:cNvSpPr>
            <a:spLocks noGrp="1"/>
          </p:cNvSpPr>
          <p:nvPr>
            <p:ph type="title"/>
          </p:nvPr>
        </p:nvSpPr>
        <p:spPr>
          <a:xfrm>
            <a:off x="2231136" y="182214"/>
            <a:ext cx="7729728" cy="1188720"/>
          </a:xfrm>
        </p:spPr>
        <p:txBody>
          <a:bodyPr/>
          <a:lstStyle/>
          <a:p>
            <a:r>
              <a:rPr lang="en-US" dirty="0"/>
              <a:t>Europe</a:t>
            </a:r>
          </a:p>
        </p:txBody>
      </p:sp>
      <p:pic>
        <p:nvPicPr>
          <p:cNvPr id="21" name="Content Placeholder 20">
            <a:extLst>
              <a:ext uri="{FF2B5EF4-FFF2-40B4-BE49-F238E27FC236}">
                <a16:creationId xmlns:a16="http://schemas.microsoft.com/office/drawing/2014/main" id="{6B1FC52F-2B74-817B-7F69-61CD33E8CEAB}"/>
              </a:ext>
            </a:extLst>
          </p:cNvPr>
          <p:cNvPicPr>
            <a:picLocks noGrp="1" noChangeAspect="1"/>
          </p:cNvPicPr>
          <p:nvPr>
            <p:ph sz="half" idx="1"/>
          </p:nvPr>
        </p:nvPicPr>
        <p:blipFill>
          <a:blip r:embed="rId2"/>
          <a:stretch>
            <a:fillRect/>
          </a:stretch>
        </p:blipFill>
        <p:spPr>
          <a:xfrm>
            <a:off x="471362" y="1878012"/>
            <a:ext cx="5394866" cy="4754798"/>
          </a:xfrm>
        </p:spPr>
      </p:pic>
      <p:pic>
        <p:nvPicPr>
          <p:cNvPr id="25" name="Content Placeholder 24">
            <a:extLst>
              <a:ext uri="{FF2B5EF4-FFF2-40B4-BE49-F238E27FC236}">
                <a16:creationId xmlns:a16="http://schemas.microsoft.com/office/drawing/2014/main" id="{DD4B273F-A2DF-1980-7524-A9F5DDB4D708}"/>
              </a:ext>
            </a:extLst>
          </p:cNvPr>
          <p:cNvPicPr>
            <a:picLocks noGrp="1" noChangeAspect="1"/>
          </p:cNvPicPr>
          <p:nvPr>
            <p:ph sz="half" idx="2"/>
          </p:nvPr>
        </p:nvPicPr>
        <p:blipFill>
          <a:blip r:embed="rId3"/>
          <a:stretch>
            <a:fillRect/>
          </a:stretch>
        </p:blipFill>
        <p:spPr>
          <a:xfrm>
            <a:off x="6095999" y="1878012"/>
            <a:ext cx="5394865" cy="4754797"/>
          </a:xfrm>
        </p:spPr>
      </p:pic>
      <p:sp>
        <p:nvSpPr>
          <p:cNvPr id="26" name="Text Placeholder 5">
            <a:extLst>
              <a:ext uri="{FF2B5EF4-FFF2-40B4-BE49-F238E27FC236}">
                <a16:creationId xmlns:a16="http://schemas.microsoft.com/office/drawing/2014/main" id="{A8B69E91-F990-9A06-7F28-F653CDE92E3C}"/>
              </a:ext>
            </a:extLst>
          </p:cNvPr>
          <p:cNvSpPr txBox="1">
            <a:spLocks/>
          </p:cNvSpPr>
          <p:nvPr/>
        </p:nvSpPr>
        <p:spPr>
          <a:xfrm>
            <a:off x="789098" y="1491916"/>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TOP 5</a:t>
            </a:r>
            <a:endParaRPr lang="en-US" u="sng" dirty="0">
              <a:solidFill>
                <a:schemeClr val="accent2">
                  <a:lumMod val="50000"/>
                </a:schemeClr>
              </a:solidFill>
            </a:endParaRPr>
          </a:p>
          <a:p>
            <a:pPr algn="ctr"/>
            <a:endParaRPr lang="en-US" dirty="0"/>
          </a:p>
        </p:txBody>
      </p:sp>
      <p:sp>
        <p:nvSpPr>
          <p:cNvPr id="27" name="Text Placeholder 5">
            <a:extLst>
              <a:ext uri="{FF2B5EF4-FFF2-40B4-BE49-F238E27FC236}">
                <a16:creationId xmlns:a16="http://schemas.microsoft.com/office/drawing/2014/main" id="{A876E4F6-9F3C-0B9A-56B0-8775A5D0B4B4}"/>
              </a:ext>
            </a:extLst>
          </p:cNvPr>
          <p:cNvSpPr txBox="1">
            <a:spLocks/>
          </p:cNvSpPr>
          <p:nvPr/>
        </p:nvSpPr>
        <p:spPr>
          <a:xfrm>
            <a:off x="6986163" y="1491915"/>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BOTTOM 5</a:t>
            </a:r>
            <a:endParaRPr lang="en-US" u="sng" dirty="0">
              <a:solidFill>
                <a:schemeClr val="accent2">
                  <a:lumMod val="50000"/>
                </a:schemeClr>
              </a:solidFill>
            </a:endParaRPr>
          </a:p>
          <a:p>
            <a:pPr algn="ctr"/>
            <a:endParaRPr lang="en-US" dirty="0"/>
          </a:p>
        </p:txBody>
      </p:sp>
    </p:spTree>
    <p:extLst>
      <p:ext uri="{BB962C8B-B14F-4D97-AF65-F5344CB8AC3E}">
        <p14:creationId xmlns:p14="http://schemas.microsoft.com/office/powerpoint/2010/main" val="6855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DE6F-F018-E62C-0967-04A5FADF2E12}"/>
              </a:ext>
            </a:extLst>
          </p:cNvPr>
          <p:cNvSpPr>
            <a:spLocks noGrp="1"/>
          </p:cNvSpPr>
          <p:nvPr>
            <p:ph type="title"/>
          </p:nvPr>
        </p:nvSpPr>
        <p:spPr>
          <a:xfrm>
            <a:off x="2231136" y="145803"/>
            <a:ext cx="7729728" cy="1188720"/>
          </a:xfrm>
        </p:spPr>
        <p:txBody>
          <a:bodyPr/>
          <a:lstStyle/>
          <a:p>
            <a:r>
              <a:rPr lang="en-US" dirty="0"/>
              <a:t>Asia-Pacific</a:t>
            </a:r>
          </a:p>
        </p:txBody>
      </p:sp>
      <p:pic>
        <p:nvPicPr>
          <p:cNvPr id="25" name="Content Placeholder 24">
            <a:extLst>
              <a:ext uri="{FF2B5EF4-FFF2-40B4-BE49-F238E27FC236}">
                <a16:creationId xmlns:a16="http://schemas.microsoft.com/office/drawing/2014/main" id="{6F032AF6-21B0-43BE-3579-58121964B418}"/>
              </a:ext>
            </a:extLst>
          </p:cNvPr>
          <p:cNvPicPr>
            <a:picLocks noGrp="1" noChangeAspect="1"/>
          </p:cNvPicPr>
          <p:nvPr>
            <p:ph sz="half" idx="1"/>
          </p:nvPr>
        </p:nvPicPr>
        <p:blipFill>
          <a:blip r:embed="rId3"/>
          <a:stretch>
            <a:fillRect/>
          </a:stretch>
        </p:blipFill>
        <p:spPr>
          <a:xfrm>
            <a:off x="471361" y="1977243"/>
            <a:ext cx="5242495" cy="4620505"/>
          </a:xfrm>
        </p:spPr>
      </p:pic>
      <p:pic>
        <p:nvPicPr>
          <p:cNvPr id="29" name="Content Placeholder 28">
            <a:extLst>
              <a:ext uri="{FF2B5EF4-FFF2-40B4-BE49-F238E27FC236}">
                <a16:creationId xmlns:a16="http://schemas.microsoft.com/office/drawing/2014/main" id="{028B1EE6-491E-8A56-9EA2-71A5A82B89B6}"/>
              </a:ext>
            </a:extLst>
          </p:cNvPr>
          <p:cNvPicPr>
            <a:picLocks noGrp="1" noChangeAspect="1"/>
          </p:cNvPicPr>
          <p:nvPr>
            <p:ph sz="half" idx="2"/>
          </p:nvPr>
        </p:nvPicPr>
        <p:blipFill>
          <a:blip r:embed="rId4"/>
          <a:stretch>
            <a:fillRect/>
          </a:stretch>
        </p:blipFill>
        <p:spPr>
          <a:xfrm>
            <a:off x="6095999" y="1977243"/>
            <a:ext cx="5242495" cy="4620505"/>
          </a:xfrm>
        </p:spPr>
      </p:pic>
      <p:sp>
        <p:nvSpPr>
          <p:cNvPr id="30" name="Text Placeholder 5">
            <a:extLst>
              <a:ext uri="{FF2B5EF4-FFF2-40B4-BE49-F238E27FC236}">
                <a16:creationId xmlns:a16="http://schemas.microsoft.com/office/drawing/2014/main" id="{2E6C7329-37F2-6646-48FD-F7B08FE2A1C3}"/>
              </a:ext>
            </a:extLst>
          </p:cNvPr>
          <p:cNvSpPr txBox="1">
            <a:spLocks/>
          </p:cNvSpPr>
          <p:nvPr/>
        </p:nvSpPr>
        <p:spPr>
          <a:xfrm>
            <a:off x="789098" y="1472665"/>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TOP 5</a:t>
            </a:r>
            <a:endParaRPr lang="en-US" u="sng" dirty="0">
              <a:solidFill>
                <a:schemeClr val="accent2">
                  <a:lumMod val="50000"/>
                </a:schemeClr>
              </a:solidFill>
            </a:endParaRPr>
          </a:p>
          <a:p>
            <a:pPr algn="ctr"/>
            <a:endParaRPr lang="en-US" dirty="0"/>
          </a:p>
        </p:txBody>
      </p:sp>
      <p:sp>
        <p:nvSpPr>
          <p:cNvPr id="31" name="Text Placeholder 5">
            <a:extLst>
              <a:ext uri="{FF2B5EF4-FFF2-40B4-BE49-F238E27FC236}">
                <a16:creationId xmlns:a16="http://schemas.microsoft.com/office/drawing/2014/main" id="{E7423CCF-46EA-1A86-1ACC-25AF090FF9DC}"/>
              </a:ext>
            </a:extLst>
          </p:cNvPr>
          <p:cNvSpPr txBox="1">
            <a:spLocks/>
          </p:cNvSpPr>
          <p:nvPr/>
        </p:nvSpPr>
        <p:spPr>
          <a:xfrm>
            <a:off x="6986163" y="1472665"/>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BOTTOM 5</a:t>
            </a:r>
            <a:endParaRPr lang="en-US" u="sng" dirty="0">
              <a:solidFill>
                <a:schemeClr val="accent2">
                  <a:lumMod val="50000"/>
                </a:schemeClr>
              </a:solidFill>
            </a:endParaRPr>
          </a:p>
          <a:p>
            <a:pPr algn="ctr"/>
            <a:endParaRPr lang="en-US" dirty="0"/>
          </a:p>
        </p:txBody>
      </p:sp>
    </p:spTree>
    <p:extLst>
      <p:ext uri="{BB962C8B-B14F-4D97-AF65-F5344CB8AC3E}">
        <p14:creationId xmlns:p14="http://schemas.microsoft.com/office/powerpoint/2010/main" val="369878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0A8F-88C0-6059-F710-B835ACAEBED1}"/>
              </a:ext>
            </a:extLst>
          </p:cNvPr>
          <p:cNvSpPr>
            <a:spLocks noGrp="1"/>
          </p:cNvSpPr>
          <p:nvPr>
            <p:ph type="title"/>
          </p:nvPr>
        </p:nvSpPr>
        <p:spPr>
          <a:xfrm>
            <a:off x="2231136" y="193191"/>
            <a:ext cx="7729728" cy="1188720"/>
          </a:xfrm>
        </p:spPr>
        <p:txBody>
          <a:bodyPr/>
          <a:lstStyle/>
          <a:p>
            <a:r>
              <a:rPr lang="en-US" dirty="0"/>
              <a:t>sub-Saharan Africa</a:t>
            </a:r>
          </a:p>
        </p:txBody>
      </p:sp>
      <p:pic>
        <p:nvPicPr>
          <p:cNvPr id="21" name="Content Placeholder 20">
            <a:extLst>
              <a:ext uri="{FF2B5EF4-FFF2-40B4-BE49-F238E27FC236}">
                <a16:creationId xmlns:a16="http://schemas.microsoft.com/office/drawing/2014/main" id="{47183A7D-28B4-68C5-A447-3E77E99BF169}"/>
              </a:ext>
            </a:extLst>
          </p:cNvPr>
          <p:cNvPicPr>
            <a:picLocks noGrp="1" noChangeAspect="1"/>
          </p:cNvPicPr>
          <p:nvPr>
            <p:ph sz="half" idx="1"/>
          </p:nvPr>
        </p:nvPicPr>
        <p:blipFill>
          <a:blip r:embed="rId2"/>
          <a:stretch>
            <a:fillRect/>
          </a:stretch>
        </p:blipFill>
        <p:spPr>
          <a:xfrm>
            <a:off x="471361" y="2075717"/>
            <a:ext cx="5240121" cy="4618412"/>
          </a:xfrm>
        </p:spPr>
      </p:pic>
      <p:pic>
        <p:nvPicPr>
          <p:cNvPr id="25" name="Content Placeholder 24">
            <a:extLst>
              <a:ext uri="{FF2B5EF4-FFF2-40B4-BE49-F238E27FC236}">
                <a16:creationId xmlns:a16="http://schemas.microsoft.com/office/drawing/2014/main" id="{C0B33CA1-6504-22DF-7C02-19D92C38504E}"/>
              </a:ext>
            </a:extLst>
          </p:cNvPr>
          <p:cNvPicPr>
            <a:picLocks noGrp="1" noChangeAspect="1"/>
          </p:cNvPicPr>
          <p:nvPr>
            <p:ph sz="half" idx="2"/>
          </p:nvPr>
        </p:nvPicPr>
        <p:blipFill>
          <a:blip r:embed="rId3"/>
          <a:stretch>
            <a:fillRect/>
          </a:stretch>
        </p:blipFill>
        <p:spPr>
          <a:xfrm>
            <a:off x="6096000" y="2075717"/>
            <a:ext cx="5240120" cy="4618412"/>
          </a:xfrm>
        </p:spPr>
      </p:pic>
      <p:sp>
        <p:nvSpPr>
          <p:cNvPr id="26" name="Text Placeholder 5">
            <a:extLst>
              <a:ext uri="{FF2B5EF4-FFF2-40B4-BE49-F238E27FC236}">
                <a16:creationId xmlns:a16="http://schemas.microsoft.com/office/drawing/2014/main" id="{37705252-01C0-3DBA-95F5-4D2A96CDC284}"/>
              </a:ext>
            </a:extLst>
          </p:cNvPr>
          <p:cNvSpPr txBox="1">
            <a:spLocks/>
          </p:cNvSpPr>
          <p:nvPr/>
        </p:nvSpPr>
        <p:spPr>
          <a:xfrm>
            <a:off x="789098" y="1559293"/>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TOP 5</a:t>
            </a:r>
            <a:endParaRPr lang="en-US" u="sng" dirty="0">
              <a:solidFill>
                <a:schemeClr val="accent2">
                  <a:lumMod val="50000"/>
                </a:schemeClr>
              </a:solidFill>
            </a:endParaRPr>
          </a:p>
          <a:p>
            <a:pPr algn="ctr"/>
            <a:endParaRPr lang="en-US" dirty="0"/>
          </a:p>
        </p:txBody>
      </p:sp>
      <p:sp>
        <p:nvSpPr>
          <p:cNvPr id="27" name="Text Placeholder 5">
            <a:extLst>
              <a:ext uri="{FF2B5EF4-FFF2-40B4-BE49-F238E27FC236}">
                <a16:creationId xmlns:a16="http://schemas.microsoft.com/office/drawing/2014/main" id="{639E1849-A642-F1DA-B63A-99AC209F1566}"/>
              </a:ext>
            </a:extLst>
          </p:cNvPr>
          <p:cNvSpPr txBox="1">
            <a:spLocks/>
          </p:cNvSpPr>
          <p:nvPr/>
        </p:nvSpPr>
        <p:spPr>
          <a:xfrm>
            <a:off x="6986163" y="1559292"/>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BOTTOM 5</a:t>
            </a:r>
            <a:endParaRPr lang="en-US" u="sng" dirty="0">
              <a:solidFill>
                <a:schemeClr val="accent2">
                  <a:lumMod val="50000"/>
                </a:schemeClr>
              </a:solidFill>
            </a:endParaRPr>
          </a:p>
          <a:p>
            <a:pPr algn="ctr"/>
            <a:endParaRPr lang="en-US" dirty="0"/>
          </a:p>
        </p:txBody>
      </p:sp>
    </p:spTree>
    <p:extLst>
      <p:ext uri="{BB962C8B-B14F-4D97-AF65-F5344CB8AC3E}">
        <p14:creationId xmlns:p14="http://schemas.microsoft.com/office/powerpoint/2010/main" val="49853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34AC-57C5-3DA3-A7D7-F68089EB3A8A}"/>
              </a:ext>
            </a:extLst>
          </p:cNvPr>
          <p:cNvSpPr>
            <a:spLocks noGrp="1"/>
          </p:cNvSpPr>
          <p:nvPr>
            <p:ph type="title"/>
          </p:nvPr>
        </p:nvSpPr>
        <p:spPr>
          <a:xfrm>
            <a:off x="2231136" y="162091"/>
            <a:ext cx="7729728" cy="1188720"/>
          </a:xfrm>
        </p:spPr>
        <p:txBody>
          <a:bodyPr/>
          <a:lstStyle/>
          <a:p>
            <a:r>
              <a:rPr lang="en-US" dirty="0"/>
              <a:t>middle east and north Africa</a:t>
            </a:r>
          </a:p>
        </p:txBody>
      </p:sp>
      <p:pic>
        <p:nvPicPr>
          <p:cNvPr id="21" name="Content Placeholder 20">
            <a:extLst>
              <a:ext uri="{FF2B5EF4-FFF2-40B4-BE49-F238E27FC236}">
                <a16:creationId xmlns:a16="http://schemas.microsoft.com/office/drawing/2014/main" id="{CFC5FA98-1B4C-99E7-EEB9-35D029929F97}"/>
              </a:ext>
            </a:extLst>
          </p:cNvPr>
          <p:cNvPicPr>
            <a:picLocks noGrp="1" noChangeAspect="1"/>
          </p:cNvPicPr>
          <p:nvPr>
            <p:ph sz="half" idx="1"/>
          </p:nvPr>
        </p:nvPicPr>
        <p:blipFill>
          <a:blip r:embed="rId2"/>
          <a:stretch>
            <a:fillRect/>
          </a:stretch>
        </p:blipFill>
        <p:spPr>
          <a:xfrm>
            <a:off x="471362" y="2010578"/>
            <a:ext cx="5282324" cy="4655608"/>
          </a:xfrm>
        </p:spPr>
      </p:pic>
      <p:pic>
        <p:nvPicPr>
          <p:cNvPr id="25" name="Content Placeholder 24">
            <a:extLst>
              <a:ext uri="{FF2B5EF4-FFF2-40B4-BE49-F238E27FC236}">
                <a16:creationId xmlns:a16="http://schemas.microsoft.com/office/drawing/2014/main" id="{53045D4D-D4B9-4E74-5E5F-06E8B4D40D53}"/>
              </a:ext>
            </a:extLst>
          </p:cNvPr>
          <p:cNvPicPr>
            <a:picLocks noGrp="1" noChangeAspect="1"/>
          </p:cNvPicPr>
          <p:nvPr>
            <p:ph sz="half" idx="2"/>
          </p:nvPr>
        </p:nvPicPr>
        <p:blipFill>
          <a:blip r:embed="rId3"/>
          <a:stretch>
            <a:fillRect/>
          </a:stretch>
        </p:blipFill>
        <p:spPr>
          <a:xfrm>
            <a:off x="6095999" y="2010578"/>
            <a:ext cx="5282323" cy="4655607"/>
          </a:xfrm>
        </p:spPr>
      </p:pic>
      <p:sp>
        <p:nvSpPr>
          <p:cNvPr id="26" name="Text Placeholder 5">
            <a:extLst>
              <a:ext uri="{FF2B5EF4-FFF2-40B4-BE49-F238E27FC236}">
                <a16:creationId xmlns:a16="http://schemas.microsoft.com/office/drawing/2014/main" id="{1D98735C-7697-8040-DD30-3E1F5DAB5B35}"/>
              </a:ext>
            </a:extLst>
          </p:cNvPr>
          <p:cNvSpPr txBox="1">
            <a:spLocks/>
          </p:cNvSpPr>
          <p:nvPr/>
        </p:nvSpPr>
        <p:spPr>
          <a:xfrm>
            <a:off x="789098" y="1559293"/>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TOP 5</a:t>
            </a:r>
            <a:endParaRPr lang="en-US" u="sng" dirty="0">
              <a:solidFill>
                <a:schemeClr val="accent2">
                  <a:lumMod val="50000"/>
                </a:schemeClr>
              </a:solidFill>
            </a:endParaRPr>
          </a:p>
          <a:p>
            <a:pPr algn="ctr"/>
            <a:endParaRPr lang="en-US" dirty="0"/>
          </a:p>
        </p:txBody>
      </p:sp>
      <p:sp>
        <p:nvSpPr>
          <p:cNvPr id="27" name="Text Placeholder 5">
            <a:extLst>
              <a:ext uri="{FF2B5EF4-FFF2-40B4-BE49-F238E27FC236}">
                <a16:creationId xmlns:a16="http://schemas.microsoft.com/office/drawing/2014/main" id="{D3698EEE-F2F6-E32F-F482-C6823C0B4170}"/>
              </a:ext>
            </a:extLst>
          </p:cNvPr>
          <p:cNvSpPr txBox="1">
            <a:spLocks/>
          </p:cNvSpPr>
          <p:nvPr/>
        </p:nvSpPr>
        <p:spPr>
          <a:xfrm>
            <a:off x="6986163" y="1559292"/>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BOTTOM 5</a:t>
            </a:r>
            <a:endParaRPr lang="en-US" u="sng" dirty="0">
              <a:solidFill>
                <a:schemeClr val="accent2">
                  <a:lumMod val="50000"/>
                </a:schemeClr>
              </a:solidFill>
            </a:endParaRPr>
          </a:p>
          <a:p>
            <a:pPr algn="ctr"/>
            <a:endParaRPr lang="en-US" dirty="0"/>
          </a:p>
        </p:txBody>
      </p:sp>
    </p:spTree>
    <p:extLst>
      <p:ext uri="{BB962C8B-B14F-4D97-AF65-F5344CB8AC3E}">
        <p14:creationId xmlns:p14="http://schemas.microsoft.com/office/powerpoint/2010/main" val="264022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CBE1-4691-C3F8-A997-D9E1057F3555}"/>
              </a:ext>
            </a:extLst>
          </p:cNvPr>
          <p:cNvSpPr>
            <a:spLocks noGrp="1"/>
          </p:cNvSpPr>
          <p:nvPr>
            <p:ph type="title"/>
          </p:nvPr>
        </p:nvSpPr>
        <p:spPr>
          <a:xfrm>
            <a:off x="2231136" y="493633"/>
            <a:ext cx="7729728" cy="1188720"/>
          </a:xfrm>
        </p:spPr>
        <p:txBody>
          <a:bodyPr/>
          <a:lstStyle/>
          <a:p>
            <a:r>
              <a:rPr lang="en-US" dirty="0"/>
              <a:t>GDP per capita vs EFI</a:t>
            </a:r>
          </a:p>
        </p:txBody>
      </p:sp>
      <p:pic>
        <p:nvPicPr>
          <p:cNvPr id="5" name="Content Placeholder 4">
            <a:extLst>
              <a:ext uri="{FF2B5EF4-FFF2-40B4-BE49-F238E27FC236}">
                <a16:creationId xmlns:a16="http://schemas.microsoft.com/office/drawing/2014/main" id="{1B058DEF-7588-1555-2BBE-401D440C5A40}"/>
              </a:ext>
            </a:extLst>
          </p:cNvPr>
          <p:cNvPicPr>
            <a:picLocks noGrp="1" noChangeAspect="1"/>
          </p:cNvPicPr>
          <p:nvPr>
            <p:ph sz="half" idx="1"/>
          </p:nvPr>
        </p:nvPicPr>
        <p:blipFill>
          <a:blip r:embed="rId3"/>
          <a:stretch>
            <a:fillRect/>
          </a:stretch>
        </p:blipFill>
        <p:spPr>
          <a:xfrm>
            <a:off x="198585" y="2248059"/>
            <a:ext cx="5782267" cy="4025777"/>
          </a:xfrm>
        </p:spPr>
      </p:pic>
      <p:pic>
        <p:nvPicPr>
          <p:cNvPr id="8" name="Content Placeholder 7">
            <a:extLst>
              <a:ext uri="{FF2B5EF4-FFF2-40B4-BE49-F238E27FC236}">
                <a16:creationId xmlns:a16="http://schemas.microsoft.com/office/drawing/2014/main" id="{ABA0C82F-51A0-0043-6030-D57826F139AF}"/>
              </a:ext>
            </a:extLst>
          </p:cNvPr>
          <p:cNvPicPr>
            <a:picLocks noGrp="1" noChangeAspect="1"/>
          </p:cNvPicPr>
          <p:nvPr>
            <p:ph sz="half" idx="2"/>
          </p:nvPr>
        </p:nvPicPr>
        <p:blipFill>
          <a:blip r:embed="rId4"/>
          <a:stretch>
            <a:fillRect/>
          </a:stretch>
        </p:blipFill>
        <p:spPr>
          <a:xfrm>
            <a:off x="6234565" y="2868225"/>
            <a:ext cx="5758850" cy="2598924"/>
          </a:xfrm>
        </p:spPr>
      </p:pic>
    </p:spTree>
    <p:extLst>
      <p:ext uri="{BB962C8B-B14F-4D97-AF65-F5344CB8AC3E}">
        <p14:creationId xmlns:p14="http://schemas.microsoft.com/office/powerpoint/2010/main" val="92294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663A-4171-F536-097E-524598688DEC}"/>
              </a:ext>
            </a:extLst>
          </p:cNvPr>
          <p:cNvSpPr>
            <a:spLocks noGrp="1"/>
          </p:cNvSpPr>
          <p:nvPr>
            <p:ph type="title"/>
          </p:nvPr>
        </p:nvSpPr>
        <p:spPr>
          <a:xfrm>
            <a:off x="2231136" y="441570"/>
            <a:ext cx="7729728" cy="1188720"/>
          </a:xfrm>
        </p:spPr>
        <p:txBody>
          <a:bodyPr/>
          <a:lstStyle/>
          <a:p>
            <a:r>
              <a:rPr lang="en-US" dirty="0"/>
              <a:t>World rank vs features</a:t>
            </a:r>
          </a:p>
        </p:txBody>
      </p:sp>
      <p:pic>
        <p:nvPicPr>
          <p:cNvPr id="10" name="Picture 9">
            <a:extLst>
              <a:ext uri="{FF2B5EF4-FFF2-40B4-BE49-F238E27FC236}">
                <a16:creationId xmlns:a16="http://schemas.microsoft.com/office/drawing/2014/main" id="{2E9BA0F6-C25B-8765-355B-51DA4D06C32D}"/>
              </a:ext>
            </a:extLst>
          </p:cNvPr>
          <p:cNvPicPr>
            <a:picLocks noChangeAspect="1"/>
          </p:cNvPicPr>
          <p:nvPr/>
        </p:nvPicPr>
        <p:blipFill>
          <a:blip r:embed="rId3"/>
          <a:stretch>
            <a:fillRect/>
          </a:stretch>
        </p:blipFill>
        <p:spPr>
          <a:xfrm>
            <a:off x="6749599" y="2801946"/>
            <a:ext cx="4906593" cy="2682967"/>
          </a:xfrm>
          <a:prstGeom prst="rect">
            <a:avLst/>
          </a:prstGeom>
        </p:spPr>
      </p:pic>
      <p:pic>
        <p:nvPicPr>
          <p:cNvPr id="11" name="Picture 10">
            <a:extLst>
              <a:ext uri="{FF2B5EF4-FFF2-40B4-BE49-F238E27FC236}">
                <a16:creationId xmlns:a16="http://schemas.microsoft.com/office/drawing/2014/main" id="{DD8F765F-8DFA-4243-D70A-37A1F0EF9A70}"/>
              </a:ext>
            </a:extLst>
          </p:cNvPr>
          <p:cNvPicPr>
            <a:picLocks noChangeAspect="1"/>
          </p:cNvPicPr>
          <p:nvPr/>
        </p:nvPicPr>
        <p:blipFill>
          <a:blip r:embed="rId4"/>
          <a:stretch>
            <a:fillRect/>
          </a:stretch>
        </p:blipFill>
        <p:spPr>
          <a:xfrm>
            <a:off x="231006" y="1960681"/>
            <a:ext cx="6296514" cy="4365498"/>
          </a:xfrm>
          <a:prstGeom prst="rect">
            <a:avLst/>
          </a:prstGeom>
        </p:spPr>
      </p:pic>
    </p:spTree>
    <p:extLst>
      <p:ext uri="{BB962C8B-B14F-4D97-AF65-F5344CB8AC3E}">
        <p14:creationId xmlns:p14="http://schemas.microsoft.com/office/powerpoint/2010/main" val="287211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239A-9ED1-8030-473A-C3731D2424B1}"/>
              </a:ext>
            </a:extLst>
          </p:cNvPr>
          <p:cNvSpPr>
            <a:spLocks noGrp="1"/>
          </p:cNvSpPr>
          <p:nvPr>
            <p:ph type="title"/>
          </p:nvPr>
        </p:nvSpPr>
        <p:spPr>
          <a:xfrm>
            <a:off x="2231136" y="781812"/>
            <a:ext cx="7729728" cy="1188720"/>
          </a:xfrm>
        </p:spPr>
        <p:txBody>
          <a:bodyPr/>
          <a:lstStyle/>
          <a:p>
            <a:r>
              <a:rPr lang="en-US" dirty="0"/>
              <a:t>conclusion</a:t>
            </a:r>
          </a:p>
        </p:txBody>
      </p:sp>
      <p:sp>
        <p:nvSpPr>
          <p:cNvPr id="3" name="Content Placeholder 2">
            <a:extLst>
              <a:ext uri="{FF2B5EF4-FFF2-40B4-BE49-F238E27FC236}">
                <a16:creationId xmlns:a16="http://schemas.microsoft.com/office/drawing/2014/main" id="{1E35C6DC-8DCE-7984-8345-C8477B87E8F2}"/>
              </a:ext>
            </a:extLst>
          </p:cNvPr>
          <p:cNvSpPr>
            <a:spLocks noGrp="1"/>
          </p:cNvSpPr>
          <p:nvPr>
            <p:ph idx="1"/>
          </p:nvPr>
        </p:nvSpPr>
        <p:spPr>
          <a:xfrm>
            <a:off x="1519311" y="2391508"/>
            <a:ext cx="9144000" cy="4149969"/>
          </a:xfrm>
        </p:spPr>
        <p:txBody>
          <a:bodyPr>
            <a:normAutofit/>
          </a:bodyPr>
          <a:lstStyle/>
          <a:p>
            <a:r>
              <a:rPr lang="en-US" sz="2000" dirty="0"/>
              <a:t>Which countries / regions have the highest and lowest level of economic freedom?</a:t>
            </a:r>
          </a:p>
          <a:p>
            <a:pPr lvl="1"/>
            <a:r>
              <a:rPr lang="en-US" sz="1800" dirty="0"/>
              <a:t>Europe</a:t>
            </a:r>
          </a:p>
          <a:p>
            <a:pPr lvl="1"/>
            <a:r>
              <a:rPr lang="en-US" sz="1800" dirty="0"/>
              <a:t>Sub-Saharan Africa</a:t>
            </a:r>
          </a:p>
          <a:p>
            <a:endParaRPr lang="en-US" dirty="0"/>
          </a:p>
          <a:p>
            <a:r>
              <a:rPr lang="en-US" sz="2000" dirty="0"/>
              <a:t>Does Economic Freedom translate to greater economic prosperity?</a:t>
            </a:r>
          </a:p>
          <a:p>
            <a:pPr lvl="1"/>
            <a:r>
              <a:rPr lang="en-US" sz="1800" dirty="0"/>
              <a:t>Yes, Economic Freedom is tied to higher GDP per Capita</a:t>
            </a:r>
          </a:p>
          <a:p>
            <a:endParaRPr lang="en-US" dirty="0"/>
          </a:p>
          <a:p>
            <a:r>
              <a:rPr lang="en-US" sz="2000" dirty="0"/>
              <a:t>What are the factors that most affect World Rankings? </a:t>
            </a:r>
          </a:p>
          <a:p>
            <a:pPr lvl="1"/>
            <a:r>
              <a:rPr lang="en-US" sz="1800" dirty="0"/>
              <a:t>Property Rights, Trade Freedom, and Investment Freedom</a:t>
            </a:r>
          </a:p>
        </p:txBody>
      </p:sp>
    </p:spTree>
    <p:extLst>
      <p:ext uri="{BB962C8B-B14F-4D97-AF65-F5344CB8AC3E}">
        <p14:creationId xmlns:p14="http://schemas.microsoft.com/office/powerpoint/2010/main" val="2339551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991A-2571-FA5E-B1D3-68A6C6EBA936}"/>
              </a:ext>
            </a:extLst>
          </p:cNvPr>
          <p:cNvSpPr>
            <a:spLocks noGrp="1"/>
          </p:cNvSpPr>
          <p:nvPr>
            <p:ph type="title"/>
          </p:nvPr>
        </p:nvSpPr>
        <p:spPr>
          <a:xfrm>
            <a:off x="2231136" y="767744"/>
            <a:ext cx="7729728" cy="1188720"/>
          </a:xfrm>
        </p:spPr>
        <p:txBody>
          <a:bodyPr/>
          <a:lstStyle/>
          <a:p>
            <a:r>
              <a:rPr lang="en-US" dirty="0"/>
              <a:t>Future work</a:t>
            </a:r>
          </a:p>
        </p:txBody>
      </p:sp>
      <p:sp>
        <p:nvSpPr>
          <p:cNvPr id="3" name="Content Placeholder 2">
            <a:extLst>
              <a:ext uri="{FF2B5EF4-FFF2-40B4-BE49-F238E27FC236}">
                <a16:creationId xmlns:a16="http://schemas.microsoft.com/office/drawing/2014/main" id="{96BB1FBE-B8B1-C77F-FDD4-9D412AFA54E3}"/>
              </a:ext>
            </a:extLst>
          </p:cNvPr>
          <p:cNvSpPr>
            <a:spLocks noGrp="1"/>
          </p:cNvSpPr>
          <p:nvPr>
            <p:ph idx="1"/>
          </p:nvPr>
        </p:nvSpPr>
        <p:spPr>
          <a:xfrm>
            <a:off x="1755648" y="2488518"/>
            <a:ext cx="8680704" cy="3601738"/>
          </a:xfrm>
        </p:spPr>
        <p:txBody>
          <a:bodyPr>
            <a:normAutofit/>
          </a:bodyPr>
          <a:lstStyle/>
          <a:p>
            <a:r>
              <a:rPr lang="en-US" sz="2000" dirty="0"/>
              <a:t>Incorporate more metrics (Happiness Index, Gini Index, etc.) to calculate correlation</a:t>
            </a:r>
          </a:p>
          <a:p>
            <a:endParaRPr lang="en-US" sz="2000" dirty="0"/>
          </a:p>
          <a:p>
            <a:r>
              <a:rPr lang="en-US" sz="2000" dirty="0"/>
              <a:t>Observe trends in different regions for changes in categories</a:t>
            </a:r>
          </a:p>
          <a:p>
            <a:endParaRPr lang="en-US" sz="2000" dirty="0"/>
          </a:p>
          <a:p>
            <a:r>
              <a:rPr lang="en-US" sz="2000" dirty="0"/>
              <a:t>Use different machine learning models to predict score</a:t>
            </a:r>
          </a:p>
          <a:p>
            <a:endParaRPr lang="en-US" sz="2000" dirty="0"/>
          </a:p>
          <a:p>
            <a:endParaRPr lang="en-US" sz="2000" dirty="0"/>
          </a:p>
        </p:txBody>
      </p:sp>
    </p:spTree>
    <p:extLst>
      <p:ext uri="{BB962C8B-B14F-4D97-AF65-F5344CB8AC3E}">
        <p14:creationId xmlns:p14="http://schemas.microsoft.com/office/powerpoint/2010/main" val="209133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7429-41FA-F6F8-6B30-C3C7C3934504}"/>
              </a:ext>
            </a:extLst>
          </p:cNvPr>
          <p:cNvSpPr>
            <a:spLocks noGrp="1"/>
          </p:cNvSpPr>
          <p:nvPr>
            <p:ph type="title"/>
          </p:nvPr>
        </p:nvSpPr>
        <p:spPr>
          <a:xfrm>
            <a:off x="2231136" y="556729"/>
            <a:ext cx="7729728" cy="1188720"/>
          </a:xfrm>
        </p:spPr>
        <p:txBody>
          <a:bodyPr>
            <a:normAutofit/>
          </a:bodyPr>
          <a:lstStyle/>
          <a:p>
            <a:r>
              <a:rPr lang="en-US" sz="3200" dirty="0"/>
              <a:t>Background</a:t>
            </a:r>
          </a:p>
        </p:txBody>
      </p:sp>
      <p:sp>
        <p:nvSpPr>
          <p:cNvPr id="3" name="Content Placeholder 2">
            <a:extLst>
              <a:ext uri="{FF2B5EF4-FFF2-40B4-BE49-F238E27FC236}">
                <a16:creationId xmlns:a16="http://schemas.microsoft.com/office/drawing/2014/main" id="{64D9A5D1-95EF-40A6-26D3-D8435A34F1ED}"/>
              </a:ext>
            </a:extLst>
          </p:cNvPr>
          <p:cNvSpPr>
            <a:spLocks noGrp="1"/>
          </p:cNvSpPr>
          <p:nvPr>
            <p:ph idx="1"/>
          </p:nvPr>
        </p:nvSpPr>
        <p:spPr>
          <a:xfrm>
            <a:off x="1169043" y="2303184"/>
            <a:ext cx="9630137" cy="4109012"/>
          </a:xfrm>
        </p:spPr>
        <p:txBody>
          <a:bodyPr>
            <a:noAutofit/>
          </a:bodyPr>
          <a:lstStyle/>
          <a:p>
            <a:r>
              <a:rPr lang="en-US" sz="2000" dirty="0"/>
              <a:t>Economic Freedom is defined as the fundamental right of every human to control his or her own labor and property.</a:t>
            </a:r>
          </a:p>
          <a:p>
            <a:endParaRPr lang="en-US" sz="2000" dirty="0"/>
          </a:p>
          <a:p>
            <a:r>
              <a:rPr lang="en-US" sz="2000" dirty="0"/>
              <a:t>Nations with higher Economic Freedom tend to have a longer-living population, more educated, and better protectors of the environment.</a:t>
            </a:r>
          </a:p>
          <a:p>
            <a:pPr marL="0" indent="0">
              <a:buNone/>
            </a:pPr>
            <a:endParaRPr lang="en-US" sz="2000" dirty="0"/>
          </a:p>
          <a:p>
            <a:r>
              <a:rPr lang="en-US" sz="2000" dirty="0"/>
              <a:t>12 factors – grouped into four broad categories</a:t>
            </a:r>
          </a:p>
          <a:p>
            <a:pPr lvl="1"/>
            <a:r>
              <a:rPr lang="en-US" sz="1800" dirty="0"/>
              <a:t>Rule of Law</a:t>
            </a:r>
          </a:p>
          <a:p>
            <a:pPr lvl="1"/>
            <a:r>
              <a:rPr lang="en-US" sz="1800" dirty="0"/>
              <a:t>Government Size</a:t>
            </a:r>
          </a:p>
          <a:p>
            <a:pPr lvl="1"/>
            <a:r>
              <a:rPr lang="en-US" sz="1800" dirty="0"/>
              <a:t>Regulatory Efficiency</a:t>
            </a:r>
          </a:p>
          <a:p>
            <a:pPr lvl="1"/>
            <a:r>
              <a:rPr lang="en-US" sz="1800" dirty="0"/>
              <a:t>Open Markets</a:t>
            </a:r>
          </a:p>
        </p:txBody>
      </p:sp>
    </p:spTree>
    <p:extLst>
      <p:ext uri="{BB962C8B-B14F-4D97-AF65-F5344CB8AC3E}">
        <p14:creationId xmlns:p14="http://schemas.microsoft.com/office/powerpoint/2010/main" val="341156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26BA-6065-7A0A-BCD7-13E8865D8D1B}"/>
              </a:ext>
            </a:extLst>
          </p:cNvPr>
          <p:cNvSpPr>
            <a:spLocks noGrp="1"/>
          </p:cNvSpPr>
          <p:nvPr>
            <p:ph type="title"/>
          </p:nvPr>
        </p:nvSpPr>
        <p:spPr/>
        <p:txBody>
          <a:bodyPr>
            <a:normAutofit/>
          </a:bodyPr>
          <a:lstStyle/>
          <a:p>
            <a:r>
              <a:rPr lang="en-US" sz="3200" dirty="0"/>
              <a:t>Research questions</a:t>
            </a:r>
          </a:p>
        </p:txBody>
      </p:sp>
      <p:sp>
        <p:nvSpPr>
          <p:cNvPr id="3" name="Content Placeholder 2">
            <a:extLst>
              <a:ext uri="{FF2B5EF4-FFF2-40B4-BE49-F238E27FC236}">
                <a16:creationId xmlns:a16="http://schemas.microsoft.com/office/drawing/2014/main" id="{1214A352-6D90-AE56-C3A0-EF3F6CDB0C25}"/>
              </a:ext>
            </a:extLst>
          </p:cNvPr>
          <p:cNvSpPr>
            <a:spLocks noGrp="1"/>
          </p:cNvSpPr>
          <p:nvPr>
            <p:ph idx="1"/>
          </p:nvPr>
        </p:nvSpPr>
        <p:spPr>
          <a:xfrm>
            <a:off x="1776749" y="2609909"/>
            <a:ext cx="8638501" cy="3790891"/>
          </a:xfrm>
        </p:spPr>
        <p:txBody>
          <a:bodyPr>
            <a:normAutofit/>
          </a:bodyPr>
          <a:lstStyle/>
          <a:p>
            <a:r>
              <a:rPr lang="en-US" sz="2000" dirty="0"/>
              <a:t>Which regions have the highest and lowest level of Economic Freedom?</a:t>
            </a:r>
          </a:p>
          <a:p>
            <a:pPr marL="0" indent="0">
              <a:buNone/>
            </a:pPr>
            <a:endParaRPr lang="en-US" sz="2000" dirty="0"/>
          </a:p>
          <a:p>
            <a:r>
              <a:rPr lang="en-US" sz="2000" dirty="0"/>
              <a:t>Does Economic Freedom translate to greater economic prosperity?</a:t>
            </a:r>
          </a:p>
          <a:p>
            <a:endParaRPr lang="en-US" sz="2000" dirty="0"/>
          </a:p>
          <a:p>
            <a:r>
              <a:rPr lang="en-US" sz="2000" dirty="0"/>
              <a:t>What factors most affect World Ranking?</a:t>
            </a:r>
          </a:p>
          <a:p>
            <a:pPr marL="0" indent="0">
              <a:buNone/>
            </a:pPr>
            <a:endParaRPr lang="en-US" sz="2000" dirty="0"/>
          </a:p>
          <a:p>
            <a:endParaRPr lang="en-US" sz="2000" dirty="0"/>
          </a:p>
        </p:txBody>
      </p:sp>
    </p:spTree>
    <p:extLst>
      <p:ext uri="{BB962C8B-B14F-4D97-AF65-F5344CB8AC3E}">
        <p14:creationId xmlns:p14="http://schemas.microsoft.com/office/powerpoint/2010/main" val="298712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667C-D72C-78E6-7EC4-15BCA39D42A7}"/>
              </a:ext>
            </a:extLst>
          </p:cNvPr>
          <p:cNvSpPr>
            <a:spLocks noGrp="1"/>
          </p:cNvSpPr>
          <p:nvPr>
            <p:ph type="title"/>
          </p:nvPr>
        </p:nvSpPr>
        <p:spPr/>
        <p:txBody>
          <a:bodyPr/>
          <a:lstStyle/>
          <a:p>
            <a:r>
              <a:rPr lang="en-US" sz="3200" dirty="0"/>
              <a:t>Dataset</a:t>
            </a:r>
            <a:endParaRPr lang="en-US" dirty="0"/>
          </a:p>
        </p:txBody>
      </p:sp>
      <p:sp>
        <p:nvSpPr>
          <p:cNvPr id="7" name="Content Placeholder 6">
            <a:extLst>
              <a:ext uri="{FF2B5EF4-FFF2-40B4-BE49-F238E27FC236}">
                <a16:creationId xmlns:a16="http://schemas.microsoft.com/office/drawing/2014/main" id="{A4CCA840-9648-2C7F-4DCB-9DBAD9D0E54B}"/>
              </a:ext>
            </a:extLst>
          </p:cNvPr>
          <p:cNvSpPr>
            <a:spLocks noGrp="1"/>
          </p:cNvSpPr>
          <p:nvPr>
            <p:ph idx="1"/>
          </p:nvPr>
        </p:nvSpPr>
        <p:spPr>
          <a:xfrm>
            <a:off x="1833020" y="2553637"/>
            <a:ext cx="8525959" cy="4086313"/>
          </a:xfrm>
        </p:spPr>
        <p:txBody>
          <a:bodyPr>
            <a:normAutofit/>
          </a:bodyPr>
          <a:lstStyle/>
          <a:p>
            <a:r>
              <a:rPr lang="en-US" sz="2000" dirty="0"/>
              <a:t>Dataset of Heritage Economic Freedom Index from 2017 to 2022 &amp; Macro-Economic Data.</a:t>
            </a:r>
          </a:p>
          <a:p>
            <a:endParaRPr lang="en-US" sz="2000" dirty="0"/>
          </a:p>
          <a:p>
            <a:r>
              <a:rPr lang="en-US" sz="2000" dirty="0"/>
              <a:t>Feature Names: Country Name, Region, EFI Score, GDP per Capita, etc.</a:t>
            </a:r>
          </a:p>
          <a:p>
            <a:pPr marL="0" indent="0">
              <a:buNone/>
            </a:pPr>
            <a:endParaRPr lang="en-US" sz="2000" dirty="0"/>
          </a:p>
          <a:p>
            <a:pPr algn="just"/>
            <a:r>
              <a:rPr lang="en-US" sz="2000" dirty="0"/>
              <a:t>Feature Generation: Change in Scores,  Grouped Freedoms, Segmented Scores</a:t>
            </a:r>
          </a:p>
          <a:p>
            <a:pPr algn="just"/>
            <a:endParaRPr lang="en-US" sz="2000" dirty="0"/>
          </a:p>
          <a:p>
            <a:pPr algn="just"/>
            <a:r>
              <a:rPr lang="en-US" sz="2000" dirty="0"/>
              <a:t>Final Shape: 988 rows, 47 columns</a:t>
            </a:r>
          </a:p>
        </p:txBody>
      </p:sp>
    </p:spTree>
    <p:extLst>
      <p:ext uri="{BB962C8B-B14F-4D97-AF65-F5344CB8AC3E}">
        <p14:creationId xmlns:p14="http://schemas.microsoft.com/office/powerpoint/2010/main" val="124242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9559-8E0D-B516-9878-7D1619E792B9}"/>
              </a:ext>
            </a:extLst>
          </p:cNvPr>
          <p:cNvSpPr>
            <a:spLocks noGrp="1"/>
          </p:cNvSpPr>
          <p:nvPr>
            <p:ph type="title"/>
          </p:nvPr>
        </p:nvSpPr>
        <p:spPr>
          <a:xfrm>
            <a:off x="2231136" y="303510"/>
            <a:ext cx="7729728" cy="1188720"/>
          </a:xfrm>
        </p:spPr>
        <p:txBody>
          <a:bodyPr/>
          <a:lstStyle/>
          <a:p>
            <a:r>
              <a:rPr lang="en-US" dirty="0"/>
              <a:t>Disparity of scores per region</a:t>
            </a:r>
          </a:p>
        </p:txBody>
      </p:sp>
      <p:pic>
        <p:nvPicPr>
          <p:cNvPr id="7" name="Content Placeholder 6">
            <a:extLst>
              <a:ext uri="{FF2B5EF4-FFF2-40B4-BE49-F238E27FC236}">
                <a16:creationId xmlns:a16="http://schemas.microsoft.com/office/drawing/2014/main" id="{44D7BF4B-44D9-22A5-E214-676E5033A7D4}"/>
              </a:ext>
            </a:extLst>
          </p:cNvPr>
          <p:cNvPicPr>
            <a:picLocks noGrp="1" noChangeAspect="1"/>
          </p:cNvPicPr>
          <p:nvPr>
            <p:ph idx="1"/>
          </p:nvPr>
        </p:nvPicPr>
        <p:blipFill>
          <a:blip r:embed="rId3"/>
          <a:stretch>
            <a:fillRect/>
          </a:stretch>
        </p:blipFill>
        <p:spPr bwMode="auto">
          <a:xfrm>
            <a:off x="1592707" y="1679674"/>
            <a:ext cx="9006586" cy="4874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23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F592-AC34-7CD2-57F6-52623DC6FA8D}"/>
              </a:ext>
            </a:extLst>
          </p:cNvPr>
          <p:cNvSpPr>
            <a:spLocks noGrp="1"/>
          </p:cNvSpPr>
          <p:nvPr>
            <p:ph type="title"/>
          </p:nvPr>
        </p:nvSpPr>
        <p:spPr>
          <a:xfrm>
            <a:off x="2231136" y="139596"/>
            <a:ext cx="7729728" cy="1188720"/>
          </a:xfrm>
        </p:spPr>
        <p:txBody>
          <a:bodyPr/>
          <a:lstStyle/>
          <a:p>
            <a:r>
              <a:rPr lang="en-US" dirty="0"/>
              <a:t>WORLD</a:t>
            </a:r>
          </a:p>
        </p:txBody>
      </p:sp>
      <p:pic>
        <p:nvPicPr>
          <p:cNvPr id="21" name="Content Placeholder 20">
            <a:extLst>
              <a:ext uri="{FF2B5EF4-FFF2-40B4-BE49-F238E27FC236}">
                <a16:creationId xmlns:a16="http://schemas.microsoft.com/office/drawing/2014/main" id="{319C0739-6D7F-8036-E94D-9D3792DBAFB8}"/>
              </a:ext>
            </a:extLst>
          </p:cNvPr>
          <p:cNvPicPr>
            <a:picLocks noGrp="1" noChangeAspect="1"/>
          </p:cNvPicPr>
          <p:nvPr>
            <p:ph sz="half" idx="2"/>
          </p:nvPr>
        </p:nvPicPr>
        <p:blipFill>
          <a:blip r:embed="rId3"/>
          <a:stretch>
            <a:fillRect/>
          </a:stretch>
        </p:blipFill>
        <p:spPr>
          <a:xfrm>
            <a:off x="355704" y="1878012"/>
            <a:ext cx="5299508" cy="4670754"/>
          </a:xfrm>
        </p:spPr>
      </p:pic>
      <p:pic>
        <p:nvPicPr>
          <p:cNvPr id="25" name="Content Placeholder 24">
            <a:extLst>
              <a:ext uri="{FF2B5EF4-FFF2-40B4-BE49-F238E27FC236}">
                <a16:creationId xmlns:a16="http://schemas.microsoft.com/office/drawing/2014/main" id="{AF9818E4-32A2-DF77-7917-0DE45312EA6E}"/>
              </a:ext>
            </a:extLst>
          </p:cNvPr>
          <p:cNvPicPr>
            <a:picLocks noGrp="1" noChangeAspect="1"/>
          </p:cNvPicPr>
          <p:nvPr>
            <p:ph sz="half" idx="1"/>
          </p:nvPr>
        </p:nvPicPr>
        <p:blipFill>
          <a:blip r:embed="rId4"/>
          <a:stretch>
            <a:fillRect/>
          </a:stretch>
        </p:blipFill>
        <p:spPr>
          <a:xfrm>
            <a:off x="6304274" y="1878012"/>
            <a:ext cx="5299508" cy="4670754"/>
          </a:xfrm>
        </p:spPr>
      </p:pic>
      <p:sp>
        <p:nvSpPr>
          <p:cNvPr id="28" name="Text Placeholder 5">
            <a:extLst>
              <a:ext uri="{FF2B5EF4-FFF2-40B4-BE49-F238E27FC236}">
                <a16:creationId xmlns:a16="http://schemas.microsoft.com/office/drawing/2014/main" id="{40FB8048-DB18-785E-694D-2ED3ECAA4DBA}"/>
              </a:ext>
            </a:extLst>
          </p:cNvPr>
          <p:cNvSpPr txBox="1">
            <a:spLocks/>
          </p:cNvSpPr>
          <p:nvPr/>
        </p:nvSpPr>
        <p:spPr>
          <a:xfrm>
            <a:off x="789098" y="1530418"/>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TOP 5</a:t>
            </a:r>
            <a:endParaRPr lang="en-US" u="sng" dirty="0">
              <a:solidFill>
                <a:schemeClr val="accent2">
                  <a:lumMod val="50000"/>
                </a:schemeClr>
              </a:solidFill>
            </a:endParaRPr>
          </a:p>
          <a:p>
            <a:pPr algn="ctr"/>
            <a:endParaRPr lang="en-US" dirty="0"/>
          </a:p>
        </p:txBody>
      </p:sp>
      <p:sp>
        <p:nvSpPr>
          <p:cNvPr id="29" name="Text Placeholder 5">
            <a:extLst>
              <a:ext uri="{FF2B5EF4-FFF2-40B4-BE49-F238E27FC236}">
                <a16:creationId xmlns:a16="http://schemas.microsoft.com/office/drawing/2014/main" id="{54FB438F-A19C-5143-10E2-041173548CCF}"/>
              </a:ext>
            </a:extLst>
          </p:cNvPr>
          <p:cNvSpPr txBox="1">
            <a:spLocks/>
          </p:cNvSpPr>
          <p:nvPr/>
        </p:nvSpPr>
        <p:spPr>
          <a:xfrm>
            <a:off x="6986163" y="1530417"/>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BOTTOM 5</a:t>
            </a:r>
            <a:endParaRPr lang="en-US" u="sng" dirty="0">
              <a:solidFill>
                <a:schemeClr val="accent2">
                  <a:lumMod val="50000"/>
                </a:schemeClr>
              </a:solidFill>
            </a:endParaRPr>
          </a:p>
          <a:p>
            <a:pPr algn="ctr"/>
            <a:endParaRPr lang="en-US" dirty="0"/>
          </a:p>
        </p:txBody>
      </p:sp>
    </p:spTree>
    <p:extLst>
      <p:ext uri="{BB962C8B-B14F-4D97-AF65-F5344CB8AC3E}">
        <p14:creationId xmlns:p14="http://schemas.microsoft.com/office/powerpoint/2010/main" val="341124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2D93-B567-F7D0-3C3D-1E91BD8008BC}"/>
              </a:ext>
            </a:extLst>
          </p:cNvPr>
          <p:cNvSpPr>
            <a:spLocks noGrp="1"/>
          </p:cNvSpPr>
          <p:nvPr>
            <p:ph type="title"/>
          </p:nvPr>
        </p:nvSpPr>
        <p:spPr>
          <a:xfrm>
            <a:off x="2231135" y="163649"/>
            <a:ext cx="7729728" cy="1188720"/>
          </a:xfrm>
        </p:spPr>
        <p:txBody>
          <a:bodyPr/>
          <a:lstStyle/>
          <a:p>
            <a:r>
              <a:rPr lang="en-US" dirty="0"/>
              <a:t>Rising/Falling Nations</a:t>
            </a:r>
          </a:p>
        </p:txBody>
      </p:sp>
      <p:pic>
        <p:nvPicPr>
          <p:cNvPr id="13" name="Content Placeholder 12">
            <a:extLst>
              <a:ext uri="{FF2B5EF4-FFF2-40B4-BE49-F238E27FC236}">
                <a16:creationId xmlns:a16="http://schemas.microsoft.com/office/drawing/2014/main" id="{506A0DC6-82F5-AB85-CF08-8161F80CA986}"/>
              </a:ext>
            </a:extLst>
          </p:cNvPr>
          <p:cNvPicPr>
            <a:picLocks noGrp="1" noChangeAspect="1"/>
          </p:cNvPicPr>
          <p:nvPr>
            <p:ph sz="half" idx="1"/>
          </p:nvPr>
        </p:nvPicPr>
        <p:blipFill>
          <a:blip r:embed="rId3"/>
          <a:stretch>
            <a:fillRect/>
          </a:stretch>
        </p:blipFill>
        <p:spPr>
          <a:xfrm>
            <a:off x="464234" y="1973142"/>
            <a:ext cx="5134221" cy="4525077"/>
          </a:xfrm>
        </p:spPr>
      </p:pic>
      <p:pic>
        <p:nvPicPr>
          <p:cNvPr id="17" name="Content Placeholder 16">
            <a:extLst>
              <a:ext uri="{FF2B5EF4-FFF2-40B4-BE49-F238E27FC236}">
                <a16:creationId xmlns:a16="http://schemas.microsoft.com/office/drawing/2014/main" id="{94FE18CA-5651-8346-C6A1-1306B7985D80}"/>
              </a:ext>
            </a:extLst>
          </p:cNvPr>
          <p:cNvPicPr>
            <a:picLocks noGrp="1" noChangeAspect="1"/>
          </p:cNvPicPr>
          <p:nvPr>
            <p:ph sz="half" idx="2"/>
          </p:nvPr>
        </p:nvPicPr>
        <p:blipFill>
          <a:blip r:embed="rId4"/>
          <a:stretch>
            <a:fillRect/>
          </a:stretch>
        </p:blipFill>
        <p:spPr>
          <a:xfrm>
            <a:off x="6095999" y="1973142"/>
            <a:ext cx="5134221" cy="4525077"/>
          </a:xfrm>
        </p:spPr>
      </p:pic>
      <p:sp>
        <p:nvSpPr>
          <p:cNvPr id="20" name="Text Placeholder 5">
            <a:extLst>
              <a:ext uri="{FF2B5EF4-FFF2-40B4-BE49-F238E27FC236}">
                <a16:creationId xmlns:a16="http://schemas.microsoft.com/office/drawing/2014/main" id="{14F638F9-93B8-C62B-CE96-75FE0544886D}"/>
              </a:ext>
            </a:extLst>
          </p:cNvPr>
          <p:cNvSpPr txBox="1">
            <a:spLocks/>
          </p:cNvSpPr>
          <p:nvPr/>
        </p:nvSpPr>
        <p:spPr>
          <a:xfrm>
            <a:off x="789098" y="1559293"/>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RISING</a:t>
            </a:r>
            <a:endParaRPr lang="en-US" u="sng" dirty="0">
              <a:solidFill>
                <a:schemeClr val="accent2">
                  <a:lumMod val="50000"/>
                </a:schemeClr>
              </a:solidFill>
            </a:endParaRPr>
          </a:p>
          <a:p>
            <a:pPr algn="ctr"/>
            <a:endParaRPr lang="en-US" dirty="0"/>
          </a:p>
        </p:txBody>
      </p:sp>
      <p:sp>
        <p:nvSpPr>
          <p:cNvPr id="22" name="Text Placeholder 5">
            <a:extLst>
              <a:ext uri="{FF2B5EF4-FFF2-40B4-BE49-F238E27FC236}">
                <a16:creationId xmlns:a16="http://schemas.microsoft.com/office/drawing/2014/main" id="{0086F22E-3068-C57C-2262-7A8ABC504437}"/>
              </a:ext>
            </a:extLst>
          </p:cNvPr>
          <p:cNvSpPr txBox="1">
            <a:spLocks/>
          </p:cNvSpPr>
          <p:nvPr/>
        </p:nvSpPr>
        <p:spPr>
          <a:xfrm>
            <a:off x="6593547" y="1559293"/>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FALLING</a:t>
            </a:r>
          </a:p>
          <a:p>
            <a:pPr algn="ctr"/>
            <a:endParaRPr lang="en-US" dirty="0"/>
          </a:p>
        </p:txBody>
      </p:sp>
    </p:spTree>
    <p:extLst>
      <p:ext uri="{BB962C8B-B14F-4D97-AF65-F5344CB8AC3E}">
        <p14:creationId xmlns:p14="http://schemas.microsoft.com/office/powerpoint/2010/main" val="54906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6EE126-366C-0EFB-64D3-A840FEA3A390}"/>
              </a:ext>
            </a:extLst>
          </p:cNvPr>
          <p:cNvSpPr>
            <a:spLocks noGrp="1"/>
          </p:cNvSpPr>
          <p:nvPr>
            <p:ph type="title"/>
          </p:nvPr>
        </p:nvSpPr>
        <p:spPr>
          <a:xfrm>
            <a:off x="2231136" y="250204"/>
            <a:ext cx="7729728" cy="1188720"/>
          </a:xfrm>
        </p:spPr>
        <p:txBody>
          <a:bodyPr/>
          <a:lstStyle/>
          <a:p>
            <a:r>
              <a:rPr lang="en-US" dirty="0"/>
              <a:t>Barbados / Sudan</a:t>
            </a:r>
          </a:p>
        </p:txBody>
      </p:sp>
      <p:graphicFrame>
        <p:nvGraphicFramePr>
          <p:cNvPr id="41" name="Table 41">
            <a:extLst>
              <a:ext uri="{FF2B5EF4-FFF2-40B4-BE49-F238E27FC236}">
                <a16:creationId xmlns:a16="http://schemas.microsoft.com/office/drawing/2014/main" id="{3EF1FFAB-44AA-0DE8-3A50-C00EC553C0C3}"/>
              </a:ext>
            </a:extLst>
          </p:cNvPr>
          <p:cNvGraphicFramePr>
            <a:graphicFrameLocks noGrp="1"/>
          </p:cNvGraphicFramePr>
          <p:nvPr>
            <p:ph idx="1"/>
            <p:extLst>
              <p:ext uri="{D42A27DB-BD31-4B8C-83A1-F6EECF244321}">
                <p14:modId xmlns:p14="http://schemas.microsoft.com/office/powerpoint/2010/main" val="3257149773"/>
              </p:ext>
            </p:extLst>
          </p:nvPr>
        </p:nvGraphicFramePr>
        <p:xfrm>
          <a:off x="6096000" y="1818914"/>
          <a:ext cx="5393850" cy="4307565"/>
        </p:xfrm>
        <a:graphic>
          <a:graphicData uri="http://schemas.openxmlformats.org/drawingml/2006/table">
            <a:tbl>
              <a:tblPr firstRow="1" bandRow="1">
                <a:tableStyleId>{073A0DAA-6AF3-43AB-8588-CEC1D06C72B9}</a:tableStyleId>
              </a:tblPr>
              <a:tblGrid>
                <a:gridCol w="1078770">
                  <a:extLst>
                    <a:ext uri="{9D8B030D-6E8A-4147-A177-3AD203B41FA5}">
                      <a16:colId xmlns:a16="http://schemas.microsoft.com/office/drawing/2014/main" val="3318322154"/>
                    </a:ext>
                  </a:extLst>
                </a:gridCol>
                <a:gridCol w="1078770">
                  <a:extLst>
                    <a:ext uri="{9D8B030D-6E8A-4147-A177-3AD203B41FA5}">
                      <a16:colId xmlns:a16="http://schemas.microsoft.com/office/drawing/2014/main" val="1067059679"/>
                    </a:ext>
                  </a:extLst>
                </a:gridCol>
                <a:gridCol w="1078770">
                  <a:extLst>
                    <a:ext uri="{9D8B030D-6E8A-4147-A177-3AD203B41FA5}">
                      <a16:colId xmlns:a16="http://schemas.microsoft.com/office/drawing/2014/main" val="3352009358"/>
                    </a:ext>
                  </a:extLst>
                </a:gridCol>
                <a:gridCol w="1078770">
                  <a:extLst>
                    <a:ext uri="{9D8B030D-6E8A-4147-A177-3AD203B41FA5}">
                      <a16:colId xmlns:a16="http://schemas.microsoft.com/office/drawing/2014/main" val="91919848"/>
                    </a:ext>
                  </a:extLst>
                </a:gridCol>
                <a:gridCol w="1078770">
                  <a:extLst>
                    <a:ext uri="{9D8B030D-6E8A-4147-A177-3AD203B41FA5}">
                      <a16:colId xmlns:a16="http://schemas.microsoft.com/office/drawing/2014/main" val="312474002"/>
                    </a:ext>
                  </a:extLst>
                </a:gridCol>
              </a:tblGrid>
              <a:tr h="307683">
                <a:tc>
                  <a:txBody>
                    <a:bodyPr/>
                    <a:lstStyle/>
                    <a:p>
                      <a:pPr algn="ctr"/>
                      <a:r>
                        <a:rPr lang="en-US" sz="1400" dirty="0">
                          <a:latin typeface="+mj-lt"/>
                        </a:rPr>
                        <a:t>Country</a:t>
                      </a:r>
                    </a:p>
                  </a:txBody>
                  <a:tcPr/>
                </a:tc>
                <a:tc>
                  <a:txBody>
                    <a:bodyPr/>
                    <a:lstStyle/>
                    <a:p>
                      <a:pPr algn="ctr"/>
                      <a:r>
                        <a:rPr lang="en-US" sz="1400" dirty="0"/>
                        <a:t>Factor</a:t>
                      </a:r>
                    </a:p>
                  </a:txBody>
                  <a:tcPr/>
                </a:tc>
                <a:tc>
                  <a:txBody>
                    <a:bodyPr/>
                    <a:lstStyle/>
                    <a:p>
                      <a:pPr algn="ctr"/>
                      <a:r>
                        <a:rPr lang="en-US" sz="1400" dirty="0"/>
                        <a:t>2017</a:t>
                      </a:r>
                    </a:p>
                  </a:txBody>
                  <a:tcPr/>
                </a:tc>
                <a:tc>
                  <a:txBody>
                    <a:bodyPr/>
                    <a:lstStyle/>
                    <a:p>
                      <a:pPr algn="ctr"/>
                      <a:r>
                        <a:rPr lang="en-US" sz="1400" dirty="0"/>
                        <a:t>2022</a:t>
                      </a:r>
                    </a:p>
                  </a:txBody>
                  <a:tcPr/>
                </a:tc>
                <a:tc>
                  <a:txBody>
                    <a:bodyPr/>
                    <a:lstStyle/>
                    <a:p>
                      <a:pPr algn="ctr"/>
                      <a:r>
                        <a:rPr lang="en-US" sz="1400" dirty="0"/>
                        <a:t>Difference</a:t>
                      </a:r>
                    </a:p>
                  </a:txBody>
                  <a:tcPr/>
                </a:tc>
                <a:extLst>
                  <a:ext uri="{0D108BD9-81ED-4DB2-BD59-A6C34878D82A}">
                    <a16:rowId xmlns:a16="http://schemas.microsoft.com/office/drawing/2014/main" val="2430986959"/>
                  </a:ext>
                </a:extLst>
              </a:tr>
              <a:tr h="307683">
                <a:tc rowSpan="5">
                  <a:txBody>
                    <a:bodyPr/>
                    <a:lstStyle/>
                    <a:p>
                      <a:endParaRPr lang="en-US" sz="1400" dirty="0"/>
                    </a:p>
                    <a:p>
                      <a:endParaRPr lang="en-US" sz="1400" dirty="0"/>
                    </a:p>
                    <a:p>
                      <a:endParaRPr lang="en-US" sz="1400" dirty="0"/>
                    </a:p>
                    <a:p>
                      <a:r>
                        <a:rPr lang="en-US" sz="1400" b="1" dirty="0"/>
                        <a:t> </a:t>
                      </a:r>
                    </a:p>
                    <a:p>
                      <a:r>
                        <a:rPr lang="en-US" sz="1400" b="1" dirty="0"/>
                        <a:t>  Barbados</a:t>
                      </a:r>
                    </a:p>
                  </a:txBody>
                  <a:tcPr/>
                </a:tc>
                <a:tc>
                  <a:txBody>
                    <a:bodyPr/>
                    <a:lstStyle/>
                    <a:p>
                      <a:pPr algn="ctr"/>
                      <a:r>
                        <a:rPr lang="en-US" sz="1400" dirty="0"/>
                        <a:t>Rule of Law</a:t>
                      </a:r>
                    </a:p>
                  </a:txBody>
                  <a:tcPr/>
                </a:tc>
                <a:tc>
                  <a:txBody>
                    <a:bodyPr/>
                    <a:lstStyle/>
                    <a:p>
                      <a:pPr algn="ctr"/>
                      <a:r>
                        <a:rPr lang="en-US" sz="1400" dirty="0"/>
                        <a:t>40.9</a:t>
                      </a:r>
                    </a:p>
                  </a:txBody>
                  <a:tcPr anchor="ctr"/>
                </a:tc>
                <a:tc>
                  <a:txBody>
                    <a:bodyPr/>
                    <a:lstStyle/>
                    <a:p>
                      <a:pPr algn="ctr"/>
                      <a:r>
                        <a:rPr lang="en-US" sz="1400" dirty="0"/>
                        <a:t>76.5</a:t>
                      </a:r>
                    </a:p>
                  </a:txBody>
                  <a:tcPr anchor="ctr"/>
                </a:tc>
                <a:tc>
                  <a:txBody>
                    <a:bodyPr/>
                    <a:lstStyle/>
                    <a:p>
                      <a:pPr algn="ctr"/>
                      <a:r>
                        <a:rPr lang="en-US" sz="1400" dirty="0">
                          <a:solidFill>
                            <a:srgbClr val="00B050"/>
                          </a:solidFill>
                        </a:rPr>
                        <a:t>35.6</a:t>
                      </a:r>
                    </a:p>
                  </a:txBody>
                  <a:tcPr anchor="ctr"/>
                </a:tc>
                <a:extLst>
                  <a:ext uri="{0D108BD9-81ED-4DB2-BD59-A6C34878D82A}">
                    <a16:rowId xmlns:a16="http://schemas.microsoft.com/office/drawing/2014/main" val="3603756746"/>
                  </a:ext>
                </a:extLst>
              </a:tr>
              <a:tr h="538446">
                <a:tc vMerge="1">
                  <a:txBody>
                    <a:bodyPr/>
                    <a:lstStyle/>
                    <a:p>
                      <a:endParaRPr lang="en-US" dirty="0"/>
                    </a:p>
                  </a:txBody>
                  <a:tcPr/>
                </a:tc>
                <a:tc>
                  <a:txBody>
                    <a:bodyPr/>
                    <a:lstStyle/>
                    <a:p>
                      <a:pPr algn="ctr"/>
                      <a:r>
                        <a:rPr lang="en-US" sz="1400" dirty="0"/>
                        <a:t>Regulatory Efficiency</a:t>
                      </a:r>
                    </a:p>
                  </a:txBody>
                  <a:tcPr/>
                </a:tc>
                <a:tc>
                  <a:txBody>
                    <a:bodyPr/>
                    <a:lstStyle/>
                    <a:p>
                      <a:pPr algn="ctr"/>
                      <a:r>
                        <a:rPr lang="en-US" sz="1400" dirty="0"/>
                        <a:t>73.7</a:t>
                      </a:r>
                    </a:p>
                  </a:txBody>
                  <a:tcPr anchor="ctr"/>
                </a:tc>
                <a:tc>
                  <a:txBody>
                    <a:bodyPr/>
                    <a:lstStyle/>
                    <a:p>
                      <a:pPr algn="ctr"/>
                      <a:r>
                        <a:rPr lang="en-US" sz="1400" dirty="0"/>
                        <a:t>68.9</a:t>
                      </a:r>
                    </a:p>
                  </a:txBody>
                  <a:tcPr anchor="ctr"/>
                </a:tc>
                <a:tc>
                  <a:txBody>
                    <a:bodyPr/>
                    <a:lstStyle/>
                    <a:p>
                      <a:pPr algn="ctr"/>
                      <a:r>
                        <a:rPr lang="en-US" sz="1400" dirty="0">
                          <a:solidFill>
                            <a:srgbClr val="FF0000"/>
                          </a:solidFill>
                        </a:rPr>
                        <a:t>-4.8</a:t>
                      </a:r>
                    </a:p>
                  </a:txBody>
                  <a:tcPr anchor="ctr"/>
                </a:tc>
                <a:extLst>
                  <a:ext uri="{0D108BD9-81ED-4DB2-BD59-A6C34878D82A}">
                    <a16:rowId xmlns:a16="http://schemas.microsoft.com/office/drawing/2014/main" val="1611827235"/>
                  </a:ext>
                </a:extLst>
              </a:tr>
              <a:tr h="307683">
                <a:tc vMerge="1">
                  <a:txBody>
                    <a:bodyPr/>
                    <a:lstStyle/>
                    <a:p>
                      <a:endParaRPr lang="en-US" dirty="0"/>
                    </a:p>
                  </a:txBody>
                  <a:tcPr/>
                </a:tc>
                <a:tc>
                  <a:txBody>
                    <a:bodyPr/>
                    <a:lstStyle/>
                    <a:p>
                      <a:pPr algn="ctr"/>
                      <a:r>
                        <a:rPr lang="en-US" sz="1400" dirty="0"/>
                        <a:t>Govt Size</a:t>
                      </a:r>
                    </a:p>
                  </a:txBody>
                  <a:tcPr/>
                </a:tc>
                <a:tc>
                  <a:txBody>
                    <a:bodyPr/>
                    <a:lstStyle/>
                    <a:p>
                      <a:pPr algn="ctr"/>
                      <a:r>
                        <a:rPr lang="en-US" sz="1400" dirty="0"/>
                        <a:t>37.7</a:t>
                      </a:r>
                    </a:p>
                  </a:txBody>
                  <a:tcPr anchor="ctr"/>
                </a:tc>
                <a:tc>
                  <a:txBody>
                    <a:bodyPr/>
                    <a:lstStyle/>
                    <a:p>
                      <a:pPr algn="ctr"/>
                      <a:r>
                        <a:rPr lang="en-US" sz="1400" dirty="0"/>
                        <a:t>77.0</a:t>
                      </a:r>
                    </a:p>
                  </a:txBody>
                  <a:tcPr anchor="ctr"/>
                </a:tc>
                <a:tc>
                  <a:txBody>
                    <a:bodyPr/>
                    <a:lstStyle/>
                    <a:p>
                      <a:pPr algn="ctr"/>
                      <a:r>
                        <a:rPr lang="en-US" sz="1400" dirty="0">
                          <a:solidFill>
                            <a:srgbClr val="00B050"/>
                          </a:solidFill>
                        </a:rPr>
                        <a:t>39.4</a:t>
                      </a:r>
                    </a:p>
                  </a:txBody>
                  <a:tcPr anchor="ctr"/>
                </a:tc>
                <a:extLst>
                  <a:ext uri="{0D108BD9-81ED-4DB2-BD59-A6C34878D82A}">
                    <a16:rowId xmlns:a16="http://schemas.microsoft.com/office/drawing/2014/main" val="999155291"/>
                  </a:ext>
                </a:extLst>
              </a:tr>
              <a:tr h="538446">
                <a:tc vMerge="1">
                  <a:txBody>
                    <a:bodyPr/>
                    <a:lstStyle/>
                    <a:p>
                      <a:endParaRPr lang="en-US" dirty="0"/>
                    </a:p>
                  </a:txBody>
                  <a:tcPr/>
                </a:tc>
                <a:tc>
                  <a:txBody>
                    <a:bodyPr/>
                    <a:lstStyle/>
                    <a:p>
                      <a:pPr algn="ctr"/>
                      <a:r>
                        <a:rPr lang="en-US" sz="1400" dirty="0"/>
                        <a:t>Open Markets</a:t>
                      </a:r>
                    </a:p>
                  </a:txBody>
                  <a:tcPr/>
                </a:tc>
                <a:tc>
                  <a:txBody>
                    <a:bodyPr/>
                    <a:lstStyle/>
                    <a:p>
                      <a:pPr algn="ctr"/>
                      <a:r>
                        <a:rPr lang="en-US" sz="1400" dirty="0"/>
                        <a:t>65.7</a:t>
                      </a:r>
                    </a:p>
                  </a:txBody>
                  <a:tcPr anchor="ctr"/>
                </a:tc>
                <a:tc>
                  <a:txBody>
                    <a:bodyPr/>
                    <a:lstStyle/>
                    <a:p>
                      <a:pPr algn="ctr"/>
                      <a:r>
                        <a:rPr lang="en-US" sz="1400" dirty="0"/>
                        <a:t>62.8</a:t>
                      </a:r>
                    </a:p>
                  </a:txBody>
                  <a:tcPr anchor="ctr"/>
                </a:tc>
                <a:tc>
                  <a:txBody>
                    <a:bodyPr/>
                    <a:lstStyle/>
                    <a:p>
                      <a:pPr algn="ctr"/>
                      <a:r>
                        <a:rPr lang="en-US" sz="1400" dirty="0">
                          <a:solidFill>
                            <a:srgbClr val="FF0000"/>
                          </a:solidFill>
                        </a:rPr>
                        <a:t>-2.9</a:t>
                      </a:r>
                    </a:p>
                  </a:txBody>
                  <a:tcPr anchor="ctr"/>
                </a:tc>
                <a:extLst>
                  <a:ext uri="{0D108BD9-81ED-4DB2-BD59-A6C34878D82A}">
                    <a16:rowId xmlns:a16="http://schemas.microsoft.com/office/drawing/2014/main" val="1629516599"/>
                  </a:ext>
                </a:extLst>
              </a:tr>
              <a:tr h="307683">
                <a:tc vMerge="1">
                  <a:txBody>
                    <a:bodyPr/>
                    <a:lstStyle/>
                    <a:p>
                      <a:endParaRPr lang="en-US" dirty="0"/>
                    </a:p>
                  </a:txBody>
                  <a:tcPr/>
                </a:tc>
                <a:tc>
                  <a:txBody>
                    <a:bodyPr/>
                    <a:lstStyle/>
                    <a:p>
                      <a:pPr algn="ctr"/>
                      <a:r>
                        <a:rPr lang="en-US" sz="1400" b="1" dirty="0"/>
                        <a:t>Score</a:t>
                      </a:r>
                    </a:p>
                  </a:txBody>
                  <a:tcPr/>
                </a:tc>
                <a:tc>
                  <a:txBody>
                    <a:bodyPr/>
                    <a:lstStyle/>
                    <a:p>
                      <a:pPr algn="ctr"/>
                      <a:r>
                        <a:rPr lang="en-US" sz="1400" b="1" dirty="0"/>
                        <a:t>54.5</a:t>
                      </a:r>
                    </a:p>
                  </a:txBody>
                  <a:tcPr anchor="ctr"/>
                </a:tc>
                <a:tc>
                  <a:txBody>
                    <a:bodyPr/>
                    <a:lstStyle/>
                    <a:p>
                      <a:pPr algn="ctr"/>
                      <a:r>
                        <a:rPr lang="en-US" sz="1400" b="1" dirty="0"/>
                        <a:t>71.3</a:t>
                      </a:r>
                    </a:p>
                  </a:txBody>
                  <a:tcPr anchor="ctr"/>
                </a:tc>
                <a:tc>
                  <a:txBody>
                    <a:bodyPr/>
                    <a:lstStyle/>
                    <a:p>
                      <a:pPr algn="ctr"/>
                      <a:r>
                        <a:rPr lang="en-US" sz="1400" b="1" dirty="0">
                          <a:solidFill>
                            <a:srgbClr val="00B050"/>
                          </a:solidFill>
                        </a:rPr>
                        <a:t>16.8</a:t>
                      </a:r>
                    </a:p>
                  </a:txBody>
                  <a:tcPr anchor="ctr"/>
                </a:tc>
                <a:extLst>
                  <a:ext uri="{0D108BD9-81ED-4DB2-BD59-A6C34878D82A}">
                    <a16:rowId xmlns:a16="http://schemas.microsoft.com/office/drawing/2014/main" val="330699990"/>
                  </a:ext>
                </a:extLst>
              </a:tr>
              <a:tr h="307683">
                <a:tc rowSpan="5">
                  <a:txBody>
                    <a:bodyPr/>
                    <a:lstStyle/>
                    <a:p>
                      <a:endParaRPr lang="en-US" sz="1400" dirty="0"/>
                    </a:p>
                    <a:p>
                      <a:endParaRPr lang="en-US" sz="1400" dirty="0"/>
                    </a:p>
                    <a:p>
                      <a:endParaRPr lang="en-US" sz="1400" dirty="0"/>
                    </a:p>
                    <a:p>
                      <a:r>
                        <a:rPr lang="en-US" sz="1400" b="1" dirty="0"/>
                        <a:t>    </a:t>
                      </a:r>
                    </a:p>
                    <a:p>
                      <a:r>
                        <a:rPr lang="en-US" sz="1400" b="1" dirty="0"/>
                        <a:t>   Sudan</a:t>
                      </a:r>
                    </a:p>
                  </a:txBody>
                  <a:tcPr/>
                </a:tc>
                <a:tc>
                  <a:txBody>
                    <a:bodyPr/>
                    <a:lstStyle/>
                    <a:p>
                      <a:pPr algn="ctr"/>
                      <a:r>
                        <a:rPr lang="en-US" sz="1400" dirty="0"/>
                        <a:t>Rule of Law</a:t>
                      </a:r>
                    </a:p>
                  </a:txBody>
                  <a:tcPr/>
                </a:tc>
                <a:tc>
                  <a:txBody>
                    <a:bodyPr/>
                    <a:lstStyle/>
                    <a:p>
                      <a:pPr algn="ctr"/>
                      <a:r>
                        <a:rPr lang="en-US" sz="1400" dirty="0"/>
                        <a:t>23.3</a:t>
                      </a:r>
                    </a:p>
                  </a:txBody>
                  <a:tcPr anchor="ctr"/>
                </a:tc>
                <a:tc>
                  <a:txBody>
                    <a:bodyPr/>
                    <a:lstStyle/>
                    <a:p>
                      <a:pPr algn="ctr"/>
                      <a:r>
                        <a:rPr lang="en-US" sz="1400" dirty="0"/>
                        <a:t>16.7</a:t>
                      </a:r>
                    </a:p>
                  </a:txBody>
                  <a:tcPr anchor="ctr"/>
                </a:tc>
                <a:tc>
                  <a:txBody>
                    <a:bodyPr/>
                    <a:lstStyle/>
                    <a:p>
                      <a:pPr algn="ctr"/>
                      <a:r>
                        <a:rPr lang="en-US" sz="1400" dirty="0">
                          <a:solidFill>
                            <a:srgbClr val="FF0000"/>
                          </a:solidFill>
                        </a:rPr>
                        <a:t>-6.6</a:t>
                      </a:r>
                    </a:p>
                  </a:txBody>
                  <a:tcPr anchor="ctr"/>
                </a:tc>
                <a:extLst>
                  <a:ext uri="{0D108BD9-81ED-4DB2-BD59-A6C34878D82A}">
                    <a16:rowId xmlns:a16="http://schemas.microsoft.com/office/drawing/2014/main" val="3976909524"/>
                  </a:ext>
                </a:extLst>
              </a:tr>
              <a:tr h="538446">
                <a:tc vMerge="1">
                  <a:txBody>
                    <a:bodyPr/>
                    <a:lstStyle/>
                    <a:p>
                      <a:endParaRPr lang="en-US" dirty="0"/>
                    </a:p>
                  </a:txBody>
                  <a:tcPr/>
                </a:tc>
                <a:tc>
                  <a:txBody>
                    <a:bodyPr/>
                    <a:lstStyle/>
                    <a:p>
                      <a:pPr algn="ctr"/>
                      <a:r>
                        <a:rPr lang="en-US" sz="1400" dirty="0"/>
                        <a:t>Regulatory Efficiency</a:t>
                      </a:r>
                    </a:p>
                  </a:txBody>
                  <a:tcPr/>
                </a:tc>
                <a:tc>
                  <a:txBody>
                    <a:bodyPr/>
                    <a:lstStyle/>
                    <a:p>
                      <a:pPr algn="ctr"/>
                      <a:r>
                        <a:rPr lang="en-US" sz="1400" dirty="0"/>
                        <a:t>54.3</a:t>
                      </a:r>
                    </a:p>
                  </a:txBody>
                  <a:tcPr anchor="ctr"/>
                </a:tc>
                <a:tc>
                  <a:txBody>
                    <a:bodyPr/>
                    <a:lstStyle/>
                    <a:p>
                      <a:pPr algn="ctr"/>
                      <a:r>
                        <a:rPr lang="en-US" sz="1400" dirty="0"/>
                        <a:t>27.8</a:t>
                      </a:r>
                    </a:p>
                  </a:txBody>
                  <a:tcPr anchor="ctr"/>
                </a:tc>
                <a:tc>
                  <a:txBody>
                    <a:bodyPr/>
                    <a:lstStyle/>
                    <a:p>
                      <a:pPr algn="ctr"/>
                      <a:r>
                        <a:rPr lang="en-US" sz="1400" dirty="0">
                          <a:solidFill>
                            <a:srgbClr val="FF0000"/>
                          </a:solidFill>
                        </a:rPr>
                        <a:t>-26.5</a:t>
                      </a:r>
                    </a:p>
                  </a:txBody>
                  <a:tcPr anchor="ctr"/>
                </a:tc>
                <a:extLst>
                  <a:ext uri="{0D108BD9-81ED-4DB2-BD59-A6C34878D82A}">
                    <a16:rowId xmlns:a16="http://schemas.microsoft.com/office/drawing/2014/main" val="2235076577"/>
                  </a:ext>
                </a:extLst>
              </a:tr>
              <a:tr h="307683">
                <a:tc vMerge="1">
                  <a:txBody>
                    <a:bodyPr/>
                    <a:lstStyle/>
                    <a:p>
                      <a:endParaRPr lang="en-US" dirty="0"/>
                    </a:p>
                  </a:txBody>
                  <a:tcPr/>
                </a:tc>
                <a:tc>
                  <a:txBody>
                    <a:bodyPr/>
                    <a:lstStyle/>
                    <a:p>
                      <a:pPr algn="ctr"/>
                      <a:r>
                        <a:rPr lang="en-US" sz="1400" dirty="0"/>
                        <a:t>Govt Size</a:t>
                      </a:r>
                    </a:p>
                  </a:txBody>
                  <a:tcPr/>
                </a:tc>
                <a:tc>
                  <a:txBody>
                    <a:bodyPr/>
                    <a:lstStyle/>
                    <a:p>
                      <a:pPr algn="ctr"/>
                      <a:r>
                        <a:rPr lang="en-US" sz="1400" dirty="0"/>
                        <a:t>89.0</a:t>
                      </a:r>
                    </a:p>
                  </a:txBody>
                  <a:tcPr anchor="ctr"/>
                </a:tc>
                <a:tc>
                  <a:txBody>
                    <a:bodyPr/>
                    <a:lstStyle/>
                    <a:p>
                      <a:pPr algn="ctr"/>
                      <a:r>
                        <a:rPr lang="en-US" sz="1400" dirty="0"/>
                        <a:t>59.3</a:t>
                      </a:r>
                    </a:p>
                  </a:txBody>
                  <a:tcPr anchor="ctr"/>
                </a:tc>
                <a:tc>
                  <a:txBody>
                    <a:bodyPr/>
                    <a:lstStyle/>
                    <a:p>
                      <a:pPr algn="ctr"/>
                      <a:r>
                        <a:rPr lang="en-US" sz="1400" dirty="0">
                          <a:solidFill>
                            <a:srgbClr val="FF0000"/>
                          </a:solidFill>
                        </a:rPr>
                        <a:t>-29.8</a:t>
                      </a:r>
                    </a:p>
                  </a:txBody>
                  <a:tcPr anchor="ctr"/>
                </a:tc>
                <a:extLst>
                  <a:ext uri="{0D108BD9-81ED-4DB2-BD59-A6C34878D82A}">
                    <a16:rowId xmlns:a16="http://schemas.microsoft.com/office/drawing/2014/main" val="1143962441"/>
                  </a:ext>
                </a:extLst>
              </a:tr>
              <a:tr h="538446">
                <a:tc vMerge="1">
                  <a:txBody>
                    <a:bodyPr/>
                    <a:lstStyle/>
                    <a:p>
                      <a:endParaRPr lang="en-US" dirty="0"/>
                    </a:p>
                  </a:txBody>
                  <a:tcPr/>
                </a:tc>
                <a:tc>
                  <a:txBody>
                    <a:bodyPr/>
                    <a:lstStyle/>
                    <a:p>
                      <a:pPr algn="ctr"/>
                      <a:r>
                        <a:rPr lang="en-US" sz="1400" dirty="0"/>
                        <a:t>Open Markets</a:t>
                      </a:r>
                    </a:p>
                  </a:txBody>
                  <a:tcPr/>
                </a:tc>
                <a:tc>
                  <a:txBody>
                    <a:bodyPr/>
                    <a:lstStyle/>
                    <a:p>
                      <a:pPr algn="ctr"/>
                      <a:r>
                        <a:rPr lang="en-US" sz="1400" dirty="0"/>
                        <a:t>28.5</a:t>
                      </a:r>
                    </a:p>
                  </a:txBody>
                  <a:tcPr anchor="ctr"/>
                </a:tc>
                <a:tc>
                  <a:txBody>
                    <a:bodyPr/>
                    <a:lstStyle/>
                    <a:p>
                      <a:pPr algn="ctr"/>
                      <a:r>
                        <a:rPr lang="en-US" sz="1400" dirty="0"/>
                        <a:t>24.3</a:t>
                      </a:r>
                    </a:p>
                  </a:txBody>
                  <a:tcPr anchor="ctr"/>
                </a:tc>
                <a:tc>
                  <a:txBody>
                    <a:bodyPr/>
                    <a:lstStyle/>
                    <a:p>
                      <a:pPr algn="ctr"/>
                      <a:r>
                        <a:rPr lang="en-US" sz="1400" dirty="0">
                          <a:solidFill>
                            <a:srgbClr val="FF0000"/>
                          </a:solidFill>
                        </a:rPr>
                        <a:t>-4.2</a:t>
                      </a:r>
                    </a:p>
                  </a:txBody>
                  <a:tcPr anchor="ctr"/>
                </a:tc>
                <a:extLst>
                  <a:ext uri="{0D108BD9-81ED-4DB2-BD59-A6C34878D82A}">
                    <a16:rowId xmlns:a16="http://schemas.microsoft.com/office/drawing/2014/main" val="451367221"/>
                  </a:ext>
                </a:extLst>
              </a:tr>
              <a:tr h="307683">
                <a:tc vMerge="1">
                  <a:txBody>
                    <a:bodyPr/>
                    <a:lstStyle/>
                    <a:p>
                      <a:endParaRPr lang="en-US" dirty="0"/>
                    </a:p>
                  </a:txBody>
                  <a:tcPr/>
                </a:tc>
                <a:tc>
                  <a:txBody>
                    <a:bodyPr/>
                    <a:lstStyle/>
                    <a:p>
                      <a:pPr algn="ctr"/>
                      <a:r>
                        <a:rPr lang="en-US" sz="1400" b="1" dirty="0"/>
                        <a:t>Score</a:t>
                      </a:r>
                    </a:p>
                  </a:txBody>
                  <a:tcPr/>
                </a:tc>
                <a:tc>
                  <a:txBody>
                    <a:bodyPr/>
                    <a:lstStyle/>
                    <a:p>
                      <a:pPr algn="ctr"/>
                      <a:r>
                        <a:rPr lang="en-US" sz="1400" b="1" dirty="0"/>
                        <a:t>48.8</a:t>
                      </a:r>
                    </a:p>
                  </a:txBody>
                  <a:tcPr anchor="ctr"/>
                </a:tc>
                <a:tc>
                  <a:txBody>
                    <a:bodyPr/>
                    <a:lstStyle/>
                    <a:p>
                      <a:pPr algn="ctr"/>
                      <a:r>
                        <a:rPr lang="en-US" sz="1400" b="1" dirty="0"/>
                        <a:t>32.0</a:t>
                      </a:r>
                    </a:p>
                  </a:txBody>
                  <a:tcPr anchor="ctr"/>
                </a:tc>
                <a:tc>
                  <a:txBody>
                    <a:bodyPr/>
                    <a:lstStyle/>
                    <a:p>
                      <a:pPr algn="ctr"/>
                      <a:r>
                        <a:rPr lang="en-US" sz="1400" b="1" dirty="0">
                          <a:solidFill>
                            <a:srgbClr val="FF0000"/>
                          </a:solidFill>
                        </a:rPr>
                        <a:t>-16.8</a:t>
                      </a:r>
                    </a:p>
                  </a:txBody>
                  <a:tcPr anchor="ctr"/>
                </a:tc>
                <a:extLst>
                  <a:ext uri="{0D108BD9-81ED-4DB2-BD59-A6C34878D82A}">
                    <a16:rowId xmlns:a16="http://schemas.microsoft.com/office/drawing/2014/main" val="4213430398"/>
                  </a:ext>
                </a:extLst>
              </a:tr>
            </a:tbl>
          </a:graphicData>
        </a:graphic>
      </p:graphicFrame>
      <p:pic>
        <p:nvPicPr>
          <p:cNvPr id="49" name="Picture 48">
            <a:extLst>
              <a:ext uri="{FF2B5EF4-FFF2-40B4-BE49-F238E27FC236}">
                <a16:creationId xmlns:a16="http://schemas.microsoft.com/office/drawing/2014/main" id="{FB3B5AA7-3BB6-F4C6-848C-7EE157646A63}"/>
              </a:ext>
            </a:extLst>
          </p:cNvPr>
          <p:cNvPicPr>
            <a:picLocks noChangeAspect="1"/>
          </p:cNvPicPr>
          <p:nvPr/>
        </p:nvPicPr>
        <p:blipFill>
          <a:blip r:embed="rId2"/>
          <a:stretch>
            <a:fillRect/>
          </a:stretch>
        </p:blipFill>
        <p:spPr>
          <a:xfrm>
            <a:off x="367777" y="1818914"/>
            <a:ext cx="5398534" cy="4307565"/>
          </a:xfrm>
          <a:prstGeom prst="rect">
            <a:avLst/>
          </a:prstGeom>
        </p:spPr>
      </p:pic>
    </p:spTree>
    <p:extLst>
      <p:ext uri="{BB962C8B-B14F-4D97-AF65-F5344CB8AC3E}">
        <p14:creationId xmlns:p14="http://schemas.microsoft.com/office/powerpoint/2010/main" val="223971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91C6-2A74-5E60-23B5-C57D74F54264}"/>
              </a:ext>
            </a:extLst>
          </p:cNvPr>
          <p:cNvSpPr>
            <a:spLocks noGrp="1"/>
          </p:cNvSpPr>
          <p:nvPr>
            <p:ph type="title"/>
          </p:nvPr>
        </p:nvSpPr>
        <p:spPr>
          <a:xfrm>
            <a:off x="2231136" y="179121"/>
            <a:ext cx="7729728" cy="1188720"/>
          </a:xfrm>
        </p:spPr>
        <p:txBody>
          <a:bodyPr/>
          <a:lstStyle/>
          <a:p>
            <a:r>
              <a:rPr lang="en-US" dirty="0"/>
              <a:t>Americas</a:t>
            </a:r>
          </a:p>
        </p:txBody>
      </p:sp>
      <p:pic>
        <p:nvPicPr>
          <p:cNvPr id="23" name="Content Placeholder 22">
            <a:extLst>
              <a:ext uri="{FF2B5EF4-FFF2-40B4-BE49-F238E27FC236}">
                <a16:creationId xmlns:a16="http://schemas.microsoft.com/office/drawing/2014/main" id="{81E066CB-A8F9-54D1-5A7F-290C80F6D01A}"/>
              </a:ext>
            </a:extLst>
          </p:cNvPr>
          <p:cNvPicPr>
            <a:picLocks noGrp="1" noChangeAspect="1"/>
          </p:cNvPicPr>
          <p:nvPr>
            <p:ph sz="half" idx="1"/>
          </p:nvPr>
        </p:nvPicPr>
        <p:blipFill>
          <a:blip r:embed="rId2"/>
          <a:stretch>
            <a:fillRect/>
          </a:stretch>
        </p:blipFill>
        <p:spPr>
          <a:xfrm>
            <a:off x="471362" y="1878012"/>
            <a:ext cx="5366730" cy="4730000"/>
          </a:xfrm>
        </p:spPr>
      </p:pic>
      <p:pic>
        <p:nvPicPr>
          <p:cNvPr id="25" name="Content Placeholder 24">
            <a:extLst>
              <a:ext uri="{FF2B5EF4-FFF2-40B4-BE49-F238E27FC236}">
                <a16:creationId xmlns:a16="http://schemas.microsoft.com/office/drawing/2014/main" id="{636BDC13-4964-9458-2761-F7C6969BE9B1}"/>
              </a:ext>
            </a:extLst>
          </p:cNvPr>
          <p:cNvPicPr>
            <a:picLocks noGrp="1" noChangeAspect="1"/>
          </p:cNvPicPr>
          <p:nvPr>
            <p:ph sz="half" idx="2"/>
          </p:nvPr>
        </p:nvPicPr>
        <p:blipFill>
          <a:blip r:embed="rId3"/>
          <a:stretch>
            <a:fillRect/>
          </a:stretch>
        </p:blipFill>
        <p:spPr>
          <a:xfrm>
            <a:off x="6096000" y="1878012"/>
            <a:ext cx="5366730" cy="4730000"/>
          </a:xfrm>
        </p:spPr>
      </p:pic>
      <p:sp>
        <p:nvSpPr>
          <p:cNvPr id="26" name="Text Placeholder 5">
            <a:extLst>
              <a:ext uri="{FF2B5EF4-FFF2-40B4-BE49-F238E27FC236}">
                <a16:creationId xmlns:a16="http://schemas.microsoft.com/office/drawing/2014/main" id="{8AC80E61-C35A-862B-88A7-551C305B1AB2}"/>
              </a:ext>
            </a:extLst>
          </p:cNvPr>
          <p:cNvSpPr txBox="1">
            <a:spLocks/>
          </p:cNvSpPr>
          <p:nvPr/>
        </p:nvSpPr>
        <p:spPr>
          <a:xfrm>
            <a:off x="789098" y="1511168"/>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TOP 5</a:t>
            </a:r>
            <a:endParaRPr lang="en-US" u="sng" dirty="0">
              <a:solidFill>
                <a:schemeClr val="accent2">
                  <a:lumMod val="50000"/>
                </a:schemeClr>
              </a:solidFill>
            </a:endParaRPr>
          </a:p>
          <a:p>
            <a:pPr algn="ctr"/>
            <a:endParaRPr lang="en-US" dirty="0"/>
          </a:p>
        </p:txBody>
      </p:sp>
      <p:sp>
        <p:nvSpPr>
          <p:cNvPr id="27" name="Text Placeholder 5">
            <a:extLst>
              <a:ext uri="{FF2B5EF4-FFF2-40B4-BE49-F238E27FC236}">
                <a16:creationId xmlns:a16="http://schemas.microsoft.com/office/drawing/2014/main" id="{C1EF3EBE-2525-C489-C657-FD9311363025}"/>
              </a:ext>
            </a:extLst>
          </p:cNvPr>
          <p:cNvSpPr txBox="1">
            <a:spLocks/>
          </p:cNvSpPr>
          <p:nvPr/>
        </p:nvSpPr>
        <p:spPr>
          <a:xfrm>
            <a:off x="6986163" y="1491915"/>
            <a:ext cx="4270248" cy="4138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u="sng" dirty="0">
                <a:solidFill>
                  <a:schemeClr val="accent2">
                    <a:lumMod val="50000"/>
                  </a:schemeClr>
                </a:solidFill>
              </a:rPr>
              <a:t>BOTTOM 5</a:t>
            </a:r>
            <a:endParaRPr lang="en-US" u="sng" dirty="0">
              <a:solidFill>
                <a:schemeClr val="accent2">
                  <a:lumMod val="50000"/>
                </a:schemeClr>
              </a:solidFill>
            </a:endParaRPr>
          </a:p>
          <a:p>
            <a:pPr algn="ctr"/>
            <a:endParaRPr lang="en-US" dirty="0"/>
          </a:p>
        </p:txBody>
      </p:sp>
    </p:spTree>
    <p:extLst>
      <p:ext uri="{BB962C8B-B14F-4D97-AF65-F5344CB8AC3E}">
        <p14:creationId xmlns:p14="http://schemas.microsoft.com/office/powerpoint/2010/main" val="345950514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9932</TotalTime>
  <Words>1313</Words>
  <Application>Microsoft Macintosh PowerPoint</Application>
  <PresentationFormat>Widescreen</PresentationFormat>
  <Paragraphs>147</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Parcel</vt:lpstr>
      <vt:lpstr>Economic freedom index</vt:lpstr>
      <vt:lpstr>Background</vt:lpstr>
      <vt:lpstr>Research questions</vt:lpstr>
      <vt:lpstr>Dataset</vt:lpstr>
      <vt:lpstr>Disparity of scores per region</vt:lpstr>
      <vt:lpstr>WORLD</vt:lpstr>
      <vt:lpstr>Rising/Falling Nations</vt:lpstr>
      <vt:lpstr>Barbados / Sudan</vt:lpstr>
      <vt:lpstr>Americas</vt:lpstr>
      <vt:lpstr>Europe</vt:lpstr>
      <vt:lpstr>Asia-Pacific</vt:lpstr>
      <vt:lpstr>sub-Saharan Africa</vt:lpstr>
      <vt:lpstr>middle east and north Africa</vt:lpstr>
      <vt:lpstr>GDP per capita vs EFI</vt:lpstr>
      <vt:lpstr>World rank vs features</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growth in LATAM</dc:title>
  <dc:creator>Joaquin Gomez</dc:creator>
  <cp:lastModifiedBy>Joaquin Gomez</cp:lastModifiedBy>
  <cp:revision>36</cp:revision>
  <dcterms:created xsi:type="dcterms:W3CDTF">2022-05-01T20:43:44Z</dcterms:created>
  <dcterms:modified xsi:type="dcterms:W3CDTF">2022-05-08T23:05:18Z</dcterms:modified>
</cp:coreProperties>
</file>