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B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AA35-44E8-4FD3-BB2B-93E4D6D4F945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3F8C-0485-4744-83BC-54FEDAB7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2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AA35-44E8-4FD3-BB2B-93E4D6D4F945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3F8C-0485-4744-83BC-54FEDAB7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7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AA35-44E8-4FD3-BB2B-93E4D6D4F945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3F8C-0485-4744-83BC-54FEDAB7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4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AA35-44E8-4FD3-BB2B-93E4D6D4F945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3F8C-0485-4744-83BC-54FEDAB7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9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AA35-44E8-4FD3-BB2B-93E4D6D4F945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3F8C-0485-4744-83BC-54FEDAB7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2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AA35-44E8-4FD3-BB2B-93E4D6D4F945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3F8C-0485-4744-83BC-54FEDAB7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AA35-44E8-4FD3-BB2B-93E4D6D4F945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3F8C-0485-4744-83BC-54FEDAB7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16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AA35-44E8-4FD3-BB2B-93E4D6D4F945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3F8C-0485-4744-83BC-54FEDAB7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7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AA35-44E8-4FD3-BB2B-93E4D6D4F945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3F8C-0485-4744-83BC-54FEDAB7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2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AA35-44E8-4FD3-BB2B-93E4D6D4F945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3F8C-0485-4744-83BC-54FEDAB7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7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AA35-44E8-4FD3-BB2B-93E4D6D4F945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3F8C-0485-4744-83BC-54FEDAB7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2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3AA35-44E8-4FD3-BB2B-93E4D6D4F945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83F8C-0485-4744-83BC-54FEDAB7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4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jneesh.jangra\Desktop\photo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E99B6"/>
              </a:clrFrom>
              <a:clrTo>
                <a:srgbClr val="0E99B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67434">
            <a:off x="67543" y="67543"/>
            <a:ext cx="957263" cy="95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2000" y="217617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E</a:t>
            </a:r>
            <a:r>
              <a:rPr lang="en-US" sz="2000" b="1" dirty="0" smtClean="0">
                <a:solidFill>
                  <a:schemeClr val="bg1"/>
                </a:solidFill>
              </a:rPr>
              <a:t>AGLE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532598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A</a:t>
            </a:r>
            <a:r>
              <a:rPr lang="en-US" sz="2000" b="1" dirty="0" smtClean="0">
                <a:solidFill>
                  <a:schemeClr val="bg1"/>
                </a:solidFill>
              </a:rPr>
              <a:t>CADEMY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705600" y="1371600"/>
            <a:ext cx="0" cy="548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705600" y="1447800"/>
            <a:ext cx="2438400" cy="2514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Only training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705600" y="1447800"/>
            <a:ext cx="24384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My Requests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6705600" y="4114800"/>
            <a:ext cx="2438400" cy="2514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 enrollments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705600" y="4114800"/>
            <a:ext cx="24384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My Active Trainings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152400" y="1492624"/>
            <a:ext cx="39624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255772"/>
              </p:ext>
            </p:extLst>
          </p:nvPr>
        </p:nvGraphicFramePr>
        <p:xfrm>
          <a:off x="152400" y="1981200"/>
          <a:ext cx="6096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2133600"/>
                <a:gridCol w="1600200"/>
                <a:gridCol w="838200"/>
              </a:tblGrid>
              <a:tr h="12382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Category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Coordinator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Action</a:t>
                      </a:r>
                      <a:endParaRPr lang="en-US" sz="1200" dirty="0"/>
                    </a:p>
                  </a:txBody>
                  <a:tcPr/>
                </a:tc>
              </a:tr>
              <a:tr h="12382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Insurance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Anand Dale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 smtClean="0">
                          <a:solidFill>
                            <a:srgbClr val="000099"/>
                          </a:solidFill>
                        </a:rPr>
                        <a:t>Request</a:t>
                      </a:r>
                      <a:endParaRPr lang="en-US" sz="1200" u="sng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12382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Mainframe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OnCore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Sreejith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 smtClean="0">
                          <a:solidFill>
                            <a:srgbClr val="000099"/>
                          </a:solidFill>
                        </a:rPr>
                        <a:t>Request</a:t>
                      </a:r>
                    </a:p>
                  </a:txBody>
                  <a:tcPr/>
                </a:tc>
              </a:tr>
              <a:tr h="12382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General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Project</a:t>
                      </a:r>
                      <a:r>
                        <a:rPr lang="en-US" sz="1200" baseline="0" dirty="0" smtClean="0"/>
                        <a:t> Management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Ravindra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 smtClean="0">
                          <a:solidFill>
                            <a:srgbClr val="000099"/>
                          </a:solidFill>
                        </a:rPr>
                        <a:t>Request</a:t>
                      </a:r>
                    </a:p>
                  </a:txBody>
                  <a:tcPr/>
                </a:tc>
              </a:tr>
              <a:tr h="123825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Oncore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Output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Vijay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 smtClean="0">
                          <a:solidFill>
                            <a:srgbClr val="000099"/>
                          </a:solidFill>
                        </a:rPr>
                        <a:t>Request</a:t>
                      </a:r>
                    </a:p>
                  </a:txBody>
                  <a:tcPr/>
                </a:tc>
              </a:tr>
              <a:tr h="12382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Microsoft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XML/XSLT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Rajneesh</a:t>
                      </a:r>
                      <a:r>
                        <a:rPr lang="en-US" sz="1200" baseline="0" dirty="0" smtClean="0"/>
                        <a:t> Jangra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 smtClean="0">
                          <a:solidFill>
                            <a:srgbClr val="000099"/>
                          </a:solidFill>
                        </a:rPr>
                        <a:t>Request</a:t>
                      </a:r>
                    </a:p>
                  </a:txBody>
                  <a:tcPr/>
                </a:tc>
              </a:tr>
              <a:tr h="12382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Sumit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 smtClean="0">
                          <a:solidFill>
                            <a:srgbClr val="000099"/>
                          </a:solidFill>
                        </a:rPr>
                        <a:t>Request</a:t>
                      </a:r>
                    </a:p>
                  </a:txBody>
                  <a:tcPr/>
                </a:tc>
              </a:tr>
              <a:tr h="12382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Tools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Exstream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Marline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 smtClean="0">
                          <a:solidFill>
                            <a:srgbClr val="000099"/>
                          </a:solidFill>
                        </a:rPr>
                        <a:t>Request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428263" y="4128700"/>
            <a:ext cx="688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chemeClr val="bg1"/>
                </a:solidFill>
              </a:rPr>
              <a:t>View All</a:t>
            </a:r>
            <a:endParaRPr lang="en-US" sz="1200" u="sng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86400" y="1524000"/>
            <a:ext cx="1205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rgbClr val="000099"/>
                </a:solidFill>
              </a:rPr>
              <a:t>Switch to </a:t>
            </a:r>
            <a:r>
              <a:rPr lang="en-US" sz="1200" u="sng" dirty="0" smtClean="0">
                <a:solidFill>
                  <a:srgbClr val="4040B3"/>
                </a:solidFill>
              </a:rPr>
              <a:t>Admin</a:t>
            </a:r>
            <a:endParaRPr lang="en-US" sz="1200" u="sng" dirty="0">
              <a:solidFill>
                <a:srgbClr val="4040B3"/>
              </a:solidFill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1937"/>
            <a:ext cx="19335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75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665984" y="1366209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rgbClr val="000099"/>
                </a:solidFill>
              </a:rPr>
              <a:t>Back</a:t>
            </a:r>
            <a:endParaRPr lang="en-US" sz="1200" u="sng" dirty="0">
              <a:solidFill>
                <a:srgbClr val="00009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1371600"/>
            <a:ext cx="1856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Active Trainings</a:t>
            </a:r>
            <a:endParaRPr lang="en-US" sz="20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293965"/>
              </p:ext>
            </p:extLst>
          </p:nvPr>
        </p:nvGraphicFramePr>
        <p:xfrm>
          <a:off x="228600" y="1828800"/>
          <a:ext cx="73914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099"/>
                <a:gridCol w="1210613"/>
                <a:gridCol w="1068188"/>
                <a:gridCol w="996975"/>
                <a:gridCol w="996975"/>
                <a:gridCol w="1610550"/>
              </a:tblGrid>
              <a:tr h="16119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Coordinator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Start Dt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End Dt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Enrolled/pending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Req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Anand Dale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 smtClean="0">
                          <a:solidFill>
                            <a:schemeClr val="tx1"/>
                          </a:solidFill>
                        </a:rPr>
                        <a:t>12/31/9999</a:t>
                      </a:r>
                      <a:endParaRPr 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 smtClean="0">
                          <a:solidFill>
                            <a:schemeClr val="tx1"/>
                          </a:solidFill>
                        </a:rPr>
                        <a:t>12/31/9999</a:t>
                      </a:r>
                      <a:endParaRPr 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 smtClean="0">
                          <a:solidFill>
                            <a:schemeClr val="tx1"/>
                          </a:solidFill>
                        </a:rPr>
                        <a:t>Anand</a:t>
                      </a:r>
                      <a:endParaRPr 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 smtClean="0">
                          <a:solidFill>
                            <a:srgbClr val="000099"/>
                          </a:solidFill>
                        </a:rPr>
                        <a:t>2/10</a:t>
                      </a:r>
                      <a:endParaRPr lang="en-US" sz="1200" u="none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OnCore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Sreejith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dirty="0" smtClean="0">
                          <a:solidFill>
                            <a:schemeClr val="tx1"/>
                          </a:solidFill>
                        </a:rPr>
                        <a:t>12/31/9999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dirty="0" smtClean="0">
                          <a:solidFill>
                            <a:schemeClr val="tx1"/>
                          </a:solidFill>
                        </a:rPr>
                        <a:t>12/31/9999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dirty="0" smtClean="0">
                          <a:solidFill>
                            <a:schemeClr val="tx1"/>
                          </a:solidFill>
                        </a:rPr>
                        <a:t>Anand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 smtClean="0">
                          <a:solidFill>
                            <a:srgbClr val="000099"/>
                          </a:solidFill>
                        </a:rPr>
                        <a:t>3/15</a:t>
                      </a:r>
                      <a:endParaRPr lang="en-US" sz="1200" u="none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Project</a:t>
                      </a:r>
                      <a:r>
                        <a:rPr lang="en-US" sz="1200" baseline="0" dirty="0" smtClean="0"/>
                        <a:t> Management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Ravindra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dirty="0" smtClean="0">
                          <a:solidFill>
                            <a:schemeClr val="tx1"/>
                          </a:solidFill>
                        </a:rPr>
                        <a:t>12/31/9999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dirty="0" smtClean="0">
                          <a:solidFill>
                            <a:schemeClr val="tx1"/>
                          </a:solidFill>
                        </a:rPr>
                        <a:t>12/31/9999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dirty="0" smtClean="0">
                          <a:solidFill>
                            <a:schemeClr val="tx1"/>
                          </a:solidFill>
                        </a:rPr>
                        <a:t>Anand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 smtClean="0">
                          <a:solidFill>
                            <a:srgbClr val="000099"/>
                          </a:solidFill>
                        </a:rPr>
                        <a:t>5/10</a:t>
                      </a:r>
                      <a:endParaRPr lang="en-US" sz="1200" u="none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Output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Vijay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dirty="0" smtClean="0">
                          <a:solidFill>
                            <a:schemeClr val="tx1"/>
                          </a:solidFill>
                        </a:rPr>
                        <a:t>12/31/9999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dirty="0" smtClean="0">
                          <a:solidFill>
                            <a:schemeClr val="tx1"/>
                          </a:solidFill>
                        </a:rPr>
                        <a:t>12/31/9999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dirty="0" smtClean="0">
                          <a:solidFill>
                            <a:schemeClr val="tx1"/>
                          </a:solidFill>
                        </a:rPr>
                        <a:t>Anand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 smtClean="0">
                          <a:solidFill>
                            <a:srgbClr val="000099"/>
                          </a:solidFill>
                        </a:rPr>
                        <a:t>7/9</a:t>
                      </a:r>
                      <a:endParaRPr lang="en-US" sz="1200" u="none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XML/XSLT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Rajneesh</a:t>
                      </a:r>
                      <a:r>
                        <a:rPr lang="en-US" sz="1200" baseline="0" dirty="0" smtClean="0"/>
                        <a:t> Jangra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dirty="0" smtClean="0">
                          <a:solidFill>
                            <a:schemeClr val="tx1"/>
                          </a:solidFill>
                        </a:rPr>
                        <a:t>12/31/9999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dirty="0" smtClean="0">
                          <a:solidFill>
                            <a:schemeClr val="tx1"/>
                          </a:solidFill>
                        </a:rPr>
                        <a:t>12/31/9999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dirty="0" smtClean="0">
                          <a:solidFill>
                            <a:schemeClr val="tx1"/>
                          </a:solidFill>
                        </a:rPr>
                        <a:t>Anand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 smtClean="0">
                          <a:solidFill>
                            <a:srgbClr val="000099"/>
                          </a:solidFill>
                        </a:rPr>
                        <a:t>3/10</a:t>
                      </a:r>
                      <a:endParaRPr lang="en-US" sz="1200" u="none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Sumit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dirty="0" smtClean="0">
                          <a:solidFill>
                            <a:schemeClr val="tx1"/>
                          </a:solidFill>
                        </a:rPr>
                        <a:t>12/31/9999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dirty="0" smtClean="0">
                          <a:solidFill>
                            <a:schemeClr val="tx1"/>
                          </a:solidFill>
                        </a:rPr>
                        <a:t>12/31/9999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dirty="0" smtClean="0">
                          <a:solidFill>
                            <a:schemeClr val="tx1"/>
                          </a:solidFill>
                        </a:rPr>
                        <a:t>Anand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 smtClean="0">
                          <a:solidFill>
                            <a:srgbClr val="000099"/>
                          </a:solidFill>
                        </a:rPr>
                        <a:t>8/9</a:t>
                      </a:r>
                      <a:endParaRPr lang="en-US" sz="1200" u="none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Exstream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Marline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dirty="0" smtClean="0">
                          <a:solidFill>
                            <a:schemeClr val="tx1"/>
                          </a:solidFill>
                        </a:rPr>
                        <a:t>12/31/9999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dirty="0" smtClean="0">
                          <a:solidFill>
                            <a:schemeClr val="tx1"/>
                          </a:solidFill>
                        </a:rPr>
                        <a:t>12/31/9999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dirty="0" smtClean="0">
                          <a:solidFill>
                            <a:schemeClr val="tx1"/>
                          </a:solidFill>
                        </a:rPr>
                        <a:t>Anand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 smtClean="0">
                          <a:solidFill>
                            <a:srgbClr val="000099"/>
                          </a:solidFill>
                        </a:rPr>
                        <a:t>10/10</a:t>
                      </a:r>
                      <a:endParaRPr lang="en-US" sz="1200" u="none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1937"/>
            <a:ext cx="19335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31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10000" y="1524000"/>
            <a:ext cx="1419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rgbClr val="000099"/>
                </a:solidFill>
              </a:rPr>
              <a:t>Scheduled Trainings</a:t>
            </a:r>
            <a:endParaRPr lang="en-US" sz="1200" u="sng" dirty="0">
              <a:solidFill>
                <a:srgbClr val="00009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369" y="1524000"/>
            <a:ext cx="737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rgbClr val="000099"/>
                </a:solidFill>
              </a:rPr>
              <a:t>Trainings</a:t>
            </a:r>
            <a:endParaRPr lang="en-US" sz="1200" u="sng" dirty="0">
              <a:solidFill>
                <a:srgbClr val="000099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72259" y="1524000"/>
            <a:ext cx="1552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rgbClr val="000099"/>
                </a:solidFill>
              </a:rPr>
              <a:t>Requests for Trainings</a:t>
            </a:r>
            <a:endParaRPr lang="en-US" sz="1200" u="sng" dirty="0">
              <a:solidFill>
                <a:srgbClr val="000099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96259" y="1524000"/>
            <a:ext cx="1087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rgbClr val="000099"/>
                </a:solidFill>
              </a:rPr>
              <a:t>Switch to User</a:t>
            </a:r>
            <a:endParaRPr lang="en-US" sz="1200" u="sng" dirty="0">
              <a:solidFill>
                <a:srgbClr val="000099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2400" y="1371600"/>
            <a:ext cx="1135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Trainings</a:t>
            </a:r>
            <a:endParaRPr lang="en-US" sz="20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1937"/>
            <a:ext cx="19335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198958" y="1524000"/>
            <a:ext cx="1278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rgbClr val="000099"/>
                </a:solidFill>
              </a:rPr>
              <a:t>Schedule Training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567552"/>
              </p:ext>
            </p:extLst>
          </p:nvPr>
        </p:nvGraphicFramePr>
        <p:xfrm>
          <a:off x="152400" y="2301240"/>
          <a:ext cx="65532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2133600"/>
                <a:gridCol w="1600200"/>
                <a:gridCol w="1295400"/>
              </a:tblGrid>
              <a:tr h="12382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Category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Coordinator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Action</a:t>
                      </a:r>
                      <a:endParaRPr lang="en-US" sz="1200" dirty="0"/>
                    </a:p>
                  </a:txBody>
                  <a:tcPr/>
                </a:tc>
              </a:tr>
              <a:tr h="12382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Insurance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Anand Dale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smtClean="0">
                          <a:solidFill>
                            <a:srgbClr val="000099"/>
                          </a:solidFill>
                        </a:rPr>
                        <a:t>Edit</a:t>
                      </a:r>
                      <a:r>
                        <a:rPr lang="en-US" sz="1200" u="none" smtClean="0">
                          <a:solidFill>
                            <a:srgbClr val="000099"/>
                          </a:solidFill>
                        </a:rPr>
                        <a:t> | </a:t>
                      </a:r>
                      <a:r>
                        <a:rPr lang="en-US" sz="1200" u="sng" smtClean="0">
                          <a:solidFill>
                            <a:srgbClr val="000099"/>
                          </a:solidFill>
                        </a:rPr>
                        <a:t>Delete</a:t>
                      </a:r>
                      <a:endParaRPr lang="en-US" sz="1200" u="sng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12382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Mainframe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OnCore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Sreejith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smtClean="0">
                          <a:solidFill>
                            <a:srgbClr val="000099"/>
                          </a:solidFill>
                        </a:rPr>
                        <a:t>Edit</a:t>
                      </a:r>
                      <a:r>
                        <a:rPr lang="en-US" sz="1200" u="none" smtClean="0">
                          <a:solidFill>
                            <a:srgbClr val="000099"/>
                          </a:solidFill>
                        </a:rPr>
                        <a:t> | </a:t>
                      </a:r>
                      <a:r>
                        <a:rPr lang="en-US" sz="1200" u="sng" smtClean="0">
                          <a:solidFill>
                            <a:srgbClr val="000099"/>
                          </a:solidFill>
                        </a:rPr>
                        <a:t>Delete</a:t>
                      </a:r>
                      <a:endParaRPr lang="en-US" sz="1200" u="sng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12382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General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Project</a:t>
                      </a:r>
                      <a:r>
                        <a:rPr lang="en-US" sz="1200" baseline="0" dirty="0" smtClean="0"/>
                        <a:t> Management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Ravindra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smtClean="0">
                          <a:solidFill>
                            <a:srgbClr val="000099"/>
                          </a:solidFill>
                        </a:rPr>
                        <a:t>Edit</a:t>
                      </a:r>
                      <a:r>
                        <a:rPr lang="en-US" sz="1200" u="none" smtClean="0">
                          <a:solidFill>
                            <a:srgbClr val="000099"/>
                          </a:solidFill>
                        </a:rPr>
                        <a:t> | </a:t>
                      </a:r>
                      <a:r>
                        <a:rPr lang="en-US" sz="1200" u="sng" smtClean="0">
                          <a:solidFill>
                            <a:srgbClr val="000099"/>
                          </a:solidFill>
                        </a:rPr>
                        <a:t>Delete</a:t>
                      </a:r>
                      <a:endParaRPr lang="en-US" sz="1200" u="sng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123825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Oncore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Output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Vijay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smtClean="0">
                          <a:solidFill>
                            <a:srgbClr val="000099"/>
                          </a:solidFill>
                        </a:rPr>
                        <a:t>Edit</a:t>
                      </a:r>
                      <a:r>
                        <a:rPr lang="en-US" sz="1200" u="none" smtClean="0">
                          <a:solidFill>
                            <a:srgbClr val="000099"/>
                          </a:solidFill>
                        </a:rPr>
                        <a:t> | </a:t>
                      </a:r>
                      <a:r>
                        <a:rPr lang="en-US" sz="1200" u="sng" smtClean="0">
                          <a:solidFill>
                            <a:srgbClr val="000099"/>
                          </a:solidFill>
                        </a:rPr>
                        <a:t>Delete</a:t>
                      </a:r>
                      <a:endParaRPr lang="en-US" sz="1200" u="sng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12382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Microsoft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XML/XSLT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Rajneesh</a:t>
                      </a:r>
                      <a:r>
                        <a:rPr lang="en-US" sz="1200" baseline="0" dirty="0" smtClean="0"/>
                        <a:t> Jangra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smtClean="0">
                          <a:solidFill>
                            <a:srgbClr val="000099"/>
                          </a:solidFill>
                        </a:rPr>
                        <a:t>Edit</a:t>
                      </a:r>
                      <a:r>
                        <a:rPr lang="en-US" sz="1200" u="none" smtClean="0">
                          <a:solidFill>
                            <a:srgbClr val="000099"/>
                          </a:solidFill>
                        </a:rPr>
                        <a:t> | </a:t>
                      </a:r>
                      <a:r>
                        <a:rPr lang="en-US" sz="1200" u="sng" smtClean="0">
                          <a:solidFill>
                            <a:srgbClr val="000099"/>
                          </a:solidFill>
                        </a:rPr>
                        <a:t>Delete</a:t>
                      </a:r>
                      <a:endParaRPr lang="en-US" sz="1200" u="sng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12382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Sumit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smtClean="0">
                          <a:solidFill>
                            <a:srgbClr val="000099"/>
                          </a:solidFill>
                        </a:rPr>
                        <a:t>Edit</a:t>
                      </a:r>
                      <a:r>
                        <a:rPr lang="en-US" sz="1200" u="none" smtClean="0">
                          <a:solidFill>
                            <a:srgbClr val="000099"/>
                          </a:solidFill>
                        </a:rPr>
                        <a:t> | </a:t>
                      </a:r>
                      <a:r>
                        <a:rPr lang="en-US" sz="1200" u="sng" smtClean="0">
                          <a:solidFill>
                            <a:srgbClr val="000099"/>
                          </a:solidFill>
                        </a:rPr>
                        <a:t>Delete</a:t>
                      </a:r>
                      <a:endParaRPr lang="en-US" sz="1200" u="sng" dirty="0" smtClean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12382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Tools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Exstream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Marline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 smtClean="0">
                          <a:solidFill>
                            <a:srgbClr val="000099"/>
                          </a:solidFill>
                        </a:rPr>
                        <a:t>Edit</a:t>
                      </a:r>
                      <a:r>
                        <a:rPr lang="en-US" sz="1200" u="none" dirty="0" smtClean="0">
                          <a:solidFill>
                            <a:srgbClr val="000099"/>
                          </a:solidFill>
                        </a:rPr>
                        <a:t> | </a:t>
                      </a:r>
                      <a:r>
                        <a:rPr lang="en-US" sz="1200" u="sng" dirty="0" smtClean="0">
                          <a:solidFill>
                            <a:srgbClr val="000099"/>
                          </a:solidFill>
                        </a:rPr>
                        <a:t>Delete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707776" y="1905000"/>
            <a:ext cx="2102224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Training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2400" y="1905000"/>
            <a:ext cx="1555376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Category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0000" y="1905000"/>
            <a:ext cx="1600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Coordinator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10200" y="1905000"/>
            <a:ext cx="12954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Create New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91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10000" y="1524000"/>
            <a:ext cx="1419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rgbClr val="000099"/>
                </a:solidFill>
              </a:rPr>
              <a:t>Scheduled Trainings</a:t>
            </a:r>
            <a:endParaRPr lang="en-US" sz="1200" u="sng" dirty="0">
              <a:solidFill>
                <a:srgbClr val="00009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369" y="1524000"/>
            <a:ext cx="737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rgbClr val="000099"/>
                </a:solidFill>
              </a:rPr>
              <a:t>Trainings</a:t>
            </a:r>
            <a:endParaRPr lang="en-US" sz="1200" u="sng" dirty="0">
              <a:solidFill>
                <a:srgbClr val="000099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72259" y="1524000"/>
            <a:ext cx="1552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rgbClr val="000099"/>
                </a:solidFill>
              </a:rPr>
              <a:t>Requests for Trainings</a:t>
            </a:r>
            <a:endParaRPr lang="en-US" sz="1200" u="sng" dirty="0">
              <a:solidFill>
                <a:srgbClr val="000099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96259" y="1524000"/>
            <a:ext cx="1087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rgbClr val="000099"/>
                </a:solidFill>
              </a:rPr>
              <a:t>Switch to User</a:t>
            </a:r>
            <a:endParaRPr lang="en-US" sz="1200" u="sng" dirty="0">
              <a:solidFill>
                <a:srgbClr val="000099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2400" y="1371600"/>
            <a:ext cx="2296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Scheduled Trainings</a:t>
            </a:r>
            <a:endParaRPr lang="en-US" sz="20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774399"/>
              </p:ext>
            </p:extLst>
          </p:nvPr>
        </p:nvGraphicFramePr>
        <p:xfrm>
          <a:off x="228600" y="1828800"/>
          <a:ext cx="8610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099"/>
                <a:gridCol w="1210613"/>
                <a:gridCol w="1068188"/>
                <a:gridCol w="996975"/>
                <a:gridCol w="996975"/>
                <a:gridCol w="1610550"/>
                <a:gridCol w="1219200"/>
              </a:tblGrid>
              <a:tr h="16119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Coordinator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Start Dt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End Dt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Enrolled/pending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Req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Action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Anand Dale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 smtClean="0">
                          <a:solidFill>
                            <a:schemeClr val="tx1"/>
                          </a:solidFill>
                        </a:rPr>
                        <a:t>12/31/9999</a:t>
                      </a:r>
                      <a:endParaRPr 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 smtClean="0">
                          <a:solidFill>
                            <a:schemeClr val="tx1"/>
                          </a:solidFill>
                        </a:rPr>
                        <a:t>12/31/9999</a:t>
                      </a:r>
                      <a:endParaRPr 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 smtClean="0">
                          <a:solidFill>
                            <a:schemeClr val="tx1"/>
                          </a:solidFill>
                        </a:rPr>
                        <a:t>Anand</a:t>
                      </a:r>
                      <a:endParaRPr 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 smtClean="0">
                          <a:solidFill>
                            <a:srgbClr val="000099"/>
                          </a:solidFill>
                        </a:rPr>
                        <a:t>2</a:t>
                      </a:r>
                      <a:r>
                        <a:rPr lang="en-US" sz="1200" u="none" dirty="0" smtClean="0">
                          <a:solidFill>
                            <a:srgbClr val="000099"/>
                          </a:solidFill>
                        </a:rPr>
                        <a:t>/</a:t>
                      </a:r>
                      <a:r>
                        <a:rPr lang="en-US" sz="1200" u="sng" dirty="0" smtClean="0">
                          <a:solidFill>
                            <a:srgbClr val="000099"/>
                          </a:solidFill>
                        </a:rPr>
                        <a:t>10</a:t>
                      </a:r>
                      <a:endParaRPr lang="en-US" sz="1200" u="sng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 smtClean="0">
                          <a:solidFill>
                            <a:srgbClr val="000099"/>
                          </a:solidFill>
                        </a:rPr>
                        <a:t>Cancel</a:t>
                      </a:r>
                      <a:endParaRPr lang="en-US" sz="1200" u="sng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OnCore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Sreejith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dirty="0" smtClean="0">
                          <a:solidFill>
                            <a:schemeClr val="tx1"/>
                          </a:solidFill>
                        </a:rPr>
                        <a:t>12/31/9999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dirty="0" smtClean="0">
                          <a:solidFill>
                            <a:schemeClr val="tx1"/>
                          </a:solidFill>
                        </a:rPr>
                        <a:t>12/31/9999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dirty="0" smtClean="0">
                          <a:solidFill>
                            <a:schemeClr val="tx1"/>
                          </a:solidFill>
                        </a:rPr>
                        <a:t>Anand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 smtClean="0">
                          <a:solidFill>
                            <a:srgbClr val="000099"/>
                          </a:solidFill>
                        </a:rPr>
                        <a:t>3</a:t>
                      </a:r>
                      <a:r>
                        <a:rPr lang="en-US" sz="1200" u="none" dirty="0" smtClean="0">
                          <a:solidFill>
                            <a:srgbClr val="000099"/>
                          </a:solidFill>
                        </a:rPr>
                        <a:t>/</a:t>
                      </a:r>
                      <a:r>
                        <a:rPr lang="en-US" sz="1200" u="sng" dirty="0" smtClean="0">
                          <a:solidFill>
                            <a:srgbClr val="000099"/>
                          </a:solidFill>
                        </a:rPr>
                        <a:t>15</a:t>
                      </a:r>
                      <a:endParaRPr lang="en-US" sz="1200" u="sng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 smtClean="0">
                          <a:solidFill>
                            <a:srgbClr val="000099"/>
                          </a:solidFill>
                        </a:rPr>
                        <a:t>Cancel</a:t>
                      </a:r>
                      <a:endParaRPr lang="en-US" sz="1200" u="sng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Project</a:t>
                      </a:r>
                      <a:r>
                        <a:rPr lang="en-US" sz="1200" baseline="0" dirty="0" smtClean="0"/>
                        <a:t> Management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Ravindra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dirty="0" smtClean="0">
                          <a:solidFill>
                            <a:schemeClr val="tx1"/>
                          </a:solidFill>
                        </a:rPr>
                        <a:t>12/31/9999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dirty="0" smtClean="0">
                          <a:solidFill>
                            <a:schemeClr val="tx1"/>
                          </a:solidFill>
                        </a:rPr>
                        <a:t>12/31/9999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dirty="0" smtClean="0">
                          <a:solidFill>
                            <a:schemeClr val="tx1"/>
                          </a:solidFill>
                        </a:rPr>
                        <a:t>Anand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 smtClean="0">
                          <a:solidFill>
                            <a:srgbClr val="000099"/>
                          </a:solidFill>
                        </a:rPr>
                        <a:t>5</a:t>
                      </a:r>
                      <a:r>
                        <a:rPr lang="en-US" sz="1200" u="none" dirty="0" smtClean="0">
                          <a:solidFill>
                            <a:srgbClr val="000099"/>
                          </a:solidFill>
                        </a:rPr>
                        <a:t>/</a:t>
                      </a:r>
                      <a:r>
                        <a:rPr lang="en-US" sz="1200" u="sng" dirty="0" smtClean="0">
                          <a:solidFill>
                            <a:srgbClr val="000099"/>
                          </a:solidFill>
                        </a:rPr>
                        <a:t>10</a:t>
                      </a:r>
                      <a:endParaRPr lang="en-US" sz="1200" u="sng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 smtClean="0">
                          <a:solidFill>
                            <a:srgbClr val="000099"/>
                          </a:solidFill>
                        </a:rPr>
                        <a:t>Cancel</a:t>
                      </a:r>
                      <a:endParaRPr lang="en-US" sz="1200" u="sng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Output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Vijay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dirty="0" smtClean="0">
                          <a:solidFill>
                            <a:schemeClr val="tx1"/>
                          </a:solidFill>
                        </a:rPr>
                        <a:t>12/31/9999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dirty="0" smtClean="0">
                          <a:solidFill>
                            <a:schemeClr val="tx1"/>
                          </a:solidFill>
                        </a:rPr>
                        <a:t>12/31/9999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dirty="0" smtClean="0">
                          <a:solidFill>
                            <a:schemeClr val="tx1"/>
                          </a:solidFill>
                        </a:rPr>
                        <a:t>Anand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 smtClean="0">
                          <a:solidFill>
                            <a:srgbClr val="000099"/>
                          </a:solidFill>
                        </a:rPr>
                        <a:t>7</a:t>
                      </a:r>
                      <a:r>
                        <a:rPr lang="en-US" sz="1200" u="none" dirty="0" smtClean="0">
                          <a:solidFill>
                            <a:srgbClr val="000099"/>
                          </a:solidFill>
                        </a:rPr>
                        <a:t>/</a:t>
                      </a:r>
                      <a:r>
                        <a:rPr lang="en-US" sz="1200" u="sng" dirty="0" smtClean="0">
                          <a:solidFill>
                            <a:srgbClr val="000099"/>
                          </a:solidFill>
                        </a:rPr>
                        <a:t>9</a:t>
                      </a:r>
                      <a:endParaRPr lang="en-US" sz="1200" u="sng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 smtClean="0">
                          <a:solidFill>
                            <a:srgbClr val="000099"/>
                          </a:solidFill>
                        </a:rPr>
                        <a:t>Cancel</a:t>
                      </a:r>
                      <a:endParaRPr lang="en-US" sz="1200" u="sng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XML/XSLT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Rajneesh</a:t>
                      </a:r>
                      <a:r>
                        <a:rPr lang="en-US" sz="1200" baseline="0" dirty="0" smtClean="0"/>
                        <a:t> Jangra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dirty="0" smtClean="0">
                          <a:solidFill>
                            <a:schemeClr val="tx1"/>
                          </a:solidFill>
                        </a:rPr>
                        <a:t>12/31/9999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dirty="0" smtClean="0">
                          <a:solidFill>
                            <a:schemeClr val="tx1"/>
                          </a:solidFill>
                        </a:rPr>
                        <a:t>12/31/9999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dirty="0" smtClean="0">
                          <a:solidFill>
                            <a:schemeClr val="tx1"/>
                          </a:solidFill>
                        </a:rPr>
                        <a:t>Anand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 smtClean="0">
                          <a:solidFill>
                            <a:srgbClr val="000099"/>
                          </a:solidFill>
                        </a:rPr>
                        <a:t>3</a:t>
                      </a:r>
                      <a:r>
                        <a:rPr lang="en-US" sz="1200" u="none" dirty="0" smtClean="0">
                          <a:solidFill>
                            <a:srgbClr val="000099"/>
                          </a:solidFill>
                        </a:rPr>
                        <a:t>/</a:t>
                      </a:r>
                      <a:r>
                        <a:rPr lang="en-US" sz="1200" u="sng" dirty="0" smtClean="0">
                          <a:solidFill>
                            <a:srgbClr val="000099"/>
                          </a:solidFill>
                        </a:rPr>
                        <a:t>10</a:t>
                      </a:r>
                      <a:endParaRPr lang="en-US" sz="1200" u="sng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 smtClean="0">
                          <a:solidFill>
                            <a:srgbClr val="000099"/>
                          </a:solidFill>
                        </a:rPr>
                        <a:t>Cancel</a:t>
                      </a:r>
                      <a:endParaRPr lang="en-US" sz="1200" u="sng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Sumit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dirty="0" smtClean="0">
                          <a:solidFill>
                            <a:schemeClr val="tx1"/>
                          </a:solidFill>
                        </a:rPr>
                        <a:t>12/31/9999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dirty="0" smtClean="0">
                          <a:solidFill>
                            <a:schemeClr val="tx1"/>
                          </a:solidFill>
                        </a:rPr>
                        <a:t>12/31/9999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dirty="0" smtClean="0">
                          <a:solidFill>
                            <a:schemeClr val="tx1"/>
                          </a:solidFill>
                        </a:rPr>
                        <a:t>Anand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 smtClean="0">
                          <a:solidFill>
                            <a:srgbClr val="000099"/>
                          </a:solidFill>
                        </a:rPr>
                        <a:t>8</a:t>
                      </a:r>
                      <a:r>
                        <a:rPr lang="en-US" sz="1200" u="none" dirty="0" smtClean="0">
                          <a:solidFill>
                            <a:srgbClr val="000099"/>
                          </a:solidFill>
                        </a:rPr>
                        <a:t>/</a:t>
                      </a:r>
                      <a:r>
                        <a:rPr lang="en-US" sz="1200" u="sng" dirty="0" smtClean="0">
                          <a:solidFill>
                            <a:srgbClr val="000099"/>
                          </a:solidFill>
                        </a:rPr>
                        <a:t>9</a:t>
                      </a:r>
                      <a:endParaRPr lang="en-US" sz="1200" u="sng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 smtClean="0">
                          <a:solidFill>
                            <a:srgbClr val="000099"/>
                          </a:solidFill>
                        </a:rPr>
                        <a:t>Cancel</a:t>
                      </a:r>
                      <a:endParaRPr lang="en-US" sz="1200" u="sng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Exstream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Marline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dirty="0" smtClean="0">
                          <a:solidFill>
                            <a:schemeClr val="tx1"/>
                          </a:solidFill>
                        </a:rPr>
                        <a:t>12/31/9999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dirty="0" smtClean="0">
                          <a:solidFill>
                            <a:schemeClr val="tx1"/>
                          </a:solidFill>
                        </a:rPr>
                        <a:t>12/31/9999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dirty="0" smtClean="0">
                          <a:solidFill>
                            <a:schemeClr val="tx1"/>
                          </a:solidFill>
                        </a:rPr>
                        <a:t>Anand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 smtClean="0">
                          <a:solidFill>
                            <a:srgbClr val="000099"/>
                          </a:solidFill>
                        </a:rPr>
                        <a:t>10</a:t>
                      </a:r>
                      <a:r>
                        <a:rPr lang="en-US" sz="1200" u="none" dirty="0" smtClean="0">
                          <a:solidFill>
                            <a:srgbClr val="000099"/>
                          </a:solidFill>
                        </a:rPr>
                        <a:t>/</a:t>
                      </a:r>
                      <a:r>
                        <a:rPr lang="en-US" sz="1200" u="sng" dirty="0" smtClean="0">
                          <a:solidFill>
                            <a:srgbClr val="000099"/>
                          </a:solidFill>
                        </a:rPr>
                        <a:t>10</a:t>
                      </a:r>
                      <a:endParaRPr lang="en-US" sz="1200" u="sng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 smtClean="0">
                          <a:solidFill>
                            <a:srgbClr val="000099"/>
                          </a:solidFill>
                        </a:rPr>
                        <a:t>Cancel</a:t>
                      </a:r>
                      <a:endParaRPr lang="en-US" sz="1200" u="sng" dirty="0">
                        <a:solidFill>
                          <a:srgbClr val="000099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1937"/>
            <a:ext cx="19335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198958" y="1524000"/>
            <a:ext cx="1278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rgbClr val="000099"/>
                </a:solidFill>
              </a:rPr>
              <a:t>Schedule Training</a:t>
            </a:r>
          </a:p>
        </p:txBody>
      </p:sp>
    </p:spTree>
    <p:extLst>
      <p:ext uri="{BB962C8B-B14F-4D97-AF65-F5344CB8AC3E}">
        <p14:creationId xmlns:p14="http://schemas.microsoft.com/office/powerpoint/2010/main" val="282012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2400" y="1371600"/>
            <a:ext cx="2055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Schedule Training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183776" y="1905000"/>
            <a:ext cx="2940424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Training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00400" y="1905000"/>
            <a:ext cx="11430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Start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19600" y="1905000"/>
            <a:ext cx="11430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End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38800" y="1905000"/>
            <a:ext cx="1828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Trainer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20000" y="1905000"/>
            <a:ext cx="1066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</a:rPr>
              <a:t>Get Requests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776" y="2718137"/>
            <a:ext cx="1405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Requestor Name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/>
              <a:t>Requestor </a:t>
            </a:r>
            <a:r>
              <a:rPr lang="en-US" sz="1200" dirty="0" smtClean="0"/>
              <a:t>Name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/>
              <a:t>Requestor </a:t>
            </a:r>
            <a:r>
              <a:rPr lang="en-US" sz="1200" dirty="0" smtClean="0"/>
              <a:t>Name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/>
              <a:t>Requestor </a:t>
            </a:r>
            <a:r>
              <a:rPr lang="en-US" sz="1200" dirty="0" smtClean="0"/>
              <a:t>Name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/>
              <a:t>Requestor </a:t>
            </a:r>
            <a:r>
              <a:rPr lang="en-US" sz="1200" dirty="0" smtClean="0"/>
              <a:t>Name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28735" y="2718137"/>
            <a:ext cx="1405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Requestor Name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/>
              <a:t>Requestor </a:t>
            </a:r>
            <a:r>
              <a:rPr lang="en-US" sz="1200" dirty="0" smtClean="0"/>
              <a:t>Name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/>
              <a:t>Requestor </a:t>
            </a:r>
            <a:r>
              <a:rPr lang="en-US" sz="1200" dirty="0" smtClean="0"/>
              <a:t>Name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/>
              <a:t>Requestor </a:t>
            </a:r>
            <a:r>
              <a:rPr lang="en-US" sz="1200" dirty="0" smtClean="0"/>
              <a:t>Name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/>
              <a:t>Requestor </a:t>
            </a:r>
            <a:r>
              <a:rPr lang="en-US" sz="1200" dirty="0" smtClean="0"/>
              <a:t>Name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50976" y="2718137"/>
            <a:ext cx="1405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Requestor Name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/>
              <a:t>Requestor </a:t>
            </a:r>
            <a:r>
              <a:rPr lang="en-US" sz="1200" dirty="0" smtClean="0"/>
              <a:t>Name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/>
              <a:t>Requestor </a:t>
            </a:r>
            <a:r>
              <a:rPr lang="en-US" sz="1200" dirty="0" smtClean="0"/>
              <a:t>Name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/>
              <a:t>Requestor </a:t>
            </a:r>
            <a:r>
              <a:rPr lang="en-US" sz="1200" dirty="0" smtClean="0"/>
              <a:t>Name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/>
              <a:t>Requestor </a:t>
            </a:r>
            <a:r>
              <a:rPr lang="en-US" sz="1200" dirty="0" smtClean="0"/>
              <a:t>Name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95935" y="2718137"/>
            <a:ext cx="1405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Requestor Name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/>
              <a:t>Requestor </a:t>
            </a:r>
            <a:r>
              <a:rPr lang="en-US" sz="1200" dirty="0" smtClean="0"/>
              <a:t>Name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/>
              <a:t>Requestor </a:t>
            </a:r>
            <a:r>
              <a:rPr lang="en-US" sz="1200" dirty="0" smtClean="0"/>
              <a:t>Name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/>
              <a:t>Requestor </a:t>
            </a:r>
            <a:r>
              <a:rPr lang="en-US" sz="1200" dirty="0" smtClean="0"/>
              <a:t>Name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/>
              <a:t>Requestor </a:t>
            </a:r>
            <a:r>
              <a:rPr lang="en-US" sz="1200" dirty="0" smtClean="0"/>
              <a:t>Name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588841" y="2362200"/>
            <a:ext cx="5334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</a:rPr>
              <a:t>Map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" y="2390001"/>
            <a:ext cx="1327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rgbClr val="000099"/>
                </a:solidFill>
              </a:rPr>
              <a:t>Select/unselect all</a:t>
            </a:r>
            <a:endParaRPr lang="en-US" sz="1200" u="sng" dirty="0">
              <a:solidFill>
                <a:srgbClr val="000099"/>
              </a:solidFill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1937"/>
            <a:ext cx="19335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810000" y="1524000"/>
            <a:ext cx="1419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rgbClr val="000099"/>
                </a:solidFill>
              </a:rPr>
              <a:t>Scheduled Trainings</a:t>
            </a:r>
            <a:endParaRPr lang="en-US" sz="1200" u="sng" dirty="0">
              <a:solidFill>
                <a:srgbClr val="000099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48369" y="1524000"/>
            <a:ext cx="737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rgbClr val="000099"/>
                </a:solidFill>
              </a:rPr>
              <a:t>Trainings</a:t>
            </a:r>
            <a:endParaRPr lang="en-US" sz="1200" u="sng" dirty="0">
              <a:solidFill>
                <a:srgbClr val="000099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72259" y="1524000"/>
            <a:ext cx="1552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rgbClr val="000099"/>
                </a:solidFill>
              </a:rPr>
              <a:t>Requests for Trainings</a:t>
            </a:r>
            <a:endParaRPr lang="en-US" sz="1200" u="sng" dirty="0">
              <a:solidFill>
                <a:srgbClr val="000099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96259" y="1524000"/>
            <a:ext cx="1087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rgbClr val="000099"/>
                </a:solidFill>
              </a:rPr>
              <a:t>Switch to User</a:t>
            </a:r>
            <a:endParaRPr lang="en-US" sz="1200" u="sng" dirty="0">
              <a:solidFill>
                <a:srgbClr val="000099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98958" y="1524000"/>
            <a:ext cx="1278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rgbClr val="000099"/>
                </a:solidFill>
              </a:rPr>
              <a:t>Schedule Training</a:t>
            </a:r>
          </a:p>
        </p:txBody>
      </p:sp>
      <p:sp>
        <p:nvSpPr>
          <p:cNvPr id="2" name="Flowchart: Process 1"/>
          <p:cNvSpPr/>
          <p:nvPr/>
        </p:nvSpPr>
        <p:spPr>
          <a:xfrm>
            <a:off x="183776" y="2718137"/>
            <a:ext cx="197224" cy="25366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2400" y="1371600"/>
            <a:ext cx="2524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Requests for Trainings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183776" y="1905000"/>
            <a:ext cx="2940424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Training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55576" y="1905000"/>
            <a:ext cx="1066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</a:rPr>
              <a:t>Get Requests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546526"/>
              </p:ext>
            </p:extLst>
          </p:nvPr>
        </p:nvGraphicFramePr>
        <p:xfrm>
          <a:off x="152400" y="2301240"/>
          <a:ext cx="7848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780"/>
                <a:gridCol w="1875692"/>
                <a:gridCol w="1406769"/>
                <a:gridCol w="1854759"/>
                <a:gridCol w="1371600"/>
              </a:tblGrid>
              <a:tr h="12382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Category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Coordinator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Requested By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Requested On</a:t>
                      </a:r>
                      <a:endParaRPr lang="en-US" sz="1200" dirty="0"/>
                    </a:p>
                  </a:txBody>
                  <a:tcPr/>
                </a:tc>
              </a:tr>
              <a:tr h="12382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Insurance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Anand Dale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Requestor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 smtClean="0">
                          <a:solidFill>
                            <a:schemeClr val="tx1"/>
                          </a:solidFill>
                        </a:rPr>
                        <a:t>12/31/9999</a:t>
                      </a:r>
                      <a:endParaRPr 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382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Mainframe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OnCore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Sreejith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Requestor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dirty="0" smtClean="0">
                          <a:solidFill>
                            <a:schemeClr val="tx1"/>
                          </a:solidFill>
                        </a:rPr>
                        <a:t>12/31/9999</a:t>
                      </a:r>
                    </a:p>
                  </a:txBody>
                  <a:tcPr/>
                </a:tc>
              </a:tr>
              <a:tr h="12382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General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Project</a:t>
                      </a:r>
                      <a:r>
                        <a:rPr lang="en-US" sz="1200" baseline="0" dirty="0" smtClean="0"/>
                        <a:t> Management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Ravindra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Requestor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dirty="0" smtClean="0">
                          <a:solidFill>
                            <a:schemeClr val="tx1"/>
                          </a:solidFill>
                        </a:rPr>
                        <a:t>12/31/9999</a:t>
                      </a:r>
                    </a:p>
                  </a:txBody>
                  <a:tcPr/>
                </a:tc>
              </a:tr>
              <a:tr h="123825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Oncore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Output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Vijay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Requestor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dirty="0" smtClean="0">
                          <a:solidFill>
                            <a:schemeClr val="tx1"/>
                          </a:solidFill>
                        </a:rPr>
                        <a:t>12/31/9999</a:t>
                      </a:r>
                    </a:p>
                  </a:txBody>
                  <a:tcPr/>
                </a:tc>
              </a:tr>
              <a:tr h="12382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Microsoft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XML/XSLT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Rajneesh</a:t>
                      </a:r>
                      <a:r>
                        <a:rPr lang="en-US" sz="1200" baseline="0" dirty="0" smtClean="0"/>
                        <a:t> Jangra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Requestor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dirty="0" smtClean="0">
                          <a:solidFill>
                            <a:schemeClr val="tx1"/>
                          </a:solidFill>
                        </a:rPr>
                        <a:t>12/31/9999</a:t>
                      </a:r>
                    </a:p>
                  </a:txBody>
                  <a:tcPr/>
                </a:tc>
              </a:tr>
              <a:tr h="12382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Sumit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Requestor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dirty="0" smtClean="0">
                          <a:solidFill>
                            <a:schemeClr val="tx1"/>
                          </a:solidFill>
                        </a:rPr>
                        <a:t>12/31/9999</a:t>
                      </a:r>
                    </a:p>
                  </a:txBody>
                  <a:tcPr/>
                </a:tc>
              </a:tr>
              <a:tr h="12382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Tools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Exstream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Marline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Requestor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dirty="0" smtClean="0">
                          <a:solidFill>
                            <a:schemeClr val="tx1"/>
                          </a:solidFill>
                        </a:rPr>
                        <a:t>12/31/9999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1937"/>
            <a:ext cx="19335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810000" y="1524000"/>
            <a:ext cx="1419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rgbClr val="000099"/>
                </a:solidFill>
              </a:rPr>
              <a:t>Scheduled Trainings</a:t>
            </a:r>
            <a:endParaRPr lang="en-US" sz="1200" u="sng" dirty="0">
              <a:solidFill>
                <a:srgbClr val="00009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48369" y="1524000"/>
            <a:ext cx="737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rgbClr val="000099"/>
                </a:solidFill>
              </a:rPr>
              <a:t>Trainings</a:t>
            </a:r>
            <a:endParaRPr lang="en-US" sz="1200" u="sng" dirty="0">
              <a:solidFill>
                <a:srgbClr val="00009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72259" y="1524000"/>
            <a:ext cx="1552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rgbClr val="000099"/>
                </a:solidFill>
              </a:rPr>
              <a:t>Requests for Trainings</a:t>
            </a:r>
            <a:endParaRPr lang="en-US" sz="1200" u="sng" dirty="0">
              <a:solidFill>
                <a:srgbClr val="000099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96259" y="1524000"/>
            <a:ext cx="1087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rgbClr val="000099"/>
                </a:solidFill>
              </a:rPr>
              <a:t>Switch to User</a:t>
            </a:r>
            <a:endParaRPr lang="en-US" sz="1200" u="sng" dirty="0">
              <a:solidFill>
                <a:srgbClr val="000099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98958" y="1524000"/>
            <a:ext cx="1278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rgbClr val="000099"/>
                </a:solidFill>
              </a:rPr>
              <a:t>Schedule Training</a:t>
            </a:r>
          </a:p>
        </p:txBody>
      </p:sp>
    </p:spTree>
    <p:extLst>
      <p:ext uri="{BB962C8B-B14F-4D97-AF65-F5344CB8AC3E}">
        <p14:creationId xmlns:p14="http://schemas.microsoft.com/office/powerpoint/2010/main" val="335427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066323"/>
              </p:ext>
            </p:extLst>
          </p:nvPr>
        </p:nvGraphicFramePr>
        <p:xfrm>
          <a:off x="1219200" y="457200"/>
          <a:ext cx="6286500" cy="1676402"/>
        </p:xfrm>
        <a:graphic>
          <a:graphicData uri="http://schemas.openxmlformats.org/drawingml/2006/table">
            <a:tbl>
              <a:tblPr firstRow="1" firstCol="1" bandRow="1"/>
              <a:tblGrid>
                <a:gridCol w="774700"/>
                <a:gridCol w="914400"/>
                <a:gridCol w="1079500"/>
                <a:gridCol w="1193800"/>
                <a:gridCol w="1193800"/>
                <a:gridCol w="1130300"/>
              </a:tblGrid>
              <a:tr h="239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Trainings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Requests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TrainingHist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Attendees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39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AccessId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TrainerId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RequestId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TrainHistId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AttendeeId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Category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TrainRefId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TrainRefId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TrainHistRefId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E26B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RequestedOn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StartDt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EmpCode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E26B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Coordinators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RequestedBy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EndDt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isActive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EmpCode</a:t>
                      </a:r>
                      <a:endParaRPr lang="en-US" sz="11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E26B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isActive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E26B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Coordinators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98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0400" y="381000"/>
            <a:ext cx="1981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5000" y="2895600"/>
            <a:ext cx="1981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2895600"/>
            <a:ext cx="1981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TrainingsHist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210300" y="1143000"/>
            <a:ext cx="1981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Attendees</a:t>
            </a: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2895600" y="838200"/>
            <a:ext cx="1295400" cy="205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>
          <a:xfrm>
            <a:off x="4191000" y="838200"/>
            <a:ext cx="1371600" cy="205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05000" y="1524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OnRequesting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995737" y="153352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Training </a:t>
            </a:r>
            <a:r>
              <a:rPr lang="en-US" dirty="0" smtClean="0"/>
              <a:t>Created</a:t>
            </a:r>
            <a:endParaRPr lang="en-US" dirty="0"/>
          </a:p>
        </p:txBody>
      </p:sp>
      <p:cxnSp>
        <p:nvCxnSpPr>
          <p:cNvPr id="21" name="Elbow Connector 20"/>
          <p:cNvCxnSpPr>
            <a:stCxn id="5" idx="2"/>
          </p:cNvCxnSpPr>
          <p:nvPr/>
        </p:nvCxnSpPr>
        <p:spPr>
          <a:xfrm rot="16200000" flipH="1">
            <a:off x="4631532" y="1616868"/>
            <a:ext cx="833438" cy="43053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7" idx="2"/>
          </p:cNvCxnSpPr>
          <p:nvPr/>
        </p:nvCxnSpPr>
        <p:spPr>
          <a:xfrm flipV="1">
            <a:off x="7200900" y="1600200"/>
            <a:ext cx="0" cy="2586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76575" y="4160877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Requests have been approved</a:t>
            </a:r>
          </a:p>
        </p:txBody>
      </p:sp>
    </p:spTree>
    <p:extLst>
      <p:ext uri="{BB962C8B-B14F-4D97-AF65-F5344CB8AC3E}">
        <p14:creationId xmlns:p14="http://schemas.microsoft.com/office/powerpoint/2010/main" val="399168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2951</TotalTime>
  <Words>424</Words>
  <Application>Microsoft Office PowerPoint</Application>
  <PresentationFormat>On-screen Show (4:3)</PresentationFormat>
  <Paragraphs>326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Rajneesh Jangra</dc:creator>
  <cp:lastModifiedBy>Vijay R</cp:lastModifiedBy>
  <cp:revision>43</cp:revision>
  <dcterms:created xsi:type="dcterms:W3CDTF">2015-03-04T06:05:55Z</dcterms:created>
  <dcterms:modified xsi:type="dcterms:W3CDTF">2015-03-13T14:01:00Z</dcterms:modified>
</cp:coreProperties>
</file>