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</p:sldMasterIdLst>
  <p:notesMasterIdLst>
    <p:notesMasterId r:id="rId14"/>
  </p:notesMasterIdLst>
  <p:handoutMasterIdLst>
    <p:handoutMasterId r:id="rId15"/>
  </p:handoutMasterIdLst>
  <p:sldIdLst>
    <p:sldId id="267" r:id="rId3"/>
    <p:sldId id="272" r:id="rId4"/>
    <p:sldId id="273" r:id="rId5"/>
    <p:sldId id="274" r:id="rId6"/>
    <p:sldId id="279" r:id="rId7"/>
    <p:sldId id="275" r:id="rId8"/>
    <p:sldId id="276" r:id="rId9"/>
    <p:sldId id="277" r:id="rId10"/>
    <p:sldId id="278" r:id="rId11"/>
    <p:sldId id="280" r:id="rId12"/>
    <p:sldId id="271" r:id="rId13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E48"/>
    <a:srgbClr val="5B5F57"/>
    <a:srgbClr val="3D3F41"/>
    <a:srgbClr val="303234"/>
    <a:srgbClr val="B84950"/>
    <a:srgbClr val="ACAEAA"/>
    <a:srgbClr val="F0B0B6"/>
    <a:srgbClr val="C31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2" autoAdjust="0"/>
    <p:restoredTop sz="94624" autoAdjust="0"/>
  </p:normalViewPr>
  <p:slideViewPr>
    <p:cSldViewPr>
      <p:cViewPr varScale="1">
        <p:scale>
          <a:sx n="160" d="100"/>
          <a:sy n="160" d="100"/>
        </p:scale>
        <p:origin x="20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D6E56-0DBF-46C2-A85E-AEAC4FFCBE16}" type="datetimeFigureOut">
              <a:rPr lang="de-DE" smtClean="0"/>
              <a:pPr/>
              <a:t>20.12.22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00EB9-61AE-4107-A1E4-B4103CCE37E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882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7E8C253B-3D09-42D8-BAF4-B5DB6BBFFB4A}" type="datetimeFigureOut">
              <a:rPr lang="de-DE" smtClean="0"/>
              <a:pPr/>
              <a:t>20.12.22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4" y="4715406"/>
            <a:ext cx="5438748" cy="4467471"/>
          </a:xfrm>
          <a:prstGeom prst="rect">
            <a:avLst/>
          </a:prstGeom>
        </p:spPr>
        <p:txBody>
          <a:bodyPr vert="horz" lIns="88230" tIns="44115" rIns="88230" bIns="44115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3CA7E87C-7A74-4F2A-BA76-1918C015286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17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E4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7408" y="6118448"/>
            <a:ext cx="10657184" cy="334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03B54B0-3D4C-438B-80B7-8D0E9099D0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0" y="4005263"/>
            <a:ext cx="9504363" cy="576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5268-EB0C-4330-AAAF-F4FF17162BF7}" type="datetime1">
              <a:rPr lang="de-DE" smtClean="0"/>
              <a:pPr/>
              <a:t>20.12.22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  <a:endParaRPr lang="de-DE" dirty="0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3"/>
          </p:nvPr>
        </p:nvSpPr>
        <p:spPr>
          <a:xfrm>
            <a:off x="624417" y="1268413"/>
            <a:ext cx="4510616" cy="4608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096001" y="1268414"/>
            <a:ext cx="5281084" cy="4681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E4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857403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1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16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1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12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89BF-8901-4CDB-8B38-832202374CAB}" type="datetime1">
              <a:rPr lang="de-DE" smtClean="0"/>
              <a:pPr/>
              <a:t>20.12.22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ufzählung gegenü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268760"/>
            <a:ext cx="5384800" cy="4857403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2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2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1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1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268760"/>
            <a:ext cx="5384800" cy="4857403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2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2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1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1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62B-B4A9-43A8-AB1C-A8B63385615D}" type="datetime1">
              <a:rPr lang="de-DE" smtClean="0"/>
              <a:pPr/>
              <a:t>20.12.22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Aufzählung gegenüber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E4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268761"/>
            <a:ext cx="5386917" cy="72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268761"/>
            <a:ext cx="5389033" cy="72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CDC9-4318-4772-B60F-C4C2527FB258}" type="datetime1">
              <a:rPr lang="de-DE" smtClean="0"/>
              <a:pPr/>
              <a:t>20.12.22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it Titel u.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2D8-BA6A-4319-A9E5-B8EE0582660C}" type="datetime1">
              <a:rPr lang="de-DE" smtClean="0"/>
              <a:pPr/>
              <a:t>20.12.22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Aufzählung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1268760"/>
            <a:ext cx="6815667" cy="4857403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32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2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2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268760"/>
            <a:ext cx="4011084" cy="4857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9E87-FE16-4A6D-9132-8FDB20A8DA0D}" type="datetime1">
              <a:rPr lang="de-DE" smtClean="0"/>
              <a:pPr/>
              <a:t>20.12.22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-90264"/>
            <a:ext cx="7502624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29205" y="2492897"/>
            <a:ext cx="7315200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7595" y="1268760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AD80-8FC4-4B82-BDB2-BEA06A224ED2}" type="datetime1">
              <a:rPr lang="de-DE" smtClean="0"/>
              <a:pPr/>
              <a:t>20.12.22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-90264"/>
            <a:ext cx="7502624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40D6-950B-4AB0-9D02-B46EDD02B89F}" type="datetime1">
              <a:rPr lang="de-DE" smtClean="0"/>
              <a:pPr/>
              <a:t>20.12.22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911424" y="1412776"/>
            <a:ext cx="3716227" cy="40324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5712885" y="1268413"/>
            <a:ext cx="5471583" cy="4824412"/>
          </a:xfrm>
          <a:prstGeom prst="rect">
            <a:avLst/>
          </a:prstGeom>
        </p:spPr>
        <p:txBody>
          <a:bodyPr/>
          <a:lstStyle>
            <a:lvl1pPr marL="1588" indent="0">
              <a:lnSpc>
                <a:spcPct val="100000"/>
              </a:lnSpc>
              <a:spcBef>
                <a:spcPts val="200"/>
              </a:spcBef>
              <a:buFontTx/>
              <a:buNone/>
              <a:tabLst>
                <a:tab pos="900000" algn="l"/>
              </a:tabLst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spcBef>
                <a:spcPts val="0"/>
              </a:spcBef>
              <a:buFontTx/>
              <a:buNone/>
              <a:defRPr/>
            </a:lvl2pPr>
            <a:lvl3pPr indent="0">
              <a:spcBef>
                <a:spcPts val="0"/>
              </a:spcBef>
              <a:buFontTx/>
              <a:buNone/>
              <a:defRPr/>
            </a:lvl3pPr>
            <a:lvl4pPr indent="0">
              <a:spcBef>
                <a:spcPts val="0"/>
              </a:spcBef>
              <a:buFontTx/>
              <a:buNone/>
              <a:defRPr/>
            </a:lvl4pPr>
            <a:lvl5pPr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5847-9CF9-44A6-9157-59DB685385C3}" type="datetime1">
              <a:rPr lang="de-DE" smtClean="0"/>
              <a:pPr/>
              <a:t>20.12.22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  <a:endParaRPr lang="de-DE" dirty="0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624418" y="1268413"/>
            <a:ext cx="10847916" cy="47529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3392" y="271804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0" y="4752000"/>
            <a:ext cx="12192000" cy="0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10"/>
          <p:cNvCxnSpPr/>
          <p:nvPr userDrawn="1"/>
        </p:nvCxnSpPr>
        <p:spPr>
          <a:xfrm>
            <a:off x="0" y="4717448"/>
            <a:ext cx="12192000" cy="0"/>
          </a:xfrm>
          <a:prstGeom prst="line">
            <a:avLst/>
          </a:prstGeom>
          <a:ln w="6350" cmpd="sng">
            <a:solidFill>
              <a:srgbClr val="3032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395816"/>
            <a:ext cx="2624858" cy="1232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B5F5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NDSFrutiger 45 Ligh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NDSFrutiger 45 Ligh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NDSFrutiger 45 Ligh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NDSFrutiger 45 Ligh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NDSFrutiger 45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99337" y="-27383"/>
            <a:ext cx="7502624" cy="94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31416" y="651318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oder Kapitel des Vortrags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75416" y="651318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2BBC6D-92AF-4505-8904-A4FC390E0922}" type="datetime1">
              <a:rPr lang="de-DE" smtClean="0"/>
              <a:pPr/>
              <a:t>20.12.22</a:t>
            </a:fld>
            <a:endParaRPr lang="de-DE" dirty="0"/>
          </a:p>
        </p:txBody>
      </p:sp>
      <p:sp>
        <p:nvSpPr>
          <p:cNvPr id="10" name="Text Box 29"/>
          <p:cNvSpPr txBox="1">
            <a:spLocks noChangeArrowheads="1"/>
          </p:cNvSpPr>
          <p:nvPr userDrawn="1"/>
        </p:nvSpPr>
        <p:spPr bwMode="auto">
          <a:xfrm>
            <a:off x="8688288" y="6532696"/>
            <a:ext cx="2880320" cy="34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06197" tIns="103099" rIns="206197" bIns="103099">
            <a:prstTxWarp prst="textNoShape">
              <a:avLst/>
            </a:prstTxWarp>
            <a:spAutoFit/>
          </a:bodyPr>
          <a:lstStyle/>
          <a:p>
            <a:pPr algn="r"/>
            <a:fld id="{61221779-8891-234B-818B-591DB7D9EDD5}" type="slidenum">
              <a:rPr lang="de-DE" sz="9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‹Nr.›</a:t>
            </a:fld>
            <a:endParaRPr lang="de-DE" sz="900" dirty="0">
              <a:solidFill>
                <a:srgbClr val="4B4E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-30788" y="6556132"/>
            <a:ext cx="12192000" cy="0"/>
          </a:xfrm>
          <a:prstGeom prst="line">
            <a:avLst/>
          </a:prstGeom>
          <a:ln w="12700">
            <a:solidFill>
              <a:srgbClr val="ACAEA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6"/>
          <p:cNvCxnSpPr/>
          <p:nvPr userDrawn="1"/>
        </p:nvCxnSpPr>
        <p:spPr>
          <a:xfrm>
            <a:off x="0" y="943272"/>
            <a:ext cx="12192000" cy="0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0"/>
          <p:cNvCxnSpPr/>
          <p:nvPr userDrawn="1"/>
        </p:nvCxnSpPr>
        <p:spPr>
          <a:xfrm>
            <a:off x="0" y="908720"/>
            <a:ext cx="12192000" cy="0"/>
          </a:xfrm>
          <a:prstGeom prst="line">
            <a:avLst/>
          </a:prstGeom>
          <a:ln w="6350" cmpd="sng">
            <a:solidFill>
              <a:srgbClr val="3032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897" y="30301"/>
            <a:ext cx="1716743" cy="8064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cap="all" baseline="0">
          <a:solidFill>
            <a:srgbClr val="4B4E4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4B4E48"/>
                </a:solidFill>
              </a:rPr>
              <a:t>Kugellabyrinth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Wilhelmshaven, </a:t>
            </a:r>
            <a:fld id="{C8206118-EB7C-46B6-95BC-9BCEFB79170B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94EDBD-67B2-4C8E-9907-FE2A728D3A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5480" y="3861048"/>
            <a:ext cx="9504363" cy="576262"/>
          </a:xfrm>
        </p:spPr>
        <p:txBody>
          <a:bodyPr/>
          <a:lstStyle/>
          <a:p>
            <a:r>
              <a:rPr lang="de-DE" dirty="0"/>
              <a:t>Komplexlabor Mechatronik</a:t>
            </a:r>
          </a:p>
          <a:p>
            <a:r>
              <a:rPr lang="de-DE" dirty="0"/>
              <a:t>Jannes Dirks, Jakob Kramer, Felix Merbt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AAFB9-A186-2337-1B13-F941B475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Erprobung des Anwendungsfalles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95465-8526-3149-91E4-56FB27DC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62B-B4A9-43A8-AB1C-A8B63385615D}" type="datetime1">
              <a:rPr lang="de-DE" smtClean="0"/>
              <a:pPr/>
              <a:t>20.12.22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842CE6-FBE4-3600-FF60-FCA2B992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16F2500-8CD7-D785-A3E3-EBAD53F45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00487" y="2534981"/>
            <a:ext cx="3793065" cy="284479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A1A407F-B49C-5E81-7350-F0673C4046AD}"/>
              </a:ext>
            </a:extLst>
          </p:cNvPr>
          <p:cNvSpPr txBox="1"/>
          <p:nvPr/>
        </p:nvSpPr>
        <p:spPr>
          <a:xfrm>
            <a:off x="1055440" y="1916832"/>
            <a:ext cx="588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Testspiele von Probanden mit anschließender Kurzbewertung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3D46FC-80BB-7448-7622-BC3D244B5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2" y="2941964"/>
            <a:ext cx="7253635" cy="250326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3FEA5DE-9B6A-95B3-8CE5-9ABBC4ADF1D0}"/>
              </a:ext>
            </a:extLst>
          </p:cNvPr>
          <p:cNvSpPr txBox="1"/>
          <p:nvPr/>
        </p:nvSpPr>
        <p:spPr>
          <a:xfrm>
            <a:off x="408314" y="5373216"/>
            <a:ext cx="101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Tabelle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4B546C6-E877-E394-EC78-08E783D5E7D6}"/>
              </a:ext>
            </a:extLst>
          </p:cNvPr>
          <p:cNvSpPr txBox="1"/>
          <p:nvPr/>
        </p:nvSpPr>
        <p:spPr>
          <a:xfrm>
            <a:off x="7896200" y="5991580"/>
            <a:ext cx="6114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Bild 4</a:t>
            </a:r>
          </a:p>
        </p:txBody>
      </p:sp>
    </p:spTree>
    <p:extLst>
      <p:ext uri="{BB962C8B-B14F-4D97-AF65-F5344CB8AC3E}">
        <p14:creationId xmlns:p14="http://schemas.microsoft.com/office/powerpoint/2010/main" val="196105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 für Ihre Aufmerksamkeit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53662-B4B4-4C1C-B32B-22823D73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7CDD7B4-766A-4A76-92B7-9A0AD46D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Analyse der Aufgabenstellung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Konzeptionierung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Mechanische Teillösungen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Auswahl des Antriebskonzepts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Konstruktionsphase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Fertigung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Programmierung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Inbetriebnahme / Testphase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62B-B4A9-43A8-AB1C-A8B63385615D}" type="datetime1">
              <a:rPr lang="de-DE" smtClean="0"/>
              <a:pPr/>
              <a:t>20.12.22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4463B43-A4AC-643D-7830-40474A2F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der Aufgabenstellung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6C4A13-E82A-8C13-0BAB-CAB36EF7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Kugellabyrinth-Spiel für Zwecke der Öffentlichkeitsarbeit</a:t>
            </a:r>
          </a:p>
          <a:p>
            <a:r>
              <a:rPr lang="de-DE" dirty="0"/>
              <a:t>Fernbedienung steuert Gerät mittels Lage- und Drehratensensor</a:t>
            </a:r>
          </a:p>
          <a:p>
            <a:r>
              <a:rPr lang="de-DE" dirty="0"/>
              <a:t>Betriebsspannung 12 V DC</a:t>
            </a:r>
          </a:p>
          <a:p>
            <a:r>
              <a:rPr lang="de-DE" dirty="0"/>
              <a:t>Material: Acrylglas-Laserzuschnitte</a:t>
            </a:r>
          </a:p>
          <a:p>
            <a:r>
              <a:rPr lang="de-DE" dirty="0"/>
              <a:t>Fertigung nur durch „Bordmittel“</a:t>
            </a:r>
          </a:p>
          <a:p>
            <a:r>
              <a:rPr lang="de-DE" dirty="0"/>
              <a:t>Baugröße: 200 x 200 x 100 mm</a:t>
            </a:r>
          </a:p>
          <a:p>
            <a:r>
              <a:rPr lang="de-DE" dirty="0"/>
              <a:t>Spielfläche des Labyrinths: 100 x 100 mm</a:t>
            </a:r>
          </a:p>
          <a:p>
            <a:r>
              <a:rPr lang="de-DE" dirty="0"/>
              <a:t>Abgabe: 20.12.2022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888AA9-6F66-F843-A4B3-C399C56C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62B-B4A9-43A8-AB1C-A8B63385615D}" type="datetime1">
              <a:rPr lang="de-DE" smtClean="0"/>
              <a:pPr/>
              <a:t>20.12.22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59D0B0-9782-9848-FC26-99E56D63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71821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DF26E-2472-799F-5BED-3B562701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62D13EA-91EF-BA68-1D0A-B1ED0221A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0317" y="1268413"/>
            <a:ext cx="6871366" cy="4857749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6E6D00B-8B6B-F13C-D4C0-E2EF51CFBD82}"/>
              </a:ext>
            </a:extLst>
          </p:cNvPr>
          <p:cNvSpPr txBox="1"/>
          <p:nvPr/>
        </p:nvSpPr>
        <p:spPr>
          <a:xfrm>
            <a:off x="3038724" y="5877272"/>
            <a:ext cx="6114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Bild 1</a:t>
            </a:r>
          </a:p>
        </p:txBody>
      </p:sp>
    </p:spTree>
    <p:extLst>
      <p:ext uri="{BB962C8B-B14F-4D97-AF65-F5344CB8AC3E}">
        <p14:creationId xmlns:p14="http://schemas.microsoft.com/office/powerpoint/2010/main" val="22006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54CF43C-F19F-7162-6088-415AB248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DFC83DF-CE94-51BE-EDE6-E9B1EA33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Simples Design der Fernbedienung</a:t>
            </a:r>
          </a:p>
          <a:p>
            <a:r>
              <a:rPr lang="de-DE" dirty="0"/>
              <a:t>Servomotoren treiben Labyrinth direkt über Hebelarm an</a:t>
            </a:r>
          </a:p>
          <a:p>
            <a:r>
              <a:rPr lang="de-DE" dirty="0"/>
              <a:t>Steuerung mittels Arduino </a:t>
            </a:r>
            <a:r>
              <a:rPr lang="de-DE" dirty="0" err="1"/>
              <a:t>nano</a:t>
            </a:r>
            <a:endParaRPr lang="de-DE" dirty="0"/>
          </a:p>
          <a:p>
            <a:r>
              <a:rPr lang="de-DE" dirty="0"/>
              <a:t>Achsen direkt in Material gelagert</a:t>
            </a:r>
          </a:p>
          <a:p>
            <a:r>
              <a:rPr lang="de-DE" dirty="0"/>
              <a:t>Verbindung zwischen </a:t>
            </a:r>
            <a:r>
              <a:rPr lang="de-DE"/>
              <a:t>Fernbedienung und Gerät mit USB-C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F91CB0-93AF-D9C0-FA0A-72424B6C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62B-B4A9-43A8-AB1C-A8B63385615D}" type="datetime1">
              <a:rPr lang="de-DE" smtClean="0"/>
              <a:pPr/>
              <a:t>20.12.22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43874-E240-745F-5B33-804757B3E0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6"/>
          <a:stretch/>
        </p:blipFill>
        <p:spPr>
          <a:xfrm>
            <a:off x="2175616" y="3501008"/>
            <a:ext cx="7772400" cy="208823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463A84-4C60-08B7-2440-EE9FD6F9BE88}"/>
              </a:ext>
            </a:extLst>
          </p:cNvPr>
          <p:cNvSpPr txBox="1"/>
          <p:nvPr/>
        </p:nvSpPr>
        <p:spPr>
          <a:xfrm>
            <a:off x="2567608" y="566124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Bild 2</a:t>
            </a:r>
          </a:p>
        </p:txBody>
      </p:sp>
    </p:spTree>
    <p:extLst>
      <p:ext uri="{BB962C8B-B14F-4D97-AF65-F5344CB8AC3E}">
        <p14:creationId xmlns:p14="http://schemas.microsoft.com/office/powerpoint/2010/main" val="73114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00E0B36-AD51-E14D-EC69-7B3F3F34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Konstruktionsphase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1F5E1E8-B6F6-FFC5-D832-A33C47D6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Festlegung auf die jeweiligen Teillösungen </a:t>
            </a:r>
          </a:p>
          <a:p>
            <a:r>
              <a:rPr lang="de-DE" dirty="0"/>
              <a:t>Ausarbeitung der Konzepte </a:t>
            </a:r>
          </a:p>
          <a:p>
            <a:r>
              <a:rPr lang="de-DE" dirty="0"/>
              <a:t>Grobes Skizzieren der Gesamtbaugruppe im Team</a:t>
            </a:r>
          </a:p>
          <a:p>
            <a:r>
              <a:rPr lang="de-DE" dirty="0"/>
              <a:t>Aufteilen der Baugruppen </a:t>
            </a:r>
          </a:p>
          <a:p>
            <a:r>
              <a:rPr lang="de-DE" dirty="0"/>
              <a:t>Konstruieren der Baugruppen </a:t>
            </a:r>
          </a:p>
          <a:p>
            <a:r>
              <a:rPr lang="de-DE" dirty="0"/>
              <a:t>Zusammenführen zur Gesamtbaugruppe </a:t>
            </a:r>
          </a:p>
          <a:p>
            <a:r>
              <a:rPr lang="de-DE" dirty="0"/>
              <a:t>Anpassen von Fehlkonstruktionen</a:t>
            </a:r>
          </a:p>
          <a:p>
            <a:r>
              <a:rPr lang="de-DE" dirty="0"/>
              <a:t>Verbesserung und Weiterentwicklung nach den </a:t>
            </a:r>
            <a:r>
              <a:rPr lang="de-DE" dirty="0" err="1"/>
              <a:t>Testaen</a:t>
            </a:r>
            <a:r>
              <a:rPr lang="de-DE" dirty="0"/>
              <a:t> 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C77603-C7E5-BDF4-8632-DA9BD653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62B-B4A9-43A8-AB1C-A8B63385615D}" type="datetime1">
              <a:rPr lang="de-DE" smtClean="0"/>
              <a:pPr/>
              <a:t>20.12.22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DBCF76-AD19-EFA3-2A1A-6C7FC935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3590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43D7E-7CB1-9826-F9EB-58DEC38F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Fertigung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1DA3C1-A798-CB58-A4D4-371F07E2B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Fertigung Ausschließlich in der Hochschule</a:t>
            </a:r>
          </a:p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Raum H413b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Werkstatt ME 05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Lasercutter Me 09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Besonderheit:  Anpassung der Klemmung für die Baugruppe „Labyrinth“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7D1FDD-EDD5-1D5A-3182-A3673008C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4222718"/>
            <a:ext cx="4344814" cy="231360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ED8EEF7-2748-77A7-BCF6-2071F5A36BE5}"/>
              </a:ext>
            </a:extLst>
          </p:cNvPr>
          <p:cNvSpPr txBox="1"/>
          <p:nvPr/>
        </p:nvSpPr>
        <p:spPr>
          <a:xfrm>
            <a:off x="7104112" y="6166987"/>
            <a:ext cx="6114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Bild 3</a:t>
            </a:r>
          </a:p>
        </p:txBody>
      </p:sp>
    </p:spTree>
    <p:extLst>
      <p:ext uri="{BB962C8B-B14F-4D97-AF65-F5344CB8AC3E}">
        <p14:creationId xmlns:p14="http://schemas.microsoft.com/office/powerpoint/2010/main" val="318453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92DB1-5155-A474-0851-6DA62B41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Programmierung und Hardware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167325-74D2-4952-75C7-DE969453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Versuchsaufbau mit dem Motor HS-311 am Arduino Uno</a:t>
            </a:r>
          </a:p>
          <a:p>
            <a:r>
              <a:rPr lang="de-DE" dirty="0"/>
              <a:t>Versuchsaufbau mit dem Sensor MPU 6050 am Arduino Uno</a:t>
            </a:r>
          </a:p>
          <a:p>
            <a:r>
              <a:rPr lang="de-DE" dirty="0"/>
              <a:t>Erstes Verknüpfen von Motor und Sensor </a:t>
            </a:r>
          </a:p>
          <a:p>
            <a:r>
              <a:rPr lang="de-DE" dirty="0"/>
              <a:t>Weiterentwicklung des Programms </a:t>
            </a:r>
          </a:p>
          <a:p>
            <a:r>
              <a:rPr lang="de-DE" dirty="0"/>
              <a:t>Entwickeln und Verbessern der Hardware durch Arduino Nano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36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C654-CB37-EA99-E731-117A3126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Inbetriebnahme </a:t>
            </a:r>
            <a:r>
              <a:rPr lang="de-DE"/>
              <a:t>/ Testphase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E9D9C96-C33E-C4A3-45BD-9796FDFA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Elektronikfehler, USB-C Codierung </a:t>
            </a:r>
          </a:p>
          <a:p>
            <a:r>
              <a:rPr lang="de-DE" dirty="0"/>
              <a:t>Elektronikfehler, EMV Probleme bei Versorgungsspannung &gt; 5V</a:t>
            </a:r>
          </a:p>
          <a:p>
            <a:r>
              <a:rPr lang="de-DE" dirty="0"/>
              <a:t>Hebelarm kürzen, da nicht Plan</a:t>
            </a:r>
          </a:p>
          <a:p>
            <a:r>
              <a:rPr lang="de-DE" dirty="0"/>
              <a:t>Debugging im Programm</a:t>
            </a:r>
          </a:p>
          <a:p>
            <a:r>
              <a:rPr lang="de-DE" dirty="0"/>
              <a:t>Geräuschentwicklung in der Lagerung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268971"/>
      </p:ext>
    </p:extLst>
  </p:cSld>
  <p:clrMapOvr>
    <a:masterClrMapping/>
  </p:clrMapOvr>
</p:sld>
</file>

<file path=ppt/theme/theme1.xml><?xml version="1.0" encoding="utf-8"?>
<a:theme xmlns:a="http://schemas.openxmlformats.org/drawingml/2006/main" name="Jade Hochschule_1">
  <a:themeElements>
    <a:clrScheme name="Jade Hochschule">
      <a:dk1>
        <a:srgbClr val="5B5F61"/>
      </a:dk1>
      <a:lt1>
        <a:sysClr val="window" lastClr="FFFFFF"/>
      </a:lt1>
      <a:dk2>
        <a:srgbClr val="C319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ade Hochschule">
      <a:majorFont>
        <a:latin typeface="Armada Regular"/>
        <a:ea typeface=""/>
        <a:cs typeface=""/>
      </a:majorFont>
      <a:minorFont>
        <a:latin typeface="NDSFrutiger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de Hochschule _2">
  <a:themeElements>
    <a:clrScheme name="Jade Hochschule">
      <a:dk1>
        <a:srgbClr val="5B5F61"/>
      </a:dk1>
      <a:lt1>
        <a:sysClr val="window" lastClr="FFFFFF"/>
      </a:lt1>
      <a:dk2>
        <a:srgbClr val="C319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ade Hochschule">
      <a:majorFont>
        <a:latin typeface="Armada Regular"/>
        <a:ea typeface=""/>
        <a:cs typeface=""/>
      </a:majorFont>
      <a:minorFont>
        <a:latin typeface="NDSFrutiger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Macintosh PowerPoint</Application>
  <PresentationFormat>Breitbild</PresentationFormat>
  <Paragraphs>84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NDSFrutiger 45 Light</vt:lpstr>
      <vt:lpstr>Jade Hochschule_1</vt:lpstr>
      <vt:lpstr>Jade Hochschule _2</vt:lpstr>
      <vt:lpstr>Kugellabyrinth</vt:lpstr>
      <vt:lpstr>Inhalt</vt:lpstr>
      <vt:lpstr>Analyse der Aufgabenstellung</vt:lpstr>
      <vt:lpstr>Konzeptionierung</vt:lpstr>
      <vt:lpstr>Konzeptionierung</vt:lpstr>
      <vt:lpstr>Konstruktionsphase</vt:lpstr>
      <vt:lpstr>Fertigung</vt:lpstr>
      <vt:lpstr>Programmierung und Hardware </vt:lpstr>
      <vt:lpstr>Inbetriebnahme / Testphase</vt:lpstr>
      <vt:lpstr>Erprobung des Anwendungsfalles</vt:lpstr>
      <vt:lpstr>Vielen Dank für Ihre Aufmerksamkeit</vt:lpstr>
    </vt:vector>
  </TitlesOfParts>
  <Company>Jade 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felix.merbt@smp-automotive.com</dc:creator>
  <cp:lastModifiedBy>Jakob Kramer</cp:lastModifiedBy>
  <cp:revision>290</cp:revision>
  <dcterms:created xsi:type="dcterms:W3CDTF">2011-03-23T09:15:51Z</dcterms:created>
  <dcterms:modified xsi:type="dcterms:W3CDTF">2022-12-20T09:13:20Z</dcterms:modified>
</cp:coreProperties>
</file>