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notesMasterIdLst>
    <p:notesMasterId r:id="rId52"/>
  </p:notesMasterIdLst>
  <p:handoutMasterIdLst>
    <p:handoutMasterId r:id="rId53"/>
  </p:handoutMasterIdLst>
  <p:sldIdLst>
    <p:sldId id="258" r:id="rId2"/>
    <p:sldId id="1049" r:id="rId3"/>
    <p:sldId id="1027" r:id="rId4"/>
    <p:sldId id="1050" r:id="rId5"/>
    <p:sldId id="1080" r:id="rId6"/>
    <p:sldId id="1081" r:id="rId7"/>
    <p:sldId id="1082" r:id="rId8"/>
    <p:sldId id="1083" r:id="rId9"/>
    <p:sldId id="1084" r:id="rId10"/>
    <p:sldId id="1085" r:id="rId11"/>
    <p:sldId id="1086" r:id="rId12"/>
    <p:sldId id="1088" r:id="rId13"/>
    <p:sldId id="1089" r:id="rId14"/>
    <p:sldId id="1087" r:id="rId15"/>
    <p:sldId id="1090" r:id="rId16"/>
    <p:sldId id="1091" r:id="rId17"/>
    <p:sldId id="1092" r:id="rId18"/>
    <p:sldId id="1094" r:id="rId19"/>
    <p:sldId id="1095" r:id="rId20"/>
    <p:sldId id="1097" r:id="rId21"/>
    <p:sldId id="1096" r:id="rId22"/>
    <p:sldId id="1093" r:id="rId23"/>
    <p:sldId id="1099" r:id="rId24"/>
    <p:sldId id="272" r:id="rId25"/>
    <p:sldId id="283" r:id="rId26"/>
    <p:sldId id="284" r:id="rId27"/>
    <p:sldId id="285" r:id="rId28"/>
    <p:sldId id="287" r:id="rId29"/>
    <p:sldId id="1100" r:id="rId30"/>
    <p:sldId id="1101" r:id="rId31"/>
    <p:sldId id="1102" r:id="rId32"/>
    <p:sldId id="1103" r:id="rId33"/>
    <p:sldId id="328" r:id="rId34"/>
    <p:sldId id="273" r:id="rId35"/>
    <p:sldId id="317" r:id="rId36"/>
    <p:sldId id="318" r:id="rId37"/>
    <p:sldId id="319" r:id="rId38"/>
    <p:sldId id="321" r:id="rId39"/>
    <p:sldId id="320" r:id="rId40"/>
    <p:sldId id="322" r:id="rId41"/>
    <p:sldId id="1098" r:id="rId42"/>
    <p:sldId id="315" r:id="rId43"/>
    <p:sldId id="274" r:id="rId44"/>
    <p:sldId id="301" r:id="rId45"/>
    <p:sldId id="1108" r:id="rId46"/>
    <p:sldId id="1104" r:id="rId47"/>
    <p:sldId id="1107" r:id="rId48"/>
    <p:sldId id="1105" r:id="rId49"/>
    <p:sldId id="1106" r:id="rId50"/>
    <p:sldId id="330"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46" d="100"/>
          <a:sy n="46" d="100"/>
        </p:scale>
        <p:origin x="1848"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E3A47F-9F3D-47CC-AD59-60884B58C9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042776-D3B4-4CAE-A1D1-84103393DF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E3D9DA-4EA0-455E-A709-98FB9151A9BA}" type="datetimeFigureOut">
              <a:rPr lang="en-US" smtClean="0"/>
              <a:t>10/14/2021</a:t>
            </a:fld>
            <a:endParaRPr lang="en-US"/>
          </a:p>
        </p:txBody>
      </p:sp>
      <p:sp>
        <p:nvSpPr>
          <p:cNvPr id="4" name="Footer Placeholder 3">
            <a:extLst>
              <a:ext uri="{FF2B5EF4-FFF2-40B4-BE49-F238E27FC236}">
                <a16:creationId xmlns:a16="http://schemas.microsoft.com/office/drawing/2014/main" id="{DCE35C41-0B8F-47F7-8373-A019F476EF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A5E6C9-A047-4F25-9DB7-CDF145E203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BF3967-1210-4BDF-88CE-6CBFAEC8E520}" type="slidenum">
              <a:rPr lang="en-US" smtClean="0"/>
              <a:t>‹#›</a:t>
            </a:fld>
            <a:endParaRPr lang="en-US"/>
          </a:p>
        </p:txBody>
      </p:sp>
    </p:spTree>
    <p:extLst>
      <p:ext uri="{BB962C8B-B14F-4D97-AF65-F5344CB8AC3E}">
        <p14:creationId xmlns:p14="http://schemas.microsoft.com/office/powerpoint/2010/main" val="25740010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92652-8550-423F-AD7F-6499361DB951}" type="datetimeFigureOut">
              <a:rPr lang="en-US" smtClean="0"/>
              <a:t>10/14/2021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FB7C3-50AB-4525-9ED7-039FD5E3F6B2}" type="slidenum">
              <a:rPr lang="en-US" smtClean="0"/>
              <a:t>‹#›</a:t>
            </a:fld>
            <a:endParaRPr lang="en-US"/>
          </a:p>
        </p:txBody>
      </p:sp>
    </p:spTree>
    <p:extLst>
      <p:ext uri="{BB962C8B-B14F-4D97-AF65-F5344CB8AC3E}">
        <p14:creationId xmlns:p14="http://schemas.microsoft.com/office/powerpoint/2010/main" val="327061240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2">
            <a:extLst>
              <a:ext uri="{FF2B5EF4-FFF2-40B4-BE49-F238E27FC236}">
                <a16:creationId xmlns:a16="http://schemas.microsoft.com/office/drawing/2014/main" id="{B3F6BAAB-58D7-4B6C-803A-B2CD9C442A5A}"/>
              </a:ext>
            </a:extLst>
          </p:cNvPr>
          <p:cNvSpPr>
            <a:spLocks noGrp="1" noRot="1" noChangeAspect="1" noChangeArrowheads="1" noTextEdit="1"/>
          </p:cNvSpPr>
          <p:nvPr>
            <p:ph type="sldImg"/>
          </p:nvPr>
        </p:nvSpPr>
        <p:spPr>
          <a:ln/>
        </p:spPr>
      </p:sp>
      <p:sp>
        <p:nvSpPr>
          <p:cNvPr id="231428" name="Rectangle 3">
            <a:extLst>
              <a:ext uri="{FF2B5EF4-FFF2-40B4-BE49-F238E27FC236}">
                <a16:creationId xmlns:a16="http://schemas.microsoft.com/office/drawing/2014/main" id="{9216D0F1-E1EB-49D6-907A-15BC1399D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DE388852-F6CB-43BF-8544-FB52067164BB}" type="datetime1">
              <a:rPr lang="en-US" smtClean="0"/>
              <a:t>10/14/2021</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EEAF8A1D-5160-4461-8D02-5B51D0421C6B}" type="slidenum">
              <a:rPr lang="en-US"/>
              <a:pPr/>
              <a:t>‹#›</a:t>
            </a:fld>
            <a:endParaRPr lang="en-US"/>
          </a:p>
        </p:txBody>
      </p:sp>
      <p:sp>
        <p:nvSpPr>
          <p:cNvPr id="7" name="Rectangle 6"/>
          <p:cNvSpPr/>
          <p:nvPr/>
        </p:nvSpPr>
        <p:spPr>
          <a:xfrm>
            <a:off x="12700" y="4025545"/>
            <a:ext cx="9144000" cy="1100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pic>
        <p:nvPicPr>
          <p:cNvPr id="8"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2100" y="4206520"/>
            <a:ext cx="28702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288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4B0AB2E-9380-4AD7-9A6A-E90662D17470}" type="datetime1">
              <a:rPr lang="en-US" smtClean="0"/>
              <a:t>10/14/2021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3CD4D975-4B87-4B22-AA8B-7C49318079EB}" type="slidenum">
              <a:rPr lang="en-US"/>
              <a:pPr/>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8544" y="704850"/>
            <a:ext cx="1845456" cy="446086"/>
          </a:xfrm>
          <a:prstGeom prst="rect">
            <a:avLst/>
          </a:prstGeom>
        </p:spPr>
      </p:pic>
    </p:spTree>
    <p:extLst>
      <p:ext uri="{BB962C8B-B14F-4D97-AF65-F5344CB8AC3E}">
        <p14:creationId xmlns:p14="http://schemas.microsoft.com/office/powerpoint/2010/main" val="18533851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4C609E9-B21A-440E-A514-494A6167A31F}" type="datetime1">
              <a:rPr lang="en-US" smtClean="0"/>
              <a:t>10/14/2021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57A95F43-ACB6-4293-A050-83B24D744D06}" type="slidenum">
              <a:rPr lang="en-US"/>
              <a:pPr/>
              <a:t>‹#›</a:t>
            </a:fld>
            <a:endParaRPr lang="en-US"/>
          </a:p>
        </p:txBody>
      </p:sp>
      <p:sp>
        <p:nvSpPr>
          <p:cNvPr id="7" name="Rectangle 6"/>
          <p:cNvSpPr/>
          <p:nvPr/>
        </p:nvSpPr>
        <p:spPr>
          <a:xfrm>
            <a:off x="0" y="3725863"/>
            <a:ext cx="9144000" cy="1100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pic>
        <p:nvPicPr>
          <p:cNvPr id="8"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3906838"/>
            <a:ext cx="28702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1839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B74262E-3A2C-467B-82C1-2D257CEE92F0}" type="datetime1">
              <a:rPr lang="en-US" smtClean="0"/>
              <a:t>10/14/2021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AE1B5051-7055-4E64-AEDD-384ED0953E0F}" type="slidenum">
              <a:rPr lang="en-US"/>
              <a:pPr/>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8544" y="684214"/>
            <a:ext cx="1845456" cy="446086"/>
          </a:xfrm>
          <a:prstGeom prst="rect">
            <a:avLst/>
          </a:prstGeom>
        </p:spPr>
      </p:pic>
    </p:spTree>
    <p:extLst>
      <p:ext uri="{BB962C8B-B14F-4D97-AF65-F5344CB8AC3E}">
        <p14:creationId xmlns:p14="http://schemas.microsoft.com/office/powerpoint/2010/main" val="34391649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ADCA28EA-6F17-486D-87D3-AC6B0A7C0B3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1C17B93-B3A4-4C56-B787-CC701FE0B3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4114B81-C21C-4948-BD61-92164DC0913B}"/>
              </a:ext>
            </a:extLst>
          </p:cNvPr>
          <p:cNvSpPr>
            <a:spLocks noGrp="1" noChangeArrowheads="1"/>
          </p:cNvSpPr>
          <p:nvPr>
            <p:ph type="sldNum" sz="quarter" idx="12"/>
          </p:nvPr>
        </p:nvSpPr>
        <p:spPr>
          <a:ln/>
        </p:spPr>
        <p:txBody>
          <a:bodyPr/>
          <a:lstStyle>
            <a:lvl1pPr>
              <a:defRPr/>
            </a:lvl1pPr>
          </a:lstStyle>
          <a:p>
            <a:fld id="{40FE490E-E107-403E-A7CC-63DADFFA391D}" type="slidenum">
              <a:rPr lang="en-US" altLang="en-US"/>
              <a:pPr/>
              <a:t>‹#›</a:t>
            </a:fld>
            <a:endParaRPr lang="en-US" altLang="en-US"/>
          </a:p>
        </p:txBody>
      </p:sp>
    </p:spTree>
    <p:extLst>
      <p:ext uri="{BB962C8B-B14F-4D97-AF65-F5344CB8AC3E}">
        <p14:creationId xmlns:p14="http://schemas.microsoft.com/office/powerpoint/2010/main" val="3961586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3076"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21FE52E8-F963-4E3B-B133-2A88285D35B6}" type="datetime1">
              <a:rPr lang="en-US" smtClean="0"/>
              <a:t>10/14/2021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9E5D47F0-0CA6-475F-BF00-ECE585AE63FF}" type="slidenum">
              <a:rPr lang="en-US"/>
              <a:pPr/>
              <a:t>‹#›</a:t>
            </a:fld>
            <a:endParaRPr lang="en-US"/>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85" r:id="rId1"/>
    <p:sldLayoutId id="2147484067" r:id="rId2"/>
    <p:sldLayoutId id="2147484086" r:id="rId3"/>
    <p:sldLayoutId id="2147484071" r:id="rId4"/>
    <p:sldLayoutId id="2147484087" r:id="rId5"/>
  </p:sldLayoutIdLst>
  <p:transition>
    <p:fade/>
  </p:transition>
  <p:hf sldNum="0"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8D1C7F16-01EE-4753-93A4-68255391B496}"/>
              </a:ext>
            </a:extLst>
          </p:cNvPr>
          <p:cNvSpPr>
            <a:spLocks noGrp="1" noChangeArrowheads="1"/>
          </p:cNvSpPr>
          <p:nvPr>
            <p:ph type="ctrTitle"/>
          </p:nvPr>
        </p:nvSpPr>
        <p:spPr>
          <a:xfrm>
            <a:off x="685800" y="2286000"/>
            <a:ext cx="7772400" cy="1143000"/>
          </a:xfrm>
        </p:spPr>
        <p:txBody>
          <a:bodyPr/>
          <a:lstStyle/>
          <a:p>
            <a:pPr eaLnBrk="1" hangingPunct="1"/>
            <a:r>
              <a:rPr lang="en-US" altLang="en-US" dirty="0"/>
              <a:t>Spring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Plain Old Java Object - POJO</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altLang="en-US" sz="1100" dirty="0"/>
              <a:t>package beans;</a:t>
            </a:r>
          </a:p>
          <a:p>
            <a:pPr marL="0" indent="0">
              <a:buNone/>
            </a:pPr>
            <a:r>
              <a:rPr lang="en-US" altLang="en-US" sz="1100" dirty="0"/>
              <a:t> public class Employee {</a:t>
            </a:r>
          </a:p>
          <a:p>
            <a:pPr marL="0" indent="0">
              <a:buNone/>
            </a:pPr>
            <a:r>
              <a:rPr lang="en-US" altLang="en-US" sz="1100" dirty="0"/>
              <a:t>    private String name;  private String role; private String loc;</a:t>
            </a:r>
          </a:p>
          <a:p>
            <a:pPr marL="0" indent="0">
              <a:buNone/>
            </a:pPr>
            <a:r>
              <a:rPr lang="en-US" altLang="en-US" sz="1100" dirty="0"/>
              <a:t>    public Employee()</a:t>
            </a:r>
          </a:p>
          <a:p>
            <a:pPr marL="0" indent="0">
              <a:buNone/>
            </a:pPr>
            <a:r>
              <a:rPr lang="en-US" altLang="en-US" sz="1100" dirty="0"/>
              <a:t>    {</a:t>
            </a:r>
          </a:p>
          <a:p>
            <a:pPr marL="0" indent="0">
              <a:buNone/>
            </a:pPr>
            <a:r>
              <a:rPr lang="en-US" altLang="en-US" sz="1100" dirty="0"/>
              <a:t>        </a:t>
            </a:r>
            <a:r>
              <a:rPr lang="en-US" altLang="en-US" sz="1100" dirty="0" err="1"/>
              <a:t>System.out.println</a:t>
            </a:r>
            <a:r>
              <a:rPr lang="en-US" altLang="en-US" sz="1100" dirty="0"/>
              <a:t>("Employee Object created");</a:t>
            </a:r>
          </a:p>
          <a:p>
            <a:pPr marL="0" indent="0">
              <a:buNone/>
            </a:pPr>
            <a:r>
              <a:rPr lang="en-US" altLang="en-US" sz="1100" dirty="0"/>
              <a:t>    }</a:t>
            </a:r>
          </a:p>
          <a:p>
            <a:pPr marL="0" indent="0">
              <a:buNone/>
            </a:pPr>
            <a:r>
              <a:rPr lang="en-US" altLang="en-US" sz="1100" dirty="0"/>
              <a:t>    public String </a:t>
            </a:r>
            <a:r>
              <a:rPr lang="en-US" altLang="en-US" sz="1100" dirty="0" err="1"/>
              <a:t>getName</a:t>
            </a:r>
            <a:r>
              <a:rPr lang="en-US" altLang="en-US" sz="1100" dirty="0"/>
              <a:t>() {</a:t>
            </a:r>
          </a:p>
          <a:p>
            <a:pPr marL="0" indent="0">
              <a:buNone/>
            </a:pPr>
            <a:r>
              <a:rPr lang="en-US" altLang="en-US" sz="1100" dirty="0"/>
              <a:t>        return name;</a:t>
            </a:r>
          </a:p>
          <a:p>
            <a:pPr marL="0" indent="0">
              <a:buNone/>
            </a:pPr>
            <a:r>
              <a:rPr lang="en-US" altLang="en-US" sz="1100" dirty="0"/>
              <a:t>    }</a:t>
            </a:r>
          </a:p>
          <a:p>
            <a:pPr marL="0" indent="0">
              <a:buNone/>
            </a:pPr>
            <a:r>
              <a:rPr lang="en-US" altLang="en-US" sz="1100" dirty="0"/>
              <a:t>     public void </a:t>
            </a:r>
            <a:r>
              <a:rPr lang="en-US" altLang="en-US" sz="1100" dirty="0" err="1"/>
              <a:t>setName</a:t>
            </a:r>
            <a:r>
              <a:rPr lang="en-US" altLang="en-US" sz="1100" dirty="0"/>
              <a:t>(String name) {</a:t>
            </a:r>
          </a:p>
          <a:p>
            <a:pPr marL="0" indent="0">
              <a:buNone/>
            </a:pPr>
            <a:r>
              <a:rPr lang="en-US" altLang="en-US" sz="1100" dirty="0"/>
              <a:t>        this.name = name;</a:t>
            </a:r>
          </a:p>
          <a:p>
            <a:pPr marL="0" indent="0">
              <a:buNone/>
            </a:pPr>
            <a:r>
              <a:rPr lang="en-US" altLang="en-US" sz="1100" dirty="0"/>
              <a:t>    }</a:t>
            </a:r>
          </a:p>
          <a:p>
            <a:pPr marL="0" indent="0">
              <a:buNone/>
            </a:pPr>
            <a:r>
              <a:rPr lang="en-US" altLang="en-US" sz="1100" dirty="0"/>
              <a:t>    public String </a:t>
            </a:r>
            <a:r>
              <a:rPr lang="en-US" altLang="en-US" sz="1100" dirty="0" err="1"/>
              <a:t>getRole</a:t>
            </a:r>
            <a:r>
              <a:rPr lang="en-US" altLang="en-US" sz="1100" dirty="0"/>
              <a:t>() {</a:t>
            </a:r>
          </a:p>
          <a:p>
            <a:pPr marL="0" indent="0">
              <a:buNone/>
            </a:pPr>
            <a:r>
              <a:rPr lang="en-US" altLang="en-US" sz="1100" dirty="0"/>
              <a:t>        return role;</a:t>
            </a:r>
          </a:p>
          <a:p>
            <a:pPr marL="0" indent="0">
              <a:buNone/>
            </a:pPr>
            <a:r>
              <a:rPr lang="en-US" altLang="en-US" sz="1100" dirty="0"/>
              <a:t>    }</a:t>
            </a:r>
          </a:p>
          <a:p>
            <a:pPr marL="0" indent="0">
              <a:buNone/>
            </a:pPr>
            <a:endParaRPr lang="en-US" altLang="en-US" sz="1100" dirty="0"/>
          </a:p>
          <a:p>
            <a:pPr marL="0" indent="0">
              <a:buNone/>
            </a:pPr>
            <a:r>
              <a:rPr lang="en-US" altLang="en-US" sz="1100" dirty="0"/>
              <a:t>    public void </a:t>
            </a:r>
            <a:r>
              <a:rPr lang="en-US" altLang="en-US" sz="1100" dirty="0" err="1"/>
              <a:t>setRole</a:t>
            </a:r>
            <a:r>
              <a:rPr lang="en-US" altLang="en-US" sz="1100" dirty="0"/>
              <a:t>(String role) {</a:t>
            </a:r>
          </a:p>
          <a:p>
            <a:pPr marL="0" indent="0">
              <a:buNone/>
            </a:pPr>
            <a:r>
              <a:rPr lang="en-US" altLang="en-US" sz="1100" dirty="0"/>
              <a:t>        </a:t>
            </a:r>
            <a:r>
              <a:rPr lang="en-US" altLang="en-US" sz="1100" dirty="0" err="1"/>
              <a:t>this.role</a:t>
            </a:r>
            <a:r>
              <a:rPr lang="en-US" altLang="en-US" sz="1100" dirty="0"/>
              <a:t> = role;</a:t>
            </a:r>
          </a:p>
          <a:p>
            <a:pPr marL="0" indent="0">
              <a:buNone/>
            </a:pPr>
            <a:r>
              <a:rPr lang="en-US" altLang="en-US" sz="1100" dirty="0"/>
              <a:t>    }</a:t>
            </a:r>
          </a:p>
          <a:p>
            <a:pPr marL="0" indent="0">
              <a:buNone/>
            </a:pPr>
            <a:endParaRPr lang="en-US" altLang="en-US" sz="1100" dirty="0"/>
          </a:p>
          <a:p>
            <a:pPr marL="0" indent="0">
              <a:buNone/>
            </a:pPr>
            <a:r>
              <a:rPr lang="en-US" altLang="en-US" sz="1100" dirty="0"/>
              <a:t>    public String </a:t>
            </a:r>
            <a:r>
              <a:rPr lang="en-US" altLang="en-US" sz="1100" dirty="0" err="1"/>
              <a:t>getLoc</a:t>
            </a:r>
            <a:r>
              <a:rPr lang="en-US" altLang="en-US" sz="1100" dirty="0"/>
              <a:t>() {</a:t>
            </a:r>
          </a:p>
          <a:p>
            <a:pPr marL="0" indent="0">
              <a:buNone/>
            </a:pPr>
            <a:r>
              <a:rPr lang="en-US" altLang="en-US" sz="1100" dirty="0"/>
              <a:t>        return loc;</a:t>
            </a:r>
          </a:p>
          <a:p>
            <a:pPr marL="0" indent="0">
              <a:buNone/>
            </a:pPr>
            <a:r>
              <a:rPr lang="en-US" altLang="en-US" sz="1100" dirty="0"/>
              <a:t>    }</a:t>
            </a:r>
          </a:p>
          <a:p>
            <a:pPr marL="0" indent="0">
              <a:buNone/>
            </a:pPr>
            <a:endParaRPr lang="en-US" altLang="en-US" sz="1100" dirty="0"/>
          </a:p>
          <a:p>
            <a:pPr marL="0" indent="0">
              <a:buNone/>
            </a:pPr>
            <a:r>
              <a:rPr lang="en-US" altLang="en-US" sz="1100" dirty="0"/>
              <a:t>    public void </a:t>
            </a:r>
            <a:r>
              <a:rPr lang="en-US" altLang="en-US" sz="1100" dirty="0" err="1"/>
              <a:t>setLoc</a:t>
            </a:r>
            <a:r>
              <a:rPr lang="en-US" altLang="en-US" sz="1100" dirty="0"/>
              <a:t>(String loc) {</a:t>
            </a:r>
          </a:p>
          <a:p>
            <a:pPr marL="0" indent="0">
              <a:buNone/>
            </a:pPr>
            <a:r>
              <a:rPr lang="en-US" altLang="en-US" sz="1100" dirty="0"/>
              <a:t>        </a:t>
            </a:r>
            <a:r>
              <a:rPr lang="en-US" altLang="en-US" sz="1100" dirty="0" err="1"/>
              <a:t>this.loc</a:t>
            </a:r>
            <a:r>
              <a:rPr lang="en-US" altLang="en-US" sz="1100" dirty="0"/>
              <a:t> = loc;</a:t>
            </a:r>
          </a:p>
          <a:p>
            <a:pPr marL="0" indent="0">
              <a:buNone/>
            </a:pPr>
            <a:r>
              <a:rPr lang="en-US" altLang="en-US" sz="1100" dirty="0"/>
              <a:t>    }</a:t>
            </a:r>
          </a:p>
          <a:p>
            <a:pPr marL="0" indent="0">
              <a:buNone/>
            </a:pPr>
            <a:r>
              <a:rPr lang="en-US" altLang="en-US" sz="1100" dirty="0"/>
              <a:t>}</a:t>
            </a:r>
          </a:p>
          <a:p>
            <a:endParaRPr lang="en-US" altLang="en-US" sz="1800" dirty="0"/>
          </a:p>
        </p:txBody>
      </p:sp>
    </p:spTree>
    <p:extLst>
      <p:ext uri="{BB962C8B-B14F-4D97-AF65-F5344CB8AC3E}">
        <p14:creationId xmlns:p14="http://schemas.microsoft.com/office/powerpoint/2010/main" val="33818673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Dependency Injection</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r>
              <a:rPr lang="en-US" sz="1600" dirty="0"/>
              <a:t>Dependency injection (DI) is a process whereby objects define their dependencies, that is, the other objects they work with, only through constructor arguments, arguments to a factory method, or properties that are set on the object instance after it is constructed or returned from a factory method.</a:t>
            </a:r>
          </a:p>
          <a:p>
            <a:r>
              <a:rPr lang="en-US" sz="1600" dirty="0"/>
              <a:t>This process is fundamentally the inverse, hence the name Inversion of Control (IoC).</a:t>
            </a:r>
          </a:p>
          <a:p>
            <a:r>
              <a:rPr lang="en-US" altLang="en-US" sz="1600" dirty="0"/>
              <a:t>DI has two major variants</a:t>
            </a:r>
          </a:p>
          <a:p>
            <a:pPr lvl="1"/>
            <a:r>
              <a:rPr lang="en-US" altLang="en-US" sz="1400" dirty="0"/>
              <a:t>Setter based dependency injection</a:t>
            </a:r>
          </a:p>
          <a:p>
            <a:pPr lvl="1"/>
            <a:r>
              <a:rPr lang="en-US" altLang="en-US" sz="1400" dirty="0"/>
              <a:t>Constructor based dependency injection</a:t>
            </a:r>
          </a:p>
          <a:p>
            <a:pPr lvl="1"/>
            <a:endParaRPr lang="en-US" altLang="en-US" sz="1400" dirty="0"/>
          </a:p>
        </p:txBody>
      </p:sp>
    </p:spTree>
    <p:extLst>
      <p:ext uri="{BB962C8B-B14F-4D97-AF65-F5344CB8AC3E}">
        <p14:creationId xmlns:p14="http://schemas.microsoft.com/office/powerpoint/2010/main" val="38574296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Setter injection</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altLang="en-US" sz="1800" dirty="0"/>
              <a:t>public class SimpleMovieLister {</a:t>
            </a:r>
          </a:p>
          <a:p>
            <a:pPr marL="0" indent="0">
              <a:buNone/>
            </a:pPr>
            <a:r>
              <a:rPr lang="en-US" altLang="en-US" sz="1800" dirty="0"/>
              <a:t> // the SimpleMovieLister has a dependency on the Movie Finder</a:t>
            </a:r>
          </a:p>
          <a:p>
            <a:pPr marL="0" indent="0">
              <a:buNone/>
            </a:pPr>
            <a:r>
              <a:rPr lang="en-US" altLang="en-US" sz="1800" dirty="0"/>
              <a:t> private MovieFinder movieFinder;</a:t>
            </a:r>
          </a:p>
          <a:p>
            <a:pPr marL="0" indent="0">
              <a:buNone/>
            </a:pPr>
            <a:r>
              <a:rPr lang="en-US" altLang="en-US" sz="1800" dirty="0"/>
              <a:t> // a setter method so that the Spring container can inject a MovieFinder</a:t>
            </a:r>
          </a:p>
          <a:p>
            <a:pPr marL="0" indent="0">
              <a:buNone/>
            </a:pPr>
            <a:r>
              <a:rPr lang="en-US" altLang="en-US" sz="1800" dirty="0"/>
              <a:t> public void setMovieFinder(MovieFinder movieFinder) {</a:t>
            </a:r>
          </a:p>
          <a:p>
            <a:pPr marL="0" indent="0">
              <a:buNone/>
            </a:pPr>
            <a:r>
              <a:rPr lang="en-US" altLang="en-US" sz="1800" dirty="0"/>
              <a:t> this.movieFinder = movieFinder;</a:t>
            </a:r>
          </a:p>
          <a:p>
            <a:pPr marL="0" indent="0">
              <a:buNone/>
            </a:pPr>
            <a:r>
              <a:rPr lang="en-US" altLang="en-US" sz="1800" dirty="0"/>
              <a:t> }</a:t>
            </a:r>
          </a:p>
          <a:p>
            <a:pPr marL="0" indent="0">
              <a:buNone/>
            </a:pPr>
            <a:r>
              <a:rPr lang="en-US" altLang="en-US" sz="1800" dirty="0"/>
              <a:t> // business logic that actually uses the injected MovieFinder is omitted...</a:t>
            </a:r>
          </a:p>
          <a:p>
            <a:pPr marL="0" indent="0">
              <a:buNone/>
            </a:pPr>
            <a:r>
              <a:rPr lang="en-US" altLang="en-US" sz="1800" dirty="0"/>
              <a:t>}</a:t>
            </a:r>
          </a:p>
        </p:txBody>
      </p:sp>
    </p:spTree>
    <p:extLst>
      <p:ext uri="{BB962C8B-B14F-4D97-AF65-F5344CB8AC3E}">
        <p14:creationId xmlns:p14="http://schemas.microsoft.com/office/powerpoint/2010/main" val="26434540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Constructor based DI</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1066244"/>
            <a:ext cx="8331693" cy="5406500"/>
          </a:xfrm>
        </p:spPr>
        <p:txBody>
          <a:bodyPr/>
          <a:lstStyle/>
          <a:p>
            <a:pPr marL="0" indent="0">
              <a:buNone/>
            </a:pPr>
            <a:r>
              <a:rPr lang="en-US" altLang="en-US" sz="1800" dirty="0"/>
              <a:t>Constructor-based DI is accomplished by container invoking a constructor with a number of arguments each representing a dependency.</a:t>
            </a:r>
          </a:p>
          <a:p>
            <a:pPr marL="0" indent="0">
              <a:buNone/>
            </a:pPr>
            <a:endParaRPr lang="en-US" altLang="en-US" sz="1800" dirty="0"/>
          </a:p>
          <a:p>
            <a:pPr marL="0" indent="0">
              <a:buNone/>
            </a:pPr>
            <a:r>
              <a:rPr lang="en-US" altLang="en-US" sz="1800" dirty="0"/>
              <a:t>Constructor argument resolution - </a:t>
            </a:r>
            <a:r>
              <a:rPr lang="en-US" sz="1400" dirty="0"/>
              <a:t>Constructor argument resolution matching occurs using the argument’s type. If no potential ambiguity exists in the constructor arguments of a bean definition, then the order in which the constructor arguments are defined in a bean definition is the order in which those arguments are supplied to the appropriate constructor when the bean is being instantiated.</a:t>
            </a:r>
          </a:p>
          <a:p>
            <a:pPr marL="0" indent="0">
              <a:buNone/>
            </a:pPr>
            <a:endParaRPr lang="en-US" altLang="en-US" sz="1400" dirty="0"/>
          </a:p>
          <a:p>
            <a:pPr marL="0" indent="0">
              <a:buNone/>
            </a:pPr>
            <a:r>
              <a:rPr lang="en-US" sz="1200" dirty="0"/>
              <a:t>package </a:t>
            </a:r>
            <a:r>
              <a:rPr lang="en-US" sz="1200" dirty="0" err="1"/>
              <a:t>x.y</a:t>
            </a:r>
            <a:r>
              <a:rPr lang="en-US" sz="1200" dirty="0"/>
              <a:t>;</a:t>
            </a:r>
          </a:p>
          <a:p>
            <a:pPr marL="0" indent="0">
              <a:buNone/>
            </a:pPr>
            <a:r>
              <a:rPr lang="en-US" sz="1200" dirty="0"/>
              <a:t> public class Foo </a:t>
            </a:r>
          </a:p>
          <a:p>
            <a:pPr marL="0" indent="0">
              <a:buNone/>
            </a:pPr>
            <a:r>
              <a:rPr lang="en-US" sz="1200" dirty="0"/>
              <a:t>{ public Foo(Bar </a:t>
            </a:r>
            <a:r>
              <a:rPr lang="en-US" sz="1200" dirty="0" err="1"/>
              <a:t>bar</a:t>
            </a:r>
            <a:r>
              <a:rPr lang="en-US" sz="1200" dirty="0"/>
              <a:t>, Baz </a:t>
            </a:r>
            <a:r>
              <a:rPr lang="en-US" sz="1200" dirty="0" err="1"/>
              <a:t>baz</a:t>
            </a:r>
            <a:r>
              <a:rPr lang="en-US" sz="1200" dirty="0"/>
              <a:t>)</a:t>
            </a:r>
          </a:p>
          <a:p>
            <a:pPr marL="0" indent="0">
              <a:buNone/>
            </a:pPr>
            <a:r>
              <a:rPr lang="en-US" sz="1200" dirty="0"/>
              <a:t> { // ... }</a:t>
            </a:r>
          </a:p>
          <a:p>
            <a:pPr marL="0" indent="0">
              <a:buNone/>
            </a:pPr>
            <a:r>
              <a:rPr lang="en-US" sz="1200" dirty="0"/>
              <a:t> } </a:t>
            </a:r>
          </a:p>
          <a:p>
            <a:pPr marL="0" indent="0">
              <a:buNone/>
            </a:pPr>
            <a:endParaRPr lang="en-US" altLang="en-US" sz="1200" dirty="0"/>
          </a:p>
          <a:p>
            <a:pPr marL="0" indent="0">
              <a:buNone/>
            </a:pPr>
            <a:r>
              <a:rPr lang="en-US" altLang="en-US" sz="1200" dirty="0"/>
              <a:t>&lt;beans&gt;</a:t>
            </a:r>
          </a:p>
          <a:p>
            <a:pPr marL="0" indent="0">
              <a:buNone/>
            </a:pPr>
            <a:r>
              <a:rPr lang="en-US" altLang="en-US" sz="1200" dirty="0"/>
              <a:t> &lt;bean id="foo" class="</a:t>
            </a:r>
            <a:r>
              <a:rPr lang="en-US" altLang="en-US" sz="1200" dirty="0" err="1"/>
              <a:t>x.y.Foo</a:t>
            </a:r>
            <a:r>
              <a:rPr lang="en-US" altLang="en-US" sz="1200" dirty="0"/>
              <a:t>"&gt;</a:t>
            </a:r>
          </a:p>
          <a:p>
            <a:pPr marL="0" indent="0">
              <a:buNone/>
            </a:pPr>
            <a:r>
              <a:rPr lang="en-US" altLang="en-US" sz="1200" dirty="0"/>
              <a:t> &lt;constructor-</a:t>
            </a:r>
            <a:r>
              <a:rPr lang="en-US" altLang="en-US" sz="1200" dirty="0" err="1"/>
              <a:t>arg</a:t>
            </a:r>
            <a:r>
              <a:rPr lang="en-US" altLang="en-US" sz="1200" dirty="0"/>
              <a:t> ref="bar"/&gt;</a:t>
            </a:r>
          </a:p>
          <a:p>
            <a:pPr marL="0" indent="0">
              <a:buNone/>
            </a:pPr>
            <a:r>
              <a:rPr lang="en-US" altLang="en-US" sz="1200" dirty="0"/>
              <a:t> &lt;constructor-</a:t>
            </a:r>
            <a:r>
              <a:rPr lang="en-US" altLang="en-US" sz="1200" dirty="0" err="1"/>
              <a:t>arg</a:t>
            </a:r>
            <a:r>
              <a:rPr lang="en-US" altLang="en-US" sz="1200" dirty="0"/>
              <a:t> ref="</a:t>
            </a:r>
            <a:r>
              <a:rPr lang="en-US" altLang="en-US" sz="1200" dirty="0" err="1"/>
              <a:t>baz</a:t>
            </a:r>
            <a:r>
              <a:rPr lang="en-US" altLang="en-US" sz="1200" dirty="0"/>
              <a:t>"/&gt;</a:t>
            </a:r>
          </a:p>
          <a:p>
            <a:pPr marL="0" indent="0">
              <a:buNone/>
            </a:pPr>
            <a:r>
              <a:rPr lang="en-US" altLang="en-US" sz="1200" dirty="0"/>
              <a:t> &lt;/bean&gt;</a:t>
            </a:r>
          </a:p>
          <a:p>
            <a:pPr marL="0" indent="0">
              <a:buNone/>
            </a:pPr>
            <a:r>
              <a:rPr lang="en-US" altLang="en-US" sz="1200" dirty="0"/>
              <a:t> &lt;bean id="bar" class="</a:t>
            </a:r>
            <a:r>
              <a:rPr lang="en-US" altLang="en-US" sz="1200" dirty="0" err="1"/>
              <a:t>x.y.Bar</a:t>
            </a:r>
            <a:r>
              <a:rPr lang="en-US" altLang="en-US" sz="1200" dirty="0"/>
              <a:t>"/&gt;</a:t>
            </a:r>
          </a:p>
          <a:p>
            <a:pPr marL="0" indent="0">
              <a:buNone/>
            </a:pPr>
            <a:r>
              <a:rPr lang="en-US" altLang="en-US" sz="1200" dirty="0"/>
              <a:t> &lt;bean id="</a:t>
            </a:r>
            <a:r>
              <a:rPr lang="en-US" altLang="en-US" sz="1200" dirty="0" err="1"/>
              <a:t>baz</a:t>
            </a:r>
            <a:r>
              <a:rPr lang="en-US" altLang="en-US" sz="1200" dirty="0"/>
              <a:t>" class="</a:t>
            </a:r>
            <a:r>
              <a:rPr lang="en-US" altLang="en-US" sz="1200" dirty="0" err="1"/>
              <a:t>x.y.Baz</a:t>
            </a:r>
            <a:r>
              <a:rPr lang="en-US" altLang="en-US" sz="1200" dirty="0"/>
              <a:t>"/&gt;</a:t>
            </a:r>
          </a:p>
          <a:p>
            <a:pPr marL="0" indent="0">
              <a:buNone/>
            </a:pPr>
            <a:r>
              <a:rPr lang="en-US" altLang="en-US" sz="1200" dirty="0"/>
              <a:t>&lt;/beans&gt;</a:t>
            </a:r>
          </a:p>
          <a:p>
            <a:pPr marL="0" indent="0">
              <a:buNone/>
            </a:pPr>
            <a:endParaRPr lang="en-US" altLang="en-US" sz="1200" dirty="0"/>
          </a:p>
        </p:txBody>
      </p:sp>
    </p:spTree>
    <p:extLst>
      <p:ext uri="{BB962C8B-B14F-4D97-AF65-F5344CB8AC3E}">
        <p14:creationId xmlns:p14="http://schemas.microsoft.com/office/powerpoint/2010/main" val="734550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Constructor Injection Demo</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sz="1800" dirty="0"/>
              <a:t>public class SimpleMovieLister </a:t>
            </a:r>
          </a:p>
          <a:p>
            <a:pPr marL="0" indent="0">
              <a:buNone/>
            </a:pPr>
            <a:r>
              <a:rPr lang="en-US" sz="1800" dirty="0"/>
              <a:t>{ </a:t>
            </a:r>
          </a:p>
          <a:p>
            <a:pPr marL="0" indent="0">
              <a:buNone/>
            </a:pPr>
            <a:r>
              <a:rPr lang="en-US" sz="1800" dirty="0"/>
              <a:t>// the SimpleMovieLister has a dependency on a MovieFinder </a:t>
            </a:r>
          </a:p>
          <a:p>
            <a:pPr marL="0" indent="0">
              <a:buNone/>
            </a:pPr>
            <a:r>
              <a:rPr lang="en-US" sz="1800" dirty="0"/>
              <a:t>private MovieFinder </a:t>
            </a:r>
            <a:r>
              <a:rPr lang="en-US" sz="1800" dirty="0" err="1"/>
              <a:t>movieFinder</a:t>
            </a:r>
            <a:r>
              <a:rPr lang="en-US" sz="1800" dirty="0"/>
              <a:t>; </a:t>
            </a:r>
          </a:p>
          <a:p>
            <a:pPr marL="0" indent="0">
              <a:buNone/>
            </a:pPr>
            <a:r>
              <a:rPr lang="en-US" sz="1800" dirty="0"/>
              <a:t>// a constructor so that the Spring container can inject a MovieFinder</a:t>
            </a:r>
          </a:p>
          <a:p>
            <a:pPr marL="0" indent="0">
              <a:buNone/>
            </a:pPr>
            <a:r>
              <a:rPr lang="en-US" sz="1800" dirty="0"/>
              <a:t> public SimpleMovieLister(MovieFinder movieFinder)</a:t>
            </a:r>
          </a:p>
          <a:p>
            <a:pPr marL="0" indent="0">
              <a:buNone/>
            </a:pPr>
            <a:r>
              <a:rPr lang="en-US" sz="1800" dirty="0"/>
              <a:t>{</a:t>
            </a:r>
          </a:p>
          <a:p>
            <a:pPr marL="0" indent="0">
              <a:buNone/>
            </a:pPr>
            <a:r>
              <a:rPr lang="en-US" sz="1800" dirty="0"/>
              <a:t> </a:t>
            </a:r>
            <a:r>
              <a:rPr lang="en-US" sz="1800" dirty="0" err="1"/>
              <a:t>this.movieFinder</a:t>
            </a:r>
            <a:r>
              <a:rPr lang="en-US" sz="1800" dirty="0"/>
              <a:t> = movieFinder;</a:t>
            </a:r>
          </a:p>
          <a:p>
            <a:pPr marL="0" indent="0">
              <a:buNone/>
            </a:pPr>
            <a:r>
              <a:rPr lang="en-US" sz="1800" dirty="0"/>
              <a:t> } </a:t>
            </a:r>
          </a:p>
          <a:p>
            <a:pPr marL="0" indent="0">
              <a:buNone/>
            </a:pPr>
            <a:r>
              <a:rPr lang="en-US" sz="1800" dirty="0"/>
              <a:t>// business logic that actually uses the injected MovieFinder is omitted...</a:t>
            </a:r>
          </a:p>
          <a:p>
            <a:pPr marL="0" indent="0">
              <a:buNone/>
            </a:pPr>
            <a:r>
              <a:rPr lang="en-US" sz="1800" dirty="0"/>
              <a:t> }</a:t>
            </a:r>
            <a:endParaRPr lang="en-US" altLang="en-US" sz="1800" dirty="0"/>
          </a:p>
        </p:txBody>
      </p:sp>
    </p:spTree>
    <p:extLst>
      <p:ext uri="{BB962C8B-B14F-4D97-AF65-F5344CB8AC3E}">
        <p14:creationId xmlns:p14="http://schemas.microsoft.com/office/powerpoint/2010/main" val="37438735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Injecting Collections</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altLang="en-US" sz="1800" dirty="0"/>
              <a:t>&lt;list/&gt;, &lt;set/&gt;, &lt;map/&gt;, and &lt;props/&gt; elements, you set the properties and arguments of</a:t>
            </a:r>
          </a:p>
          <a:p>
            <a:pPr marL="0" indent="0">
              <a:buNone/>
            </a:pPr>
            <a:r>
              <a:rPr lang="en-US" altLang="en-US" sz="1800" dirty="0"/>
              <a:t>the Java Collection types List, Set, Map, and Properties, respectively.</a:t>
            </a:r>
          </a:p>
          <a:p>
            <a:pPr marL="0" indent="0">
              <a:buNone/>
            </a:pPr>
            <a:r>
              <a:rPr lang="en-US" altLang="en-US" sz="1800" dirty="0"/>
              <a:t>&lt;property name="</a:t>
            </a:r>
            <a:r>
              <a:rPr lang="en-US" altLang="en-US" sz="1800" dirty="0" err="1"/>
              <a:t>adminEmails</a:t>
            </a:r>
            <a:r>
              <a:rPr lang="en-US" altLang="en-US" sz="1800" dirty="0"/>
              <a:t>"&gt;</a:t>
            </a:r>
          </a:p>
          <a:p>
            <a:pPr marL="0" indent="0">
              <a:buNone/>
            </a:pPr>
            <a:r>
              <a:rPr lang="en-US" altLang="en-US" sz="1800" dirty="0"/>
              <a:t> &lt;props&gt;</a:t>
            </a:r>
          </a:p>
          <a:p>
            <a:pPr marL="0" indent="0">
              <a:buNone/>
            </a:pPr>
            <a:r>
              <a:rPr lang="en-US" altLang="en-US" sz="1800" dirty="0"/>
              <a:t> &lt;prop key="administrator"&gt;administrator@example.org&lt;/prop&gt;</a:t>
            </a:r>
          </a:p>
          <a:p>
            <a:pPr marL="0" indent="0">
              <a:buNone/>
            </a:pPr>
            <a:r>
              <a:rPr lang="en-US" altLang="en-US" sz="1800" dirty="0"/>
              <a:t> &lt;prop key="support"&gt;support@example.org&lt;/prop&gt;</a:t>
            </a:r>
          </a:p>
          <a:p>
            <a:pPr marL="0" indent="0">
              <a:buNone/>
            </a:pPr>
            <a:r>
              <a:rPr lang="en-US" altLang="en-US" sz="1800" dirty="0"/>
              <a:t> &lt;prop key="development"&gt;development@example.org&lt;/prop&gt;</a:t>
            </a:r>
          </a:p>
          <a:p>
            <a:pPr marL="0" indent="0">
              <a:buNone/>
            </a:pPr>
            <a:r>
              <a:rPr lang="en-US" altLang="en-US" sz="1800" dirty="0"/>
              <a:t> &lt;/props&gt;</a:t>
            </a:r>
          </a:p>
          <a:p>
            <a:pPr marL="0" indent="0">
              <a:buNone/>
            </a:pPr>
            <a:r>
              <a:rPr lang="en-US" altLang="en-US" sz="1800" dirty="0"/>
              <a:t> &lt;/property&gt;</a:t>
            </a:r>
          </a:p>
        </p:txBody>
      </p:sp>
    </p:spTree>
    <p:extLst>
      <p:ext uri="{BB962C8B-B14F-4D97-AF65-F5344CB8AC3E}">
        <p14:creationId xmlns:p14="http://schemas.microsoft.com/office/powerpoint/2010/main" val="12736473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Injecting Collections</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altLang="en-US" sz="1800" dirty="0"/>
              <a:t> &lt;!-- results in a </a:t>
            </a:r>
            <a:r>
              <a:rPr lang="en-US" altLang="en-US" sz="1800" dirty="0" err="1"/>
              <a:t>setSomeList</a:t>
            </a:r>
            <a:r>
              <a:rPr lang="en-US" altLang="en-US" sz="1800" dirty="0"/>
              <a:t>(</a:t>
            </a:r>
            <a:r>
              <a:rPr lang="en-US" altLang="en-US" sz="1800" dirty="0" err="1"/>
              <a:t>java.util.List</a:t>
            </a:r>
            <a:r>
              <a:rPr lang="en-US" altLang="en-US" sz="1800" dirty="0"/>
              <a:t>) call --&gt;</a:t>
            </a:r>
          </a:p>
          <a:p>
            <a:pPr marL="0" indent="0">
              <a:buNone/>
            </a:pPr>
            <a:r>
              <a:rPr lang="en-US" altLang="en-US" sz="1800" dirty="0"/>
              <a:t> &lt;property name="</a:t>
            </a:r>
            <a:r>
              <a:rPr lang="en-US" altLang="en-US" sz="1800" dirty="0" err="1"/>
              <a:t>someList</a:t>
            </a:r>
            <a:r>
              <a:rPr lang="en-US" altLang="en-US" sz="1800" dirty="0"/>
              <a:t>"&gt;</a:t>
            </a:r>
          </a:p>
          <a:p>
            <a:pPr marL="0" indent="0">
              <a:buNone/>
            </a:pPr>
            <a:r>
              <a:rPr lang="en-US" altLang="en-US" sz="1800" dirty="0"/>
              <a:t> &lt;list&gt;</a:t>
            </a:r>
          </a:p>
          <a:p>
            <a:pPr marL="0" indent="0">
              <a:buNone/>
            </a:pPr>
            <a:r>
              <a:rPr lang="en-US" altLang="en-US" sz="1800" dirty="0"/>
              <a:t> &lt;value&gt;a list element followed by a reference&lt;/value&gt;</a:t>
            </a:r>
          </a:p>
          <a:p>
            <a:pPr marL="0" indent="0">
              <a:buNone/>
            </a:pPr>
            <a:r>
              <a:rPr lang="en-US" altLang="en-US" sz="1800" dirty="0"/>
              <a:t> &lt;ref bean="</a:t>
            </a:r>
            <a:r>
              <a:rPr lang="en-US" altLang="en-US" sz="1800" dirty="0" err="1"/>
              <a:t>myDataSource</a:t>
            </a:r>
            <a:r>
              <a:rPr lang="en-US" altLang="en-US" sz="1800" dirty="0"/>
              <a:t>" /&gt;</a:t>
            </a:r>
          </a:p>
          <a:p>
            <a:pPr marL="0" indent="0">
              <a:buNone/>
            </a:pPr>
            <a:r>
              <a:rPr lang="en-US" altLang="en-US" sz="1800" dirty="0"/>
              <a:t> &lt;/list&gt;</a:t>
            </a:r>
          </a:p>
          <a:p>
            <a:pPr marL="0" indent="0">
              <a:buNone/>
            </a:pPr>
            <a:r>
              <a:rPr lang="en-US" altLang="en-US" sz="1800" dirty="0"/>
              <a:t> &lt;/property&gt;</a:t>
            </a:r>
          </a:p>
          <a:p>
            <a:pPr marL="0" indent="0">
              <a:buNone/>
            </a:pPr>
            <a:r>
              <a:rPr lang="en-US" altLang="en-US" sz="1800" dirty="0"/>
              <a:t> </a:t>
            </a:r>
          </a:p>
        </p:txBody>
      </p:sp>
    </p:spTree>
    <p:extLst>
      <p:ext uri="{BB962C8B-B14F-4D97-AF65-F5344CB8AC3E}">
        <p14:creationId xmlns:p14="http://schemas.microsoft.com/office/powerpoint/2010/main" val="3190562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Injecting Collections</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altLang="en-US" sz="1800" dirty="0"/>
              <a:t>&lt;!-- results in a </a:t>
            </a:r>
            <a:r>
              <a:rPr lang="en-US" altLang="en-US" sz="1800" dirty="0" err="1"/>
              <a:t>setSomeMap</a:t>
            </a:r>
            <a:r>
              <a:rPr lang="en-US" altLang="en-US" sz="1800" dirty="0"/>
              <a:t>(</a:t>
            </a:r>
            <a:r>
              <a:rPr lang="en-US" altLang="en-US" sz="1800" dirty="0" err="1"/>
              <a:t>java.util.Map</a:t>
            </a:r>
            <a:r>
              <a:rPr lang="en-US" altLang="en-US" sz="1800" dirty="0"/>
              <a:t>) call --&gt;</a:t>
            </a:r>
          </a:p>
          <a:p>
            <a:pPr marL="0" indent="0">
              <a:buNone/>
            </a:pPr>
            <a:r>
              <a:rPr lang="en-US" altLang="en-US" sz="1800" dirty="0"/>
              <a:t> &lt;property name="</a:t>
            </a:r>
            <a:r>
              <a:rPr lang="en-US" altLang="en-US" sz="1800" dirty="0" err="1"/>
              <a:t>someMap</a:t>
            </a:r>
            <a:r>
              <a:rPr lang="en-US" altLang="en-US" sz="1800" dirty="0"/>
              <a:t>"&gt;</a:t>
            </a:r>
          </a:p>
          <a:p>
            <a:pPr marL="0" indent="0">
              <a:buNone/>
            </a:pPr>
            <a:r>
              <a:rPr lang="en-US" altLang="en-US" sz="1800" dirty="0"/>
              <a:t> &lt;map&gt;</a:t>
            </a:r>
          </a:p>
          <a:p>
            <a:pPr marL="0" indent="0">
              <a:buNone/>
            </a:pPr>
            <a:r>
              <a:rPr lang="en-US" altLang="en-US" sz="1800" dirty="0"/>
              <a:t> &lt;entry key="an entry" value="just some string"/&gt;</a:t>
            </a:r>
          </a:p>
          <a:p>
            <a:pPr marL="0" indent="0">
              <a:buNone/>
            </a:pPr>
            <a:r>
              <a:rPr lang="en-US" altLang="en-US" sz="1800" dirty="0"/>
              <a:t> &lt;entry key ="a ref" value-ref="</a:t>
            </a:r>
            <a:r>
              <a:rPr lang="en-US" altLang="en-US" sz="1800" dirty="0" err="1"/>
              <a:t>myDataSource</a:t>
            </a:r>
            <a:r>
              <a:rPr lang="en-US" altLang="en-US" sz="1800" dirty="0"/>
              <a:t>"/&gt;</a:t>
            </a:r>
          </a:p>
          <a:p>
            <a:pPr marL="0" indent="0">
              <a:buNone/>
            </a:pPr>
            <a:r>
              <a:rPr lang="en-US" altLang="en-US" sz="1800" dirty="0"/>
              <a:t> &lt;/map&gt;</a:t>
            </a:r>
          </a:p>
          <a:p>
            <a:pPr marL="0" indent="0">
              <a:buNone/>
            </a:pPr>
            <a:r>
              <a:rPr lang="en-US" altLang="en-US" sz="1800" dirty="0"/>
              <a:t> &lt;/property&gt;</a:t>
            </a:r>
          </a:p>
          <a:p>
            <a:pPr marL="0" indent="0">
              <a:buNone/>
            </a:pPr>
            <a:r>
              <a:rPr lang="en-US" altLang="en-US" sz="1800" dirty="0"/>
              <a:t> &lt;!-- results in a </a:t>
            </a:r>
            <a:r>
              <a:rPr lang="en-US" altLang="en-US" sz="1800" dirty="0" err="1"/>
              <a:t>setSomeSet</a:t>
            </a:r>
            <a:r>
              <a:rPr lang="en-US" altLang="en-US" sz="1800" dirty="0"/>
              <a:t>(</a:t>
            </a:r>
            <a:r>
              <a:rPr lang="en-US" altLang="en-US" sz="1800" dirty="0" err="1"/>
              <a:t>java.util.Set</a:t>
            </a:r>
            <a:r>
              <a:rPr lang="en-US" altLang="en-US" sz="1800" dirty="0"/>
              <a:t>) call --&gt;</a:t>
            </a:r>
          </a:p>
          <a:p>
            <a:pPr marL="0" indent="0">
              <a:buNone/>
            </a:pPr>
            <a:r>
              <a:rPr lang="en-US" altLang="en-US" sz="1800" dirty="0"/>
              <a:t> &lt;property name="</a:t>
            </a:r>
            <a:r>
              <a:rPr lang="en-US" altLang="en-US" sz="1800" dirty="0" err="1"/>
              <a:t>someSet</a:t>
            </a:r>
            <a:r>
              <a:rPr lang="en-US" altLang="en-US" sz="1800" dirty="0"/>
              <a:t>"&gt;</a:t>
            </a:r>
          </a:p>
          <a:p>
            <a:pPr marL="0" indent="0">
              <a:buNone/>
            </a:pPr>
            <a:r>
              <a:rPr lang="en-US" altLang="en-US" sz="1800" dirty="0"/>
              <a:t> &lt;set&gt;</a:t>
            </a:r>
          </a:p>
          <a:p>
            <a:pPr marL="0" indent="0">
              <a:buNone/>
            </a:pPr>
            <a:r>
              <a:rPr lang="en-US" altLang="en-US" sz="1800" dirty="0"/>
              <a:t> &lt;value&gt;just some string&lt;/value&gt;</a:t>
            </a:r>
          </a:p>
          <a:p>
            <a:pPr marL="0" indent="0">
              <a:buNone/>
            </a:pPr>
            <a:r>
              <a:rPr lang="en-US" altLang="en-US" sz="1800" dirty="0"/>
              <a:t> &lt;ref bean="</a:t>
            </a:r>
            <a:r>
              <a:rPr lang="en-US" altLang="en-US" sz="1800" dirty="0" err="1"/>
              <a:t>myDataSource</a:t>
            </a:r>
            <a:r>
              <a:rPr lang="en-US" altLang="en-US" sz="1800" dirty="0"/>
              <a:t>" /&gt;</a:t>
            </a:r>
          </a:p>
          <a:p>
            <a:pPr marL="0" indent="0">
              <a:buNone/>
            </a:pPr>
            <a:r>
              <a:rPr lang="en-US" altLang="en-US" sz="1800" dirty="0"/>
              <a:t> &lt;/set&gt;</a:t>
            </a:r>
          </a:p>
          <a:p>
            <a:pPr marL="0" indent="0">
              <a:buNone/>
            </a:pPr>
            <a:r>
              <a:rPr lang="en-US" altLang="en-US" sz="1800" dirty="0"/>
              <a:t> &lt;/property&gt;</a:t>
            </a:r>
          </a:p>
          <a:p>
            <a:pPr marL="0" indent="0">
              <a:buNone/>
            </a:pPr>
            <a:endParaRPr lang="en-US" altLang="en-US" sz="1800" dirty="0"/>
          </a:p>
        </p:txBody>
      </p:sp>
    </p:spTree>
    <p:extLst>
      <p:ext uri="{BB962C8B-B14F-4D97-AF65-F5344CB8AC3E}">
        <p14:creationId xmlns:p14="http://schemas.microsoft.com/office/powerpoint/2010/main" val="36016026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A931FB-DCBE-4B9C-BDB4-C374B7372707}"/>
              </a:ext>
            </a:extLst>
          </p:cNvPr>
          <p:cNvSpPr>
            <a:spLocks noGrp="1"/>
          </p:cNvSpPr>
          <p:nvPr>
            <p:ph type="title"/>
          </p:nvPr>
        </p:nvSpPr>
        <p:spPr/>
        <p:txBody>
          <a:bodyPr/>
          <a:lstStyle/>
          <a:p>
            <a:r>
              <a:rPr lang="en-US" dirty="0"/>
              <a:t>Spring Annotations</a:t>
            </a:r>
          </a:p>
        </p:txBody>
      </p:sp>
      <p:sp>
        <p:nvSpPr>
          <p:cNvPr id="7" name="Text Placeholder 6">
            <a:extLst>
              <a:ext uri="{FF2B5EF4-FFF2-40B4-BE49-F238E27FC236}">
                <a16:creationId xmlns:a16="http://schemas.microsoft.com/office/drawing/2014/main" id="{85003688-4F27-468D-99ED-018F453AF8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72539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8091996" cy="600167"/>
          </a:xfrm>
        </p:spPr>
        <p:txBody>
          <a:bodyPr/>
          <a:lstStyle/>
          <a:p>
            <a:pPr eaLnBrk="1" hangingPunct="1"/>
            <a:r>
              <a:rPr lang="en-US" altLang="en-US" sz="3600" dirty="0"/>
              <a:t>Annotation based Container Configuration</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1030733"/>
            <a:ext cx="8331693" cy="5406500"/>
          </a:xfrm>
        </p:spPr>
        <p:txBody>
          <a:bodyPr/>
          <a:lstStyle/>
          <a:p>
            <a:pPr marL="0" indent="0">
              <a:buNone/>
            </a:pPr>
            <a:r>
              <a:rPr lang="en-US" sz="1200" dirty="0"/>
              <a:t>Annotation injection is processed before XML injection.</a:t>
            </a:r>
          </a:p>
          <a:p>
            <a:pPr marL="0" indent="0">
              <a:buNone/>
            </a:pPr>
            <a:endParaRPr lang="en-US" sz="1200" dirty="0"/>
          </a:p>
          <a:p>
            <a:pPr marL="0" indent="0">
              <a:buNone/>
            </a:pPr>
            <a:r>
              <a:rPr lang="en-US" sz="1200" dirty="0"/>
              <a:t>XML should include context namespace to support context tags</a:t>
            </a:r>
          </a:p>
          <a:p>
            <a:pPr marL="0" indent="0">
              <a:buNone/>
            </a:pPr>
            <a:endParaRPr lang="en-US" sz="1200" dirty="0"/>
          </a:p>
          <a:p>
            <a:pPr marL="0" indent="0">
              <a:buNone/>
            </a:pPr>
            <a:r>
              <a:rPr lang="en-US" sz="1200" dirty="0"/>
              <a:t>&lt;?xml version="1.0" encoding="UTF-8"?&gt;</a:t>
            </a:r>
          </a:p>
          <a:p>
            <a:pPr marL="0" indent="0">
              <a:buNone/>
            </a:pPr>
            <a:r>
              <a:rPr lang="en-US" sz="1200" dirty="0"/>
              <a:t>&lt;beans </a:t>
            </a:r>
            <a:r>
              <a:rPr lang="en-US" sz="1200" dirty="0" err="1"/>
              <a:t>xmlns</a:t>
            </a:r>
            <a:r>
              <a:rPr lang="en-US" sz="1200" dirty="0"/>
              <a:t>="http://www.springframework.org/schema/beans"</a:t>
            </a:r>
          </a:p>
          <a:p>
            <a:pPr marL="0" indent="0">
              <a:buNone/>
            </a:pPr>
            <a:r>
              <a:rPr lang="en-US" sz="1200" dirty="0"/>
              <a:t> </a:t>
            </a:r>
            <a:r>
              <a:rPr lang="en-US" sz="1200" dirty="0" err="1"/>
              <a:t>xmlns:xsi</a:t>
            </a:r>
            <a:r>
              <a:rPr lang="en-US" sz="1200" dirty="0"/>
              <a:t>="http://www.w3.org/2001/XMLSchema-instance"</a:t>
            </a:r>
          </a:p>
          <a:p>
            <a:pPr marL="0" indent="0">
              <a:buNone/>
            </a:pPr>
            <a:r>
              <a:rPr lang="en-US" sz="1200" dirty="0"/>
              <a:t> </a:t>
            </a:r>
            <a:r>
              <a:rPr lang="en-US" sz="1200" dirty="0" err="1"/>
              <a:t>xmlns:context</a:t>
            </a:r>
            <a:r>
              <a:rPr lang="en-US" sz="1200" dirty="0"/>
              <a:t>="http://www.springframework.org/schema/context"</a:t>
            </a:r>
          </a:p>
          <a:p>
            <a:pPr marL="0" indent="0">
              <a:buNone/>
            </a:pPr>
            <a:r>
              <a:rPr lang="en-US" sz="1200" dirty="0"/>
              <a:t> </a:t>
            </a:r>
            <a:r>
              <a:rPr lang="en-US" sz="1200" dirty="0" err="1"/>
              <a:t>xsi:schemaLocation</a:t>
            </a:r>
            <a:r>
              <a:rPr lang="en-US" sz="1200" dirty="0"/>
              <a:t>="http://www.springframework.org/schema/beans</a:t>
            </a:r>
          </a:p>
          <a:p>
            <a:pPr marL="0" indent="0">
              <a:buNone/>
            </a:pPr>
            <a:r>
              <a:rPr lang="en-US" sz="1200" dirty="0"/>
              <a:t> http://www.springframework.org/schema/beans/spring-beans.xsd</a:t>
            </a:r>
          </a:p>
          <a:p>
            <a:pPr marL="0" indent="0">
              <a:buNone/>
            </a:pPr>
            <a:r>
              <a:rPr lang="en-US" sz="1200" dirty="0"/>
              <a:t> http://www.springframework.org/schema/context</a:t>
            </a:r>
          </a:p>
          <a:p>
            <a:pPr marL="0" indent="0">
              <a:buNone/>
            </a:pPr>
            <a:r>
              <a:rPr lang="en-US" sz="1200" dirty="0"/>
              <a:t> http://www.springframework.org/schema/context/spring-context.xsd"&gt;</a:t>
            </a:r>
          </a:p>
          <a:p>
            <a:pPr marL="0" indent="0">
              <a:buNone/>
            </a:pPr>
            <a:r>
              <a:rPr lang="en-US" sz="1200" dirty="0"/>
              <a:t> &lt;</a:t>
            </a:r>
            <a:r>
              <a:rPr lang="en-US" sz="1200" dirty="0" err="1"/>
              <a:t>context:annotation-config</a:t>
            </a:r>
            <a:r>
              <a:rPr lang="en-US" sz="1200" dirty="0"/>
              <a:t>/&gt;</a:t>
            </a:r>
          </a:p>
          <a:p>
            <a:pPr marL="0" indent="0">
              <a:buNone/>
            </a:pPr>
            <a:r>
              <a:rPr lang="en-US" sz="1200" dirty="0"/>
              <a:t>&lt;/beans</a:t>
            </a:r>
          </a:p>
          <a:p>
            <a:pPr marL="0" indent="0">
              <a:buNone/>
            </a:pPr>
            <a:endParaRPr lang="en-US" sz="1200" dirty="0"/>
          </a:p>
          <a:p>
            <a:pPr marL="0" indent="0">
              <a:buNone/>
            </a:pPr>
            <a:r>
              <a:rPr lang="en-US" sz="1200" dirty="0"/>
              <a:t>&lt;</a:t>
            </a:r>
            <a:r>
              <a:rPr lang="en-US" sz="1200" dirty="0" err="1"/>
              <a:t>context:annotation-config</a:t>
            </a:r>
            <a:r>
              <a:rPr lang="en-US" sz="1200" dirty="0"/>
              <a:t>/&gt; only looks for annotations on beans in the same application</a:t>
            </a:r>
          </a:p>
          <a:p>
            <a:pPr marL="0" indent="0">
              <a:buNone/>
            </a:pPr>
            <a:r>
              <a:rPr lang="en-US" sz="1200" dirty="0"/>
              <a:t>context in which it is defined. This means that, if you put &lt;</a:t>
            </a:r>
            <a:r>
              <a:rPr lang="en-US" sz="1200" dirty="0" err="1"/>
              <a:t>context:annotation-config</a:t>
            </a:r>
            <a:r>
              <a:rPr lang="en-US" sz="1200" dirty="0"/>
              <a:t>/</a:t>
            </a:r>
          </a:p>
        </p:txBody>
      </p:sp>
    </p:spTree>
    <p:extLst>
      <p:ext uri="{BB962C8B-B14F-4D97-AF65-F5344CB8AC3E}">
        <p14:creationId xmlns:p14="http://schemas.microsoft.com/office/powerpoint/2010/main" val="32760369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A931FB-DCBE-4B9C-BDB4-C374B7372707}"/>
              </a:ext>
            </a:extLst>
          </p:cNvPr>
          <p:cNvSpPr>
            <a:spLocks noGrp="1"/>
          </p:cNvSpPr>
          <p:nvPr>
            <p:ph type="title"/>
          </p:nvPr>
        </p:nvSpPr>
        <p:spPr/>
        <p:txBody>
          <a:bodyPr/>
          <a:lstStyle/>
          <a:p>
            <a:r>
              <a:rPr lang="en-US" dirty="0"/>
              <a:t>Spring Core</a:t>
            </a:r>
          </a:p>
        </p:txBody>
      </p:sp>
      <p:sp>
        <p:nvSpPr>
          <p:cNvPr id="7" name="Text Placeholder 6">
            <a:extLst>
              <a:ext uri="{FF2B5EF4-FFF2-40B4-BE49-F238E27FC236}">
                <a16:creationId xmlns:a16="http://schemas.microsoft.com/office/drawing/2014/main" id="{85003688-4F27-468D-99ED-018F453AF8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81553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8091996" cy="600167"/>
          </a:xfrm>
        </p:spPr>
        <p:txBody>
          <a:bodyPr/>
          <a:lstStyle/>
          <a:p>
            <a:pPr eaLnBrk="1" hangingPunct="1"/>
            <a:r>
              <a:rPr lang="en-US" altLang="en-US" sz="3600" dirty="0"/>
              <a:t>Annotation based Container Configuration</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1030733"/>
            <a:ext cx="8331693" cy="5406500"/>
          </a:xfrm>
        </p:spPr>
        <p:txBody>
          <a:bodyPr/>
          <a:lstStyle/>
          <a:p>
            <a:pPr marL="0" indent="0">
              <a:buNone/>
            </a:pPr>
            <a:r>
              <a:rPr lang="en-US" sz="1200" dirty="0"/>
              <a:t>An alternative to XML setups is provided by annotation-based configuration which rely on the bytecode metadata for wiring </a:t>
            </a:r>
          </a:p>
          <a:p>
            <a:pPr marL="0" indent="0">
              <a:buNone/>
            </a:pPr>
            <a:r>
              <a:rPr lang="en-US" sz="1200" dirty="0"/>
              <a:t>up components instead of XML</a:t>
            </a:r>
          </a:p>
          <a:p>
            <a:pPr marL="0" indent="0">
              <a:buNone/>
            </a:pPr>
            <a:endParaRPr lang="en-US" sz="1200" dirty="0"/>
          </a:p>
          <a:p>
            <a:pPr marL="0" indent="0">
              <a:buNone/>
            </a:pPr>
            <a:r>
              <a:rPr lang="en-US" sz="1200" dirty="0"/>
              <a:t>@Required </a:t>
            </a:r>
          </a:p>
          <a:p>
            <a:pPr marL="0" indent="0">
              <a:buNone/>
            </a:pPr>
            <a:r>
              <a:rPr lang="en-US" sz="1000" dirty="0"/>
              <a:t>The @Required annotation applies to bean property setter methods for ensuring the value is always provided</a:t>
            </a:r>
          </a:p>
          <a:p>
            <a:pPr marL="0" indent="0">
              <a:buNone/>
            </a:pPr>
            <a:endParaRPr lang="en-US" sz="1000" dirty="0"/>
          </a:p>
          <a:p>
            <a:pPr marL="0" indent="0">
              <a:buNone/>
            </a:pPr>
            <a:r>
              <a:rPr lang="en-US" sz="1000" dirty="0"/>
              <a:t>@Autowired</a:t>
            </a:r>
          </a:p>
          <a:p>
            <a:pPr marL="0" indent="0">
              <a:buNone/>
            </a:pPr>
            <a:r>
              <a:rPr lang="en-US" sz="1000" dirty="0"/>
              <a:t>You can apply the @Autowired annotation on Constructor and Setter </a:t>
            </a:r>
          </a:p>
          <a:p>
            <a:pPr marL="0" indent="0">
              <a:buNone/>
            </a:pPr>
            <a:endParaRPr lang="en-US" sz="1000" dirty="0"/>
          </a:p>
          <a:p>
            <a:pPr marL="0" indent="0">
              <a:buNone/>
            </a:pPr>
            <a:r>
              <a:rPr lang="en-US" sz="1000" dirty="0"/>
              <a:t>@Qualifier </a:t>
            </a:r>
          </a:p>
          <a:p>
            <a:pPr marL="0" indent="0">
              <a:buNone/>
            </a:pPr>
            <a:r>
              <a:rPr lang="en-US" sz="800" b="0" i="0" dirty="0">
                <a:solidFill>
                  <a:srgbClr val="000000"/>
                </a:solidFill>
                <a:effectLst/>
                <a:latin typeface="Raleway" panose="020B0604020202020204" pitchFamily="2" charset="0"/>
              </a:rPr>
              <a:t>We use</a:t>
            </a:r>
            <a:r>
              <a:rPr lang="en-US" sz="800" b="0" i="1" dirty="0">
                <a:solidFill>
                  <a:srgbClr val="000000"/>
                </a:solidFill>
                <a:effectLst/>
                <a:latin typeface="Raleway" panose="020B0604020202020204" pitchFamily="2" charset="0"/>
              </a:rPr>
              <a:t> @Qualifier</a:t>
            </a:r>
            <a:r>
              <a:rPr lang="en-US" sz="800" b="0" i="0" dirty="0">
                <a:solidFill>
                  <a:srgbClr val="000000"/>
                </a:solidFill>
                <a:effectLst/>
                <a:latin typeface="Raleway" panose="020B0604020202020204" pitchFamily="2" charset="0"/>
              </a:rPr>
              <a:t> along with </a:t>
            </a:r>
            <a:r>
              <a:rPr lang="en-US" sz="800" b="0" i="1" dirty="0">
                <a:solidFill>
                  <a:srgbClr val="000000"/>
                </a:solidFill>
                <a:effectLst/>
                <a:latin typeface="Raleway" panose="020B0604020202020204" pitchFamily="2" charset="0"/>
              </a:rPr>
              <a:t>@Autowired</a:t>
            </a:r>
            <a:r>
              <a:rPr lang="en-US" sz="800" b="0" i="0" dirty="0">
                <a:solidFill>
                  <a:srgbClr val="000000"/>
                </a:solidFill>
                <a:effectLst/>
                <a:latin typeface="Raleway" panose="020B0604020202020204" pitchFamily="2" charset="0"/>
              </a:rPr>
              <a:t> to </a:t>
            </a:r>
            <a:r>
              <a:rPr lang="en-US" sz="800" b="1" i="0" dirty="0">
                <a:solidFill>
                  <a:srgbClr val="000000"/>
                </a:solidFill>
                <a:effectLst/>
                <a:latin typeface="Raleway" panose="020B0604020202020204" pitchFamily="2" charset="0"/>
              </a:rPr>
              <a:t>provide the bean id or bean name</a:t>
            </a:r>
            <a:r>
              <a:rPr lang="en-US" sz="800" b="0" i="0" dirty="0">
                <a:solidFill>
                  <a:srgbClr val="000000"/>
                </a:solidFill>
                <a:effectLst/>
                <a:latin typeface="Raleway" panose="020B0604020202020204" pitchFamily="2" charset="0"/>
              </a:rPr>
              <a:t> we want to use in ambiguous situations.</a:t>
            </a:r>
            <a:endParaRPr lang="en-US" sz="1000" b="0" i="0" dirty="0">
              <a:solidFill>
                <a:srgbClr val="000000"/>
              </a:solidFill>
              <a:effectLst/>
              <a:latin typeface="Raleway" panose="020B0604020202020204" pitchFamily="2" charset="0"/>
            </a:endParaRPr>
          </a:p>
          <a:p>
            <a:pPr marL="0" indent="0">
              <a:buNone/>
            </a:pPr>
            <a:endParaRPr lang="en-US" sz="1000" dirty="0">
              <a:solidFill>
                <a:srgbClr val="000000"/>
              </a:solidFill>
              <a:latin typeface="Raleway" panose="020B0604020202020204" pitchFamily="2" charset="0"/>
            </a:endParaRPr>
          </a:p>
          <a:p>
            <a:pPr marL="0" indent="0">
              <a:buNone/>
            </a:pPr>
            <a:r>
              <a:rPr lang="en-US" sz="1000" dirty="0"/>
              <a:t>@Bean</a:t>
            </a:r>
          </a:p>
          <a:p>
            <a:pPr marL="0" indent="0">
              <a:buNone/>
            </a:pPr>
            <a:r>
              <a:rPr lang="en-US" sz="1000" dirty="0"/>
              <a:t> marks a factory method which instantiates a Spring bean:</a:t>
            </a:r>
          </a:p>
          <a:p>
            <a:pPr marL="0" indent="0">
              <a:buNone/>
            </a:pPr>
            <a:endParaRPr lang="en-US" sz="1000" dirty="0"/>
          </a:p>
          <a:p>
            <a:pPr marL="0" indent="0">
              <a:buNone/>
            </a:pPr>
            <a:r>
              <a:rPr lang="en-US" sz="1000" dirty="0"/>
              <a:t>Life Cycle Annotation</a:t>
            </a:r>
          </a:p>
          <a:p>
            <a:pPr marL="0" indent="0">
              <a:buNone/>
            </a:pPr>
            <a:endParaRPr lang="en-US" sz="1000" dirty="0"/>
          </a:p>
          <a:p>
            <a:pPr marL="0" indent="0">
              <a:buNone/>
            </a:pPr>
            <a:r>
              <a:rPr lang="en-US" sz="1200" dirty="0"/>
              <a:t>@PostConstruct</a:t>
            </a:r>
          </a:p>
          <a:p>
            <a:pPr marL="0" indent="0">
              <a:buNone/>
            </a:pPr>
            <a:endParaRPr lang="en-US" sz="1200" dirty="0"/>
          </a:p>
          <a:p>
            <a:pPr marL="0" indent="0">
              <a:buNone/>
            </a:pPr>
            <a:endParaRPr lang="en-US" sz="1200" dirty="0"/>
          </a:p>
          <a:p>
            <a:pPr marL="0" indent="0">
              <a:buNone/>
            </a:pPr>
            <a:r>
              <a:rPr lang="en-US" sz="1200" dirty="0"/>
              <a:t>@PreDestroy</a:t>
            </a:r>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350792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Java-based Container Configuration</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1030733"/>
            <a:ext cx="8331693" cy="5406500"/>
          </a:xfrm>
        </p:spPr>
        <p:txBody>
          <a:bodyPr/>
          <a:lstStyle/>
          <a:p>
            <a:pPr marL="0" indent="0">
              <a:buNone/>
            </a:pPr>
            <a:r>
              <a:rPr lang="en-US" altLang="en-US" sz="1800" dirty="0"/>
              <a:t>@Configuration – indicates </a:t>
            </a:r>
            <a:r>
              <a:rPr lang="en-US" sz="1800" dirty="0"/>
              <a:t> that its primary purpose is as a source of bean definitions. Furthermore, @Configuration classes allow inter-bean dependencies to be defined by simply calling other @Bean methods in the same class. The simplest possible @Configuration class would read as follows:</a:t>
            </a:r>
            <a:endParaRPr lang="en-US" altLang="en-US" sz="1800" dirty="0"/>
          </a:p>
          <a:p>
            <a:pPr marL="0" indent="0">
              <a:buNone/>
            </a:pPr>
            <a:r>
              <a:rPr lang="en-US" altLang="en-US" sz="1800" dirty="0"/>
              <a:t>@Bean – this annotation is used to indicate the a method instantiates, configure and </a:t>
            </a:r>
            <a:r>
              <a:rPr lang="en-US" sz="1800" dirty="0" err="1"/>
              <a:t>and</a:t>
            </a:r>
            <a:r>
              <a:rPr lang="en-US" sz="1800" dirty="0"/>
              <a:t> initializes a new object to be managed by the Spring IoC container.</a:t>
            </a:r>
          </a:p>
          <a:p>
            <a:pPr marL="0" indent="0">
              <a:buNone/>
            </a:pPr>
            <a:r>
              <a:rPr lang="en-US" altLang="en-US" sz="1800" dirty="0"/>
              <a:t>It is the same as &lt;bean&gt; tag in beans.xml</a:t>
            </a:r>
          </a:p>
          <a:p>
            <a:pPr marL="0" indent="0">
              <a:buNone/>
            </a:pPr>
            <a:endParaRPr lang="en-US" altLang="en-US" sz="1800" dirty="0"/>
          </a:p>
          <a:p>
            <a:pPr marL="0" indent="0">
              <a:buNone/>
            </a:pPr>
            <a:r>
              <a:rPr lang="en-US" altLang="en-US" sz="1800" dirty="0"/>
              <a:t>Example</a:t>
            </a:r>
          </a:p>
          <a:p>
            <a:pPr marL="0" indent="0">
              <a:buNone/>
            </a:pPr>
            <a:r>
              <a:rPr lang="en-US" sz="1200" dirty="0"/>
              <a:t>@Configuration </a:t>
            </a:r>
          </a:p>
          <a:p>
            <a:pPr marL="0" indent="0">
              <a:buNone/>
            </a:pPr>
            <a:r>
              <a:rPr lang="en-US" sz="1200" dirty="0"/>
              <a:t>public class </a:t>
            </a:r>
            <a:r>
              <a:rPr lang="en-US" sz="1200" dirty="0" err="1"/>
              <a:t>AppConfig</a:t>
            </a:r>
            <a:r>
              <a:rPr lang="en-US" sz="1200" dirty="0"/>
              <a:t> </a:t>
            </a:r>
          </a:p>
          <a:p>
            <a:pPr marL="0" indent="0">
              <a:buNone/>
            </a:pPr>
            <a:r>
              <a:rPr lang="en-US" sz="1200" dirty="0"/>
              <a:t>{</a:t>
            </a:r>
          </a:p>
          <a:p>
            <a:pPr marL="0" indent="0">
              <a:buNone/>
            </a:pPr>
            <a:r>
              <a:rPr lang="en-US" sz="1200" dirty="0"/>
              <a:t> @Bean </a:t>
            </a:r>
          </a:p>
          <a:p>
            <a:pPr marL="0" indent="0">
              <a:buNone/>
            </a:pPr>
            <a:r>
              <a:rPr lang="en-US" sz="1200" dirty="0"/>
              <a:t>public </a:t>
            </a:r>
            <a:r>
              <a:rPr lang="en-US" sz="1200" dirty="0" err="1"/>
              <a:t>MyService</a:t>
            </a:r>
            <a:r>
              <a:rPr lang="en-US" sz="1200" dirty="0"/>
              <a:t> </a:t>
            </a:r>
            <a:r>
              <a:rPr lang="en-US" sz="1200" dirty="0" err="1"/>
              <a:t>myService</a:t>
            </a:r>
            <a:r>
              <a:rPr lang="en-US" sz="1200" dirty="0"/>
              <a:t>()</a:t>
            </a:r>
          </a:p>
          <a:p>
            <a:pPr marL="0" indent="0">
              <a:buNone/>
            </a:pPr>
            <a:r>
              <a:rPr lang="en-US" sz="1200" dirty="0"/>
              <a:t> { return new </a:t>
            </a:r>
            <a:r>
              <a:rPr lang="en-US" sz="1200" dirty="0" err="1"/>
              <a:t>MyServiceImpl</a:t>
            </a:r>
            <a:r>
              <a:rPr lang="en-US" sz="1200" dirty="0"/>
              <a:t>(); </a:t>
            </a:r>
          </a:p>
          <a:p>
            <a:pPr marL="0" indent="0">
              <a:buNone/>
            </a:pPr>
            <a:r>
              <a:rPr lang="en-US" sz="1200" dirty="0"/>
              <a:t>}</a:t>
            </a:r>
          </a:p>
          <a:p>
            <a:pPr marL="0" indent="0">
              <a:buNone/>
            </a:pPr>
            <a:r>
              <a:rPr lang="en-US" sz="1200" dirty="0"/>
              <a:t>}</a:t>
            </a:r>
          </a:p>
          <a:p>
            <a:pPr marL="0" indent="0">
              <a:buNone/>
            </a:pPr>
            <a:r>
              <a:rPr lang="en-US" sz="1200" dirty="0"/>
              <a:t> </a:t>
            </a:r>
          </a:p>
          <a:p>
            <a:pPr marL="0" indent="0">
              <a:buNone/>
            </a:pPr>
            <a:r>
              <a:rPr lang="en-US" sz="1000" dirty="0"/>
              <a:t>public static void main(String[] </a:t>
            </a:r>
            <a:r>
              <a:rPr lang="en-US" sz="1000" dirty="0" err="1"/>
              <a:t>args</a:t>
            </a:r>
            <a:r>
              <a:rPr lang="en-US" sz="1000" dirty="0"/>
              <a:t>) </a:t>
            </a:r>
          </a:p>
          <a:p>
            <a:pPr marL="0" indent="0">
              <a:buNone/>
            </a:pPr>
            <a:r>
              <a:rPr lang="en-US" sz="1000" dirty="0"/>
              <a:t>{ </a:t>
            </a:r>
            <a:r>
              <a:rPr lang="en-US" sz="1000" dirty="0" err="1"/>
              <a:t>ApplicationContext</a:t>
            </a:r>
            <a:r>
              <a:rPr lang="en-US" sz="1000" dirty="0"/>
              <a:t> </a:t>
            </a:r>
            <a:r>
              <a:rPr lang="en-US" sz="1000" dirty="0" err="1"/>
              <a:t>ctx</a:t>
            </a:r>
            <a:r>
              <a:rPr lang="en-US" sz="1000" dirty="0"/>
              <a:t> = new </a:t>
            </a:r>
            <a:r>
              <a:rPr lang="en-US" sz="1000" dirty="0" err="1"/>
              <a:t>AnnotationConfigApplicationContext</a:t>
            </a:r>
            <a:r>
              <a:rPr lang="en-US" sz="1000" dirty="0"/>
              <a:t>(</a:t>
            </a:r>
            <a:r>
              <a:rPr lang="en-US" sz="1000" dirty="0" err="1"/>
              <a:t>AppConfig.class</a:t>
            </a:r>
            <a:r>
              <a:rPr lang="en-US" sz="1000" dirty="0"/>
              <a:t>); </a:t>
            </a:r>
          </a:p>
          <a:p>
            <a:pPr marL="0" indent="0">
              <a:buNone/>
            </a:pPr>
            <a:r>
              <a:rPr lang="en-US" sz="1000" dirty="0" err="1"/>
              <a:t>MyService</a:t>
            </a:r>
            <a:r>
              <a:rPr lang="en-US" sz="1000" dirty="0"/>
              <a:t> </a:t>
            </a:r>
            <a:r>
              <a:rPr lang="en-US" sz="1000" dirty="0" err="1"/>
              <a:t>myService</a:t>
            </a:r>
            <a:r>
              <a:rPr lang="en-US" sz="1000" dirty="0"/>
              <a:t> = </a:t>
            </a:r>
            <a:r>
              <a:rPr lang="en-US" sz="1000" dirty="0" err="1"/>
              <a:t>ctx.getBean</a:t>
            </a:r>
            <a:r>
              <a:rPr lang="en-US" sz="1000" dirty="0"/>
              <a:t>(</a:t>
            </a:r>
            <a:r>
              <a:rPr lang="en-US" sz="1000" dirty="0" err="1"/>
              <a:t>MyService.class</a:t>
            </a:r>
            <a:r>
              <a:rPr lang="en-US" sz="1000" dirty="0"/>
              <a:t>);</a:t>
            </a:r>
          </a:p>
          <a:p>
            <a:pPr marL="0" indent="0">
              <a:buNone/>
            </a:pPr>
            <a:r>
              <a:rPr lang="en-US" sz="1000" dirty="0"/>
              <a:t> </a:t>
            </a:r>
            <a:r>
              <a:rPr lang="en-US" sz="1000" dirty="0" err="1"/>
              <a:t>myService.doStuff</a:t>
            </a:r>
            <a:r>
              <a:rPr lang="en-US" sz="1000" dirty="0"/>
              <a:t>(); }</a:t>
            </a:r>
            <a:endParaRPr lang="en-US" sz="1200" dirty="0"/>
          </a:p>
          <a:p>
            <a:pPr marL="0" indent="0">
              <a:buNone/>
            </a:pPr>
            <a:endParaRPr lang="en-US" sz="1200" dirty="0"/>
          </a:p>
          <a:p>
            <a:pPr marL="0" indent="0">
              <a:buNone/>
            </a:pPr>
            <a:endParaRPr lang="en-US" sz="1200" dirty="0"/>
          </a:p>
          <a:p>
            <a:pPr marL="0" indent="0">
              <a:buNone/>
            </a:pPr>
            <a:endParaRPr lang="en-US" altLang="en-US" sz="1800" dirty="0"/>
          </a:p>
        </p:txBody>
      </p:sp>
    </p:spTree>
    <p:extLst>
      <p:ext uri="{BB962C8B-B14F-4D97-AF65-F5344CB8AC3E}">
        <p14:creationId xmlns:p14="http://schemas.microsoft.com/office/powerpoint/2010/main" val="2580973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32913" y="208625"/>
            <a:ext cx="7035553" cy="600167"/>
          </a:xfrm>
        </p:spPr>
        <p:txBody>
          <a:bodyPr/>
          <a:lstStyle/>
          <a:p>
            <a:pPr eaLnBrk="1" hangingPunct="1"/>
            <a:r>
              <a:rPr lang="en-US" altLang="en-US" sz="3600" dirty="0"/>
              <a:t>Injecting Collections</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06153" y="808792"/>
            <a:ext cx="8331693" cy="5406500"/>
          </a:xfrm>
        </p:spPr>
        <p:txBody>
          <a:bodyPr/>
          <a:lstStyle/>
          <a:p>
            <a:pPr marL="0" indent="0">
              <a:buNone/>
            </a:pPr>
            <a:r>
              <a:rPr lang="en-US" altLang="en-US" sz="1800" dirty="0"/>
              <a:t>&lt;!-- results in a </a:t>
            </a:r>
            <a:r>
              <a:rPr lang="en-US" altLang="en-US" sz="1800" dirty="0" err="1"/>
              <a:t>setSomeMap</a:t>
            </a:r>
            <a:r>
              <a:rPr lang="en-US" altLang="en-US" sz="1800" dirty="0"/>
              <a:t>(</a:t>
            </a:r>
            <a:r>
              <a:rPr lang="en-US" altLang="en-US" sz="1800" dirty="0" err="1"/>
              <a:t>java.util.Map</a:t>
            </a:r>
            <a:r>
              <a:rPr lang="en-US" altLang="en-US" sz="1800" dirty="0"/>
              <a:t>) call --&gt;</a:t>
            </a:r>
          </a:p>
          <a:p>
            <a:pPr marL="0" indent="0">
              <a:buNone/>
            </a:pPr>
            <a:r>
              <a:rPr lang="en-US" altLang="en-US" sz="1800" dirty="0"/>
              <a:t> &lt;property name="</a:t>
            </a:r>
            <a:r>
              <a:rPr lang="en-US" altLang="en-US" sz="1800" dirty="0" err="1"/>
              <a:t>someMap</a:t>
            </a:r>
            <a:r>
              <a:rPr lang="en-US" altLang="en-US" sz="1800" dirty="0"/>
              <a:t>"&gt;</a:t>
            </a:r>
          </a:p>
          <a:p>
            <a:pPr marL="0" indent="0">
              <a:buNone/>
            </a:pPr>
            <a:r>
              <a:rPr lang="en-US" altLang="en-US" sz="1800" dirty="0"/>
              <a:t> &lt;map&gt;</a:t>
            </a:r>
          </a:p>
          <a:p>
            <a:pPr marL="0" indent="0">
              <a:buNone/>
            </a:pPr>
            <a:r>
              <a:rPr lang="en-US" altLang="en-US" sz="1800" dirty="0"/>
              <a:t> &lt;entry key="an entry" value="just some string"/&gt;</a:t>
            </a:r>
          </a:p>
          <a:p>
            <a:pPr marL="0" indent="0">
              <a:buNone/>
            </a:pPr>
            <a:r>
              <a:rPr lang="en-US" altLang="en-US" sz="1800" dirty="0"/>
              <a:t> &lt;entry key ="a ref" value-ref="</a:t>
            </a:r>
            <a:r>
              <a:rPr lang="en-US" altLang="en-US" sz="1800" dirty="0" err="1"/>
              <a:t>myDataSource</a:t>
            </a:r>
            <a:r>
              <a:rPr lang="en-US" altLang="en-US" sz="1800" dirty="0"/>
              <a:t>"/&gt;</a:t>
            </a:r>
          </a:p>
          <a:p>
            <a:pPr marL="0" indent="0">
              <a:buNone/>
            </a:pPr>
            <a:r>
              <a:rPr lang="en-US" altLang="en-US" sz="1800" dirty="0"/>
              <a:t> &lt;/map&gt;</a:t>
            </a:r>
          </a:p>
          <a:p>
            <a:pPr marL="0" indent="0">
              <a:buNone/>
            </a:pPr>
            <a:r>
              <a:rPr lang="en-US" altLang="en-US" sz="1800" dirty="0"/>
              <a:t> &lt;/property&gt;</a:t>
            </a:r>
          </a:p>
          <a:p>
            <a:pPr marL="0" indent="0">
              <a:buNone/>
            </a:pPr>
            <a:r>
              <a:rPr lang="en-US" altLang="en-US" sz="1800" dirty="0"/>
              <a:t> &lt;!-- results in a </a:t>
            </a:r>
            <a:r>
              <a:rPr lang="en-US" altLang="en-US" sz="1800" dirty="0" err="1"/>
              <a:t>setSomeSet</a:t>
            </a:r>
            <a:r>
              <a:rPr lang="en-US" altLang="en-US" sz="1800" dirty="0"/>
              <a:t>(</a:t>
            </a:r>
            <a:r>
              <a:rPr lang="en-US" altLang="en-US" sz="1800" dirty="0" err="1"/>
              <a:t>java.util.Set</a:t>
            </a:r>
            <a:r>
              <a:rPr lang="en-US" altLang="en-US" sz="1800" dirty="0"/>
              <a:t>) call --&gt;</a:t>
            </a:r>
          </a:p>
          <a:p>
            <a:pPr marL="0" indent="0">
              <a:buNone/>
            </a:pPr>
            <a:r>
              <a:rPr lang="en-US" altLang="en-US" sz="1800" dirty="0"/>
              <a:t> &lt;property name="</a:t>
            </a:r>
            <a:r>
              <a:rPr lang="en-US" altLang="en-US" sz="1800" dirty="0" err="1"/>
              <a:t>someSet</a:t>
            </a:r>
            <a:r>
              <a:rPr lang="en-US" altLang="en-US" sz="1800" dirty="0"/>
              <a:t>"&gt;</a:t>
            </a:r>
          </a:p>
          <a:p>
            <a:pPr marL="0" indent="0">
              <a:buNone/>
            </a:pPr>
            <a:r>
              <a:rPr lang="en-US" altLang="en-US" sz="1800" dirty="0"/>
              <a:t> &lt;set&gt;</a:t>
            </a:r>
          </a:p>
          <a:p>
            <a:pPr marL="0" indent="0">
              <a:buNone/>
            </a:pPr>
            <a:r>
              <a:rPr lang="en-US" altLang="en-US" sz="1800" dirty="0"/>
              <a:t> &lt;value&gt;just some string&lt;/value&gt;</a:t>
            </a:r>
          </a:p>
          <a:p>
            <a:pPr marL="0" indent="0">
              <a:buNone/>
            </a:pPr>
            <a:r>
              <a:rPr lang="en-US" altLang="en-US" sz="1800" dirty="0"/>
              <a:t> &lt;ref bean="</a:t>
            </a:r>
            <a:r>
              <a:rPr lang="en-US" altLang="en-US" sz="1800" dirty="0" err="1"/>
              <a:t>myDataSource</a:t>
            </a:r>
            <a:r>
              <a:rPr lang="en-US" altLang="en-US" sz="1800" dirty="0"/>
              <a:t>" /&gt;</a:t>
            </a:r>
          </a:p>
          <a:p>
            <a:pPr marL="0" indent="0">
              <a:buNone/>
            </a:pPr>
            <a:r>
              <a:rPr lang="en-US" altLang="en-US" sz="1800" dirty="0"/>
              <a:t> &lt;/set&gt;</a:t>
            </a:r>
          </a:p>
          <a:p>
            <a:pPr marL="0" indent="0">
              <a:buNone/>
            </a:pPr>
            <a:r>
              <a:rPr lang="en-US" altLang="en-US" sz="1800" dirty="0"/>
              <a:t> &lt;/property&gt;</a:t>
            </a:r>
          </a:p>
          <a:p>
            <a:pPr marL="0" indent="0">
              <a:buNone/>
            </a:pPr>
            <a:endParaRPr lang="en-US" altLang="en-US" sz="1800" dirty="0"/>
          </a:p>
        </p:txBody>
      </p:sp>
    </p:spTree>
    <p:extLst>
      <p:ext uri="{BB962C8B-B14F-4D97-AF65-F5344CB8AC3E}">
        <p14:creationId xmlns:p14="http://schemas.microsoft.com/office/powerpoint/2010/main" val="12290909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CDBA18-6093-4602-BA6A-0CCDD5E8EE9D}"/>
              </a:ext>
            </a:extLst>
          </p:cNvPr>
          <p:cNvSpPr>
            <a:spLocks noGrp="1" noChangeArrowheads="1"/>
          </p:cNvSpPr>
          <p:nvPr>
            <p:ph type="ctrTitle"/>
          </p:nvPr>
        </p:nvSpPr>
        <p:spPr/>
        <p:txBody>
          <a:bodyPr/>
          <a:lstStyle/>
          <a:p>
            <a:pPr eaLnBrk="1" hangingPunct="1"/>
            <a:r>
              <a:rPr lang="en-US" altLang="en-US" dirty="0"/>
              <a:t>Aspect Oriented Programming</a:t>
            </a:r>
          </a:p>
        </p:txBody>
      </p:sp>
    </p:spTree>
    <p:extLst>
      <p:ext uri="{BB962C8B-B14F-4D97-AF65-F5344CB8AC3E}">
        <p14:creationId xmlns:p14="http://schemas.microsoft.com/office/powerpoint/2010/main" val="379963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9BD936C-A22F-444F-9D06-E86D87779E9F}"/>
              </a:ext>
            </a:extLst>
          </p:cNvPr>
          <p:cNvSpPr>
            <a:spLocks noGrp="1" noChangeArrowheads="1"/>
          </p:cNvSpPr>
          <p:nvPr>
            <p:ph type="title"/>
          </p:nvPr>
        </p:nvSpPr>
        <p:spPr/>
        <p:txBody>
          <a:bodyPr/>
          <a:lstStyle/>
          <a:p>
            <a:pPr eaLnBrk="1" hangingPunct="1"/>
            <a:r>
              <a:rPr lang="en-US" altLang="en-US"/>
              <a:t>Aspect Oriented Programming</a:t>
            </a:r>
          </a:p>
        </p:txBody>
      </p:sp>
      <p:sp>
        <p:nvSpPr>
          <p:cNvPr id="261123" name="Rectangle 3">
            <a:extLst>
              <a:ext uri="{FF2B5EF4-FFF2-40B4-BE49-F238E27FC236}">
                <a16:creationId xmlns:a16="http://schemas.microsoft.com/office/drawing/2014/main" id="{21A78487-B95E-49C3-A6B2-EDB55AFA6066}"/>
              </a:ext>
            </a:extLst>
          </p:cNvPr>
          <p:cNvSpPr>
            <a:spLocks noGrp="1" noChangeArrowheads="1"/>
          </p:cNvSpPr>
          <p:nvPr>
            <p:ph type="body" idx="1"/>
          </p:nvPr>
        </p:nvSpPr>
        <p:spPr/>
        <p:txBody>
          <a:bodyPr/>
          <a:lstStyle/>
          <a:p>
            <a:pPr eaLnBrk="1" hangingPunct="1">
              <a:defRPr/>
            </a:pPr>
            <a:r>
              <a:rPr lang="en-US">
                <a:effectLst/>
              </a:rPr>
              <a:t>Aspect-oriented programming is often defined as a programming technique that promotes separation of concerns within a software system.</a:t>
            </a:r>
          </a:p>
          <a:p>
            <a:pPr eaLnBrk="1" hangingPunct="1">
              <a:buFont typeface="Wingdings" panose="05000000000000000000" pitchFamily="2" charset="2"/>
              <a:buNone/>
              <a:defRPr/>
            </a:pPr>
            <a:endParaRPr 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7FBEF83-4952-44CB-9069-56D93709AF65}"/>
              </a:ext>
            </a:extLst>
          </p:cNvPr>
          <p:cNvSpPr>
            <a:spLocks noGrp="1" noChangeArrowheads="1"/>
          </p:cNvSpPr>
          <p:nvPr>
            <p:ph type="title"/>
          </p:nvPr>
        </p:nvSpPr>
        <p:spPr/>
        <p:txBody>
          <a:bodyPr/>
          <a:lstStyle/>
          <a:p>
            <a:pPr eaLnBrk="1" hangingPunct="1"/>
            <a:r>
              <a:rPr lang="en-US" altLang="en-US"/>
              <a:t>Some AOP Terms</a:t>
            </a:r>
          </a:p>
        </p:txBody>
      </p:sp>
      <p:sp>
        <p:nvSpPr>
          <p:cNvPr id="284675" name="Rectangle 3">
            <a:extLst>
              <a:ext uri="{FF2B5EF4-FFF2-40B4-BE49-F238E27FC236}">
                <a16:creationId xmlns:a16="http://schemas.microsoft.com/office/drawing/2014/main" id="{D821FC76-C3BE-4516-925D-7D765CFA1920}"/>
              </a:ext>
            </a:extLst>
          </p:cNvPr>
          <p:cNvSpPr>
            <a:spLocks noGrp="1" noChangeArrowheads="1"/>
          </p:cNvSpPr>
          <p:nvPr>
            <p:ph type="body" idx="1"/>
          </p:nvPr>
        </p:nvSpPr>
        <p:spPr/>
        <p:txBody>
          <a:bodyPr/>
          <a:lstStyle/>
          <a:p>
            <a:pPr eaLnBrk="1" hangingPunct="1">
              <a:defRPr/>
            </a:pPr>
            <a:r>
              <a:rPr lang="en-US"/>
              <a:t>Aspect</a:t>
            </a:r>
          </a:p>
          <a:p>
            <a:pPr lvl="1" eaLnBrk="1" hangingPunct="1">
              <a:defRPr/>
            </a:pPr>
            <a:r>
              <a:rPr lang="en-US"/>
              <a:t>An aspect </a:t>
            </a:r>
            <a:r>
              <a:rPr lang="en-US" i="1"/>
              <a:t>is </a:t>
            </a:r>
            <a:r>
              <a:rPr lang="en-US"/>
              <a:t>the cross-cutting functionality you are implementing.</a:t>
            </a:r>
          </a:p>
          <a:p>
            <a:pPr eaLnBrk="1" hangingPunct="1">
              <a:defRPr/>
            </a:pPr>
            <a:r>
              <a:rPr lang="en-US"/>
              <a:t>Joinpoint</a:t>
            </a:r>
          </a:p>
          <a:p>
            <a:pPr lvl="1" eaLnBrk="1" hangingPunct="1">
              <a:defRPr/>
            </a:pPr>
            <a:r>
              <a:rPr lang="en-US"/>
              <a:t>A joinpoint is a point in the execution of the application where an aspect can be plugged in.</a:t>
            </a:r>
          </a:p>
          <a:p>
            <a:pPr eaLnBrk="1" hangingPunct="1">
              <a:defRPr/>
            </a:pPr>
            <a:endParaRPr lang="en-US"/>
          </a:p>
          <a:p>
            <a:pPr lvl="1" eaLnBrk="1" hangingPunct="1">
              <a:defRPr/>
            </a:pPr>
            <a:endParaRPr 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8EEC1DA-B8E3-4B7D-BD94-3368471A5AB5}"/>
              </a:ext>
            </a:extLst>
          </p:cNvPr>
          <p:cNvSpPr>
            <a:spLocks noGrp="1" noChangeArrowheads="1"/>
          </p:cNvSpPr>
          <p:nvPr>
            <p:ph type="title"/>
          </p:nvPr>
        </p:nvSpPr>
        <p:spPr/>
        <p:txBody>
          <a:bodyPr/>
          <a:lstStyle/>
          <a:p>
            <a:pPr eaLnBrk="1" hangingPunct="1"/>
            <a:r>
              <a:rPr lang="en-US" altLang="en-US"/>
              <a:t>Some AOP Terms</a:t>
            </a:r>
          </a:p>
        </p:txBody>
      </p:sp>
      <p:sp>
        <p:nvSpPr>
          <p:cNvPr id="285699" name="Rectangle 3">
            <a:extLst>
              <a:ext uri="{FF2B5EF4-FFF2-40B4-BE49-F238E27FC236}">
                <a16:creationId xmlns:a16="http://schemas.microsoft.com/office/drawing/2014/main" id="{7AC019EA-BAE3-4D6A-9BB0-07D918746033}"/>
              </a:ext>
            </a:extLst>
          </p:cNvPr>
          <p:cNvSpPr>
            <a:spLocks noGrp="1" noChangeArrowheads="1"/>
          </p:cNvSpPr>
          <p:nvPr>
            <p:ph type="body" idx="1"/>
          </p:nvPr>
        </p:nvSpPr>
        <p:spPr/>
        <p:txBody>
          <a:bodyPr/>
          <a:lstStyle/>
          <a:p>
            <a:pPr eaLnBrk="1" hangingPunct="1">
              <a:defRPr/>
            </a:pPr>
            <a:r>
              <a:rPr lang="en-US"/>
              <a:t>Advice</a:t>
            </a:r>
          </a:p>
          <a:p>
            <a:pPr lvl="1" eaLnBrk="1" hangingPunct="1">
              <a:defRPr/>
            </a:pPr>
            <a:r>
              <a:rPr lang="en-US"/>
              <a:t>Advice is the actual implementation of our aspect. It is </a:t>
            </a:r>
            <a:r>
              <a:rPr lang="en-US" i="1"/>
              <a:t>advising </a:t>
            </a:r>
            <a:r>
              <a:rPr lang="en-US"/>
              <a:t>your application of new behavior.</a:t>
            </a:r>
          </a:p>
          <a:p>
            <a:pPr eaLnBrk="1" hangingPunct="1">
              <a:defRPr/>
            </a:pPr>
            <a:r>
              <a:rPr lang="en-US"/>
              <a:t>Pointcut</a:t>
            </a:r>
          </a:p>
          <a:p>
            <a:pPr lvl="1" eaLnBrk="1" hangingPunct="1">
              <a:defRPr/>
            </a:pPr>
            <a:r>
              <a:rPr lang="en-US"/>
              <a:t>A pointcut defines at what joinpoints advice should be applied. Advice </a:t>
            </a:r>
            <a:r>
              <a:rPr lang="en-US" i="1"/>
              <a:t>can </a:t>
            </a:r>
            <a:r>
              <a:rPr lang="en-US"/>
              <a:t>be applied at any joinpoint supported by the AOP framework.</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CBDAF4C-13C0-4735-9A95-1CCDB586FC97}"/>
              </a:ext>
            </a:extLst>
          </p:cNvPr>
          <p:cNvSpPr>
            <a:spLocks noGrp="1" noChangeArrowheads="1"/>
          </p:cNvSpPr>
          <p:nvPr>
            <p:ph type="title"/>
          </p:nvPr>
        </p:nvSpPr>
        <p:spPr/>
        <p:txBody>
          <a:bodyPr/>
          <a:lstStyle/>
          <a:p>
            <a:pPr eaLnBrk="1" hangingPunct="1"/>
            <a:r>
              <a:rPr lang="en-US" altLang="en-US"/>
              <a:t>Some AOP terms</a:t>
            </a:r>
          </a:p>
        </p:txBody>
      </p:sp>
      <p:sp>
        <p:nvSpPr>
          <p:cNvPr id="286723" name="Rectangle 3">
            <a:extLst>
              <a:ext uri="{FF2B5EF4-FFF2-40B4-BE49-F238E27FC236}">
                <a16:creationId xmlns:a16="http://schemas.microsoft.com/office/drawing/2014/main" id="{0F149010-5CE5-433C-91B7-E29E324AD936}"/>
              </a:ext>
            </a:extLst>
          </p:cNvPr>
          <p:cNvSpPr>
            <a:spLocks noGrp="1" noChangeArrowheads="1"/>
          </p:cNvSpPr>
          <p:nvPr>
            <p:ph type="body" idx="1"/>
          </p:nvPr>
        </p:nvSpPr>
        <p:spPr/>
        <p:txBody>
          <a:bodyPr/>
          <a:lstStyle/>
          <a:p>
            <a:pPr eaLnBrk="1" hangingPunct="1">
              <a:defRPr/>
            </a:pPr>
            <a:r>
              <a:rPr lang="en-US"/>
              <a:t>Target</a:t>
            </a:r>
          </a:p>
          <a:p>
            <a:pPr lvl="1" eaLnBrk="1" hangingPunct="1">
              <a:defRPr/>
            </a:pPr>
            <a:r>
              <a:rPr lang="en-US"/>
              <a:t>A target is the class that is being advised.</a:t>
            </a:r>
          </a:p>
          <a:p>
            <a:pPr eaLnBrk="1" hangingPunct="1">
              <a:defRPr/>
            </a:pPr>
            <a:r>
              <a:rPr lang="en-US"/>
              <a:t>Proxy</a:t>
            </a:r>
          </a:p>
          <a:p>
            <a:pPr lvl="1" eaLnBrk="1" hangingPunct="1">
              <a:defRPr/>
            </a:pPr>
            <a:r>
              <a:rPr lang="en-US"/>
              <a:t>A proxy is the object created after applying advice to the target object</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A823E68-E3AA-4C0E-8445-9D8E65181811}"/>
              </a:ext>
            </a:extLst>
          </p:cNvPr>
          <p:cNvSpPr>
            <a:spLocks noGrp="1" noChangeArrowheads="1"/>
          </p:cNvSpPr>
          <p:nvPr>
            <p:ph type="title"/>
          </p:nvPr>
        </p:nvSpPr>
        <p:spPr/>
        <p:txBody>
          <a:bodyPr/>
          <a:lstStyle/>
          <a:p>
            <a:pPr eaLnBrk="1" hangingPunct="1"/>
            <a:r>
              <a:rPr lang="en-US" altLang="en-US"/>
              <a:t>Spring AOP Implementation</a:t>
            </a:r>
          </a:p>
        </p:txBody>
      </p:sp>
      <p:pic>
        <p:nvPicPr>
          <p:cNvPr id="24579" name="Picture 5">
            <a:extLst>
              <a:ext uri="{FF2B5EF4-FFF2-40B4-BE49-F238E27FC236}">
                <a16:creationId xmlns:a16="http://schemas.microsoft.com/office/drawing/2014/main" id="{69C07543-65FB-47B3-853A-6A9702EB7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4141" y="1912489"/>
            <a:ext cx="6575718" cy="4240661"/>
          </a:xfr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A86B8A6-1EEF-4856-9075-F27155E75637}"/>
              </a:ext>
            </a:extLst>
          </p:cNvPr>
          <p:cNvSpPr>
            <a:spLocks noGrp="1" noChangeArrowheads="1"/>
          </p:cNvSpPr>
          <p:nvPr>
            <p:ph type="title"/>
          </p:nvPr>
        </p:nvSpPr>
        <p:spPr>
          <a:xfrm>
            <a:off x="164237" y="0"/>
            <a:ext cx="8229600" cy="1143000"/>
          </a:xfrm>
        </p:spPr>
        <p:txBody>
          <a:bodyPr/>
          <a:lstStyle/>
          <a:p>
            <a:pPr eaLnBrk="1" hangingPunct="1"/>
            <a:r>
              <a:rPr lang="en-US" altLang="en-US" dirty="0"/>
              <a:t>AOP Configuration</a:t>
            </a:r>
          </a:p>
        </p:txBody>
      </p:sp>
      <p:sp>
        <p:nvSpPr>
          <p:cNvPr id="4" name="Rectangle 2">
            <a:extLst>
              <a:ext uri="{FF2B5EF4-FFF2-40B4-BE49-F238E27FC236}">
                <a16:creationId xmlns:a16="http://schemas.microsoft.com/office/drawing/2014/main" id="{1ADA1B97-8E7F-460D-85F3-C48B881E5F3D}"/>
              </a:ext>
            </a:extLst>
          </p:cNvPr>
          <p:cNvSpPr>
            <a:spLocks noChangeArrowheads="1"/>
          </p:cNvSpPr>
          <p:nvPr/>
        </p:nvSpPr>
        <p:spPr bwMode="auto">
          <a:xfrm>
            <a:off x="807867" y="1083517"/>
            <a:ext cx="6693763" cy="55861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effectLst/>
                <a:latin typeface="JetBrains Mono"/>
              </a:rPr>
              <a:t>&lt;?xml version="1.0" encoding="UTF-8"?&gt;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&lt;beans </a:t>
            </a:r>
            <a:r>
              <a:rPr kumimoji="0" lang="en-US" altLang="en-US" sz="1050" b="0" i="0" u="none" strike="noStrike" cap="none" normalizeH="0" baseline="0" dirty="0" err="1">
                <a:ln>
                  <a:noFill/>
                </a:ln>
                <a:effectLst/>
                <a:latin typeface="JetBrains Mono"/>
              </a:rPr>
              <a:t>xmlns</a:t>
            </a:r>
            <a:r>
              <a:rPr kumimoji="0" lang="en-US" altLang="en-US" sz="1050" b="0" i="0" u="none" strike="noStrike" cap="none" normalizeH="0" baseline="0" dirty="0">
                <a:ln>
                  <a:noFill/>
                </a:ln>
                <a:effectLst/>
                <a:latin typeface="JetBrains Mono"/>
              </a:rPr>
              <a:t>="http://www.springframework.org/schema/beans"</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a:t>
            </a:r>
            <a:r>
              <a:rPr kumimoji="0" lang="en-US" altLang="en-US" sz="1050" b="0" i="0" u="none" strike="noStrike" cap="none" normalizeH="0" baseline="0" dirty="0" err="1">
                <a:ln>
                  <a:noFill/>
                </a:ln>
                <a:effectLst/>
                <a:latin typeface="JetBrains Mono"/>
              </a:rPr>
              <a:t>xmlns:xsi</a:t>
            </a:r>
            <a:r>
              <a:rPr kumimoji="0" lang="en-US" altLang="en-US" sz="1050" b="0" i="0" u="none" strike="noStrike" cap="none" normalizeH="0" baseline="0" dirty="0">
                <a:ln>
                  <a:noFill/>
                </a:ln>
                <a:effectLst/>
                <a:latin typeface="JetBrains Mono"/>
              </a:rPr>
              <a:t>="http://www.w3.org/2001/XMLSchema-instance"</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a:t>
            </a:r>
            <a:r>
              <a:rPr kumimoji="0" lang="en-US" altLang="en-US" sz="1050" b="0" i="0" u="none" strike="noStrike" cap="none" normalizeH="0" baseline="0" dirty="0" err="1">
                <a:ln>
                  <a:noFill/>
                </a:ln>
                <a:effectLst/>
                <a:latin typeface="JetBrains Mono"/>
              </a:rPr>
              <a:t>xmlns:aop</a:t>
            </a:r>
            <a:r>
              <a:rPr kumimoji="0" lang="en-US" altLang="en-US" sz="1050" b="0" i="0" u="none" strike="noStrike" cap="none" normalizeH="0" baseline="0" dirty="0">
                <a:ln>
                  <a:noFill/>
                </a:ln>
                <a:effectLst/>
                <a:latin typeface="JetBrains Mono"/>
              </a:rPr>
              <a:t>="http://www.springframework.org/schema/aop"</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a:t>
            </a:r>
            <a:r>
              <a:rPr kumimoji="0" lang="en-US" altLang="en-US" sz="1050" b="0" i="0" u="none" strike="noStrike" cap="none" normalizeH="0" baseline="0" dirty="0" err="1">
                <a:ln>
                  <a:noFill/>
                </a:ln>
                <a:effectLst/>
                <a:latin typeface="JetBrains Mono"/>
              </a:rPr>
              <a:t>xsi:schemaLocation</a:t>
            </a:r>
            <a:r>
              <a:rPr kumimoji="0" lang="en-US" altLang="en-US" sz="1050" b="0" i="0" u="none" strike="noStrike" cap="none" normalizeH="0" baseline="0" dirty="0">
                <a:ln>
                  <a:noFill/>
                </a:ln>
                <a:effectLst/>
                <a:latin typeface="JetBrains Mono"/>
              </a:rPr>
              <a: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http://www.springframework.org/schema/beans</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http://www.springframework.org/schema/beans/spring-beans.xsd</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http://www.springframework.org/schema/aop</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http://www.springframework.org/schema/aop/spring-aop.xsd"&gt;</a:t>
            </a:r>
            <a:br>
              <a:rPr kumimoji="0" lang="en-US" altLang="en-US" sz="1050" b="0" i="0" u="none" strike="noStrike" cap="none" normalizeH="0" baseline="0" dirty="0">
                <a:ln>
                  <a:noFill/>
                </a:ln>
                <a:effectLst/>
                <a:latin typeface="JetBrains Mono"/>
              </a:rPr>
            </a:b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aop:config</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aop:aspect</a:t>
            </a:r>
            <a:r>
              <a:rPr kumimoji="0" lang="en-US" altLang="en-US" sz="1050" b="0" i="0" u="none" strike="noStrike" cap="none" normalizeH="0" baseline="0" dirty="0">
                <a:ln>
                  <a:noFill/>
                </a:ln>
                <a:effectLst/>
                <a:latin typeface="JetBrains Mono"/>
              </a:rPr>
              <a:t> id = "log" ref = "logging"&gt;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aop:pointcut</a:t>
            </a:r>
            <a:r>
              <a:rPr kumimoji="0" lang="en-US" altLang="en-US" sz="1050" b="0" i="0" u="none" strike="noStrike" cap="none" normalizeH="0" baseline="0" dirty="0">
                <a:ln>
                  <a:noFill/>
                </a:ln>
                <a:effectLst/>
                <a:latin typeface="JetBrains Mono"/>
              </a:rPr>
              <a:t> id = "</a:t>
            </a:r>
            <a:r>
              <a:rPr kumimoji="0" lang="en-US" altLang="en-US" sz="1050" b="0" i="0" u="none" strike="noStrike" cap="none" normalizeH="0" baseline="0" dirty="0" err="1">
                <a:ln>
                  <a:noFill/>
                </a:ln>
                <a:effectLst/>
                <a:latin typeface="JetBrains Mono"/>
              </a:rPr>
              <a:t>selectAll</a:t>
            </a:r>
            <a:r>
              <a:rPr kumimoji="0" lang="en-US" altLang="en-US" sz="1050" b="0" i="0" u="none" strike="noStrike" cap="none" normalizeH="0" baseline="0" dirty="0">
                <a:ln>
                  <a:noFill/>
                </a:ln>
                <a:effectLst/>
                <a:latin typeface="JetBrains Mono"/>
              </a:rPr>
              <a: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expression = "execution(* </a:t>
            </a:r>
            <a:r>
              <a:rPr kumimoji="0" lang="en-US" altLang="en-US" sz="1050" b="0" i="0" u="none" strike="noStrike" cap="none" normalizeH="0" baseline="0" dirty="0" err="1">
                <a:ln>
                  <a:noFill/>
                </a:ln>
                <a:effectLst/>
                <a:latin typeface="JetBrains Mono"/>
              </a:rPr>
              <a:t>org.example</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aop:before</a:t>
            </a:r>
            <a:r>
              <a:rPr kumimoji="0" lang="en-US" altLang="en-US" sz="1050" b="0" i="0" u="none" strike="noStrike" cap="none" normalizeH="0" baseline="0" dirty="0">
                <a:ln>
                  <a:noFill/>
                </a:ln>
                <a:effectLst/>
                <a:latin typeface="JetBrains Mono"/>
              </a:rPr>
              <a:t> pointcut-ref = "</a:t>
            </a:r>
            <a:r>
              <a:rPr kumimoji="0" lang="en-US" altLang="en-US" sz="1050" b="0" i="0" u="none" strike="noStrike" cap="none" normalizeH="0" baseline="0" dirty="0" err="1">
                <a:ln>
                  <a:noFill/>
                </a:ln>
                <a:effectLst/>
                <a:latin typeface="JetBrains Mono"/>
              </a:rPr>
              <a:t>selectAll</a:t>
            </a:r>
            <a:r>
              <a:rPr kumimoji="0" lang="en-US" altLang="en-US" sz="1050" b="0" i="0" u="none" strike="noStrike" cap="none" normalizeH="0" baseline="0" dirty="0">
                <a:ln>
                  <a:noFill/>
                </a:ln>
                <a:effectLst/>
                <a:latin typeface="JetBrains Mono"/>
              </a:rPr>
              <a:t>" method = "</a:t>
            </a:r>
            <a:r>
              <a:rPr kumimoji="0" lang="en-US" altLang="en-US" sz="1050" b="0" i="0" u="none" strike="noStrike" cap="none" normalizeH="0" baseline="0" dirty="0" err="1">
                <a:ln>
                  <a:noFill/>
                </a:ln>
                <a:effectLst/>
                <a:latin typeface="JetBrains Mono"/>
              </a:rPr>
              <a:t>beforeAdvice</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aop:after</a:t>
            </a:r>
            <a:r>
              <a:rPr kumimoji="0" lang="en-US" altLang="en-US" sz="1050" b="0" i="0" u="none" strike="noStrike" cap="none" normalizeH="0" baseline="0" dirty="0">
                <a:ln>
                  <a:noFill/>
                </a:ln>
                <a:effectLst/>
                <a:latin typeface="JetBrains Mono"/>
              </a:rPr>
              <a:t> pointcut-ref = "</a:t>
            </a:r>
            <a:r>
              <a:rPr kumimoji="0" lang="en-US" altLang="en-US" sz="1050" b="0" i="0" u="none" strike="noStrike" cap="none" normalizeH="0" baseline="0" dirty="0" err="1">
                <a:ln>
                  <a:noFill/>
                </a:ln>
                <a:effectLst/>
                <a:latin typeface="JetBrains Mono"/>
              </a:rPr>
              <a:t>selectAll</a:t>
            </a:r>
            <a:r>
              <a:rPr kumimoji="0" lang="en-US" altLang="en-US" sz="1050" b="0" i="0" u="none" strike="noStrike" cap="none" normalizeH="0" baseline="0" dirty="0">
                <a:ln>
                  <a:noFill/>
                </a:ln>
                <a:effectLst/>
                <a:latin typeface="JetBrains Mono"/>
              </a:rPr>
              <a:t>" method = "</a:t>
            </a:r>
            <a:r>
              <a:rPr kumimoji="0" lang="en-US" altLang="en-US" sz="1050" b="0" i="0" u="none" strike="noStrike" cap="none" normalizeH="0" baseline="0" dirty="0" err="1">
                <a:ln>
                  <a:noFill/>
                </a:ln>
                <a:effectLst/>
                <a:latin typeface="JetBrains Mono"/>
              </a:rPr>
              <a:t>afterAdvice</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aop:after-returning</a:t>
            </a:r>
            <a:r>
              <a:rPr kumimoji="0" lang="en-US" altLang="en-US" sz="1050" b="0" i="0" u="none" strike="noStrike" cap="none" normalizeH="0" baseline="0" dirty="0">
                <a:ln>
                  <a:noFill/>
                </a:ln>
                <a:effectLst/>
                <a:latin typeface="JetBrains Mono"/>
              </a:rPr>
              <a:t> pointcut-ref = "</a:t>
            </a:r>
            <a:r>
              <a:rPr kumimoji="0" lang="en-US" altLang="en-US" sz="1050" b="0" i="0" u="none" strike="noStrike" cap="none" normalizeH="0" baseline="0" dirty="0" err="1">
                <a:ln>
                  <a:noFill/>
                </a:ln>
                <a:effectLst/>
                <a:latin typeface="JetBrains Mono"/>
              </a:rPr>
              <a:t>selectAll</a:t>
            </a:r>
            <a:r>
              <a:rPr kumimoji="0" lang="en-US" altLang="en-US" sz="1050" b="0" i="0" u="none" strike="noStrike" cap="none" normalizeH="0" baseline="0" dirty="0">
                <a:ln>
                  <a:noFill/>
                </a:ln>
                <a:effectLst/>
                <a:latin typeface="JetBrains Mono"/>
              </a:rPr>
              <a: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returning = "</a:t>
            </a:r>
            <a:r>
              <a:rPr kumimoji="0" lang="en-US" altLang="en-US" sz="1050" b="0" i="0" u="none" strike="noStrike" cap="none" normalizeH="0" baseline="0" dirty="0" err="1">
                <a:ln>
                  <a:noFill/>
                </a:ln>
                <a:effectLst/>
                <a:latin typeface="JetBrains Mono"/>
              </a:rPr>
              <a:t>retVal</a:t>
            </a:r>
            <a:r>
              <a:rPr kumimoji="0" lang="en-US" altLang="en-US" sz="1050" b="0" i="0" u="none" strike="noStrike" cap="none" normalizeH="0" baseline="0" dirty="0">
                <a:ln>
                  <a:noFill/>
                </a:ln>
                <a:effectLst/>
                <a:latin typeface="JetBrains Mono"/>
              </a:rPr>
              <a:t>" method = "</a:t>
            </a:r>
            <a:r>
              <a:rPr kumimoji="0" lang="en-US" altLang="en-US" sz="1050" b="0" i="0" u="none" strike="noStrike" cap="none" normalizeH="0" baseline="0" dirty="0" err="1">
                <a:ln>
                  <a:noFill/>
                </a:ln>
                <a:effectLst/>
                <a:latin typeface="JetBrains Mono"/>
              </a:rPr>
              <a:t>afterReturningAdvice</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aop:after-throwing</a:t>
            </a:r>
            <a:r>
              <a:rPr kumimoji="0" lang="en-US" altLang="en-US" sz="1050" b="0" i="0" u="none" strike="noStrike" cap="none" normalizeH="0" baseline="0" dirty="0">
                <a:ln>
                  <a:noFill/>
                </a:ln>
                <a:effectLst/>
                <a:latin typeface="JetBrains Mono"/>
              </a:rPr>
              <a:t> pointcut-ref = "</a:t>
            </a:r>
            <a:r>
              <a:rPr kumimoji="0" lang="en-US" altLang="en-US" sz="1050" b="0" i="0" u="none" strike="noStrike" cap="none" normalizeH="0" baseline="0" dirty="0" err="1">
                <a:ln>
                  <a:noFill/>
                </a:ln>
                <a:effectLst/>
                <a:latin typeface="JetBrains Mono"/>
              </a:rPr>
              <a:t>selectAll</a:t>
            </a:r>
            <a:r>
              <a:rPr kumimoji="0" lang="en-US" altLang="en-US" sz="1050" b="0" i="0" u="none" strike="noStrike" cap="none" normalizeH="0" baseline="0" dirty="0">
                <a:ln>
                  <a:noFill/>
                </a:ln>
                <a:effectLst/>
                <a:latin typeface="JetBrains Mono"/>
              </a:rPr>
              <a: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throwing = "ex" method = "</a:t>
            </a:r>
            <a:r>
              <a:rPr kumimoji="0" lang="en-US" altLang="en-US" sz="1050" b="0" i="0" u="none" strike="noStrike" cap="none" normalizeH="0" baseline="0" dirty="0" err="1">
                <a:ln>
                  <a:noFill/>
                </a:ln>
                <a:effectLst/>
                <a:latin typeface="JetBrains Mono"/>
              </a:rPr>
              <a:t>AfterThrowingAdvice</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aop:aspect</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a:t>
            </a:r>
            <a:r>
              <a:rPr kumimoji="0" lang="en-US" altLang="en-US" sz="1050" b="0" i="0" u="none" strike="noStrike" cap="none" normalizeH="0" baseline="0" dirty="0" err="1">
                <a:ln>
                  <a:noFill/>
                </a:ln>
                <a:effectLst/>
                <a:latin typeface="JetBrains Mono"/>
              </a:rPr>
              <a:t>aop:config</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 Definition for student bean --&gt;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&lt;bean id = "student" class = "</a:t>
            </a:r>
            <a:r>
              <a:rPr kumimoji="0" lang="en-US" altLang="en-US" sz="1050" b="0" i="0" u="none" strike="noStrike" cap="none" normalizeH="0" baseline="0" dirty="0" err="1">
                <a:ln>
                  <a:noFill/>
                </a:ln>
                <a:effectLst/>
                <a:latin typeface="JetBrains Mono"/>
              </a:rPr>
              <a:t>org.example.Student</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&lt;property name = "name" value = "Zara" /&gt;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&lt;property name = "age" value = "11"/&gt;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&lt;/bean&gt;</a:t>
            </a:r>
            <a:br>
              <a:rPr kumimoji="0" lang="en-US" altLang="en-US" sz="1050" b="0" i="0" u="none" strike="noStrike" cap="none" normalizeH="0" baseline="0" dirty="0">
                <a:ln>
                  <a:noFill/>
                </a:ln>
                <a:effectLst/>
                <a:latin typeface="JetBrains Mono"/>
              </a:rPr>
            </a:b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 Definition for logging aspect --&gt;</a:t>
            </a: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    &lt;bean id = "logging" class = "</a:t>
            </a:r>
            <a:r>
              <a:rPr kumimoji="0" lang="en-US" altLang="en-US" sz="1050" b="0" i="0" u="none" strike="noStrike" cap="none" normalizeH="0" baseline="0" dirty="0" err="1">
                <a:ln>
                  <a:noFill/>
                </a:ln>
                <a:effectLst/>
                <a:latin typeface="JetBrains Mono"/>
              </a:rPr>
              <a:t>org.example.Logging</a:t>
            </a:r>
            <a:r>
              <a:rPr kumimoji="0" lang="en-US" altLang="en-US" sz="1050" b="0" i="0" u="none" strike="noStrike" cap="none" normalizeH="0" baseline="0" dirty="0">
                <a:ln>
                  <a:noFill/>
                </a:ln>
                <a:effectLst/>
                <a:latin typeface="JetBrains Mono"/>
              </a:rPr>
              <a:t>"/&gt;</a:t>
            </a:r>
            <a:br>
              <a:rPr kumimoji="0" lang="en-US" altLang="en-US" sz="1050" b="0" i="0" u="none" strike="noStrike" cap="none" normalizeH="0" baseline="0" dirty="0">
                <a:ln>
                  <a:noFill/>
                </a:ln>
                <a:effectLst/>
                <a:latin typeface="JetBrains Mono"/>
              </a:rPr>
            </a:br>
            <a:br>
              <a:rPr kumimoji="0" lang="en-US" altLang="en-US" sz="1050" b="0" i="0" u="none" strike="noStrike" cap="none" normalizeH="0" baseline="0" dirty="0">
                <a:ln>
                  <a:noFill/>
                </a:ln>
                <a:effectLst/>
                <a:latin typeface="JetBrains Mono"/>
              </a:rPr>
            </a:br>
            <a:r>
              <a:rPr kumimoji="0" lang="en-US" altLang="en-US" sz="1050" b="0" i="0" u="none" strike="noStrike" cap="none" normalizeH="0" baseline="0" dirty="0">
                <a:ln>
                  <a:noFill/>
                </a:ln>
                <a:effectLst/>
                <a:latin typeface="JetBrains Mono"/>
              </a:rPr>
              <a:t>&lt;/beans&gt;</a:t>
            </a:r>
            <a:endParaRPr kumimoji="0" lang="en-US" altLang="en-US" sz="105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211591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CA8F3273-5F15-4A0D-8E7D-C7597434BA3A}"/>
              </a:ext>
            </a:extLst>
          </p:cNvPr>
          <p:cNvSpPr>
            <a:spLocks noGrp="1" noChangeArrowheads="1"/>
          </p:cNvSpPr>
          <p:nvPr>
            <p:ph type="title"/>
          </p:nvPr>
        </p:nvSpPr>
        <p:spPr/>
        <p:txBody>
          <a:bodyPr/>
          <a:lstStyle/>
          <a:p>
            <a:pPr eaLnBrk="1" hangingPunct="1"/>
            <a:r>
              <a:rPr lang="en-US" altLang="en-US"/>
              <a:t>Training Overview</a:t>
            </a:r>
          </a:p>
        </p:txBody>
      </p:sp>
      <p:sp>
        <p:nvSpPr>
          <p:cNvPr id="3075" name="Rectangle 3">
            <a:extLst>
              <a:ext uri="{FF2B5EF4-FFF2-40B4-BE49-F238E27FC236}">
                <a16:creationId xmlns:a16="http://schemas.microsoft.com/office/drawing/2014/main" id="{1F32DA00-784B-44C1-A2C2-9CEB39868A50}"/>
              </a:ext>
            </a:extLst>
          </p:cNvPr>
          <p:cNvSpPr>
            <a:spLocks noGrp="1" noChangeArrowheads="1"/>
          </p:cNvSpPr>
          <p:nvPr>
            <p:ph type="body" idx="1"/>
          </p:nvPr>
        </p:nvSpPr>
        <p:spPr/>
        <p:txBody>
          <a:bodyPr/>
          <a:lstStyle/>
          <a:p>
            <a:pPr eaLnBrk="1" hangingPunct="1">
              <a:defRPr/>
            </a:pPr>
            <a:r>
              <a:rPr lang="en-US" dirty="0"/>
              <a:t>Introduction to Spring Framework</a:t>
            </a:r>
          </a:p>
          <a:p>
            <a:pPr eaLnBrk="1" hangingPunct="1">
              <a:defRPr/>
            </a:pPr>
            <a:r>
              <a:rPr lang="en-US" dirty="0"/>
              <a:t>BeanFactory and ApplicationContext</a:t>
            </a:r>
          </a:p>
          <a:p>
            <a:pPr eaLnBrk="1" hangingPunct="1">
              <a:defRPr/>
            </a:pPr>
            <a:r>
              <a:rPr lang="en-US" dirty="0"/>
              <a:t>XML based configuration</a:t>
            </a:r>
          </a:p>
          <a:p>
            <a:pPr eaLnBrk="1" hangingPunct="1">
              <a:defRPr/>
            </a:pPr>
            <a:r>
              <a:rPr lang="en-US" dirty="0"/>
              <a:t>Building the first Application in IntelliJ</a:t>
            </a:r>
          </a:p>
          <a:p>
            <a:pPr eaLnBrk="1" hangingPunct="1">
              <a:defRPr/>
            </a:pPr>
            <a:r>
              <a:rPr lang="en-US" dirty="0"/>
              <a:t>Dependency Injection &amp; IoC</a:t>
            </a:r>
          </a:p>
          <a:p>
            <a:pPr marL="0" indent="0" eaLnBrk="1" hangingPunct="1">
              <a:buNone/>
              <a:defRPr/>
            </a:pPr>
            <a:endParaRPr lang="en-US" dirty="0"/>
          </a:p>
          <a:p>
            <a:pPr eaLnBrk="1" hangingPunct="1">
              <a:defRPr/>
            </a:pPr>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A86B8A6-1EEF-4856-9075-F27155E75637}"/>
              </a:ext>
            </a:extLst>
          </p:cNvPr>
          <p:cNvSpPr>
            <a:spLocks noGrp="1" noChangeArrowheads="1"/>
          </p:cNvSpPr>
          <p:nvPr>
            <p:ph type="title"/>
          </p:nvPr>
        </p:nvSpPr>
        <p:spPr>
          <a:xfrm>
            <a:off x="164237" y="0"/>
            <a:ext cx="8229600" cy="1143000"/>
          </a:xfrm>
        </p:spPr>
        <p:txBody>
          <a:bodyPr/>
          <a:lstStyle/>
          <a:p>
            <a:pPr eaLnBrk="1" hangingPunct="1"/>
            <a:r>
              <a:rPr lang="en-US" altLang="en-US" dirty="0"/>
              <a:t>Example Advice</a:t>
            </a:r>
          </a:p>
        </p:txBody>
      </p:sp>
      <p:sp>
        <p:nvSpPr>
          <p:cNvPr id="2" name="Rectangle 1">
            <a:extLst>
              <a:ext uri="{FF2B5EF4-FFF2-40B4-BE49-F238E27FC236}">
                <a16:creationId xmlns:a16="http://schemas.microsoft.com/office/drawing/2014/main" id="{4FFD3375-221D-450E-8DBC-490128026EB6}"/>
              </a:ext>
            </a:extLst>
          </p:cNvPr>
          <p:cNvSpPr>
            <a:spLocks noChangeArrowheads="1"/>
          </p:cNvSpPr>
          <p:nvPr/>
        </p:nvSpPr>
        <p:spPr bwMode="auto">
          <a:xfrm>
            <a:off x="719092" y="1410959"/>
            <a:ext cx="6365290" cy="52168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err="1">
                <a:ln>
                  <a:noFill/>
                </a:ln>
                <a:solidFill>
                  <a:srgbClr val="A9B7C6"/>
                </a:solidFill>
                <a:effectLst/>
                <a:latin typeface="JetBrains Mono"/>
              </a:rPr>
              <a:t>org.example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a:ln>
                  <a:noFill/>
                </a:ln>
                <a:solidFill>
                  <a:srgbClr val="A9B7C6"/>
                </a:solidFill>
                <a:effectLst/>
                <a:latin typeface="JetBrains Mono"/>
              </a:rPr>
              <a:t>Logging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This is the method which I would like to execute</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before a selected method execution.</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void </a:t>
            </a:r>
            <a:r>
              <a:rPr kumimoji="0" lang="en-US" altLang="en-US" sz="900" b="0" i="0" u="none" strike="noStrike" cap="none" normalizeH="0" baseline="0" dirty="0" err="1">
                <a:ln>
                  <a:noFill/>
                </a:ln>
                <a:solidFill>
                  <a:srgbClr val="FFC66D"/>
                </a:solidFill>
                <a:effectLst/>
                <a:latin typeface="JetBrains Mono"/>
              </a:rPr>
              <a:t>beforeAdvice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"Going to setup student profile."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This is the method which I would like to execute</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after a selected method execution.</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void </a:t>
            </a:r>
            <a:r>
              <a:rPr kumimoji="0" lang="en-US" altLang="en-US" sz="900" b="0" i="0" u="none" strike="noStrike" cap="none" normalizeH="0" baseline="0" dirty="0" err="1">
                <a:ln>
                  <a:noFill/>
                </a:ln>
                <a:solidFill>
                  <a:srgbClr val="FFC66D"/>
                </a:solidFill>
                <a:effectLst/>
                <a:latin typeface="JetBrains Mono"/>
              </a:rPr>
              <a:t>afterAdvice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"Student profile has been setup."</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This is the method which I would like to execute</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when any method returns.</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void </a:t>
            </a:r>
            <a:r>
              <a:rPr kumimoji="0" lang="en-US" altLang="en-US" sz="900" b="0" i="0" u="none" strike="noStrike" cap="none" normalizeH="0" baseline="0" dirty="0" err="1">
                <a:ln>
                  <a:noFill/>
                </a:ln>
                <a:solidFill>
                  <a:srgbClr val="FFC66D"/>
                </a:solidFill>
                <a:effectLst/>
                <a:latin typeface="JetBrains Mono"/>
              </a:rPr>
              <a:t>afterReturningAdvice</a:t>
            </a:r>
            <a:r>
              <a:rPr kumimoji="0" lang="en-US" altLang="en-US" sz="900" b="0" i="0" u="none" strike="noStrike" cap="none" normalizeH="0" baseline="0" dirty="0">
                <a:ln>
                  <a:noFill/>
                </a:ln>
                <a:solidFill>
                  <a:srgbClr val="A9B7C6"/>
                </a:solidFill>
                <a:effectLst/>
                <a:latin typeface="JetBrains Mono"/>
              </a:rPr>
              <a:t>(Object </a:t>
            </a:r>
            <a:r>
              <a:rPr kumimoji="0" lang="en-US" altLang="en-US" sz="900" b="0" i="0" u="none" strike="noStrike" cap="none" normalizeH="0" baseline="0" dirty="0" err="1">
                <a:ln>
                  <a:noFill/>
                </a:ln>
                <a:solidFill>
                  <a:srgbClr val="A9B7C6"/>
                </a:solidFill>
                <a:effectLst/>
                <a:latin typeface="JetBrains Mono"/>
              </a:rPr>
              <a:t>retVal</a:t>
            </a: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"Returning:" </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retVal.toString</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This is the method which I would like to execute</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if there is an exception raised.</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void </a:t>
            </a:r>
            <a:r>
              <a:rPr kumimoji="0" lang="en-US" altLang="en-US" sz="900" b="0" i="0" u="none" strike="noStrike" cap="none" normalizeH="0" baseline="0" dirty="0" err="1">
                <a:ln>
                  <a:noFill/>
                </a:ln>
                <a:solidFill>
                  <a:srgbClr val="FFC66D"/>
                </a:solidFill>
                <a:effectLst/>
                <a:latin typeface="JetBrains Mono"/>
              </a:rPr>
              <a:t>AfterThrowingAdvice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IllegalArgumentException</a:t>
            </a:r>
            <a:r>
              <a:rPr kumimoji="0" lang="en-US" altLang="en-US" sz="900" b="0" i="0" u="none" strike="noStrike" cap="none" normalizeH="0" baseline="0" dirty="0">
                <a:ln>
                  <a:noFill/>
                </a:ln>
                <a:solidFill>
                  <a:srgbClr val="A9B7C6"/>
                </a:solidFill>
                <a:effectLst/>
                <a:latin typeface="JetBrains Mono"/>
              </a:rPr>
              <a:t> ex){</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"There has been an exception: " </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ex.toString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222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A86B8A6-1EEF-4856-9075-F27155E75637}"/>
              </a:ext>
            </a:extLst>
          </p:cNvPr>
          <p:cNvSpPr>
            <a:spLocks noGrp="1" noChangeArrowheads="1"/>
          </p:cNvSpPr>
          <p:nvPr>
            <p:ph type="title"/>
          </p:nvPr>
        </p:nvSpPr>
        <p:spPr>
          <a:xfrm>
            <a:off x="164237" y="0"/>
            <a:ext cx="8229600" cy="1143000"/>
          </a:xfrm>
        </p:spPr>
        <p:txBody>
          <a:bodyPr/>
          <a:lstStyle/>
          <a:p>
            <a:pPr eaLnBrk="1" hangingPunct="1"/>
            <a:r>
              <a:rPr lang="en-US" altLang="en-US" dirty="0"/>
              <a:t>Example Target</a:t>
            </a:r>
          </a:p>
        </p:txBody>
      </p:sp>
      <p:sp>
        <p:nvSpPr>
          <p:cNvPr id="3" name="Rectangle 1">
            <a:extLst>
              <a:ext uri="{FF2B5EF4-FFF2-40B4-BE49-F238E27FC236}">
                <a16:creationId xmlns:a16="http://schemas.microsoft.com/office/drawing/2014/main" id="{0492E8DE-5B26-40C1-BDA5-E2A2383E033B}"/>
              </a:ext>
            </a:extLst>
          </p:cNvPr>
          <p:cNvSpPr>
            <a:spLocks noChangeArrowheads="1"/>
          </p:cNvSpPr>
          <p:nvPr/>
        </p:nvSpPr>
        <p:spPr bwMode="auto">
          <a:xfrm>
            <a:off x="435006" y="1789194"/>
            <a:ext cx="4927107" cy="35548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JetBrains Mono"/>
              </a:rPr>
              <a:t>package </a:t>
            </a:r>
            <a:r>
              <a:rPr kumimoji="0" lang="en-US" altLang="en-US" sz="900" b="0" i="0" u="none" strike="noStrike" cap="none" normalizeH="0" baseline="0">
                <a:ln>
                  <a:noFill/>
                </a:ln>
                <a:solidFill>
                  <a:srgbClr val="A9B7C6"/>
                </a:solidFill>
                <a:effectLst/>
                <a:latin typeface="JetBrains Mono"/>
              </a:rPr>
              <a:t>org.example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public class </a:t>
            </a:r>
            <a:r>
              <a:rPr kumimoji="0" lang="en-US" altLang="en-US" sz="900" b="0" i="0" u="none" strike="noStrike" cap="none" normalizeH="0" baseline="0">
                <a:ln>
                  <a:noFill/>
                </a:ln>
                <a:solidFill>
                  <a:srgbClr val="A9B7C6"/>
                </a:solidFill>
                <a:effectLst/>
                <a:latin typeface="JetBrains Mono"/>
              </a:rPr>
              <a:t>Student{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private </a:t>
            </a:r>
            <a:r>
              <a:rPr kumimoji="0" lang="en-US" altLang="en-US" sz="900" b="0" i="0" u="none" strike="noStrike" cap="none" normalizeH="0" baseline="0">
                <a:ln>
                  <a:noFill/>
                </a:ln>
                <a:solidFill>
                  <a:srgbClr val="A9B7C6"/>
                </a:solidFill>
                <a:effectLst/>
                <a:latin typeface="JetBrains Mono"/>
              </a:rPr>
              <a:t>Integer </a:t>
            </a:r>
            <a:r>
              <a:rPr kumimoji="0" lang="en-US" altLang="en-US" sz="900" b="0" i="0" u="none" strike="noStrike" cap="none" normalizeH="0" baseline="0">
                <a:ln>
                  <a:noFill/>
                </a:ln>
                <a:solidFill>
                  <a:srgbClr val="9876AA"/>
                </a:solidFill>
                <a:effectLst/>
                <a:latin typeface="JetBrains Mono"/>
              </a:rPr>
              <a:t>age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private </a:t>
            </a:r>
            <a:r>
              <a:rPr kumimoji="0" lang="en-US" altLang="en-US" sz="900" b="0" i="0" u="none" strike="noStrike" cap="none" normalizeH="0" baseline="0">
                <a:ln>
                  <a:noFill/>
                </a:ln>
                <a:solidFill>
                  <a:srgbClr val="A9B7C6"/>
                </a:solidFill>
                <a:effectLst/>
                <a:latin typeface="JetBrains Mono"/>
              </a:rPr>
              <a:t>String </a:t>
            </a:r>
            <a:r>
              <a:rPr kumimoji="0" lang="en-US" altLang="en-US" sz="900" b="0" i="0" u="none" strike="noStrike" cap="none" normalizeH="0" baseline="0">
                <a:ln>
                  <a:noFill/>
                </a:ln>
                <a:solidFill>
                  <a:srgbClr val="9876AA"/>
                </a:solidFill>
                <a:effectLst/>
                <a:latin typeface="JetBrains Mono"/>
              </a:rPr>
              <a:t>name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public void </a:t>
            </a:r>
            <a:r>
              <a:rPr kumimoji="0" lang="en-US" altLang="en-US" sz="900" b="0" i="0" u="none" strike="noStrike" cap="none" normalizeH="0" baseline="0">
                <a:ln>
                  <a:noFill/>
                </a:ln>
                <a:solidFill>
                  <a:srgbClr val="FFC66D"/>
                </a:solidFill>
                <a:effectLst/>
                <a:latin typeface="JetBrains Mono"/>
              </a:rPr>
              <a:t>setAge</a:t>
            </a:r>
            <a:r>
              <a:rPr kumimoji="0" lang="en-US" altLang="en-US" sz="900" b="0" i="0" u="none" strike="noStrike" cap="none" normalizeH="0" baseline="0">
                <a:ln>
                  <a:noFill/>
                </a:ln>
                <a:solidFill>
                  <a:srgbClr val="A9B7C6"/>
                </a:solidFill>
                <a:effectLst/>
                <a:latin typeface="JetBrains Mono"/>
              </a:rPr>
              <a:t>(Integer age)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this</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9876AA"/>
                </a:solidFill>
                <a:effectLst/>
                <a:latin typeface="JetBrains Mono"/>
              </a:rPr>
              <a:t>age </a:t>
            </a:r>
            <a:r>
              <a:rPr kumimoji="0" lang="en-US" altLang="en-US" sz="900" b="0" i="0" u="none" strike="noStrike" cap="none" normalizeH="0" baseline="0">
                <a:ln>
                  <a:noFill/>
                </a:ln>
                <a:solidFill>
                  <a:srgbClr val="A9B7C6"/>
                </a:solidFill>
                <a:effectLst/>
                <a:latin typeface="JetBrains Mono"/>
              </a:rPr>
              <a:t>= age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Integer </a:t>
            </a:r>
            <a:r>
              <a:rPr kumimoji="0" lang="en-US" altLang="en-US" sz="900" b="0" i="0" u="none" strike="noStrike" cap="none" normalizeH="0" baseline="0">
                <a:ln>
                  <a:noFill/>
                </a:ln>
                <a:solidFill>
                  <a:srgbClr val="FFC66D"/>
                </a:solidFill>
                <a:effectLst/>
                <a:latin typeface="JetBrains Mono"/>
              </a:rPr>
              <a:t>getAge</a:t>
            </a: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System.</a:t>
            </a:r>
            <a:r>
              <a:rPr kumimoji="0" lang="en-US" altLang="en-US" sz="900" b="0" i="1" u="none" strike="noStrike" cap="none" normalizeH="0" baseline="0">
                <a:ln>
                  <a:noFill/>
                </a:ln>
                <a:solidFill>
                  <a:srgbClr val="9876AA"/>
                </a:solidFill>
                <a:effectLst/>
                <a:latin typeface="JetBrains Mono"/>
              </a:rPr>
              <a:t>out</a:t>
            </a:r>
            <a:r>
              <a:rPr kumimoji="0" lang="en-US" altLang="en-US" sz="900" b="0" i="0" u="none" strike="noStrike" cap="none" normalizeH="0" baseline="0">
                <a:ln>
                  <a:noFill/>
                </a:ln>
                <a:solidFill>
                  <a:srgbClr val="A9B7C6"/>
                </a:solidFill>
                <a:effectLst/>
                <a:latin typeface="JetBrains Mono"/>
              </a:rPr>
              <a:t>.println(</a:t>
            </a:r>
            <a:r>
              <a:rPr kumimoji="0" lang="en-US" altLang="en-US" sz="900" b="0" i="0" u="none" strike="noStrike" cap="none" normalizeH="0" baseline="0">
                <a:ln>
                  <a:noFill/>
                </a:ln>
                <a:solidFill>
                  <a:srgbClr val="6A8759"/>
                </a:solidFill>
                <a:effectLst/>
                <a:latin typeface="JetBrains Mono"/>
              </a:rPr>
              <a:t>"Age : " </a:t>
            </a: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age </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return </a:t>
            </a:r>
            <a:r>
              <a:rPr kumimoji="0" lang="en-US" altLang="en-US" sz="900" b="0" i="0" u="none" strike="noStrike" cap="none" normalizeH="0" baseline="0">
                <a:ln>
                  <a:noFill/>
                </a:ln>
                <a:solidFill>
                  <a:srgbClr val="9876AA"/>
                </a:solidFill>
                <a:effectLst/>
                <a:latin typeface="JetBrains Mono"/>
              </a:rPr>
              <a:t>age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setName</a:t>
            </a:r>
            <a:r>
              <a:rPr kumimoji="0" lang="en-US" altLang="en-US" sz="900" b="0" i="0" u="none" strike="noStrike" cap="none" normalizeH="0" baseline="0">
                <a:ln>
                  <a:noFill/>
                </a:ln>
                <a:solidFill>
                  <a:srgbClr val="A9B7C6"/>
                </a:solidFill>
                <a:effectLst/>
                <a:latin typeface="JetBrains Mono"/>
              </a:rPr>
              <a:t>(String name)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this</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9876AA"/>
                </a:solidFill>
                <a:effectLst/>
                <a:latin typeface="JetBrains Mono"/>
              </a:rPr>
              <a:t>name </a:t>
            </a:r>
            <a:r>
              <a:rPr kumimoji="0" lang="en-US" altLang="en-US" sz="900" b="0" i="0" u="none" strike="noStrike" cap="none" normalizeH="0" baseline="0">
                <a:ln>
                  <a:noFill/>
                </a:ln>
                <a:solidFill>
                  <a:srgbClr val="A9B7C6"/>
                </a:solidFill>
                <a:effectLst/>
                <a:latin typeface="JetBrains Mono"/>
              </a:rPr>
              <a:t>= name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String </a:t>
            </a:r>
            <a:r>
              <a:rPr kumimoji="0" lang="en-US" altLang="en-US" sz="900" b="0" i="0" u="none" strike="noStrike" cap="none" normalizeH="0" baseline="0">
                <a:ln>
                  <a:noFill/>
                </a:ln>
                <a:solidFill>
                  <a:srgbClr val="FFC66D"/>
                </a:solidFill>
                <a:effectLst/>
                <a:latin typeface="JetBrains Mono"/>
              </a:rPr>
              <a:t>getName</a:t>
            </a: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System.</a:t>
            </a:r>
            <a:r>
              <a:rPr kumimoji="0" lang="en-US" altLang="en-US" sz="900" b="0" i="1" u="none" strike="noStrike" cap="none" normalizeH="0" baseline="0">
                <a:ln>
                  <a:noFill/>
                </a:ln>
                <a:solidFill>
                  <a:srgbClr val="9876AA"/>
                </a:solidFill>
                <a:effectLst/>
                <a:latin typeface="JetBrains Mono"/>
              </a:rPr>
              <a:t>out</a:t>
            </a:r>
            <a:r>
              <a:rPr kumimoji="0" lang="en-US" altLang="en-US" sz="900" b="0" i="0" u="none" strike="noStrike" cap="none" normalizeH="0" baseline="0">
                <a:ln>
                  <a:noFill/>
                </a:ln>
                <a:solidFill>
                  <a:srgbClr val="A9B7C6"/>
                </a:solidFill>
                <a:effectLst/>
                <a:latin typeface="JetBrains Mono"/>
              </a:rPr>
              <a:t>.println(</a:t>
            </a:r>
            <a:r>
              <a:rPr kumimoji="0" lang="en-US" altLang="en-US" sz="900" b="0" i="0" u="none" strike="noStrike" cap="none" normalizeH="0" baseline="0">
                <a:ln>
                  <a:noFill/>
                </a:ln>
                <a:solidFill>
                  <a:srgbClr val="6A8759"/>
                </a:solidFill>
                <a:effectLst/>
                <a:latin typeface="JetBrains Mono"/>
              </a:rPr>
              <a:t>"Name : " </a:t>
            </a: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name </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return </a:t>
            </a:r>
            <a:r>
              <a:rPr kumimoji="0" lang="en-US" altLang="en-US" sz="900" b="0" i="0" u="none" strike="noStrike" cap="none" normalizeH="0" baseline="0">
                <a:ln>
                  <a:noFill/>
                </a:ln>
                <a:solidFill>
                  <a:srgbClr val="9876AA"/>
                </a:solidFill>
                <a:effectLst/>
                <a:latin typeface="JetBrains Mono"/>
              </a:rPr>
              <a:t>name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printThrowException</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System.</a:t>
            </a:r>
            <a:r>
              <a:rPr kumimoji="0" lang="en-US" altLang="en-US" sz="900" b="0" i="1" u="none" strike="noStrike" cap="none" normalizeH="0" baseline="0">
                <a:ln>
                  <a:noFill/>
                </a:ln>
                <a:solidFill>
                  <a:srgbClr val="9876AA"/>
                </a:solidFill>
                <a:effectLst/>
                <a:latin typeface="JetBrains Mono"/>
              </a:rPr>
              <a:t>out</a:t>
            </a:r>
            <a:r>
              <a:rPr kumimoji="0" lang="en-US" altLang="en-US" sz="900" b="0" i="0" u="none" strike="noStrike" cap="none" normalizeH="0" baseline="0">
                <a:ln>
                  <a:noFill/>
                </a:ln>
                <a:solidFill>
                  <a:srgbClr val="A9B7C6"/>
                </a:solidFill>
                <a:effectLst/>
                <a:latin typeface="JetBrains Mono"/>
              </a:rPr>
              <a:t>.println(</a:t>
            </a:r>
            <a:r>
              <a:rPr kumimoji="0" lang="en-US" altLang="en-US" sz="900" b="0" i="0" u="none" strike="noStrike" cap="none" normalizeH="0" baseline="0">
                <a:ln>
                  <a:noFill/>
                </a:ln>
                <a:solidFill>
                  <a:srgbClr val="6A8759"/>
                </a:solidFill>
                <a:effectLst/>
                <a:latin typeface="JetBrains Mono"/>
              </a:rPr>
              <a:t>"Exception raised"</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throw new </a:t>
            </a:r>
            <a:r>
              <a:rPr kumimoji="0" lang="en-US" altLang="en-US" sz="900" b="0" i="0" u="none" strike="noStrike" cap="none" normalizeH="0" baseline="0">
                <a:ln>
                  <a:noFill/>
                </a:ln>
                <a:solidFill>
                  <a:srgbClr val="A9B7C6"/>
                </a:solidFill>
                <a:effectLst/>
                <a:latin typeface="JetBrains Mono"/>
              </a:rPr>
              <a:t>IllegalArgumentException()</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19083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A86B8A6-1EEF-4856-9075-F27155E75637}"/>
              </a:ext>
            </a:extLst>
          </p:cNvPr>
          <p:cNvSpPr>
            <a:spLocks noGrp="1" noChangeArrowheads="1"/>
          </p:cNvSpPr>
          <p:nvPr>
            <p:ph type="title"/>
          </p:nvPr>
        </p:nvSpPr>
        <p:spPr>
          <a:xfrm>
            <a:off x="164237" y="0"/>
            <a:ext cx="8229600" cy="1143000"/>
          </a:xfrm>
        </p:spPr>
        <p:txBody>
          <a:bodyPr/>
          <a:lstStyle/>
          <a:p>
            <a:pPr eaLnBrk="1" hangingPunct="1"/>
            <a:r>
              <a:rPr lang="en-US" altLang="en-US" dirty="0"/>
              <a:t>Example</a:t>
            </a:r>
          </a:p>
        </p:txBody>
      </p:sp>
      <p:sp>
        <p:nvSpPr>
          <p:cNvPr id="2" name="Rectangle 1">
            <a:extLst>
              <a:ext uri="{FF2B5EF4-FFF2-40B4-BE49-F238E27FC236}">
                <a16:creationId xmlns:a16="http://schemas.microsoft.com/office/drawing/2014/main" id="{C7370491-F3C2-410B-9D90-C12B078BB97D}"/>
              </a:ext>
            </a:extLst>
          </p:cNvPr>
          <p:cNvSpPr>
            <a:spLocks noChangeArrowheads="1"/>
          </p:cNvSpPr>
          <p:nvPr/>
        </p:nvSpPr>
        <p:spPr bwMode="auto">
          <a:xfrm>
            <a:off x="164237" y="2073280"/>
            <a:ext cx="4407763" cy="35548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err="1">
                <a:ln>
                  <a:noFill/>
                </a:ln>
                <a:solidFill>
                  <a:srgbClr val="A9B7C6"/>
                </a:solidFill>
                <a:effectLst/>
                <a:latin typeface="JetBrains Mono"/>
              </a:rPr>
              <a:t>org.example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org.springframework.context.ApplicationContext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a:ln>
                  <a:noFill/>
                </a:ln>
                <a:solidFill>
                  <a:srgbClr val="A9B7C6"/>
                </a:solidFill>
                <a:effectLst/>
                <a:latin typeface="JetBrains Mono"/>
              </a:rPr>
              <a:t>org.springframework.context.support.ClassPathXmlApplicationContext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1" u="none" strike="noStrike" cap="none" normalizeH="0" baseline="0" dirty="0">
                <a:ln>
                  <a:noFill/>
                </a:ln>
                <a:solidFill>
                  <a:srgbClr val="629755"/>
                </a:solidFill>
                <a:effectLst/>
                <a:latin typeface="JetBrains Mono"/>
              </a:rPr>
              <a:t>/**</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 Hello world!</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1" u="none" strike="noStrike" cap="none" normalizeH="0" baseline="0" dirty="0">
                <a:ln>
                  <a:noFill/>
                </a:ln>
                <a:solidFill>
                  <a:srgbClr val="629755"/>
                </a:solidFill>
                <a:effectLst/>
                <a:latin typeface="JetBrains Mono"/>
              </a:rPr>
              <a:t> */</a:t>
            </a:r>
            <a:br>
              <a:rPr kumimoji="0" lang="en-US" altLang="en-US" sz="900" b="0" i="1" u="none" strike="noStrike" cap="none" normalizeH="0" baseline="0" dirty="0">
                <a:ln>
                  <a:noFill/>
                </a:ln>
                <a:solidFill>
                  <a:srgbClr val="629755"/>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a:ln>
                  <a:noFill/>
                </a:ln>
                <a:solidFill>
                  <a:srgbClr val="A9B7C6"/>
                </a:solidFill>
                <a:effectLst/>
                <a:latin typeface="JetBrains Mono"/>
              </a:rPr>
              <a:t>App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static void </a:t>
            </a:r>
            <a:r>
              <a:rPr kumimoji="0" lang="en-US" altLang="en-US" sz="900" b="0" i="0" u="none" strike="noStrike" cap="none" normalizeH="0" baseline="0" dirty="0">
                <a:ln>
                  <a:noFill/>
                </a:ln>
                <a:solidFill>
                  <a:srgbClr val="FFC66D"/>
                </a:solidFill>
                <a:effectLst/>
                <a:latin typeface="JetBrains Mono"/>
              </a:rPr>
              <a:t>main</a:t>
            </a:r>
            <a:r>
              <a:rPr kumimoji="0" lang="en-US" altLang="en-US" sz="900" b="0" i="0" u="none" strike="noStrike" cap="none" normalizeH="0" baseline="0" dirty="0">
                <a:ln>
                  <a:noFill/>
                </a:ln>
                <a:solidFill>
                  <a:srgbClr val="A9B7C6"/>
                </a:solidFill>
                <a:effectLst/>
                <a:latin typeface="JetBrains Mono"/>
              </a:rPr>
              <a:t>( String[] </a:t>
            </a:r>
            <a:r>
              <a:rPr kumimoji="0" lang="en-US" altLang="en-US" sz="900" b="0" i="0" u="none" strike="noStrike" cap="none" normalizeH="0" baseline="0" dirty="0" err="1">
                <a:ln>
                  <a:noFill/>
                </a:ln>
                <a:solidFill>
                  <a:srgbClr val="A9B7C6"/>
                </a:solidFill>
                <a:effectLst/>
                <a:latin typeface="JetBrains Mono"/>
              </a:rPr>
              <a:t>args</a:t>
            </a: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System.</a:t>
            </a:r>
            <a:r>
              <a:rPr kumimoji="0" lang="en-US" altLang="en-US" sz="900" b="0" i="1" u="none" strike="noStrike" cap="none" normalizeH="0" baseline="0" dirty="0" err="1">
                <a:ln>
                  <a:noFill/>
                </a:ln>
                <a:solidFill>
                  <a:srgbClr val="9876AA"/>
                </a:solidFill>
                <a:effectLst/>
                <a:latin typeface="JetBrains Mono"/>
              </a:rPr>
              <a:t>out</a:t>
            </a:r>
            <a:r>
              <a:rPr kumimoji="0" lang="en-US" altLang="en-US" sz="900" b="0" i="0" u="none" strike="noStrike" cap="none" normalizeH="0" baseline="0" dirty="0" err="1">
                <a:ln>
                  <a:noFill/>
                </a:ln>
                <a:solidFill>
                  <a:srgbClr val="A9B7C6"/>
                </a:solidFill>
                <a:effectLst/>
                <a:latin typeface="JetBrains Mono"/>
              </a:rPr>
              <a:t>.println</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6A8759"/>
                </a:solidFill>
                <a:effectLst/>
                <a:latin typeface="JetBrains Mono"/>
              </a:rPr>
              <a:t>"Hello World!" </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ApplicationContext</a:t>
            </a:r>
            <a:r>
              <a:rPr kumimoji="0" lang="en-US" altLang="en-US" sz="900" b="0" i="0" u="none" strike="noStrike" cap="none" normalizeH="0" baseline="0" dirty="0">
                <a:ln>
                  <a:noFill/>
                </a:ln>
                <a:solidFill>
                  <a:srgbClr val="A9B7C6"/>
                </a:solidFill>
                <a:effectLst/>
                <a:latin typeface="JetBrains Mono"/>
              </a:rPr>
              <a:t> context = </a:t>
            </a:r>
            <a:r>
              <a:rPr kumimoji="0" lang="en-US" altLang="en-US" sz="900" b="0" i="0" u="none" strike="noStrike" cap="none" normalizeH="0" baseline="0" dirty="0">
                <a:ln>
                  <a:noFill/>
                </a:ln>
                <a:solidFill>
                  <a:srgbClr val="CC7832"/>
                </a:solidFill>
                <a:effectLst/>
                <a:latin typeface="JetBrains Mono"/>
              </a:rPr>
              <a:t>new </a:t>
            </a:r>
            <a:r>
              <a:rPr kumimoji="0" lang="en-US" altLang="en-US" sz="900" b="0" i="0" u="none" strike="noStrike" cap="none" normalizeH="0" baseline="0" dirty="0" err="1">
                <a:ln>
                  <a:noFill/>
                </a:ln>
                <a:solidFill>
                  <a:srgbClr val="A9B7C6"/>
                </a:solidFill>
                <a:effectLst/>
                <a:latin typeface="JetBrains Mono"/>
              </a:rPr>
              <a:t>ClassPathXmlApplicationContext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"beans.xml"</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Student </a:t>
            </a:r>
            <a:r>
              <a:rPr kumimoji="0" lang="en-US" altLang="en-US" sz="900" b="0" i="0" u="none" strike="noStrike" cap="none" normalizeH="0" baseline="0" dirty="0" err="1">
                <a:ln>
                  <a:noFill/>
                </a:ln>
                <a:solidFill>
                  <a:srgbClr val="A9B7C6"/>
                </a:solidFill>
                <a:effectLst/>
                <a:latin typeface="JetBrains Mono"/>
              </a:rPr>
              <a:t>student</a:t>
            </a:r>
            <a:r>
              <a:rPr kumimoji="0" lang="en-US" altLang="en-US" sz="900" b="0" i="0" u="none" strike="noStrike" cap="none" normalizeH="0" baseline="0" dirty="0">
                <a:ln>
                  <a:noFill/>
                </a:ln>
                <a:solidFill>
                  <a:srgbClr val="A9B7C6"/>
                </a:solidFill>
                <a:effectLst/>
                <a:latin typeface="JetBrains Mono"/>
              </a:rPr>
              <a:t> = (Student) </a:t>
            </a:r>
            <a:r>
              <a:rPr kumimoji="0" lang="en-US" altLang="en-US" sz="900" b="0" i="0" u="none" strike="noStrike" cap="none" normalizeH="0" baseline="0" dirty="0" err="1">
                <a:ln>
                  <a:noFill/>
                </a:ln>
                <a:solidFill>
                  <a:srgbClr val="A9B7C6"/>
                </a:solidFill>
                <a:effectLst/>
                <a:latin typeface="JetBrains Mono"/>
              </a:rPr>
              <a:t>context.getBean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"student"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student.getName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student.getAge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student.printThrowException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22170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0D92C10-69BF-4D03-8388-765112BF1114}"/>
              </a:ext>
            </a:extLst>
          </p:cNvPr>
          <p:cNvSpPr>
            <a:spLocks noGrp="1" noChangeArrowheads="1"/>
          </p:cNvSpPr>
          <p:nvPr>
            <p:ph type="title"/>
          </p:nvPr>
        </p:nvSpPr>
        <p:spPr/>
        <p:txBody>
          <a:bodyPr/>
          <a:lstStyle/>
          <a:p>
            <a:pPr eaLnBrk="1" hangingPunct="1"/>
            <a:r>
              <a:rPr lang="en-US" altLang="en-US"/>
              <a:t>Pointcut Expressions in AspectJ</a:t>
            </a:r>
          </a:p>
        </p:txBody>
      </p:sp>
      <p:pic>
        <p:nvPicPr>
          <p:cNvPr id="25603" name="Picture 4">
            <a:extLst>
              <a:ext uri="{FF2B5EF4-FFF2-40B4-BE49-F238E27FC236}">
                <a16:creationId xmlns:a16="http://schemas.microsoft.com/office/drawing/2014/main" id="{9287E705-41B0-403C-955C-2CEA44757392}"/>
              </a:ext>
            </a:extLst>
          </p:cNvPr>
          <p:cNvPicPr>
            <a:picLocks noGrp="1" noChangeAspect="1" noChangeArrowheads="1"/>
          </p:cNvPicPr>
          <p:nvPr>
            <p:ph idx="1"/>
          </p:nvPr>
        </p:nvPicPr>
        <p:blipFill>
          <a:blip r:embed="rId2">
            <a:lum bright="6000"/>
            <a:extLst>
              <a:ext uri="{28A0092B-C50C-407E-A947-70E740481C1C}">
                <a14:useLocalDpi xmlns:a14="http://schemas.microsoft.com/office/drawing/2010/main" val="0"/>
              </a:ext>
            </a:extLst>
          </a:blip>
          <a:srcRect/>
          <a:stretch>
            <a:fillRect/>
          </a:stretch>
        </p:blipFill>
        <p:spPr>
          <a:xfrm>
            <a:off x="1633491" y="2344685"/>
            <a:ext cx="4491839" cy="3056915"/>
          </a:xfr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A86B8A6-1EEF-4856-9075-F27155E75637}"/>
              </a:ext>
            </a:extLst>
          </p:cNvPr>
          <p:cNvSpPr>
            <a:spLocks noGrp="1" noChangeArrowheads="1"/>
          </p:cNvSpPr>
          <p:nvPr>
            <p:ph type="title"/>
          </p:nvPr>
        </p:nvSpPr>
        <p:spPr/>
        <p:txBody>
          <a:bodyPr/>
          <a:lstStyle/>
          <a:p>
            <a:pPr eaLnBrk="1" hangingPunct="1"/>
            <a:r>
              <a:rPr lang="en-US" altLang="en-US"/>
              <a:t>Implementing Spring</a:t>
            </a:r>
          </a:p>
        </p:txBody>
      </p:sp>
      <p:sp>
        <p:nvSpPr>
          <p:cNvPr id="262147" name="Rectangle 3">
            <a:extLst>
              <a:ext uri="{FF2B5EF4-FFF2-40B4-BE49-F238E27FC236}">
                <a16:creationId xmlns:a16="http://schemas.microsoft.com/office/drawing/2014/main" id="{CC6D6E20-E417-41E0-83F9-28EF04CB0E69}"/>
              </a:ext>
            </a:extLst>
          </p:cNvPr>
          <p:cNvSpPr>
            <a:spLocks noGrp="1" noChangeArrowheads="1"/>
          </p:cNvSpPr>
          <p:nvPr>
            <p:ph type="body" idx="1"/>
          </p:nvPr>
        </p:nvSpPr>
        <p:spPr/>
        <p:txBody>
          <a:bodyPr/>
          <a:lstStyle/>
          <a:p>
            <a:pPr eaLnBrk="1" hangingPunct="1">
              <a:defRPr/>
            </a:pPr>
            <a:r>
              <a:rPr lang="en-US" dirty="0"/>
              <a:t>Spring and JDBC</a:t>
            </a:r>
          </a:p>
          <a:p>
            <a:pPr lvl="1" eaLnBrk="1" hangingPunct="1">
              <a:defRPr/>
            </a:pPr>
            <a:r>
              <a:rPr lang="en-US" dirty="0" err="1"/>
              <a:t>JdbcTemplate</a:t>
            </a:r>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CDBA18-6093-4602-BA6A-0CCDD5E8EE9D}"/>
              </a:ext>
            </a:extLst>
          </p:cNvPr>
          <p:cNvSpPr>
            <a:spLocks noGrp="1" noChangeArrowheads="1"/>
          </p:cNvSpPr>
          <p:nvPr>
            <p:ph type="ctrTitle"/>
          </p:nvPr>
        </p:nvSpPr>
        <p:spPr/>
        <p:txBody>
          <a:bodyPr/>
          <a:lstStyle/>
          <a:p>
            <a:pPr eaLnBrk="1" hangingPunct="1"/>
            <a:r>
              <a:rPr lang="en-US" altLang="en-US"/>
              <a:t>Managing Transaction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DE4924E-1423-4033-83EB-84326184186E}"/>
              </a:ext>
            </a:extLst>
          </p:cNvPr>
          <p:cNvSpPr>
            <a:spLocks noGrp="1" noChangeArrowheads="1"/>
          </p:cNvSpPr>
          <p:nvPr>
            <p:ph type="title"/>
          </p:nvPr>
        </p:nvSpPr>
        <p:spPr/>
        <p:txBody>
          <a:bodyPr/>
          <a:lstStyle/>
          <a:p>
            <a:pPr eaLnBrk="1" hangingPunct="1"/>
            <a:r>
              <a:rPr lang="en-US" altLang="en-US"/>
              <a:t>Transaction Managers</a:t>
            </a:r>
          </a:p>
        </p:txBody>
      </p:sp>
      <p:pic>
        <p:nvPicPr>
          <p:cNvPr id="27651" name="Picture 3">
            <a:extLst>
              <a:ext uri="{FF2B5EF4-FFF2-40B4-BE49-F238E27FC236}">
                <a16:creationId xmlns:a16="http://schemas.microsoft.com/office/drawing/2014/main" id="{E718C753-4FD6-4F35-9941-7E25447A4D98}"/>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7788" y="2095500"/>
            <a:ext cx="8886825"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30EC1F0-7A46-411C-9DA3-7D66B62BFFD2}"/>
              </a:ext>
            </a:extLst>
          </p:cNvPr>
          <p:cNvSpPr>
            <a:spLocks noGrp="1" noChangeArrowheads="1"/>
          </p:cNvSpPr>
          <p:nvPr>
            <p:ph type="title"/>
          </p:nvPr>
        </p:nvSpPr>
        <p:spPr/>
        <p:txBody>
          <a:bodyPr/>
          <a:lstStyle/>
          <a:p>
            <a:pPr eaLnBrk="1" hangingPunct="1"/>
            <a:r>
              <a:rPr lang="en-US" altLang="en-US"/>
              <a:t>Propagation Attributes</a:t>
            </a:r>
          </a:p>
        </p:txBody>
      </p:sp>
      <p:pic>
        <p:nvPicPr>
          <p:cNvPr id="28675" name="Picture 3">
            <a:extLst>
              <a:ext uri="{FF2B5EF4-FFF2-40B4-BE49-F238E27FC236}">
                <a16:creationId xmlns:a16="http://schemas.microsoft.com/office/drawing/2014/main" id="{390F2B2A-6FE9-4F91-A1C3-F3DF53D9F306}"/>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78849" y="2092279"/>
            <a:ext cx="7786302" cy="406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A202ACB-4BB0-41C9-9DAF-8E1A6BE99136}"/>
              </a:ext>
            </a:extLst>
          </p:cNvPr>
          <p:cNvSpPr>
            <a:spLocks noGrp="1" noChangeArrowheads="1"/>
          </p:cNvSpPr>
          <p:nvPr>
            <p:ph type="title"/>
          </p:nvPr>
        </p:nvSpPr>
        <p:spPr/>
        <p:txBody>
          <a:bodyPr/>
          <a:lstStyle/>
          <a:p>
            <a:pPr eaLnBrk="1" hangingPunct="1"/>
            <a:r>
              <a:rPr lang="en-US" altLang="en-US"/>
              <a:t>Isolation Levels</a:t>
            </a:r>
          </a:p>
        </p:txBody>
      </p:sp>
      <p:pic>
        <p:nvPicPr>
          <p:cNvPr id="29699" name="Picture 3">
            <a:extLst>
              <a:ext uri="{FF2B5EF4-FFF2-40B4-BE49-F238E27FC236}">
                <a16:creationId xmlns:a16="http://schemas.microsoft.com/office/drawing/2014/main" id="{751FEDC1-D459-48B7-ACAE-76987F36947B}"/>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372862" y="1882929"/>
            <a:ext cx="8712401" cy="420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59088CE-E1A9-4AB1-8A99-80570AD23955}"/>
              </a:ext>
            </a:extLst>
          </p:cNvPr>
          <p:cNvSpPr>
            <a:spLocks noGrp="1" noChangeArrowheads="1"/>
          </p:cNvSpPr>
          <p:nvPr>
            <p:ph type="title"/>
          </p:nvPr>
        </p:nvSpPr>
        <p:spPr/>
        <p:txBody>
          <a:bodyPr/>
          <a:lstStyle/>
          <a:p>
            <a:pPr eaLnBrk="1" hangingPunct="1"/>
            <a:r>
              <a:rPr lang="en-US" altLang="en-US"/>
              <a:t>Propagations Attributes</a:t>
            </a:r>
          </a:p>
        </p:txBody>
      </p:sp>
      <p:pic>
        <p:nvPicPr>
          <p:cNvPr id="30723" name="Picture 3">
            <a:extLst>
              <a:ext uri="{FF2B5EF4-FFF2-40B4-BE49-F238E27FC236}">
                <a16:creationId xmlns:a16="http://schemas.microsoft.com/office/drawing/2014/main" id="{0E16AE60-9811-4FA3-A290-595FE17223F2}"/>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359544" y="2106193"/>
            <a:ext cx="8658225" cy="388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50668" y="642707"/>
            <a:ext cx="7035553" cy="600167"/>
          </a:xfrm>
        </p:spPr>
        <p:txBody>
          <a:bodyPr/>
          <a:lstStyle/>
          <a:p>
            <a:pPr eaLnBrk="1" hangingPunct="1"/>
            <a:r>
              <a:rPr lang="en-US" altLang="en-US" sz="3600" dirty="0"/>
              <a:t>Introduction to Spring Framework</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57199" y="1242875"/>
            <a:ext cx="8331693" cy="5406500"/>
          </a:xfrm>
        </p:spPr>
        <p:txBody>
          <a:bodyPr/>
          <a:lstStyle/>
          <a:p>
            <a:r>
              <a:rPr lang="en-US" sz="1400" dirty="0"/>
              <a:t>The Spring Framework is a Java platform that provides comprehensive infrastructure support for developing Java applications. Spring handles the infrastructure so you can focus on your application</a:t>
            </a:r>
          </a:p>
          <a:p>
            <a:r>
              <a:rPr lang="en-US" sz="1400" dirty="0"/>
              <a:t>It does that with the help of Dependency Injection and Inversion of Control(IoC) Framework</a:t>
            </a:r>
          </a:p>
          <a:p>
            <a:r>
              <a:rPr lang="en-US" sz="1400" dirty="0"/>
              <a:t>The Spring Framework consists of features organized into about 20 modules.</a:t>
            </a:r>
          </a:p>
          <a:p>
            <a:endParaRPr lang="en-US" altLang="en-US" sz="1800" dirty="0"/>
          </a:p>
        </p:txBody>
      </p:sp>
      <p:pic>
        <p:nvPicPr>
          <p:cNvPr id="4" name="Picture 3">
            <a:extLst>
              <a:ext uri="{FF2B5EF4-FFF2-40B4-BE49-F238E27FC236}">
                <a16:creationId xmlns:a16="http://schemas.microsoft.com/office/drawing/2014/main" id="{60B9842B-CBB3-4ED9-B8C1-0BB7B3912C94}"/>
              </a:ext>
            </a:extLst>
          </p:cNvPr>
          <p:cNvPicPr>
            <a:picLocks noChangeAspect="1"/>
          </p:cNvPicPr>
          <p:nvPr/>
        </p:nvPicPr>
        <p:blipFill>
          <a:blip r:embed="rId2"/>
          <a:stretch>
            <a:fillRect/>
          </a:stretch>
        </p:blipFill>
        <p:spPr>
          <a:xfrm>
            <a:off x="1047473" y="2360258"/>
            <a:ext cx="6194388" cy="4289117"/>
          </a:xfrm>
          <a:prstGeom prst="rect">
            <a:avLst/>
          </a:prstGeom>
        </p:spPr>
      </p:pic>
    </p:spTree>
    <p:extLst>
      <p:ext uri="{BB962C8B-B14F-4D97-AF65-F5344CB8AC3E}">
        <p14:creationId xmlns:p14="http://schemas.microsoft.com/office/powerpoint/2010/main" val="83960396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3413623-407C-4451-94B7-1169D7B6973E}"/>
              </a:ext>
            </a:extLst>
          </p:cNvPr>
          <p:cNvSpPr>
            <a:spLocks noGrp="1" noChangeArrowheads="1"/>
          </p:cNvSpPr>
          <p:nvPr>
            <p:ph type="title"/>
          </p:nvPr>
        </p:nvSpPr>
        <p:spPr/>
        <p:txBody>
          <a:bodyPr/>
          <a:lstStyle/>
          <a:p>
            <a:pPr eaLnBrk="1" hangingPunct="1"/>
            <a:r>
              <a:rPr lang="en-US" altLang="en-US"/>
              <a:t>Transaction Attributes</a:t>
            </a:r>
          </a:p>
        </p:txBody>
      </p:sp>
      <p:sp>
        <p:nvSpPr>
          <p:cNvPr id="346115" name="Rectangle 3">
            <a:extLst>
              <a:ext uri="{FF2B5EF4-FFF2-40B4-BE49-F238E27FC236}">
                <a16:creationId xmlns:a16="http://schemas.microsoft.com/office/drawing/2014/main" id="{045F79B7-11BB-4681-8056-32DCBE492A36}"/>
              </a:ext>
            </a:extLst>
          </p:cNvPr>
          <p:cNvSpPr>
            <a:spLocks noGrp="1" noChangeArrowheads="1"/>
          </p:cNvSpPr>
          <p:nvPr>
            <p:ph type="body" idx="1"/>
          </p:nvPr>
        </p:nvSpPr>
        <p:spPr/>
        <p:txBody>
          <a:bodyPr/>
          <a:lstStyle/>
          <a:p>
            <a:pPr eaLnBrk="1" hangingPunct="1">
              <a:defRPr/>
            </a:pPr>
            <a:r>
              <a:rPr lang="en-US">
                <a:effectLst/>
              </a:rPr>
              <a:t>NameMatchTransactionAttributeSource</a:t>
            </a:r>
          </a:p>
          <a:p>
            <a:pPr eaLnBrk="1" hangingPunct="1">
              <a:defRPr/>
            </a:pPr>
            <a:r>
              <a:rPr lang="en-US">
                <a:effectLst/>
              </a:rPr>
              <a:t>MatchAlwaysTransactionAttributeSource</a:t>
            </a:r>
          </a:p>
          <a:p>
            <a:pPr eaLnBrk="1" hangingPunct="1">
              <a:defRPr/>
            </a:pPr>
            <a:r>
              <a:rPr lang="en-US">
                <a:effectLst/>
              </a:rPr>
              <a:t>DefaultTransactionAttribute</a:t>
            </a:r>
          </a:p>
          <a:p>
            <a:pPr eaLnBrk="1" hangingPunct="1">
              <a:defRPr/>
            </a:pPr>
            <a:endParaRPr lang="en-US"/>
          </a:p>
        </p:txBody>
      </p:sp>
      <p:pic>
        <p:nvPicPr>
          <p:cNvPr id="31748" name="Picture 4">
            <a:extLst>
              <a:ext uri="{FF2B5EF4-FFF2-40B4-BE49-F238E27FC236}">
                <a16:creationId xmlns:a16="http://schemas.microsoft.com/office/drawing/2014/main" id="{9CC91BBE-3138-4947-848F-7212D1047048}"/>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0" y="3465513"/>
            <a:ext cx="91440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CDBA18-6093-4602-BA6A-0CCDD5E8EE9D}"/>
              </a:ext>
            </a:extLst>
          </p:cNvPr>
          <p:cNvSpPr>
            <a:spLocks noGrp="1" noChangeArrowheads="1"/>
          </p:cNvSpPr>
          <p:nvPr>
            <p:ph type="ctrTitle"/>
          </p:nvPr>
        </p:nvSpPr>
        <p:spPr/>
        <p:txBody>
          <a:bodyPr/>
          <a:lstStyle/>
          <a:p>
            <a:pPr eaLnBrk="1" hangingPunct="1"/>
            <a:r>
              <a:rPr lang="en-US" altLang="en-US" dirty="0"/>
              <a:t>Spring MVC</a:t>
            </a:r>
          </a:p>
        </p:txBody>
      </p:sp>
    </p:spTree>
    <p:extLst>
      <p:ext uri="{BB962C8B-B14F-4D97-AF65-F5344CB8AC3E}">
        <p14:creationId xmlns:p14="http://schemas.microsoft.com/office/powerpoint/2010/main" val="2820911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BCAEEA9-0858-4E6E-BF0D-67A3E4B3F089}"/>
              </a:ext>
            </a:extLst>
          </p:cNvPr>
          <p:cNvSpPr>
            <a:spLocks noGrp="1" noChangeArrowheads="1"/>
          </p:cNvSpPr>
          <p:nvPr>
            <p:ph type="title"/>
          </p:nvPr>
        </p:nvSpPr>
        <p:spPr/>
        <p:txBody>
          <a:bodyPr/>
          <a:lstStyle/>
          <a:p>
            <a:pPr eaLnBrk="1" hangingPunct="1"/>
            <a:r>
              <a:rPr lang="en-US" altLang="en-US"/>
              <a:t>Spring and MVC</a:t>
            </a:r>
          </a:p>
        </p:txBody>
      </p:sp>
      <p:sp>
        <p:nvSpPr>
          <p:cNvPr id="333827" name="Rectangle 3">
            <a:extLst>
              <a:ext uri="{FF2B5EF4-FFF2-40B4-BE49-F238E27FC236}">
                <a16:creationId xmlns:a16="http://schemas.microsoft.com/office/drawing/2014/main" id="{206902EB-242D-4286-AA9A-DF22AE2DC182}"/>
              </a:ext>
            </a:extLst>
          </p:cNvPr>
          <p:cNvSpPr>
            <a:spLocks noGrp="1" noChangeArrowheads="1"/>
          </p:cNvSpPr>
          <p:nvPr>
            <p:ph type="body" idx="1"/>
          </p:nvPr>
        </p:nvSpPr>
        <p:spPr/>
        <p:txBody>
          <a:bodyPr/>
          <a:lstStyle/>
          <a:p>
            <a:pPr eaLnBrk="1" hangingPunct="1">
              <a:lnSpc>
                <a:spcPct val="90000"/>
              </a:lnSpc>
              <a:defRPr/>
            </a:pPr>
            <a:r>
              <a:rPr lang="en-US">
                <a:effectLst/>
              </a:rPr>
              <a:t>Spring's MVC package provides a Model-View-Controller (MVC) implementation for web applications</a:t>
            </a:r>
          </a:p>
          <a:p>
            <a:pPr eaLnBrk="1" hangingPunct="1">
              <a:lnSpc>
                <a:spcPct val="90000"/>
              </a:lnSpc>
              <a:defRPr/>
            </a:pPr>
            <a:r>
              <a:rPr lang="en-US">
                <a:effectLst/>
              </a:rPr>
              <a:t>Spring's MVC framework is not just any old implementation; it provides a clean separation between domain model code and web forms, and allows you to use all the other features of the Spring Framework.</a:t>
            </a:r>
            <a:endParaRPr 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43AD621-BDF9-4D68-AED3-E8C7C7243AC1}"/>
              </a:ext>
            </a:extLst>
          </p:cNvPr>
          <p:cNvSpPr>
            <a:spLocks noGrp="1" noChangeArrowheads="1"/>
          </p:cNvSpPr>
          <p:nvPr>
            <p:ph type="title"/>
          </p:nvPr>
        </p:nvSpPr>
        <p:spPr/>
        <p:txBody>
          <a:bodyPr/>
          <a:lstStyle/>
          <a:p>
            <a:pPr eaLnBrk="1" hangingPunct="1"/>
            <a:r>
              <a:rPr lang="en-US" altLang="en-US"/>
              <a:t>Spring and MVC</a:t>
            </a:r>
          </a:p>
        </p:txBody>
      </p:sp>
      <p:pic>
        <p:nvPicPr>
          <p:cNvPr id="34819" name="Picture 4">
            <a:extLst>
              <a:ext uri="{FF2B5EF4-FFF2-40B4-BE49-F238E27FC236}">
                <a16:creationId xmlns:a16="http://schemas.microsoft.com/office/drawing/2014/main" id="{9B2D3C88-1CE1-4379-8425-62C276AEBC74}"/>
              </a:ext>
            </a:extLst>
          </p:cNvPr>
          <p:cNvPicPr>
            <a:picLocks noGrp="1" noChangeAspect="1" noChangeArrowheads="1"/>
          </p:cNvPicPr>
          <p:nvPr>
            <p:ph idx="1"/>
          </p:nvPr>
        </p:nvPicPr>
        <p:blipFill>
          <a:blip r:embed="rId2">
            <a:lum contrast="6000"/>
            <a:extLst>
              <a:ext uri="{28A0092B-C50C-407E-A947-70E740481C1C}">
                <a14:useLocalDpi xmlns:a14="http://schemas.microsoft.com/office/drawing/2010/main" val="0"/>
              </a:ext>
            </a:extLst>
          </a:blip>
          <a:srcRect/>
          <a:stretch>
            <a:fillRect/>
          </a:stretch>
        </p:blipFill>
        <p:spPr>
          <a:xfrm>
            <a:off x="310718" y="2041864"/>
            <a:ext cx="8364970" cy="4301785"/>
          </a:xfr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9EC850B-1094-4802-AB7F-3F073F3E08E8}"/>
              </a:ext>
            </a:extLst>
          </p:cNvPr>
          <p:cNvSpPr>
            <a:spLocks noGrp="1" noChangeArrowheads="1"/>
          </p:cNvSpPr>
          <p:nvPr>
            <p:ph type="title"/>
          </p:nvPr>
        </p:nvSpPr>
        <p:spPr/>
        <p:txBody>
          <a:bodyPr/>
          <a:lstStyle/>
          <a:p>
            <a:pPr eaLnBrk="1" hangingPunct="1"/>
            <a:r>
              <a:rPr lang="en-US" altLang="en-US"/>
              <a:t>Request Life-cycle</a:t>
            </a:r>
          </a:p>
        </p:txBody>
      </p:sp>
      <p:sp>
        <p:nvSpPr>
          <p:cNvPr id="35843" name="Rectangle 3">
            <a:extLst>
              <a:ext uri="{FF2B5EF4-FFF2-40B4-BE49-F238E27FC236}">
                <a16:creationId xmlns:a16="http://schemas.microsoft.com/office/drawing/2014/main" id="{C5F0D3D1-C2CE-4773-8527-87580CB9626E}"/>
              </a:ext>
            </a:extLst>
          </p:cNvPr>
          <p:cNvSpPr>
            <a:spLocks noGrp="1" noChangeArrowheads="1"/>
          </p:cNvSpPr>
          <p:nvPr>
            <p:ph type="body" idx="1"/>
          </p:nvPr>
        </p:nvSpPr>
        <p:spPr/>
        <p:txBody>
          <a:bodyPr/>
          <a:lstStyle/>
          <a:p>
            <a:pPr marL="533400" indent="-533400" eaLnBrk="1" hangingPunct="1">
              <a:lnSpc>
                <a:spcPct val="90000"/>
              </a:lnSpc>
              <a:buFont typeface="Wingdings" panose="05000000000000000000" pitchFamily="2" charset="2"/>
              <a:buAutoNum type="arabicPeriod"/>
            </a:pPr>
            <a:r>
              <a:rPr lang="en-US" altLang="en-US" sz="2800" i="1">
                <a:effectLst/>
              </a:rPr>
              <a:t>DispatchServlet </a:t>
            </a:r>
            <a:r>
              <a:rPr lang="en-US" altLang="en-US" sz="2800">
                <a:effectLst/>
              </a:rPr>
              <a:t>receives a HTTP request</a:t>
            </a:r>
          </a:p>
          <a:p>
            <a:pPr marL="533400" indent="-533400" eaLnBrk="1" hangingPunct="1">
              <a:lnSpc>
                <a:spcPct val="90000"/>
              </a:lnSpc>
              <a:buFont typeface="Wingdings" panose="05000000000000000000" pitchFamily="2" charset="2"/>
              <a:buAutoNum type="arabicPeriod"/>
            </a:pPr>
            <a:r>
              <a:rPr lang="en-US" altLang="en-US" sz="2800" i="1">
                <a:effectLst/>
              </a:rPr>
              <a:t>DispatchServlet </a:t>
            </a:r>
            <a:r>
              <a:rPr lang="en-US" altLang="en-US" sz="2800">
                <a:effectLst/>
              </a:rPr>
              <a:t>selects a Controller based on the URL Handler mapping and pass the request to the Controller</a:t>
            </a:r>
          </a:p>
          <a:p>
            <a:pPr marL="533400" indent="-533400" eaLnBrk="1" hangingPunct="1">
              <a:lnSpc>
                <a:spcPct val="90000"/>
              </a:lnSpc>
              <a:buFont typeface="Wingdings" panose="05000000000000000000" pitchFamily="2" charset="2"/>
              <a:buAutoNum type="arabicPeriod"/>
            </a:pPr>
            <a:r>
              <a:rPr lang="en-US" altLang="en-US" sz="2800" i="1">
                <a:effectLst/>
              </a:rPr>
              <a:t>Controller </a:t>
            </a:r>
            <a:r>
              <a:rPr lang="en-US" altLang="en-US" sz="2800">
                <a:effectLst/>
              </a:rPr>
              <a:t>performs the business logic (and set values of Model objects)</a:t>
            </a:r>
          </a:p>
          <a:p>
            <a:pPr marL="533400" indent="-533400" eaLnBrk="1" hangingPunct="1">
              <a:lnSpc>
                <a:spcPct val="90000"/>
              </a:lnSpc>
              <a:buFont typeface="Wingdings" panose="05000000000000000000" pitchFamily="2" charset="2"/>
              <a:buAutoNum type="arabicPeriod"/>
            </a:pPr>
            <a:r>
              <a:rPr lang="en-US" altLang="en-US" sz="2800" i="1">
                <a:effectLst/>
              </a:rPr>
              <a:t>Controller </a:t>
            </a:r>
            <a:r>
              <a:rPr lang="en-US" altLang="en-US" sz="2800">
                <a:effectLst/>
              </a:rPr>
              <a:t>returns </a:t>
            </a:r>
            <a:r>
              <a:rPr lang="en-US" altLang="en-US" sz="2800" i="1">
                <a:effectLst/>
              </a:rPr>
              <a:t>ModelAndView </a:t>
            </a:r>
            <a:r>
              <a:rPr lang="en-US" altLang="en-US" sz="2800">
                <a:effectLst/>
              </a:rPr>
              <a:t>object</a:t>
            </a:r>
          </a:p>
          <a:p>
            <a:pPr marL="533400" indent="-533400" eaLnBrk="1" hangingPunct="1">
              <a:lnSpc>
                <a:spcPct val="90000"/>
              </a:lnSpc>
              <a:buFont typeface="Wingdings" panose="05000000000000000000" pitchFamily="2" charset="2"/>
              <a:buAutoNum type="arabicPeriod"/>
            </a:pPr>
            <a:r>
              <a:rPr lang="en-US" altLang="en-US" sz="2800" i="1">
                <a:effectLst/>
              </a:rPr>
              <a:t>ViewResolver </a:t>
            </a:r>
            <a:r>
              <a:rPr lang="en-US" altLang="en-US" sz="2800">
                <a:effectLst/>
              </a:rPr>
              <a:t>selects a view</a:t>
            </a:r>
          </a:p>
          <a:p>
            <a:pPr marL="533400" indent="-533400" eaLnBrk="1" hangingPunct="1">
              <a:lnSpc>
                <a:spcPct val="90000"/>
              </a:lnSpc>
              <a:buFont typeface="Wingdings" panose="05000000000000000000" pitchFamily="2" charset="2"/>
              <a:buAutoNum type="arabicPeriod"/>
            </a:pPr>
            <a:r>
              <a:rPr lang="en-US" altLang="en-US" sz="2800">
                <a:effectLst/>
              </a:rPr>
              <a:t>A selected view gets displayed (using values of Model objects)</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821B-B139-4003-A9F8-E006C2D5DE64}"/>
              </a:ext>
            </a:extLst>
          </p:cNvPr>
          <p:cNvSpPr>
            <a:spLocks noGrp="1"/>
          </p:cNvSpPr>
          <p:nvPr>
            <p:ph type="title"/>
          </p:nvPr>
        </p:nvSpPr>
        <p:spPr>
          <a:xfrm>
            <a:off x="457200" y="704850"/>
            <a:ext cx="8229600" cy="653433"/>
          </a:xfrm>
        </p:spPr>
        <p:txBody>
          <a:bodyPr/>
          <a:lstStyle/>
          <a:p>
            <a:r>
              <a:rPr lang="en-US" dirty="0"/>
              <a:t>Spring-servlet.xml</a:t>
            </a:r>
          </a:p>
        </p:txBody>
      </p:sp>
      <p:sp>
        <p:nvSpPr>
          <p:cNvPr id="3" name="Content Placeholder 2">
            <a:extLst>
              <a:ext uri="{FF2B5EF4-FFF2-40B4-BE49-F238E27FC236}">
                <a16:creationId xmlns:a16="http://schemas.microsoft.com/office/drawing/2014/main" id="{4EB8ED76-CB1D-422D-8C22-A3431C385F50}"/>
              </a:ext>
            </a:extLst>
          </p:cNvPr>
          <p:cNvSpPr>
            <a:spLocks noGrp="1"/>
          </p:cNvSpPr>
          <p:nvPr>
            <p:ph idx="1"/>
          </p:nvPr>
        </p:nvSpPr>
        <p:spPr>
          <a:xfrm>
            <a:off x="608120" y="1420428"/>
            <a:ext cx="8229600" cy="4868662"/>
          </a:xfrm>
        </p:spPr>
        <p:txBody>
          <a:bodyPr/>
          <a:lstStyle/>
          <a:p>
            <a:pPr marL="0" indent="0" algn="just">
              <a:buNone/>
            </a:pPr>
            <a:r>
              <a:rPr lang="en-US" sz="1200" b="1" i="0" dirty="0">
                <a:solidFill>
                  <a:srgbClr val="006699"/>
                </a:solidFill>
                <a:effectLst/>
                <a:latin typeface="inter-regular"/>
              </a:rPr>
              <a:t>&lt;?xml</a:t>
            </a:r>
            <a:r>
              <a:rPr lang="en-US" sz="1200" b="0" i="0" dirty="0">
                <a:solidFill>
                  <a:srgbClr val="000000"/>
                </a:solidFill>
                <a:effectLst/>
                <a:latin typeface="inter-regular"/>
              </a:rPr>
              <a:t> </a:t>
            </a:r>
            <a:r>
              <a:rPr lang="en-US" sz="1200" b="0" i="0" dirty="0">
                <a:solidFill>
                  <a:srgbClr val="FF0000"/>
                </a:solidFill>
                <a:effectLst/>
                <a:latin typeface="inter-regular"/>
              </a:rPr>
              <a:t>version</a:t>
            </a:r>
            <a:r>
              <a:rPr lang="en-US" sz="1200" b="0" i="0" dirty="0">
                <a:solidFill>
                  <a:srgbClr val="000000"/>
                </a:solidFill>
                <a:effectLst/>
                <a:latin typeface="inter-regular"/>
              </a:rPr>
              <a:t>=</a:t>
            </a:r>
            <a:r>
              <a:rPr lang="en-US" sz="1200" b="0" i="0" dirty="0">
                <a:solidFill>
                  <a:srgbClr val="0000FF"/>
                </a:solidFill>
                <a:effectLst/>
                <a:latin typeface="inter-regular"/>
              </a:rPr>
              <a:t>"1.0"</a:t>
            </a:r>
            <a:r>
              <a:rPr lang="en-US" sz="1200" b="0" i="0" dirty="0">
                <a:solidFill>
                  <a:srgbClr val="000000"/>
                </a:solidFill>
                <a:effectLst/>
                <a:latin typeface="inter-regular"/>
              </a:rPr>
              <a:t> </a:t>
            </a:r>
            <a:r>
              <a:rPr lang="en-US" sz="1200" b="0" i="0" dirty="0">
                <a:solidFill>
                  <a:srgbClr val="FF0000"/>
                </a:solidFill>
                <a:effectLst/>
                <a:latin typeface="inter-regular"/>
              </a:rPr>
              <a:t>encoding</a:t>
            </a:r>
            <a:r>
              <a:rPr lang="en-US" sz="1200" b="0" i="0" dirty="0">
                <a:solidFill>
                  <a:srgbClr val="000000"/>
                </a:solidFill>
                <a:effectLst/>
                <a:latin typeface="inter-regular"/>
              </a:rPr>
              <a:t>=</a:t>
            </a:r>
            <a:r>
              <a:rPr lang="en-US" sz="1200" b="0" i="0" dirty="0">
                <a:solidFill>
                  <a:srgbClr val="0000FF"/>
                </a:solidFill>
                <a:effectLst/>
                <a:latin typeface="inter-regular"/>
              </a:rPr>
              <a:t>"UTF-8"</a:t>
            </a:r>
            <a:r>
              <a:rPr lang="en-US" sz="1200" b="1" i="0" dirty="0">
                <a:solidFill>
                  <a:srgbClr val="006699"/>
                </a:solidFill>
                <a:effectLst/>
                <a:latin typeface="inter-regular"/>
              </a:rPr>
              <a:t>?&gt;</a:t>
            </a:r>
            <a:r>
              <a:rPr lang="en-US" sz="1200" b="0" i="0" dirty="0">
                <a:solidFill>
                  <a:srgbClr val="000000"/>
                </a:solidFill>
                <a:effectLst/>
                <a:latin typeface="inter-regular"/>
              </a:rPr>
              <a:t>  </a:t>
            </a:r>
          </a:p>
          <a:p>
            <a:pPr marL="0" indent="0" algn="just">
              <a:buNone/>
            </a:pPr>
            <a:r>
              <a:rPr lang="en-US" sz="1200" b="1" i="0" dirty="0">
                <a:solidFill>
                  <a:srgbClr val="006699"/>
                </a:solidFill>
                <a:effectLst/>
                <a:latin typeface="inter-regular"/>
              </a:rPr>
              <a:t>&lt;beans</a:t>
            </a:r>
            <a:r>
              <a:rPr lang="en-US" sz="1200" b="0" i="0" dirty="0">
                <a:solidFill>
                  <a:srgbClr val="000000"/>
                </a:solidFill>
                <a:effectLst/>
                <a:latin typeface="inter-regular"/>
              </a:rPr>
              <a:t> </a:t>
            </a:r>
            <a:r>
              <a:rPr lang="en-US" sz="1200" b="0" i="0" dirty="0" err="1">
                <a:solidFill>
                  <a:srgbClr val="FF0000"/>
                </a:solidFill>
                <a:effectLst/>
                <a:latin typeface="inter-regular"/>
              </a:rPr>
              <a:t>xmlns</a:t>
            </a:r>
            <a:r>
              <a:rPr lang="en-US" sz="1200" b="0" i="0" dirty="0">
                <a:solidFill>
                  <a:srgbClr val="000000"/>
                </a:solidFill>
                <a:effectLst/>
                <a:latin typeface="inter-regular"/>
              </a:rPr>
              <a:t>=</a:t>
            </a:r>
            <a:r>
              <a:rPr lang="en-US" sz="1200" b="0" i="0" dirty="0">
                <a:solidFill>
                  <a:srgbClr val="0000FF"/>
                </a:solidFill>
                <a:effectLst/>
                <a:latin typeface="inter-regular"/>
              </a:rPr>
              <a:t>"http://www.springframework.org/schema/beans"</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r>
              <a:rPr lang="en-US" sz="1200" b="0" i="0" dirty="0" err="1">
                <a:solidFill>
                  <a:srgbClr val="FF0000"/>
                </a:solidFill>
                <a:effectLst/>
                <a:latin typeface="inter-regular"/>
              </a:rPr>
              <a:t>xmlns:xsi</a:t>
            </a:r>
            <a:r>
              <a:rPr lang="en-US" sz="1200" b="0" i="0" dirty="0">
                <a:solidFill>
                  <a:srgbClr val="000000"/>
                </a:solidFill>
                <a:effectLst/>
                <a:latin typeface="inter-regular"/>
              </a:rPr>
              <a:t>=</a:t>
            </a:r>
            <a:r>
              <a:rPr lang="en-US" sz="1200" b="0" i="0" dirty="0">
                <a:solidFill>
                  <a:srgbClr val="0000FF"/>
                </a:solidFill>
                <a:effectLst/>
                <a:latin typeface="inter-regular"/>
              </a:rPr>
              <a:t>"http://www.w3.org/2001/XMLSchema-instance"</a:t>
            </a:r>
            <a:r>
              <a:rPr lang="en-US" sz="1200" b="0" i="0" dirty="0">
                <a:solidFill>
                  <a:srgbClr val="000000"/>
                </a:solidFill>
                <a:effectLst/>
                <a:latin typeface="inter-regular"/>
              </a:rPr>
              <a:t>   </a:t>
            </a:r>
          </a:p>
          <a:p>
            <a:pPr marL="0" indent="0" algn="just">
              <a:buNone/>
            </a:pPr>
            <a:r>
              <a:rPr lang="en-US" sz="1200" b="0" i="0" dirty="0" err="1">
                <a:solidFill>
                  <a:srgbClr val="FF0000"/>
                </a:solidFill>
                <a:effectLst/>
                <a:latin typeface="inter-regular"/>
              </a:rPr>
              <a:t>xmlns:context</a:t>
            </a:r>
            <a:r>
              <a:rPr lang="en-US" sz="1200" b="0" i="0" dirty="0">
                <a:solidFill>
                  <a:srgbClr val="000000"/>
                </a:solidFill>
                <a:effectLst/>
                <a:latin typeface="inter-regular"/>
              </a:rPr>
              <a:t>=</a:t>
            </a:r>
            <a:r>
              <a:rPr lang="en-US" sz="1200" b="0" i="0" dirty="0">
                <a:solidFill>
                  <a:srgbClr val="0000FF"/>
                </a:solidFill>
                <a:effectLst/>
                <a:latin typeface="inter-regular"/>
              </a:rPr>
              <a:t>"http://www.springframework.org/schema/context"</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r>
              <a:rPr lang="en-US" sz="1200" b="0" i="0" dirty="0" err="1">
                <a:solidFill>
                  <a:srgbClr val="FF0000"/>
                </a:solidFill>
                <a:effectLst/>
                <a:latin typeface="inter-regular"/>
              </a:rPr>
              <a:t>xmlns:mvc</a:t>
            </a:r>
            <a:r>
              <a:rPr lang="en-US" sz="1200" b="0" i="0" dirty="0">
                <a:solidFill>
                  <a:srgbClr val="000000"/>
                </a:solidFill>
                <a:effectLst/>
                <a:latin typeface="inter-regular"/>
              </a:rPr>
              <a:t>=</a:t>
            </a:r>
            <a:r>
              <a:rPr lang="en-US" sz="1200" b="0" i="0" dirty="0">
                <a:solidFill>
                  <a:srgbClr val="0000FF"/>
                </a:solidFill>
                <a:effectLst/>
                <a:latin typeface="inter-regular"/>
              </a:rPr>
              <a:t>"http://www.springframework.org/schema/mvc"</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r>
              <a:rPr lang="en-US" sz="1200" b="0" i="0" dirty="0" err="1">
                <a:solidFill>
                  <a:srgbClr val="FF0000"/>
                </a:solidFill>
                <a:effectLst/>
                <a:latin typeface="inter-regular"/>
              </a:rPr>
              <a:t>xsi:schemaLocation</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http://www.springframework.org/schema/beans  </a:t>
            </a:r>
          </a:p>
          <a:p>
            <a:pPr marL="0" indent="0" algn="just">
              <a:buNone/>
            </a:pPr>
            <a:r>
              <a:rPr lang="en-US" sz="1200" b="0" i="0" dirty="0">
                <a:solidFill>
                  <a:srgbClr val="000000"/>
                </a:solidFill>
                <a:effectLst/>
                <a:latin typeface="inter-regular"/>
              </a:rPr>
              <a:t>        http://www.springframework.org/schema/beans/spring-beans.xsd  </a:t>
            </a:r>
          </a:p>
          <a:p>
            <a:pPr marL="0" indent="0" algn="just">
              <a:buNone/>
            </a:pPr>
            <a:r>
              <a:rPr lang="en-US" sz="1200" b="0" i="0" dirty="0">
                <a:solidFill>
                  <a:srgbClr val="000000"/>
                </a:solidFill>
                <a:effectLst/>
                <a:latin typeface="inter-regular"/>
              </a:rPr>
              <a:t>        http://www.springframework.org/schema/context  </a:t>
            </a:r>
          </a:p>
          <a:p>
            <a:pPr marL="0" indent="0" algn="just">
              <a:buNone/>
            </a:pPr>
            <a:r>
              <a:rPr lang="en-US" sz="1200" b="0" i="0" dirty="0">
                <a:solidFill>
                  <a:srgbClr val="000000"/>
                </a:solidFill>
                <a:effectLst/>
                <a:latin typeface="inter-regular"/>
              </a:rPr>
              <a:t>        http://www.springframework.org/schema/context/spring-context.xsd  </a:t>
            </a:r>
          </a:p>
          <a:p>
            <a:pPr marL="0" indent="0" algn="just">
              <a:buNone/>
            </a:pPr>
            <a:r>
              <a:rPr lang="en-US" sz="1200" b="0" i="0" dirty="0">
                <a:solidFill>
                  <a:srgbClr val="000000"/>
                </a:solidFill>
                <a:effectLst/>
                <a:latin typeface="inter-regular"/>
              </a:rPr>
              <a:t>       http://www.springframework.org/schema/mvc  </a:t>
            </a:r>
          </a:p>
          <a:p>
            <a:pPr marL="0" indent="0" algn="just">
              <a:buNone/>
            </a:pPr>
            <a:r>
              <a:rPr lang="en-US" sz="1200" b="0" i="0" dirty="0">
                <a:solidFill>
                  <a:srgbClr val="000000"/>
                </a:solidFill>
                <a:effectLst/>
                <a:latin typeface="inter-regular"/>
              </a:rPr>
              <a:t>        http://www.springframework.org/schema/mvc/spring-mvc.xsd"</a:t>
            </a:r>
            <a:r>
              <a:rPr lang="en-US" sz="1200" b="1" i="0" dirty="0">
                <a:solidFill>
                  <a:srgbClr val="006699"/>
                </a:solidFill>
                <a:effectLst/>
                <a:latin typeface="inter-regular"/>
              </a:rPr>
              <a:t>&gt;</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r>
              <a:rPr lang="en-US" sz="1200" b="0" i="0" dirty="0">
                <a:solidFill>
                  <a:srgbClr val="008200"/>
                </a:solidFill>
                <a:effectLst/>
                <a:latin typeface="inter-regular"/>
              </a:rPr>
              <a:t>&lt;!--Provide support for conversion, formatting and validation --&gt;</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r>
              <a:rPr lang="en-US" sz="1200" b="1" i="0" dirty="0">
                <a:solidFill>
                  <a:srgbClr val="006699"/>
                </a:solidFill>
                <a:effectLst/>
                <a:latin typeface="inter-regular"/>
              </a:rPr>
              <a:t>&lt;</a:t>
            </a:r>
            <a:r>
              <a:rPr lang="en-US" sz="1200" b="1" i="0" dirty="0" err="1">
                <a:solidFill>
                  <a:srgbClr val="006699"/>
                </a:solidFill>
                <a:effectLst/>
                <a:latin typeface="inter-regular"/>
              </a:rPr>
              <a:t>mvc:annotation-driven</a:t>
            </a:r>
            <a:r>
              <a:rPr lang="en-US" sz="1200" b="1" i="0" dirty="0">
                <a:solidFill>
                  <a:srgbClr val="006699"/>
                </a:solidFill>
                <a:effectLst/>
                <a:latin typeface="inter-regular"/>
              </a:rPr>
              <a:t>/&gt;</a:t>
            </a:r>
            <a:r>
              <a:rPr lang="en-US" sz="1200" b="0" i="0" dirty="0">
                <a:solidFill>
                  <a:srgbClr val="000000"/>
                </a:solidFill>
                <a:effectLst/>
                <a:latin typeface="inter-regular"/>
              </a:rPr>
              <a:t>  </a:t>
            </a:r>
          </a:p>
          <a:p>
            <a:pPr marL="0" indent="0" algn="just">
              <a:buNone/>
            </a:pPr>
            <a:r>
              <a:rPr lang="en-US" sz="1200" b="0" i="0" dirty="0">
                <a:solidFill>
                  <a:srgbClr val="000000"/>
                </a:solidFill>
                <a:effectLst/>
                <a:latin typeface="inter-regular"/>
              </a:rPr>
              <a:t>  </a:t>
            </a:r>
          </a:p>
          <a:p>
            <a:pPr marL="0" indent="0" algn="just">
              <a:buNone/>
            </a:pPr>
            <a:r>
              <a:rPr lang="en-US" sz="1200" b="1" i="0" dirty="0">
                <a:solidFill>
                  <a:srgbClr val="006699"/>
                </a:solidFill>
                <a:effectLst/>
                <a:latin typeface="inter-regular"/>
              </a:rPr>
              <a:t>&lt;/beans&gt;</a:t>
            </a:r>
            <a:r>
              <a:rPr lang="en-US" sz="1200" b="0" i="0" dirty="0">
                <a:solidFill>
                  <a:srgbClr val="000000"/>
                </a:solidFill>
                <a:effectLst/>
                <a:latin typeface="inter-regular"/>
              </a:rPr>
              <a:t>  </a:t>
            </a:r>
          </a:p>
          <a:p>
            <a:endParaRPr lang="en-US" sz="1200" dirty="0"/>
          </a:p>
        </p:txBody>
      </p:sp>
    </p:spTree>
    <p:extLst>
      <p:ext uri="{BB962C8B-B14F-4D97-AF65-F5344CB8AC3E}">
        <p14:creationId xmlns:p14="http://schemas.microsoft.com/office/powerpoint/2010/main" val="215147082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BF8A028-1F50-46F8-A2AB-A3DDBEDFD879}"/>
              </a:ext>
            </a:extLst>
          </p:cNvPr>
          <p:cNvSpPr>
            <a:spLocks noGrp="1" noChangeArrowheads="1"/>
          </p:cNvSpPr>
          <p:nvPr>
            <p:ph type="title"/>
          </p:nvPr>
        </p:nvSpPr>
        <p:spPr/>
        <p:txBody>
          <a:bodyPr/>
          <a:lstStyle/>
          <a:p>
            <a:pPr eaLnBrk="1" hangingPunct="1"/>
            <a:r>
              <a:rPr lang="en-US" altLang="en-US" dirty="0"/>
              <a:t>View Resolvers </a:t>
            </a:r>
          </a:p>
        </p:txBody>
      </p:sp>
      <p:sp>
        <p:nvSpPr>
          <p:cNvPr id="360451" name="Rectangle 3">
            <a:extLst>
              <a:ext uri="{FF2B5EF4-FFF2-40B4-BE49-F238E27FC236}">
                <a16:creationId xmlns:a16="http://schemas.microsoft.com/office/drawing/2014/main" id="{7C93B5E0-8318-4E63-82EE-949537F8BB55}"/>
              </a:ext>
            </a:extLst>
          </p:cNvPr>
          <p:cNvSpPr>
            <a:spLocks noGrp="1" noChangeArrowheads="1"/>
          </p:cNvSpPr>
          <p:nvPr>
            <p:ph type="body" idx="1"/>
          </p:nvPr>
        </p:nvSpPr>
        <p:spPr>
          <a:xfrm>
            <a:off x="448322" y="1935163"/>
            <a:ext cx="8229600" cy="4389437"/>
          </a:xfrm>
        </p:spPr>
        <p:txBody>
          <a:bodyPr/>
          <a:lstStyle/>
          <a:p>
            <a:pPr marL="0" indent="0" algn="just">
              <a:buNone/>
            </a:pPr>
            <a:r>
              <a:rPr lang="en-US" sz="1600" b="1" i="0" dirty="0">
                <a:solidFill>
                  <a:srgbClr val="006699"/>
                </a:solidFill>
                <a:effectLst/>
                <a:latin typeface="inter-regular"/>
              </a:rPr>
              <a:t>View </a:t>
            </a:r>
            <a:r>
              <a:rPr lang="en-US" sz="1600" b="1" dirty="0">
                <a:solidFill>
                  <a:srgbClr val="006699"/>
                </a:solidFill>
                <a:latin typeface="inter-regular"/>
              </a:rPr>
              <a:t>Resolver maps view names to actual views.</a:t>
            </a:r>
          </a:p>
          <a:p>
            <a:pPr algn="just"/>
            <a:r>
              <a:rPr lang="en-US" sz="1600" b="1" dirty="0" err="1">
                <a:solidFill>
                  <a:srgbClr val="006699"/>
                </a:solidFill>
                <a:latin typeface="inter-regular"/>
              </a:rPr>
              <a:t>InternalResourceViewResolver</a:t>
            </a:r>
            <a:endParaRPr lang="en-US" sz="1600" b="1" dirty="0">
              <a:solidFill>
                <a:srgbClr val="006699"/>
              </a:solidFill>
              <a:latin typeface="inter-regular"/>
            </a:endParaRPr>
          </a:p>
          <a:p>
            <a:pPr algn="just"/>
            <a:r>
              <a:rPr lang="en-US" sz="1600" b="1" dirty="0" err="1">
                <a:solidFill>
                  <a:srgbClr val="006699"/>
                </a:solidFill>
                <a:latin typeface="inter-regular"/>
              </a:rPr>
              <a:t>BeanNameViewResolver</a:t>
            </a:r>
            <a:r>
              <a:rPr lang="en-US" sz="1600" b="1" dirty="0">
                <a:solidFill>
                  <a:srgbClr val="006699"/>
                </a:solidFill>
                <a:latin typeface="inter-regular"/>
              </a:rPr>
              <a:t> </a:t>
            </a:r>
            <a:r>
              <a:rPr lang="en-US" sz="1600" b="1" dirty="0" err="1">
                <a:solidFill>
                  <a:srgbClr val="006699"/>
                </a:solidFill>
                <a:latin typeface="inter-regular"/>
              </a:rPr>
              <a:t>etc</a:t>
            </a:r>
            <a:endParaRPr lang="en-US" sz="1600" b="1" dirty="0">
              <a:solidFill>
                <a:srgbClr val="006699"/>
              </a:solidFill>
              <a:latin typeface="inter-regular"/>
            </a:endParaRPr>
          </a:p>
          <a:p>
            <a:pPr marL="0" indent="0" algn="just">
              <a:buNone/>
            </a:pPr>
            <a:endParaRPr lang="en-US" sz="1600" b="1" i="0" dirty="0">
              <a:solidFill>
                <a:srgbClr val="006699"/>
              </a:solidFill>
              <a:effectLst/>
              <a:latin typeface="inter-regular"/>
            </a:endParaRPr>
          </a:p>
          <a:p>
            <a:pPr marL="0" indent="0" algn="just">
              <a:buNone/>
            </a:pPr>
            <a:endParaRPr lang="en-US" sz="1600" b="1" dirty="0">
              <a:solidFill>
                <a:srgbClr val="006699"/>
              </a:solidFill>
              <a:latin typeface="inter-regular"/>
            </a:endParaRPr>
          </a:p>
          <a:p>
            <a:pPr marL="0" indent="0" algn="just">
              <a:buNone/>
            </a:pPr>
            <a:r>
              <a:rPr lang="en-US" sz="1600" b="1" i="0" dirty="0">
                <a:solidFill>
                  <a:srgbClr val="006699"/>
                </a:solidFill>
                <a:effectLst/>
                <a:latin typeface="inter-regular"/>
              </a:rPr>
              <a:t>&lt;bean</a:t>
            </a:r>
            <a:r>
              <a:rPr lang="en-US" sz="1600" b="0" i="0" dirty="0">
                <a:solidFill>
                  <a:srgbClr val="000000"/>
                </a:solidFill>
                <a:effectLst/>
                <a:latin typeface="inter-regular"/>
              </a:rPr>
              <a:t> </a:t>
            </a:r>
            <a:r>
              <a:rPr lang="en-US" sz="1600" b="0" i="0" dirty="0">
                <a:solidFill>
                  <a:srgbClr val="FF0000"/>
                </a:solidFill>
                <a:effectLst/>
                <a:latin typeface="inter-regular"/>
              </a:rPr>
              <a:t>id</a:t>
            </a:r>
            <a:r>
              <a:rPr lang="en-US" sz="1600" b="0" i="0" dirty="0">
                <a:solidFill>
                  <a:srgbClr val="000000"/>
                </a:solidFill>
                <a:effectLst/>
                <a:latin typeface="inter-regular"/>
              </a:rPr>
              <a:t>=</a:t>
            </a:r>
            <a:r>
              <a:rPr lang="en-US" sz="1600" b="0" i="0" dirty="0">
                <a:solidFill>
                  <a:srgbClr val="0000FF"/>
                </a:solidFill>
                <a:effectLst/>
                <a:latin typeface="inter-regular"/>
              </a:rPr>
              <a:t>"</a:t>
            </a:r>
            <a:r>
              <a:rPr lang="en-US" sz="1600" b="0" i="0" dirty="0" err="1">
                <a:solidFill>
                  <a:srgbClr val="0000FF"/>
                </a:solidFill>
                <a:effectLst/>
                <a:latin typeface="inter-regular"/>
              </a:rPr>
              <a:t>viewResolver</a:t>
            </a:r>
            <a:r>
              <a:rPr lang="en-US" sz="1600" b="0" i="0" dirty="0">
                <a:solidFill>
                  <a:srgbClr val="0000FF"/>
                </a:solidFill>
                <a:effectLst/>
                <a:latin typeface="inter-regular"/>
              </a:rPr>
              <a:t>"</a:t>
            </a:r>
            <a:r>
              <a:rPr lang="en-US" sz="1600" b="0" i="0" dirty="0">
                <a:solidFill>
                  <a:srgbClr val="000000"/>
                </a:solidFill>
                <a:effectLst/>
                <a:latin typeface="inter-regular"/>
              </a:rPr>
              <a:t> </a:t>
            </a:r>
            <a:r>
              <a:rPr lang="en-US" sz="1600" b="0" i="0" dirty="0">
                <a:solidFill>
                  <a:srgbClr val="FF0000"/>
                </a:solidFill>
                <a:effectLst/>
                <a:latin typeface="inter-regular"/>
              </a:rPr>
              <a:t>class</a:t>
            </a:r>
            <a:r>
              <a:rPr lang="en-US" sz="1600" b="0" i="0" dirty="0">
                <a:solidFill>
                  <a:srgbClr val="000000"/>
                </a:solidFill>
                <a:effectLst/>
                <a:latin typeface="inter-regular"/>
              </a:rPr>
              <a:t>=</a:t>
            </a:r>
            <a:r>
              <a:rPr lang="en-US" sz="1600" b="0" i="0" dirty="0">
                <a:solidFill>
                  <a:srgbClr val="0000FF"/>
                </a:solidFill>
                <a:effectLst/>
                <a:latin typeface="inter-regular"/>
              </a:rPr>
              <a:t>"org.springframework.web.servlet.view.InternalResourceViewResolver"</a:t>
            </a:r>
            <a:r>
              <a:rPr lang="en-US" sz="1600" b="1" i="0" dirty="0">
                <a:solidFill>
                  <a:srgbClr val="006699"/>
                </a:solidFill>
                <a:effectLst/>
                <a:latin typeface="inter-regular"/>
              </a:rPr>
              <a:t>&gt;</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&lt;property</a:t>
            </a:r>
            <a:r>
              <a:rPr lang="en-US" sz="1600" b="0" i="0" dirty="0">
                <a:solidFill>
                  <a:srgbClr val="000000"/>
                </a:solidFill>
                <a:effectLst/>
                <a:latin typeface="inter-regular"/>
              </a:rPr>
              <a:t> </a:t>
            </a:r>
            <a:r>
              <a:rPr lang="en-US" sz="1600" b="0" i="0" dirty="0">
                <a:solidFill>
                  <a:srgbClr val="FF0000"/>
                </a:solidFill>
                <a:effectLst/>
                <a:latin typeface="inter-regular"/>
              </a:rPr>
              <a:t>name</a:t>
            </a:r>
            <a:r>
              <a:rPr lang="en-US" sz="1600" b="0" i="0" dirty="0">
                <a:solidFill>
                  <a:srgbClr val="000000"/>
                </a:solidFill>
                <a:effectLst/>
                <a:latin typeface="inter-regular"/>
              </a:rPr>
              <a:t>=</a:t>
            </a:r>
            <a:r>
              <a:rPr lang="en-US" sz="1600" b="0" i="0" dirty="0">
                <a:solidFill>
                  <a:srgbClr val="0000FF"/>
                </a:solidFill>
                <a:effectLst/>
                <a:latin typeface="inter-regular"/>
              </a:rPr>
              <a:t>"prefix"</a:t>
            </a:r>
            <a:r>
              <a:rPr lang="en-US" sz="1600" b="0" i="0" dirty="0">
                <a:solidFill>
                  <a:srgbClr val="000000"/>
                </a:solidFill>
                <a:effectLst/>
                <a:latin typeface="inter-regular"/>
              </a:rPr>
              <a:t> </a:t>
            </a:r>
            <a:r>
              <a:rPr lang="en-US" sz="1600" b="0" i="0" dirty="0">
                <a:solidFill>
                  <a:srgbClr val="FF0000"/>
                </a:solidFill>
                <a:effectLst/>
                <a:latin typeface="inter-regular"/>
              </a:rPr>
              <a:t>value</a:t>
            </a:r>
            <a:r>
              <a:rPr lang="en-US" sz="1600" b="0" i="0" dirty="0">
                <a:solidFill>
                  <a:srgbClr val="000000"/>
                </a:solidFill>
                <a:effectLst/>
                <a:latin typeface="inter-regular"/>
              </a:rPr>
              <a:t>=</a:t>
            </a:r>
            <a:r>
              <a:rPr lang="en-US" sz="1600" b="0" i="0" dirty="0">
                <a:solidFill>
                  <a:srgbClr val="0000FF"/>
                </a:solidFill>
                <a:effectLst/>
                <a:latin typeface="inter-regular"/>
              </a:rPr>
              <a:t>"/WEB-INF/</a:t>
            </a:r>
            <a:r>
              <a:rPr lang="en-US" sz="1600" b="0" i="0" dirty="0" err="1">
                <a:solidFill>
                  <a:srgbClr val="0000FF"/>
                </a:solidFill>
                <a:effectLst/>
                <a:latin typeface="inter-regular"/>
              </a:rPr>
              <a:t>jsp</a:t>
            </a:r>
            <a:r>
              <a:rPr lang="en-US" sz="1600" b="0" i="0" dirty="0">
                <a:solidFill>
                  <a:srgbClr val="0000FF"/>
                </a:solidFill>
                <a:effectLst/>
                <a:latin typeface="inter-regular"/>
              </a:rPr>
              <a:t>/"</a:t>
            </a:r>
            <a:r>
              <a:rPr lang="en-US" sz="1600" b="1" i="0" dirty="0">
                <a:solidFill>
                  <a:srgbClr val="006699"/>
                </a:solidFill>
                <a:effectLst/>
                <a:latin typeface="inter-regular"/>
              </a:rPr>
              <a:t>&gt;&lt;/property&gt;</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&lt;property</a:t>
            </a:r>
            <a:r>
              <a:rPr lang="en-US" sz="1600" b="0" i="0" dirty="0">
                <a:solidFill>
                  <a:srgbClr val="000000"/>
                </a:solidFill>
                <a:effectLst/>
                <a:latin typeface="inter-regular"/>
              </a:rPr>
              <a:t> </a:t>
            </a:r>
            <a:r>
              <a:rPr lang="en-US" sz="1600" b="0" i="0" dirty="0">
                <a:solidFill>
                  <a:srgbClr val="FF0000"/>
                </a:solidFill>
                <a:effectLst/>
                <a:latin typeface="inter-regular"/>
              </a:rPr>
              <a:t>name</a:t>
            </a:r>
            <a:r>
              <a:rPr lang="en-US" sz="1600" b="0" i="0" dirty="0">
                <a:solidFill>
                  <a:srgbClr val="000000"/>
                </a:solidFill>
                <a:effectLst/>
                <a:latin typeface="inter-regular"/>
              </a:rPr>
              <a:t>=</a:t>
            </a:r>
            <a:r>
              <a:rPr lang="en-US" sz="1600" b="0" i="0" dirty="0">
                <a:solidFill>
                  <a:srgbClr val="0000FF"/>
                </a:solidFill>
                <a:effectLst/>
                <a:latin typeface="inter-regular"/>
              </a:rPr>
              <a:t>"suffix"</a:t>
            </a:r>
            <a:r>
              <a:rPr lang="en-US" sz="1600" b="0" i="0" dirty="0">
                <a:solidFill>
                  <a:srgbClr val="000000"/>
                </a:solidFill>
                <a:effectLst/>
                <a:latin typeface="inter-regular"/>
              </a:rPr>
              <a:t> </a:t>
            </a:r>
            <a:r>
              <a:rPr lang="en-US" sz="1600" b="0" i="0" dirty="0">
                <a:solidFill>
                  <a:srgbClr val="FF0000"/>
                </a:solidFill>
                <a:effectLst/>
                <a:latin typeface="inter-regular"/>
              </a:rPr>
              <a:t>value</a:t>
            </a:r>
            <a:r>
              <a:rPr lang="en-US" sz="1600" b="0" i="0" dirty="0">
                <a:solidFill>
                  <a:srgbClr val="000000"/>
                </a:solidFill>
                <a:effectLst/>
                <a:latin typeface="inter-regular"/>
              </a:rPr>
              <a:t>=</a:t>
            </a:r>
            <a:r>
              <a:rPr lang="en-US" sz="1600" b="0" i="0" dirty="0">
                <a:solidFill>
                  <a:srgbClr val="0000FF"/>
                </a:solidFill>
                <a:effectLst/>
                <a:latin typeface="inter-regular"/>
              </a:rPr>
              <a:t>".</a:t>
            </a:r>
            <a:r>
              <a:rPr lang="en-US" sz="1600" b="0" i="0" dirty="0" err="1">
                <a:solidFill>
                  <a:srgbClr val="0000FF"/>
                </a:solidFill>
                <a:effectLst/>
                <a:latin typeface="inter-regular"/>
              </a:rPr>
              <a:t>jsp</a:t>
            </a:r>
            <a:r>
              <a:rPr lang="en-US" sz="1600" b="0" i="0" dirty="0">
                <a:solidFill>
                  <a:srgbClr val="0000FF"/>
                </a:solidFill>
                <a:effectLst/>
                <a:latin typeface="inter-regular"/>
              </a:rPr>
              <a:t>"</a:t>
            </a:r>
            <a:r>
              <a:rPr lang="en-US" sz="1600" b="1" i="0" dirty="0">
                <a:solidFill>
                  <a:srgbClr val="006699"/>
                </a:solidFill>
                <a:effectLst/>
                <a:latin typeface="inter-regular"/>
              </a:rPr>
              <a:t>&gt;&lt;/property&gt;</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&lt;/bean&gt;</a:t>
            </a:r>
            <a:r>
              <a:rPr lang="en-US" sz="1600" b="0" i="0" dirty="0">
                <a:solidFill>
                  <a:srgbClr val="000000"/>
                </a:solidFill>
                <a:effectLst/>
                <a:latin typeface="inter-regular"/>
              </a:rPr>
              <a:t>  </a:t>
            </a:r>
          </a:p>
          <a:p>
            <a:pPr eaLnBrk="1" hangingPunct="1">
              <a:defRPr/>
            </a:pPr>
            <a:endParaRPr lang="en-US" sz="1600" dirty="0"/>
          </a:p>
        </p:txBody>
      </p:sp>
    </p:spTree>
    <p:extLst>
      <p:ext uri="{BB962C8B-B14F-4D97-AF65-F5344CB8AC3E}">
        <p14:creationId xmlns:p14="http://schemas.microsoft.com/office/powerpoint/2010/main" val="12395994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BF8A028-1F50-46F8-A2AB-A3DDBEDFD879}"/>
              </a:ext>
            </a:extLst>
          </p:cNvPr>
          <p:cNvSpPr>
            <a:spLocks noGrp="1" noChangeArrowheads="1"/>
          </p:cNvSpPr>
          <p:nvPr>
            <p:ph type="title"/>
          </p:nvPr>
        </p:nvSpPr>
        <p:spPr>
          <a:xfrm>
            <a:off x="457200" y="704850"/>
            <a:ext cx="8229600" cy="351593"/>
          </a:xfrm>
        </p:spPr>
        <p:txBody>
          <a:bodyPr/>
          <a:lstStyle/>
          <a:p>
            <a:pPr eaLnBrk="1" hangingPunct="1"/>
            <a:r>
              <a:rPr lang="en-US" altLang="en-US" sz="3200" dirty="0"/>
              <a:t>Reading Request Parameters </a:t>
            </a:r>
          </a:p>
        </p:txBody>
      </p:sp>
      <p:sp>
        <p:nvSpPr>
          <p:cNvPr id="360451" name="Rectangle 3">
            <a:extLst>
              <a:ext uri="{FF2B5EF4-FFF2-40B4-BE49-F238E27FC236}">
                <a16:creationId xmlns:a16="http://schemas.microsoft.com/office/drawing/2014/main" id="{7C93B5E0-8318-4E63-82EE-949537F8BB55}"/>
              </a:ext>
            </a:extLst>
          </p:cNvPr>
          <p:cNvSpPr>
            <a:spLocks noGrp="1" noChangeArrowheads="1"/>
          </p:cNvSpPr>
          <p:nvPr>
            <p:ph type="body" idx="1"/>
          </p:nvPr>
        </p:nvSpPr>
        <p:spPr>
          <a:xfrm>
            <a:off x="457200" y="1562301"/>
            <a:ext cx="8229600" cy="4389437"/>
          </a:xfrm>
        </p:spPr>
        <p:txBody>
          <a:bodyPr/>
          <a:lstStyle/>
          <a:p>
            <a:pPr eaLnBrk="1" hangingPunct="1">
              <a:defRPr/>
            </a:pPr>
            <a:r>
              <a:rPr lang="en-US" sz="1600" b="1" dirty="0">
                <a:solidFill>
                  <a:srgbClr val="006699"/>
                </a:solidFill>
                <a:latin typeface="inter-regular"/>
              </a:rPr>
              <a:t>You can pass on the </a:t>
            </a:r>
            <a:r>
              <a:rPr lang="en-US" sz="1600" b="1" dirty="0" err="1">
                <a:solidFill>
                  <a:srgbClr val="006699"/>
                </a:solidFill>
                <a:latin typeface="inter-regular"/>
              </a:rPr>
              <a:t>HttpServletRequest</a:t>
            </a:r>
            <a:r>
              <a:rPr lang="en-US" sz="1600" b="1" dirty="0">
                <a:solidFill>
                  <a:srgbClr val="006699"/>
                </a:solidFill>
                <a:latin typeface="inter-regular"/>
              </a:rPr>
              <a:t> Object into the controller methods  OR</a:t>
            </a:r>
          </a:p>
          <a:p>
            <a:pPr eaLnBrk="1" hangingPunct="1">
              <a:defRPr/>
            </a:pPr>
            <a:r>
              <a:rPr lang="en-US" sz="1600" b="1" dirty="0">
                <a:solidFill>
                  <a:srgbClr val="006699"/>
                </a:solidFill>
                <a:latin typeface="inter-regular"/>
              </a:rPr>
              <a:t>You can read @RequestParam to have the spring container read the values </a:t>
            </a:r>
          </a:p>
          <a:p>
            <a:pPr marL="0" indent="0" eaLnBrk="1" hangingPunct="1">
              <a:buNone/>
              <a:defRPr/>
            </a:pPr>
            <a:endParaRPr lang="en-US" sz="1600" b="1" dirty="0">
              <a:solidFill>
                <a:srgbClr val="006699"/>
              </a:solidFill>
              <a:latin typeface="inter-regular"/>
            </a:endParaRPr>
          </a:p>
          <a:p>
            <a:pPr marL="0" indent="0" eaLnBrk="1" hangingPunct="1">
              <a:buNone/>
              <a:defRPr/>
            </a:pPr>
            <a:endParaRPr lang="en-US" sz="1600" dirty="0"/>
          </a:p>
        </p:txBody>
      </p:sp>
    </p:spTree>
    <p:extLst>
      <p:ext uri="{BB962C8B-B14F-4D97-AF65-F5344CB8AC3E}">
        <p14:creationId xmlns:p14="http://schemas.microsoft.com/office/powerpoint/2010/main" val="36790355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BF8A028-1F50-46F8-A2AB-A3DDBEDFD879}"/>
              </a:ext>
            </a:extLst>
          </p:cNvPr>
          <p:cNvSpPr>
            <a:spLocks noGrp="1" noChangeArrowheads="1"/>
          </p:cNvSpPr>
          <p:nvPr>
            <p:ph type="title"/>
          </p:nvPr>
        </p:nvSpPr>
        <p:spPr>
          <a:xfrm>
            <a:off x="448322" y="83413"/>
            <a:ext cx="8229600" cy="1143000"/>
          </a:xfrm>
        </p:spPr>
        <p:txBody>
          <a:bodyPr/>
          <a:lstStyle/>
          <a:p>
            <a:pPr eaLnBrk="1" hangingPunct="1"/>
            <a:r>
              <a:rPr lang="en-US" altLang="en-US" dirty="0"/>
              <a:t>Model Interface </a:t>
            </a:r>
          </a:p>
        </p:txBody>
      </p:sp>
      <p:sp>
        <p:nvSpPr>
          <p:cNvPr id="360451" name="Rectangle 3">
            <a:extLst>
              <a:ext uri="{FF2B5EF4-FFF2-40B4-BE49-F238E27FC236}">
                <a16:creationId xmlns:a16="http://schemas.microsoft.com/office/drawing/2014/main" id="{7C93B5E0-8318-4E63-82EE-949537F8BB55}"/>
              </a:ext>
            </a:extLst>
          </p:cNvPr>
          <p:cNvSpPr>
            <a:spLocks noGrp="1" noChangeArrowheads="1"/>
          </p:cNvSpPr>
          <p:nvPr>
            <p:ph type="body" idx="1"/>
          </p:nvPr>
        </p:nvSpPr>
        <p:spPr>
          <a:xfrm>
            <a:off x="448322" y="1358114"/>
            <a:ext cx="8229600" cy="4389437"/>
          </a:xfrm>
        </p:spPr>
        <p:txBody>
          <a:bodyPr/>
          <a:lstStyle/>
          <a:p>
            <a:pPr eaLnBrk="1" hangingPunct="1">
              <a:defRPr/>
            </a:pPr>
            <a:r>
              <a:rPr lang="en-US" sz="1600" dirty="0">
                <a:solidFill>
                  <a:srgbClr val="006699"/>
                </a:solidFill>
                <a:latin typeface="inter-regular"/>
              </a:rPr>
              <a:t>In Spring MVC, the model contains the data of the application. Here, a data can be in any form such as objects, strings, information from the database, etc.</a:t>
            </a:r>
          </a:p>
          <a:p>
            <a:pPr eaLnBrk="1" hangingPunct="1">
              <a:defRPr/>
            </a:pPr>
            <a:r>
              <a:rPr lang="en-US" sz="1600" dirty="0">
                <a:solidFill>
                  <a:srgbClr val="006699"/>
                </a:solidFill>
                <a:latin typeface="inter-regular"/>
              </a:rPr>
              <a:t> The object of </a:t>
            </a:r>
            <a:r>
              <a:rPr lang="en-US" sz="1600" b="1" dirty="0" err="1">
                <a:solidFill>
                  <a:srgbClr val="006699"/>
                </a:solidFill>
                <a:latin typeface="inter-regular"/>
              </a:rPr>
              <a:t>HttpServletRequest</a:t>
            </a:r>
            <a:r>
              <a:rPr lang="en-US" sz="1600" dirty="0">
                <a:solidFill>
                  <a:srgbClr val="006699"/>
                </a:solidFill>
                <a:latin typeface="inter-regular"/>
              </a:rPr>
              <a:t> reads the information provided by the user and pass it to the </a:t>
            </a:r>
            <a:r>
              <a:rPr lang="en-US" sz="1600" b="1" dirty="0">
                <a:solidFill>
                  <a:srgbClr val="006699"/>
                </a:solidFill>
                <a:latin typeface="inter-regular"/>
              </a:rPr>
              <a:t>Model</a:t>
            </a:r>
            <a:r>
              <a:rPr lang="en-US" sz="1600" dirty="0">
                <a:solidFill>
                  <a:srgbClr val="006699"/>
                </a:solidFill>
                <a:latin typeface="inter-regular"/>
              </a:rPr>
              <a:t> interface.</a:t>
            </a:r>
          </a:p>
          <a:p>
            <a:pPr eaLnBrk="1" hangingPunct="1">
              <a:defRPr/>
            </a:pPr>
            <a:endParaRPr lang="en-US" sz="1600" dirty="0">
              <a:solidFill>
                <a:srgbClr val="006699"/>
              </a:solidFill>
              <a:latin typeface="inter-regular"/>
            </a:endParaRPr>
          </a:p>
        </p:txBody>
      </p:sp>
      <p:graphicFrame>
        <p:nvGraphicFramePr>
          <p:cNvPr id="4" name="Table 3">
            <a:extLst>
              <a:ext uri="{FF2B5EF4-FFF2-40B4-BE49-F238E27FC236}">
                <a16:creationId xmlns:a16="http://schemas.microsoft.com/office/drawing/2014/main" id="{2CC5E8AD-5779-4233-8E0F-BFBAEA2680C4}"/>
              </a:ext>
            </a:extLst>
          </p:cNvPr>
          <p:cNvGraphicFramePr>
            <a:graphicFrameLocks noGrp="1"/>
          </p:cNvGraphicFramePr>
          <p:nvPr>
            <p:extLst>
              <p:ext uri="{D42A27DB-BD31-4B8C-83A1-F6EECF244321}">
                <p14:modId xmlns:p14="http://schemas.microsoft.com/office/powerpoint/2010/main" val="1384644751"/>
              </p:ext>
            </p:extLst>
          </p:nvPr>
        </p:nvGraphicFramePr>
        <p:xfrm>
          <a:off x="477175" y="2746407"/>
          <a:ext cx="8218503" cy="3505838"/>
        </p:xfrm>
        <a:graphic>
          <a:graphicData uri="http://schemas.openxmlformats.org/drawingml/2006/table">
            <a:tbl>
              <a:tblPr firstRow="1" bandRow="1">
                <a:tableStyleId>{D7AC3CCA-C797-4891-BE02-D94E43425B78}</a:tableStyleId>
              </a:tblPr>
              <a:tblGrid>
                <a:gridCol w="2440706">
                  <a:extLst>
                    <a:ext uri="{9D8B030D-6E8A-4147-A177-3AD203B41FA5}">
                      <a16:colId xmlns:a16="http://schemas.microsoft.com/office/drawing/2014/main" val="1881059058"/>
                    </a:ext>
                  </a:extLst>
                </a:gridCol>
                <a:gridCol w="5777797">
                  <a:extLst>
                    <a:ext uri="{9D8B030D-6E8A-4147-A177-3AD203B41FA5}">
                      <a16:colId xmlns:a16="http://schemas.microsoft.com/office/drawing/2014/main" val="1667944477"/>
                    </a:ext>
                  </a:extLst>
                </a:gridCol>
              </a:tblGrid>
              <a:tr h="359252">
                <a:tc gridSpan="2">
                  <a:txBody>
                    <a:bodyPr/>
                    <a:lstStyle/>
                    <a:p>
                      <a:pPr algn="ctr"/>
                      <a:r>
                        <a:rPr lang="en-US" sz="1050" dirty="0"/>
                        <a:t>Model Interface Methods</a:t>
                      </a:r>
                    </a:p>
                  </a:txBody>
                  <a:tcPr/>
                </a:tc>
                <a:tc hMerge="1">
                  <a:txBody>
                    <a:bodyPr/>
                    <a:lstStyle/>
                    <a:p>
                      <a:endParaRPr lang="en-US" sz="1050" dirty="0"/>
                    </a:p>
                  </a:txBody>
                  <a:tcPr/>
                </a:tc>
                <a:extLst>
                  <a:ext uri="{0D108BD9-81ED-4DB2-BD59-A6C34878D82A}">
                    <a16:rowId xmlns:a16="http://schemas.microsoft.com/office/drawing/2014/main" val="3953561599"/>
                  </a:ext>
                </a:extLst>
              </a:tr>
              <a:tr h="398622">
                <a:tc>
                  <a:txBody>
                    <a:bodyPr/>
                    <a:lstStyle/>
                    <a:p>
                      <a:pPr algn="just" fontAlgn="t"/>
                      <a:r>
                        <a:rPr lang="en-US" sz="1200" dirty="0">
                          <a:solidFill>
                            <a:srgbClr val="333333"/>
                          </a:solidFill>
                          <a:effectLst/>
                          <a:latin typeface="inter-regular"/>
                        </a:rPr>
                        <a:t>Model </a:t>
                      </a:r>
                      <a:r>
                        <a:rPr lang="en-US" sz="1200" dirty="0" err="1">
                          <a:solidFill>
                            <a:srgbClr val="333333"/>
                          </a:solidFill>
                          <a:effectLst/>
                          <a:latin typeface="inter-regular"/>
                        </a:rPr>
                        <a:t>addAllAttributes</a:t>
                      </a:r>
                      <a:r>
                        <a:rPr lang="en-US" sz="1200" dirty="0">
                          <a:solidFill>
                            <a:srgbClr val="333333"/>
                          </a:solidFill>
                          <a:effectLst/>
                          <a:latin typeface="inter-regular"/>
                        </a:rPr>
                        <a:t>(Collection&lt;?&gt; </a:t>
                      </a:r>
                      <a:r>
                        <a:rPr lang="en-US" sz="1200" dirty="0" err="1">
                          <a:solidFill>
                            <a:srgbClr val="333333"/>
                          </a:solidFill>
                          <a:effectLst/>
                          <a:latin typeface="inter-regular"/>
                        </a:rPr>
                        <a:t>arg</a:t>
                      </a:r>
                      <a:r>
                        <a:rPr lang="en-US" sz="1200" dirty="0">
                          <a:solidFill>
                            <a:srgbClr val="333333"/>
                          </a:solidFill>
                          <a:effectLst/>
                          <a:latin typeface="inter-regular"/>
                        </a:rPr>
                        <a:t>)</a:t>
                      </a:r>
                    </a:p>
                  </a:txBody>
                  <a:tcPr marL="60960" marR="60960" marT="60960" marB="60960"/>
                </a:tc>
                <a:tc>
                  <a:txBody>
                    <a:bodyPr/>
                    <a:lstStyle/>
                    <a:p>
                      <a:pPr algn="just" fontAlgn="t"/>
                      <a:r>
                        <a:rPr lang="en-US" sz="1200">
                          <a:solidFill>
                            <a:srgbClr val="333333"/>
                          </a:solidFill>
                          <a:effectLst/>
                          <a:latin typeface="inter-regular"/>
                        </a:rPr>
                        <a:t>It adds all the attributes in the provided Collection into this Map.</a:t>
                      </a:r>
                    </a:p>
                  </a:txBody>
                  <a:tcPr marL="60960" marR="60960" marT="60960" marB="60960"/>
                </a:tc>
                <a:extLst>
                  <a:ext uri="{0D108BD9-81ED-4DB2-BD59-A6C34878D82A}">
                    <a16:rowId xmlns:a16="http://schemas.microsoft.com/office/drawing/2014/main" val="546203885"/>
                  </a:ext>
                </a:extLst>
              </a:tr>
              <a:tr h="398622">
                <a:tc>
                  <a:txBody>
                    <a:bodyPr/>
                    <a:lstStyle/>
                    <a:p>
                      <a:pPr algn="just" fontAlgn="t"/>
                      <a:r>
                        <a:rPr lang="en-US" sz="1200">
                          <a:solidFill>
                            <a:srgbClr val="333333"/>
                          </a:solidFill>
                          <a:effectLst/>
                          <a:latin typeface="inter-regular"/>
                        </a:rPr>
                        <a:t>Model addAllAttributes(Map&lt;String,?&gt; arg)</a:t>
                      </a:r>
                    </a:p>
                  </a:txBody>
                  <a:tcPr marL="60960" marR="60960" marT="60960" marB="60960"/>
                </a:tc>
                <a:tc>
                  <a:txBody>
                    <a:bodyPr/>
                    <a:lstStyle/>
                    <a:p>
                      <a:pPr algn="just" fontAlgn="t"/>
                      <a:r>
                        <a:rPr lang="en-US" sz="1200">
                          <a:solidFill>
                            <a:srgbClr val="333333"/>
                          </a:solidFill>
                          <a:effectLst/>
                          <a:latin typeface="inter-regular"/>
                        </a:rPr>
                        <a:t>It adds all the attributes in the provided Map into this Map.</a:t>
                      </a:r>
                    </a:p>
                  </a:txBody>
                  <a:tcPr marL="60960" marR="60960" marT="60960" marB="60960"/>
                </a:tc>
                <a:extLst>
                  <a:ext uri="{0D108BD9-81ED-4DB2-BD59-A6C34878D82A}">
                    <a16:rowId xmlns:a16="http://schemas.microsoft.com/office/drawing/2014/main" val="3546585033"/>
                  </a:ext>
                </a:extLst>
              </a:tr>
              <a:tr h="398622">
                <a:tc>
                  <a:txBody>
                    <a:bodyPr/>
                    <a:lstStyle/>
                    <a:p>
                      <a:pPr algn="just" fontAlgn="t"/>
                      <a:r>
                        <a:rPr lang="en-US" sz="1200">
                          <a:solidFill>
                            <a:srgbClr val="333333"/>
                          </a:solidFill>
                          <a:effectLst/>
                          <a:latin typeface="inter-regular"/>
                        </a:rPr>
                        <a:t>Model addAllAttribute(Object arg)</a:t>
                      </a:r>
                    </a:p>
                  </a:txBody>
                  <a:tcPr marL="60960" marR="60960" marT="60960" marB="60960"/>
                </a:tc>
                <a:tc>
                  <a:txBody>
                    <a:bodyPr/>
                    <a:lstStyle/>
                    <a:p>
                      <a:pPr algn="just" fontAlgn="t"/>
                      <a:r>
                        <a:rPr lang="en-US" sz="1200">
                          <a:solidFill>
                            <a:srgbClr val="333333"/>
                          </a:solidFill>
                          <a:effectLst/>
                          <a:latin typeface="inter-regular"/>
                        </a:rPr>
                        <a:t>It adds the provided attribute to this Map using a generated name.</a:t>
                      </a:r>
                    </a:p>
                  </a:txBody>
                  <a:tcPr marL="60960" marR="60960" marT="60960" marB="60960"/>
                </a:tc>
                <a:extLst>
                  <a:ext uri="{0D108BD9-81ED-4DB2-BD59-A6C34878D82A}">
                    <a16:rowId xmlns:a16="http://schemas.microsoft.com/office/drawing/2014/main" val="535736350"/>
                  </a:ext>
                </a:extLst>
              </a:tr>
              <a:tr h="398622">
                <a:tc>
                  <a:txBody>
                    <a:bodyPr/>
                    <a:lstStyle/>
                    <a:p>
                      <a:pPr algn="just" fontAlgn="t"/>
                      <a:r>
                        <a:rPr lang="en-US" sz="1200">
                          <a:solidFill>
                            <a:srgbClr val="333333"/>
                          </a:solidFill>
                          <a:effectLst/>
                          <a:latin typeface="inter-regular"/>
                        </a:rPr>
                        <a:t>Model addAllAttribute(String arg0, Object arg1)</a:t>
                      </a:r>
                    </a:p>
                  </a:txBody>
                  <a:tcPr marL="60960" marR="60960" marT="60960" marB="60960"/>
                </a:tc>
                <a:tc>
                  <a:txBody>
                    <a:bodyPr/>
                    <a:lstStyle/>
                    <a:p>
                      <a:pPr algn="just" fontAlgn="t"/>
                      <a:r>
                        <a:rPr lang="en-US" sz="1200">
                          <a:solidFill>
                            <a:srgbClr val="333333"/>
                          </a:solidFill>
                          <a:effectLst/>
                          <a:latin typeface="inter-regular"/>
                        </a:rPr>
                        <a:t>It binds the attribute with the provided name.</a:t>
                      </a:r>
                    </a:p>
                  </a:txBody>
                  <a:tcPr marL="60960" marR="60960" marT="60960" marB="60960"/>
                </a:tc>
                <a:extLst>
                  <a:ext uri="{0D108BD9-81ED-4DB2-BD59-A6C34878D82A}">
                    <a16:rowId xmlns:a16="http://schemas.microsoft.com/office/drawing/2014/main" val="267078312"/>
                  </a:ext>
                </a:extLst>
              </a:tr>
              <a:tr h="398622">
                <a:tc>
                  <a:txBody>
                    <a:bodyPr/>
                    <a:lstStyle/>
                    <a:p>
                      <a:pPr algn="just" fontAlgn="t"/>
                      <a:r>
                        <a:rPr lang="en-US" sz="1200">
                          <a:solidFill>
                            <a:srgbClr val="333333"/>
                          </a:solidFill>
                          <a:effectLst/>
                          <a:latin typeface="inter-regular"/>
                        </a:rPr>
                        <a:t>Map&lt;String, Object&gt; asMap()</a:t>
                      </a:r>
                    </a:p>
                  </a:txBody>
                  <a:tcPr marL="60960" marR="60960" marT="60960" marB="60960"/>
                </a:tc>
                <a:tc>
                  <a:txBody>
                    <a:bodyPr/>
                    <a:lstStyle/>
                    <a:p>
                      <a:pPr algn="just" fontAlgn="t"/>
                      <a:r>
                        <a:rPr lang="en-US" sz="1200">
                          <a:solidFill>
                            <a:srgbClr val="333333"/>
                          </a:solidFill>
                          <a:effectLst/>
                          <a:latin typeface="inter-regular"/>
                        </a:rPr>
                        <a:t>It return the current set of model attributes as a Map.</a:t>
                      </a:r>
                    </a:p>
                  </a:txBody>
                  <a:tcPr marL="60960" marR="60960" marT="60960" marB="60960"/>
                </a:tc>
                <a:extLst>
                  <a:ext uri="{0D108BD9-81ED-4DB2-BD59-A6C34878D82A}">
                    <a16:rowId xmlns:a16="http://schemas.microsoft.com/office/drawing/2014/main" val="1859169257"/>
                  </a:ext>
                </a:extLst>
              </a:tr>
              <a:tr h="398622">
                <a:tc>
                  <a:txBody>
                    <a:bodyPr/>
                    <a:lstStyle/>
                    <a:p>
                      <a:pPr algn="just" fontAlgn="t"/>
                      <a:r>
                        <a:rPr lang="en-US" sz="1200">
                          <a:solidFill>
                            <a:srgbClr val="333333"/>
                          </a:solidFill>
                          <a:effectLst/>
                          <a:latin typeface="inter-regular"/>
                        </a:rPr>
                        <a:t>Model mergeAttributes(Map&lt; String,?&gt; arg)</a:t>
                      </a:r>
                    </a:p>
                  </a:txBody>
                  <a:tcPr marL="60960" marR="60960" marT="60960" marB="60960"/>
                </a:tc>
                <a:tc>
                  <a:txBody>
                    <a:bodyPr/>
                    <a:lstStyle/>
                    <a:p>
                      <a:pPr algn="just" fontAlgn="t"/>
                      <a:r>
                        <a:rPr lang="en-US" sz="1200">
                          <a:solidFill>
                            <a:srgbClr val="333333"/>
                          </a:solidFill>
                          <a:effectLst/>
                          <a:latin typeface="inter-regular"/>
                        </a:rPr>
                        <a:t>It adds all attributes in the provided Map into this Map, with existing objects of the same name taking precedence.</a:t>
                      </a:r>
                    </a:p>
                  </a:txBody>
                  <a:tcPr marL="60960" marR="60960" marT="60960" marB="60960"/>
                </a:tc>
                <a:extLst>
                  <a:ext uri="{0D108BD9-81ED-4DB2-BD59-A6C34878D82A}">
                    <a16:rowId xmlns:a16="http://schemas.microsoft.com/office/drawing/2014/main" val="902637558"/>
                  </a:ext>
                </a:extLst>
              </a:tr>
              <a:tr h="398622">
                <a:tc>
                  <a:txBody>
                    <a:bodyPr/>
                    <a:lstStyle/>
                    <a:p>
                      <a:pPr algn="just" fontAlgn="t"/>
                      <a:r>
                        <a:rPr lang="en-US" sz="1200">
                          <a:solidFill>
                            <a:srgbClr val="333333"/>
                          </a:solidFill>
                          <a:effectLst/>
                          <a:latin typeface="inter-regular"/>
                        </a:rPr>
                        <a:t>boolean containsAttribute(String arg)</a:t>
                      </a:r>
                    </a:p>
                  </a:txBody>
                  <a:tcPr marL="60960" marR="60960" marT="60960" marB="60960"/>
                </a:tc>
                <a:tc>
                  <a:txBody>
                    <a:bodyPr/>
                    <a:lstStyle/>
                    <a:p>
                      <a:pPr algn="just" fontAlgn="t"/>
                      <a:r>
                        <a:rPr lang="en-US" sz="1200" dirty="0">
                          <a:solidFill>
                            <a:srgbClr val="333333"/>
                          </a:solidFill>
                          <a:effectLst/>
                          <a:latin typeface="inter-regular"/>
                        </a:rPr>
                        <a:t>It indicates whether this model contains an attribute of the given name</a:t>
                      </a:r>
                    </a:p>
                  </a:txBody>
                  <a:tcPr marL="60960" marR="60960" marT="60960" marB="60960"/>
                </a:tc>
                <a:extLst>
                  <a:ext uri="{0D108BD9-81ED-4DB2-BD59-A6C34878D82A}">
                    <a16:rowId xmlns:a16="http://schemas.microsoft.com/office/drawing/2014/main" val="2014149700"/>
                  </a:ext>
                </a:extLst>
              </a:tr>
            </a:tbl>
          </a:graphicData>
        </a:graphic>
      </p:graphicFrame>
    </p:spTree>
    <p:extLst>
      <p:ext uri="{BB962C8B-B14F-4D97-AF65-F5344CB8AC3E}">
        <p14:creationId xmlns:p14="http://schemas.microsoft.com/office/powerpoint/2010/main" val="119634174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BF8A028-1F50-46F8-A2AB-A3DDBEDFD879}"/>
              </a:ext>
            </a:extLst>
          </p:cNvPr>
          <p:cNvSpPr>
            <a:spLocks noGrp="1" noChangeArrowheads="1"/>
          </p:cNvSpPr>
          <p:nvPr>
            <p:ph type="title"/>
          </p:nvPr>
        </p:nvSpPr>
        <p:spPr>
          <a:xfrm>
            <a:off x="448322" y="83413"/>
            <a:ext cx="8229600" cy="1143000"/>
          </a:xfrm>
        </p:spPr>
        <p:txBody>
          <a:bodyPr/>
          <a:lstStyle/>
          <a:p>
            <a:pPr eaLnBrk="1" hangingPunct="1"/>
            <a:r>
              <a:rPr lang="en-US" altLang="en-US" dirty="0"/>
              <a:t>MVC Tag libraries </a:t>
            </a:r>
          </a:p>
        </p:txBody>
      </p:sp>
      <p:sp>
        <p:nvSpPr>
          <p:cNvPr id="360451" name="Rectangle 3">
            <a:extLst>
              <a:ext uri="{FF2B5EF4-FFF2-40B4-BE49-F238E27FC236}">
                <a16:creationId xmlns:a16="http://schemas.microsoft.com/office/drawing/2014/main" id="{7C93B5E0-8318-4E63-82EE-949537F8BB55}"/>
              </a:ext>
            </a:extLst>
          </p:cNvPr>
          <p:cNvSpPr>
            <a:spLocks noGrp="1" noChangeArrowheads="1"/>
          </p:cNvSpPr>
          <p:nvPr>
            <p:ph type="body" idx="1"/>
          </p:nvPr>
        </p:nvSpPr>
        <p:spPr>
          <a:xfrm>
            <a:off x="448322" y="1358114"/>
            <a:ext cx="8229600" cy="4389437"/>
          </a:xfrm>
        </p:spPr>
        <p:txBody>
          <a:bodyPr/>
          <a:lstStyle/>
          <a:p>
            <a:pPr eaLnBrk="1" hangingPunct="1">
              <a:defRPr/>
            </a:pPr>
            <a:r>
              <a:rPr lang="en-US" sz="1600" b="1" dirty="0">
                <a:solidFill>
                  <a:srgbClr val="006699"/>
                </a:solidFill>
                <a:latin typeface="inter-regular"/>
              </a:rPr>
              <a:t>The Spring MVC form tags are the configurable and reusable building blocks for a web page. These tags provide JSP, an easy way to develop, read and maintain.</a:t>
            </a:r>
          </a:p>
          <a:p>
            <a:pPr eaLnBrk="1" hangingPunct="1">
              <a:defRPr/>
            </a:pPr>
            <a:r>
              <a:rPr lang="en-US" sz="1600" b="1" dirty="0">
                <a:solidFill>
                  <a:srgbClr val="006699"/>
                </a:solidFill>
                <a:latin typeface="inter-regular"/>
              </a:rPr>
              <a:t>The Spring MVC form tags can be seen as data binding-aware tags that can automatically set data to Java object/bean and also retrieve from it. Here, each tag provides support for the set of attributes of its corresponding HTML tag counterpart, making the tags familiar and easy to use.</a:t>
            </a:r>
          </a:p>
          <a:p>
            <a:pPr eaLnBrk="1" hangingPunct="1">
              <a:defRPr/>
            </a:pPr>
            <a:r>
              <a:rPr lang="en-US" sz="1600" b="1" dirty="0">
                <a:solidFill>
                  <a:srgbClr val="006699"/>
                </a:solidFill>
                <a:latin typeface="inter-regular"/>
              </a:rPr>
              <a:t>Below tag library can be used for MVC tags</a:t>
            </a:r>
          </a:p>
          <a:p>
            <a:pPr marL="0" indent="0" algn="just">
              <a:buNone/>
            </a:pPr>
            <a:r>
              <a:rPr lang="en-US" sz="1100" b="1" i="0" dirty="0">
                <a:solidFill>
                  <a:srgbClr val="006699"/>
                </a:solidFill>
                <a:effectLst/>
                <a:latin typeface="inter-regular"/>
              </a:rPr>
              <a:t>&lt;</a:t>
            </a:r>
            <a:r>
              <a:rPr lang="en-US" sz="1100" b="0" i="0" dirty="0">
                <a:solidFill>
                  <a:srgbClr val="000000"/>
                </a:solidFill>
                <a:effectLst/>
                <a:latin typeface="inter-regular"/>
              </a:rPr>
              <a:t>%@ </a:t>
            </a:r>
            <a:r>
              <a:rPr lang="en-US" sz="1100" b="0" i="0" dirty="0" err="1">
                <a:solidFill>
                  <a:srgbClr val="000000"/>
                </a:solidFill>
                <a:effectLst/>
                <a:latin typeface="inter-regular"/>
              </a:rPr>
              <a:t>taglib</a:t>
            </a:r>
            <a:r>
              <a:rPr lang="en-US" sz="1100" b="0" i="0" dirty="0">
                <a:solidFill>
                  <a:srgbClr val="000000"/>
                </a:solidFill>
                <a:effectLst/>
                <a:latin typeface="inter-regular"/>
              </a:rPr>
              <a:t> </a:t>
            </a:r>
            <a:r>
              <a:rPr lang="en-US" sz="1100" b="0" i="0" dirty="0">
                <a:solidFill>
                  <a:srgbClr val="FF0000"/>
                </a:solidFill>
                <a:effectLst/>
                <a:latin typeface="inter-regular"/>
              </a:rPr>
              <a:t>prefix</a:t>
            </a:r>
            <a:r>
              <a:rPr lang="en-US" sz="1100" b="0" i="0" dirty="0">
                <a:solidFill>
                  <a:srgbClr val="000000"/>
                </a:solidFill>
                <a:effectLst/>
                <a:latin typeface="inter-regular"/>
              </a:rPr>
              <a:t>=</a:t>
            </a:r>
            <a:r>
              <a:rPr lang="en-US" sz="1100" b="0" i="0" dirty="0">
                <a:solidFill>
                  <a:srgbClr val="0000FF"/>
                </a:solidFill>
                <a:effectLst/>
                <a:latin typeface="inter-regular"/>
              </a:rPr>
              <a:t>"form"</a:t>
            </a:r>
            <a:r>
              <a:rPr lang="en-US" sz="1100" b="0" i="0" dirty="0">
                <a:solidFill>
                  <a:srgbClr val="000000"/>
                </a:solidFill>
                <a:effectLst/>
                <a:latin typeface="inter-regular"/>
              </a:rPr>
              <a:t> </a:t>
            </a:r>
            <a:r>
              <a:rPr lang="en-US" sz="1100" b="0" i="0" dirty="0" err="1">
                <a:solidFill>
                  <a:srgbClr val="FF0000"/>
                </a:solidFill>
                <a:effectLst/>
                <a:latin typeface="inter-regular"/>
              </a:rPr>
              <a:t>uri</a:t>
            </a:r>
            <a:r>
              <a:rPr lang="en-US" sz="1100" b="0" i="0" dirty="0">
                <a:solidFill>
                  <a:srgbClr val="000000"/>
                </a:solidFill>
                <a:effectLst/>
                <a:latin typeface="inter-regular"/>
              </a:rPr>
              <a:t>=</a:t>
            </a:r>
            <a:r>
              <a:rPr lang="en-US" sz="1100" b="0" i="0" dirty="0">
                <a:solidFill>
                  <a:srgbClr val="0000FF"/>
                </a:solidFill>
                <a:effectLst/>
                <a:latin typeface="inter-regular"/>
              </a:rPr>
              <a:t>"http://www.springframework.org/tags/form"</a:t>
            </a:r>
            <a:r>
              <a:rPr lang="en-US" sz="1100" b="0" i="0" dirty="0">
                <a:solidFill>
                  <a:srgbClr val="000000"/>
                </a:solidFill>
                <a:effectLst/>
                <a:latin typeface="inter-regular"/>
              </a:rPr>
              <a:t> %</a:t>
            </a:r>
            <a:r>
              <a:rPr lang="en-US" sz="1100" b="1" i="0" dirty="0">
                <a:solidFill>
                  <a:srgbClr val="006699"/>
                </a:solidFill>
                <a:effectLst/>
                <a:latin typeface="inter-regular"/>
              </a:rPr>
              <a:t>&gt;</a:t>
            </a:r>
          </a:p>
          <a:p>
            <a:pPr marL="0" indent="0" algn="just">
              <a:buNone/>
            </a:pPr>
            <a:endParaRPr lang="en-US" sz="1100" b="1" dirty="0">
              <a:solidFill>
                <a:srgbClr val="006699"/>
              </a:solidFill>
              <a:latin typeface="inter-regular"/>
            </a:endParaRPr>
          </a:p>
          <a:p>
            <a:pPr algn="just"/>
            <a:r>
              <a:rPr lang="en-US" sz="1100" b="1" i="0" dirty="0">
                <a:solidFill>
                  <a:srgbClr val="006699"/>
                </a:solidFill>
                <a:effectLst/>
                <a:latin typeface="inter-regular"/>
              </a:rPr>
              <a:t>Use the type attribute for getting more specific controls agains</a:t>
            </a:r>
            <a:r>
              <a:rPr lang="en-US" sz="1100" b="1" dirty="0">
                <a:solidFill>
                  <a:srgbClr val="006699"/>
                </a:solidFill>
                <a:latin typeface="inter-regular"/>
              </a:rPr>
              <a:t>t the input type.</a:t>
            </a:r>
          </a:p>
          <a:p>
            <a:pPr algn="just"/>
            <a:r>
              <a:rPr lang="en-US" sz="900" b="1" i="0" dirty="0">
                <a:solidFill>
                  <a:srgbClr val="006699"/>
                </a:solidFill>
                <a:effectLst/>
                <a:latin typeface="inter-regular"/>
              </a:rPr>
              <a:t>&lt;</a:t>
            </a:r>
            <a:r>
              <a:rPr lang="en-US" sz="900" b="1" i="0" dirty="0" err="1">
                <a:solidFill>
                  <a:srgbClr val="006699"/>
                </a:solidFill>
                <a:effectLst/>
                <a:latin typeface="inter-regular"/>
              </a:rPr>
              <a:t>form:input</a:t>
            </a:r>
            <a:r>
              <a:rPr lang="en-US" sz="900" b="0" i="0" dirty="0">
                <a:solidFill>
                  <a:srgbClr val="000000"/>
                </a:solidFill>
                <a:effectLst/>
                <a:latin typeface="inter-regular"/>
              </a:rPr>
              <a:t> </a:t>
            </a:r>
            <a:r>
              <a:rPr lang="en-US" sz="900" b="0" i="0" dirty="0">
                <a:solidFill>
                  <a:srgbClr val="FF0000"/>
                </a:solidFill>
                <a:effectLst/>
                <a:latin typeface="inter-regular"/>
              </a:rPr>
              <a:t>type</a:t>
            </a:r>
            <a:r>
              <a:rPr lang="en-US" sz="900" b="0" i="0" dirty="0">
                <a:solidFill>
                  <a:srgbClr val="000000"/>
                </a:solidFill>
                <a:effectLst/>
                <a:latin typeface="inter-regular"/>
              </a:rPr>
              <a:t>=“date” </a:t>
            </a:r>
            <a:r>
              <a:rPr lang="en-US" sz="900" b="0" i="0" dirty="0">
                <a:solidFill>
                  <a:srgbClr val="FF0000"/>
                </a:solidFill>
                <a:effectLst/>
                <a:latin typeface="inter-regular"/>
              </a:rPr>
              <a:t>path</a:t>
            </a:r>
            <a:r>
              <a:rPr lang="en-US" sz="900" b="0" i="0" dirty="0">
                <a:solidFill>
                  <a:srgbClr val="000000"/>
                </a:solidFill>
                <a:effectLst/>
                <a:latin typeface="inter-regular"/>
              </a:rPr>
              <a:t>=</a:t>
            </a:r>
            <a:r>
              <a:rPr lang="en-US" sz="900" b="0" i="0" dirty="0">
                <a:solidFill>
                  <a:srgbClr val="0000FF"/>
                </a:solidFill>
                <a:effectLst/>
                <a:latin typeface="inter-regular"/>
              </a:rPr>
              <a:t>"date"</a:t>
            </a:r>
            <a:r>
              <a:rPr lang="en-US" sz="900" b="0" i="0" dirty="0">
                <a:solidFill>
                  <a:srgbClr val="000000"/>
                </a:solidFill>
                <a:effectLst/>
                <a:latin typeface="inter-regular"/>
              </a:rPr>
              <a:t> </a:t>
            </a:r>
            <a:r>
              <a:rPr lang="en-US" sz="900" b="1" i="0" dirty="0">
                <a:solidFill>
                  <a:srgbClr val="006699"/>
                </a:solidFill>
                <a:effectLst/>
                <a:latin typeface="inter-regular"/>
              </a:rPr>
              <a:t>/&gt;</a:t>
            </a:r>
            <a:r>
              <a:rPr lang="en-US" sz="900" b="0" i="0" dirty="0">
                <a:solidFill>
                  <a:srgbClr val="000000"/>
                </a:solidFill>
                <a:effectLst/>
                <a:latin typeface="inter-regular"/>
              </a:rPr>
              <a:t>  </a:t>
            </a:r>
          </a:p>
          <a:p>
            <a:pPr algn="just"/>
            <a:endParaRPr lang="en-US" sz="1100" b="1" i="0" dirty="0">
              <a:solidFill>
                <a:srgbClr val="006699"/>
              </a:solidFill>
              <a:effectLst/>
              <a:latin typeface="inter-regular"/>
            </a:endParaRPr>
          </a:p>
          <a:p>
            <a:pPr algn="just"/>
            <a:r>
              <a:rPr lang="en-US" sz="1100" b="0" i="0" dirty="0">
                <a:solidFill>
                  <a:srgbClr val="000000"/>
                </a:solidFill>
                <a:effectLst/>
                <a:latin typeface="inter-regular"/>
              </a:rPr>
              <a:t>  </a:t>
            </a:r>
          </a:p>
          <a:p>
            <a:pPr marL="0" indent="0">
              <a:buNone/>
            </a:pPr>
            <a:br>
              <a:rPr lang="en-US" sz="1100" dirty="0"/>
            </a:br>
            <a:endParaRPr lang="en-US" sz="1600" b="1" dirty="0">
              <a:solidFill>
                <a:srgbClr val="006699"/>
              </a:solidFill>
              <a:latin typeface="inter-regular"/>
            </a:endParaRPr>
          </a:p>
          <a:p>
            <a:pPr eaLnBrk="1" hangingPunct="1">
              <a:defRPr/>
            </a:pPr>
            <a:endParaRPr lang="en-US" sz="1600" b="1" dirty="0">
              <a:solidFill>
                <a:srgbClr val="006699"/>
              </a:solidFill>
              <a:latin typeface="inter-regular"/>
            </a:endParaRPr>
          </a:p>
        </p:txBody>
      </p:sp>
      <p:graphicFrame>
        <p:nvGraphicFramePr>
          <p:cNvPr id="5" name="Table 4">
            <a:extLst>
              <a:ext uri="{FF2B5EF4-FFF2-40B4-BE49-F238E27FC236}">
                <a16:creationId xmlns:a16="http://schemas.microsoft.com/office/drawing/2014/main" id="{73E76D2E-BA89-4918-9231-060D521F9568}"/>
              </a:ext>
            </a:extLst>
          </p:cNvPr>
          <p:cNvGraphicFramePr>
            <a:graphicFrameLocks noGrp="1"/>
          </p:cNvGraphicFramePr>
          <p:nvPr>
            <p:extLst>
              <p:ext uri="{D42A27DB-BD31-4B8C-83A1-F6EECF244321}">
                <p14:modId xmlns:p14="http://schemas.microsoft.com/office/powerpoint/2010/main" val="2097254969"/>
              </p:ext>
            </p:extLst>
          </p:nvPr>
        </p:nvGraphicFramePr>
        <p:xfrm>
          <a:off x="136051" y="4389527"/>
          <a:ext cx="8559627" cy="2385060"/>
        </p:xfrm>
        <a:graphic>
          <a:graphicData uri="http://schemas.openxmlformats.org/drawingml/2006/table">
            <a:tbl>
              <a:tblPr firstRow="1" bandRow="1">
                <a:tableStyleId>{D7AC3CCA-C797-4891-BE02-D94E43425B78}</a:tableStyleId>
              </a:tblPr>
              <a:tblGrid>
                <a:gridCol w="2532245">
                  <a:extLst>
                    <a:ext uri="{9D8B030D-6E8A-4147-A177-3AD203B41FA5}">
                      <a16:colId xmlns:a16="http://schemas.microsoft.com/office/drawing/2014/main" val="1881059058"/>
                    </a:ext>
                  </a:extLst>
                </a:gridCol>
                <a:gridCol w="6027382">
                  <a:extLst>
                    <a:ext uri="{9D8B030D-6E8A-4147-A177-3AD203B41FA5}">
                      <a16:colId xmlns:a16="http://schemas.microsoft.com/office/drawing/2014/main" val="1667944477"/>
                    </a:ext>
                  </a:extLst>
                </a:gridCol>
              </a:tblGrid>
              <a:tr h="250657">
                <a:tc gridSpan="2">
                  <a:txBody>
                    <a:bodyPr/>
                    <a:lstStyle/>
                    <a:p>
                      <a:pPr algn="ctr"/>
                      <a:r>
                        <a:rPr lang="en-US" sz="1050" dirty="0"/>
                        <a:t>Form tags</a:t>
                      </a:r>
                    </a:p>
                  </a:txBody>
                  <a:tcPr marL="100584" marR="100584"/>
                </a:tc>
                <a:tc hMerge="1">
                  <a:txBody>
                    <a:bodyPr/>
                    <a:lstStyle/>
                    <a:p>
                      <a:endParaRPr lang="en-US" sz="1050" dirty="0"/>
                    </a:p>
                  </a:txBody>
                  <a:tcPr/>
                </a:tc>
                <a:extLst>
                  <a:ext uri="{0D108BD9-81ED-4DB2-BD59-A6C34878D82A}">
                    <a16:rowId xmlns:a16="http://schemas.microsoft.com/office/drawing/2014/main" val="3953561599"/>
                  </a:ext>
                </a:extLst>
              </a:tr>
              <a:tr h="303826">
                <a:tc>
                  <a:txBody>
                    <a:bodyPr/>
                    <a:lstStyle/>
                    <a:p>
                      <a:pPr algn="just" fontAlgn="t"/>
                      <a:r>
                        <a:rPr lang="en-US" sz="1200" dirty="0" err="1">
                          <a:solidFill>
                            <a:srgbClr val="333333"/>
                          </a:solidFill>
                          <a:effectLst/>
                          <a:latin typeface="inter-regular"/>
                        </a:rPr>
                        <a:t>Form:form</a:t>
                      </a:r>
                      <a:endParaRPr lang="en-US" sz="1200" dirty="0">
                        <a:solidFill>
                          <a:srgbClr val="333333"/>
                        </a:solidFill>
                        <a:effectLst/>
                        <a:latin typeface="inter-regular"/>
                      </a:endParaRPr>
                    </a:p>
                  </a:txBody>
                  <a:tcPr marL="60960" marR="60960" marT="60960" marB="60960"/>
                </a:tc>
                <a:tc>
                  <a:txBody>
                    <a:bodyPr/>
                    <a:lstStyle/>
                    <a:p>
                      <a:pPr algn="just" fontAlgn="t"/>
                      <a:r>
                        <a:rPr lang="en-US" sz="1200">
                          <a:solidFill>
                            <a:srgbClr val="333333"/>
                          </a:solidFill>
                          <a:effectLst/>
                          <a:latin typeface="inter-regular"/>
                        </a:rPr>
                        <a:t>It is a container tag that contains all other form tags.</a:t>
                      </a:r>
                    </a:p>
                  </a:txBody>
                  <a:tcPr marL="60960" marR="60960" marT="60960" marB="60960"/>
                </a:tc>
                <a:extLst>
                  <a:ext uri="{0D108BD9-81ED-4DB2-BD59-A6C34878D82A}">
                    <a16:rowId xmlns:a16="http://schemas.microsoft.com/office/drawing/2014/main" val="546203885"/>
                  </a:ext>
                </a:extLst>
              </a:tr>
              <a:tr h="303826">
                <a:tc>
                  <a:txBody>
                    <a:bodyPr/>
                    <a:lstStyle/>
                    <a:p>
                      <a:pPr algn="just" fontAlgn="t"/>
                      <a:r>
                        <a:rPr lang="en-US" sz="1200" dirty="0" err="1">
                          <a:solidFill>
                            <a:srgbClr val="333333"/>
                          </a:solidFill>
                          <a:effectLst/>
                          <a:latin typeface="inter-regular"/>
                        </a:rPr>
                        <a:t>form:input</a:t>
                      </a:r>
                      <a:endParaRPr lang="en-US" sz="1200" dirty="0">
                        <a:solidFill>
                          <a:srgbClr val="333333"/>
                        </a:solidFill>
                        <a:effectLst/>
                        <a:latin typeface="inter-regular"/>
                      </a:endParaRPr>
                    </a:p>
                  </a:txBody>
                  <a:tcPr marL="60960" marR="60960" marT="60960" marB="60960"/>
                </a:tc>
                <a:tc>
                  <a:txBody>
                    <a:bodyPr/>
                    <a:lstStyle/>
                    <a:p>
                      <a:pPr algn="just" fontAlgn="t"/>
                      <a:r>
                        <a:rPr lang="en-US" sz="1200">
                          <a:solidFill>
                            <a:srgbClr val="333333"/>
                          </a:solidFill>
                          <a:effectLst/>
                          <a:latin typeface="inter-regular"/>
                        </a:rPr>
                        <a:t>This tag is used to generate the text field.</a:t>
                      </a:r>
                    </a:p>
                  </a:txBody>
                  <a:tcPr marL="60960" marR="60960" marT="60960" marB="60960"/>
                </a:tc>
                <a:extLst>
                  <a:ext uri="{0D108BD9-81ED-4DB2-BD59-A6C34878D82A}">
                    <a16:rowId xmlns:a16="http://schemas.microsoft.com/office/drawing/2014/main" val="3546585033"/>
                  </a:ext>
                </a:extLst>
              </a:tr>
              <a:tr h="303826">
                <a:tc>
                  <a:txBody>
                    <a:bodyPr/>
                    <a:lstStyle/>
                    <a:p>
                      <a:pPr algn="just" fontAlgn="t"/>
                      <a:r>
                        <a:rPr lang="en-US" sz="1200" dirty="0" err="1">
                          <a:solidFill>
                            <a:srgbClr val="333333"/>
                          </a:solidFill>
                          <a:effectLst/>
                          <a:latin typeface="inter-regular"/>
                        </a:rPr>
                        <a:t>form:radiobutton</a:t>
                      </a:r>
                      <a:endParaRPr lang="en-US" sz="1200" dirty="0">
                        <a:solidFill>
                          <a:srgbClr val="333333"/>
                        </a:solidFill>
                        <a:effectLst/>
                        <a:latin typeface="inter-regular"/>
                      </a:endParaRPr>
                    </a:p>
                  </a:txBody>
                  <a:tcPr marL="60960" marR="60960" marT="60960" marB="60960"/>
                </a:tc>
                <a:tc>
                  <a:txBody>
                    <a:bodyPr/>
                    <a:lstStyle/>
                    <a:p>
                      <a:pPr algn="just" fontAlgn="t"/>
                      <a:r>
                        <a:rPr lang="en-US" sz="1200" dirty="0">
                          <a:solidFill>
                            <a:srgbClr val="333333"/>
                          </a:solidFill>
                          <a:effectLst/>
                          <a:latin typeface="inter-regular"/>
                        </a:rPr>
                        <a:t>This tag is used to generate the radio buttons.</a:t>
                      </a:r>
                    </a:p>
                  </a:txBody>
                  <a:tcPr marL="60960" marR="60960" marT="60960" marB="60960"/>
                </a:tc>
                <a:extLst>
                  <a:ext uri="{0D108BD9-81ED-4DB2-BD59-A6C34878D82A}">
                    <a16:rowId xmlns:a16="http://schemas.microsoft.com/office/drawing/2014/main" val="535736350"/>
                  </a:ext>
                </a:extLst>
              </a:tr>
              <a:tr h="303826">
                <a:tc>
                  <a:txBody>
                    <a:bodyPr/>
                    <a:lstStyle/>
                    <a:p>
                      <a:pPr algn="just" fontAlgn="t"/>
                      <a:r>
                        <a:rPr lang="en-US" sz="1200" dirty="0" err="1">
                          <a:solidFill>
                            <a:srgbClr val="333333"/>
                          </a:solidFill>
                          <a:effectLst/>
                          <a:latin typeface="inter-regular"/>
                        </a:rPr>
                        <a:t>form:checkbox</a:t>
                      </a:r>
                      <a:endParaRPr lang="en-US" sz="1200" dirty="0">
                        <a:solidFill>
                          <a:srgbClr val="333333"/>
                        </a:solidFill>
                        <a:effectLst/>
                        <a:latin typeface="inter-regular"/>
                      </a:endParaRPr>
                    </a:p>
                  </a:txBody>
                  <a:tcPr marL="60960" marR="60960" marT="60960" marB="60960"/>
                </a:tc>
                <a:tc>
                  <a:txBody>
                    <a:bodyPr/>
                    <a:lstStyle/>
                    <a:p>
                      <a:pPr algn="just" fontAlgn="t"/>
                      <a:r>
                        <a:rPr lang="en-US" sz="1200" dirty="0">
                          <a:solidFill>
                            <a:srgbClr val="333333"/>
                          </a:solidFill>
                          <a:effectLst/>
                          <a:latin typeface="inter-regular"/>
                        </a:rPr>
                        <a:t>This tag is used to generate the checkboxes.</a:t>
                      </a:r>
                    </a:p>
                  </a:txBody>
                  <a:tcPr marL="60960" marR="60960" marT="60960" marB="60960"/>
                </a:tc>
                <a:extLst>
                  <a:ext uri="{0D108BD9-81ED-4DB2-BD59-A6C34878D82A}">
                    <a16:rowId xmlns:a16="http://schemas.microsoft.com/office/drawing/2014/main" val="267078312"/>
                  </a:ext>
                </a:extLst>
              </a:tr>
              <a:tr h="303826">
                <a:tc>
                  <a:txBody>
                    <a:bodyPr/>
                    <a:lstStyle/>
                    <a:p>
                      <a:pPr algn="just" fontAlgn="t"/>
                      <a:r>
                        <a:rPr lang="en-US" sz="1200" dirty="0" err="1">
                          <a:solidFill>
                            <a:srgbClr val="333333"/>
                          </a:solidFill>
                          <a:effectLst/>
                          <a:latin typeface="inter-regular"/>
                        </a:rPr>
                        <a:t>form:password</a:t>
                      </a:r>
                      <a:endParaRPr lang="en-US" sz="1200" dirty="0">
                        <a:solidFill>
                          <a:srgbClr val="333333"/>
                        </a:solidFill>
                        <a:effectLst/>
                        <a:latin typeface="inter-regular"/>
                      </a:endParaRPr>
                    </a:p>
                  </a:txBody>
                  <a:tcPr marL="60960" marR="60960" marT="60960" marB="60960"/>
                </a:tc>
                <a:tc>
                  <a:txBody>
                    <a:bodyPr/>
                    <a:lstStyle/>
                    <a:p>
                      <a:pPr algn="just" fontAlgn="t"/>
                      <a:r>
                        <a:rPr lang="en-US" sz="1200" dirty="0">
                          <a:solidFill>
                            <a:srgbClr val="333333"/>
                          </a:solidFill>
                          <a:effectLst/>
                          <a:latin typeface="inter-regular"/>
                        </a:rPr>
                        <a:t>This tag is used to generate the password input field.</a:t>
                      </a:r>
                    </a:p>
                  </a:txBody>
                  <a:tcPr marL="60960" marR="60960" marT="60960" marB="60960"/>
                </a:tc>
                <a:extLst>
                  <a:ext uri="{0D108BD9-81ED-4DB2-BD59-A6C34878D82A}">
                    <a16:rowId xmlns:a16="http://schemas.microsoft.com/office/drawing/2014/main" val="1859169257"/>
                  </a:ext>
                </a:extLst>
              </a:tr>
              <a:tr h="303826">
                <a:tc>
                  <a:txBody>
                    <a:bodyPr/>
                    <a:lstStyle/>
                    <a:p>
                      <a:pPr algn="just" fontAlgn="t"/>
                      <a:r>
                        <a:rPr lang="en-US" sz="1200" dirty="0" err="1">
                          <a:solidFill>
                            <a:srgbClr val="333333"/>
                          </a:solidFill>
                          <a:effectLst/>
                          <a:latin typeface="inter-regular"/>
                        </a:rPr>
                        <a:t>form:select</a:t>
                      </a:r>
                      <a:endParaRPr lang="en-US" sz="1200" dirty="0">
                        <a:solidFill>
                          <a:srgbClr val="333333"/>
                        </a:solidFill>
                        <a:effectLst/>
                        <a:latin typeface="inter-regular"/>
                      </a:endParaRPr>
                    </a:p>
                  </a:txBody>
                  <a:tcPr marL="60960" marR="60960" marT="60960" marB="60960"/>
                </a:tc>
                <a:tc>
                  <a:txBody>
                    <a:bodyPr/>
                    <a:lstStyle/>
                    <a:p>
                      <a:pPr algn="just" fontAlgn="t"/>
                      <a:r>
                        <a:rPr lang="en-US" sz="1200" dirty="0">
                          <a:solidFill>
                            <a:srgbClr val="333333"/>
                          </a:solidFill>
                          <a:effectLst/>
                          <a:latin typeface="inter-regular"/>
                        </a:rPr>
                        <a:t>This tag is used to generate the drop-down list.</a:t>
                      </a:r>
                    </a:p>
                  </a:txBody>
                  <a:tcPr marL="60960" marR="60960" marT="60960" marB="60960"/>
                </a:tc>
                <a:extLst>
                  <a:ext uri="{0D108BD9-81ED-4DB2-BD59-A6C34878D82A}">
                    <a16:rowId xmlns:a16="http://schemas.microsoft.com/office/drawing/2014/main" val="902637558"/>
                  </a:ext>
                </a:extLst>
              </a:tr>
              <a:tr h="303826">
                <a:tc>
                  <a:txBody>
                    <a:bodyPr/>
                    <a:lstStyle/>
                    <a:p>
                      <a:pPr algn="just" fontAlgn="t"/>
                      <a:r>
                        <a:rPr lang="en-US" sz="1200" dirty="0" err="1">
                          <a:solidFill>
                            <a:srgbClr val="333333"/>
                          </a:solidFill>
                          <a:effectLst/>
                          <a:latin typeface="inter-regular"/>
                        </a:rPr>
                        <a:t>form:textarea</a:t>
                      </a:r>
                      <a:endParaRPr lang="en-US" sz="1200" dirty="0">
                        <a:solidFill>
                          <a:srgbClr val="333333"/>
                        </a:solidFill>
                        <a:effectLst/>
                        <a:latin typeface="inter-regular"/>
                      </a:endParaRPr>
                    </a:p>
                  </a:txBody>
                  <a:tcPr marL="60960" marR="60960" marT="60960" marB="60960"/>
                </a:tc>
                <a:tc>
                  <a:txBody>
                    <a:bodyPr/>
                    <a:lstStyle/>
                    <a:p>
                      <a:pPr algn="just" fontAlgn="t"/>
                      <a:r>
                        <a:rPr lang="en-US" sz="1200" dirty="0">
                          <a:solidFill>
                            <a:srgbClr val="333333"/>
                          </a:solidFill>
                          <a:effectLst/>
                          <a:latin typeface="inter-regular"/>
                        </a:rPr>
                        <a:t>This tag is used to generate the multi-line text field.</a:t>
                      </a:r>
                    </a:p>
                  </a:txBody>
                  <a:tcPr marL="60960" marR="60960" marT="60960" marB="60960"/>
                </a:tc>
                <a:extLst>
                  <a:ext uri="{0D108BD9-81ED-4DB2-BD59-A6C34878D82A}">
                    <a16:rowId xmlns:a16="http://schemas.microsoft.com/office/drawing/2014/main" val="2014149700"/>
                  </a:ext>
                </a:extLst>
              </a:tr>
            </a:tbl>
          </a:graphicData>
        </a:graphic>
      </p:graphicFrame>
    </p:spTree>
    <p:extLst>
      <p:ext uri="{BB962C8B-B14F-4D97-AF65-F5344CB8AC3E}">
        <p14:creationId xmlns:p14="http://schemas.microsoft.com/office/powerpoint/2010/main" val="103467762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50668" y="642707"/>
            <a:ext cx="7035553" cy="600167"/>
          </a:xfrm>
        </p:spPr>
        <p:txBody>
          <a:bodyPr/>
          <a:lstStyle/>
          <a:p>
            <a:pPr eaLnBrk="1" hangingPunct="1"/>
            <a:r>
              <a:rPr lang="en-US" altLang="en-US" sz="3600" dirty="0"/>
              <a:t>Introduction to Spring Framework</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57199" y="1242875"/>
            <a:ext cx="8331693" cy="5406500"/>
          </a:xfrm>
        </p:spPr>
        <p:txBody>
          <a:bodyPr/>
          <a:lstStyle/>
          <a:p>
            <a:r>
              <a:rPr lang="en-US" sz="1600" dirty="0"/>
              <a:t>Core Container</a:t>
            </a:r>
          </a:p>
          <a:p>
            <a:pPr lvl="1"/>
            <a:r>
              <a:rPr lang="en-US" sz="1400" dirty="0"/>
              <a:t>Core Container consists of the spring-core, spring-beans, spring-context, </a:t>
            </a:r>
            <a:r>
              <a:rPr lang="en-US" sz="1400" dirty="0" err="1"/>
              <a:t>springcontext</a:t>
            </a:r>
            <a:r>
              <a:rPr lang="en-US" sz="1400" dirty="0"/>
              <a:t>-support, and spring-expression (Spring Expression Language) modules.</a:t>
            </a:r>
          </a:p>
          <a:p>
            <a:pPr lvl="1"/>
            <a:r>
              <a:rPr lang="en-US" sz="1400" dirty="0"/>
              <a:t>The spring-core and spring-beans modules provide the fundamental parts of the framework, including the IoC and Dependency Injection features.</a:t>
            </a:r>
          </a:p>
          <a:p>
            <a:pPr lvl="1"/>
            <a:r>
              <a:rPr lang="en-US" sz="1400" dirty="0"/>
              <a:t>The Context (spring-context) module builds on the solid base provided by the Core and Beans modules: it is a means to access objects in a framework-style manner that is similar to a JNDI registry. </a:t>
            </a:r>
          </a:p>
          <a:p>
            <a:pPr lvl="1"/>
            <a:r>
              <a:rPr lang="en-US" sz="1400" dirty="0"/>
              <a:t>The Context module inherits its features from the Beans module and adds support for internationalization (using, for example, resource bundles), event propagation, resource loading, and the transparent creation of contexts by, for example, a Servlet container. The Context module also supports Java EE features such as EJB, JMX, and basic remoting.</a:t>
            </a:r>
          </a:p>
          <a:p>
            <a:pPr lvl="1"/>
            <a:r>
              <a:rPr lang="en-US" sz="1400" dirty="0"/>
              <a:t>The ApplicationContext interface is the focal point of the Context module.</a:t>
            </a:r>
          </a:p>
          <a:p>
            <a:pPr lvl="1"/>
            <a:r>
              <a:rPr lang="en-US" sz="1400" dirty="0"/>
              <a:t>spring-context-support provides support for integrating common third-party libraries into a Spring application context.</a:t>
            </a:r>
          </a:p>
          <a:p>
            <a:pPr lvl="1"/>
            <a:endParaRPr lang="en-US" sz="1400" dirty="0"/>
          </a:p>
          <a:p>
            <a:pPr lvl="1"/>
            <a:endParaRPr lang="en-US" sz="1200" dirty="0"/>
          </a:p>
          <a:p>
            <a:endParaRPr lang="en-US" altLang="en-US" sz="1800" dirty="0"/>
          </a:p>
        </p:txBody>
      </p:sp>
    </p:spTree>
    <p:extLst>
      <p:ext uri="{BB962C8B-B14F-4D97-AF65-F5344CB8AC3E}">
        <p14:creationId xmlns:p14="http://schemas.microsoft.com/office/powerpoint/2010/main" val="1145345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BF8A028-1F50-46F8-A2AB-A3DDBEDFD879}"/>
              </a:ext>
            </a:extLst>
          </p:cNvPr>
          <p:cNvSpPr>
            <a:spLocks noGrp="1" noChangeArrowheads="1"/>
          </p:cNvSpPr>
          <p:nvPr>
            <p:ph type="title"/>
          </p:nvPr>
        </p:nvSpPr>
        <p:spPr/>
        <p:txBody>
          <a:bodyPr/>
          <a:lstStyle/>
          <a:p>
            <a:pPr eaLnBrk="1" hangingPunct="1"/>
            <a:r>
              <a:rPr lang="en-US" altLang="en-US"/>
              <a:t>Event Handling </a:t>
            </a:r>
          </a:p>
        </p:txBody>
      </p:sp>
      <p:sp>
        <p:nvSpPr>
          <p:cNvPr id="360451" name="Rectangle 3">
            <a:extLst>
              <a:ext uri="{FF2B5EF4-FFF2-40B4-BE49-F238E27FC236}">
                <a16:creationId xmlns:a16="http://schemas.microsoft.com/office/drawing/2014/main" id="{7C93B5E0-8318-4E63-82EE-949537F8BB55}"/>
              </a:ext>
            </a:extLst>
          </p:cNvPr>
          <p:cNvSpPr>
            <a:spLocks noGrp="1" noChangeArrowheads="1"/>
          </p:cNvSpPr>
          <p:nvPr>
            <p:ph type="body" idx="1"/>
          </p:nvPr>
        </p:nvSpPr>
        <p:spPr/>
        <p:txBody>
          <a:bodyPr/>
          <a:lstStyle/>
          <a:p>
            <a:pPr eaLnBrk="1" hangingPunct="1">
              <a:defRPr/>
            </a:pPr>
            <a:r>
              <a:rPr lang="en-US"/>
              <a:t>Spring Application Context</a:t>
            </a:r>
          </a:p>
          <a:p>
            <a:pPr lvl="1" eaLnBrk="1" hangingPunct="1">
              <a:defRPr/>
            </a:pPr>
            <a:r>
              <a:rPr lang="en-US"/>
              <a:t>Runtime</a:t>
            </a:r>
          </a:p>
          <a:p>
            <a:pPr eaLnBrk="1" hangingPunct="1">
              <a:defRPr/>
            </a:pPr>
            <a:r>
              <a:rPr lang="en-US"/>
              <a:t>Spring Application Event</a:t>
            </a:r>
          </a:p>
          <a:p>
            <a:pPr lvl="1" eaLnBrk="1" hangingPunct="1">
              <a:defRPr/>
            </a:pPr>
            <a:r>
              <a:rPr lang="en-US"/>
              <a:t>Object</a:t>
            </a:r>
          </a:p>
          <a:p>
            <a:pPr eaLnBrk="1" hangingPunct="1">
              <a:defRPr/>
            </a:pPr>
            <a:r>
              <a:rPr lang="en-US"/>
              <a:t>Application Event Listener</a:t>
            </a:r>
          </a:p>
          <a:p>
            <a:pPr lvl="1" eaLnBrk="1" hangingPunct="1">
              <a:defRPr/>
            </a:pPr>
            <a:r>
              <a:rPr lang="en-US"/>
              <a:t>Event Handler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50668" y="642707"/>
            <a:ext cx="7035553" cy="600167"/>
          </a:xfrm>
        </p:spPr>
        <p:txBody>
          <a:bodyPr/>
          <a:lstStyle/>
          <a:p>
            <a:pPr eaLnBrk="1" hangingPunct="1"/>
            <a:r>
              <a:rPr lang="en-US" altLang="en-US" sz="3600" dirty="0"/>
              <a:t>BeanFactory &amp; Application Context</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57199" y="1242875"/>
            <a:ext cx="8331693" cy="5406500"/>
          </a:xfrm>
        </p:spPr>
        <p:txBody>
          <a:bodyPr/>
          <a:lstStyle/>
          <a:p>
            <a:r>
              <a:rPr lang="en-US" sz="1600" dirty="0"/>
              <a:t>BeanFactory interface provides the configuration framework and basic functionality</a:t>
            </a:r>
          </a:p>
          <a:p>
            <a:r>
              <a:rPr lang="en-US" sz="1600" dirty="0"/>
              <a:t>ApplicationContext interface adds more super set of BeanFactory and adds more enterprise-specific functionality</a:t>
            </a:r>
          </a:p>
          <a:p>
            <a:r>
              <a:rPr lang="en-US" sz="1600" dirty="0"/>
              <a:t>There are several implementations of ApplicationContext. Below two are used for Standalone application</a:t>
            </a:r>
          </a:p>
          <a:p>
            <a:pPr lvl="1"/>
            <a:r>
              <a:rPr lang="en-US" sz="1400" dirty="0"/>
              <a:t>ClassPathXmlApplicationContext</a:t>
            </a:r>
          </a:p>
          <a:p>
            <a:pPr lvl="1"/>
            <a:r>
              <a:rPr lang="en-US" sz="1400" dirty="0" err="1"/>
              <a:t>FileSystemXmlApplicationContext</a:t>
            </a:r>
            <a:endParaRPr lang="en-US" sz="1400" dirty="0"/>
          </a:p>
          <a:p>
            <a:r>
              <a:rPr lang="en-US" sz="1600" dirty="0"/>
              <a:t>Spring IoC container consumes a form of configuration metadata that represents how an application developer can tell Spring Container to instantiate ,configure and assemble objects in your application</a:t>
            </a:r>
          </a:p>
          <a:p>
            <a:endParaRPr lang="en-US" sz="1600" dirty="0"/>
          </a:p>
          <a:p>
            <a:pPr lvl="1"/>
            <a:endParaRPr lang="en-US" sz="1200" dirty="0"/>
          </a:p>
          <a:p>
            <a:endParaRPr lang="en-US" altLang="en-US" sz="1800" dirty="0"/>
          </a:p>
        </p:txBody>
      </p:sp>
    </p:spTree>
    <p:extLst>
      <p:ext uri="{BB962C8B-B14F-4D97-AF65-F5344CB8AC3E}">
        <p14:creationId xmlns:p14="http://schemas.microsoft.com/office/powerpoint/2010/main" val="2295011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50668" y="642707"/>
            <a:ext cx="7035553" cy="600167"/>
          </a:xfrm>
        </p:spPr>
        <p:txBody>
          <a:bodyPr/>
          <a:lstStyle/>
          <a:p>
            <a:pPr eaLnBrk="1" hangingPunct="1"/>
            <a:r>
              <a:rPr lang="en-US" altLang="en-US" sz="3600" dirty="0"/>
              <a:t>XML based configuration sample</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537098" y="1349407"/>
            <a:ext cx="8331693" cy="5406500"/>
          </a:xfrm>
        </p:spPr>
        <p:txBody>
          <a:bodyPr/>
          <a:lstStyle/>
          <a:p>
            <a:pPr marL="0" indent="0">
              <a:buNone/>
            </a:pPr>
            <a:endParaRPr lang="en-US" sz="1600" dirty="0"/>
          </a:p>
          <a:p>
            <a:pPr marL="0" indent="0">
              <a:buNone/>
            </a:pPr>
            <a:r>
              <a:rPr lang="en-US" sz="1600" dirty="0"/>
              <a:t>&lt;?xml version="1.0" encoding="UTF-8"?&gt;</a:t>
            </a:r>
          </a:p>
          <a:p>
            <a:pPr marL="0" indent="0">
              <a:buNone/>
            </a:pPr>
            <a:r>
              <a:rPr lang="en-US" sz="1600" dirty="0"/>
              <a:t>&lt;beans </a:t>
            </a:r>
            <a:r>
              <a:rPr lang="en-US" sz="1600" dirty="0" err="1"/>
              <a:t>xmlns</a:t>
            </a:r>
            <a:r>
              <a:rPr lang="en-US" sz="1600" dirty="0"/>
              <a:t>="http://www.springframework.org/schema/beans"</a:t>
            </a:r>
          </a:p>
          <a:p>
            <a:pPr marL="0" indent="0">
              <a:buNone/>
            </a:pPr>
            <a:r>
              <a:rPr lang="en-US" sz="1600" dirty="0"/>
              <a:t>       </a:t>
            </a:r>
            <a:r>
              <a:rPr lang="en-US" sz="1600" dirty="0" err="1"/>
              <a:t>xmlns:xsi</a:t>
            </a:r>
            <a:r>
              <a:rPr lang="en-US" sz="1600" dirty="0"/>
              <a:t>="http://www.w3.org/2001/XMLSchema-instance"</a:t>
            </a:r>
          </a:p>
          <a:p>
            <a:pPr marL="0" indent="0">
              <a:buNone/>
            </a:pPr>
            <a:r>
              <a:rPr lang="en-US" sz="1600" dirty="0"/>
              <a:t>       </a:t>
            </a:r>
            <a:r>
              <a:rPr lang="en-US" sz="1600" dirty="0" err="1"/>
              <a:t>xsi:schemaLocation</a:t>
            </a:r>
            <a:r>
              <a:rPr lang="en-US" sz="1600" dirty="0"/>
              <a:t>="http://www.springframework.org/schema/beans</a:t>
            </a:r>
          </a:p>
          <a:p>
            <a:pPr marL="0" indent="0">
              <a:buNone/>
            </a:pPr>
            <a:r>
              <a:rPr lang="en-US" sz="1600" dirty="0"/>
              <a:t> http://www.springframework.org/schema/beans/spring-beans.xsd"&gt;</a:t>
            </a:r>
          </a:p>
          <a:p>
            <a:pPr marL="0" indent="0">
              <a:buNone/>
            </a:pPr>
            <a:r>
              <a:rPr lang="en-US" sz="1600" dirty="0"/>
              <a:t>    &lt;bean id="emp" class="</a:t>
            </a:r>
            <a:r>
              <a:rPr lang="en-US" sz="1600" dirty="0" err="1"/>
              <a:t>beans.Employee</a:t>
            </a:r>
            <a:r>
              <a:rPr lang="en-US" sz="1600" dirty="0"/>
              <a:t>"&gt;</a:t>
            </a:r>
          </a:p>
          <a:p>
            <a:pPr marL="0" indent="0">
              <a:buNone/>
            </a:pPr>
            <a:r>
              <a:rPr lang="en-US" sz="1600" dirty="0"/>
              <a:t>        &lt;property name="name" value=“Yahya"/&gt;</a:t>
            </a:r>
          </a:p>
          <a:p>
            <a:pPr marL="0" indent="0">
              <a:buNone/>
            </a:pPr>
            <a:r>
              <a:rPr lang="en-US" sz="1600" dirty="0"/>
              <a:t>        &lt;property name="role" value="Developer" /&gt;</a:t>
            </a:r>
          </a:p>
          <a:p>
            <a:pPr marL="0" indent="0">
              <a:buNone/>
            </a:pPr>
            <a:r>
              <a:rPr lang="en-US" sz="1600" dirty="0"/>
              <a:t>        &lt;property name="loc" value="</a:t>
            </a:r>
            <a:r>
              <a:rPr lang="en-US" sz="1600" dirty="0" err="1"/>
              <a:t>mumbai</a:t>
            </a:r>
            <a:r>
              <a:rPr lang="en-US" sz="1600" dirty="0"/>
              <a:t>" /&gt;</a:t>
            </a:r>
          </a:p>
          <a:p>
            <a:pPr marL="0" indent="0">
              <a:buNone/>
            </a:pPr>
            <a:r>
              <a:rPr lang="en-US" sz="1600" dirty="0"/>
              <a:t>    &lt;/bean&gt;</a:t>
            </a:r>
          </a:p>
          <a:p>
            <a:pPr marL="0" indent="0">
              <a:buNone/>
            </a:pPr>
            <a:r>
              <a:rPr lang="en-US" sz="1600" dirty="0"/>
              <a:t>&lt;/beans&gt;</a:t>
            </a:r>
            <a:endParaRPr lang="en-US" sz="1200" dirty="0"/>
          </a:p>
          <a:p>
            <a:endParaRPr lang="en-US" altLang="en-US" sz="1800" dirty="0"/>
          </a:p>
        </p:txBody>
      </p:sp>
    </p:spTree>
    <p:extLst>
      <p:ext uri="{BB962C8B-B14F-4D97-AF65-F5344CB8AC3E}">
        <p14:creationId xmlns:p14="http://schemas.microsoft.com/office/powerpoint/2010/main" val="15878116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50668" y="642707"/>
            <a:ext cx="7035553" cy="600167"/>
          </a:xfrm>
        </p:spPr>
        <p:txBody>
          <a:bodyPr/>
          <a:lstStyle/>
          <a:p>
            <a:pPr eaLnBrk="1" hangingPunct="1"/>
            <a:r>
              <a:rPr lang="en-US" altLang="en-US" sz="3600" dirty="0"/>
              <a:t>XML based configuration sample</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57199" y="1242875"/>
            <a:ext cx="8331693" cy="5406500"/>
          </a:xfrm>
        </p:spPr>
        <p:txBody>
          <a:bodyPr/>
          <a:lstStyle/>
          <a:p>
            <a:pPr marL="0" indent="0">
              <a:buNone/>
            </a:pPr>
            <a:endParaRPr lang="en-US" sz="1600" dirty="0"/>
          </a:p>
          <a:p>
            <a:pPr marL="0" indent="0">
              <a:buNone/>
            </a:pPr>
            <a:r>
              <a:rPr lang="en-US" sz="1600" dirty="0"/>
              <a:t>&lt;?xml version="1.0" encoding="UTF-8"?&gt;</a:t>
            </a:r>
          </a:p>
          <a:p>
            <a:pPr marL="0" indent="0">
              <a:buNone/>
            </a:pPr>
            <a:r>
              <a:rPr lang="en-US" sz="1600" dirty="0"/>
              <a:t>&lt;beans </a:t>
            </a:r>
            <a:r>
              <a:rPr lang="en-US" sz="1600" dirty="0" err="1"/>
              <a:t>xmlns</a:t>
            </a:r>
            <a:r>
              <a:rPr lang="en-US" sz="1600" dirty="0"/>
              <a:t>="http://www.springframework.org/schema/beans"</a:t>
            </a:r>
          </a:p>
          <a:p>
            <a:pPr marL="0" indent="0">
              <a:buNone/>
            </a:pPr>
            <a:r>
              <a:rPr lang="en-US" sz="1600" dirty="0"/>
              <a:t>       </a:t>
            </a:r>
            <a:r>
              <a:rPr lang="en-US" sz="1600" dirty="0" err="1"/>
              <a:t>xmlns:xsi</a:t>
            </a:r>
            <a:r>
              <a:rPr lang="en-US" sz="1600" dirty="0"/>
              <a:t>="http://www.w3.org/2001/XMLSchema-instance"</a:t>
            </a:r>
          </a:p>
          <a:p>
            <a:pPr marL="0" indent="0">
              <a:buNone/>
            </a:pPr>
            <a:r>
              <a:rPr lang="en-US" sz="1600" dirty="0"/>
              <a:t>       </a:t>
            </a:r>
            <a:r>
              <a:rPr lang="en-US" sz="1600" dirty="0" err="1"/>
              <a:t>xsi:schemaLocation</a:t>
            </a:r>
            <a:r>
              <a:rPr lang="en-US" sz="1600" dirty="0"/>
              <a:t>="http://www.springframework.org/schema/beans</a:t>
            </a:r>
          </a:p>
          <a:p>
            <a:pPr marL="0" indent="0">
              <a:buNone/>
            </a:pPr>
            <a:r>
              <a:rPr lang="en-US" sz="1600" dirty="0"/>
              <a:t> http://www.springframework.org/schema/beans/spring-beans.xsd"&gt;</a:t>
            </a:r>
          </a:p>
          <a:p>
            <a:pPr marL="0" indent="0">
              <a:buNone/>
            </a:pPr>
            <a:r>
              <a:rPr lang="en-US" sz="1600" dirty="0"/>
              <a:t>    &lt;bean id="emp" class="</a:t>
            </a:r>
            <a:r>
              <a:rPr lang="en-US" sz="1600" dirty="0" err="1"/>
              <a:t>beans.Employee</a:t>
            </a:r>
            <a:r>
              <a:rPr lang="en-US" sz="1600" dirty="0"/>
              <a:t>"&gt;</a:t>
            </a:r>
          </a:p>
          <a:p>
            <a:pPr marL="0" indent="0">
              <a:buNone/>
            </a:pPr>
            <a:r>
              <a:rPr lang="en-US" sz="1600" dirty="0"/>
              <a:t>        &lt;property name="name" value=“Yahya"/&gt;</a:t>
            </a:r>
          </a:p>
          <a:p>
            <a:pPr marL="0" indent="0">
              <a:buNone/>
            </a:pPr>
            <a:r>
              <a:rPr lang="en-US" sz="1600" dirty="0"/>
              <a:t>        &lt;property name="role" value="Developer" /&gt;</a:t>
            </a:r>
          </a:p>
          <a:p>
            <a:pPr marL="0" indent="0">
              <a:buNone/>
            </a:pPr>
            <a:r>
              <a:rPr lang="en-US" sz="1600" dirty="0"/>
              <a:t>        &lt;property name="loc" value="</a:t>
            </a:r>
            <a:r>
              <a:rPr lang="en-US" sz="1600" dirty="0" err="1"/>
              <a:t>mumbai</a:t>
            </a:r>
            <a:r>
              <a:rPr lang="en-US" sz="1600" dirty="0"/>
              <a:t>" /&gt;</a:t>
            </a:r>
          </a:p>
          <a:p>
            <a:pPr marL="0" indent="0">
              <a:buNone/>
            </a:pPr>
            <a:r>
              <a:rPr lang="en-US" sz="1600" dirty="0"/>
              <a:t>    &lt;/bean&gt;</a:t>
            </a:r>
          </a:p>
          <a:p>
            <a:pPr marL="0" indent="0">
              <a:buNone/>
            </a:pPr>
            <a:r>
              <a:rPr lang="en-US" sz="1600" dirty="0"/>
              <a:t>&lt;/beans&gt;</a:t>
            </a:r>
            <a:endParaRPr lang="en-US" sz="1200" dirty="0"/>
          </a:p>
          <a:p>
            <a:endParaRPr lang="en-US" altLang="en-US" sz="1800" dirty="0"/>
          </a:p>
        </p:txBody>
      </p:sp>
    </p:spTree>
    <p:extLst>
      <p:ext uri="{BB962C8B-B14F-4D97-AF65-F5344CB8AC3E}">
        <p14:creationId xmlns:p14="http://schemas.microsoft.com/office/powerpoint/2010/main" val="30397606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a:extLst>
              <a:ext uri="{FF2B5EF4-FFF2-40B4-BE49-F238E27FC236}">
                <a16:creationId xmlns:a16="http://schemas.microsoft.com/office/drawing/2014/main" id="{A7281079-88CC-4970-A51B-09B0F3DD88C8}"/>
              </a:ext>
            </a:extLst>
          </p:cNvPr>
          <p:cNvSpPr>
            <a:spLocks noGrp="1" noChangeArrowheads="1"/>
          </p:cNvSpPr>
          <p:nvPr>
            <p:ph type="title"/>
          </p:nvPr>
        </p:nvSpPr>
        <p:spPr>
          <a:xfrm>
            <a:off x="350668" y="642707"/>
            <a:ext cx="7035553" cy="600167"/>
          </a:xfrm>
        </p:spPr>
        <p:txBody>
          <a:bodyPr/>
          <a:lstStyle/>
          <a:p>
            <a:pPr eaLnBrk="1" hangingPunct="1"/>
            <a:r>
              <a:rPr lang="en-US" altLang="en-US" sz="3600" dirty="0"/>
              <a:t>Building the First Spring Application</a:t>
            </a:r>
          </a:p>
        </p:txBody>
      </p:sp>
      <p:sp>
        <p:nvSpPr>
          <p:cNvPr id="8197" name="Rectangle 1027">
            <a:extLst>
              <a:ext uri="{FF2B5EF4-FFF2-40B4-BE49-F238E27FC236}">
                <a16:creationId xmlns:a16="http://schemas.microsoft.com/office/drawing/2014/main" id="{27FBD0D5-EDE7-4A40-8745-75F6111797E2}"/>
              </a:ext>
            </a:extLst>
          </p:cNvPr>
          <p:cNvSpPr>
            <a:spLocks noGrp="1" noChangeArrowheads="1"/>
          </p:cNvSpPr>
          <p:nvPr>
            <p:ph type="body" idx="1"/>
          </p:nvPr>
        </p:nvSpPr>
        <p:spPr>
          <a:xfrm>
            <a:off x="457199" y="1242875"/>
            <a:ext cx="8331693" cy="5406500"/>
          </a:xfrm>
        </p:spPr>
        <p:txBody>
          <a:bodyPr/>
          <a:lstStyle/>
          <a:p>
            <a:pPr marL="0" indent="0">
              <a:buNone/>
            </a:pPr>
            <a:r>
              <a:rPr lang="en-US" altLang="en-US" sz="1800" dirty="0"/>
              <a:t>import </a:t>
            </a:r>
            <a:r>
              <a:rPr lang="en-US" altLang="en-US" sz="1800" dirty="0" err="1"/>
              <a:t>beans.Employee</a:t>
            </a:r>
            <a:r>
              <a:rPr lang="en-US" altLang="en-US" sz="1800" dirty="0"/>
              <a:t>;</a:t>
            </a:r>
          </a:p>
          <a:p>
            <a:pPr marL="0" indent="0">
              <a:buNone/>
            </a:pPr>
            <a:r>
              <a:rPr lang="en-US" altLang="en-US" sz="1800" dirty="0"/>
              <a:t>import </a:t>
            </a:r>
            <a:r>
              <a:rPr lang="en-US" altLang="en-US" sz="1800" dirty="0" err="1"/>
              <a:t>org.springframework.context.ApplicationContext</a:t>
            </a:r>
            <a:r>
              <a:rPr lang="en-US" altLang="en-US" sz="1800" dirty="0"/>
              <a:t>;</a:t>
            </a:r>
          </a:p>
          <a:p>
            <a:pPr marL="0" indent="0">
              <a:buNone/>
            </a:pPr>
            <a:r>
              <a:rPr lang="en-US" altLang="en-US" sz="1800" dirty="0"/>
              <a:t>import org.springframework.context.support.ClassPathXmlApplicationContext;</a:t>
            </a:r>
          </a:p>
          <a:p>
            <a:endParaRPr lang="en-US" altLang="en-US" sz="1800" dirty="0"/>
          </a:p>
          <a:p>
            <a:pPr marL="0" indent="0">
              <a:buNone/>
            </a:pPr>
            <a:r>
              <a:rPr lang="en-US" altLang="en-US" sz="1800" dirty="0"/>
              <a:t>public class App {</a:t>
            </a:r>
          </a:p>
          <a:p>
            <a:endParaRPr lang="en-US" altLang="en-US" sz="1800" dirty="0"/>
          </a:p>
          <a:p>
            <a:pPr marL="0" indent="0">
              <a:buNone/>
            </a:pPr>
            <a:r>
              <a:rPr lang="en-US" altLang="en-US" sz="1800" dirty="0"/>
              <a:t>  public static void main( String[] </a:t>
            </a:r>
            <a:r>
              <a:rPr lang="en-US" altLang="en-US" sz="1800" dirty="0" err="1"/>
              <a:t>args</a:t>
            </a:r>
            <a:r>
              <a:rPr lang="en-US" altLang="en-US" sz="1800" dirty="0"/>
              <a:t> )</a:t>
            </a:r>
          </a:p>
          <a:p>
            <a:pPr marL="0" indent="0">
              <a:buNone/>
            </a:pPr>
            <a:r>
              <a:rPr lang="en-US" altLang="en-US" sz="1800" dirty="0"/>
              <a:t>        {</a:t>
            </a:r>
          </a:p>
          <a:p>
            <a:pPr marL="0" indent="0">
              <a:buNone/>
            </a:pPr>
            <a:r>
              <a:rPr lang="en-US" altLang="en-US" sz="1800" dirty="0"/>
              <a:t>           </a:t>
            </a:r>
            <a:r>
              <a:rPr lang="en-US" altLang="en-US" sz="1800" dirty="0" err="1"/>
              <a:t>System.out.println</a:t>
            </a:r>
            <a:r>
              <a:rPr lang="en-US" altLang="en-US" sz="1800" dirty="0"/>
              <a:t>( "Hello World!" );</a:t>
            </a:r>
          </a:p>
          <a:p>
            <a:pPr marL="0" indent="0">
              <a:buNone/>
            </a:pPr>
            <a:r>
              <a:rPr lang="en-US" altLang="en-US" sz="1800" dirty="0"/>
              <a:t>            ApplicationContext </a:t>
            </a:r>
            <a:r>
              <a:rPr lang="en-US" altLang="en-US" sz="1800" dirty="0" err="1"/>
              <a:t>ctx</a:t>
            </a:r>
            <a:r>
              <a:rPr lang="en-US" altLang="en-US" sz="1800" dirty="0"/>
              <a:t>= new ClassPathXmlApplicationContext(new String[] {"bean.xml"});</a:t>
            </a:r>
          </a:p>
          <a:p>
            <a:pPr marL="0" indent="0">
              <a:buNone/>
            </a:pPr>
            <a:r>
              <a:rPr lang="en-US" altLang="en-US" sz="1800" dirty="0"/>
              <a:t>           Employee e = (Employee)</a:t>
            </a:r>
            <a:r>
              <a:rPr lang="en-US" altLang="en-US" sz="1800" dirty="0" err="1"/>
              <a:t>ctx.getBean</a:t>
            </a:r>
            <a:r>
              <a:rPr lang="en-US" altLang="en-US" sz="1800" dirty="0"/>
              <a:t>("emp");</a:t>
            </a:r>
          </a:p>
          <a:p>
            <a:pPr marL="0" indent="0">
              <a:buNone/>
            </a:pPr>
            <a:r>
              <a:rPr lang="en-US" altLang="en-US" sz="1800" dirty="0"/>
              <a:t>            </a:t>
            </a:r>
            <a:r>
              <a:rPr lang="en-US" altLang="en-US" sz="1800" dirty="0" err="1"/>
              <a:t>System.out.println</a:t>
            </a:r>
            <a:r>
              <a:rPr lang="en-US" altLang="en-US" sz="1800" dirty="0"/>
              <a:t>(</a:t>
            </a:r>
            <a:r>
              <a:rPr lang="en-US" altLang="en-US" sz="1800" dirty="0" err="1"/>
              <a:t>e.getName</a:t>
            </a:r>
            <a:r>
              <a:rPr lang="en-US" altLang="en-US" sz="1800" dirty="0"/>
              <a:t>());</a:t>
            </a:r>
          </a:p>
          <a:p>
            <a:pPr marL="0" indent="0">
              <a:buNone/>
            </a:pPr>
            <a:r>
              <a:rPr lang="en-US" altLang="en-US" sz="1800" dirty="0"/>
              <a:t>    }</a:t>
            </a:r>
          </a:p>
          <a:p>
            <a:pPr marL="0" indent="0">
              <a:buNone/>
            </a:pPr>
            <a:r>
              <a:rPr lang="en-US" altLang="en-US" sz="1800" dirty="0"/>
              <a:t>}</a:t>
            </a:r>
          </a:p>
          <a:p>
            <a:endParaRPr lang="en-US" altLang="en-US" sz="1800" dirty="0"/>
          </a:p>
        </p:txBody>
      </p:sp>
    </p:spTree>
    <p:extLst>
      <p:ext uri="{BB962C8B-B14F-4D97-AF65-F5344CB8AC3E}">
        <p14:creationId xmlns:p14="http://schemas.microsoft.com/office/powerpoint/2010/main" val="255141000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duRamp">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EduRamp" id="{E6558685-06C0-4FF4-841B-DB7CCEC6997F}" vid="{8847DFA3-29B1-4B1A-9A58-5301351ED0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EduRamp-PPT Format</Template>
  <TotalTime>17670</TotalTime>
  <Words>3986</Words>
  <Application>Microsoft Office PowerPoint</Application>
  <PresentationFormat>On-screen Show (4:3)</PresentationFormat>
  <Paragraphs>392</Paragraphs>
  <Slides>50</Slides>
  <Notes>1</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Constantia</vt:lpstr>
      <vt:lpstr>inter-regular</vt:lpstr>
      <vt:lpstr>JetBrains Mono</vt:lpstr>
      <vt:lpstr>Raleway</vt:lpstr>
      <vt:lpstr>Tahoma</vt:lpstr>
      <vt:lpstr>Wingdings</vt:lpstr>
      <vt:lpstr>Wingdings 2</vt:lpstr>
      <vt:lpstr>EduRamp</vt:lpstr>
      <vt:lpstr>Spring </vt:lpstr>
      <vt:lpstr>Spring Core</vt:lpstr>
      <vt:lpstr>Training Overview</vt:lpstr>
      <vt:lpstr>Introduction to Spring Framework</vt:lpstr>
      <vt:lpstr>Introduction to Spring Framework</vt:lpstr>
      <vt:lpstr>BeanFactory &amp; Application Context</vt:lpstr>
      <vt:lpstr>XML based configuration sample</vt:lpstr>
      <vt:lpstr>XML based configuration sample</vt:lpstr>
      <vt:lpstr>Building the First Spring Application</vt:lpstr>
      <vt:lpstr>Plain Old Java Object - POJO</vt:lpstr>
      <vt:lpstr>Dependency Injection</vt:lpstr>
      <vt:lpstr>Setter injection</vt:lpstr>
      <vt:lpstr>Constructor based DI</vt:lpstr>
      <vt:lpstr>Constructor Injection Demo</vt:lpstr>
      <vt:lpstr>Injecting Collections</vt:lpstr>
      <vt:lpstr>Injecting Collections</vt:lpstr>
      <vt:lpstr>Injecting Collections</vt:lpstr>
      <vt:lpstr>Spring Annotations</vt:lpstr>
      <vt:lpstr>Annotation based Container Configuration</vt:lpstr>
      <vt:lpstr>Annotation based Container Configuration</vt:lpstr>
      <vt:lpstr>Java-based Container Configuration</vt:lpstr>
      <vt:lpstr>Injecting Collections</vt:lpstr>
      <vt:lpstr>Aspect Oriented Programming</vt:lpstr>
      <vt:lpstr>Aspect Oriented Programming</vt:lpstr>
      <vt:lpstr>Some AOP Terms</vt:lpstr>
      <vt:lpstr>Some AOP Terms</vt:lpstr>
      <vt:lpstr>Some AOP terms</vt:lpstr>
      <vt:lpstr>Spring AOP Implementation</vt:lpstr>
      <vt:lpstr>AOP Configuration</vt:lpstr>
      <vt:lpstr>Example Advice</vt:lpstr>
      <vt:lpstr>Example Target</vt:lpstr>
      <vt:lpstr>Example</vt:lpstr>
      <vt:lpstr>Pointcut Expressions in AspectJ</vt:lpstr>
      <vt:lpstr>Implementing Spring</vt:lpstr>
      <vt:lpstr>Managing Transaction</vt:lpstr>
      <vt:lpstr>Transaction Managers</vt:lpstr>
      <vt:lpstr>Propagation Attributes</vt:lpstr>
      <vt:lpstr>Isolation Levels</vt:lpstr>
      <vt:lpstr>Propagations Attributes</vt:lpstr>
      <vt:lpstr>Transaction Attributes</vt:lpstr>
      <vt:lpstr>Spring MVC</vt:lpstr>
      <vt:lpstr>Spring and MVC</vt:lpstr>
      <vt:lpstr>Spring and MVC</vt:lpstr>
      <vt:lpstr>Request Life-cycle</vt:lpstr>
      <vt:lpstr>Spring-servlet.xml</vt:lpstr>
      <vt:lpstr>View Resolvers </vt:lpstr>
      <vt:lpstr>Reading Request Parameters </vt:lpstr>
      <vt:lpstr>Model Interface </vt:lpstr>
      <vt:lpstr>MVC Tag libraries </vt:lpstr>
      <vt:lpstr>Event Handling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Program</dc:title>
  <dc:creator>Jamal ansari</dc:creator>
  <cp:lastModifiedBy>Jamal ansari</cp:lastModifiedBy>
  <cp:revision>65</cp:revision>
  <dcterms:created xsi:type="dcterms:W3CDTF">2021-09-19T09:29:24Z</dcterms:created>
  <dcterms:modified xsi:type="dcterms:W3CDTF">2021-10-14T07:28:08Z</dcterms:modified>
</cp:coreProperties>
</file>