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9" r:id="rId4"/>
    <p:sldId id="259" r:id="rId5"/>
    <p:sldId id="260" r:id="rId6"/>
    <p:sldId id="261" r:id="rId7"/>
    <p:sldId id="262" r:id="rId8"/>
    <p:sldId id="257" r:id="rId9"/>
    <p:sldId id="272" r:id="rId10"/>
    <p:sldId id="267" r:id="rId11"/>
    <p:sldId id="263" r:id="rId12"/>
    <p:sldId id="268" r:id="rId13"/>
    <p:sldId id="274" r:id="rId14"/>
    <p:sldId id="27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1" autoAdjust="0"/>
    <p:restoredTop sz="94660"/>
  </p:normalViewPr>
  <p:slideViewPr>
    <p:cSldViewPr snapToGrid="0">
      <p:cViewPr>
        <p:scale>
          <a:sx n="80" d="100"/>
          <a:sy n="80" d="100"/>
        </p:scale>
        <p:origin x="-39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geocoding/overview" TargetMode="External"/><Relationship Id="rId2" Type="http://schemas.openxmlformats.org/officeDocument/2006/relationships/hyperlink" Target="https://worldhappiness.report/ed/2020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hyperlink" Target="https://data.worldbank.org/indicator/SH.XPD.CHEX.GD.Z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238" y="942975"/>
            <a:ext cx="3638550" cy="4848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7954963" cy="2971801"/>
          </a:xfrm>
        </p:spPr>
        <p:txBody>
          <a:bodyPr/>
          <a:lstStyle/>
          <a:p>
            <a:r>
              <a:rPr lang="en-US" dirty="0"/>
              <a:t>Data ANALYTICS Project : HAPPINESS EQUATION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 </a:t>
            </a:r>
            <a:r>
              <a:rPr lang="en-US" dirty="0" err="1"/>
              <a:t>Marrone</a:t>
            </a:r>
            <a:endParaRPr lang="en-US" dirty="0"/>
          </a:p>
          <a:p>
            <a:r>
              <a:rPr lang="en-US" dirty="0"/>
              <a:t>Craig </a:t>
            </a:r>
            <a:r>
              <a:rPr lang="en-US" dirty="0" err="1"/>
              <a:t>Fulgency</a:t>
            </a:r>
            <a:endParaRPr lang="en-US" dirty="0"/>
          </a:p>
          <a:p>
            <a:r>
              <a:rPr lang="en-US" dirty="0"/>
              <a:t>Ashish Kumar</a:t>
            </a:r>
          </a:p>
          <a:p>
            <a:r>
              <a:rPr lang="en-US" dirty="0"/>
              <a:t>Jamal Abdi</a:t>
            </a:r>
          </a:p>
        </p:txBody>
      </p:sp>
    </p:spTree>
    <p:extLst>
      <p:ext uri="{BB962C8B-B14F-4D97-AF65-F5344CB8AC3E}">
        <p14:creationId xmlns:p14="http://schemas.microsoft.com/office/powerpoint/2010/main" val="467739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110067"/>
            <a:ext cx="8534400" cy="1507067"/>
          </a:xfrm>
        </p:spPr>
        <p:txBody>
          <a:bodyPr/>
          <a:lstStyle/>
          <a:p>
            <a:r>
              <a:rPr lang="en-US" dirty="0"/>
              <a:t>FACTOR 2 : education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350" y="1454364"/>
            <a:ext cx="11830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Education plays a key role in country’s financial success but does it help with happiness?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>
              <a:solidFill>
                <a:prstClr val="white"/>
              </a:solidFill>
              <a:latin typeface="Century Gothic" panose="020B050202020202020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graph proves that countries with multiple education intuitions keeps citizens its happy.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Education Location Types: ‘library', ‘museum', ‘primary school', ‘school', ‘secondary school', ‘university'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26C36FB-B571-487F-91C6-3B4AF964A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677" y="2961431"/>
            <a:ext cx="4695397" cy="370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89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50" y="55733"/>
            <a:ext cx="8248032" cy="1364799"/>
          </a:xfrm>
        </p:spPr>
        <p:txBody>
          <a:bodyPr/>
          <a:lstStyle/>
          <a:p>
            <a:r>
              <a:rPr lang="en-US" dirty="0"/>
              <a:t>FACTOR 3 : Entertainment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2950" y="1208776"/>
            <a:ext cx="11867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Having means of entertainment in the city can help people take a break from a  busy/stressful life.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graph shows entertainment is directly proportional to the happiness index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Entertainment Location Types: '</a:t>
            </a:r>
            <a:r>
              <a:rPr lang="en-US" dirty="0" err="1"/>
              <a:t>amusement_park</a:t>
            </a:r>
            <a:r>
              <a:rPr lang="en-US" dirty="0"/>
              <a:t>', 'aquarium', '</a:t>
            </a:r>
            <a:r>
              <a:rPr lang="en-US" dirty="0" err="1"/>
              <a:t>art_gallery</a:t>
            </a:r>
            <a:r>
              <a:rPr lang="en-US" dirty="0"/>
              <a:t>‘, '</a:t>
            </a:r>
            <a:r>
              <a:rPr lang="en-US" dirty="0" err="1"/>
              <a:t>movie_theater</a:t>
            </a:r>
            <a:r>
              <a:rPr lang="en-US" dirty="0"/>
              <a:t>', '</a:t>
            </a:r>
            <a:r>
              <a:rPr lang="en-US" dirty="0" err="1"/>
              <a:t>night_club</a:t>
            </a:r>
            <a:r>
              <a:rPr lang="en-US" dirty="0"/>
              <a:t>', 'stadium', '</a:t>
            </a:r>
            <a:r>
              <a:rPr lang="en-US" dirty="0" err="1"/>
              <a:t>tourist_attraction</a:t>
            </a:r>
            <a:r>
              <a:rPr lang="en-US" dirty="0"/>
              <a:t>', 'zoo'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2963102"/>
            <a:ext cx="41338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9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925" y="0"/>
            <a:ext cx="8534400" cy="1507067"/>
          </a:xfrm>
        </p:spPr>
        <p:txBody>
          <a:bodyPr/>
          <a:lstStyle/>
          <a:p>
            <a:r>
              <a:rPr lang="en-US" dirty="0"/>
              <a:t>FACTOR 4 : transportation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478" y="1179808"/>
            <a:ext cx="11481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Easy  and fast transportation helps citizens live stress-free life. The graph depicts the same.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solidFill>
                <a:prstClr val="white"/>
              </a:solidFill>
              <a:latin typeface="Century Gothic" panose="020B050202020202020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Having multiple transport mediums helps people travel with ease, hence contributing to less stress.  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>
              <a:solidFill>
                <a:prstClr val="white"/>
              </a:solidFill>
              <a:latin typeface="Century Gothic" panose="020B050202020202020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Transportation Location Types: ‘airport', ‘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bus_station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', ‘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light_rail_station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', ‘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subway_station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', ‘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train_station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', ‘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transit_station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'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3F43638-D3C8-4A35-99AB-A43EC8F4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194" y="2791327"/>
            <a:ext cx="4492665" cy="367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5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totals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6875" y="754856"/>
            <a:ext cx="4029075" cy="34766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27221" y="192505"/>
            <a:ext cx="782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Combined view of location totals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30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would have done with more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have looked for sources that can give us data on how much these countries spend on mental health. That would have helped solidify our research.</a:t>
            </a:r>
          </a:p>
          <a:p>
            <a:r>
              <a:rPr lang="en-US" dirty="0"/>
              <a:t>We wanted to compare the happiness score to the population size of the country? Do smaller countries tend to be more happy or vice versa?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88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3761D7-463E-4382-B451-DAE69EA2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Handwriting" panose="03010101010101010101" pitchFamily="66" charset="0"/>
              </a:rPr>
              <a:t>Finish.</a:t>
            </a:r>
          </a:p>
        </p:txBody>
      </p:sp>
    </p:spTree>
    <p:extLst>
      <p:ext uri="{BB962C8B-B14F-4D97-AF65-F5344CB8AC3E}">
        <p14:creationId xmlns:p14="http://schemas.microsoft.com/office/powerpoint/2010/main" val="74708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923925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dirty="0"/>
              <a:t>Overview</a:t>
            </a: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xmlns="" id="{0DAF0B2B-407A-4793-9208-8FC04E127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439" y="210240"/>
            <a:ext cx="4577414" cy="2341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B0F958B-ACD7-4E44-B6E8-B2D0F149DA01}"/>
              </a:ext>
            </a:extLst>
          </p:cNvPr>
          <p:cNvSpPr txBox="1"/>
          <p:nvPr/>
        </p:nvSpPr>
        <p:spPr>
          <a:xfrm>
            <a:off x="419100" y="2657474"/>
            <a:ext cx="94756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goal of this project is to analyze </a:t>
            </a:r>
            <a:r>
              <a:rPr lang="en-US" b="1" dirty="0"/>
              <a:t>country’s various metrics </a:t>
            </a:r>
            <a:r>
              <a:rPr lang="en-US" dirty="0"/>
              <a:t>like education, healthcare etc. and compare it to the </a:t>
            </a:r>
            <a:r>
              <a:rPr lang="en-US" u="sng" dirty="0"/>
              <a:t>happiness index score</a:t>
            </a:r>
            <a:r>
              <a:rPr lang="en-US" dirty="0"/>
              <a:t> given by the </a:t>
            </a:r>
            <a:r>
              <a:rPr lang="en-US" i="1" dirty="0"/>
              <a:t>World Happiness Report 2020</a:t>
            </a:r>
            <a:r>
              <a:rPr lang="en-US" dirty="0"/>
              <a:t>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project will let us study the </a:t>
            </a:r>
            <a:r>
              <a:rPr lang="en-US" b="1" dirty="0"/>
              <a:t>impact of important factors that lead up to a happy country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Questions raised:  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dirty="0"/>
              <a:t>Do the number of healthcare locations in an area reflect the Happiness Score of that country?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dirty="0"/>
              <a:t>Does education has a role in country’s citizens happiness? 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dirty="0"/>
              <a:t>Does having an extensive transportation system lead to a happy nation?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dirty="0"/>
              <a:t>Does have means of entertainment help keep people happy?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1428750" lvl="2" indent="-514350">
              <a:buFont typeface="+mj-lt"/>
              <a:buAutoNum type="romanU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7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27F85E-A4FF-4B82-BEE8-288F6C775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25" y="609600"/>
            <a:ext cx="8285162" cy="1047750"/>
          </a:xfrm>
        </p:spPr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4724EC3-A839-4E11-9FC2-ABFFDCA24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0" y="2387600"/>
            <a:ext cx="12058650" cy="4448175"/>
          </a:xfrm>
        </p:spPr>
        <p:txBody>
          <a:bodyPr>
            <a:normAutofit fontScale="925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With the help of Google Map APIs keyword search, we can locate number of Healthcare facilities , Education institutions, Transportation facilities and Entertainment locations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 search was limited to a 750 meter radius of the </a:t>
            </a:r>
            <a:r>
              <a:rPr lang="en-US" b="1" dirty="0"/>
              <a:t>Capital Cities of each selected country in the sample</a:t>
            </a:r>
            <a:r>
              <a:rPr lang="en-US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11 countries were shortlisted based on their </a:t>
            </a:r>
            <a:r>
              <a:rPr lang="en-US" u="sng" dirty="0"/>
              <a:t>comparable capital city area</a:t>
            </a:r>
            <a:r>
              <a:rPr lang="en-US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Sources used </a:t>
            </a:r>
            <a:r>
              <a:rPr lang="en-US" dirty="0"/>
              <a:t>:  1)Happiness Report </a:t>
            </a:r>
            <a:r>
              <a:rPr lang="en-US" dirty="0">
                <a:hlinkClick r:id="rId2"/>
              </a:rPr>
              <a:t>https://worldhappiness.report/ed/2020/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2)Google Maps Api </a:t>
            </a:r>
            <a:r>
              <a:rPr lang="en-US" u="sng" dirty="0">
                <a:hlinkClick r:id="rId3"/>
              </a:rPr>
              <a:t>https://developers.google.com/maps/documentation/geocoding/overview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dirty="0"/>
              <a:t>3)Health Expenditure per country   </a:t>
            </a:r>
            <a:r>
              <a:rPr lang="en-US" u="sng" dirty="0">
                <a:hlinkClick r:id="rId4"/>
              </a:rPr>
              <a:t>https://data.worldbank.org/indicator/SH.XPD.CHEX.GD.ZS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Technologies used in this project : Google Maps APIs, Pandas, Python, Matplotlib and Jupyter Notebook.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Each slide will deal with a particular issue and answer the question raised in previous </a:t>
            </a:r>
            <a:r>
              <a:rPr lang="en-US" dirty="0" smtClean="0"/>
              <a:t>slide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Ladder score of happiness data was increased by factor of 10 to scale the data similarly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14607F3D-E917-404A-B5D8-BB1BCBE62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225" y="314325"/>
            <a:ext cx="34290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8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705" y="322984"/>
            <a:ext cx="7589204" cy="528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78" y="5001424"/>
            <a:ext cx="8534400" cy="1507067"/>
          </a:xfrm>
        </p:spPr>
        <p:txBody>
          <a:bodyPr/>
          <a:lstStyle/>
          <a:p>
            <a:r>
              <a:rPr lang="en-US" dirty="0"/>
              <a:t>Code Cont.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03" y="208232"/>
            <a:ext cx="7991475" cy="2171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03" y="2801149"/>
            <a:ext cx="81057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6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43" y="4674902"/>
            <a:ext cx="8534400" cy="1507067"/>
          </a:xfrm>
        </p:spPr>
        <p:txBody>
          <a:bodyPr/>
          <a:lstStyle/>
          <a:p>
            <a:r>
              <a:rPr lang="en-US" dirty="0"/>
              <a:t>Code Cont.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1" y="147592"/>
            <a:ext cx="7865819" cy="478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5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792132"/>
            <a:ext cx="8534400" cy="1507067"/>
          </a:xfrm>
        </p:spPr>
        <p:txBody>
          <a:bodyPr/>
          <a:lstStyle/>
          <a:p>
            <a:r>
              <a:rPr lang="en-US" dirty="0"/>
              <a:t>Code Cont.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851" y="359752"/>
            <a:ext cx="719137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23" y="0"/>
            <a:ext cx="7418677" cy="1533478"/>
          </a:xfrm>
        </p:spPr>
        <p:txBody>
          <a:bodyPr/>
          <a:lstStyle/>
          <a:p>
            <a:r>
              <a:rPr lang="en-US" dirty="0"/>
              <a:t>Factor 1 : </a:t>
            </a:r>
            <a:r>
              <a:rPr lang="en-US" dirty="0" err="1"/>
              <a:t>HealthCARE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CE35859-21C4-40EF-87A0-8FE2B71AB2E7}"/>
              </a:ext>
            </a:extLst>
          </p:cNvPr>
          <p:cNvSpPr txBox="1"/>
          <p:nvPr/>
        </p:nvSpPr>
        <p:spPr>
          <a:xfrm>
            <a:off x="544222" y="1263824"/>
            <a:ext cx="113429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healthy lifestyle is important to one’s happiness. Country’s focus on providing healthcare services to its citizens can effect its happiness score as seen by this bar chat below.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Another factor considered here is </a:t>
            </a:r>
            <a:r>
              <a:rPr lang="en-US" b="1" dirty="0"/>
              <a:t>Life Expectancy</a:t>
            </a:r>
            <a:r>
              <a:rPr lang="en-US" dirty="0"/>
              <a:t>. The World Happiness Report also provides the life expectancy age in each country.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Health Location Types taken in account : 'dentist', 'doctor', 'gym', 'hospital', 'pharmacy', 'physiotherapist'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A67C872-7CEE-4F04-9724-C7E21DA87B9E}"/>
              </a:ext>
            </a:extLst>
          </p:cNvPr>
          <p:cNvSpPr txBox="1"/>
          <p:nvPr/>
        </p:nvSpPr>
        <p:spPr>
          <a:xfrm>
            <a:off x="8639175" y="3261959"/>
            <a:ext cx="2853027" cy="3702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doni MT" panose="02070603080606020203" pitchFamily="18" charset="0"/>
              </a:rPr>
              <a:t>Countries &amp; Capital City</a:t>
            </a:r>
          </a:p>
          <a:p>
            <a:r>
              <a:rPr lang="en-US" dirty="0">
                <a:latin typeface="Corbel Light" panose="020B0303020204020204" pitchFamily="34" charset="0"/>
              </a:rPr>
              <a:t>Finland – Helsinki</a:t>
            </a:r>
          </a:p>
          <a:p>
            <a:r>
              <a:rPr lang="en-US" dirty="0">
                <a:latin typeface="Corbel Light" panose="020B0303020204020204" pitchFamily="34" charset="0"/>
              </a:rPr>
              <a:t>Sweden – Stockholm</a:t>
            </a:r>
          </a:p>
          <a:p>
            <a:r>
              <a:rPr lang="en-US" dirty="0">
                <a:latin typeface="Corbel Light" panose="020B0303020204020204" pitchFamily="34" charset="0"/>
              </a:rPr>
              <a:t>USA – Washington D.C</a:t>
            </a:r>
          </a:p>
          <a:p>
            <a:r>
              <a:rPr lang="en-US" dirty="0">
                <a:latin typeface="Corbel Light" panose="020B0303020204020204" pitchFamily="34" charset="0"/>
              </a:rPr>
              <a:t>Belgium – Brussels</a:t>
            </a:r>
          </a:p>
          <a:p>
            <a:r>
              <a:rPr lang="en-US" dirty="0">
                <a:latin typeface="Corbel Light" panose="020B0303020204020204" pitchFamily="34" charset="0"/>
              </a:rPr>
              <a:t>Uruguay – Montevideo</a:t>
            </a:r>
          </a:p>
          <a:p>
            <a:r>
              <a:rPr lang="en-US" dirty="0">
                <a:latin typeface="Corbel Light" panose="020B0303020204020204" pitchFamily="34" charset="0"/>
              </a:rPr>
              <a:t>Romania – </a:t>
            </a:r>
            <a:r>
              <a:rPr lang="en-US" dirty="0" err="1">
                <a:latin typeface="Corbel Light" panose="020B0303020204020204" pitchFamily="34" charset="0"/>
              </a:rPr>
              <a:t>Bacharest</a:t>
            </a:r>
            <a:endParaRPr lang="en-US" dirty="0">
              <a:latin typeface="Corbel Light" panose="020B0303020204020204" pitchFamily="34" charset="0"/>
            </a:endParaRPr>
          </a:p>
          <a:p>
            <a:r>
              <a:rPr lang="en-US" dirty="0">
                <a:latin typeface="Corbel Light" panose="020B0303020204020204" pitchFamily="34" charset="0"/>
              </a:rPr>
              <a:t>Pakistan – Islamabad</a:t>
            </a:r>
          </a:p>
          <a:p>
            <a:r>
              <a:rPr lang="en-US" dirty="0">
                <a:latin typeface="Corbel Light" panose="020B0303020204020204" pitchFamily="34" charset="0"/>
              </a:rPr>
              <a:t>Ghana – Accra</a:t>
            </a:r>
          </a:p>
          <a:p>
            <a:r>
              <a:rPr lang="en-US" dirty="0">
                <a:latin typeface="Corbel Light" panose="020B0303020204020204" pitchFamily="34" charset="0"/>
              </a:rPr>
              <a:t>Iraq - </a:t>
            </a:r>
            <a:r>
              <a:rPr lang="en-US" dirty="0" err="1">
                <a:latin typeface="Corbel Light" panose="020B0303020204020204" pitchFamily="34" charset="0"/>
              </a:rPr>
              <a:t>Bhagdad</a:t>
            </a:r>
            <a:r>
              <a:rPr lang="en-US" dirty="0">
                <a:latin typeface="Corbel Light" panose="020B0303020204020204" pitchFamily="34" charset="0"/>
              </a:rPr>
              <a:t> </a:t>
            </a:r>
          </a:p>
          <a:p>
            <a:r>
              <a:rPr lang="en-US" dirty="0">
                <a:latin typeface="Corbel Light" panose="020B0303020204020204" pitchFamily="34" charset="0"/>
              </a:rPr>
              <a:t>Uganda – Kampala</a:t>
            </a:r>
          </a:p>
          <a:p>
            <a:r>
              <a:rPr lang="en-US" dirty="0">
                <a:latin typeface="Corbel Light" panose="020B0303020204020204" pitchFamily="34" charset="0"/>
              </a:rPr>
              <a:t>Botswana - </a:t>
            </a:r>
            <a:r>
              <a:rPr lang="en-US" dirty="0" err="1">
                <a:latin typeface="Corbel Light" panose="020B0303020204020204" pitchFamily="34" charset="0"/>
              </a:rPr>
              <a:t>Gambrone</a:t>
            </a:r>
            <a:r>
              <a:rPr lang="en-US" dirty="0">
                <a:latin typeface="Corbel Light" panose="020B0303020204020204" pitchFamily="34" charset="0"/>
              </a:rPr>
              <a:t>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427" y="3261959"/>
            <a:ext cx="40386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6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ED52AB-6663-4EB3-82AB-541DF29F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78" y="175214"/>
            <a:ext cx="8534400" cy="1507067"/>
          </a:xfrm>
        </p:spPr>
        <p:txBody>
          <a:bodyPr/>
          <a:lstStyle/>
          <a:p>
            <a:r>
              <a:rPr lang="en-US" dirty="0"/>
              <a:t>Health Expenditure (% of the GDP)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xmlns="" id="{E40D00F6-9DAB-4C44-9DFE-90726BB74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345" y="2836443"/>
            <a:ext cx="5378133" cy="3932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08D6931-27B0-4057-AB2A-4479093F9659}"/>
              </a:ext>
            </a:extLst>
          </p:cNvPr>
          <p:cNvSpPr txBox="1"/>
          <p:nvPr/>
        </p:nvSpPr>
        <p:spPr>
          <a:xfrm>
            <a:off x="222200" y="1359115"/>
            <a:ext cx="122152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World Health Organization Global Health Expenditure database, we wanted to see how much each </a:t>
            </a:r>
          </a:p>
          <a:p>
            <a:r>
              <a:rPr lang="en-US" dirty="0"/>
              <a:t>country spends on their healthcare services. </a:t>
            </a:r>
          </a:p>
          <a:p>
            <a:endParaRPr lang="en-US" dirty="0"/>
          </a:p>
          <a:p>
            <a:r>
              <a:rPr lang="en-US" dirty="0"/>
              <a:t>This graphs shows that spending on heath doesn’t always means a happier country. But keep in mind these </a:t>
            </a:r>
          </a:p>
          <a:p>
            <a:r>
              <a:rPr lang="en-US" dirty="0"/>
              <a:t>Countries have a varied population size. </a:t>
            </a:r>
          </a:p>
        </p:txBody>
      </p:sp>
    </p:spTree>
    <p:extLst>
      <p:ext uri="{BB962C8B-B14F-4D97-AF65-F5344CB8AC3E}">
        <p14:creationId xmlns:p14="http://schemas.microsoft.com/office/powerpoint/2010/main" val="13134326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397</TotalTime>
  <Words>611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Bodoni MT</vt:lpstr>
      <vt:lpstr>Century Gothic</vt:lpstr>
      <vt:lpstr>Corbel Light</vt:lpstr>
      <vt:lpstr>Lucida Handwriting</vt:lpstr>
      <vt:lpstr>Wingdings</vt:lpstr>
      <vt:lpstr>Wingdings 3</vt:lpstr>
      <vt:lpstr>Slice</vt:lpstr>
      <vt:lpstr>Data ANALYTICS Project : HAPPINESS EQUATION </vt:lpstr>
      <vt:lpstr>Overview</vt:lpstr>
      <vt:lpstr>Considerations</vt:lpstr>
      <vt:lpstr>Code</vt:lpstr>
      <vt:lpstr>Code Cont.</vt:lpstr>
      <vt:lpstr>Code Cont.</vt:lpstr>
      <vt:lpstr>Code Cont.</vt:lpstr>
      <vt:lpstr>Factor 1 : HealthCARE</vt:lpstr>
      <vt:lpstr>Health Expenditure (% of the GDP)</vt:lpstr>
      <vt:lpstr>FACTOR 2 : education</vt:lpstr>
      <vt:lpstr>FACTOR 3 : Entertainment</vt:lpstr>
      <vt:lpstr>FACTOR 4 : transportation </vt:lpstr>
      <vt:lpstr>Combined totals</vt:lpstr>
      <vt:lpstr>What we would have done with more time</vt:lpstr>
      <vt:lpstr>Finish.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Report expanded</dc:title>
  <dc:creator>Joe Marrone</dc:creator>
  <cp:lastModifiedBy>Joe Marrone</cp:lastModifiedBy>
  <cp:revision>37</cp:revision>
  <dcterms:created xsi:type="dcterms:W3CDTF">2020-11-06T21:28:16Z</dcterms:created>
  <dcterms:modified xsi:type="dcterms:W3CDTF">2020-11-07T17:09:08Z</dcterms:modified>
</cp:coreProperties>
</file>