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63" r:id="rId3"/>
    <p:sldId id="264" r:id="rId4"/>
    <p:sldId id="291" r:id="rId5"/>
    <p:sldId id="267" r:id="rId6"/>
    <p:sldId id="287" r:id="rId7"/>
    <p:sldId id="288" r:id="rId8"/>
    <p:sldId id="293" r:id="rId9"/>
    <p:sldId id="294" r:id="rId10"/>
    <p:sldId id="292" r:id="rId11"/>
    <p:sldId id="290" r:id="rId12"/>
    <p:sldId id="289" r:id="rId13"/>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0" autoAdjust="0"/>
  </p:normalViewPr>
  <p:slideViewPr>
    <p:cSldViewPr>
      <p:cViewPr varScale="1">
        <p:scale>
          <a:sx n="90" d="100"/>
          <a:sy n="90" d="100"/>
        </p:scale>
        <p:origin x="14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A0FF47F-CA61-4367-9C07-2771FA3A6D40}"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37F29A-0A3A-4318-96CB-188BE12D8026}" type="slidenum">
              <a:rPr lang="hu-HU" altLang="hu-HU" smtClean="0"/>
              <a:pPr>
                <a:spcBef>
                  <a:spcPct val="0"/>
                </a:spcBef>
              </a:pPr>
              <a:t>1</a:t>
            </a:fld>
            <a:endParaRPr lang="hu-HU" altLang="hu-HU"/>
          </a:p>
        </p:txBody>
      </p:sp>
      <p:sp>
        <p:nvSpPr>
          <p:cNvPr id="4099" name="Rectangle 2"/>
          <p:cNvSpPr>
            <a:spLocks noGrp="1" noRot="1" noChangeAspec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DE7EDE-8E37-4B71-B8AF-1FEFAA040688}" type="slidenum">
              <a:rPr lang="hu-HU" altLang="hu-HU" smtClean="0"/>
              <a:pPr>
                <a:spcBef>
                  <a:spcPct val="0"/>
                </a:spcBef>
              </a:pPr>
              <a:t>10</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Database Block: Contents</a:t>
            </a:r>
            <a:endParaRPr lang="en-US" altLang="hu-HU" b="1"/>
          </a:p>
          <a:p>
            <a:pPr marL="114300" lvl="1" defTabSz="457200" eaLnBrk="1" hangingPunct="1"/>
            <a:r>
              <a:rPr lang="en-US" altLang="hu-HU"/>
              <a:t>Oracle data blocks contain the following:</a:t>
            </a:r>
            <a:endParaRPr lang="en-US" altLang="hu-HU" b="1"/>
          </a:p>
          <a:p>
            <a:pPr marL="457200" lvl="2" indent="-228600" defTabSz="457200" eaLnBrk="1" hangingPunct="1"/>
            <a:r>
              <a:rPr lang="en-US" altLang="hu-HU" b="1"/>
              <a:t>Block header:</a:t>
            </a:r>
            <a:r>
              <a:rPr lang="en-US" altLang="hu-HU"/>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a:p>
          <a:p>
            <a:pPr marL="457200" lvl="2" indent="-228600" defTabSz="457200" eaLnBrk="1" hangingPunct="1"/>
            <a:r>
              <a:rPr lang="en-US" altLang="hu-HU" b="1"/>
              <a:t>Row data:</a:t>
            </a:r>
            <a:r>
              <a:rPr lang="en-US" altLang="hu-HU"/>
              <a:t> This is the actual data for the rows in the block. Row data space grows upward from the bottom.</a:t>
            </a:r>
            <a:endParaRPr lang="en-US" altLang="hu-HU" b="1"/>
          </a:p>
          <a:p>
            <a:pPr marL="457200" lvl="2" indent="-228600" defTabSz="457200" eaLnBrk="1" hangingPunct="1"/>
            <a:r>
              <a:rPr lang="en-US" altLang="hu-HU" b="1"/>
              <a:t>Free space:</a:t>
            </a:r>
            <a:r>
              <a:rPr lang="en-US" altLang="hu-HU"/>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B9C460-A2D8-40EB-9C6C-23B6FF5F7E03}" type="slidenum">
              <a:rPr lang="en-US" altLang="hu-HU" smtClean="0">
                <a:ea typeface="MS PGothic" panose="020B0600070205080204" pitchFamily="34" charset="-128"/>
              </a:rPr>
              <a:pPr/>
              <a:t>11</a:t>
            </a:fld>
            <a:endParaRPr lang="en-US" altLang="hu-HU">
              <a:ea typeface="MS PGothic" panose="020B0600070205080204" pitchFamily="34" charset="-128"/>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8CFBB1-B414-4B2C-9B74-BA7A6E8444C7}" type="slidenum">
              <a:rPr lang="en-US" altLang="hu-HU" smtClean="0">
                <a:ea typeface="MS PGothic" panose="020B0600070205080204" pitchFamily="34" charset="-128"/>
              </a:rPr>
              <a:pPr/>
              <a:t>12</a:t>
            </a:fld>
            <a:endParaRPr lang="en-US" altLang="hu-HU">
              <a:ea typeface="MS PGothic" panose="020B0600070205080204" pitchFamily="34" charset="-128"/>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Where are the number of fields and data types stored?</a:t>
            </a:r>
          </a:p>
          <a:p>
            <a:pPr eaLnBrk="1" hangingPunct="1"/>
            <a:r>
              <a:rPr lang="en-US" altLang="hu-HU"/>
              <a:t>Record that grows moves subsequent fields</a:t>
            </a:r>
          </a:p>
          <a:p>
            <a:pPr eaLnBrk="1" hangingPunct="1"/>
            <a:endParaRPr lang="en-US"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55C7D8-E603-46DC-8022-9C46DE48A23E}" type="slidenum">
              <a:rPr lang="hu-HU" altLang="hu-HU" smtClean="0"/>
              <a:pPr>
                <a:spcBef>
                  <a:spcPct val="0"/>
                </a:spcBef>
              </a:pPr>
              <a:t>2</a:t>
            </a:fld>
            <a:endParaRPr lang="hu-HU" altLang="hu-HU"/>
          </a:p>
        </p:txBody>
      </p:sp>
      <p:sp>
        <p:nvSpPr>
          <p:cNvPr id="6147" name="Rectangle 2"/>
          <p:cNvSpPr>
            <a:spLocks noGrp="1" noRot="1" noChangeAspec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Tablespaces and Data Files</a:t>
            </a:r>
          </a:p>
          <a:p>
            <a:pPr marL="114300" lvl="1" defTabSz="457200" eaLnBrk="1" hangingPunct="1"/>
            <a:r>
              <a:rPr lang="en-US" altLang="hu-HU"/>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a:t>Note:</a:t>
            </a:r>
            <a:r>
              <a:rPr lang="en-US" altLang="hu-HU"/>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a:t>Database Administrator’s Guide</a:t>
            </a:r>
            <a:r>
              <a:rPr lang="en-US" altLang="hu-HU"/>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BDB27-294E-48BA-AB2A-B13614A81A22}" type="slidenum">
              <a:rPr lang="hu-HU" altLang="hu-HU" smtClean="0"/>
              <a:pPr>
                <a:spcBef>
                  <a:spcPct val="0"/>
                </a:spcBef>
              </a:pPr>
              <a:t>3</a:t>
            </a:fld>
            <a:endParaRPr lang="hu-HU" altLang="hu-HU"/>
          </a:p>
        </p:txBody>
      </p:sp>
      <p:sp>
        <p:nvSpPr>
          <p:cNvPr id="8195" name="Rectangle 2"/>
          <p:cNvSpPr>
            <a:spLocks noGrp="1" noRot="1" noChangeAspec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Segments, Extents, and Blocks</a:t>
            </a:r>
          </a:p>
          <a:p>
            <a:pPr marL="114300" lvl="1" defTabSz="457200" eaLnBrk="1" hangingPunct="1"/>
            <a:r>
              <a:rPr lang="en-US" altLang="hu-HU"/>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a:t>You can have tablespaces with different block sizes. However, this should be used only for transportable tablespaces. For details, see the </a:t>
            </a:r>
            <a:r>
              <a:rPr lang="en-US" altLang="hu-HU" i="1"/>
              <a:t>Database Administrator’s Guide</a:t>
            </a:r>
            <a:r>
              <a:rPr lang="en-US" altLang="hu-HU"/>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8ED90A-4460-40E2-A514-2632A556D8CB}" type="slidenum">
              <a:rPr lang="hu-HU" altLang="hu-HU" smtClean="0"/>
              <a:pPr>
                <a:spcBef>
                  <a:spcPct val="0"/>
                </a:spcBef>
              </a:pPr>
              <a:t>4</a:t>
            </a:fld>
            <a:endParaRPr lang="hu-HU" altLang="hu-HU"/>
          </a:p>
        </p:txBody>
      </p:sp>
      <p:sp>
        <p:nvSpPr>
          <p:cNvPr id="10243" name="Rectangle 2"/>
          <p:cNvSpPr>
            <a:spLocks noGrp="1" noRot="1" noChangeAspect="1" noChangeArrowheads="1" noTextEdit="1"/>
          </p:cNvSpPr>
          <p:nvPr>
            <p:ph type="sldImg"/>
          </p:nvPr>
        </p:nvSpPr>
        <p:spPr>
          <a:xfrm>
            <a:off x="457200" y="457200"/>
            <a:ext cx="5945188" cy="4459288"/>
          </a:xfrm>
          <a:ln/>
        </p:spPr>
      </p:sp>
      <p:sp>
        <p:nvSpPr>
          <p:cNvPr id="1024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a:t>Logical and Physical Database Structures</a:t>
            </a:r>
          </a:p>
          <a:p>
            <a:pPr marL="114300" lvl="1" defTabSz="457200" eaLnBrk="1" hangingPunct="1"/>
            <a:r>
              <a:rPr lang="en-US" altLang="hu-HU"/>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a:t>Tablespaces</a:t>
            </a:r>
          </a:p>
          <a:p>
            <a:pPr marL="114300" lvl="1" defTabSz="457200" eaLnBrk="1" hangingPunct="1"/>
            <a:r>
              <a:rPr lang="en-US" altLang="hu-HU"/>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a:t>Databases, Tablespaces, and Data Files</a:t>
            </a:r>
          </a:p>
          <a:p>
            <a:pPr marL="114300" lvl="1" defTabSz="457200" eaLnBrk="1" hangingPunct="1"/>
            <a:r>
              <a:rPr lang="en-US" altLang="hu-HU"/>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a:latin typeface="Courier New" panose="02070309020205020404" pitchFamily="49" charset="0"/>
              </a:rPr>
              <a:t>TEMPORARY</a:t>
            </a:r>
            <a:r>
              <a:rPr lang="en-US" altLang="hu-HU"/>
              <a:t> tablespace, instead of a data file, then the tablespace has a temporary 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92182E-9DA8-4CBF-AB29-55FFFE56123D}" type="slidenum">
              <a:rPr lang="hu-HU" altLang="hu-HU" smtClean="0"/>
              <a:pPr>
                <a:spcBef>
                  <a:spcPct val="0"/>
                </a:spcBef>
              </a:pPr>
              <a:t>5</a:t>
            </a:fld>
            <a:endParaRPr lang="hu-HU" altLang="hu-HU"/>
          </a:p>
        </p:txBody>
      </p:sp>
      <p:sp>
        <p:nvSpPr>
          <p:cNvPr id="12291" name="Rectangle 2"/>
          <p:cNvSpPr>
            <a:spLocks noGrp="1" noRot="1" noChangeAspect="1" noChangeArrowheads="1" noTextEdit="1"/>
          </p:cNvSpPr>
          <p:nvPr>
            <p:ph type="sldImg"/>
          </p:nvPr>
        </p:nvSpPr>
        <p:spPr>
          <a:xfrm>
            <a:off x="457200" y="457200"/>
            <a:ext cx="5943600" cy="4457700"/>
          </a:xfrm>
          <a:ln/>
        </p:spPr>
      </p:sp>
      <p:sp>
        <p:nvSpPr>
          <p:cNvPr id="1229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How Table Data Is Stored</a:t>
            </a:r>
          </a:p>
          <a:p>
            <a:pPr marL="114300" lvl="1" defTabSz="457200" eaLnBrk="1" hangingPunct="1"/>
            <a:r>
              <a:rPr lang="en-US" altLang="hu-HU"/>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7CB4A1-D9DF-456B-BF13-D166DB9042C7}" type="slidenum">
              <a:rPr lang="hu-HU" altLang="hu-HU" smtClean="0"/>
              <a:pPr>
                <a:spcBef>
                  <a:spcPct val="0"/>
                </a:spcBef>
              </a:pPr>
              <a:t>6</a:t>
            </a:fld>
            <a:endParaRPr lang="hu-HU" altLang="hu-HU"/>
          </a:p>
        </p:txBody>
      </p:sp>
      <p:sp>
        <p:nvSpPr>
          <p:cNvPr id="14339" name="Rectangle 2"/>
          <p:cNvSpPr>
            <a:spLocks noGrp="1" noRot="1" noChangeAspect="1" noChangeArrowheads="1" noTextEdit="1"/>
          </p:cNvSpPr>
          <p:nvPr>
            <p:ph type="sldImg"/>
          </p:nvPr>
        </p:nvSpPr>
        <p:spPr>
          <a:xfrm>
            <a:off x="457200" y="457200"/>
            <a:ext cx="5945188" cy="4459288"/>
          </a:xfrm>
          <a:ln/>
        </p:spPr>
      </p:sp>
      <p:sp>
        <p:nvSpPr>
          <p:cNvPr id="1434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D89B8D-64AE-4695-B09E-0573628A0E2E}" type="slidenum">
              <a:rPr lang="hu-HU" altLang="hu-HU" smtClean="0"/>
              <a:pPr>
                <a:spcBef>
                  <a:spcPct val="0"/>
                </a:spcBef>
              </a:pPr>
              <a:t>7</a:t>
            </a:fld>
            <a:endParaRPr lang="hu-HU" altLang="hu-HU"/>
          </a:p>
        </p:txBody>
      </p:sp>
      <p:sp>
        <p:nvSpPr>
          <p:cNvPr id="16387" name="Rectangle 2"/>
          <p:cNvSpPr>
            <a:spLocks noGrp="1" noRot="1" noChangeAspect="1" noChangeArrowheads="1" noTextEdit="1"/>
          </p:cNvSpPr>
          <p:nvPr>
            <p:ph type="sldImg"/>
          </p:nvPr>
        </p:nvSpPr>
        <p:spPr>
          <a:xfrm>
            <a:off x="457200" y="457200"/>
            <a:ext cx="5945188" cy="4459288"/>
          </a:xfrm>
          <a:ln/>
        </p:spPr>
      </p:sp>
      <p:sp>
        <p:nvSpPr>
          <p:cNvPr id="1638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148DA-071E-4AA6-9444-7673E142993A}" type="slidenum">
              <a:rPr lang="hu-HU" altLang="hu-HU" smtClean="0"/>
              <a:pPr>
                <a:spcBef>
                  <a:spcPct val="0"/>
                </a:spcBef>
              </a:pPr>
              <a:t>8</a:t>
            </a:fld>
            <a:endParaRPr lang="hu-HU" altLang="hu-HU"/>
          </a:p>
        </p:txBody>
      </p:sp>
      <p:sp>
        <p:nvSpPr>
          <p:cNvPr id="18435" name="Rectangle 2"/>
          <p:cNvSpPr>
            <a:spLocks noGrp="1" noRot="1" noChangeAspec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3E537C-39E7-40F2-9A05-C0959F56F0C1}" type="slidenum">
              <a:rPr lang="hu-HU" altLang="hu-HU" smtClean="0"/>
              <a:pPr>
                <a:spcBef>
                  <a:spcPct val="0"/>
                </a:spcBef>
              </a:pPr>
              <a:t>9</a:t>
            </a:fld>
            <a:endParaRPr lang="hu-HU" altLang="hu-HU"/>
          </a:p>
        </p:txBody>
      </p:sp>
      <p:sp>
        <p:nvSpPr>
          <p:cNvPr id="20483" name="Rectangle 2"/>
          <p:cNvSpPr>
            <a:spLocks noGrp="1" noRot="1" noChangeAspect="1" noChangeArrowheads="1" noTextEdit="1"/>
          </p:cNvSpPr>
          <p:nvPr>
            <p:ph type="sldImg"/>
          </p:nvPr>
        </p:nvSpPr>
        <p:spPr>
          <a:xfrm>
            <a:off x="457200" y="457200"/>
            <a:ext cx="5945188" cy="4459288"/>
          </a:xfrm>
          <a:ln/>
        </p:spPr>
      </p:sp>
      <p:sp>
        <p:nvSpPr>
          <p:cNvPr id="2048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89CC6BB5-2C40-4D8D-BDE4-85E6F76B403D}" type="slidenum">
              <a:rPr lang="hu-HU" altLang="hu-HU"/>
              <a:pPr>
                <a:defRPr/>
              </a:pPr>
              <a:t>‹#›</a:t>
            </a:fld>
            <a:endParaRPr lang="hu-HU" altLang="hu-HU"/>
          </a:p>
        </p:txBody>
      </p:sp>
    </p:spTree>
    <p:extLst>
      <p:ext uri="{BB962C8B-B14F-4D97-AF65-F5344CB8AC3E}">
        <p14:creationId xmlns:p14="http://schemas.microsoft.com/office/powerpoint/2010/main" val="14426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A5A76D7B-0DD9-4420-8FBB-FE7EE76C9E4F}" type="slidenum">
              <a:rPr lang="hu-HU" altLang="hu-HU"/>
              <a:pPr>
                <a:defRPr/>
              </a:pPr>
              <a:t>‹#›</a:t>
            </a:fld>
            <a:endParaRPr lang="hu-HU" altLang="hu-HU"/>
          </a:p>
        </p:txBody>
      </p:sp>
    </p:spTree>
    <p:extLst>
      <p:ext uri="{BB962C8B-B14F-4D97-AF65-F5344CB8AC3E}">
        <p14:creationId xmlns:p14="http://schemas.microsoft.com/office/powerpoint/2010/main" val="356353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0D88F73D-E23A-447D-B3FC-6ABDF16CD34B}" type="slidenum">
              <a:rPr lang="hu-HU" altLang="hu-HU"/>
              <a:pPr>
                <a:defRPr/>
              </a:pPr>
              <a:t>‹#›</a:t>
            </a:fld>
            <a:endParaRPr lang="hu-HU" altLang="hu-HU"/>
          </a:p>
        </p:txBody>
      </p:sp>
    </p:spTree>
    <p:extLst>
      <p:ext uri="{BB962C8B-B14F-4D97-AF65-F5344CB8AC3E}">
        <p14:creationId xmlns:p14="http://schemas.microsoft.com/office/powerpoint/2010/main" val="246764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6C18E976-08B8-41F5-86CC-F3EBD62AEA31}" type="slidenum">
              <a:rPr lang="hu-HU" altLang="hu-HU"/>
              <a:pPr>
                <a:defRPr/>
              </a:pPr>
              <a:t>‹#›</a:t>
            </a:fld>
            <a:endParaRPr lang="hu-HU" altLang="hu-HU"/>
          </a:p>
        </p:txBody>
      </p:sp>
    </p:spTree>
    <p:extLst>
      <p:ext uri="{BB962C8B-B14F-4D97-AF65-F5344CB8AC3E}">
        <p14:creationId xmlns:p14="http://schemas.microsoft.com/office/powerpoint/2010/main" val="411082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E102C0BF-DA64-47ED-9A73-B994DE16544F}" type="slidenum">
              <a:rPr lang="hu-HU" altLang="hu-HU"/>
              <a:pPr>
                <a:defRPr/>
              </a:pPr>
              <a:t>‹#›</a:t>
            </a:fld>
            <a:endParaRPr lang="hu-HU" altLang="hu-HU"/>
          </a:p>
        </p:txBody>
      </p:sp>
    </p:spTree>
    <p:extLst>
      <p:ext uri="{BB962C8B-B14F-4D97-AF65-F5344CB8AC3E}">
        <p14:creationId xmlns:p14="http://schemas.microsoft.com/office/powerpoint/2010/main" val="9338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4D6F3422-525A-4B60-AF47-537E7F07A3B3}" type="slidenum">
              <a:rPr lang="hu-HU" altLang="hu-HU"/>
              <a:pPr>
                <a:defRPr/>
              </a:pPr>
              <a:t>‹#›</a:t>
            </a:fld>
            <a:endParaRPr lang="hu-HU" altLang="hu-HU"/>
          </a:p>
        </p:txBody>
      </p:sp>
    </p:spTree>
    <p:extLst>
      <p:ext uri="{BB962C8B-B14F-4D97-AF65-F5344CB8AC3E}">
        <p14:creationId xmlns:p14="http://schemas.microsoft.com/office/powerpoint/2010/main" val="50752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pPr>
              <a:defRPr/>
            </a:pPr>
            <a:fld id="{0ED461E5-9312-4749-98A9-5EAB25FEB431}" type="slidenum">
              <a:rPr lang="hu-HU" altLang="hu-HU"/>
              <a:pPr>
                <a:defRPr/>
              </a:pPr>
              <a:t>‹#›</a:t>
            </a:fld>
            <a:endParaRPr lang="hu-HU" altLang="hu-HU"/>
          </a:p>
        </p:txBody>
      </p:sp>
    </p:spTree>
    <p:extLst>
      <p:ext uri="{BB962C8B-B14F-4D97-AF65-F5344CB8AC3E}">
        <p14:creationId xmlns:p14="http://schemas.microsoft.com/office/powerpoint/2010/main" val="3462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pPr>
              <a:defRPr/>
            </a:pPr>
            <a:fld id="{56D91DC3-07A3-4C25-9FB5-7CAABA483577}" type="slidenum">
              <a:rPr lang="hu-HU" altLang="hu-HU"/>
              <a:pPr>
                <a:defRPr/>
              </a:pPr>
              <a:t>‹#›</a:t>
            </a:fld>
            <a:endParaRPr lang="hu-HU" altLang="hu-HU"/>
          </a:p>
        </p:txBody>
      </p:sp>
    </p:spTree>
    <p:extLst>
      <p:ext uri="{BB962C8B-B14F-4D97-AF65-F5344CB8AC3E}">
        <p14:creationId xmlns:p14="http://schemas.microsoft.com/office/powerpoint/2010/main" val="32358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pPr>
              <a:defRPr/>
            </a:pPr>
            <a:fld id="{51417581-5BF2-482E-9A2F-E5CC8AB43037}" type="slidenum">
              <a:rPr lang="hu-HU" altLang="hu-HU"/>
              <a:pPr>
                <a:defRPr/>
              </a:pPr>
              <a:t>‹#›</a:t>
            </a:fld>
            <a:endParaRPr lang="hu-HU" altLang="hu-HU"/>
          </a:p>
        </p:txBody>
      </p:sp>
    </p:spTree>
    <p:extLst>
      <p:ext uri="{BB962C8B-B14F-4D97-AF65-F5344CB8AC3E}">
        <p14:creationId xmlns:p14="http://schemas.microsoft.com/office/powerpoint/2010/main" val="44608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C9E9ED94-E109-4A90-A0F3-296122553B42}" type="slidenum">
              <a:rPr lang="hu-HU" altLang="hu-HU"/>
              <a:pPr>
                <a:defRPr/>
              </a:pPr>
              <a:t>‹#›</a:t>
            </a:fld>
            <a:endParaRPr lang="hu-HU" altLang="hu-HU"/>
          </a:p>
        </p:txBody>
      </p:sp>
    </p:spTree>
    <p:extLst>
      <p:ext uri="{BB962C8B-B14F-4D97-AF65-F5344CB8AC3E}">
        <p14:creationId xmlns:p14="http://schemas.microsoft.com/office/powerpoint/2010/main" val="329932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3E29EC5-DC18-445E-B7AA-4503EC1F98FD}" type="slidenum">
              <a:rPr lang="hu-HU" altLang="hu-HU"/>
              <a:pPr>
                <a:defRPr/>
              </a:pPr>
              <a:t>‹#›</a:t>
            </a:fld>
            <a:endParaRPr lang="hu-HU" altLang="hu-HU"/>
          </a:p>
        </p:txBody>
      </p:sp>
    </p:spTree>
    <p:extLst>
      <p:ext uri="{BB962C8B-B14F-4D97-AF65-F5344CB8AC3E}">
        <p14:creationId xmlns:p14="http://schemas.microsoft.com/office/powerpoint/2010/main" val="374156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1131A6A-1176-46C6-B9D8-01C079295F7B}"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31800" y="476250"/>
            <a:ext cx="8229600" cy="1143000"/>
          </a:xfrm>
        </p:spPr>
        <p:txBody>
          <a:bodyPr/>
          <a:lstStyle/>
          <a:p>
            <a:pPr defTabSz="228600" eaLnBrk="1" hangingPunct="1"/>
            <a:r>
              <a:rPr lang="hu-HU" altLang="hu-HU" sz="4000"/>
              <a:t>Execution of a SELECT statement</a:t>
            </a:r>
            <a:br>
              <a:rPr lang="hu-HU" altLang="hu-HU"/>
            </a:br>
            <a:endParaRPr lang="en-US" altLang="hu-HU"/>
          </a:p>
        </p:txBody>
      </p:sp>
      <p:sp>
        <p:nvSpPr>
          <p:cNvPr id="3075" name="Rectangle 3"/>
          <p:cNvSpPr>
            <a:spLocks noGrp="1" noChangeArrowheads="1"/>
          </p:cNvSpPr>
          <p:nvPr>
            <p:ph type="body" idx="1"/>
          </p:nvPr>
        </p:nvSpPr>
        <p:spPr bwMode="gray">
          <a:xfrm>
            <a:off x="863600" y="1816100"/>
            <a:ext cx="7366000" cy="3413125"/>
          </a:xfrm>
        </p:spPr>
        <p:txBody>
          <a:bodyPr/>
          <a:lstStyle/>
          <a:p>
            <a:pPr marL="0" indent="0" defTabSz="228600" eaLnBrk="1" hangingPunct="1">
              <a:buNone/>
            </a:pPr>
            <a:r>
              <a:rPr lang="hu-HU" altLang="hu-HU" sz="2400" dirty="0">
                <a:solidFill>
                  <a:srgbClr val="00B050"/>
                </a:solidFill>
              </a:rPr>
              <a:t>SELECT </a:t>
            </a:r>
            <a:r>
              <a:rPr lang="hu-HU" altLang="hu-HU" sz="2400" dirty="0" err="1">
                <a:solidFill>
                  <a:srgbClr val="00B050"/>
                </a:solidFill>
              </a:rPr>
              <a:t>datum</a:t>
            </a:r>
            <a:r>
              <a:rPr lang="hu-HU" altLang="hu-HU" sz="2400" dirty="0">
                <a:solidFill>
                  <a:srgbClr val="00B050"/>
                </a:solidFill>
              </a:rPr>
              <a:t> FROM </a:t>
            </a:r>
            <a:r>
              <a:rPr lang="hu-HU" altLang="hu-HU" sz="2400" dirty="0" err="1">
                <a:solidFill>
                  <a:srgbClr val="00B050"/>
                </a:solidFill>
              </a:rPr>
              <a:t>nikovits.szallit</a:t>
            </a:r>
            <a:r>
              <a:rPr lang="hu-HU" altLang="hu-HU" sz="2400" dirty="0">
                <a:solidFill>
                  <a:srgbClr val="00B050"/>
                </a:solidFill>
              </a:rPr>
              <a:t> </a:t>
            </a:r>
          </a:p>
          <a:p>
            <a:pPr marL="0" indent="0" defTabSz="228600" eaLnBrk="1" hangingPunct="1">
              <a:buNone/>
            </a:pPr>
            <a:r>
              <a:rPr lang="hu-HU" altLang="hu-HU" sz="2400" dirty="0">
                <a:solidFill>
                  <a:srgbClr val="00B050"/>
                </a:solidFill>
              </a:rPr>
              <a:t>WHERE </a:t>
            </a:r>
            <a:r>
              <a:rPr lang="hu-HU" altLang="hu-HU" sz="2400" dirty="0" err="1">
                <a:solidFill>
                  <a:srgbClr val="00B050"/>
                </a:solidFill>
              </a:rPr>
              <a:t>ckod</a:t>
            </a:r>
            <a:r>
              <a:rPr lang="hu-HU" altLang="hu-HU" sz="2400" dirty="0">
                <a:solidFill>
                  <a:srgbClr val="00B050"/>
                </a:solidFill>
              </a:rPr>
              <a:t>=2 AND </a:t>
            </a:r>
            <a:r>
              <a:rPr lang="hu-HU" altLang="hu-HU" sz="2400" dirty="0" err="1">
                <a:solidFill>
                  <a:srgbClr val="00B050"/>
                </a:solidFill>
              </a:rPr>
              <a:t>pkod</a:t>
            </a:r>
            <a:r>
              <a:rPr lang="hu-HU" altLang="hu-HU" sz="2400" dirty="0">
                <a:solidFill>
                  <a:srgbClr val="00B050"/>
                </a:solidFill>
              </a:rPr>
              <a:t>=5;</a:t>
            </a:r>
          </a:p>
          <a:p>
            <a:pPr marL="0" indent="0" defTabSz="228600" eaLnBrk="1" hangingPunct="1">
              <a:buNone/>
            </a:pPr>
            <a:endParaRPr lang="hu-HU" altLang="hu-HU" sz="2400" dirty="0"/>
          </a:p>
          <a:p>
            <a:pPr marL="0" indent="0" defTabSz="228600" eaLnBrk="1" hangingPunct="1">
              <a:buFontTx/>
              <a:buNone/>
            </a:pPr>
            <a:r>
              <a:rPr lang="hu-HU" altLang="hu-HU" sz="2400" dirty="0" err="1"/>
              <a:t>How</a:t>
            </a:r>
            <a:r>
              <a:rPr lang="hu-HU" altLang="hu-HU" sz="2400" dirty="0"/>
              <a:t> </a:t>
            </a:r>
            <a:r>
              <a:rPr lang="hu-HU" altLang="hu-HU" sz="2400" dirty="0" err="1"/>
              <a:t>does</a:t>
            </a:r>
            <a:r>
              <a:rPr lang="hu-HU" altLang="hu-HU" sz="2400" dirty="0"/>
              <a:t> </a:t>
            </a:r>
            <a:r>
              <a:rPr lang="hu-HU" altLang="hu-HU" sz="2400" dirty="0" err="1"/>
              <a:t>the</a:t>
            </a:r>
            <a:r>
              <a:rPr lang="hu-HU" altLang="hu-HU" sz="2400" dirty="0"/>
              <a:t> DBMS </a:t>
            </a:r>
            <a:r>
              <a:rPr lang="hu-HU" altLang="hu-HU" sz="2400" dirty="0" err="1"/>
              <a:t>find</a:t>
            </a:r>
            <a:r>
              <a:rPr lang="hu-HU" altLang="hu-HU" sz="2400" dirty="0"/>
              <a:t> </a:t>
            </a:r>
            <a:r>
              <a:rPr lang="hu-HU" altLang="hu-HU" sz="2400" dirty="0" err="1"/>
              <a:t>the</a:t>
            </a:r>
            <a:r>
              <a:rPr lang="hu-HU" altLang="hu-HU" sz="2400" dirty="0"/>
              <a:t> </a:t>
            </a:r>
            <a:r>
              <a:rPr lang="hu-HU" altLang="hu-HU" sz="2400" dirty="0" err="1"/>
              <a:t>pieces</a:t>
            </a:r>
            <a:r>
              <a:rPr lang="hu-HU" altLang="hu-HU" sz="2400" dirty="0"/>
              <a:t> of Data </a:t>
            </a:r>
            <a:r>
              <a:rPr lang="hu-HU" altLang="hu-HU" sz="2400" dirty="0" err="1"/>
              <a:t>on</a:t>
            </a:r>
            <a:r>
              <a:rPr lang="hu-HU" altLang="hu-HU" sz="2400" dirty="0"/>
              <a:t> </a:t>
            </a:r>
            <a:r>
              <a:rPr lang="hu-HU" altLang="hu-HU" sz="2400" dirty="0" err="1"/>
              <a:t>disk</a:t>
            </a:r>
            <a:r>
              <a:rPr lang="hu-HU" altLang="hu-HU" sz="2400" dirty="0"/>
              <a:t>?</a:t>
            </a:r>
          </a:p>
          <a:p>
            <a:pPr marL="0" indent="0" defTabSz="228600" eaLnBrk="1" hangingPunct="1">
              <a:buFontTx/>
              <a:buNone/>
            </a:pPr>
            <a:r>
              <a:rPr lang="hu-HU" altLang="hu-HU" sz="2000" dirty="0"/>
              <a:t>Data </a:t>
            </a:r>
            <a:r>
              <a:rPr lang="hu-HU" altLang="hu-HU" sz="2000" dirty="0" err="1"/>
              <a:t>blocks</a:t>
            </a:r>
            <a:endParaRPr lang="hu-HU" altLang="hu-HU" sz="2000" dirty="0"/>
          </a:p>
          <a:p>
            <a:pPr marL="0" indent="0" defTabSz="228600" eaLnBrk="1" hangingPunct="1">
              <a:buFontTx/>
              <a:buNone/>
            </a:pPr>
            <a:r>
              <a:rPr lang="hu-HU" altLang="hu-HU" sz="2000" dirty="0"/>
              <a:t>Records</a:t>
            </a:r>
          </a:p>
          <a:p>
            <a:pPr marL="0" indent="0" defTabSz="228600" eaLnBrk="1" hangingPunct="1">
              <a:buFontTx/>
              <a:buNone/>
            </a:pPr>
            <a:r>
              <a:rPr lang="hu-HU" altLang="hu-HU" sz="2000" dirty="0" err="1"/>
              <a:t>Fields</a:t>
            </a:r>
            <a:endParaRPr lang="hu-HU" altLang="hu-HU" sz="2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228600" eaLnBrk="1" hangingPunct="1"/>
            <a:r>
              <a:rPr lang="en-US" altLang="hu-HU"/>
              <a:t>Anatomy of a Database Block</a:t>
            </a:r>
          </a:p>
        </p:txBody>
      </p:sp>
      <p:sp>
        <p:nvSpPr>
          <p:cNvPr id="21507"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Block header</a:t>
            </a:r>
          </a:p>
        </p:txBody>
      </p:sp>
      <p:sp>
        <p:nvSpPr>
          <p:cNvPr id="21508"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Free space</a:t>
            </a:r>
          </a:p>
        </p:txBody>
      </p:sp>
      <p:sp>
        <p:nvSpPr>
          <p:cNvPr id="21509"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Row data</a:t>
            </a:r>
          </a:p>
        </p:txBody>
      </p:sp>
      <p:sp>
        <p:nvSpPr>
          <p:cNvPr id="21510"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1"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2"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3" name="Freeform 9"/>
          <p:cNvSpPr>
            <a:spLocks/>
          </p:cNvSpPr>
          <p:nvPr/>
        </p:nvSpPr>
        <p:spPr bwMode="gray">
          <a:xfrm>
            <a:off x="3629025" y="3678238"/>
            <a:ext cx="1314450" cy="2349500"/>
          </a:xfrm>
          <a:custGeom>
            <a:avLst/>
            <a:gdLst>
              <a:gd name="T0" fmla="*/ 2147483646 w 828"/>
              <a:gd name="T1" fmla="*/ 0 h 1480"/>
              <a:gd name="T2" fmla="*/ 2147483646 w 828"/>
              <a:gd name="T3" fmla="*/ 2147483646 h 1480"/>
              <a:gd name="T4" fmla="*/ 0 w 828"/>
              <a:gd name="T5" fmla="*/ 2147483646 h 1480"/>
              <a:gd name="T6" fmla="*/ 0 w 828"/>
              <a:gd name="T7" fmla="*/ 2147483646 h 1480"/>
              <a:gd name="T8" fmla="*/ 2147483646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4" name="Freeform 10"/>
          <p:cNvSpPr>
            <a:spLocks/>
          </p:cNvSpPr>
          <p:nvPr/>
        </p:nvSpPr>
        <p:spPr bwMode="gray">
          <a:xfrm>
            <a:off x="3629025" y="3678238"/>
            <a:ext cx="1314450" cy="2349500"/>
          </a:xfrm>
          <a:custGeom>
            <a:avLst/>
            <a:gdLst>
              <a:gd name="T0" fmla="*/ 2147483646 w 828"/>
              <a:gd name="T1" fmla="*/ 0 h 1480"/>
              <a:gd name="T2" fmla="*/ 2147483646 w 828"/>
              <a:gd name="T3" fmla="*/ 2147483646 h 1480"/>
              <a:gd name="T4" fmla="*/ 0 w 828"/>
              <a:gd name="T5" fmla="*/ 2147483646 h 1480"/>
              <a:gd name="T6" fmla="*/ 0 w 828"/>
              <a:gd name="T7" fmla="*/ 2147483646 h 1480"/>
              <a:gd name="T8" fmla="*/ 2147483646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5" name="Freeform 11"/>
          <p:cNvSpPr>
            <a:spLocks/>
          </p:cNvSpPr>
          <p:nvPr/>
        </p:nvSpPr>
        <p:spPr bwMode="gray">
          <a:xfrm>
            <a:off x="2581275" y="3421063"/>
            <a:ext cx="1049338" cy="2606675"/>
          </a:xfrm>
          <a:custGeom>
            <a:avLst/>
            <a:gdLst>
              <a:gd name="T0" fmla="*/ 0 w 661"/>
              <a:gd name="T1" fmla="*/ 0 h 1642"/>
              <a:gd name="T2" fmla="*/ 0 w 661"/>
              <a:gd name="T3" fmla="*/ 2147483646 h 1642"/>
              <a:gd name="T4" fmla="*/ 2147483646 w 661"/>
              <a:gd name="T5" fmla="*/ 2147483646 h 1642"/>
              <a:gd name="T6" fmla="*/ 2147483646 w 661"/>
              <a:gd name="T7" fmla="*/ 2147483646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6" name="Freeform 12"/>
          <p:cNvSpPr>
            <a:spLocks/>
          </p:cNvSpPr>
          <p:nvPr/>
        </p:nvSpPr>
        <p:spPr bwMode="gray">
          <a:xfrm>
            <a:off x="2581275" y="3421063"/>
            <a:ext cx="1049338" cy="2606675"/>
          </a:xfrm>
          <a:custGeom>
            <a:avLst/>
            <a:gdLst>
              <a:gd name="T0" fmla="*/ 0 w 661"/>
              <a:gd name="T1" fmla="*/ 0 h 1642"/>
              <a:gd name="T2" fmla="*/ 0 w 661"/>
              <a:gd name="T3" fmla="*/ 2147483646 h 1642"/>
              <a:gd name="T4" fmla="*/ 2147483646 w 661"/>
              <a:gd name="T5" fmla="*/ 2147483646 h 1642"/>
              <a:gd name="T6" fmla="*/ 2147483646 w 661"/>
              <a:gd name="T7" fmla="*/ 2147483646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7" name="Freeform 13"/>
          <p:cNvSpPr>
            <a:spLocks/>
          </p:cNvSpPr>
          <p:nvPr/>
        </p:nvSpPr>
        <p:spPr bwMode="gray">
          <a:xfrm>
            <a:off x="2581275" y="3071813"/>
            <a:ext cx="2362200" cy="955675"/>
          </a:xfrm>
          <a:custGeom>
            <a:avLst/>
            <a:gdLst>
              <a:gd name="T0" fmla="*/ 0 w 1488"/>
              <a:gd name="T1" fmla="*/ 2147483646 h 602"/>
              <a:gd name="T2" fmla="*/ 2147483646 w 1488"/>
              <a:gd name="T3" fmla="*/ 0 h 602"/>
              <a:gd name="T4" fmla="*/ 2147483646 w 1488"/>
              <a:gd name="T5" fmla="*/ 2147483646 h 602"/>
              <a:gd name="T6" fmla="*/ 2147483646 w 1488"/>
              <a:gd name="T7" fmla="*/ 2147483646 h 602"/>
              <a:gd name="T8" fmla="*/ 0 w 1488"/>
              <a:gd name="T9" fmla="*/ 2147483646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8" name="Freeform 14"/>
          <p:cNvSpPr>
            <a:spLocks/>
          </p:cNvSpPr>
          <p:nvPr/>
        </p:nvSpPr>
        <p:spPr bwMode="gray">
          <a:xfrm>
            <a:off x="2581275" y="3071813"/>
            <a:ext cx="2362200" cy="955675"/>
          </a:xfrm>
          <a:custGeom>
            <a:avLst/>
            <a:gdLst>
              <a:gd name="T0" fmla="*/ 0 w 1488"/>
              <a:gd name="T1" fmla="*/ 2147483646 h 602"/>
              <a:gd name="T2" fmla="*/ 2147483646 w 1488"/>
              <a:gd name="T3" fmla="*/ 0 h 602"/>
              <a:gd name="T4" fmla="*/ 2147483646 w 1488"/>
              <a:gd name="T5" fmla="*/ 2147483646 h 602"/>
              <a:gd name="T6" fmla="*/ 2147483646 w 1488"/>
              <a:gd name="T7" fmla="*/ 2147483646 h 602"/>
              <a:gd name="T8" fmla="*/ 0 w 1488"/>
              <a:gd name="T9" fmla="*/ 2147483646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9"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0"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1"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2" name="Freeform 18"/>
          <p:cNvSpPr>
            <a:spLocks/>
          </p:cNvSpPr>
          <p:nvPr/>
        </p:nvSpPr>
        <p:spPr bwMode="gray">
          <a:xfrm>
            <a:off x="2581275" y="2117725"/>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3" name="Freeform 19"/>
          <p:cNvSpPr>
            <a:spLocks/>
          </p:cNvSpPr>
          <p:nvPr/>
        </p:nvSpPr>
        <p:spPr bwMode="gray">
          <a:xfrm>
            <a:off x="2581275" y="2117725"/>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4" name="Freeform 20"/>
          <p:cNvSpPr>
            <a:spLocks/>
          </p:cNvSpPr>
          <p:nvPr/>
        </p:nvSpPr>
        <p:spPr bwMode="gray">
          <a:xfrm>
            <a:off x="3629025" y="2359025"/>
            <a:ext cx="1314450" cy="714375"/>
          </a:xfrm>
          <a:custGeom>
            <a:avLst/>
            <a:gdLst>
              <a:gd name="T0" fmla="*/ 2147483646 w 828"/>
              <a:gd name="T1" fmla="*/ 0 h 450"/>
              <a:gd name="T2" fmla="*/ 2147483646 w 828"/>
              <a:gd name="T3" fmla="*/ 2147483646 h 450"/>
              <a:gd name="T4" fmla="*/ 0 w 828"/>
              <a:gd name="T5" fmla="*/ 2147483646 h 450"/>
              <a:gd name="T6" fmla="*/ 0 w 828"/>
              <a:gd name="T7" fmla="*/ 2147483646 h 450"/>
              <a:gd name="T8" fmla="*/ 2147483646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5" name="Freeform 21"/>
          <p:cNvSpPr>
            <a:spLocks/>
          </p:cNvSpPr>
          <p:nvPr/>
        </p:nvSpPr>
        <p:spPr bwMode="gray">
          <a:xfrm>
            <a:off x="3629025" y="2359025"/>
            <a:ext cx="1314450" cy="714375"/>
          </a:xfrm>
          <a:custGeom>
            <a:avLst/>
            <a:gdLst>
              <a:gd name="T0" fmla="*/ 2147483646 w 828"/>
              <a:gd name="T1" fmla="*/ 0 h 450"/>
              <a:gd name="T2" fmla="*/ 2147483646 w 828"/>
              <a:gd name="T3" fmla="*/ 2147483646 h 450"/>
              <a:gd name="T4" fmla="*/ 0 w 828"/>
              <a:gd name="T5" fmla="*/ 2147483646 h 450"/>
              <a:gd name="T6" fmla="*/ 0 w 828"/>
              <a:gd name="T7" fmla="*/ 2147483646 h 450"/>
              <a:gd name="T8" fmla="*/ 2147483646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6" name="Freeform 22"/>
          <p:cNvSpPr>
            <a:spLocks/>
          </p:cNvSpPr>
          <p:nvPr/>
        </p:nvSpPr>
        <p:spPr bwMode="gray">
          <a:xfrm>
            <a:off x="2581275" y="2101850"/>
            <a:ext cx="1049338" cy="971550"/>
          </a:xfrm>
          <a:custGeom>
            <a:avLst/>
            <a:gdLst>
              <a:gd name="T0" fmla="*/ 0 w 661"/>
              <a:gd name="T1" fmla="*/ 0 h 612"/>
              <a:gd name="T2" fmla="*/ 0 w 661"/>
              <a:gd name="T3" fmla="*/ 2147483646 h 612"/>
              <a:gd name="T4" fmla="*/ 2147483646 w 661"/>
              <a:gd name="T5" fmla="*/ 2147483646 h 612"/>
              <a:gd name="T6" fmla="*/ 2147483646 w 661"/>
              <a:gd name="T7" fmla="*/ 2147483646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7" name="Freeform 23"/>
          <p:cNvSpPr>
            <a:spLocks/>
          </p:cNvSpPr>
          <p:nvPr/>
        </p:nvSpPr>
        <p:spPr bwMode="gray">
          <a:xfrm>
            <a:off x="2581275" y="2101850"/>
            <a:ext cx="1049338" cy="971550"/>
          </a:xfrm>
          <a:custGeom>
            <a:avLst/>
            <a:gdLst>
              <a:gd name="T0" fmla="*/ 0 w 661"/>
              <a:gd name="T1" fmla="*/ 0 h 612"/>
              <a:gd name="T2" fmla="*/ 0 w 661"/>
              <a:gd name="T3" fmla="*/ 2147483646 h 612"/>
              <a:gd name="T4" fmla="*/ 2147483646 w 661"/>
              <a:gd name="T5" fmla="*/ 2147483646 h 612"/>
              <a:gd name="T6" fmla="*/ 2147483646 w 661"/>
              <a:gd name="T7" fmla="*/ 2147483646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8" name="Freeform 24"/>
          <p:cNvSpPr>
            <a:spLocks/>
          </p:cNvSpPr>
          <p:nvPr/>
        </p:nvSpPr>
        <p:spPr bwMode="gray">
          <a:xfrm>
            <a:off x="2581275" y="1752600"/>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9" name="Freeform 25"/>
          <p:cNvSpPr>
            <a:spLocks/>
          </p:cNvSpPr>
          <p:nvPr/>
        </p:nvSpPr>
        <p:spPr bwMode="gray">
          <a:xfrm>
            <a:off x="2581275" y="1752600"/>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30"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1"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2"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3"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Growth</a:t>
            </a:r>
          </a:p>
        </p:txBody>
      </p:sp>
      <p:sp>
        <p:nvSpPr>
          <p:cNvPr id="21534"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p:txBody>
          <a:bodyPr/>
          <a:lstStyle/>
          <a:p>
            <a:pPr eaLnBrk="1" hangingPunct="1"/>
            <a:r>
              <a:rPr lang="en-US" altLang="hu-HU" sz="1800" dirty="0"/>
              <a:t>When do we have a file with variable-length records?</a:t>
            </a:r>
          </a:p>
          <a:p>
            <a:pPr marL="819150" lvl="1" eaLnBrk="1" hangingPunct="1"/>
            <a:r>
              <a:rPr lang="en-US" altLang="hu-HU" sz="1800" dirty="0"/>
              <a:t>file contains records of multiple tables</a:t>
            </a:r>
          </a:p>
          <a:p>
            <a:pPr marL="819150" lvl="1" eaLnBrk="1" hangingPunct="1"/>
            <a:r>
              <a:rPr lang="en-US" altLang="hu-HU" sz="1800" dirty="0"/>
              <a:t>create table t (field1 int, field2 </a:t>
            </a:r>
            <a:r>
              <a:rPr lang="hu-HU" altLang="hu-HU" sz="1800" dirty="0">
                <a:solidFill>
                  <a:srgbClr val="FF0000"/>
                </a:solidFill>
              </a:rPr>
              <a:t>varchar2(n)</a:t>
            </a:r>
            <a:r>
              <a:rPr lang="en-US" altLang="hu-HU" sz="1800" dirty="0"/>
              <a:t>)</a:t>
            </a:r>
          </a:p>
          <a:p>
            <a:pPr eaLnBrk="1" hangingPunct="1"/>
            <a:r>
              <a:rPr lang="en-US" altLang="hu-HU" sz="1800" dirty="0"/>
              <a:t>Problems:</a:t>
            </a:r>
          </a:p>
          <a:p>
            <a:pPr marL="819150" lvl="1" eaLnBrk="1" hangingPunct="1"/>
            <a:r>
              <a:rPr lang="en-US" altLang="hu-HU" sz="1800" dirty="0"/>
              <a:t>Holes created upon deletion have variable size</a:t>
            </a:r>
          </a:p>
          <a:p>
            <a:pPr marL="819150" lvl="1" eaLnBrk="1" hangingPunct="1"/>
            <a:r>
              <a:rPr lang="en-US" altLang="hu-HU" sz="1800" dirty="0"/>
              <a:t>Find large enough free space for new record</a:t>
            </a:r>
          </a:p>
          <a:p>
            <a:pPr eaLnBrk="1" hangingPunct="1"/>
            <a:r>
              <a:rPr lang="en-US" altLang="hu-HU" sz="1800" dirty="0"/>
              <a:t>Could use previous approaches: maximum record size</a:t>
            </a:r>
          </a:p>
          <a:p>
            <a:pPr marL="819150" lvl="1" eaLnBrk="1" hangingPunct="1"/>
            <a:r>
              <a:rPr lang="en-US" altLang="hu-HU" sz="1800" dirty="0"/>
              <a:t>a lot of space wasted</a:t>
            </a:r>
          </a:p>
          <a:p>
            <a:pPr eaLnBrk="1" hangingPunct="1"/>
            <a:r>
              <a:rPr lang="en-US" altLang="hu-HU" sz="1800" dirty="0">
                <a:solidFill>
                  <a:srgbClr val="FF0000"/>
                </a:solidFill>
              </a:rPr>
              <a:t>Use slotted page structure</a:t>
            </a:r>
          </a:p>
          <a:p>
            <a:pPr marL="819150" lvl="1" eaLnBrk="1" hangingPunct="1"/>
            <a:r>
              <a:rPr lang="en-US" altLang="hu-HU" sz="1800" dirty="0"/>
              <a:t>Slot directory</a:t>
            </a:r>
          </a:p>
          <a:p>
            <a:pPr marL="819150" lvl="1" eaLnBrk="1" hangingPunct="1"/>
            <a:r>
              <a:rPr lang="en-US" altLang="hu-HU" sz="1800" dirty="0"/>
              <a:t>Each slot storing offset, size of record</a:t>
            </a:r>
          </a:p>
          <a:p>
            <a:pPr marL="819150" lvl="1" eaLnBrk="1" hangingPunct="1"/>
            <a:r>
              <a:rPr lang="en-US" altLang="hu-HU" sz="1800" dirty="0"/>
              <a:t>Record IDs: page number, slot number</a:t>
            </a:r>
          </a:p>
        </p:txBody>
      </p:sp>
      <p:sp>
        <p:nvSpPr>
          <p:cNvPr id="23558" name="Rectangle 2"/>
          <p:cNvSpPr>
            <a:spLocks noGrp="1" noChangeArrowheads="1"/>
          </p:cNvSpPr>
          <p:nvPr>
            <p:ph type="title"/>
          </p:nvPr>
        </p:nvSpPr>
        <p:spPr/>
        <p:txBody>
          <a:bodyPr/>
          <a:lstStyle/>
          <a:p>
            <a:pPr eaLnBrk="1" hangingPunct="1"/>
            <a:r>
              <a:rPr lang="en-US" altLang="hu-HU"/>
              <a:t>Variable-length records</a:t>
            </a:r>
            <a:br>
              <a:rPr lang="hu-HU" altLang="hu-HU"/>
            </a:br>
            <a:r>
              <a:rPr lang="hu-HU" altLang="hu-HU" sz="2800"/>
              <a:t>(finding records within blocks)</a:t>
            </a:r>
            <a:endParaRPr lang="en-US" altLang="hu-HU" sz="2800"/>
          </a:p>
        </p:txBody>
      </p:sp>
      <p:grpSp>
        <p:nvGrpSpPr>
          <p:cNvPr id="23559" name="Group 62"/>
          <p:cNvGrpSpPr>
            <a:grpSpLocks/>
          </p:cNvGrpSpPr>
          <p:nvPr/>
        </p:nvGrpSpPr>
        <p:grpSpPr bwMode="auto">
          <a:xfrm>
            <a:off x="5689600" y="3860800"/>
            <a:ext cx="3302000" cy="2844800"/>
            <a:chOff x="3168" y="2392"/>
            <a:chExt cx="2080" cy="1792"/>
          </a:xfrm>
        </p:grpSpPr>
        <p:sp>
          <p:nvSpPr>
            <p:cNvPr id="23560" name="Rectangle 6"/>
            <p:cNvSpPr>
              <a:spLocks noChangeArrowheads="1"/>
            </p:cNvSpPr>
            <p:nvPr/>
          </p:nvSpPr>
          <p:spPr bwMode="auto">
            <a:xfrm>
              <a:off x="3504" y="2592"/>
              <a:ext cx="1152" cy="1344"/>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3561" name="Rectangle 56"/>
            <p:cNvSpPr>
              <a:spLocks noChangeArrowheads="1"/>
            </p:cNvSpPr>
            <p:nvPr/>
          </p:nvSpPr>
          <p:spPr bwMode="auto">
            <a:xfrm>
              <a:off x="3888" y="2736"/>
              <a:ext cx="768" cy="14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23562" name="Line 9"/>
            <p:cNvSpPr>
              <a:spLocks noChangeShapeType="1"/>
            </p:cNvSpPr>
            <p:nvPr/>
          </p:nvSpPr>
          <p:spPr bwMode="auto">
            <a:xfrm>
              <a:off x="3504" y="374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3" name="Line 10"/>
            <p:cNvSpPr>
              <a:spLocks noChangeShapeType="1"/>
            </p:cNvSpPr>
            <p:nvPr/>
          </p:nvSpPr>
          <p:spPr bwMode="auto">
            <a:xfrm>
              <a:off x="3504" y="39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4" name="Rectangle 12"/>
            <p:cNvSpPr>
              <a:spLocks noChangeArrowheads="1"/>
            </p:cNvSpPr>
            <p:nvPr/>
          </p:nvSpPr>
          <p:spPr bwMode="auto">
            <a:xfrm>
              <a:off x="3504" y="2880"/>
              <a:ext cx="1152" cy="336"/>
            </a:xfrm>
            <a:prstGeom prst="rect">
              <a:avLst/>
            </a:prstGeom>
            <a:solidFill>
              <a:srgbClr val="C0C0C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3565" name="Text Box 13"/>
            <p:cNvSpPr txBox="1">
              <a:spLocks noChangeArrowheads="1"/>
            </p:cNvSpPr>
            <p:nvPr/>
          </p:nvSpPr>
          <p:spPr bwMode="auto">
            <a:xfrm>
              <a:off x="4356" y="37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23566" name="Line 14"/>
            <p:cNvSpPr>
              <a:spLocks noChangeShapeType="1"/>
            </p:cNvSpPr>
            <p:nvPr/>
          </p:nvSpPr>
          <p:spPr bwMode="auto">
            <a:xfrm>
              <a:off x="436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7" name="Line 15"/>
            <p:cNvSpPr>
              <a:spLocks noChangeShapeType="1"/>
            </p:cNvSpPr>
            <p:nvPr/>
          </p:nvSpPr>
          <p:spPr bwMode="auto">
            <a:xfrm>
              <a:off x="3504" y="27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8" name="Text Box 18"/>
            <p:cNvSpPr txBox="1">
              <a:spLocks noChangeArrowheads="1"/>
            </p:cNvSpPr>
            <p:nvPr/>
          </p:nvSpPr>
          <p:spPr bwMode="auto">
            <a:xfrm>
              <a:off x="3904" y="2856"/>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2400">
                  <a:ea typeface="MS PGothic" panose="020B0600070205080204" pitchFamily="34" charset="-128"/>
                </a:rPr>
                <a:t>...</a:t>
              </a:r>
            </a:p>
          </p:txBody>
        </p:sp>
        <p:sp>
          <p:nvSpPr>
            <p:cNvPr id="23569" name="Line 25"/>
            <p:cNvSpPr>
              <a:spLocks noChangeShapeType="1"/>
            </p:cNvSpPr>
            <p:nvPr/>
          </p:nvSpPr>
          <p:spPr bwMode="auto">
            <a:xfrm>
              <a:off x="417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0" name="Line 26"/>
            <p:cNvSpPr>
              <a:spLocks noChangeShapeType="1"/>
            </p:cNvSpPr>
            <p:nvPr/>
          </p:nvSpPr>
          <p:spPr bwMode="auto">
            <a:xfrm>
              <a:off x="399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1" name="Line 28"/>
            <p:cNvSpPr>
              <a:spLocks noChangeShapeType="1"/>
            </p:cNvSpPr>
            <p:nvPr/>
          </p:nvSpPr>
          <p:spPr bwMode="auto">
            <a:xfrm>
              <a:off x="384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2" name="Text Box 29"/>
            <p:cNvSpPr txBox="1">
              <a:spLocks noChangeArrowheads="1"/>
            </p:cNvSpPr>
            <p:nvPr/>
          </p:nvSpPr>
          <p:spPr bwMode="auto">
            <a:xfrm>
              <a:off x="4152" y="3750"/>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38</a:t>
              </a:r>
              <a:endParaRPr lang="en-US" altLang="hu-HU" sz="2400">
                <a:ea typeface="MS PGothic" panose="020B0600070205080204" pitchFamily="34" charset="-128"/>
              </a:endParaRPr>
            </a:p>
          </p:txBody>
        </p:sp>
        <p:sp>
          <p:nvSpPr>
            <p:cNvPr id="23573" name="Text Box 35"/>
            <p:cNvSpPr txBox="1">
              <a:spLocks noChangeArrowheads="1"/>
            </p:cNvSpPr>
            <p:nvPr/>
          </p:nvSpPr>
          <p:spPr bwMode="auto">
            <a:xfrm>
              <a:off x="3804" y="3744"/>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1800">
                  <a:ea typeface="MS PGothic" panose="020B0600070205080204" pitchFamily="34" charset="-128"/>
                </a:rPr>
                <a:t>...</a:t>
              </a:r>
              <a:endParaRPr lang="en-US" altLang="hu-HU" sz="2400">
                <a:ea typeface="MS PGothic" panose="020B0600070205080204" pitchFamily="34" charset="-128"/>
              </a:endParaRPr>
            </a:p>
          </p:txBody>
        </p:sp>
        <p:sp>
          <p:nvSpPr>
            <p:cNvPr id="23574" name="Line 36"/>
            <p:cNvSpPr>
              <a:spLocks noChangeShapeType="1"/>
            </p:cNvSpPr>
            <p:nvPr/>
          </p:nvSpPr>
          <p:spPr bwMode="auto">
            <a:xfrm>
              <a:off x="368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5" name="Line 39"/>
            <p:cNvSpPr>
              <a:spLocks noChangeShapeType="1"/>
            </p:cNvSpPr>
            <p:nvPr/>
          </p:nvSpPr>
          <p:spPr bwMode="auto">
            <a:xfrm>
              <a:off x="456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6" name="Rectangle 40"/>
            <p:cNvSpPr>
              <a:spLocks noChangeArrowheads="1"/>
            </p:cNvSpPr>
            <p:nvPr/>
          </p:nvSpPr>
          <p:spPr bwMode="auto">
            <a:xfrm>
              <a:off x="3504" y="3216"/>
              <a:ext cx="1152"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23577" name="Freeform 41"/>
            <p:cNvSpPr>
              <a:spLocks/>
            </p:cNvSpPr>
            <p:nvPr/>
          </p:nvSpPr>
          <p:spPr bwMode="auto">
            <a:xfrm>
              <a:off x="4560" y="3264"/>
              <a:ext cx="544" cy="576"/>
            </a:xfrm>
            <a:custGeom>
              <a:avLst/>
              <a:gdLst>
                <a:gd name="T0" fmla="*/ 48 w 544"/>
                <a:gd name="T1" fmla="*/ 576 h 576"/>
                <a:gd name="T2" fmla="*/ 384 w 544"/>
                <a:gd name="T3" fmla="*/ 480 h 576"/>
                <a:gd name="T4" fmla="*/ 480 w 544"/>
                <a:gd name="T5" fmla="*/ 96 h 576"/>
                <a:gd name="T6" fmla="*/ 0 w 544"/>
                <a:gd name="T7" fmla="*/ 0 h 576"/>
                <a:gd name="T8" fmla="*/ 0 60000 65536"/>
                <a:gd name="T9" fmla="*/ 0 60000 65536"/>
                <a:gd name="T10" fmla="*/ 0 60000 65536"/>
                <a:gd name="T11" fmla="*/ 0 60000 65536"/>
                <a:gd name="T12" fmla="*/ 0 w 544"/>
                <a:gd name="T13" fmla="*/ 0 h 576"/>
                <a:gd name="T14" fmla="*/ 544 w 544"/>
                <a:gd name="T15" fmla="*/ 576 h 576"/>
              </a:gdLst>
              <a:ahLst/>
              <a:cxnLst>
                <a:cxn ang="T8">
                  <a:pos x="T0" y="T1"/>
                </a:cxn>
                <a:cxn ang="T9">
                  <a:pos x="T2" y="T3"/>
                </a:cxn>
                <a:cxn ang="T10">
                  <a:pos x="T4" y="T5"/>
                </a:cxn>
                <a:cxn ang="T11">
                  <a:pos x="T6" y="T7"/>
                </a:cxn>
              </a:cxnLst>
              <a:rect l="T12" t="T13" r="T14" b="T15"/>
              <a:pathLst>
                <a:path w="544" h="576">
                  <a:moveTo>
                    <a:pt x="48" y="576"/>
                  </a:moveTo>
                  <a:cubicBezTo>
                    <a:pt x="180" y="568"/>
                    <a:pt x="312" y="560"/>
                    <a:pt x="384" y="480"/>
                  </a:cubicBezTo>
                  <a:cubicBezTo>
                    <a:pt x="456" y="400"/>
                    <a:pt x="544" y="176"/>
                    <a:pt x="480" y="96"/>
                  </a:cubicBezTo>
                  <a:cubicBezTo>
                    <a:pt x="416" y="16"/>
                    <a:pt x="208" y="8"/>
                    <a:pt x="0"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78" name="Text Box 42"/>
            <p:cNvSpPr txBox="1">
              <a:spLocks noChangeArrowheads="1"/>
            </p:cNvSpPr>
            <p:nvPr/>
          </p:nvSpPr>
          <p:spPr bwMode="auto">
            <a:xfrm>
              <a:off x="4004"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2</a:t>
              </a:r>
              <a:endParaRPr lang="en-US" altLang="hu-HU" sz="2400">
                <a:ea typeface="MS PGothic" panose="020B0600070205080204" pitchFamily="34" charset="-128"/>
              </a:endParaRPr>
            </a:p>
          </p:txBody>
        </p:sp>
        <p:sp>
          <p:nvSpPr>
            <p:cNvPr id="23579" name="Text Box 43"/>
            <p:cNvSpPr txBox="1">
              <a:spLocks noChangeArrowheads="1"/>
            </p:cNvSpPr>
            <p:nvPr/>
          </p:nvSpPr>
          <p:spPr bwMode="auto">
            <a:xfrm>
              <a:off x="4200"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1</a:t>
              </a:r>
              <a:endParaRPr lang="en-US" altLang="hu-HU" sz="2400">
                <a:ea typeface="MS PGothic" panose="020B0600070205080204" pitchFamily="34" charset="-128"/>
              </a:endParaRPr>
            </a:p>
          </p:txBody>
        </p:sp>
        <p:sp>
          <p:nvSpPr>
            <p:cNvPr id="23580" name="Text Box 44"/>
            <p:cNvSpPr txBox="1">
              <a:spLocks noChangeArrowheads="1"/>
            </p:cNvSpPr>
            <p:nvPr/>
          </p:nvSpPr>
          <p:spPr bwMode="auto">
            <a:xfrm>
              <a:off x="3684" y="392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23581" name="Text Box 46"/>
            <p:cNvSpPr txBox="1">
              <a:spLocks noChangeArrowheads="1"/>
            </p:cNvSpPr>
            <p:nvPr/>
          </p:nvSpPr>
          <p:spPr bwMode="auto">
            <a:xfrm>
              <a:off x="396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16</a:t>
              </a:r>
              <a:endParaRPr lang="en-US" altLang="hu-HU" sz="2400">
                <a:ea typeface="MS PGothic" panose="020B0600070205080204" pitchFamily="34" charset="-128"/>
              </a:endParaRPr>
            </a:p>
          </p:txBody>
        </p:sp>
        <p:sp>
          <p:nvSpPr>
            <p:cNvPr id="23582" name="Text Box 47"/>
            <p:cNvSpPr txBox="1">
              <a:spLocks noChangeArrowheads="1"/>
            </p:cNvSpPr>
            <p:nvPr/>
          </p:nvSpPr>
          <p:spPr bwMode="auto">
            <a:xfrm>
              <a:off x="363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32</a:t>
              </a:r>
              <a:endParaRPr lang="en-US" altLang="hu-HU" sz="2400">
                <a:ea typeface="MS PGothic" panose="020B0600070205080204" pitchFamily="34" charset="-128"/>
              </a:endParaRPr>
            </a:p>
          </p:txBody>
        </p:sp>
        <p:sp>
          <p:nvSpPr>
            <p:cNvPr id="23583" name="Freeform 48"/>
            <p:cNvSpPr>
              <a:spLocks/>
            </p:cNvSpPr>
            <p:nvPr/>
          </p:nvSpPr>
          <p:spPr bwMode="auto">
            <a:xfrm>
              <a:off x="3544" y="2392"/>
              <a:ext cx="1704" cy="1744"/>
            </a:xfrm>
            <a:custGeom>
              <a:avLst/>
              <a:gdLst>
                <a:gd name="T0" fmla="*/ 776 w 1704"/>
                <a:gd name="T1" fmla="*/ 1544 h 1744"/>
                <a:gd name="T2" fmla="*/ 1064 w 1704"/>
                <a:gd name="T3" fmla="*/ 1736 h 1744"/>
                <a:gd name="T4" fmla="*/ 1496 w 1704"/>
                <a:gd name="T5" fmla="*/ 1592 h 1744"/>
                <a:gd name="T6" fmla="*/ 1592 w 1704"/>
                <a:gd name="T7" fmla="*/ 1256 h 1744"/>
                <a:gd name="T8" fmla="*/ 1640 w 1704"/>
                <a:gd name="T9" fmla="*/ 440 h 1744"/>
                <a:gd name="T10" fmla="*/ 1208 w 1704"/>
                <a:gd name="T11" fmla="*/ 56 h 1744"/>
                <a:gd name="T12" fmla="*/ 200 w 1704"/>
                <a:gd name="T13" fmla="*/ 104 h 1744"/>
                <a:gd name="T14" fmla="*/ 8 w 1704"/>
                <a:gd name="T15" fmla="*/ 248 h 1744"/>
                <a:gd name="T16" fmla="*/ 0 60000 65536"/>
                <a:gd name="T17" fmla="*/ 0 60000 65536"/>
                <a:gd name="T18" fmla="*/ 0 60000 65536"/>
                <a:gd name="T19" fmla="*/ 0 60000 65536"/>
                <a:gd name="T20" fmla="*/ 0 60000 65536"/>
                <a:gd name="T21" fmla="*/ 0 60000 65536"/>
                <a:gd name="T22" fmla="*/ 0 60000 65536"/>
                <a:gd name="T23" fmla="*/ 0 60000 65536"/>
                <a:gd name="T24" fmla="*/ 0 w 1704"/>
                <a:gd name="T25" fmla="*/ 0 h 1744"/>
                <a:gd name="T26" fmla="*/ 1704 w 1704"/>
                <a:gd name="T27" fmla="*/ 1744 h 1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4" h="1744">
                  <a:moveTo>
                    <a:pt x="776" y="1544"/>
                  </a:moveTo>
                  <a:cubicBezTo>
                    <a:pt x="860" y="1636"/>
                    <a:pt x="944" y="1728"/>
                    <a:pt x="1064" y="1736"/>
                  </a:cubicBezTo>
                  <a:cubicBezTo>
                    <a:pt x="1184" y="1744"/>
                    <a:pt x="1408" y="1672"/>
                    <a:pt x="1496" y="1592"/>
                  </a:cubicBezTo>
                  <a:cubicBezTo>
                    <a:pt x="1584" y="1512"/>
                    <a:pt x="1568" y="1448"/>
                    <a:pt x="1592" y="1256"/>
                  </a:cubicBezTo>
                  <a:cubicBezTo>
                    <a:pt x="1616" y="1064"/>
                    <a:pt x="1704" y="640"/>
                    <a:pt x="1640" y="440"/>
                  </a:cubicBezTo>
                  <a:cubicBezTo>
                    <a:pt x="1576" y="240"/>
                    <a:pt x="1448" y="112"/>
                    <a:pt x="1208" y="56"/>
                  </a:cubicBezTo>
                  <a:cubicBezTo>
                    <a:pt x="968" y="0"/>
                    <a:pt x="400" y="72"/>
                    <a:pt x="200" y="104"/>
                  </a:cubicBezTo>
                  <a:cubicBezTo>
                    <a:pt x="0" y="136"/>
                    <a:pt x="4" y="192"/>
                    <a:pt x="8" y="248"/>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84" name="Line 50"/>
            <p:cNvSpPr>
              <a:spLocks noChangeShapeType="1"/>
            </p:cNvSpPr>
            <p:nvPr/>
          </p:nvSpPr>
          <p:spPr bwMode="auto">
            <a:xfrm>
              <a:off x="4176" y="2592"/>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5" name="Line 52"/>
            <p:cNvSpPr>
              <a:spLocks noChangeShapeType="1"/>
            </p:cNvSpPr>
            <p:nvPr/>
          </p:nvSpPr>
          <p:spPr bwMode="auto">
            <a:xfrm>
              <a:off x="4464" y="260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6" name="Line 53"/>
            <p:cNvSpPr>
              <a:spLocks noChangeShapeType="1"/>
            </p:cNvSpPr>
            <p:nvPr/>
          </p:nvSpPr>
          <p:spPr bwMode="auto">
            <a:xfrm>
              <a:off x="3888" y="2744"/>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7" name="Line 57"/>
            <p:cNvSpPr>
              <a:spLocks noChangeShapeType="1"/>
            </p:cNvSpPr>
            <p:nvPr/>
          </p:nvSpPr>
          <p:spPr bwMode="auto">
            <a:xfrm>
              <a:off x="3888" y="2880"/>
              <a:ext cx="768"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8" name="Freeform 59"/>
            <p:cNvSpPr>
              <a:spLocks/>
            </p:cNvSpPr>
            <p:nvPr/>
          </p:nvSpPr>
          <p:spPr bwMode="auto">
            <a:xfrm>
              <a:off x="3168" y="2640"/>
              <a:ext cx="1008" cy="1544"/>
            </a:xfrm>
            <a:custGeom>
              <a:avLst/>
              <a:gdLst>
                <a:gd name="T0" fmla="*/ 864 w 1008"/>
                <a:gd name="T1" fmla="*/ 1248 h 1544"/>
                <a:gd name="T2" fmla="*/ 816 w 1008"/>
                <a:gd name="T3" fmla="*/ 1440 h 1544"/>
                <a:gd name="T4" fmla="*/ 624 w 1008"/>
                <a:gd name="T5" fmla="*/ 1536 h 1544"/>
                <a:gd name="T6" fmla="*/ 384 w 1008"/>
                <a:gd name="T7" fmla="*/ 1488 h 1544"/>
                <a:gd name="T8" fmla="*/ 144 w 1008"/>
                <a:gd name="T9" fmla="*/ 1248 h 1544"/>
                <a:gd name="T10" fmla="*/ 144 w 1008"/>
                <a:gd name="T11" fmla="*/ 336 h 1544"/>
                <a:gd name="T12" fmla="*/ 1008 w 1008"/>
                <a:gd name="T13" fmla="*/ 0 h 1544"/>
                <a:gd name="T14" fmla="*/ 0 60000 65536"/>
                <a:gd name="T15" fmla="*/ 0 60000 65536"/>
                <a:gd name="T16" fmla="*/ 0 60000 65536"/>
                <a:gd name="T17" fmla="*/ 0 60000 65536"/>
                <a:gd name="T18" fmla="*/ 0 60000 65536"/>
                <a:gd name="T19" fmla="*/ 0 60000 65536"/>
                <a:gd name="T20" fmla="*/ 0 60000 65536"/>
                <a:gd name="T21" fmla="*/ 0 w 1008"/>
                <a:gd name="T22" fmla="*/ 0 h 1544"/>
                <a:gd name="T23" fmla="*/ 1008 w 1008"/>
                <a:gd name="T24" fmla="*/ 1544 h 1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1544">
                  <a:moveTo>
                    <a:pt x="864" y="1248"/>
                  </a:moveTo>
                  <a:cubicBezTo>
                    <a:pt x="860" y="1320"/>
                    <a:pt x="856" y="1392"/>
                    <a:pt x="816" y="1440"/>
                  </a:cubicBezTo>
                  <a:cubicBezTo>
                    <a:pt x="776" y="1488"/>
                    <a:pt x="696" y="1528"/>
                    <a:pt x="624" y="1536"/>
                  </a:cubicBezTo>
                  <a:cubicBezTo>
                    <a:pt x="552" y="1544"/>
                    <a:pt x="464" y="1536"/>
                    <a:pt x="384" y="1488"/>
                  </a:cubicBezTo>
                  <a:cubicBezTo>
                    <a:pt x="304" y="1440"/>
                    <a:pt x="184" y="1440"/>
                    <a:pt x="144" y="1248"/>
                  </a:cubicBezTo>
                  <a:cubicBezTo>
                    <a:pt x="104" y="1056"/>
                    <a:pt x="0" y="544"/>
                    <a:pt x="144" y="336"/>
                  </a:cubicBezTo>
                  <a:cubicBezTo>
                    <a:pt x="288" y="128"/>
                    <a:pt x="648" y="64"/>
                    <a:pt x="1008"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89" name="Freeform 61"/>
            <p:cNvSpPr>
              <a:spLocks/>
            </p:cNvSpPr>
            <p:nvPr/>
          </p:nvSpPr>
          <p:spPr bwMode="auto">
            <a:xfrm>
              <a:off x="3328" y="2688"/>
              <a:ext cx="1200" cy="1096"/>
            </a:xfrm>
            <a:custGeom>
              <a:avLst/>
              <a:gdLst>
                <a:gd name="T0" fmla="*/ 416 w 1200"/>
                <a:gd name="T1" fmla="*/ 1056 h 1096"/>
                <a:gd name="T2" fmla="*/ 80 w 1200"/>
                <a:gd name="T3" fmla="*/ 1056 h 1096"/>
                <a:gd name="T4" fmla="*/ 32 w 1200"/>
                <a:gd name="T5" fmla="*/ 816 h 1096"/>
                <a:gd name="T6" fmla="*/ 272 w 1200"/>
                <a:gd name="T7" fmla="*/ 480 h 1096"/>
                <a:gd name="T8" fmla="*/ 800 w 1200"/>
                <a:gd name="T9" fmla="*/ 192 h 1096"/>
                <a:gd name="T10" fmla="*/ 1136 w 1200"/>
                <a:gd name="T11" fmla="*/ 144 h 1096"/>
                <a:gd name="T12" fmla="*/ 1184 w 1200"/>
                <a:gd name="T13" fmla="*/ 0 h 1096"/>
                <a:gd name="T14" fmla="*/ 0 60000 65536"/>
                <a:gd name="T15" fmla="*/ 0 60000 65536"/>
                <a:gd name="T16" fmla="*/ 0 60000 65536"/>
                <a:gd name="T17" fmla="*/ 0 60000 65536"/>
                <a:gd name="T18" fmla="*/ 0 60000 65536"/>
                <a:gd name="T19" fmla="*/ 0 60000 65536"/>
                <a:gd name="T20" fmla="*/ 0 60000 65536"/>
                <a:gd name="T21" fmla="*/ 0 w 1200"/>
                <a:gd name="T22" fmla="*/ 0 h 1096"/>
                <a:gd name="T23" fmla="*/ 1200 w 1200"/>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1096">
                  <a:moveTo>
                    <a:pt x="416" y="1056"/>
                  </a:moveTo>
                  <a:cubicBezTo>
                    <a:pt x="280" y="1076"/>
                    <a:pt x="144" y="1096"/>
                    <a:pt x="80" y="1056"/>
                  </a:cubicBezTo>
                  <a:cubicBezTo>
                    <a:pt x="16" y="1016"/>
                    <a:pt x="0" y="912"/>
                    <a:pt x="32" y="816"/>
                  </a:cubicBezTo>
                  <a:cubicBezTo>
                    <a:pt x="64" y="720"/>
                    <a:pt x="144" y="584"/>
                    <a:pt x="272" y="480"/>
                  </a:cubicBezTo>
                  <a:cubicBezTo>
                    <a:pt x="400" y="376"/>
                    <a:pt x="656" y="248"/>
                    <a:pt x="800" y="192"/>
                  </a:cubicBezTo>
                  <a:cubicBezTo>
                    <a:pt x="944" y="136"/>
                    <a:pt x="1072" y="176"/>
                    <a:pt x="1136" y="144"/>
                  </a:cubicBezTo>
                  <a:cubicBezTo>
                    <a:pt x="1200" y="112"/>
                    <a:pt x="1192" y="56"/>
                    <a:pt x="1184"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hu-HU"/>
              <a:t>Record Organization</a:t>
            </a:r>
            <a:br>
              <a:rPr lang="hu-HU" altLang="hu-HU"/>
            </a:br>
            <a:r>
              <a:rPr lang="hu-HU" altLang="hu-HU" sz="2800"/>
              <a:t>(finding fields within records)</a:t>
            </a:r>
            <a:endParaRPr lang="en-US" altLang="hu-HU" sz="2800"/>
          </a:p>
        </p:txBody>
      </p:sp>
      <p:sp>
        <p:nvSpPr>
          <p:cNvPr id="25606" name="Rectangle 3"/>
          <p:cNvSpPr>
            <a:spLocks noGrp="1" noChangeArrowheads="1"/>
          </p:cNvSpPr>
          <p:nvPr>
            <p:ph type="body" idx="1"/>
          </p:nvPr>
        </p:nvSpPr>
        <p:spPr/>
        <p:txBody>
          <a:bodyPr/>
          <a:lstStyle/>
          <a:p>
            <a:pPr eaLnBrk="1" hangingPunct="1"/>
            <a:r>
              <a:rPr lang="en-US" altLang="hu-HU" sz="1800"/>
              <a:t>Fixed-length record formats</a:t>
            </a:r>
          </a:p>
          <a:p>
            <a:pPr lvl="1" eaLnBrk="1" hangingPunct="1"/>
            <a:r>
              <a:rPr lang="en-US" altLang="hu-HU" sz="1800"/>
              <a:t>Fields stored consecutively</a:t>
            </a:r>
          </a:p>
          <a:p>
            <a:pPr eaLnBrk="1" hangingPunct="1"/>
            <a:r>
              <a:rPr lang="en-US" altLang="hu-HU" sz="1800"/>
              <a:t>Variable-length record formats</a:t>
            </a:r>
          </a:p>
          <a:p>
            <a:pPr lvl="1" eaLnBrk="1" hangingPunct="1"/>
            <a:r>
              <a:rPr lang="en-US" altLang="hu-HU" sz="1800"/>
              <a:t>Array of offsets</a:t>
            </a:r>
          </a:p>
          <a:p>
            <a:pPr lvl="1" eaLnBrk="1" hangingPunct="1"/>
            <a:r>
              <a:rPr lang="en-US" altLang="hu-HU" sz="1800"/>
              <a:t>NULL values when start offset = end offset</a:t>
            </a:r>
          </a:p>
        </p:txBody>
      </p:sp>
      <p:grpSp>
        <p:nvGrpSpPr>
          <p:cNvPr id="25607" name="Group 27"/>
          <p:cNvGrpSpPr>
            <a:grpSpLocks/>
          </p:cNvGrpSpPr>
          <p:nvPr/>
        </p:nvGrpSpPr>
        <p:grpSpPr bwMode="auto">
          <a:xfrm>
            <a:off x="1143000" y="3505200"/>
            <a:ext cx="6248400" cy="1433513"/>
            <a:chOff x="672" y="1776"/>
            <a:chExt cx="3936" cy="903"/>
          </a:xfrm>
        </p:grpSpPr>
        <p:sp>
          <p:nvSpPr>
            <p:cNvPr id="25636" name="Rectangle 7"/>
            <p:cNvSpPr>
              <a:spLocks noChangeArrowheads="1"/>
            </p:cNvSpPr>
            <p:nvPr/>
          </p:nvSpPr>
          <p:spPr bwMode="auto">
            <a:xfrm>
              <a:off x="2016" y="1776"/>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25637" name="Rectangle 9"/>
            <p:cNvSpPr>
              <a:spLocks noChangeArrowheads="1"/>
            </p:cNvSpPr>
            <p:nvPr/>
          </p:nvSpPr>
          <p:spPr bwMode="auto">
            <a:xfrm>
              <a:off x="2496" y="1776"/>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25638" name="Rectangle 10"/>
            <p:cNvSpPr>
              <a:spLocks noChangeArrowheads="1"/>
            </p:cNvSpPr>
            <p:nvPr/>
          </p:nvSpPr>
          <p:spPr bwMode="auto">
            <a:xfrm>
              <a:off x="3456" y="1776"/>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25639" name="Rectangle 11"/>
            <p:cNvSpPr>
              <a:spLocks noChangeArrowheads="1"/>
            </p:cNvSpPr>
            <p:nvPr/>
          </p:nvSpPr>
          <p:spPr bwMode="auto">
            <a:xfrm>
              <a:off x="4176" y="1776"/>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25640" name="Text Box 12"/>
            <p:cNvSpPr txBox="1">
              <a:spLocks noChangeArrowheads="1"/>
            </p:cNvSpPr>
            <p:nvPr/>
          </p:nvSpPr>
          <p:spPr bwMode="auto">
            <a:xfrm>
              <a:off x="672" y="2016"/>
              <a:ext cx="1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Base address (B)</a:t>
              </a:r>
              <a:endParaRPr lang="en-US" altLang="hu-HU" sz="2400">
                <a:ea typeface="MS PGothic" panose="020B0600070205080204" pitchFamily="34" charset="-128"/>
              </a:endParaRPr>
            </a:p>
          </p:txBody>
        </p:sp>
        <p:sp>
          <p:nvSpPr>
            <p:cNvPr id="25641" name="Line 13"/>
            <p:cNvSpPr>
              <a:spLocks noChangeShapeType="1"/>
            </p:cNvSpPr>
            <p:nvPr/>
          </p:nvSpPr>
          <p:spPr bwMode="auto">
            <a:xfrm>
              <a:off x="2016" y="2160"/>
              <a:ext cx="48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2" name="Freeform 14"/>
            <p:cNvSpPr>
              <a:spLocks/>
            </p:cNvSpPr>
            <p:nvPr/>
          </p:nvSpPr>
          <p:spPr bwMode="auto">
            <a:xfrm>
              <a:off x="1488" y="1856"/>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5643" name="Line 15"/>
            <p:cNvSpPr>
              <a:spLocks noChangeShapeType="1"/>
            </p:cNvSpPr>
            <p:nvPr/>
          </p:nvSpPr>
          <p:spPr bwMode="auto">
            <a:xfrm>
              <a:off x="2544" y="2160"/>
              <a:ext cx="86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4" name="Line 16"/>
            <p:cNvSpPr>
              <a:spLocks noChangeShapeType="1"/>
            </p:cNvSpPr>
            <p:nvPr/>
          </p:nvSpPr>
          <p:spPr bwMode="auto">
            <a:xfrm>
              <a:off x="3504" y="2160"/>
              <a:ext cx="62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5" name="Line 17"/>
            <p:cNvSpPr>
              <a:spLocks noChangeShapeType="1"/>
            </p:cNvSpPr>
            <p:nvPr/>
          </p:nvSpPr>
          <p:spPr bwMode="auto">
            <a:xfrm>
              <a:off x="4224" y="2160"/>
              <a:ext cx="38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6" name="Text Box 18"/>
            <p:cNvSpPr txBox="1">
              <a:spLocks noChangeArrowheads="1"/>
            </p:cNvSpPr>
            <p:nvPr/>
          </p:nvSpPr>
          <p:spPr bwMode="auto">
            <a:xfrm>
              <a:off x="2124"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L1</a:t>
              </a:r>
              <a:endParaRPr lang="en-US" altLang="hu-HU" sz="2400">
                <a:ea typeface="MS PGothic" panose="020B0600070205080204" pitchFamily="34" charset="-128"/>
              </a:endParaRPr>
            </a:p>
          </p:txBody>
        </p:sp>
        <p:sp>
          <p:nvSpPr>
            <p:cNvPr id="25647" name="Text Box 19"/>
            <p:cNvSpPr txBox="1">
              <a:spLocks noChangeArrowheads="1"/>
            </p:cNvSpPr>
            <p:nvPr/>
          </p:nvSpPr>
          <p:spPr bwMode="auto">
            <a:xfrm>
              <a:off x="283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L2</a:t>
              </a:r>
              <a:endParaRPr lang="en-US" altLang="hu-HU" sz="2400">
                <a:ea typeface="MS PGothic" panose="020B0600070205080204" pitchFamily="34" charset="-128"/>
              </a:endParaRPr>
            </a:p>
          </p:txBody>
        </p:sp>
        <p:sp>
          <p:nvSpPr>
            <p:cNvPr id="25648" name="Text Box 20"/>
            <p:cNvSpPr txBox="1">
              <a:spLocks noChangeArrowheads="1"/>
            </p:cNvSpPr>
            <p:nvPr/>
          </p:nvSpPr>
          <p:spPr bwMode="auto">
            <a:xfrm>
              <a:off x="3696" y="216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L3</a:t>
              </a:r>
              <a:endParaRPr lang="en-US" altLang="hu-HU" sz="2400">
                <a:ea typeface="MS PGothic" panose="020B0600070205080204" pitchFamily="34" charset="-128"/>
              </a:endParaRPr>
            </a:p>
          </p:txBody>
        </p:sp>
        <p:sp>
          <p:nvSpPr>
            <p:cNvPr id="25649" name="Text Box 21"/>
            <p:cNvSpPr txBox="1">
              <a:spLocks noChangeArrowheads="1"/>
            </p:cNvSpPr>
            <p:nvPr/>
          </p:nvSpPr>
          <p:spPr bwMode="auto">
            <a:xfrm>
              <a:off x="427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L4</a:t>
              </a:r>
              <a:endParaRPr lang="en-US" altLang="hu-HU" sz="2400">
                <a:ea typeface="MS PGothic" panose="020B0600070205080204" pitchFamily="34" charset="-128"/>
              </a:endParaRPr>
            </a:p>
          </p:txBody>
        </p:sp>
        <p:sp>
          <p:nvSpPr>
            <p:cNvPr id="25650" name="Text Box 22"/>
            <p:cNvSpPr txBox="1">
              <a:spLocks noChangeArrowheads="1"/>
            </p:cNvSpPr>
            <p:nvPr/>
          </p:nvSpPr>
          <p:spPr bwMode="auto">
            <a:xfrm>
              <a:off x="3024" y="2448"/>
              <a:ext cx="15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f3 Address = B+L1+L2</a:t>
              </a:r>
              <a:endParaRPr lang="en-US" altLang="hu-HU" sz="2400">
                <a:ea typeface="MS PGothic" panose="020B0600070205080204" pitchFamily="34" charset="-128"/>
              </a:endParaRPr>
            </a:p>
          </p:txBody>
        </p:sp>
        <p:sp>
          <p:nvSpPr>
            <p:cNvPr id="25651" name="Freeform 26"/>
            <p:cNvSpPr>
              <a:spLocks/>
            </p:cNvSpPr>
            <p:nvPr/>
          </p:nvSpPr>
          <p:spPr bwMode="auto">
            <a:xfrm>
              <a:off x="3312" y="2112"/>
              <a:ext cx="168" cy="336"/>
            </a:xfrm>
            <a:custGeom>
              <a:avLst/>
              <a:gdLst>
                <a:gd name="T0" fmla="*/ 0 w 168"/>
                <a:gd name="T1" fmla="*/ 336 h 336"/>
                <a:gd name="T2" fmla="*/ 144 w 168"/>
                <a:gd name="T3" fmla="*/ 240 h 336"/>
                <a:gd name="T4" fmla="*/ 144 w 168"/>
                <a:gd name="T5" fmla="*/ 0 h 336"/>
                <a:gd name="T6" fmla="*/ 0 60000 65536"/>
                <a:gd name="T7" fmla="*/ 0 60000 65536"/>
                <a:gd name="T8" fmla="*/ 0 60000 65536"/>
                <a:gd name="T9" fmla="*/ 0 w 168"/>
                <a:gd name="T10" fmla="*/ 0 h 336"/>
                <a:gd name="T11" fmla="*/ 168 w 168"/>
                <a:gd name="T12" fmla="*/ 336 h 336"/>
              </a:gdLst>
              <a:ahLst/>
              <a:cxnLst>
                <a:cxn ang="T6">
                  <a:pos x="T0" y="T1"/>
                </a:cxn>
                <a:cxn ang="T7">
                  <a:pos x="T2" y="T3"/>
                </a:cxn>
                <a:cxn ang="T8">
                  <a:pos x="T4" y="T5"/>
                </a:cxn>
              </a:cxnLst>
              <a:rect l="T9" t="T10" r="T11" b="T12"/>
              <a:pathLst>
                <a:path w="168" h="336">
                  <a:moveTo>
                    <a:pt x="0" y="336"/>
                  </a:moveTo>
                  <a:cubicBezTo>
                    <a:pt x="60" y="316"/>
                    <a:pt x="120" y="296"/>
                    <a:pt x="144" y="240"/>
                  </a:cubicBezTo>
                  <a:cubicBezTo>
                    <a:pt x="168" y="184"/>
                    <a:pt x="156" y="92"/>
                    <a:pt x="144"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25608" name="Group 94"/>
          <p:cNvGrpSpPr>
            <a:grpSpLocks/>
          </p:cNvGrpSpPr>
          <p:nvPr/>
        </p:nvGrpSpPr>
        <p:grpSpPr bwMode="auto">
          <a:xfrm>
            <a:off x="1143000" y="5348288"/>
            <a:ext cx="6858000" cy="747712"/>
            <a:chOff x="720" y="3224"/>
            <a:chExt cx="4320" cy="471"/>
          </a:xfrm>
        </p:grpSpPr>
        <p:grpSp>
          <p:nvGrpSpPr>
            <p:cNvPr id="25609" name="Group 87"/>
            <p:cNvGrpSpPr>
              <a:grpSpLocks/>
            </p:cNvGrpSpPr>
            <p:nvPr/>
          </p:nvGrpSpPr>
          <p:grpSpPr bwMode="auto">
            <a:xfrm>
              <a:off x="720" y="3224"/>
              <a:ext cx="4320" cy="471"/>
              <a:chOff x="720" y="3224"/>
              <a:chExt cx="4320" cy="471"/>
            </a:xfrm>
          </p:grpSpPr>
          <p:sp>
            <p:nvSpPr>
              <p:cNvPr id="25614" name="Rectangle 29"/>
              <p:cNvSpPr>
                <a:spLocks noChangeArrowheads="1"/>
              </p:cNvSpPr>
              <p:nvPr/>
            </p:nvSpPr>
            <p:spPr bwMode="auto">
              <a:xfrm>
                <a:off x="2448" y="3224"/>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25615" name="Rectangle 30"/>
              <p:cNvSpPr>
                <a:spLocks noChangeArrowheads="1"/>
              </p:cNvSpPr>
              <p:nvPr/>
            </p:nvSpPr>
            <p:spPr bwMode="auto">
              <a:xfrm>
                <a:off x="2928" y="3224"/>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25616" name="Rectangle 31"/>
              <p:cNvSpPr>
                <a:spLocks noChangeArrowheads="1"/>
              </p:cNvSpPr>
              <p:nvPr/>
            </p:nvSpPr>
            <p:spPr bwMode="auto">
              <a:xfrm>
                <a:off x="3888" y="3224"/>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25617" name="Rectangle 32"/>
              <p:cNvSpPr>
                <a:spLocks noChangeArrowheads="1"/>
              </p:cNvSpPr>
              <p:nvPr/>
            </p:nvSpPr>
            <p:spPr bwMode="auto">
              <a:xfrm>
                <a:off x="4608" y="3224"/>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25618" name="Text Box 33"/>
              <p:cNvSpPr txBox="1">
                <a:spLocks noChangeArrowheads="1"/>
              </p:cNvSpPr>
              <p:nvPr/>
            </p:nvSpPr>
            <p:spPr bwMode="auto">
              <a:xfrm>
                <a:off x="720" y="3464"/>
                <a:ext cx="1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Base address (B)</a:t>
                </a:r>
                <a:endParaRPr lang="en-US" altLang="hu-HU" sz="2400">
                  <a:ea typeface="MS PGothic" panose="020B0600070205080204" pitchFamily="34" charset="-128"/>
                </a:endParaRPr>
              </a:p>
            </p:txBody>
          </p:sp>
          <p:sp>
            <p:nvSpPr>
              <p:cNvPr id="25619" name="Freeform 35"/>
              <p:cNvSpPr>
                <a:spLocks/>
              </p:cNvSpPr>
              <p:nvPr/>
            </p:nvSpPr>
            <p:spPr bwMode="auto">
              <a:xfrm>
                <a:off x="1536" y="3304"/>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5620" name="Rectangle 45"/>
              <p:cNvSpPr>
                <a:spLocks noChangeArrowheads="1"/>
              </p:cNvSpPr>
              <p:nvPr/>
            </p:nvSpPr>
            <p:spPr bwMode="auto">
              <a:xfrm>
                <a:off x="2064"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1" name="Rectangle 46"/>
              <p:cNvSpPr>
                <a:spLocks noChangeArrowheads="1"/>
              </p:cNvSpPr>
              <p:nvPr/>
            </p:nvSpPr>
            <p:spPr bwMode="auto">
              <a:xfrm>
                <a:off x="2160"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2" name="Rectangle 47"/>
              <p:cNvSpPr>
                <a:spLocks noChangeArrowheads="1"/>
              </p:cNvSpPr>
              <p:nvPr/>
            </p:nvSpPr>
            <p:spPr bwMode="auto">
              <a:xfrm>
                <a:off x="2256"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3" name="Rectangle 48"/>
              <p:cNvSpPr>
                <a:spLocks noChangeArrowheads="1"/>
              </p:cNvSpPr>
              <p:nvPr/>
            </p:nvSpPr>
            <p:spPr bwMode="auto">
              <a:xfrm>
                <a:off x="2352"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4" name="Line 74"/>
              <p:cNvSpPr>
                <a:spLocks noChangeShapeType="1"/>
              </p:cNvSpPr>
              <p:nvPr/>
            </p:nvSpPr>
            <p:spPr bwMode="auto">
              <a:xfrm>
                <a:off x="288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25625" name="Line 75"/>
              <p:cNvSpPr>
                <a:spLocks noChangeShapeType="1"/>
              </p:cNvSpPr>
              <p:nvPr/>
            </p:nvSpPr>
            <p:spPr bwMode="auto">
              <a:xfrm>
                <a:off x="249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26" name="Line 76"/>
              <p:cNvSpPr>
                <a:spLocks noChangeShapeType="1"/>
              </p:cNvSpPr>
              <p:nvPr/>
            </p:nvSpPr>
            <p:spPr bwMode="auto">
              <a:xfrm>
                <a:off x="2496" y="360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27" name="AutoShape 77"/>
              <p:cNvCxnSpPr>
                <a:cxnSpLocks noChangeShapeType="1"/>
                <a:stCxn id="25620" idx="2"/>
                <a:endCxn id="25626" idx="0"/>
              </p:cNvCxnSpPr>
              <p:nvPr/>
            </p:nvCxnSpPr>
            <p:spPr bwMode="auto">
              <a:xfrm rot="16200000" flipH="1">
                <a:off x="2260" y="3364"/>
                <a:ext cx="88" cy="384"/>
              </a:xfrm>
              <a:prstGeom prst="curvedConnector3">
                <a:avLst>
                  <a:gd name="adj1" fmla="val 15908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28" name="Line 79"/>
              <p:cNvSpPr>
                <a:spLocks noChangeShapeType="1"/>
              </p:cNvSpPr>
              <p:nvPr/>
            </p:nvSpPr>
            <p:spPr bwMode="auto">
              <a:xfrm>
                <a:off x="456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29" name="Line 80"/>
              <p:cNvSpPr>
                <a:spLocks noChangeShapeType="1"/>
              </p:cNvSpPr>
              <p:nvPr/>
            </p:nvSpPr>
            <p:spPr bwMode="auto">
              <a:xfrm>
                <a:off x="3936" y="360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30" name="AutoShape 81"/>
              <p:cNvCxnSpPr>
                <a:cxnSpLocks noChangeShapeType="1"/>
                <a:stCxn id="25622" idx="2"/>
                <a:endCxn id="25629" idx="0"/>
              </p:cNvCxnSpPr>
              <p:nvPr/>
            </p:nvCxnSpPr>
            <p:spPr bwMode="auto">
              <a:xfrm rot="16200000" flipH="1">
                <a:off x="3076" y="2740"/>
                <a:ext cx="88" cy="1632"/>
              </a:xfrm>
              <a:prstGeom prst="curvedConnector3">
                <a:avLst>
                  <a:gd name="adj1" fmla="val 3147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31" name="Line 82"/>
              <p:cNvSpPr>
                <a:spLocks noChangeShapeType="1"/>
              </p:cNvSpPr>
              <p:nvPr/>
            </p:nvSpPr>
            <p:spPr bwMode="auto">
              <a:xfrm>
                <a:off x="384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25632" name="Line 83"/>
              <p:cNvSpPr>
                <a:spLocks noChangeShapeType="1"/>
              </p:cNvSpPr>
              <p:nvPr/>
            </p:nvSpPr>
            <p:spPr bwMode="auto">
              <a:xfrm>
                <a:off x="297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33" name="Line 84"/>
              <p:cNvSpPr>
                <a:spLocks noChangeShapeType="1"/>
              </p:cNvSpPr>
              <p:nvPr/>
            </p:nvSpPr>
            <p:spPr bwMode="auto">
              <a:xfrm>
                <a:off x="2971" y="3593"/>
                <a:ext cx="869" cy="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34" name="AutoShape 85"/>
              <p:cNvCxnSpPr>
                <a:cxnSpLocks noChangeShapeType="1"/>
                <a:stCxn id="25621" idx="2"/>
                <a:endCxn id="25633" idx="0"/>
              </p:cNvCxnSpPr>
              <p:nvPr/>
            </p:nvCxnSpPr>
            <p:spPr bwMode="auto">
              <a:xfrm rot="16200000" flipH="1">
                <a:off x="2549" y="3171"/>
                <a:ext cx="81" cy="763"/>
              </a:xfrm>
              <a:prstGeom prst="curvedConnector3">
                <a:avLst>
                  <a:gd name="adj1" fmla="val 29752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35" name="Line 86"/>
              <p:cNvSpPr>
                <a:spLocks noChangeShapeType="1"/>
              </p:cNvSpPr>
              <p:nvPr/>
            </p:nvSpPr>
            <p:spPr bwMode="auto">
              <a:xfrm flipH="1">
                <a:off x="3936" y="3464"/>
                <a:ext cx="0" cy="128"/>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25610" name="Line 89"/>
            <p:cNvSpPr>
              <a:spLocks noChangeShapeType="1"/>
            </p:cNvSpPr>
            <p:nvPr/>
          </p:nvSpPr>
          <p:spPr bwMode="auto">
            <a:xfrm>
              <a:off x="465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11" name="Line 90"/>
            <p:cNvSpPr>
              <a:spLocks noChangeShapeType="1"/>
            </p:cNvSpPr>
            <p:nvPr/>
          </p:nvSpPr>
          <p:spPr bwMode="auto">
            <a:xfrm>
              <a:off x="4656" y="3600"/>
              <a:ext cx="3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12" name="AutoShape 91"/>
            <p:cNvCxnSpPr>
              <a:cxnSpLocks noChangeShapeType="1"/>
              <a:stCxn id="25623" idx="2"/>
              <a:endCxn id="25611" idx="0"/>
            </p:cNvCxnSpPr>
            <p:nvPr/>
          </p:nvCxnSpPr>
          <p:spPr bwMode="auto">
            <a:xfrm rot="16200000" flipH="1">
              <a:off x="3484" y="2428"/>
              <a:ext cx="88" cy="2256"/>
            </a:xfrm>
            <a:prstGeom prst="curvedConnector3">
              <a:avLst>
                <a:gd name="adj1" fmla="val 3522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13" name="Line 92"/>
            <p:cNvSpPr>
              <a:spLocks noChangeShapeType="1"/>
            </p:cNvSpPr>
            <p:nvPr/>
          </p:nvSpPr>
          <p:spPr bwMode="auto">
            <a:xfrm flipH="1">
              <a:off x="5022" y="3449"/>
              <a:ext cx="0" cy="151"/>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a:t>Tablespaces and Data Files</a:t>
            </a:r>
          </a:p>
        </p:txBody>
      </p:sp>
      <p:sp>
        <p:nvSpPr>
          <p:cNvPr id="5123" name="Rectangle 3"/>
          <p:cNvSpPr>
            <a:spLocks noGrp="1" noChangeArrowheads="1"/>
          </p:cNvSpPr>
          <p:nvPr>
            <p:ph type="body" idx="1"/>
          </p:nvPr>
        </p:nvSpPr>
        <p:spPr>
          <a:xfrm>
            <a:off x="457200" y="1600200"/>
            <a:ext cx="8229600" cy="1857375"/>
          </a:xfrm>
        </p:spPr>
        <p:txBody>
          <a:bodyPr/>
          <a:lstStyle/>
          <a:p>
            <a:pPr marL="571500" lvl="1" indent="-457200" defTabSz="228600" eaLnBrk="1" hangingPunct="1"/>
            <a:r>
              <a:rPr lang="en-US" altLang="hu-HU"/>
              <a:t>Tablespaces consist of one or more data files.</a:t>
            </a:r>
          </a:p>
          <a:p>
            <a:pPr marL="571500" lvl="1" indent="-457200" defTabSz="228600" eaLnBrk="1" hangingPunct="1"/>
            <a:r>
              <a:rPr lang="en-US" altLang="hu-HU"/>
              <a:t>Data files belong to only one tablespace.</a:t>
            </a:r>
          </a:p>
        </p:txBody>
      </p:sp>
      <p:sp>
        <p:nvSpPr>
          <p:cNvPr id="5124"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25" name="Group 5"/>
          <p:cNvGrpSpPr>
            <a:grpSpLocks/>
          </p:cNvGrpSpPr>
          <p:nvPr/>
        </p:nvGrpSpPr>
        <p:grpSpPr bwMode="auto">
          <a:xfrm>
            <a:off x="1914525" y="3105150"/>
            <a:ext cx="5257800" cy="2667000"/>
            <a:chOff x="1296" y="2208"/>
            <a:chExt cx="3312" cy="1680"/>
          </a:xfrm>
        </p:grpSpPr>
        <p:sp>
          <p:nvSpPr>
            <p:cNvPr id="5128"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29"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30" name="Group 8"/>
            <p:cNvGrpSpPr>
              <a:grpSpLocks/>
            </p:cNvGrpSpPr>
            <p:nvPr/>
          </p:nvGrpSpPr>
          <p:grpSpPr bwMode="auto">
            <a:xfrm>
              <a:off x="1488" y="2304"/>
              <a:ext cx="1248" cy="1344"/>
              <a:chOff x="1488" y="2304"/>
              <a:chExt cx="1248" cy="1344"/>
            </a:xfrm>
          </p:grpSpPr>
          <p:sp>
            <p:nvSpPr>
              <p:cNvPr id="5136"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7"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8"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5131"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2"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3"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4"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5"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USERS</a:t>
              </a:r>
              <a:r>
                <a:rPr lang="en-US" altLang="hu-HU" sz="1800" b="1"/>
                <a:t> tablespace</a:t>
              </a:r>
            </a:p>
          </p:txBody>
        </p:sp>
      </p:grpSp>
      <p:sp>
        <p:nvSpPr>
          <p:cNvPr id="5126"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1</a:t>
            </a:r>
          </a:p>
        </p:txBody>
      </p:sp>
      <p:sp>
        <p:nvSpPr>
          <p:cNvPr id="5127"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defTabSz="228600" eaLnBrk="1" hangingPunct="1"/>
            <a:r>
              <a:rPr lang="en-US" altLang="hu-HU"/>
              <a:t>Segments, Extents, and Blocks</a:t>
            </a:r>
          </a:p>
        </p:txBody>
      </p:sp>
      <p:sp>
        <p:nvSpPr>
          <p:cNvPr id="7171"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en-US" altLang="hu-HU" sz="1800"/>
              <a:t>Segments exist within a tablespace.</a:t>
            </a:r>
          </a:p>
          <a:p>
            <a:pPr marL="571500" lvl="1" indent="-457200" defTabSz="228600" eaLnBrk="1" hangingPunct="1"/>
            <a:r>
              <a:rPr lang="en-US" altLang="hu-HU" sz="1800"/>
              <a:t>Segments are made up of a collection of extents.</a:t>
            </a:r>
          </a:p>
          <a:p>
            <a:pPr marL="571500" lvl="1" indent="-457200" defTabSz="228600" eaLnBrk="1" hangingPunct="1"/>
            <a:r>
              <a:rPr lang="en-US" altLang="hu-HU" sz="1800"/>
              <a:t>Extents are a collection of data blocks.</a:t>
            </a:r>
          </a:p>
          <a:p>
            <a:pPr marL="571500" lvl="1" indent="-457200" defTabSz="228600" eaLnBrk="1" hangingPunct="1"/>
            <a:r>
              <a:rPr lang="en-US" altLang="hu-HU" sz="1800"/>
              <a:t>Data blocks are mapped to disk blocks</a:t>
            </a:r>
            <a:r>
              <a:rPr lang="en-US" altLang="hu-HU"/>
              <a:t>.</a:t>
            </a:r>
          </a:p>
        </p:txBody>
      </p:sp>
      <p:pic>
        <p:nvPicPr>
          <p:cNvPr id="7172"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Segment</a:t>
            </a:r>
          </a:p>
        </p:txBody>
      </p:sp>
      <p:grpSp>
        <p:nvGrpSpPr>
          <p:cNvPr id="7174" name="Group 6"/>
          <p:cNvGrpSpPr>
            <a:grpSpLocks/>
          </p:cNvGrpSpPr>
          <p:nvPr/>
        </p:nvGrpSpPr>
        <p:grpSpPr bwMode="auto">
          <a:xfrm>
            <a:off x="3348038" y="3657600"/>
            <a:ext cx="939800" cy="1600200"/>
            <a:chOff x="2136" y="2448"/>
            <a:chExt cx="592" cy="1008"/>
          </a:xfrm>
        </p:grpSpPr>
        <p:pic>
          <p:nvPicPr>
            <p:cNvPr id="7185"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Extents</a:t>
            </a:r>
          </a:p>
        </p:txBody>
      </p:sp>
      <p:pic>
        <p:nvPicPr>
          <p:cNvPr id="7176"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blocks</a:t>
            </a:r>
          </a:p>
        </p:txBody>
      </p:sp>
      <p:pic>
        <p:nvPicPr>
          <p:cNvPr id="7180"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átum helye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032E9F-C0B0-4237-9C92-2D9820292AA0}" type="datetime1">
              <a:rPr lang="hu-HU" altLang="hu-HU" sz="1400" smtClean="0"/>
              <a:pPr>
                <a:spcBef>
                  <a:spcPct val="0"/>
                </a:spcBef>
                <a:buFontTx/>
                <a:buNone/>
              </a:pPr>
              <a:t>2020.09.15.</a:t>
            </a:fld>
            <a:endParaRPr lang="hu-HU" altLang="hu-HU" sz="1400"/>
          </a:p>
        </p:txBody>
      </p:sp>
      <p:sp>
        <p:nvSpPr>
          <p:cNvPr id="9219" name="Dia számának hely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F5EBD7B-B037-4063-A9B9-B189C5004886}" type="slidenum">
              <a:rPr lang="hu-HU" altLang="hu-HU" sz="1400" smtClean="0"/>
              <a:pPr>
                <a:spcBef>
                  <a:spcPct val="0"/>
                </a:spcBef>
                <a:buFontTx/>
                <a:buNone/>
              </a:pPr>
              <a:t>4</a:t>
            </a:fld>
            <a:endParaRPr lang="hu-HU" altLang="hu-HU" sz="1400"/>
          </a:p>
        </p:txBody>
      </p:sp>
      <p:sp>
        <p:nvSpPr>
          <p:cNvPr id="9220" name="Rectangle 2"/>
          <p:cNvSpPr>
            <a:spLocks noGrp="1" noChangeArrowheads="1"/>
          </p:cNvSpPr>
          <p:nvPr>
            <p:ph type="title"/>
          </p:nvPr>
        </p:nvSpPr>
        <p:spPr/>
        <p:txBody>
          <a:bodyPr/>
          <a:lstStyle/>
          <a:p>
            <a:pPr defTabSz="228600" eaLnBrk="1" hangingPunct="1"/>
            <a:r>
              <a:rPr lang="en-US" altLang="hu-HU"/>
              <a:t>Logical and Physical Database Structures</a:t>
            </a:r>
          </a:p>
        </p:txBody>
      </p:sp>
      <p:sp>
        <p:nvSpPr>
          <p:cNvPr id="9221" name="Freeform 3"/>
          <p:cNvSpPr>
            <a:spLocks/>
          </p:cNvSpPr>
          <p:nvPr/>
        </p:nvSpPr>
        <p:spPr bwMode="blackWhite">
          <a:xfrm>
            <a:off x="3638550" y="5256213"/>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2" name="Freeform 4"/>
          <p:cNvSpPr>
            <a:spLocks/>
          </p:cNvSpPr>
          <p:nvPr/>
        </p:nvSpPr>
        <p:spPr bwMode="blackWhite">
          <a:xfrm>
            <a:off x="6672263" y="5275263"/>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3" name="Freeform 5"/>
          <p:cNvSpPr>
            <a:spLocks/>
          </p:cNvSpPr>
          <p:nvPr/>
        </p:nvSpPr>
        <p:spPr bwMode="auto">
          <a:xfrm>
            <a:off x="6096000" y="5656263"/>
            <a:ext cx="152400" cy="228600"/>
          </a:xfrm>
          <a:custGeom>
            <a:avLst/>
            <a:gdLst>
              <a:gd name="T0" fmla="*/ 2147483646 w 97"/>
              <a:gd name="T1" fmla="*/ 0 h 97"/>
              <a:gd name="T2" fmla="*/ 0 w 97"/>
              <a:gd name="T3" fmla="*/ 2147483646 h 97"/>
              <a:gd name="T4" fmla="*/ 2147483646 w 97"/>
              <a:gd name="T5" fmla="*/ 2147483646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4" name="Freeform 6"/>
          <p:cNvSpPr>
            <a:spLocks/>
          </p:cNvSpPr>
          <p:nvPr/>
        </p:nvSpPr>
        <p:spPr bwMode="blackWhite">
          <a:xfrm>
            <a:off x="3641725" y="3432175"/>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5" name="Freeform 7"/>
          <p:cNvSpPr>
            <a:spLocks/>
          </p:cNvSpPr>
          <p:nvPr/>
        </p:nvSpPr>
        <p:spPr bwMode="blackWhite">
          <a:xfrm>
            <a:off x="3643313" y="4346575"/>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6" name="Freeform 8"/>
          <p:cNvSpPr>
            <a:spLocks/>
          </p:cNvSpPr>
          <p:nvPr/>
        </p:nvSpPr>
        <p:spPr bwMode="blackWhite">
          <a:xfrm>
            <a:off x="3656013" y="2593975"/>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7"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8"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9" name="Freeform 11"/>
          <p:cNvSpPr>
            <a:spLocks/>
          </p:cNvSpPr>
          <p:nvPr/>
        </p:nvSpPr>
        <p:spPr bwMode="blackWhite">
          <a:xfrm>
            <a:off x="4619625" y="4641850"/>
            <a:ext cx="92075" cy="180975"/>
          </a:xfrm>
          <a:custGeom>
            <a:avLst/>
            <a:gdLst>
              <a:gd name="T0" fmla="*/ 0 w 58"/>
              <a:gd name="T1" fmla="*/ 0 h 114"/>
              <a:gd name="T2" fmla="*/ 2147483646 w 58"/>
              <a:gd name="T3" fmla="*/ 2147483646 h 114"/>
              <a:gd name="T4" fmla="*/ 0 w 58"/>
              <a:gd name="T5" fmla="*/ 2147483646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0" name="Freeform 12"/>
          <p:cNvSpPr>
            <a:spLocks/>
          </p:cNvSpPr>
          <p:nvPr/>
        </p:nvSpPr>
        <p:spPr bwMode="auto">
          <a:xfrm>
            <a:off x="3946525" y="3205163"/>
            <a:ext cx="2522538" cy="1533525"/>
          </a:xfrm>
          <a:custGeom>
            <a:avLst/>
            <a:gdLst>
              <a:gd name="T0" fmla="*/ 0 w 1589"/>
              <a:gd name="T1" fmla="*/ 2147483646 h 966"/>
              <a:gd name="T2" fmla="*/ 2147483646 w 1589"/>
              <a:gd name="T3" fmla="*/ 2147483646 h 966"/>
              <a:gd name="T4" fmla="*/ 2147483646 w 1589"/>
              <a:gd name="T5" fmla="*/ 2147483646 h 966"/>
              <a:gd name="T6" fmla="*/ 2147483646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1" name="Freeform 13"/>
          <p:cNvSpPr>
            <a:spLocks/>
          </p:cNvSpPr>
          <p:nvPr/>
        </p:nvSpPr>
        <p:spPr bwMode="auto">
          <a:xfrm>
            <a:off x="6048375" y="2903538"/>
            <a:ext cx="152400" cy="228600"/>
          </a:xfrm>
          <a:custGeom>
            <a:avLst/>
            <a:gdLst>
              <a:gd name="T0" fmla="*/ 2147483646 w 97"/>
              <a:gd name="T1" fmla="*/ 0 h 97"/>
              <a:gd name="T2" fmla="*/ 0 w 97"/>
              <a:gd name="T3" fmla="*/ 2147483646 h 97"/>
              <a:gd name="T4" fmla="*/ 2147483646 w 97"/>
              <a:gd name="T5" fmla="*/ 2147483646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2"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3"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4"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5"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Database</a:t>
            </a:r>
          </a:p>
        </p:txBody>
      </p:sp>
      <p:sp>
        <p:nvSpPr>
          <p:cNvPr id="9236"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7"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9999FF"/>
                </a:solidFill>
                <a:cs typeface="Times New Roman" panose="02020603050405020304" pitchFamily="18" charset="0"/>
              </a:rPr>
              <a:t>Logical</a:t>
            </a:r>
          </a:p>
        </p:txBody>
      </p:sp>
      <p:sp>
        <p:nvSpPr>
          <p:cNvPr id="9238"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6699CC"/>
                </a:solidFill>
                <a:cs typeface="Times New Roman" panose="02020603050405020304" pitchFamily="18" charset="0"/>
              </a:rPr>
              <a:t>Physical</a:t>
            </a:r>
          </a:p>
        </p:txBody>
      </p:sp>
      <p:sp>
        <p:nvSpPr>
          <p:cNvPr id="9239"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Tablespace</a:t>
            </a:r>
          </a:p>
        </p:txBody>
      </p:sp>
      <p:sp>
        <p:nvSpPr>
          <p:cNvPr id="9240"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 file</a:t>
            </a:r>
          </a:p>
        </p:txBody>
      </p:sp>
      <p:sp>
        <p:nvSpPr>
          <p:cNvPr id="9241"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OS block</a:t>
            </a:r>
          </a:p>
        </p:txBody>
      </p:sp>
      <p:sp>
        <p:nvSpPr>
          <p:cNvPr id="9242"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Segment</a:t>
            </a:r>
          </a:p>
        </p:txBody>
      </p:sp>
      <p:sp>
        <p:nvSpPr>
          <p:cNvPr id="9243"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Extent</a:t>
            </a:r>
          </a:p>
        </p:txBody>
      </p:sp>
      <p:sp>
        <p:nvSpPr>
          <p:cNvPr id="9244"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9245"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46" name="Freeform 28"/>
          <p:cNvSpPr>
            <a:spLocks/>
          </p:cNvSpPr>
          <p:nvPr/>
        </p:nvSpPr>
        <p:spPr bwMode="blackWhite">
          <a:xfrm>
            <a:off x="1857375" y="2593975"/>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7"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Schema</a:t>
            </a:r>
          </a:p>
        </p:txBody>
      </p:sp>
      <p:sp>
        <p:nvSpPr>
          <p:cNvPr id="9248" name="Freeform 13"/>
          <p:cNvSpPr>
            <a:spLocks/>
          </p:cNvSpPr>
          <p:nvPr/>
        </p:nvSpPr>
        <p:spPr bwMode="auto">
          <a:xfrm>
            <a:off x="4787900" y="4724400"/>
            <a:ext cx="214313" cy="107950"/>
          </a:xfrm>
          <a:custGeom>
            <a:avLst/>
            <a:gdLst>
              <a:gd name="T0" fmla="*/ 2147483646 w 135"/>
              <a:gd name="T1" fmla="*/ 0 h 68"/>
              <a:gd name="T2" fmla="*/ 0 w 135"/>
              <a:gd name="T3" fmla="*/ 2147483646 h 68"/>
              <a:gd name="T4" fmla="*/ 2147483646 w 135"/>
              <a:gd name="T5" fmla="*/ 2147483646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9" name="Freeform 13"/>
          <p:cNvSpPr>
            <a:spLocks/>
          </p:cNvSpPr>
          <p:nvPr/>
        </p:nvSpPr>
        <p:spPr bwMode="auto">
          <a:xfrm>
            <a:off x="4787900" y="4581525"/>
            <a:ext cx="185738" cy="134938"/>
          </a:xfrm>
          <a:custGeom>
            <a:avLst/>
            <a:gdLst>
              <a:gd name="T0" fmla="*/ 2147483646 w 117"/>
              <a:gd name="T1" fmla="*/ 0 h 85"/>
              <a:gd name="T2" fmla="*/ 0 w 117"/>
              <a:gd name="T3" fmla="*/ 2147483646 h 85"/>
              <a:gd name="T4" fmla="*/ 2147483646 w 117"/>
              <a:gd name="T5" fmla="*/ 2147483646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67" name="Rectangle 3"/>
          <p:cNvSpPr>
            <a:spLocks noGrp="1" noChangeArrowheads="1"/>
          </p:cNvSpPr>
          <p:nvPr>
            <p:ph type="title"/>
          </p:nvPr>
        </p:nvSpPr>
        <p:spPr/>
        <p:txBody>
          <a:bodyPr/>
          <a:lstStyle/>
          <a:p>
            <a:pPr defTabSz="228600" eaLnBrk="1" hangingPunct="1"/>
            <a:r>
              <a:rPr lang="en-US" altLang="hu-HU"/>
              <a:t>How Table Data Is Stored</a:t>
            </a:r>
          </a:p>
        </p:txBody>
      </p:sp>
      <p:sp>
        <p:nvSpPr>
          <p:cNvPr id="1126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6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Tablespace</a:t>
            </a:r>
          </a:p>
        </p:txBody>
      </p:sp>
      <p:sp>
        <p:nvSpPr>
          <p:cNvPr id="1127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A</a:t>
            </a:r>
          </a:p>
        </p:txBody>
      </p:sp>
      <p:sp>
        <p:nvSpPr>
          <p:cNvPr id="1127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B</a:t>
            </a:r>
          </a:p>
        </p:txBody>
      </p:sp>
      <p:sp>
        <p:nvSpPr>
          <p:cNvPr id="1127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1127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1127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Rows</a:t>
            </a:r>
          </a:p>
        </p:txBody>
      </p:sp>
      <p:sp>
        <p:nvSpPr>
          <p:cNvPr id="1129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Columns</a:t>
            </a:r>
          </a:p>
        </p:txBody>
      </p:sp>
      <p:sp>
        <p:nvSpPr>
          <p:cNvPr id="1129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30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a:t>
            </a:r>
          </a:p>
        </p:txBody>
      </p:sp>
      <p:sp>
        <p:nvSpPr>
          <p:cNvPr id="1131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Blocks</a:t>
            </a:r>
          </a:p>
        </p:txBody>
      </p:sp>
      <p:sp>
        <p:nvSpPr>
          <p:cNvPr id="1131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400" b="1"/>
              <a:t>Row piece</a:t>
            </a:r>
          </a:p>
        </p:txBody>
      </p:sp>
      <p:sp>
        <p:nvSpPr>
          <p:cNvPr id="1131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Extent</a:t>
            </a:r>
          </a:p>
        </p:txBody>
      </p:sp>
      <p:sp>
        <p:nvSpPr>
          <p:cNvPr id="1131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2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228600" eaLnBrk="1" hangingPunct="1"/>
            <a:r>
              <a:rPr lang="hu-HU" altLang="hu-HU" sz="3600"/>
              <a:t>Where Table Data is Stored?</a:t>
            </a:r>
            <a:endParaRPr lang="en-US" altLang="hu-HU" sz="3600"/>
          </a:p>
        </p:txBody>
      </p:sp>
      <p:sp>
        <p:nvSpPr>
          <p:cNvPr id="13315" name="Rectangle 3"/>
          <p:cNvSpPr>
            <a:spLocks noGrp="1" noChangeArrowheads="1"/>
          </p:cNvSpPr>
          <p:nvPr>
            <p:ph type="body" idx="1"/>
          </p:nvPr>
        </p:nvSpPr>
        <p:spPr bwMode="gray">
          <a:xfrm>
            <a:off x="323850" y="1816100"/>
            <a:ext cx="8424863" cy="2405063"/>
          </a:xfrm>
        </p:spPr>
        <p:txBody>
          <a:bodyPr/>
          <a:lstStyle/>
          <a:p>
            <a:pPr marL="0" indent="0" defTabSz="228600" eaLnBrk="1" hangingPunct="1">
              <a:buFontTx/>
              <a:buNone/>
            </a:pPr>
            <a:r>
              <a:rPr lang="hu-HU" altLang="hu-HU" sz="2400"/>
              <a:t>SELECT segment_name, segment_type, tablespace_name, </a:t>
            </a:r>
          </a:p>
          <a:p>
            <a:pPr marL="0" indent="0" defTabSz="228600" eaLnBrk="1" hangingPunct="1">
              <a:buFontTx/>
              <a:buNone/>
            </a:pPr>
            <a:r>
              <a:rPr lang="hu-HU" altLang="hu-HU" sz="2400"/>
              <a:t>       header_file, header_block, blocks, extents</a:t>
            </a:r>
          </a:p>
          <a:p>
            <a:pPr marL="0" indent="0" defTabSz="228600" eaLnBrk="1" hangingPunct="1">
              <a:buFontTx/>
              <a:buNone/>
            </a:pPr>
            <a:r>
              <a:rPr lang="hu-HU" altLang="hu-HU" sz="2400"/>
              <a:t>FROM </a:t>
            </a:r>
            <a:r>
              <a:rPr lang="hu-HU" altLang="hu-HU" sz="2400">
                <a:solidFill>
                  <a:srgbClr val="FF0000"/>
                </a:solidFill>
              </a:rPr>
              <a:t>dba_segments</a:t>
            </a:r>
            <a:r>
              <a:rPr lang="hu-HU" altLang="hu-HU" sz="2400"/>
              <a:t> where owner='NIKOVITS' </a:t>
            </a:r>
          </a:p>
          <a:p>
            <a:pPr marL="0" indent="0" defTabSz="228600" eaLnBrk="1" hangingPunct="1">
              <a:buFontTx/>
              <a:buNone/>
            </a:pPr>
            <a:r>
              <a:rPr lang="hu-HU" altLang="hu-HU" sz="2400"/>
              <a:t>AND segment_name='SZALLIT' AND segment_type='TABLE';</a:t>
            </a:r>
          </a:p>
          <a:p>
            <a:pPr marL="0" indent="0" defTabSz="228600" eaLnBrk="1" hangingPunct="1">
              <a:buFontTx/>
              <a:buNone/>
            </a:pPr>
            <a:endParaRPr lang="hu-HU" altLang="hu-HU" sz="2400"/>
          </a:p>
        </p:txBody>
      </p:sp>
      <p:pic>
        <p:nvPicPr>
          <p:cNvPr id="1331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365625"/>
            <a:ext cx="86772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defTabSz="228600" eaLnBrk="1" hangingPunct="1"/>
            <a:r>
              <a:rPr lang="hu-HU" altLang="hu-HU" sz="3200"/>
              <a:t>Where Table Data is Stored?</a:t>
            </a:r>
            <a:endParaRPr lang="en-US" altLang="hu-HU" sz="3200"/>
          </a:p>
        </p:txBody>
      </p:sp>
      <p:sp>
        <p:nvSpPr>
          <p:cNvPr id="15363" name="Rectangle 3"/>
          <p:cNvSpPr>
            <a:spLocks noGrp="1" noChangeArrowheads="1"/>
          </p:cNvSpPr>
          <p:nvPr>
            <p:ph type="body" idx="1"/>
          </p:nvPr>
        </p:nvSpPr>
        <p:spPr bwMode="gray">
          <a:xfrm>
            <a:off x="323850" y="1816100"/>
            <a:ext cx="8424863" cy="2260600"/>
          </a:xfrm>
        </p:spPr>
        <p:txBody>
          <a:bodyPr/>
          <a:lstStyle/>
          <a:p>
            <a:pPr marL="0" indent="0" defTabSz="228600" eaLnBrk="1" hangingPunct="1">
              <a:buFontTx/>
              <a:buNone/>
            </a:pPr>
            <a:r>
              <a:rPr lang="en-US" altLang="hu-HU" sz="2400"/>
              <a:t>SELECT segment_name, segment_type, </a:t>
            </a:r>
          </a:p>
          <a:p>
            <a:pPr marL="0" indent="0" defTabSz="228600" eaLnBrk="1" hangingPunct="1">
              <a:buFontTx/>
              <a:buNone/>
            </a:pPr>
            <a:r>
              <a:rPr lang="en-US" altLang="hu-HU" sz="2400"/>
              <a:t>       file_id, block_id, blocks</a:t>
            </a:r>
          </a:p>
          <a:p>
            <a:pPr marL="0" indent="0" defTabSz="228600" eaLnBrk="1" hangingPunct="1">
              <a:buFontTx/>
              <a:buNone/>
            </a:pPr>
            <a:r>
              <a:rPr lang="en-US" altLang="hu-HU" sz="2400"/>
              <a:t>FROM </a:t>
            </a:r>
            <a:r>
              <a:rPr lang="en-US" altLang="hu-HU" sz="2400">
                <a:solidFill>
                  <a:srgbClr val="FF0000"/>
                </a:solidFill>
              </a:rPr>
              <a:t>dba_extents</a:t>
            </a:r>
            <a:r>
              <a:rPr lang="en-US" altLang="hu-HU" sz="2400"/>
              <a:t> where owner='NIKOVITS' </a:t>
            </a:r>
          </a:p>
          <a:p>
            <a:pPr marL="0" indent="0" defTabSz="228600" eaLnBrk="1" hangingPunct="1">
              <a:buFontTx/>
              <a:buNone/>
            </a:pPr>
            <a:r>
              <a:rPr lang="en-US" altLang="hu-HU" sz="2400"/>
              <a:t>AND segment_name='SZALLIT' AND segment_type='TABLE';</a:t>
            </a:r>
          </a:p>
          <a:p>
            <a:pPr marL="0" indent="0" defTabSz="228600" eaLnBrk="1" hangingPunct="1">
              <a:buFontTx/>
              <a:buNone/>
            </a:pPr>
            <a:endParaRPr lang="hu-HU" altLang="hu-HU" sz="2400"/>
          </a:p>
        </p:txBody>
      </p:sp>
      <p:pic>
        <p:nvPicPr>
          <p:cNvPr id="15364"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095750"/>
            <a:ext cx="734536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defTabSz="228600" eaLnBrk="1" hangingPunct="1"/>
            <a:r>
              <a:rPr lang="hu-HU" altLang="hu-HU" sz="3200"/>
              <a:t>Where Table Data is Stored?</a:t>
            </a:r>
            <a:endParaRPr lang="en-US" altLang="hu-HU" sz="3200"/>
          </a:p>
        </p:txBody>
      </p:sp>
      <p:sp>
        <p:nvSpPr>
          <p:cNvPr id="17411" name="Rectangle 3"/>
          <p:cNvSpPr>
            <a:spLocks noGrp="1" noChangeArrowheads="1"/>
          </p:cNvSpPr>
          <p:nvPr>
            <p:ph type="body" idx="1"/>
          </p:nvPr>
        </p:nvSpPr>
        <p:spPr bwMode="gray">
          <a:xfrm>
            <a:off x="323850" y="1816100"/>
            <a:ext cx="8424863" cy="1325563"/>
          </a:xfrm>
        </p:spPr>
        <p:txBody>
          <a:bodyPr/>
          <a:lstStyle/>
          <a:p>
            <a:pPr marL="0" indent="0" defTabSz="228600" eaLnBrk="1" hangingPunct="1">
              <a:buFontTx/>
              <a:buNone/>
            </a:pPr>
            <a:r>
              <a:rPr lang="en-US" altLang="hu-HU" sz="2400"/>
              <a:t>SELECT </a:t>
            </a:r>
            <a:r>
              <a:rPr lang="hu-HU" altLang="hu-HU" sz="2400"/>
              <a:t>file_id, </a:t>
            </a:r>
            <a:r>
              <a:rPr lang="en-US" altLang="hu-HU" sz="2400"/>
              <a:t>file_name, blocks </a:t>
            </a:r>
            <a:endParaRPr lang="hu-HU" altLang="hu-HU" sz="2400"/>
          </a:p>
          <a:p>
            <a:pPr marL="0" indent="0" defTabSz="228600" eaLnBrk="1" hangingPunct="1">
              <a:buFontTx/>
              <a:buNone/>
            </a:pPr>
            <a:r>
              <a:rPr lang="en-US" altLang="hu-HU" sz="2400"/>
              <a:t>FROM </a:t>
            </a:r>
            <a:r>
              <a:rPr lang="en-US" altLang="hu-HU" sz="2400">
                <a:solidFill>
                  <a:srgbClr val="FF0000"/>
                </a:solidFill>
              </a:rPr>
              <a:t>dba_data_files</a:t>
            </a:r>
            <a:r>
              <a:rPr lang="en-US" altLang="hu-HU" sz="2400"/>
              <a:t>;</a:t>
            </a:r>
          </a:p>
          <a:p>
            <a:pPr marL="0" indent="0" defTabSz="228600" eaLnBrk="1" hangingPunct="1">
              <a:buFontTx/>
              <a:buNone/>
            </a:pPr>
            <a:endParaRPr lang="hu-HU" altLang="hu-HU" sz="2400"/>
          </a:p>
        </p:txBody>
      </p:sp>
      <p:pic>
        <p:nvPicPr>
          <p:cNvPr id="17412"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119438"/>
            <a:ext cx="799306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defTabSz="228600" eaLnBrk="1" hangingPunct="1"/>
            <a:r>
              <a:rPr lang="hu-HU" altLang="hu-HU" sz="3600"/>
              <a:t>Which part of the Datafile?</a:t>
            </a:r>
            <a:br>
              <a:rPr lang="hu-HU" altLang="hu-HU" sz="3600"/>
            </a:br>
            <a:r>
              <a:rPr lang="hu-HU" altLang="hu-HU" sz="2800"/>
              <a:t>(What is the block size?)</a:t>
            </a:r>
            <a:endParaRPr lang="en-US" altLang="hu-HU" sz="2800"/>
          </a:p>
        </p:txBody>
      </p:sp>
      <p:sp>
        <p:nvSpPr>
          <p:cNvPr id="19459" name="Rectangle 3"/>
          <p:cNvSpPr>
            <a:spLocks noGrp="1" noChangeArrowheads="1"/>
          </p:cNvSpPr>
          <p:nvPr>
            <p:ph type="body" idx="1"/>
          </p:nvPr>
        </p:nvSpPr>
        <p:spPr bwMode="gray">
          <a:xfrm>
            <a:off x="261938" y="1989138"/>
            <a:ext cx="8424862" cy="1323975"/>
          </a:xfrm>
        </p:spPr>
        <p:txBody>
          <a:bodyPr/>
          <a:lstStyle/>
          <a:p>
            <a:pPr marL="0" indent="0" defTabSz="228600" eaLnBrk="1" hangingPunct="1">
              <a:buFontTx/>
              <a:buNone/>
            </a:pPr>
            <a:r>
              <a:rPr lang="en-US" altLang="hu-HU" sz="2400"/>
              <a:t>SELECT tablespace_name, block_size </a:t>
            </a:r>
            <a:endParaRPr lang="hu-HU" altLang="hu-HU" sz="2400"/>
          </a:p>
          <a:p>
            <a:pPr marL="0" indent="0" defTabSz="228600" eaLnBrk="1" hangingPunct="1">
              <a:buFontTx/>
              <a:buNone/>
            </a:pPr>
            <a:r>
              <a:rPr lang="en-US" altLang="hu-HU" sz="2400"/>
              <a:t>FROM </a:t>
            </a:r>
            <a:r>
              <a:rPr lang="en-US" altLang="hu-HU" sz="2400">
                <a:solidFill>
                  <a:srgbClr val="FF0000"/>
                </a:solidFill>
              </a:rPr>
              <a:t>dba_tablespaces</a:t>
            </a:r>
            <a:r>
              <a:rPr lang="en-US" altLang="hu-HU" sz="2400"/>
              <a:t>;</a:t>
            </a:r>
          </a:p>
          <a:p>
            <a:pPr marL="0" indent="0" defTabSz="228600" eaLnBrk="1" hangingPunct="1">
              <a:buFontTx/>
              <a:buNone/>
            </a:pPr>
            <a:endParaRPr lang="en-US" altLang="hu-HU" sz="2400"/>
          </a:p>
          <a:p>
            <a:pPr marL="0" indent="0" defTabSz="228600" eaLnBrk="1" hangingPunct="1">
              <a:buFontTx/>
              <a:buNone/>
            </a:pPr>
            <a:endParaRPr lang="hu-HU" altLang="hu-HU" sz="2400"/>
          </a:p>
        </p:txBody>
      </p:sp>
      <p:pic>
        <p:nvPicPr>
          <p:cNvPr id="19460"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13113"/>
            <a:ext cx="42481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1388</Words>
  <Application>Microsoft Office PowerPoint</Application>
  <PresentationFormat>Diavetítés a képernyőre (4:3 oldalarány)</PresentationFormat>
  <Paragraphs>148</Paragraphs>
  <Slides>12</Slides>
  <Notes>12</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12</vt:i4>
      </vt:variant>
    </vt:vector>
  </HeadingPairs>
  <TitlesOfParts>
    <vt:vector size="15" baseType="lpstr">
      <vt:lpstr>Arial</vt:lpstr>
      <vt:lpstr>Courier New</vt:lpstr>
      <vt:lpstr>Alapértelmezett terv</vt:lpstr>
      <vt:lpstr>Execution of a SELECT statement </vt:lpstr>
      <vt:lpstr>Tablespaces and Data Files</vt:lpstr>
      <vt:lpstr>Segments, Extents, and Blocks</vt:lpstr>
      <vt:lpstr>Logical and Physical Database Structures</vt:lpstr>
      <vt:lpstr>How Table Data Is Stored</vt:lpstr>
      <vt:lpstr>Where Table Data is Stored?</vt:lpstr>
      <vt:lpstr>Where Table Data is Stored?</vt:lpstr>
      <vt:lpstr>Where Table Data is Stored?</vt:lpstr>
      <vt:lpstr>Which part of the Datafile? (What is the block size?)</vt:lpstr>
      <vt:lpstr>Anatomy of a Database Block</vt:lpstr>
      <vt:lpstr>Variable-length records (finding records within blocks)</vt:lpstr>
      <vt:lpstr>Record Organization (finding fields within records)</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30</cp:revision>
  <dcterms:created xsi:type="dcterms:W3CDTF">2008-09-10T08:55:52Z</dcterms:created>
  <dcterms:modified xsi:type="dcterms:W3CDTF">2020-09-15T09:05:24Z</dcterms:modified>
</cp:coreProperties>
</file>