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72" r:id="rId4"/>
    <p:sldId id="260" r:id="rId5"/>
    <p:sldId id="261" r:id="rId6"/>
    <p:sldId id="37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74" r:id="rId22"/>
    <p:sldId id="280" r:id="rId23"/>
    <p:sldId id="281" r:id="rId24"/>
    <p:sldId id="375" r:id="rId25"/>
    <p:sldId id="290" r:id="rId26"/>
    <p:sldId id="291" r:id="rId27"/>
    <p:sldId id="292" r:id="rId28"/>
    <p:sldId id="293" r:id="rId29"/>
    <p:sldId id="294" r:id="rId30"/>
    <p:sldId id="307" r:id="rId31"/>
    <p:sldId id="308" r:id="rId32"/>
    <p:sldId id="309" r:id="rId33"/>
    <p:sldId id="376" r:id="rId34"/>
    <p:sldId id="311" r:id="rId35"/>
    <p:sldId id="377" r:id="rId36"/>
    <p:sldId id="313" r:id="rId37"/>
    <p:sldId id="314" r:id="rId38"/>
    <p:sldId id="315" r:id="rId39"/>
    <p:sldId id="316" r:id="rId40"/>
    <p:sldId id="317" r:id="rId41"/>
    <p:sldId id="318" r:id="rId42"/>
    <p:sldId id="325" r:id="rId43"/>
    <p:sldId id="326" r:id="rId44"/>
    <p:sldId id="378" r:id="rId45"/>
    <p:sldId id="329" r:id="rId46"/>
    <p:sldId id="330" r:id="rId47"/>
    <p:sldId id="331" r:id="rId48"/>
    <p:sldId id="379" r:id="rId49"/>
    <p:sldId id="334" r:id="rId50"/>
    <p:sldId id="337" r:id="rId51"/>
    <p:sldId id="338" r:id="rId52"/>
    <p:sldId id="339" r:id="rId53"/>
    <p:sldId id="340" r:id="rId54"/>
    <p:sldId id="370" r:id="rId55"/>
    <p:sldId id="364" r:id="rId56"/>
    <p:sldId id="365" r:id="rId57"/>
    <p:sldId id="366" r:id="rId58"/>
    <p:sldId id="367" r:id="rId59"/>
    <p:sldId id="342" r:id="rId60"/>
    <p:sldId id="343" r:id="rId61"/>
    <p:sldId id="344" r:id="rId62"/>
    <p:sldId id="346" r:id="rId63"/>
    <p:sldId id="347" r:id="rId6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2743" autoAdjust="0"/>
  </p:normalViewPr>
  <p:slideViewPr>
    <p:cSldViewPr snapToGrid="0">
      <p:cViewPr varScale="1">
        <p:scale>
          <a:sx n="83" d="100"/>
          <a:sy n="83" d="100"/>
        </p:scale>
        <p:origin x="17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7.xml"/><Relationship Id="rId1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409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4100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4101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85BE85-FB42-4977-A54E-03291244A6A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83D7B2-E573-4AC9-B46F-ABE80670122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5DF14F-3273-427B-9724-E03647513F7A}" type="slidenum">
              <a:rPr lang="en-US" altLang="hu-HU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CC82E-5700-4737-B4A0-C9E36636911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7236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94042-86C7-47A2-BBE9-E075DF73328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62945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1390-5BD9-4142-A95D-698109AD601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3002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05FA9-D466-42E9-B6D1-9E8A591E955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402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73561-6F4B-4DA0-A73A-E20FF9F68F3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4902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132E3-5A0A-4EE5-B9F9-A9E19A717BC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93250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A7701-2A85-454F-8425-E338A61CAE9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531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FEAA-6C16-419C-93E0-7E9E75AFFD5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489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42C6D-30A3-4727-9D62-150642A7A61B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512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FEFE-6EB6-44E0-8F27-4A7AD87DB3B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391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8360D-6E7A-4012-AAD6-A0797593BFB2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5792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EC5200B-1F18-45C2-95E6-5F9DA709F56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B0999-2E59-4EB9-B138-33D1A709237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8229600" cy="2514600"/>
          </a:xfrm>
        </p:spPr>
        <p:txBody>
          <a:bodyPr/>
          <a:lstStyle/>
          <a:p>
            <a:pPr eaLnBrk="1" hangingPunct="1"/>
            <a:r>
              <a:rPr lang="hu-HU" altLang="hu-HU"/>
              <a:t>Ullman et al. :</a:t>
            </a:r>
            <a:br>
              <a:rPr lang="hu-HU" altLang="hu-HU"/>
            </a:br>
            <a:r>
              <a:rPr lang="en-US" altLang="hu-HU"/>
              <a:t>Database System Principles</a:t>
            </a:r>
            <a:br>
              <a:rPr lang="en-US" altLang="hu-HU"/>
            </a:br>
            <a:br>
              <a:rPr lang="en-US" altLang="hu-HU"/>
            </a:br>
            <a:r>
              <a:rPr lang="en-US" altLang="hu-HU" sz="4000" b="1"/>
              <a:t>Disk Organization</a:t>
            </a:r>
            <a:endParaRPr lang="en-US" altLang="hu-HU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762000"/>
          </a:xfrm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0AE83D-E310-4262-9A83-FB9006DC930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pPr eaLnBrk="1" hangingPunct="1"/>
            <a:endParaRPr lang="en-US" altLang="hu-HU" dirty="0"/>
          </a:p>
          <a:p>
            <a:pPr eaLnBrk="1" hangingPunct="1"/>
            <a:endParaRPr lang="en-US" altLang="hu-HU" dirty="0"/>
          </a:p>
          <a:p>
            <a:pPr eaLnBrk="1" hangingPunct="1"/>
            <a:endParaRPr lang="en-US" altLang="hu-HU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838200"/>
            <a:ext cx="3048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dirty="0">
                <a:solidFill>
                  <a:srgbClr val="FF0000"/>
                </a:solidFill>
              </a:rPr>
              <a:t>Key Point</a:t>
            </a:r>
          </a:p>
        </p:txBody>
      </p:sp>
      <p:sp>
        <p:nvSpPr>
          <p:cNvPr id="14341" name="AutoShape 7"/>
          <p:cNvSpPr>
            <a:spLocks/>
          </p:cNvSpPr>
          <p:nvPr/>
        </p:nvSpPr>
        <p:spPr bwMode="auto">
          <a:xfrm>
            <a:off x="914400" y="1828800"/>
            <a:ext cx="76200" cy="2590800"/>
          </a:xfrm>
          <a:prstGeom prst="leftBrace">
            <a:avLst>
              <a:gd name="adj1" fmla="val 2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066800" y="2286000"/>
            <a:ext cx="57515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00B050"/>
                </a:solidFill>
              </a:rPr>
              <a:t>Fixed</a:t>
            </a: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00B050"/>
                </a:solidFill>
              </a:rPr>
              <a:t>length</a:t>
            </a:r>
            <a:r>
              <a:rPr lang="en-US" altLang="hu-HU" sz="2800" dirty="0"/>
              <a:t> items</a:t>
            </a:r>
          </a:p>
          <a:p>
            <a:pPr eaLnBrk="1" hangingPunct="1">
              <a:spcBef>
                <a:spcPct val="0"/>
              </a:spcBef>
            </a:pPr>
            <a:endParaRPr lang="en-US" altLang="hu-HU" sz="2800" dirty="0"/>
          </a:p>
          <a:p>
            <a:pPr eaLnBrk="1" hangingPunct="1">
              <a:spcBef>
                <a:spcPct val="0"/>
              </a:spcBef>
            </a:pP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00B050"/>
                </a:solidFill>
              </a:rPr>
              <a:t>Variable</a:t>
            </a:r>
            <a:r>
              <a:rPr lang="en-US" altLang="hu-HU" sz="2800" dirty="0"/>
              <a:t> </a:t>
            </a:r>
            <a:r>
              <a:rPr lang="en-US" altLang="hu-HU" sz="2800" dirty="0">
                <a:solidFill>
                  <a:srgbClr val="00B050"/>
                </a:solidFill>
              </a:rPr>
              <a:t>length</a:t>
            </a:r>
            <a:r>
              <a:rPr lang="en-US" altLang="hu-HU" sz="2800" dirty="0"/>
              <a:t> items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	- usually length given at beginning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51CEE-2F39-437C-9C03-CEDA3530AFE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Type of an item:  Tells us how to </a:t>
            </a:r>
          </a:p>
          <a:p>
            <a:pPr eaLnBrk="1" hangingPunct="1">
              <a:buFontTx/>
              <a:buNone/>
            </a:pPr>
            <a:r>
              <a:rPr lang="en-US" altLang="hu-HU"/>
              <a:t>					interpret</a:t>
            </a:r>
          </a:p>
          <a:p>
            <a:pPr eaLnBrk="1" hangingPunct="1">
              <a:buFontTx/>
              <a:buNone/>
            </a:pPr>
            <a:r>
              <a:rPr lang="en-US" altLang="hu-HU"/>
              <a:t>					(plus size if fixed)</a:t>
            </a:r>
          </a:p>
          <a:p>
            <a:pPr lvl="4" eaLnBrk="1" hangingPunct="1">
              <a:buFontTx/>
              <a:buNone/>
            </a:pPr>
            <a:r>
              <a:rPr lang="en-US" altLang="hu-HU"/>
              <a:t>			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7200" y="838200"/>
            <a:ext cx="1600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Also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226153-DBB5-4C76-AC18-A7FADBBE0B8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09600"/>
            <a:ext cx="7772400" cy="5410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hu-HU"/>
              <a:t>Data Items</a:t>
            </a:r>
          </a:p>
          <a:p>
            <a:pPr algn="ctr" eaLnBrk="1" hangingPunct="1">
              <a:buFontTx/>
              <a:buNone/>
            </a:pPr>
            <a:endParaRPr lang="en-US" altLang="hu-HU"/>
          </a:p>
          <a:p>
            <a:pPr algn="ctr" eaLnBrk="1" hangingPunct="1">
              <a:buFontTx/>
              <a:buNone/>
            </a:pPr>
            <a:r>
              <a:rPr lang="en-US" altLang="hu-HU"/>
              <a:t>Records</a:t>
            </a:r>
          </a:p>
          <a:p>
            <a:pPr algn="ctr" eaLnBrk="1" hangingPunct="1">
              <a:buFontTx/>
              <a:buNone/>
            </a:pPr>
            <a:endParaRPr lang="en-US" altLang="hu-HU"/>
          </a:p>
          <a:p>
            <a:pPr algn="ctr" eaLnBrk="1" hangingPunct="1">
              <a:buFontTx/>
              <a:buNone/>
            </a:pPr>
            <a:r>
              <a:rPr lang="en-US" altLang="hu-HU"/>
              <a:t>Blocks</a:t>
            </a:r>
          </a:p>
          <a:p>
            <a:pPr algn="ctr" eaLnBrk="1" hangingPunct="1">
              <a:buFontTx/>
              <a:buNone/>
            </a:pPr>
            <a:endParaRPr lang="en-US" altLang="hu-HU"/>
          </a:p>
          <a:p>
            <a:pPr algn="ctr" eaLnBrk="1" hangingPunct="1">
              <a:buFontTx/>
              <a:buNone/>
            </a:pPr>
            <a:r>
              <a:rPr lang="en-US" altLang="hu-HU"/>
              <a:t>Files</a:t>
            </a:r>
          </a:p>
          <a:p>
            <a:pPr algn="ctr" eaLnBrk="1" hangingPunct="1">
              <a:buFontTx/>
              <a:buNone/>
            </a:pPr>
            <a:endParaRPr lang="en-US" altLang="hu-HU"/>
          </a:p>
          <a:p>
            <a:pPr algn="ctr" eaLnBrk="1" hangingPunct="1">
              <a:buFontTx/>
              <a:buNone/>
            </a:pPr>
            <a:r>
              <a:rPr lang="en-US" altLang="hu-HU"/>
              <a:t>Memory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590800" cy="8382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/>
              <a:t>Overview</a:t>
            </a:r>
            <a:endParaRPr lang="en-US" altLang="hu-HU" sz="6000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4876800" y="129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4876800" y="2362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4876800" y="3505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4876800" y="4724400"/>
            <a:ext cx="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51BA07-9179-4122-98BB-3F63476335F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Record</a:t>
            </a:r>
            <a:r>
              <a:rPr lang="en-US" altLang="hu-HU" sz="3600" dirty="0"/>
              <a:t> - Collection of related data</a:t>
            </a:r>
            <a:br>
              <a:rPr lang="en-US" altLang="hu-HU" sz="3600" dirty="0"/>
            </a:br>
            <a:r>
              <a:rPr lang="en-US" altLang="hu-HU" sz="3600" dirty="0"/>
              <a:t>		items (called </a:t>
            </a:r>
            <a:r>
              <a:rPr lang="en-US" altLang="hu-HU" sz="3600" u="sng" dirty="0"/>
              <a:t>FIELDS</a:t>
            </a:r>
            <a:r>
              <a:rPr lang="en-US" altLang="hu-HU" sz="3600" dirty="0"/>
              <a:t>)</a:t>
            </a:r>
            <a:endParaRPr lang="en-US" altLang="hu-HU" sz="3600" u="sng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43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E.g.: Employee record: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name field,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salary field,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date-of-hire field, 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E4BB6B-3D4F-4A21-A274-45445AF7CA4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Types of records: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Main choices:</a:t>
            </a:r>
          </a:p>
          <a:p>
            <a:pPr lvl="1" eaLnBrk="1" hangingPunct="1"/>
            <a:r>
              <a:rPr lang="en-US" altLang="hu-HU" dirty="0"/>
              <a:t>FIXED vs VARIABLE </a:t>
            </a:r>
            <a:r>
              <a:rPr lang="en-US" altLang="hu-HU" dirty="0">
                <a:solidFill>
                  <a:srgbClr val="FF0000"/>
                </a:solidFill>
              </a:rPr>
              <a:t>FORMAT</a:t>
            </a:r>
          </a:p>
          <a:p>
            <a:pPr lvl="1" eaLnBrk="1" hangingPunct="1"/>
            <a:r>
              <a:rPr lang="en-US" altLang="hu-HU" dirty="0"/>
              <a:t>FIXED vs VARIABLE </a:t>
            </a:r>
            <a:r>
              <a:rPr lang="en-US" altLang="hu-HU" dirty="0">
                <a:solidFill>
                  <a:srgbClr val="FF0000"/>
                </a:solidFill>
              </a:rPr>
              <a:t>LENGTH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7CE06-8D11-4804-9139-53B67450E16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A </a:t>
            </a:r>
            <a:r>
              <a:rPr lang="en-US" altLang="hu-HU" u="sng" dirty="0">
                <a:solidFill>
                  <a:srgbClr val="FF0000"/>
                </a:solidFill>
              </a:rPr>
              <a:t>SCHEMA</a:t>
            </a:r>
            <a:r>
              <a:rPr lang="en-US" altLang="hu-HU" dirty="0"/>
              <a:t> (</a:t>
            </a:r>
            <a:r>
              <a:rPr lang="hu-HU" altLang="hu-HU" dirty="0"/>
              <a:t>of a table </a:t>
            </a:r>
            <a:r>
              <a:rPr lang="en-US" altLang="hu-HU" dirty="0"/>
              <a:t>record) contains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following information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# fields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type of each field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order in record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meaning of each field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57200" y="304800"/>
            <a:ext cx="3733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dirty="0">
                <a:solidFill>
                  <a:srgbClr val="FF0000"/>
                </a:solidFill>
              </a:rPr>
              <a:t>Fixed format</a:t>
            </a:r>
            <a:endParaRPr lang="en-US" alt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82D32B-BF03-490D-AED1-131CEBF3A96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Example:</a:t>
            </a:r>
            <a:r>
              <a:rPr lang="en-US" altLang="hu-HU" sz="3600" dirty="0"/>
              <a:t> </a:t>
            </a:r>
            <a:r>
              <a:rPr lang="en-US" altLang="hu-HU" sz="3600" dirty="0">
                <a:solidFill>
                  <a:srgbClr val="FF0000"/>
                </a:solidFill>
              </a:rPr>
              <a:t>fixed format and length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Employee record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(1) E#, 2 byte integer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(2) E.name, 10 char.		Schema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(3) </a:t>
            </a:r>
            <a:r>
              <a:rPr lang="en-US" altLang="hu-HU" dirty="0" err="1"/>
              <a:t>Dept</a:t>
            </a:r>
            <a:r>
              <a:rPr lang="en-US" altLang="hu-HU" dirty="0"/>
              <a:t>, 2 byte code</a:t>
            </a:r>
          </a:p>
        </p:txBody>
      </p:sp>
      <p:sp>
        <p:nvSpPr>
          <p:cNvPr id="20485" name="AutoShape 4"/>
          <p:cNvSpPr>
            <a:spLocks/>
          </p:cNvSpPr>
          <p:nvPr/>
        </p:nvSpPr>
        <p:spPr bwMode="auto">
          <a:xfrm>
            <a:off x="5715000" y="19050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295400" y="4267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55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828800" y="4267200"/>
            <a:ext cx="2819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s m i  t   h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1524000" y="426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15240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28194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828800" y="4572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25146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22860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20574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40386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>
            <a:off x="37338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34290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31242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43434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4648200" y="4267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02</a:t>
            </a:r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>
            <a:off x="48768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1295400" y="5105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83</a:t>
            </a: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1828800" y="5105400"/>
            <a:ext cx="2819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j o n  e  s</a:t>
            </a:r>
          </a:p>
        </p:txBody>
      </p:sp>
      <p:sp>
        <p:nvSpPr>
          <p:cNvPr id="20504" name="Line 23"/>
          <p:cNvSpPr>
            <a:spLocks noChangeShapeType="1"/>
          </p:cNvSpPr>
          <p:nvPr/>
        </p:nvSpPr>
        <p:spPr bwMode="auto">
          <a:xfrm>
            <a:off x="1524000" y="5105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15240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28194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18288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8" name="Line 27"/>
          <p:cNvSpPr>
            <a:spLocks noChangeShapeType="1"/>
          </p:cNvSpPr>
          <p:nvPr/>
        </p:nvSpPr>
        <p:spPr bwMode="auto">
          <a:xfrm>
            <a:off x="25146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9" name="Line 28"/>
          <p:cNvSpPr>
            <a:spLocks noChangeShapeType="1"/>
          </p:cNvSpPr>
          <p:nvPr/>
        </p:nvSpPr>
        <p:spPr bwMode="auto">
          <a:xfrm>
            <a:off x="22860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0" name="Line 29"/>
          <p:cNvSpPr>
            <a:spLocks noChangeShapeType="1"/>
          </p:cNvSpPr>
          <p:nvPr/>
        </p:nvSpPr>
        <p:spPr bwMode="auto">
          <a:xfrm>
            <a:off x="20574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1" name="Line 30"/>
          <p:cNvSpPr>
            <a:spLocks noChangeShapeType="1"/>
          </p:cNvSpPr>
          <p:nvPr/>
        </p:nvSpPr>
        <p:spPr bwMode="auto">
          <a:xfrm>
            <a:off x="40386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2" name="Line 31"/>
          <p:cNvSpPr>
            <a:spLocks noChangeShapeType="1"/>
          </p:cNvSpPr>
          <p:nvPr/>
        </p:nvSpPr>
        <p:spPr bwMode="auto">
          <a:xfrm>
            <a:off x="37338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3" name="Line 32"/>
          <p:cNvSpPr>
            <a:spLocks noChangeShapeType="1"/>
          </p:cNvSpPr>
          <p:nvPr/>
        </p:nvSpPr>
        <p:spPr bwMode="auto">
          <a:xfrm>
            <a:off x="34290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4" name="Line 33"/>
          <p:cNvSpPr>
            <a:spLocks noChangeShapeType="1"/>
          </p:cNvSpPr>
          <p:nvPr/>
        </p:nvSpPr>
        <p:spPr bwMode="auto">
          <a:xfrm>
            <a:off x="31242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5" name="Line 34"/>
          <p:cNvSpPr>
            <a:spLocks noChangeShapeType="1"/>
          </p:cNvSpPr>
          <p:nvPr/>
        </p:nvSpPr>
        <p:spPr bwMode="auto">
          <a:xfrm>
            <a:off x="43434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6" name="Rectangle 35"/>
          <p:cNvSpPr>
            <a:spLocks noChangeArrowheads="1"/>
          </p:cNvSpPr>
          <p:nvPr/>
        </p:nvSpPr>
        <p:spPr bwMode="auto">
          <a:xfrm>
            <a:off x="4648200" y="5105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</a:t>
            </a:r>
          </a:p>
        </p:txBody>
      </p:sp>
      <p:sp>
        <p:nvSpPr>
          <p:cNvPr id="20517" name="Line 36"/>
          <p:cNvSpPr>
            <a:spLocks noChangeShapeType="1"/>
          </p:cNvSpPr>
          <p:nvPr/>
        </p:nvSpPr>
        <p:spPr bwMode="auto">
          <a:xfrm>
            <a:off x="48768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8" name="AutoShape 37"/>
          <p:cNvSpPr>
            <a:spLocks/>
          </p:cNvSpPr>
          <p:nvPr/>
        </p:nvSpPr>
        <p:spPr bwMode="auto">
          <a:xfrm>
            <a:off x="5867400" y="41148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6248400" y="4495800"/>
            <a:ext cx="1611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Records</a:t>
            </a:r>
            <a:endParaRPr lang="en-US" altLang="hu-HU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A49D4F-0C0E-4BE0-A476-B2B7678F057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Record itself contains format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“</a:t>
            </a:r>
            <a:r>
              <a:rPr lang="en-US" altLang="hu-HU" dirty="0">
                <a:solidFill>
                  <a:srgbClr val="00B050"/>
                </a:solidFill>
              </a:rPr>
              <a:t>Self Describing</a:t>
            </a:r>
            <a:r>
              <a:rPr lang="en-US" altLang="hu-HU" dirty="0"/>
              <a:t>”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33400" y="609600"/>
            <a:ext cx="3733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dirty="0">
                <a:solidFill>
                  <a:srgbClr val="FF0000"/>
                </a:solidFill>
              </a:rPr>
              <a:t>Variable format</a:t>
            </a:r>
            <a:endParaRPr lang="en-US" alt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FC6D28-763E-4038-A2B6-ECCD6CC5CA9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Example:</a:t>
            </a:r>
            <a:r>
              <a:rPr lang="en-US" altLang="hu-HU" sz="3600" dirty="0"/>
              <a:t> </a:t>
            </a:r>
            <a:r>
              <a:rPr lang="en-US" altLang="hu-HU" sz="3600" dirty="0">
                <a:solidFill>
                  <a:srgbClr val="FF0000"/>
                </a:solidFill>
              </a:rPr>
              <a:t>variable format and length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grpSp>
        <p:nvGrpSpPr>
          <p:cNvPr id="22532" name="Group 151"/>
          <p:cNvGrpSpPr>
            <a:grpSpLocks/>
          </p:cNvGrpSpPr>
          <p:nvPr/>
        </p:nvGrpSpPr>
        <p:grpSpPr bwMode="auto">
          <a:xfrm>
            <a:off x="1752600" y="1905000"/>
            <a:ext cx="5181600" cy="533400"/>
            <a:chOff x="1104" y="1632"/>
            <a:chExt cx="3264" cy="336"/>
          </a:xfrm>
        </p:grpSpPr>
        <p:sp>
          <p:nvSpPr>
            <p:cNvPr id="22541" name="Line 83"/>
            <p:cNvSpPr>
              <a:spLocks noChangeShapeType="1"/>
            </p:cNvSpPr>
            <p:nvPr/>
          </p:nvSpPr>
          <p:spPr bwMode="auto">
            <a:xfrm>
              <a:off x="1104" y="196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22542" name="Group 89"/>
            <p:cNvGrpSpPr>
              <a:grpSpLocks/>
            </p:cNvGrpSpPr>
            <p:nvPr/>
          </p:nvGrpSpPr>
          <p:grpSpPr bwMode="auto">
            <a:xfrm>
              <a:off x="1104" y="1632"/>
              <a:ext cx="288" cy="96"/>
              <a:chOff x="576" y="1632"/>
              <a:chExt cx="288" cy="96"/>
            </a:xfrm>
          </p:grpSpPr>
          <p:sp>
            <p:nvSpPr>
              <p:cNvPr id="22596" name="Line 90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7" name="Line 91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3" name="Group 92"/>
            <p:cNvGrpSpPr>
              <a:grpSpLocks/>
            </p:cNvGrpSpPr>
            <p:nvPr/>
          </p:nvGrpSpPr>
          <p:grpSpPr bwMode="auto">
            <a:xfrm>
              <a:off x="1392" y="1632"/>
              <a:ext cx="288" cy="96"/>
              <a:chOff x="576" y="1632"/>
              <a:chExt cx="288" cy="96"/>
            </a:xfrm>
          </p:grpSpPr>
          <p:sp>
            <p:nvSpPr>
              <p:cNvPr id="22594" name="Line 93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5" name="Line 94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4" name="Group 95"/>
            <p:cNvGrpSpPr>
              <a:grpSpLocks/>
            </p:cNvGrpSpPr>
            <p:nvPr/>
          </p:nvGrpSpPr>
          <p:grpSpPr bwMode="auto">
            <a:xfrm>
              <a:off x="1680" y="1632"/>
              <a:ext cx="288" cy="96"/>
              <a:chOff x="576" y="1632"/>
              <a:chExt cx="288" cy="96"/>
            </a:xfrm>
          </p:grpSpPr>
          <p:sp>
            <p:nvSpPr>
              <p:cNvPr id="22592" name="Line 96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3" name="Line 97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5" name="Group 98"/>
            <p:cNvGrpSpPr>
              <a:grpSpLocks/>
            </p:cNvGrpSpPr>
            <p:nvPr/>
          </p:nvGrpSpPr>
          <p:grpSpPr bwMode="auto">
            <a:xfrm>
              <a:off x="1920" y="1632"/>
              <a:ext cx="288" cy="96"/>
              <a:chOff x="576" y="1632"/>
              <a:chExt cx="288" cy="96"/>
            </a:xfrm>
          </p:grpSpPr>
          <p:sp>
            <p:nvSpPr>
              <p:cNvPr id="22590" name="Line 99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1" name="Line 100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6" name="Group 101"/>
            <p:cNvGrpSpPr>
              <a:grpSpLocks/>
            </p:cNvGrpSpPr>
            <p:nvPr/>
          </p:nvGrpSpPr>
          <p:grpSpPr bwMode="auto">
            <a:xfrm>
              <a:off x="2160" y="1632"/>
              <a:ext cx="288" cy="96"/>
              <a:chOff x="576" y="1632"/>
              <a:chExt cx="288" cy="96"/>
            </a:xfrm>
          </p:grpSpPr>
          <p:sp>
            <p:nvSpPr>
              <p:cNvPr id="22588" name="Line 102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9" name="Line 103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7" name="Group 104"/>
            <p:cNvGrpSpPr>
              <a:grpSpLocks/>
            </p:cNvGrpSpPr>
            <p:nvPr/>
          </p:nvGrpSpPr>
          <p:grpSpPr bwMode="auto">
            <a:xfrm>
              <a:off x="2448" y="1632"/>
              <a:ext cx="288" cy="96"/>
              <a:chOff x="576" y="1632"/>
              <a:chExt cx="288" cy="96"/>
            </a:xfrm>
          </p:grpSpPr>
          <p:sp>
            <p:nvSpPr>
              <p:cNvPr id="22586" name="Line 105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7" name="Line 106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8" name="Group 107"/>
            <p:cNvGrpSpPr>
              <a:grpSpLocks/>
            </p:cNvGrpSpPr>
            <p:nvPr/>
          </p:nvGrpSpPr>
          <p:grpSpPr bwMode="auto">
            <a:xfrm>
              <a:off x="2736" y="1632"/>
              <a:ext cx="288" cy="96"/>
              <a:chOff x="576" y="1632"/>
              <a:chExt cx="288" cy="96"/>
            </a:xfrm>
          </p:grpSpPr>
          <p:sp>
            <p:nvSpPr>
              <p:cNvPr id="22584" name="Line 108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5" name="Line 109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9" name="Group 110"/>
            <p:cNvGrpSpPr>
              <a:grpSpLocks/>
            </p:cNvGrpSpPr>
            <p:nvPr/>
          </p:nvGrpSpPr>
          <p:grpSpPr bwMode="auto">
            <a:xfrm>
              <a:off x="3024" y="1632"/>
              <a:ext cx="288" cy="96"/>
              <a:chOff x="576" y="1632"/>
              <a:chExt cx="288" cy="96"/>
            </a:xfrm>
          </p:grpSpPr>
          <p:sp>
            <p:nvSpPr>
              <p:cNvPr id="22582" name="Line 111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3" name="Line 112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50" name="Group 113"/>
            <p:cNvGrpSpPr>
              <a:grpSpLocks/>
            </p:cNvGrpSpPr>
            <p:nvPr/>
          </p:nvGrpSpPr>
          <p:grpSpPr bwMode="auto">
            <a:xfrm>
              <a:off x="3312" y="1632"/>
              <a:ext cx="288" cy="96"/>
              <a:chOff x="576" y="1632"/>
              <a:chExt cx="288" cy="96"/>
            </a:xfrm>
          </p:grpSpPr>
          <p:sp>
            <p:nvSpPr>
              <p:cNvPr id="22580" name="Line 114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1" name="Line 115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51" name="Group 116"/>
            <p:cNvGrpSpPr>
              <a:grpSpLocks/>
            </p:cNvGrpSpPr>
            <p:nvPr/>
          </p:nvGrpSpPr>
          <p:grpSpPr bwMode="auto">
            <a:xfrm>
              <a:off x="3552" y="1632"/>
              <a:ext cx="288" cy="96"/>
              <a:chOff x="576" y="1632"/>
              <a:chExt cx="288" cy="96"/>
            </a:xfrm>
          </p:grpSpPr>
          <p:sp>
            <p:nvSpPr>
              <p:cNvPr id="22578" name="Line 117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79" name="Line 118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52" name="Group 119"/>
            <p:cNvGrpSpPr>
              <a:grpSpLocks/>
            </p:cNvGrpSpPr>
            <p:nvPr/>
          </p:nvGrpSpPr>
          <p:grpSpPr bwMode="auto">
            <a:xfrm>
              <a:off x="3792" y="1632"/>
              <a:ext cx="288" cy="96"/>
              <a:chOff x="576" y="1632"/>
              <a:chExt cx="288" cy="96"/>
            </a:xfrm>
          </p:grpSpPr>
          <p:sp>
            <p:nvSpPr>
              <p:cNvPr id="22576" name="Line 120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77" name="Line 121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53" name="Group 122"/>
            <p:cNvGrpSpPr>
              <a:grpSpLocks/>
            </p:cNvGrpSpPr>
            <p:nvPr/>
          </p:nvGrpSpPr>
          <p:grpSpPr bwMode="auto">
            <a:xfrm>
              <a:off x="4080" y="1632"/>
              <a:ext cx="288" cy="96"/>
              <a:chOff x="576" y="1632"/>
              <a:chExt cx="288" cy="96"/>
            </a:xfrm>
          </p:grpSpPr>
          <p:sp>
            <p:nvSpPr>
              <p:cNvPr id="22574" name="Line 123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75" name="Line 124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22554" name="Line 126"/>
            <p:cNvSpPr>
              <a:spLocks noChangeShapeType="1"/>
            </p:cNvSpPr>
            <p:nvPr/>
          </p:nvSpPr>
          <p:spPr bwMode="auto">
            <a:xfrm>
              <a:off x="436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5" name="Line 127"/>
            <p:cNvSpPr>
              <a:spLocks noChangeShapeType="1"/>
            </p:cNvSpPr>
            <p:nvPr/>
          </p:nvSpPr>
          <p:spPr bwMode="auto">
            <a:xfrm>
              <a:off x="331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6" name="Line 128"/>
            <p:cNvSpPr>
              <a:spLocks noChangeShapeType="1"/>
            </p:cNvSpPr>
            <p:nvPr/>
          </p:nvSpPr>
          <p:spPr bwMode="auto">
            <a:xfrm>
              <a:off x="2448" y="163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7" name="Line 131"/>
            <p:cNvSpPr>
              <a:spLocks noChangeShapeType="1"/>
            </p:cNvSpPr>
            <p:nvPr/>
          </p:nvSpPr>
          <p:spPr bwMode="auto">
            <a:xfrm>
              <a:off x="110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8" name="Line 132"/>
            <p:cNvSpPr>
              <a:spLocks noChangeShapeType="1"/>
            </p:cNvSpPr>
            <p:nvPr/>
          </p:nvSpPr>
          <p:spPr bwMode="auto">
            <a:xfrm>
              <a:off x="1392" y="163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9" name="Line 133"/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60" name="Line 134"/>
            <p:cNvSpPr>
              <a:spLocks noChangeShapeType="1"/>
            </p:cNvSpPr>
            <p:nvPr/>
          </p:nvSpPr>
          <p:spPr bwMode="auto">
            <a:xfrm>
              <a:off x="1968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61" name="Line 135"/>
            <p:cNvSpPr>
              <a:spLocks noChangeShapeType="1"/>
            </p:cNvSpPr>
            <p:nvPr/>
          </p:nvSpPr>
          <p:spPr bwMode="auto">
            <a:xfrm>
              <a:off x="2736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62" name="Line 136"/>
            <p:cNvSpPr>
              <a:spLocks noChangeShapeType="1"/>
            </p:cNvSpPr>
            <p:nvPr/>
          </p:nvSpPr>
          <p:spPr bwMode="auto">
            <a:xfrm>
              <a:off x="3024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63" name="Text Box 137"/>
            <p:cNvSpPr txBox="1">
              <a:spLocks noChangeArrowheads="1"/>
            </p:cNvSpPr>
            <p:nvPr/>
          </p:nvSpPr>
          <p:spPr bwMode="auto">
            <a:xfrm>
              <a:off x="2448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4</a:t>
              </a:r>
            </a:p>
          </p:txBody>
        </p:sp>
        <p:sp>
          <p:nvSpPr>
            <p:cNvPr id="22564" name="Text Box 139"/>
            <p:cNvSpPr txBox="1">
              <a:spLocks noChangeArrowheads="1"/>
            </p:cNvSpPr>
            <p:nvPr/>
          </p:nvSpPr>
          <p:spPr bwMode="auto">
            <a:xfrm>
              <a:off x="1696" y="1680"/>
              <a:ext cx="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I</a:t>
              </a:r>
            </a:p>
          </p:txBody>
        </p:sp>
        <p:sp>
          <p:nvSpPr>
            <p:cNvPr id="22565" name="Text Box 140"/>
            <p:cNvSpPr txBox="1">
              <a:spLocks noChangeArrowheads="1"/>
            </p:cNvSpPr>
            <p:nvPr/>
          </p:nvSpPr>
          <p:spPr bwMode="auto">
            <a:xfrm>
              <a:off x="1440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5</a:t>
              </a:r>
            </a:p>
          </p:txBody>
        </p:sp>
        <p:sp>
          <p:nvSpPr>
            <p:cNvPr id="22566" name="Text Box 141"/>
            <p:cNvSpPr txBox="1">
              <a:spLocks noChangeArrowheads="1"/>
            </p:cNvSpPr>
            <p:nvPr/>
          </p:nvSpPr>
          <p:spPr bwMode="auto">
            <a:xfrm>
              <a:off x="1152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22567" name="Text Box 142"/>
            <p:cNvSpPr txBox="1">
              <a:spLocks noChangeArrowheads="1"/>
            </p:cNvSpPr>
            <p:nvPr/>
          </p:nvSpPr>
          <p:spPr bwMode="auto">
            <a:xfrm>
              <a:off x="3024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4</a:t>
              </a:r>
            </a:p>
          </p:txBody>
        </p:sp>
        <p:sp>
          <p:nvSpPr>
            <p:cNvPr id="22568" name="Text Box 143"/>
            <p:cNvSpPr txBox="1">
              <a:spLocks noChangeArrowheads="1"/>
            </p:cNvSpPr>
            <p:nvPr/>
          </p:nvSpPr>
          <p:spPr bwMode="auto">
            <a:xfrm>
              <a:off x="2735" y="16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S</a:t>
              </a:r>
            </a:p>
          </p:txBody>
        </p:sp>
        <p:sp>
          <p:nvSpPr>
            <p:cNvPr id="22569" name="Text Box 144"/>
            <p:cNvSpPr txBox="1">
              <a:spLocks noChangeArrowheads="1"/>
            </p:cNvSpPr>
            <p:nvPr/>
          </p:nvSpPr>
          <p:spPr bwMode="auto">
            <a:xfrm>
              <a:off x="4067" y="1680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D</a:t>
              </a:r>
            </a:p>
          </p:txBody>
        </p:sp>
        <p:sp>
          <p:nvSpPr>
            <p:cNvPr id="22570" name="Text Box 145"/>
            <p:cNvSpPr txBox="1">
              <a:spLocks noChangeArrowheads="1"/>
            </p:cNvSpPr>
            <p:nvPr/>
          </p:nvSpPr>
          <p:spPr bwMode="auto">
            <a:xfrm>
              <a:off x="3881" y="1680"/>
              <a:ext cx="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R</a:t>
              </a:r>
            </a:p>
          </p:txBody>
        </p:sp>
        <p:sp>
          <p:nvSpPr>
            <p:cNvPr id="22571" name="Text Box 146"/>
            <p:cNvSpPr txBox="1">
              <a:spLocks noChangeArrowheads="1"/>
            </p:cNvSpPr>
            <p:nvPr/>
          </p:nvSpPr>
          <p:spPr bwMode="auto">
            <a:xfrm>
              <a:off x="3632" y="1680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O</a:t>
              </a:r>
            </a:p>
          </p:txBody>
        </p:sp>
        <p:sp>
          <p:nvSpPr>
            <p:cNvPr id="22572" name="Text Box 147"/>
            <p:cNvSpPr txBox="1">
              <a:spLocks noChangeArrowheads="1"/>
            </p:cNvSpPr>
            <p:nvPr/>
          </p:nvSpPr>
          <p:spPr bwMode="auto">
            <a:xfrm>
              <a:off x="3362" y="1680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F</a:t>
              </a:r>
            </a:p>
          </p:txBody>
        </p:sp>
        <p:sp>
          <p:nvSpPr>
            <p:cNvPr id="22573" name="Text Box 148"/>
            <p:cNvSpPr txBox="1">
              <a:spLocks noChangeArrowheads="1"/>
            </p:cNvSpPr>
            <p:nvPr/>
          </p:nvSpPr>
          <p:spPr bwMode="auto">
            <a:xfrm>
              <a:off x="2016" y="1680"/>
              <a:ext cx="3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46</a:t>
              </a:r>
            </a:p>
          </p:txBody>
        </p:sp>
      </p:grpSp>
      <p:sp>
        <p:nvSpPr>
          <p:cNvPr id="22533" name="Text Box 149"/>
          <p:cNvSpPr txBox="1">
            <a:spLocks noChangeArrowheads="1"/>
          </p:cNvSpPr>
          <p:nvPr/>
        </p:nvSpPr>
        <p:spPr bwMode="auto">
          <a:xfrm>
            <a:off x="1447800" y="4283075"/>
            <a:ext cx="6797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Field name codes could also be strings, i.e. TAGS</a:t>
            </a:r>
          </a:p>
        </p:txBody>
      </p:sp>
      <p:sp>
        <p:nvSpPr>
          <p:cNvPr id="22534" name="Text Box 150"/>
          <p:cNvSpPr txBox="1">
            <a:spLocks noChangeArrowheads="1"/>
          </p:cNvSpPr>
          <p:nvPr/>
        </p:nvSpPr>
        <p:spPr bwMode="auto">
          <a:xfrm rot="-5400000">
            <a:off x="2185987" y="1928813"/>
            <a:ext cx="23526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     # Fields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Code identifying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   field as E#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Integer type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hu-HU" sz="240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Code for Ename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String type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Length of str.</a:t>
            </a:r>
          </a:p>
        </p:txBody>
      </p:sp>
      <p:sp>
        <p:nvSpPr>
          <p:cNvPr id="22535" name="Line 152"/>
          <p:cNvSpPr>
            <a:spLocks noChangeShapeType="1"/>
          </p:cNvSpPr>
          <p:nvPr/>
        </p:nvSpPr>
        <p:spPr bwMode="auto">
          <a:xfrm flipV="1">
            <a:off x="4953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6" name="Line 153"/>
          <p:cNvSpPr>
            <a:spLocks noChangeShapeType="1"/>
          </p:cNvSpPr>
          <p:nvPr/>
        </p:nvSpPr>
        <p:spPr bwMode="auto">
          <a:xfrm flipV="1">
            <a:off x="4572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7" name="Line 154"/>
          <p:cNvSpPr>
            <a:spLocks noChangeShapeType="1"/>
          </p:cNvSpPr>
          <p:nvPr/>
        </p:nvSpPr>
        <p:spPr bwMode="auto">
          <a:xfrm flipV="1">
            <a:off x="4038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8" name="Line 155"/>
          <p:cNvSpPr>
            <a:spLocks noChangeShapeType="1"/>
          </p:cNvSpPr>
          <p:nvPr/>
        </p:nvSpPr>
        <p:spPr bwMode="auto">
          <a:xfrm flipV="1">
            <a:off x="29718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9" name="Line 156"/>
          <p:cNvSpPr>
            <a:spLocks noChangeShapeType="1"/>
          </p:cNvSpPr>
          <p:nvPr/>
        </p:nvSpPr>
        <p:spPr bwMode="auto">
          <a:xfrm flipV="1">
            <a:off x="2514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0" name="Line 157"/>
          <p:cNvSpPr>
            <a:spLocks noChangeShapeType="1"/>
          </p:cNvSpPr>
          <p:nvPr/>
        </p:nvSpPr>
        <p:spPr bwMode="auto">
          <a:xfrm flipV="1">
            <a:off x="1905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0BD5B-32B1-4429-8789-A1633CD9F19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Variable format useful for: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2057400"/>
          </a:xfrm>
        </p:spPr>
        <p:txBody>
          <a:bodyPr/>
          <a:lstStyle/>
          <a:p>
            <a:pPr eaLnBrk="1" hangingPunct="1"/>
            <a:r>
              <a:rPr lang="en-US" altLang="hu-HU"/>
              <a:t>“sparse” records</a:t>
            </a:r>
          </a:p>
          <a:p>
            <a:pPr eaLnBrk="1" hangingPunct="1"/>
            <a:r>
              <a:rPr lang="en-US" altLang="hu-HU"/>
              <a:t>repeating fields</a:t>
            </a:r>
          </a:p>
          <a:p>
            <a:pPr eaLnBrk="1" hangingPunct="1"/>
            <a:r>
              <a:rPr lang="en-US" altLang="hu-HU"/>
              <a:t>evolving formats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990600" y="4419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217738" y="4191000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But may waste space...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59C977-91A5-4FD4-A36F-065220C17E7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How to lay out </a:t>
            </a:r>
            <a:r>
              <a:rPr lang="en-US" altLang="hu-HU" dirty="0">
                <a:solidFill>
                  <a:srgbClr val="FF0000"/>
                </a:solidFill>
              </a:rPr>
              <a:t>data on disk</a:t>
            </a:r>
          </a:p>
          <a:p>
            <a:pPr eaLnBrk="1" hangingPunct="1"/>
            <a:r>
              <a:rPr lang="en-US" altLang="hu-HU" dirty="0"/>
              <a:t>How to </a:t>
            </a:r>
            <a:r>
              <a:rPr lang="en-US" altLang="hu-HU" dirty="0">
                <a:solidFill>
                  <a:srgbClr val="FF0000"/>
                </a:solidFill>
              </a:rPr>
              <a:t>move it to memory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62000" y="762000"/>
            <a:ext cx="3886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Topics for today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B50CEA-3F12-4089-838C-FC847FA5281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3276600"/>
          </a:xfrm>
        </p:spPr>
        <p:txBody>
          <a:bodyPr/>
          <a:lstStyle/>
          <a:p>
            <a:pPr eaLnBrk="1" hangingPunct="1"/>
            <a:r>
              <a:rPr lang="en-US" altLang="hu-HU" u="sng" dirty="0"/>
              <a:t>EXAMPLE:</a:t>
            </a:r>
            <a:r>
              <a:rPr lang="en-US" altLang="hu-HU" dirty="0"/>
              <a:t> </a:t>
            </a:r>
            <a:r>
              <a:rPr lang="en-US" altLang="hu-HU" dirty="0" err="1"/>
              <a:t>var</a:t>
            </a:r>
            <a:r>
              <a:rPr lang="en-US" altLang="hu-HU" dirty="0"/>
              <a:t> format record with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</a:t>
            </a:r>
            <a:r>
              <a:rPr lang="en-US" altLang="hu-HU" dirty="0">
                <a:solidFill>
                  <a:srgbClr val="FF0000"/>
                </a:solidFill>
              </a:rPr>
              <a:t>repeating fields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Employee 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 one or more 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children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838200" y="35814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524000" y="3581400"/>
            <a:ext cx="2362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E_name: Fred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3886200" y="3581400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Child: Sally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5562600" y="35814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Child: Tom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0BAA1A-693B-4474-8AA1-7629F9185EB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Note:</a:t>
            </a:r>
            <a:r>
              <a:rPr lang="en-US" altLang="hu-HU"/>
              <a:t> Repeating fields does not imply</a:t>
            </a:r>
          </a:p>
          <a:p>
            <a:pPr eaLnBrk="1" hangingPunct="1">
              <a:buFontTx/>
              <a:buNone/>
            </a:pPr>
            <a:r>
              <a:rPr lang="en-US" altLang="hu-HU"/>
              <a:t>			- variable format, nor</a:t>
            </a:r>
          </a:p>
          <a:p>
            <a:pPr eaLnBrk="1" hangingPunct="1">
              <a:buFontTx/>
              <a:buNone/>
            </a:pPr>
            <a:r>
              <a:rPr lang="en-US" altLang="hu-HU"/>
              <a:t>			- variable size</a:t>
            </a:r>
            <a:endParaRPr lang="en-US" altLang="hu-HU" u="sng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3048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John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676400" y="3048000"/>
            <a:ext cx="2133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Sailing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810000" y="3048000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Chess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486400" y="30480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--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33400" y="41148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Key is to allocate maximum number of</a:t>
            </a:r>
          </a:p>
          <a:p>
            <a:pPr eaLnBrk="1" hangingPunct="1">
              <a:buFontTx/>
              <a:buNone/>
            </a:pPr>
            <a:r>
              <a:rPr lang="en-US" altLang="hu-HU"/>
              <a:t>	repeating fields (if not used 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 null)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9C682-97C2-4374-B794-3D7413F5E4C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/>
              <a:t>	Many variants between</a:t>
            </a:r>
            <a:br>
              <a:rPr lang="en-US" altLang="hu-HU" sz="3600"/>
            </a:br>
            <a:r>
              <a:rPr lang="en-US" altLang="hu-HU" sz="3600"/>
              <a:t>		fixed - variable format: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Example:</a:t>
            </a:r>
            <a:r>
              <a:rPr lang="en-US" altLang="hu-HU"/>
              <a:t> Include </a:t>
            </a:r>
            <a:r>
              <a:rPr lang="en-US" altLang="hu-HU" u="sng"/>
              <a:t>record type</a:t>
            </a:r>
            <a:r>
              <a:rPr lang="en-US" altLang="hu-HU"/>
              <a:t> in record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sz="2400"/>
              <a:t>record	type  	     record length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tells me what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to expect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(i.e. points to schema)</a:t>
            </a:r>
            <a:endParaRPr lang="en-US" altLang="hu-HU" sz="2400" u="sng"/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990600" y="762000"/>
            <a:ext cx="381000" cy="3048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143000" y="2667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828800" y="2667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27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514600" y="2667000"/>
            <a:ext cx="419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. . . . 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15240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 flipV="1">
            <a:off x="2286000" y="34290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DFC6B2-9038-4F2A-ADEC-75A65BEAEAA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Record header</a:t>
            </a:r>
            <a:r>
              <a:rPr lang="en-US" altLang="hu-HU" sz="3600" dirty="0">
                <a:solidFill>
                  <a:srgbClr val="FF0000"/>
                </a:solidFill>
              </a:rPr>
              <a:t> </a:t>
            </a:r>
            <a:r>
              <a:rPr lang="en-US" altLang="hu-HU" sz="3600" dirty="0"/>
              <a:t>- data at beginning</a:t>
            </a:r>
            <a:br>
              <a:rPr lang="en-US" altLang="hu-HU" sz="3600" dirty="0"/>
            </a:br>
            <a:r>
              <a:rPr lang="en-US" altLang="hu-HU" sz="3600" dirty="0"/>
              <a:t>			that describes record</a:t>
            </a:r>
            <a:endParaRPr lang="en-US" altLang="hu-HU" sz="3600" u="sng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May contain: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record type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record length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time stamp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other stuff 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B302E4-6A2D-438D-A7AB-6DDF166EBE6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Next:</a:t>
            </a:r>
            <a:r>
              <a:rPr lang="en-US" altLang="hu-HU" sz="3600"/>
              <a:t> placing records into blocks</a:t>
            </a:r>
            <a:endParaRPr lang="en-US" altLang="hu-HU" sz="3600" u="sng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blocks			  ...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a file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410200" y="41148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78" name="AutoShape 5"/>
          <p:cNvSpPr>
            <a:spLocks/>
          </p:cNvSpPr>
          <p:nvPr/>
        </p:nvSpPr>
        <p:spPr bwMode="auto">
          <a:xfrm rot="5285451">
            <a:off x="3497263" y="2433638"/>
            <a:ext cx="382587" cy="5875337"/>
          </a:xfrm>
          <a:prstGeom prst="rightBrace">
            <a:avLst>
              <a:gd name="adj1" fmla="val 1279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209800" y="41148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3505200" y="41148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1" name="Rectangle 8" descr="Wide downward diagonal"/>
          <p:cNvSpPr>
            <a:spLocks noChangeArrowheads="1"/>
          </p:cNvSpPr>
          <p:nvPr/>
        </p:nvSpPr>
        <p:spPr bwMode="auto">
          <a:xfrm>
            <a:off x="1066800" y="2057400"/>
            <a:ext cx="1143000" cy="304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2" name="Rectangle 9" descr="Wide downward diagonal"/>
          <p:cNvSpPr>
            <a:spLocks noChangeArrowheads="1"/>
          </p:cNvSpPr>
          <p:nvPr/>
        </p:nvSpPr>
        <p:spPr bwMode="auto">
          <a:xfrm>
            <a:off x="1066800" y="2514600"/>
            <a:ext cx="1143000" cy="304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3" name="Rectangle 10" descr="Wide downward diagonal"/>
          <p:cNvSpPr>
            <a:spLocks noChangeArrowheads="1"/>
          </p:cNvSpPr>
          <p:nvPr/>
        </p:nvSpPr>
        <p:spPr bwMode="auto">
          <a:xfrm>
            <a:off x="1066800" y="3048000"/>
            <a:ext cx="1143000" cy="304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4" name="Rectangle 11" descr="Wide upward diagonal"/>
          <p:cNvSpPr>
            <a:spLocks noChangeArrowheads="1"/>
          </p:cNvSpPr>
          <p:nvPr/>
        </p:nvSpPr>
        <p:spPr bwMode="auto">
          <a:xfrm>
            <a:off x="4343400" y="1981200"/>
            <a:ext cx="3124200" cy="320675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5" name="Rectangle 12" descr="Wide upward diagonal"/>
          <p:cNvSpPr>
            <a:spLocks noChangeArrowheads="1"/>
          </p:cNvSpPr>
          <p:nvPr/>
        </p:nvSpPr>
        <p:spPr bwMode="auto">
          <a:xfrm>
            <a:off x="3276600" y="2514600"/>
            <a:ext cx="2667000" cy="304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28686" name="Group 21"/>
          <p:cNvGrpSpPr>
            <a:grpSpLocks/>
          </p:cNvGrpSpPr>
          <p:nvPr/>
        </p:nvGrpSpPr>
        <p:grpSpPr bwMode="auto">
          <a:xfrm>
            <a:off x="4572000" y="3048000"/>
            <a:ext cx="4270375" cy="2971800"/>
            <a:chOff x="2880" y="1920"/>
            <a:chExt cx="2690" cy="1872"/>
          </a:xfrm>
        </p:grpSpPr>
        <p:sp>
          <p:nvSpPr>
            <p:cNvPr id="28687" name="Text Box 13"/>
            <p:cNvSpPr txBox="1">
              <a:spLocks noChangeArrowheads="1"/>
            </p:cNvSpPr>
            <p:nvPr/>
          </p:nvSpPr>
          <p:spPr bwMode="auto">
            <a:xfrm>
              <a:off x="4176" y="1920"/>
              <a:ext cx="11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assume fixed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length blocks</a:t>
              </a:r>
              <a:endParaRPr lang="en-US" altLang="hu-HU" sz="2400">
                <a:latin typeface="Times New Roman" panose="02020603050405020304" pitchFamily="18" charset="0"/>
              </a:endParaRPr>
            </a:p>
          </p:txBody>
        </p:sp>
        <p:sp>
          <p:nvSpPr>
            <p:cNvPr id="28688" name="Freeform 14"/>
            <p:cNvSpPr>
              <a:spLocks/>
            </p:cNvSpPr>
            <p:nvPr/>
          </p:nvSpPr>
          <p:spPr bwMode="auto">
            <a:xfrm>
              <a:off x="3648" y="2096"/>
              <a:ext cx="480" cy="448"/>
            </a:xfrm>
            <a:custGeom>
              <a:avLst/>
              <a:gdLst>
                <a:gd name="T0" fmla="*/ 480 w 480"/>
                <a:gd name="T1" fmla="*/ 64 h 448"/>
                <a:gd name="T2" fmla="*/ 240 w 480"/>
                <a:gd name="T3" fmla="*/ 64 h 448"/>
                <a:gd name="T4" fmla="*/ 0 w 480"/>
                <a:gd name="T5" fmla="*/ 448 h 448"/>
                <a:gd name="T6" fmla="*/ 0 60000 65536"/>
                <a:gd name="T7" fmla="*/ 0 60000 65536"/>
                <a:gd name="T8" fmla="*/ 0 60000 65536"/>
                <a:gd name="T9" fmla="*/ 0 w 480"/>
                <a:gd name="T10" fmla="*/ 0 h 448"/>
                <a:gd name="T11" fmla="*/ 480 w 480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448">
                  <a:moveTo>
                    <a:pt x="480" y="64"/>
                  </a:moveTo>
                  <a:cubicBezTo>
                    <a:pt x="400" y="32"/>
                    <a:pt x="320" y="0"/>
                    <a:pt x="240" y="64"/>
                  </a:cubicBezTo>
                  <a:cubicBezTo>
                    <a:pt x="160" y="128"/>
                    <a:pt x="80" y="288"/>
                    <a:pt x="0" y="448"/>
                  </a:cubicBez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89" name="Text Box 15"/>
            <p:cNvSpPr txBox="1">
              <a:spLocks noChangeArrowheads="1"/>
            </p:cNvSpPr>
            <p:nvPr/>
          </p:nvSpPr>
          <p:spPr bwMode="auto">
            <a:xfrm>
              <a:off x="3168" y="3504"/>
              <a:ext cx="24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assume a single file (for now)</a:t>
              </a:r>
              <a:endParaRPr lang="en-US" altLang="hu-HU" sz="2400">
                <a:latin typeface="Times New Roman" panose="02020603050405020304" pitchFamily="18" charset="0"/>
              </a:endParaRPr>
            </a:p>
          </p:txBody>
        </p:sp>
        <p:sp>
          <p:nvSpPr>
            <p:cNvPr id="28690" name="Line 20"/>
            <p:cNvSpPr>
              <a:spLocks noChangeShapeType="1"/>
            </p:cNvSpPr>
            <p:nvPr/>
          </p:nvSpPr>
          <p:spPr bwMode="auto">
            <a:xfrm flipH="1">
              <a:off x="2880" y="3648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3C70B-E988-4E06-928A-E56D9874919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(1) separating records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spanned vs. </a:t>
            </a:r>
            <a:r>
              <a:rPr lang="en-US" altLang="hu-HU" dirty="0" err="1"/>
              <a:t>unspanned</a:t>
            </a: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(3) sequencing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(4) indirection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762000"/>
            <a:ext cx="7620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dirty="0"/>
              <a:t>Options for storing </a:t>
            </a:r>
            <a:r>
              <a:rPr lang="en-US" altLang="hu-HU" sz="3600" dirty="0">
                <a:solidFill>
                  <a:srgbClr val="FF0000"/>
                </a:solidFill>
              </a:rPr>
              <a:t>records in blocks</a:t>
            </a:r>
            <a:r>
              <a:rPr lang="en-US" altLang="hu-HU" sz="3600" dirty="0"/>
              <a:t>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287E40-82CE-4F1D-A699-8DE22020A47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Block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(a) no need to separate - fixed size recs.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(b) special marker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(c) give </a:t>
            </a:r>
            <a:r>
              <a:rPr lang="en-US" altLang="hu-HU" dirty="0">
                <a:solidFill>
                  <a:srgbClr val="FF0000"/>
                </a:solidFill>
              </a:rPr>
              <a:t>record lengths </a:t>
            </a:r>
            <a:r>
              <a:rPr lang="en-US" altLang="hu-HU" dirty="0"/>
              <a:t>(or </a:t>
            </a:r>
            <a:r>
              <a:rPr lang="en-US" altLang="hu-HU" dirty="0">
                <a:solidFill>
                  <a:srgbClr val="FF0000"/>
                </a:solidFill>
              </a:rPr>
              <a:t>offsets</a:t>
            </a:r>
            <a:r>
              <a:rPr lang="en-US" altLang="hu-HU" dirty="0"/>
              <a:t>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within each record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in block header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9144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 dirty="0"/>
              <a:t>(1) </a:t>
            </a:r>
            <a:r>
              <a:rPr lang="en-US" altLang="hu-HU" sz="3600" dirty="0">
                <a:solidFill>
                  <a:srgbClr val="FF0000"/>
                </a:solidFill>
              </a:rPr>
              <a:t>Separating records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4191000" y="17526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R2</a:t>
            </a:r>
          </a:p>
        </p:txBody>
      </p:sp>
      <p:sp>
        <p:nvSpPr>
          <p:cNvPr id="30726" name="Rectangle 7" descr="Wide upward diagonal"/>
          <p:cNvSpPr>
            <a:spLocks noChangeArrowheads="1"/>
          </p:cNvSpPr>
          <p:nvPr/>
        </p:nvSpPr>
        <p:spPr bwMode="auto">
          <a:xfrm>
            <a:off x="2362200" y="1752600"/>
            <a:ext cx="1828800" cy="533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0727" name="Rectangle 8" descr="Shingle"/>
          <p:cNvSpPr>
            <a:spLocks noChangeArrowheads="1"/>
          </p:cNvSpPr>
          <p:nvPr/>
        </p:nvSpPr>
        <p:spPr bwMode="auto">
          <a:xfrm>
            <a:off x="6019800" y="1752600"/>
            <a:ext cx="1828800" cy="533400"/>
          </a:xfrm>
          <a:prstGeom prst="rect">
            <a:avLst/>
          </a:prstGeom>
          <a:pattFill prst="shingle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R3</a:t>
            </a: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44958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47244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54864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57150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03FA83-003F-4157-AA54-C1D814298AE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Unspanned: records must be within one block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/>
              <a:t>			</a:t>
            </a:r>
            <a:r>
              <a:rPr lang="en-US" altLang="hu-HU" sz="2000"/>
              <a:t>block 1			     block 2</a:t>
            </a: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					      ...</a:t>
            </a:r>
          </a:p>
          <a:p>
            <a:pPr eaLnBrk="1" hangingPunct="1"/>
            <a:endParaRPr lang="en-US" altLang="hu-HU"/>
          </a:p>
          <a:p>
            <a:pPr eaLnBrk="1" hangingPunct="1">
              <a:lnSpc>
                <a:spcPct val="50000"/>
              </a:lnSpc>
            </a:pPr>
            <a:r>
              <a:rPr lang="en-US" altLang="hu-HU"/>
              <a:t>Spanned			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000"/>
              <a:t>			block 1			     block 2									         </a:t>
            </a:r>
            <a:r>
              <a:rPr lang="en-US" altLang="hu-HU"/>
              <a:t>...</a:t>
            </a:r>
            <a:endParaRPr lang="en-US" altLang="hu-HU" sz="20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9144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/>
              <a:t>(2) Spanned vs. Unspanned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295400" y="3200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1905000" y="3200400"/>
            <a:ext cx="1981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R2</a:t>
            </a:r>
          </a:p>
        </p:txBody>
      </p:sp>
      <p:sp>
        <p:nvSpPr>
          <p:cNvPr id="31751" name="Rectangle 14"/>
          <p:cNvSpPr>
            <a:spLocks noChangeArrowheads="1"/>
          </p:cNvSpPr>
          <p:nvPr/>
        </p:nvSpPr>
        <p:spPr bwMode="auto">
          <a:xfrm>
            <a:off x="1295400" y="51816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1752" name="Rectangle 15" descr="Wide upward diagonal"/>
          <p:cNvSpPr>
            <a:spLocks noChangeArrowheads="1"/>
          </p:cNvSpPr>
          <p:nvPr/>
        </p:nvSpPr>
        <p:spPr bwMode="auto">
          <a:xfrm>
            <a:off x="3886200" y="3200400"/>
            <a:ext cx="609600" cy="533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3" name="Rectangle 16"/>
          <p:cNvSpPr>
            <a:spLocks noChangeArrowheads="1"/>
          </p:cNvSpPr>
          <p:nvPr/>
        </p:nvSpPr>
        <p:spPr bwMode="auto">
          <a:xfrm>
            <a:off x="4724400" y="3200400"/>
            <a:ext cx="1447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R3</a:t>
            </a:r>
          </a:p>
        </p:txBody>
      </p:sp>
      <p:sp>
        <p:nvSpPr>
          <p:cNvPr id="31754" name="Rectangle 17"/>
          <p:cNvSpPr>
            <a:spLocks noChangeArrowheads="1"/>
          </p:cNvSpPr>
          <p:nvPr/>
        </p:nvSpPr>
        <p:spPr bwMode="auto">
          <a:xfrm>
            <a:off x="6172200" y="3200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R4</a:t>
            </a:r>
          </a:p>
        </p:txBody>
      </p:sp>
      <p:sp>
        <p:nvSpPr>
          <p:cNvPr id="31755" name="Rectangle 18"/>
          <p:cNvSpPr>
            <a:spLocks noChangeArrowheads="1"/>
          </p:cNvSpPr>
          <p:nvPr/>
        </p:nvSpPr>
        <p:spPr bwMode="auto">
          <a:xfrm>
            <a:off x="6781800" y="3200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R5</a:t>
            </a:r>
          </a:p>
        </p:txBody>
      </p:sp>
      <p:sp>
        <p:nvSpPr>
          <p:cNvPr id="31756" name="Rectangle 19" descr="Wide upward diagonal"/>
          <p:cNvSpPr>
            <a:spLocks noChangeArrowheads="1"/>
          </p:cNvSpPr>
          <p:nvPr/>
        </p:nvSpPr>
        <p:spPr bwMode="auto">
          <a:xfrm>
            <a:off x="7391400" y="3200400"/>
            <a:ext cx="304800" cy="533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7" name="Rectangle 20"/>
          <p:cNvSpPr>
            <a:spLocks noChangeArrowheads="1"/>
          </p:cNvSpPr>
          <p:nvPr/>
        </p:nvSpPr>
        <p:spPr bwMode="auto">
          <a:xfrm>
            <a:off x="1905000" y="5181600"/>
            <a:ext cx="1981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R2</a:t>
            </a:r>
          </a:p>
        </p:txBody>
      </p:sp>
      <p:sp>
        <p:nvSpPr>
          <p:cNvPr id="31758" name="Rectangle 21"/>
          <p:cNvSpPr>
            <a:spLocks noChangeArrowheads="1"/>
          </p:cNvSpPr>
          <p:nvPr/>
        </p:nvSpPr>
        <p:spPr bwMode="auto">
          <a:xfrm>
            <a:off x="3733800" y="5181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R3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(a)</a:t>
            </a:r>
            <a:endParaRPr lang="en-US" altLang="hu-HU" sz="2400"/>
          </a:p>
        </p:txBody>
      </p:sp>
      <p:sp>
        <p:nvSpPr>
          <p:cNvPr id="31759" name="Rectangle 22"/>
          <p:cNvSpPr>
            <a:spLocks noChangeArrowheads="1"/>
          </p:cNvSpPr>
          <p:nvPr/>
        </p:nvSpPr>
        <p:spPr bwMode="auto">
          <a:xfrm>
            <a:off x="4495800" y="5181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R3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(b)</a:t>
            </a:r>
            <a:endParaRPr lang="en-US" altLang="hu-HU" sz="2400"/>
          </a:p>
        </p:txBody>
      </p:sp>
      <p:sp>
        <p:nvSpPr>
          <p:cNvPr id="31760" name="Rectangle 24"/>
          <p:cNvSpPr>
            <a:spLocks noChangeArrowheads="1"/>
          </p:cNvSpPr>
          <p:nvPr/>
        </p:nvSpPr>
        <p:spPr bwMode="auto">
          <a:xfrm>
            <a:off x="6400800" y="51816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R6</a:t>
            </a:r>
          </a:p>
        </p:txBody>
      </p:sp>
      <p:sp>
        <p:nvSpPr>
          <p:cNvPr id="31761" name="Rectangle 25"/>
          <p:cNvSpPr>
            <a:spLocks noChangeArrowheads="1"/>
          </p:cNvSpPr>
          <p:nvPr/>
        </p:nvSpPr>
        <p:spPr bwMode="auto">
          <a:xfrm>
            <a:off x="5486400" y="51816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R5</a:t>
            </a:r>
          </a:p>
        </p:txBody>
      </p:sp>
      <p:sp>
        <p:nvSpPr>
          <p:cNvPr id="31762" name="Rectangle 26"/>
          <p:cNvSpPr>
            <a:spLocks noChangeArrowheads="1"/>
          </p:cNvSpPr>
          <p:nvPr/>
        </p:nvSpPr>
        <p:spPr bwMode="auto">
          <a:xfrm>
            <a:off x="4876800" y="51816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R4</a:t>
            </a:r>
          </a:p>
        </p:txBody>
      </p:sp>
      <p:sp>
        <p:nvSpPr>
          <p:cNvPr id="31763" name="Rectangle 27"/>
          <p:cNvSpPr>
            <a:spLocks noChangeArrowheads="1"/>
          </p:cNvSpPr>
          <p:nvPr/>
        </p:nvSpPr>
        <p:spPr bwMode="auto">
          <a:xfrm>
            <a:off x="7162800" y="5181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R7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(a)</a:t>
            </a:r>
            <a:endParaRPr lang="en-US" altLang="hu-HU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1051B-1F69-4781-8C57-0670CD5B4DF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 sz="2000"/>
              <a:t>need indication			need indication</a:t>
            </a:r>
          </a:p>
          <a:p>
            <a:pPr eaLnBrk="1" hangingPunct="1">
              <a:buFontTx/>
              <a:buNone/>
            </a:pPr>
            <a:r>
              <a:rPr lang="en-US" altLang="hu-HU" sz="2000"/>
              <a:t>		of partial record			of continuation</a:t>
            </a:r>
          </a:p>
          <a:p>
            <a:pPr eaLnBrk="1" hangingPunct="1">
              <a:buFontTx/>
              <a:buNone/>
            </a:pPr>
            <a:r>
              <a:rPr lang="en-US" altLang="hu-HU" sz="2000"/>
              <a:t>		“pointer” to rest			(+ from where?)</a:t>
            </a:r>
            <a:endParaRPr lang="en-US" altLang="hu-HU"/>
          </a:p>
        </p:txBody>
      </p:sp>
      <p:grpSp>
        <p:nvGrpSpPr>
          <p:cNvPr id="32772" name="Group 12"/>
          <p:cNvGrpSpPr>
            <a:grpSpLocks/>
          </p:cNvGrpSpPr>
          <p:nvPr/>
        </p:nvGrpSpPr>
        <p:grpSpPr bwMode="auto">
          <a:xfrm>
            <a:off x="1219200" y="2133600"/>
            <a:ext cx="6400800" cy="533400"/>
            <a:chOff x="864" y="3408"/>
            <a:chExt cx="4032" cy="336"/>
          </a:xfrm>
        </p:grpSpPr>
        <p:sp>
          <p:nvSpPr>
            <p:cNvPr id="32776" name="Rectangle 4"/>
            <p:cNvSpPr>
              <a:spLocks noChangeArrowheads="1"/>
            </p:cNvSpPr>
            <p:nvPr/>
          </p:nvSpPr>
          <p:spPr bwMode="auto">
            <a:xfrm>
              <a:off x="864" y="3408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R1</a:t>
              </a:r>
            </a:p>
          </p:txBody>
        </p:sp>
        <p:sp>
          <p:nvSpPr>
            <p:cNvPr id="32777" name="Rectangle 5"/>
            <p:cNvSpPr>
              <a:spLocks noChangeArrowheads="1"/>
            </p:cNvSpPr>
            <p:nvPr/>
          </p:nvSpPr>
          <p:spPr bwMode="auto">
            <a:xfrm>
              <a:off x="1248" y="3408"/>
              <a:ext cx="124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R2</a:t>
              </a:r>
            </a:p>
          </p:txBody>
        </p:sp>
        <p:sp>
          <p:nvSpPr>
            <p:cNvPr id="32778" name="Rectangle 6"/>
            <p:cNvSpPr>
              <a:spLocks noChangeArrowheads="1"/>
            </p:cNvSpPr>
            <p:nvPr/>
          </p:nvSpPr>
          <p:spPr bwMode="auto">
            <a:xfrm>
              <a:off x="2400" y="3408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R3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(a)</a:t>
              </a:r>
              <a:endParaRPr lang="en-US" altLang="hu-HU" sz="2400"/>
            </a:p>
          </p:txBody>
        </p:sp>
        <p:sp>
          <p:nvSpPr>
            <p:cNvPr id="32779" name="Rectangle 7"/>
            <p:cNvSpPr>
              <a:spLocks noChangeArrowheads="1"/>
            </p:cNvSpPr>
            <p:nvPr/>
          </p:nvSpPr>
          <p:spPr bwMode="auto">
            <a:xfrm>
              <a:off x="2880" y="3408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R3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(b)</a:t>
              </a:r>
              <a:endParaRPr lang="en-US" altLang="hu-HU" sz="2400"/>
            </a:p>
          </p:txBody>
        </p:sp>
        <p:sp>
          <p:nvSpPr>
            <p:cNvPr id="32780" name="Rectangle 8"/>
            <p:cNvSpPr>
              <a:spLocks noChangeArrowheads="1"/>
            </p:cNvSpPr>
            <p:nvPr/>
          </p:nvSpPr>
          <p:spPr bwMode="auto">
            <a:xfrm>
              <a:off x="4080" y="3408"/>
              <a:ext cx="48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R6</a:t>
              </a:r>
            </a:p>
          </p:txBody>
        </p:sp>
        <p:sp>
          <p:nvSpPr>
            <p:cNvPr id="32781" name="Rectangle 9"/>
            <p:cNvSpPr>
              <a:spLocks noChangeArrowheads="1"/>
            </p:cNvSpPr>
            <p:nvPr/>
          </p:nvSpPr>
          <p:spPr bwMode="auto">
            <a:xfrm>
              <a:off x="3504" y="3408"/>
              <a:ext cx="57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R5</a:t>
              </a:r>
            </a:p>
          </p:txBody>
        </p:sp>
        <p:sp>
          <p:nvSpPr>
            <p:cNvPr id="32782" name="Rectangle 10"/>
            <p:cNvSpPr>
              <a:spLocks noChangeArrowheads="1"/>
            </p:cNvSpPr>
            <p:nvPr/>
          </p:nvSpPr>
          <p:spPr bwMode="auto">
            <a:xfrm>
              <a:off x="3120" y="3408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R4</a:t>
              </a:r>
            </a:p>
          </p:txBody>
        </p:sp>
        <p:sp>
          <p:nvSpPr>
            <p:cNvPr id="32783" name="Rectangle 11"/>
            <p:cNvSpPr>
              <a:spLocks noChangeArrowheads="1"/>
            </p:cNvSpPr>
            <p:nvPr/>
          </p:nvSpPr>
          <p:spPr bwMode="auto">
            <a:xfrm>
              <a:off x="4560" y="3408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R7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(a)</a:t>
              </a:r>
              <a:endParaRPr lang="en-US" altLang="hu-HU" sz="2400"/>
            </a:p>
          </p:txBody>
        </p:sp>
      </p:grpSp>
      <p:sp>
        <p:nvSpPr>
          <p:cNvPr id="32773" name="Line 13"/>
          <p:cNvSpPr>
            <a:spLocks noChangeShapeType="1"/>
          </p:cNvSpPr>
          <p:nvPr/>
        </p:nvSpPr>
        <p:spPr bwMode="auto">
          <a:xfrm flipV="1">
            <a:off x="32766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4" name="Line 14"/>
          <p:cNvSpPr>
            <a:spLocks noChangeShapeType="1"/>
          </p:cNvSpPr>
          <p:nvPr/>
        </p:nvSpPr>
        <p:spPr bwMode="auto">
          <a:xfrm flipH="1" flipV="1">
            <a:off x="4800600" y="2819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5" name="Text Box 15"/>
          <p:cNvSpPr txBox="1">
            <a:spLocks noChangeArrowheads="1"/>
          </p:cNvSpPr>
          <p:nvPr/>
        </p:nvSpPr>
        <p:spPr bwMode="auto">
          <a:xfrm>
            <a:off x="990600" y="762000"/>
            <a:ext cx="424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With spanned records: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497D9-1B43-4589-98D3-CC92510B65C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hu-HU"/>
              <a:t>Unspanned is </a:t>
            </a:r>
            <a:r>
              <a:rPr lang="en-US" altLang="hu-HU" u="sng"/>
              <a:t>much</a:t>
            </a:r>
            <a:r>
              <a:rPr lang="en-US" altLang="hu-HU"/>
              <a:t> simpler, but may waste space…</a:t>
            </a:r>
          </a:p>
          <a:p>
            <a:pPr eaLnBrk="1" hangingPunct="1"/>
            <a:r>
              <a:rPr lang="en-US" altLang="hu-HU"/>
              <a:t>Spanned essential if </a:t>
            </a:r>
          </a:p>
          <a:p>
            <a:pPr eaLnBrk="1" hangingPunct="1">
              <a:buFontTx/>
              <a:buNone/>
            </a:pPr>
            <a:r>
              <a:rPr lang="en-US" altLang="hu-HU"/>
              <a:t>		record size &gt; block size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4616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u="sng"/>
              <a:t>Spanned vs. unspanned:</a:t>
            </a:r>
            <a:endParaRPr lang="en-US" alt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187D1E-325F-4A70-AE57-4BFCEAAB985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838200"/>
          </a:xfrm>
        </p:spPr>
        <p:txBody>
          <a:bodyPr/>
          <a:lstStyle/>
          <a:p>
            <a:pPr algn="l" eaLnBrk="1" hangingPunct="1"/>
            <a:r>
              <a:rPr lang="en-US" altLang="hu-HU" sz="3200" u="sng"/>
              <a:t>What are the data items we want to store?</a:t>
            </a:r>
            <a:endParaRPr lang="en-US" altLang="hu-HU" sz="32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239000" cy="2590800"/>
          </a:xfrm>
        </p:spPr>
        <p:txBody>
          <a:bodyPr/>
          <a:lstStyle/>
          <a:p>
            <a:pPr eaLnBrk="1" hangingPunct="1"/>
            <a:r>
              <a:rPr lang="en-US" altLang="hu-HU" dirty="0"/>
              <a:t>a salary</a:t>
            </a:r>
          </a:p>
          <a:p>
            <a:pPr eaLnBrk="1" hangingPunct="1"/>
            <a:r>
              <a:rPr lang="en-US" altLang="hu-HU" dirty="0"/>
              <a:t>a name</a:t>
            </a:r>
          </a:p>
          <a:p>
            <a:pPr eaLnBrk="1" hangingPunct="1"/>
            <a:r>
              <a:rPr lang="en-US" altLang="hu-HU" dirty="0"/>
              <a:t>a date</a:t>
            </a:r>
          </a:p>
          <a:p>
            <a:pPr eaLnBrk="1" hangingPunct="1"/>
            <a:r>
              <a:rPr lang="en-US" altLang="hu-HU" dirty="0"/>
              <a:t>a picture</a:t>
            </a:r>
          </a:p>
        </p:txBody>
      </p:sp>
      <p:grpSp>
        <p:nvGrpSpPr>
          <p:cNvPr id="7173" name="Group 10"/>
          <p:cNvGrpSpPr>
            <a:grpSpLocks/>
          </p:cNvGrpSpPr>
          <p:nvPr/>
        </p:nvGrpSpPr>
        <p:grpSpPr bwMode="auto">
          <a:xfrm>
            <a:off x="457200" y="3581400"/>
            <a:ext cx="7010400" cy="2454275"/>
            <a:chOff x="288" y="2256"/>
            <a:chExt cx="4416" cy="1546"/>
          </a:xfrm>
        </p:grpSpPr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624" y="2256"/>
              <a:ext cx="40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 dirty="0">
                  <a:solidFill>
                    <a:schemeClr val="tx2"/>
                  </a:solidFill>
                </a:rPr>
                <a:t>What we have available: </a:t>
              </a:r>
              <a:r>
                <a:rPr lang="en-US" altLang="hu-HU" sz="3600" u="sng" dirty="0">
                  <a:solidFill>
                    <a:srgbClr val="FF0000"/>
                  </a:solidFill>
                </a:rPr>
                <a:t>Bytes</a:t>
              </a:r>
              <a:endParaRPr lang="en-US" altLang="hu-HU" sz="3600" dirty="0">
                <a:solidFill>
                  <a:srgbClr val="FF0000"/>
                </a:solidFill>
              </a:endParaRPr>
            </a:p>
          </p:txBody>
        </p:sp>
        <p:sp>
          <p:nvSpPr>
            <p:cNvPr id="7175" name="AutoShape 5"/>
            <p:cNvSpPr>
              <a:spLocks noChangeArrowheads="1"/>
            </p:cNvSpPr>
            <p:nvPr/>
          </p:nvSpPr>
          <p:spPr bwMode="auto">
            <a:xfrm>
              <a:off x="288" y="244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176" name="Rectangle 6"/>
            <p:cNvSpPr>
              <a:spLocks noChangeArrowheads="1"/>
            </p:cNvSpPr>
            <p:nvPr/>
          </p:nvSpPr>
          <p:spPr bwMode="auto">
            <a:xfrm>
              <a:off x="2592" y="2928"/>
              <a:ext cx="48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2640" y="3360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8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bits</a:t>
              </a:r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>
              <a:off x="2928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 rot="10800000">
              <a:off x="2544" y="350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7E02F8-19B1-486C-A3C6-AD5316DEB0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2514600"/>
          </a:xfrm>
        </p:spPr>
        <p:txBody>
          <a:bodyPr/>
          <a:lstStyle/>
          <a:p>
            <a:pPr eaLnBrk="1" hangingPunct="1"/>
            <a:r>
              <a:rPr lang="en-US" altLang="hu-HU"/>
              <a:t>Ordering records in file (and block) by some key value</a:t>
            </a:r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  <a:endParaRPr lang="en-US" altLang="hu-HU" u="sng"/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  <a:r>
              <a:rPr lang="en-US" altLang="hu-HU" u="sng"/>
              <a:t>Sequential file</a:t>
            </a:r>
            <a:r>
              <a:rPr lang="en-US" altLang="hu-HU"/>
              <a:t> (  </a:t>
            </a:r>
            <a:r>
              <a:rPr lang="en-US" altLang="hu-HU">
                <a:sym typeface="Symbol" panose="05050102010706020507" pitchFamily="18" charset="2"/>
              </a:rPr>
              <a:t> </a:t>
            </a:r>
            <a:r>
              <a:rPr lang="en-US" altLang="hu-HU"/>
              <a:t>sequenced)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8382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/>
              <a:t>(3) Sequencing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7982A8-D9E3-4764-A1D8-5791C3D9023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Why sequencing?</a:t>
            </a:r>
            <a:endParaRPr lang="en-US" altLang="hu-HU" sz="360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228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Typically to make it possible to efficiently read records in order</a:t>
            </a:r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  <a:r>
              <a:rPr lang="en-US" altLang="hu-HU" sz="2800"/>
              <a:t>(e.g., to do a merge-join  — discussed later)</a:t>
            </a:r>
            <a:endParaRPr lang="en-US" altLang="hu-H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4BD88-D8EA-4AB8-A4BA-603B138590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Sequencing Options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(a) Next record physically contiguous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/>
              <a:t>						  ...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(b) Linked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962400" y="28956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Next (R1)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514600" y="28956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2514600" y="46482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6324600" y="4648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876800" y="46482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Next (R1)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6875" name="Freeform 11"/>
          <p:cNvSpPr>
            <a:spLocks/>
          </p:cNvSpPr>
          <p:nvPr/>
        </p:nvSpPr>
        <p:spPr bwMode="auto">
          <a:xfrm>
            <a:off x="4191000" y="4305300"/>
            <a:ext cx="685800" cy="571500"/>
          </a:xfrm>
          <a:custGeom>
            <a:avLst/>
            <a:gdLst>
              <a:gd name="T0" fmla="*/ 0 w 432"/>
              <a:gd name="T1" fmla="*/ 2147483646 h 360"/>
              <a:gd name="T2" fmla="*/ 2147483646 w 432"/>
              <a:gd name="T3" fmla="*/ 2147483646 h 360"/>
              <a:gd name="T4" fmla="*/ 2147483646 w 432"/>
              <a:gd name="T5" fmla="*/ 2147483646 h 360"/>
              <a:gd name="T6" fmla="*/ 0 60000 65536"/>
              <a:gd name="T7" fmla="*/ 0 60000 65536"/>
              <a:gd name="T8" fmla="*/ 0 60000 65536"/>
              <a:gd name="T9" fmla="*/ 0 w 432"/>
              <a:gd name="T10" fmla="*/ 0 h 360"/>
              <a:gd name="T11" fmla="*/ 432 w 432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60">
                <a:moveTo>
                  <a:pt x="0" y="360"/>
                </a:moveTo>
                <a:cubicBezTo>
                  <a:pt x="60" y="204"/>
                  <a:pt x="120" y="48"/>
                  <a:pt x="192" y="24"/>
                </a:cubicBezTo>
                <a:cubicBezTo>
                  <a:pt x="264" y="0"/>
                  <a:pt x="348" y="108"/>
                  <a:pt x="432" y="2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6" name="Freeform 12"/>
          <p:cNvSpPr>
            <a:spLocks/>
          </p:cNvSpPr>
          <p:nvPr/>
        </p:nvSpPr>
        <p:spPr bwMode="auto">
          <a:xfrm>
            <a:off x="6553200" y="4305300"/>
            <a:ext cx="838200" cy="571500"/>
          </a:xfrm>
          <a:custGeom>
            <a:avLst/>
            <a:gdLst>
              <a:gd name="T0" fmla="*/ 0 w 528"/>
              <a:gd name="T1" fmla="*/ 2147483646 h 360"/>
              <a:gd name="T2" fmla="*/ 2147483646 w 528"/>
              <a:gd name="T3" fmla="*/ 2147483646 h 360"/>
              <a:gd name="T4" fmla="*/ 2147483646 w 528"/>
              <a:gd name="T5" fmla="*/ 2147483646 h 360"/>
              <a:gd name="T6" fmla="*/ 0 60000 65536"/>
              <a:gd name="T7" fmla="*/ 0 60000 65536"/>
              <a:gd name="T8" fmla="*/ 0 60000 65536"/>
              <a:gd name="T9" fmla="*/ 0 w 528"/>
              <a:gd name="T10" fmla="*/ 0 h 360"/>
              <a:gd name="T11" fmla="*/ 528 w 528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360">
                <a:moveTo>
                  <a:pt x="0" y="360"/>
                </a:moveTo>
                <a:cubicBezTo>
                  <a:pt x="76" y="204"/>
                  <a:pt x="152" y="48"/>
                  <a:pt x="240" y="24"/>
                </a:cubicBezTo>
                <a:cubicBezTo>
                  <a:pt x="328" y="0"/>
                  <a:pt x="428" y="108"/>
                  <a:pt x="528" y="2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77900E-311B-4126-B7B3-29B4834C7E9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(c)	Overflow area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Records</a:t>
            </a:r>
          </a:p>
          <a:p>
            <a:pPr eaLnBrk="1" hangingPunct="1">
              <a:buFontTx/>
              <a:buNone/>
            </a:pPr>
            <a:r>
              <a:rPr lang="en-US" altLang="hu-HU"/>
              <a:t>in sequence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0" y="27432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32004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R2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0" y="36576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R3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048000" y="41148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R4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048000" y="45720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R5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9906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Sequencing Options</a:t>
            </a:r>
          </a:p>
        </p:txBody>
      </p:sp>
      <p:grpSp>
        <p:nvGrpSpPr>
          <p:cNvPr id="37898" name="Group 16"/>
          <p:cNvGrpSpPr>
            <a:grpSpLocks/>
          </p:cNvGrpSpPr>
          <p:nvPr/>
        </p:nvGrpSpPr>
        <p:grpSpPr bwMode="auto">
          <a:xfrm>
            <a:off x="3048000" y="2362200"/>
            <a:ext cx="4953000" cy="1981200"/>
            <a:chOff x="1920" y="1488"/>
            <a:chExt cx="3120" cy="1248"/>
          </a:xfrm>
        </p:grpSpPr>
        <p:sp>
          <p:nvSpPr>
            <p:cNvPr id="37899" name="Rectangle 10"/>
            <p:cNvSpPr>
              <a:spLocks noChangeArrowheads="1"/>
            </p:cNvSpPr>
            <p:nvPr/>
          </p:nvSpPr>
          <p:spPr bwMode="auto">
            <a:xfrm>
              <a:off x="1920" y="1488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header</a:t>
              </a:r>
            </a:p>
          </p:txBody>
        </p:sp>
        <p:sp>
          <p:nvSpPr>
            <p:cNvPr id="37900" name="Rectangle 11"/>
            <p:cNvSpPr>
              <a:spLocks noChangeArrowheads="1"/>
            </p:cNvSpPr>
            <p:nvPr/>
          </p:nvSpPr>
          <p:spPr bwMode="auto">
            <a:xfrm>
              <a:off x="3744" y="1872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R2.1</a:t>
              </a:r>
            </a:p>
          </p:txBody>
        </p:sp>
        <p:sp>
          <p:nvSpPr>
            <p:cNvPr id="37901" name="Rectangle 12"/>
            <p:cNvSpPr>
              <a:spLocks noChangeArrowheads="1"/>
            </p:cNvSpPr>
            <p:nvPr/>
          </p:nvSpPr>
          <p:spPr bwMode="auto">
            <a:xfrm>
              <a:off x="3744" y="2160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R1.3</a:t>
              </a:r>
            </a:p>
          </p:txBody>
        </p:sp>
        <p:sp>
          <p:nvSpPr>
            <p:cNvPr id="37902" name="Rectangle 13"/>
            <p:cNvSpPr>
              <a:spLocks noChangeArrowheads="1"/>
            </p:cNvSpPr>
            <p:nvPr/>
          </p:nvSpPr>
          <p:spPr bwMode="auto">
            <a:xfrm>
              <a:off x="3744" y="2448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R4.7</a:t>
              </a:r>
            </a:p>
          </p:txBody>
        </p:sp>
        <p:sp>
          <p:nvSpPr>
            <p:cNvPr id="37903" name="Rectangle 14"/>
            <p:cNvSpPr>
              <a:spLocks noChangeArrowheads="1"/>
            </p:cNvSpPr>
            <p:nvPr/>
          </p:nvSpPr>
          <p:spPr bwMode="auto">
            <a:xfrm>
              <a:off x="2976" y="1488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4" name="Freeform 15"/>
            <p:cNvSpPr>
              <a:spLocks/>
            </p:cNvSpPr>
            <p:nvPr/>
          </p:nvSpPr>
          <p:spPr bwMode="auto">
            <a:xfrm>
              <a:off x="3120" y="1544"/>
              <a:ext cx="624" cy="328"/>
            </a:xfrm>
            <a:custGeom>
              <a:avLst/>
              <a:gdLst>
                <a:gd name="T0" fmla="*/ 0 w 624"/>
                <a:gd name="T1" fmla="*/ 88 h 328"/>
                <a:gd name="T2" fmla="*/ 288 w 624"/>
                <a:gd name="T3" fmla="*/ 40 h 328"/>
                <a:gd name="T4" fmla="*/ 624 w 624"/>
                <a:gd name="T5" fmla="*/ 328 h 328"/>
                <a:gd name="T6" fmla="*/ 0 60000 65536"/>
                <a:gd name="T7" fmla="*/ 0 60000 65536"/>
                <a:gd name="T8" fmla="*/ 0 60000 65536"/>
                <a:gd name="T9" fmla="*/ 0 w 624"/>
                <a:gd name="T10" fmla="*/ 0 h 328"/>
                <a:gd name="T11" fmla="*/ 624 w 624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28">
                  <a:moveTo>
                    <a:pt x="0" y="88"/>
                  </a:moveTo>
                  <a:cubicBezTo>
                    <a:pt x="92" y="44"/>
                    <a:pt x="184" y="0"/>
                    <a:pt x="288" y="40"/>
                  </a:cubicBezTo>
                  <a:cubicBezTo>
                    <a:pt x="392" y="80"/>
                    <a:pt x="576" y="280"/>
                    <a:pt x="624" y="3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E12ED-E33F-4464-84CA-16135426472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/>
              <a:t>How does one refer to records?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8382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/>
              <a:t>(4) Indirection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114800" y="2819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Rx</a:t>
            </a:r>
          </a:p>
        </p:txBody>
      </p:sp>
      <p:sp>
        <p:nvSpPr>
          <p:cNvPr id="38918" name="Line 21"/>
          <p:cNvSpPr>
            <a:spLocks noChangeShapeType="1"/>
          </p:cNvSpPr>
          <p:nvPr/>
        </p:nvSpPr>
        <p:spPr bwMode="auto">
          <a:xfrm>
            <a:off x="26670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B01D7C-791C-4AC5-A7D1-9BCFB7422FC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/>
              <a:t>How does one refer to records?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8382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/>
              <a:t>(4) Indirection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114800" y="2819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Rx</a:t>
            </a:r>
          </a:p>
        </p:txBody>
      </p:sp>
      <p:sp>
        <p:nvSpPr>
          <p:cNvPr id="39942" name="Line 21"/>
          <p:cNvSpPr>
            <a:spLocks noChangeShapeType="1"/>
          </p:cNvSpPr>
          <p:nvPr/>
        </p:nvSpPr>
        <p:spPr bwMode="auto">
          <a:xfrm>
            <a:off x="26670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9943" name="Group 24"/>
          <p:cNvGrpSpPr>
            <a:grpSpLocks/>
          </p:cNvGrpSpPr>
          <p:nvPr/>
        </p:nvGrpSpPr>
        <p:grpSpPr bwMode="auto">
          <a:xfrm>
            <a:off x="685800" y="4038600"/>
            <a:ext cx="7467600" cy="1676400"/>
            <a:chOff x="432" y="2544"/>
            <a:chExt cx="4704" cy="1056"/>
          </a:xfrm>
        </p:grpSpPr>
        <p:sp>
          <p:nvSpPr>
            <p:cNvPr id="39944" name="Rectangle 22"/>
            <p:cNvSpPr>
              <a:spLocks noChangeArrowheads="1"/>
            </p:cNvSpPr>
            <p:nvPr/>
          </p:nvSpPr>
          <p:spPr bwMode="auto">
            <a:xfrm>
              <a:off x="432" y="2544"/>
              <a:ext cx="470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Many options:</a:t>
              </a:r>
            </a:p>
            <a:p>
              <a:pPr eaLnBrk="1" hangingPunct="1">
                <a:buFontTx/>
                <a:buNone/>
              </a:pPr>
              <a:r>
                <a:rPr lang="en-US" altLang="hu-HU"/>
                <a:t>    Physical			Indirect</a:t>
              </a:r>
            </a:p>
          </p:txBody>
        </p:sp>
        <p:sp>
          <p:nvSpPr>
            <p:cNvPr id="39945" name="AutoShape 23"/>
            <p:cNvSpPr>
              <a:spLocks noChangeArrowheads="1"/>
            </p:cNvSpPr>
            <p:nvPr/>
          </p:nvSpPr>
          <p:spPr bwMode="auto">
            <a:xfrm>
              <a:off x="2208" y="3072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227A3-1870-47D3-B23C-0A3E79C3256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dirty="0"/>
              <a:t>	</a:t>
            </a:r>
            <a:r>
              <a:rPr lang="en-US" altLang="hu-HU" sz="3600" dirty="0">
                <a:solidFill>
                  <a:srgbClr val="FF0000"/>
                </a:solidFill>
              </a:rPr>
              <a:t>Purely Physical</a:t>
            </a:r>
            <a:endParaRPr lang="en-US" altLang="hu-HU" dirty="0">
              <a:solidFill>
                <a:srgbClr val="FF0000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			Device ID</a:t>
            </a:r>
          </a:p>
          <a:p>
            <a:pPr eaLnBrk="1" hangingPunct="1">
              <a:buFontTx/>
              <a:buNone/>
            </a:pPr>
            <a:r>
              <a:rPr lang="en-US" altLang="hu-HU"/>
              <a:t>E.g.,  Record		Cylinder #</a:t>
            </a:r>
          </a:p>
          <a:p>
            <a:pPr eaLnBrk="1" hangingPunct="1">
              <a:buFontTx/>
              <a:buNone/>
            </a:pPr>
            <a:r>
              <a:rPr lang="en-US" altLang="hu-HU"/>
              <a:t>		Address	=	Track #		</a:t>
            </a:r>
          </a:p>
          <a:p>
            <a:pPr eaLnBrk="1" hangingPunct="1">
              <a:buFontTx/>
              <a:buNone/>
            </a:pPr>
            <a:r>
              <a:rPr lang="en-US" altLang="hu-HU"/>
              <a:t>		or ID		Block #</a:t>
            </a:r>
          </a:p>
          <a:p>
            <a:pPr eaLnBrk="1" hangingPunct="1">
              <a:buFontTx/>
              <a:buNone/>
            </a:pPr>
            <a:r>
              <a:rPr lang="en-US" altLang="hu-HU"/>
              <a:t>					Offset in block</a:t>
            </a:r>
          </a:p>
        </p:txBody>
      </p:sp>
      <p:sp>
        <p:nvSpPr>
          <p:cNvPr id="166916" name="AutoShape 4"/>
          <p:cNvSpPr>
            <a:spLocks noChangeArrowheads="1"/>
          </p:cNvSpPr>
          <p:nvPr/>
        </p:nvSpPr>
        <p:spPr bwMode="auto">
          <a:xfrm>
            <a:off x="914400" y="762000"/>
            <a:ext cx="381000" cy="3810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0966" name="AutoShape 5"/>
          <p:cNvSpPr>
            <a:spLocks/>
          </p:cNvSpPr>
          <p:nvPr/>
        </p:nvSpPr>
        <p:spPr bwMode="auto">
          <a:xfrm>
            <a:off x="3962400" y="1600200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0967" name="AutoShape 6"/>
          <p:cNvSpPr>
            <a:spLocks/>
          </p:cNvSpPr>
          <p:nvPr/>
        </p:nvSpPr>
        <p:spPr bwMode="auto">
          <a:xfrm>
            <a:off x="6553200" y="198120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7010400" y="2895600"/>
            <a:ext cx="1122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Block ID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2670E-4D4C-4CF8-B979-79B1A8D053F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dirty="0"/>
              <a:t>	</a:t>
            </a:r>
            <a:r>
              <a:rPr lang="en-US" altLang="hu-HU" sz="3600" dirty="0">
                <a:solidFill>
                  <a:srgbClr val="FF0000"/>
                </a:solidFill>
              </a:rPr>
              <a:t>Fully Indirect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E.g.,  Record ID is arbitrary bit string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	</a:t>
            </a:r>
            <a:r>
              <a:rPr lang="en-US" altLang="hu-HU" dirty="0">
                <a:solidFill>
                  <a:srgbClr val="FF0000"/>
                </a:solidFill>
              </a:rPr>
              <a:t> map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rec ID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   </a:t>
            </a:r>
            <a:r>
              <a:rPr lang="en-US" altLang="hu-HU" i="1" dirty="0"/>
              <a:t>r</a:t>
            </a:r>
            <a:r>
              <a:rPr lang="en-US" altLang="hu-HU" dirty="0"/>
              <a:t>						address	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		     </a:t>
            </a:r>
            <a:r>
              <a:rPr lang="en-US" altLang="hu-HU" i="1" dirty="0"/>
              <a:t>a</a:t>
            </a:r>
            <a:endParaRPr lang="en-US" altLang="hu-HU" dirty="0"/>
          </a:p>
        </p:txBody>
      </p:sp>
      <p:sp>
        <p:nvSpPr>
          <p:cNvPr id="167941" name="AutoShape 5"/>
          <p:cNvSpPr>
            <a:spLocks noChangeArrowheads="1"/>
          </p:cNvSpPr>
          <p:nvPr/>
        </p:nvSpPr>
        <p:spPr bwMode="auto">
          <a:xfrm>
            <a:off x="1066800" y="990600"/>
            <a:ext cx="381000" cy="3810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819400" y="3505200"/>
            <a:ext cx="25146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4191000" y="42672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Physical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addr.</a:t>
            </a:r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2819400" y="4267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Rec ID</a:t>
            </a:r>
          </a:p>
        </p:txBody>
      </p:sp>
      <p:sp>
        <p:nvSpPr>
          <p:cNvPr id="41993" name="Line 12"/>
          <p:cNvSpPr>
            <a:spLocks noChangeShapeType="1"/>
          </p:cNvSpPr>
          <p:nvPr/>
        </p:nvSpPr>
        <p:spPr bwMode="auto">
          <a:xfrm>
            <a:off x="1981200" y="4114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994" name="Line 13"/>
          <p:cNvSpPr>
            <a:spLocks noChangeShapeType="1"/>
          </p:cNvSpPr>
          <p:nvPr/>
        </p:nvSpPr>
        <p:spPr bwMode="auto">
          <a:xfrm>
            <a:off x="54102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C87A0-8ECC-4402-B87E-32ADE0AD422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Tradeoff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</a:t>
            </a:r>
            <a:r>
              <a:rPr lang="en-US" altLang="hu-HU" sz="3600" dirty="0"/>
              <a:t>Flexibility  </a:t>
            </a:r>
            <a:r>
              <a:rPr lang="hu-HU" altLang="hu-HU" sz="3600" dirty="0"/>
              <a:t> </a:t>
            </a:r>
            <a:r>
              <a:rPr lang="en-US" altLang="hu-HU" sz="3600" dirty="0"/>
              <a:t>        </a:t>
            </a:r>
            <a:r>
              <a:rPr lang="hu-HU" altLang="hu-HU" sz="3600" dirty="0"/>
              <a:t>  </a:t>
            </a:r>
            <a:r>
              <a:rPr lang="en-US" altLang="hu-HU" sz="3600" dirty="0"/>
              <a:t>Cost</a:t>
            </a:r>
          </a:p>
          <a:p>
            <a:pPr eaLnBrk="1" hangingPunct="1">
              <a:buFontTx/>
              <a:buNone/>
            </a:pPr>
            <a:r>
              <a:rPr lang="en-US" altLang="hu-HU" sz="3600" dirty="0"/>
              <a:t>	</a:t>
            </a:r>
            <a:r>
              <a:rPr lang="en-US" altLang="hu-HU" dirty="0"/>
              <a:t>to move records	</a:t>
            </a:r>
            <a:r>
              <a:rPr lang="hu-HU" altLang="hu-HU" dirty="0"/>
              <a:t>   </a:t>
            </a:r>
            <a:r>
              <a:rPr lang="en-US" altLang="hu-HU" dirty="0"/>
              <a:t>of indirection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</a:t>
            </a:r>
            <a:r>
              <a:rPr lang="en-US" altLang="hu-HU" sz="2400" dirty="0"/>
              <a:t>(for deletions, insertions)</a:t>
            </a:r>
            <a:r>
              <a:rPr lang="hu-HU" altLang="hu-HU" sz="2400" dirty="0"/>
              <a:t>     (manage the map)</a:t>
            </a:r>
            <a:endParaRPr lang="en-US" altLang="hu-HU" sz="4000" dirty="0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3352800" y="2286000"/>
            <a:ext cx="762000" cy="76200"/>
          </a:xfrm>
          <a:prstGeom prst="leftRightArrow">
            <a:avLst>
              <a:gd name="adj1" fmla="val 50000"/>
              <a:gd name="adj2" fmla="val 20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5CBD6-A7C1-4FB5-8FF2-29F7027BEBF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Physical		  Indirect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</a:t>
            </a:r>
            <a:r>
              <a:rPr lang="en-US" altLang="hu-HU" sz="2400"/>
              <a:t>Many options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sz="2400"/>
              <a:t>				in between …</a:t>
            </a:r>
            <a:endParaRPr lang="en-US" altLang="hu-HU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3581400" y="2286000"/>
            <a:ext cx="762000" cy="76200"/>
          </a:xfrm>
          <a:prstGeom prst="leftRightArrow">
            <a:avLst>
              <a:gd name="adj1" fmla="val 50000"/>
              <a:gd name="adj2" fmla="val 20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4038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9AAF1-9AD7-4DE0-B635-17FF9776971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To represent: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Integer</a:t>
            </a:r>
            <a:r>
              <a:rPr lang="en-US" altLang="hu-HU" dirty="0"/>
              <a:t> (short): 2 bytes</a:t>
            </a:r>
          </a:p>
          <a:p>
            <a:pPr eaLnBrk="1" hangingPunct="1">
              <a:buFontTx/>
              <a:buNone/>
            </a:pPr>
            <a:r>
              <a:rPr lang="en-US" altLang="hu-HU" sz="2800" dirty="0"/>
              <a:t>	e.g., 35 is </a:t>
            </a:r>
            <a:endParaRPr lang="en-US" altLang="hu-HU" dirty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124200" y="27432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00000000</a:t>
            </a:r>
            <a:endParaRPr lang="en-US" altLang="hu-HU" sz="2400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5334000" y="27432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00100011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762000" y="4038600"/>
            <a:ext cx="7434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dirty="0"/>
              <a:t> </a:t>
            </a:r>
            <a:r>
              <a:rPr lang="en-US" altLang="hu-HU" dirty="0">
                <a:solidFill>
                  <a:srgbClr val="FF0000"/>
                </a:solidFill>
              </a:rPr>
              <a:t>Real</a:t>
            </a:r>
            <a:r>
              <a:rPr lang="en-US" altLang="hu-HU" dirty="0"/>
              <a:t>, floating point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hu-HU" sz="3200" i="1" dirty="0"/>
              <a:t>n</a:t>
            </a:r>
            <a:r>
              <a:rPr lang="en-US" altLang="hu-HU" sz="3200" dirty="0"/>
              <a:t> bits for mantissa, </a:t>
            </a:r>
            <a:r>
              <a:rPr lang="en-US" altLang="hu-HU" sz="3200" i="1" dirty="0"/>
              <a:t>m</a:t>
            </a:r>
            <a:r>
              <a:rPr lang="en-US" altLang="hu-HU" sz="3200" dirty="0"/>
              <a:t> for exponent….</a:t>
            </a:r>
            <a:endParaRPr lang="en-US" altLang="hu-H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20BF0-5808-4B43-B2E7-E6B5323A6EB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Example:</a:t>
            </a:r>
            <a:r>
              <a:rPr lang="en-US" altLang="hu-HU" sz="3600"/>
              <a:t> Indirection in block</a:t>
            </a:r>
            <a:endParaRPr lang="en-US" altLang="hu-HU" sz="3600" u="sng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000"/>
              <a:t>			       Header</a:t>
            </a:r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altLang="hu-HU" sz="2000"/>
              <a:t>A block:							Free space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828800" y="2362200"/>
            <a:ext cx="48768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27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R3</a:t>
            </a:r>
          </a:p>
        </p:txBody>
      </p:sp>
      <p:sp>
        <p:nvSpPr>
          <p:cNvPr id="45062" name="Line 15"/>
          <p:cNvSpPr>
            <a:spLocks noChangeShapeType="1"/>
          </p:cNvSpPr>
          <p:nvPr/>
        </p:nvSpPr>
        <p:spPr bwMode="auto">
          <a:xfrm>
            <a:off x="1828800" y="5029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3" name="Line 16"/>
          <p:cNvSpPr>
            <a:spLocks noChangeShapeType="1"/>
          </p:cNvSpPr>
          <p:nvPr/>
        </p:nvSpPr>
        <p:spPr bwMode="auto">
          <a:xfrm>
            <a:off x="1828800" y="4419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4" name="Line 17"/>
          <p:cNvSpPr>
            <a:spLocks noChangeShapeType="1"/>
          </p:cNvSpPr>
          <p:nvPr/>
        </p:nvSpPr>
        <p:spPr bwMode="auto">
          <a:xfrm>
            <a:off x="3962400" y="3962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5" name="Line 18"/>
          <p:cNvSpPr>
            <a:spLocks noChangeShapeType="1"/>
          </p:cNvSpPr>
          <p:nvPr/>
        </p:nvSpPr>
        <p:spPr bwMode="auto">
          <a:xfrm>
            <a:off x="3962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6" name="Line 19"/>
          <p:cNvSpPr>
            <a:spLocks noChangeShapeType="1"/>
          </p:cNvSpPr>
          <p:nvPr/>
        </p:nvSpPr>
        <p:spPr bwMode="auto">
          <a:xfrm>
            <a:off x="44958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7" name="Text Box 21"/>
          <p:cNvSpPr txBox="1">
            <a:spLocks noChangeArrowheads="1"/>
          </p:cNvSpPr>
          <p:nvPr/>
        </p:nvSpPr>
        <p:spPr bwMode="auto">
          <a:xfrm>
            <a:off x="1981200" y="4495800"/>
            <a:ext cx="32829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R1			R2</a:t>
            </a:r>
          </a:p>
        </p:txBody>
      </p:sp>
      <p:sp>
        <p:nvSpPr>
          <p:cNvPr id="45068" name="AutoShape 22"/>
          <p:cNvSpPr>
            <a:spLocks/>
          </p:cNvSpPr>
          <p:nvPr/>
        </p:nvSpPr>
        <p:spPr bwMode="auto">
          <a:xfrm>
            <a:off x="6781800" y="23622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69" name="AutoShape 23"/>
          <p:cNvSpPr>
            <a:spLocks/>
          </p:cNvSpPr>
          <p:nvPr/>
        </p:nvSpPr>
        <p:spPr bwMode="auto">
          <a:xfrm rot="-5400000">
            <a:off x="3581400" y="609600"/>
            <a:ext cx="76200" cy="3276600"/>
          </a:xfrm>
          <a:prstGeom prst="rightBrace">
            <a:avLst>
              <a:gd name="adj1" fmla="val 3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0" name="Rectangle 24"/>
          <p:cNvSpPr>
            <a:spLocks noChangeArrowheads="1"/>
          </p:cNvSpPr>
          <p:nvPr/>
        </p:nvSpPr>
        <p:spPr bwMode="auto">
          <a:xfrm>
            <a:off x="4495800" y="2362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1" name="Rectangle 25"/>
          <p:cNvSpPr>
            <a:spLocks noChangeArrowheads="1"/>
          </p:cNvSpPr>
          <p:nvPr/>
        </p:nvSpPr>
        <p:spPr bwMode="auto">
          <a:xfrm>
            <a:off x="4876800" y="2362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2" name="Rectangle 26"/>
          <p:cNvSpPr>
            <a:spLocks noChangeArrowheads="1"/>
          </p:cNvSpPr>
          <p:nvPr/>
        </p:nvSpPr>
        <p:spPr bwMode="auto">
          <a:xfrm>
            <a:off x="3733800" y="2362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3" name="Rectangle 27"/>
          <p:cNvSpPr>
            <a:spLocks noChangeArrowheads="1"/>
          </p:cNvSpPr>
          <p:nvPr/>
        </p:nvSpPr>
        <p:spPr bwMode="auto">
          <a:xfrm>
            <a:off x="4114800" y="2362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4" name="Line 28"/>
          <p:cNvSpPr>
            <a:spLocks noChangeShapeType="1"/>
          </p:cNvSpPr>
          <p:nvPr/>
        </p:nvSpPr>
        <p:spPr bwMode="auto">
          <a:xfrm flipH="1">
            <a:off x="18288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5" name="Line 29"/>
          <p:cNvSpPr>
            <a:spLocks noChangeShapeType="1"/>
          </p:cNvSpPr>
          <p:nvPr/>
        </p:nvSpPr>
        <p:spPr bwMode="auto">
          <a:xfrm flipH="1">
            <a:off x="2590800" y="2590800"/>
            <a:ext cx="13716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6" name="Line 30"/>
          <p:cNvSpPr>
            <a:spLocks noChangeShapeType="1"/>
          </p:cNvSpPr>
          <p:nvPr/>
        </p:nvSpPr>
        <p:spPr bwMode="auto">
          <a:xfrm flipH="1">
            <a:off x="2971800" y="2590800"/>
            <a:ext cx="21336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7" name="Line 31"/>
          <p:cNvSpPr>
            <a:spLocks noChangeShapeType="1"/>
          </p:cNvSpPr>
          <p:nvPr/>
        </p:nvSpPr>
        <p:spPr bwMode="auto">
          <a:xfrm>
            <a:off x="4648200" y="2590800"/>
            <a:ext cx="228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8" name="Line 32"/>
          <p:cNvSpPr>
            <a:spLocks noChangeShapeType="1"/>
          </p:cNvSpPr>
          <p:nvPr/>
        </p:nvSpPr>
        <p:spPr bwMode="auto">
          <a:xfrm>
            <a:off x="4343400" y="2590800"/>
            <a:ext cx="381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D70344-507D-42C0-9AAE-6FBF6296EF2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Block header</a:t>
            </a:r>
            <a:r>
              <a:rPr lang="en-US" altLang="hu-HU" sz="3600"/>
              <a:t> - data at beginning that</a:t>
            </a:r>
            <a:br>
              <a:rPr lang="en-US" altLang="hu-HU" sz="3600"/>
            </a:br>
            <a:r>
              <a:rPr lang="en-US" altLang="hu-HU" sz="3600"/>
              <a:t>			  describes block</a:t>
            </a:r>
            <a:endParaRPr lang="en-US" altLang="hu-HU" sz="3600" u="sng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May contain:</a:t>
            </a: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	- File ID (or RELATION or DB ID)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   - This block ID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 	- Record directory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- Pointer to free space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- Type of block (e.g. contains recs type 4; 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is overflow, …)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- Pointer to other blocks “like it”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- Timestamp 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94FDA-847E-48A4-8560-4FF15F90EBC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Insertion/Deletion</a:t>
            </a:r>
          </a:p>
          <a:p>
            <a:pPr eaLnBrk="1" hangingPunct="1">
              <a:buFontTx/>
              <a:buNone/>
            </a:pPr>
            <a:r>
              <a:rPr lang="en-US" altLang="hu-HU"/>
              <a:t>(2) Buffer Management</a:t>
            </a:r>
          </a:p>
          <a:p>
            <a:pPr eaLnBrk="1" hangingPunct="1">
              <a:buFontTx/>
              <a:buNone/>
            </a:pPr>
            <a:r>
              <a:rPr lang="en-US" altLang="hu-HU"/>
              <a:t>(3) Comparison of Schemes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609600"/>
            <a:ext cx="3048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Other Topics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99F8C2-AFE7-4C9A-ACAF-45AF01B8474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581400" y="1905000"/>
            <a:ext cx="12192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Block</a:t>
            </a: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685800" y="762000"/>
            <a:ext cx="1981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Deletion</a:t>
            </a: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3429000" y="2667000"/>
            <a:ext cx="1981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4038600" y="3124200"/>
            <a:ext cx="838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Rx</a:t>
            </a:r>
          </a:p>
        </p:txBody>
      </p:sp>
      <p:sp>
        <p:nvSpPr>
          <p:cNvPr id="48135" name="Line 13"/>
          <p:cNvSpPr>
            <a:spLocks noChangeShapeType="1"/>
          </p:cNvSpPr>
          <p:nvPr/>
        </p:nvSpPr>
        <p:spPr bwMode="auto">
          <a:xfrm>
            <a:off x="4876800" y="32004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6" name="Freeform 16"/>
          <p:cNvSpPr>
            <a:spLocks/>
          </p:cNvSpPr>
          <p:nvPr/>
        </p:nvSpPr>
        <p:spPr bwMode="auto">
          <a:xfrm>
            <a:off x="3733800" y="3200400"/>
            <a:ext cx="457200" cy="228600"/>
          </a:xfrm>
          <a:custGeom>
            <a:avLst/>
            <a:gdLst>
              <a:gd name="T0" fmla="*/ 2147483646 w 360"/>
              <a:gd name="T1" fmla="*/ 2147483646 h 208"/>
              <a:gd name="T2" fmla="*/ 2147483646 w 360"/>
              <a:gd name="T3" fmla="*/ 2147483646 h 208"/>
              <a:gd name="T4" fmla="*/ 2147483646 w 360"/>
              <a:gd name="T5" fmla="*/ 2147483646 h 208"/>
              <a:gd name="T6" fmla="*/ 2147483646 w 360"/>
              <a:gd name="T7" fmla="*/ 2147483646 h 208"/>
              <a:gd name="T8" fmla="*/ 2147483646 w 360"/>
              <a:gd name="T9" fmla="*/ 2147483646 h 208"/>
              <a:gd name="T10" fmla="*/ 2147483646 w 360"/>
              <a:gd name="T11" fmla="*/ 2147483646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0"/>
              <a:gd name="T19" fmla="*/ 0 h 208"/>
              <a:gd name="T20" fmla="*/ 360 w 360"/>
              <a:gd name="T21" fmla="*/ 208 h 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0" h="208">
                <a:moveTo>
                  <a:pt x="264" y="8"/>
                </a:moveTo>
                <a:cubicBezTo>
                  <a:pt x="188" y="4"/>
                  <a:pt x="112" y="0"/>
                  <a:pt x="72" y="8"/>
                </a:cubicBezTo>
                <a:cubicBezTo>
                  <a:pt x="32" y="16"/>
                  <a:pt x="32" y="32"/>
                  <a:pt x="24" y="56"/>
                </a:cubicBezTo>
                <a:cubicBezTo>
                  <a:pt x="16" y="80"/>
                  <a:pt x="0" y="128"/>
                  <a:pt x="24" y="152"/>
                </a:cubicBezTo>
                <a:cubicBezTo>
                  <a:pt x="48" y="176"/>
                  <a:pt x="112" y="192"/>
                  <a:pt x="168" y="200"/>
                </a:cubicBezTo>
                <a:cubicBezTo>
                  <a:pt x="224" y="208"/>
                  <a:pt x="320" y="200"/>
                  <a:pt x="360" y="20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7" name="Line 17"/>
          <p:cNvSpPr>
            <a:spLocks noChangeShapeType="1"/>
          </p:cNvSpPr>
          <p:nvPr/>
        </p:nvSpPr>
        <p:spPr bwMode="auto">
          <a:xfrm>
            <a:off x="6400800" y="3200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7ED07-239A-4577-A412-E220C9BA4A2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Options: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(a)	Immediately reclaim space</a:t>
            </a:r>
          </a:p>
          <a:p>
            <a:pPr eaLnBrk="1" hangingPunct="1">
              <a:buFontTx/>
              <a:buNone/>
            </a:pPr>
            <a:r>
              <a:rPr lang="en-US" altLang="hu-HU"/>
              <a:t>(b)	Mark deleted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066800" y="26670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/>
            <a:r>
              <a:rPr lang="en-US" altLang="hu-HU"/>
              <a:t>May need chain of deleted records</a:t>
            </a:r>
          </a:p>
          <a:p>
            <a:pPr eaLnBrk="1" hangingPunct="1">
              <a:buFontTx/>
              <a:buNone/>
            </a:pPr>
            <a:r>
              <a:rPr lang="en-US" altLang="hu-HU"/>
              <a:t>		(for re-use)</a:t>
            </a:r>
          </a:p>
          <a:p>
            <a:pPr lvl="1" eaLnBrk="1" hangingPunct="1"/>
            <a:r>
              <a:rPr lang="en-US" altLang="hu-HU"/>
              <a:t>Need a way to mark:</a:t>
            </a:r>
          </a:p>
          <a:p>
            <a:pPr lvl="2" eaLnBrk="1" hangingPunct="1"/>
            <a:r>
              <a:rPr lang="en-US" altLang="hu-HU"/>
              <a:t>special characters</a:t>
            </a:r>
          </a:p>
          <a:p>
            <a:pPr lvl="2" eaLnBrk="1" hangingPunct="1"/>
            <a:r>
              <a:rPr lang="en-US" altLang="hu-HU"/>
              <a:t>delete field</a:t>
            </a:r>
          </a:p>
          <a:p>
            <a:pPr lvl="2" eaLnBrk="1" hangingPunct="1"/>
            <a:r>
              <a:rPr lang="en-US" altLang="hu-HU"/>
              <a:t>in map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915E1-92E2-457D-A80F-37A7B1FB944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/>
              <a:t>     As usual, many tradeoffs...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How expensive is to move valid record to free space for immediate reclaim?</a:t>
            </a:r>
          </a:p>
          <a:p>
            <a:pPr eaLnBrk="1" hangingPunct="1"/>
            <a:r>
              <a:rPr lang="en-US" altLang="hu-HU"/>
              <a:t>How much space is wasted?</a:t>
            </a:r>
          </a:p>
          <a:p>
            <a:pPr lvl="1" eaLnBrk="1" hangingPunct="1"/>
            <a:r>
              <a:rPr lang="en-US" altLang="hu-HU"/>
              <a:t>e.g.,  deleted records, delete fields, free space chains,...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>
            <a:off x="914400" y="1066800"/>
            <a:ext cx="304800" cy="3048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808DC-5DFF-46BD-B765-21F83D298AB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Dangling pointers</a:t>
            </a:r>
            <a:endParaRPr lang="en-US" altLang="hu-HU" dirty="0">
              <a:solidFill>
                <a:srgbClr val="FF0000"/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09600" y="609600"/>
            <a:ext cx="4876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Concern with deletions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752600" y="31242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724400" y="3124200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?</a:t>
            </a: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35052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876E8-741A-4244-B7B4-814084155AF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8194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Solution #1</a:t>
            </a:r>
            <a:r>
              <a:rPr lang="en-US" altLang="hu-HU" sz="3600" dirty="0"/>
              <a:t>: Do not worry</a:t>
            </a:r>
            <a:br>
              <a:rPr lang="hu-HU" altLang="hu-HU" sz="3600" dirty="0"/>
            </a:br>
            <a:br>
              <a:rPr lang="hu-HU" altLang="hu-HU" sz="3600" dirty="0"/>
            </a:br>
            <a:br>
              <a:rPr lang="hu-HU" altLang="hu-HU" sz="3600" dirty="0"/>
            </a:br>
            <a:r>
              <a:rPr lang="hu-HU" altLang="hu-HU" sz="2400" dirty="0" err="1"/>
              <a:t>We</a:t>
            </a:r>
            <a:r>
              <a:rPr lang="hu-HU" altLang="hu-HU" sz="2400" dirty="0"/>
              <a:t> </a:t>
            </a:r>
            <a:r>
              <a:rPr lang="hu-HU" altLang="hu-HU" sz="2400" dirty="0" err="1"/>
              <a:t>can</a:t>
            </a:r>
            <a:r>
              <a:rPr lang="hu-HU" altLang="hu-HU" sz="2400" dirty="0"/>
              <a:t> </a:t>
            </a:r>
            <a:r>
              <a:rPr lang="hu-HU" altLang="hu-HU" sz="2400" dirty="0" err="1">
                <a:solidFill>
                  <a:srgbClr val="FF0000"/>
                </a:solidFill>
              </a:rPr>
              <a:t>never</a:t>
            </a:r>
            <a:r>
              <a:rPr lang="hu-HU" altLang="hu-HU" sz="2400" dirty="0">
                <a:solidFill>
                  <a:srgbClr val="FF0000"/>
                </a:solidFill>
              </a:rPr>
              <a:t> </a:t>
            </a:r>
            <a:r>
              <a:rPr lang="hu-HU" altLang="hu-HU" sz="2400" dirty="0" err="1">
                <a:solidFill>
                  <a:srgbClr val="FF0000"/>
                </a:solidFill>
              </a:rPr>
              <a:t>reuse</a:t>
            </a:r>
            <a:r>
              <a:rPr lang="hu-HU" altLang="hu-HU" sz="2400" dirty="0">
                <a:solidFill>
                  <a:srgbClr val="FF0000"/>
                </a:solidFill>
              </a:rPr>
              <a:t> the </a:t>
            </a:r>
            <a:r>
              <a:rPr lang="hu-HU" altLang="hu-HU" sz="2400" dirty="0" err="1">
                <a:solidFill>
                  <a:srgbClr val="FF0000"/>
                </a:solidFill>
              </a:rPr>
              <a:t>space</a:t>
            </a:r>
            <a:r>
              <a:rPr lang="hu-HU" altLang="hu-HU" sz="2400" dirty="0">
                <a:solidFill>
                  <a:srgbClr val="FF0000"/>
                </a:solidFill>
              </a:rPr>
              <a:t> </a:t>
            </a:r>
            <a:r>
              <a:rPr lang="hu-HU" altLang="hu-HU" sz="2400" dirty="0"/>
              <a:t>of the </a:t>
            </a:r>
            <a:r>
              <a:rPr lang="hu-HU" altLang="hu-HU" sz="2400" dirty="0" err="1"/>
              <a:t>deleted</a:t>
            </a:r>
            <a:r>
              <a:rPr lang="hu-HU" altLang="hu-HU" sz="2400" dirty="0"/>
              <a:t> </a:t>
            </a:r>
            <a:r>
              <a:rPr lang="hu-HU" altLang="hu-HU" sz="2400" dirty="0" err="1"/>
              <a:t>record</a:t>
            </a:r>
            <a:r>
              <a:rPr lang="hu-HU" altLang="hu-HU" sz="2400" dirty="0"/>
              <a:t>. </a:t>
            </a:r>
            <a:endParaRPr lang="en-US" altLang="hu-HU" sz="2400" u="sng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2F69F-5088-42D8-B7DB-CCAEF2AFFAB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E.g., Leave “MARK” </a:t>
            </a:r>
            <a:r>
              <a:rPr lang="en-US" altLang="hu-HU" dirty="0">
                <a:solidFill>
                  <a:srgbClr val="FF0000"/>
                </a:solidFill>
              </a:rPr>
              <a:t>in</a:t>
            </a:r>
            <a:r>
              <a:rPr lang="en-US" altLang="hu-HU" dirty="0"/>
              <a:t> map or </a:t>
            </a:r>
            <a:r>
              <a:rPr lang="en-US" altLang="hu-HU" dirty="0">
                <a:solidFill>
                  <a:srgbClr val="FF0000"/>
                </a:solidFill>
              </a:rPr>
              <a:t>old location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dirty="0"/>
              <a:t>Solution #2</a:t>
            </a:r>
            <a:r>
              <a:rPr lang="en-US" altLang="hu-HU" sz="3600" dirty="0"/>
              <a:t>: </a:t>
            </a:r>
            <a:r>
              <a:rPr lang="en-US" altLang="hu-HU" sz="3600" dirty="0">
                <a:solidFill>
                  <a:srgbClr val="FF0000"/>
                </a:solidFill>
              </a:rPr>
              <a:t>Tombstones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grpSp>
        <p:nvGrpSpPr>
          <p:cNvPr id="53253" name="Group 27"/>
          <p:cNvGrpSpPr>
            <a:grpSpLocks/>
          </p:cNvGrpSpPr>
          <p:nvPr/>
        </p:nvGrpSpPr>
        <p:grpSpPr bwMode="auto">
          <a:xfrm>
            <a:off x="457200" y="2398713"/>
            <a:ext cx="6738938" cy="3416300"/>
            <a:chOff x="288" y="1511"/>
            <a:chExt cx="4245" cy="2152"/>
          </a:xfrm>
        </p:grpSpPr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432" y="1511"/>
              <a:ext cx="19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hu-HU" sz="3600">
                  <a:solidFill>
                    <a:schemeClr val="tx2"/>
                  </a:solidFill>
                </a:rPr>
                <a:t> </a:t>
              </a:r>
              <a:r>
                <a:rPr lang="en-US" altLang="hu-HU">
                  <a:solidFill>
                    <a:schemeClr val="tx2"/>
                  </a:solidFill>
                </a:rPr>
                <a:t>Physical IDs</a:t>
              </a:r>
              <a:endParaRPr lang="en-US" altLang="hu-HU" sz="3600">
                <a:solidFill>
                  <a:schemeClr val="tx2"/>
                </a:solidFill>
              </a:endParaRPr>
            </a:p>
          </p:txBody>
        </p:sp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288" y="2064"/>
              <a:ext cx="4245" cy="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    A block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		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		This space		This space can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		never re-used	be re-used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hu-HU" sz="2400"/>
            </a:p>
          </p:txBody>
        </p:sp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2544" y="2279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3257" name="Rectangle 8"/>
            <p:cNvSpPr>
              <a:spLocks noChangeArrowheads="1"/>
            </p:cNvSpPr>
            <p:nvPr/>
          </p:nvSpPr>
          <p:spPr bwMode="auto">
            <a:xfrm>
              <a:off x="1344" y="2279"/>
              <a:ext cx="120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3258" name="Rectangle 9"/>
            <p:cNvSpPr>
              <a:spLocks noChangeArrowheads="1"/>
            </p:cNvSpPr>
            <p:nvPr/>
          </p:nvSpPr>
          <p:spPr bwMode="auto">
            <a:xfrm>
              <a:off x="2832" y="2279"/>
              <a:ext cx="10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3259" name="Line 10"/>
            <p:cNvSpPr>
              <a:spLocks noChangeShapeType="1"/>
            </p:cNvSpPr>
            <p:nvPr/>
          </p:nvSpPr>
          <p:spPr bwMode="auto">
            <a:xfrm>
              <a:off x="3840" y="227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0" name="Line 11"/>
            <p:cNvSpPr>
              <a:spLocks noChangeShapeType="1"/>
            </p:cNvSpPr>
            <p:nvPr/>
          </p:nvSpPr>
          <p:spPr bwMode="auto">
            <a:xfrm>
              <a:off x="3840" y="256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1" name="AutoShape 12"/>
            <p:cNvSpPr>
              <a:spLocks/>
            </p:cNvSpPr>
            <p:nvPr/>
          </p:nvSpPr>
          <p:spPr bwMode="auto">
            <a:xfrm rot="5376799">
              <a:off x="3288" y="2207"/>
              <a:ext cx="47" cy="960"/>
            </a:xfrm>
            <a:prstGeom prst="rightBrace">
              <a:avLst>
                <a:gd name="adj1" fmla="val 1702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3262" name="Line 13"/>
            <p:cNvSpPr>
              <a:spLocks noChangeShapeType="1"/>
            </p:cNvSpPr>
            <p:nvPr/>
          </p:nvSpPr>
          <p:spPr bwMode="auto">
            <a:xfrm flipV="1">
              <a:off x="2448" y="2615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3" name="Line 14"/>
            <p:cNvSpPr>
              <a:spLocks noChangeShapeType="1"/>
            </p:cNvSpPr>
            <p:nvPr/>
          </p:nvSpPr>
          <p:spPr bwMode="auto">
            <a:xfrm>
              <a:off x="2688" y="208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4" name="Line 15"/>
            <p:cNvSpPr>
              <a:spLocks noChangeShapeType="1"/>
            </p:cNvSpPr>
            <p:nvPr/>
          </p:nvSpPr>
          <p:spPr bwMode="auto">
            <a:xfrm flipH="1">
              <a:off x="2304" y="208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53265" name="Group 16"/>
            <p:cNvGrpSpPr>
              <a:grpSpLocks/>
            </p:cNvGrpSpPr>
            <p:nvPr/>
          </p:nvGrpSpPr>
          <p:grpSpPr bwMode="auto">
            <a:xfrm>
              <a:off x="2544" y="2327"/>
              <a:ext cx="274" cy="196"/>
              <a:chOff x="1166" y="3004"/>
              <a:chExt cx="732" cy="524"/>
            </a:xfrm>
          </p:grpSpPr>
          <p:sp>
            <p:nvSpPr>
              <p:cNvPr id="53268" name="Freeform 17"/>
              <p:cNvSpPr>
                <a:spLocks/>
              </p:cNvSpPr>
              <p:nvPr/>
            </p:nvSpPr>
            <p:spPr bwMode="auto">
              <a:xfrm>
                <a:off x="1207" y="3513"/>
                <a:ext cx="691" cy="15"/>
              </a:xfrm>
              <a:custGeom>
                <a:avLst/>
                <a:gdLst>
                  <a:gd name="T0" fmla="*/ 0 w 691"/>
                  <a:gd name="T1" fmla="*/ 15 h 15"/>
                  <a:gd name="T2" fmla="*/ 269 w 691"/>
                  <a:gd name="T3" fmla="*/ 0 h 15"/>
                  <a:gd name="T4" fmla="*/ 691 w 691"/>
                  <a:gd name="T5" fmla="*/ 15 h 15"/>
                  <a:gd name="T6" fmla="*/ 0 60000 65536"/>
                  <a:gd name="T7" fmla="*/ 0 60000 65536"/>
                  <a:gd name="T8" fmla="*/ 0 60000 65536"/>
                  <a:gd name="T9" fmla="*/ 0 w 691"/>
                  <a:gd name="T10" fmla="*/ 0 h 15"/>
                  <a:gd name="T11" fmla="*/ 691 w 691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1" h="15">
                    <a:moveTo>
                      <a:pt x="0" y="15"/>
                    </a:moveTo>
                    <a:cubicBezTo>
                      <a:pt x="90" y="12"/>
                      <a:pt x="179" y="0"/>
                      <a:pt x="269" y="0"/>
                    </a:cubicBezTo>
                    <a:cubicBezTo>
                      <a:pt x="410" y="0"/>
                      <a:pt x="549" y="15"/>
                      <a:pt x="691" y="1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69" name="Freeform 18"/>
              <p:cNvSpPr>
                <a:spLocks/>
              </p:cNvSpPr>
              <p:nvPr/>
            </p:nvSpPr>
            <p:spPr bwMode="auto">
              <a:xfrm>
                <a:off x="1302" y="3004"/>
                <a:ext cx="521" cy="524"/>
              </a:xfrm>
              <a:custGeom>
                <a:avLst/>
                <a:gdLst>
                  <a:gd name="T0" fmla="*/ 0 w 521"/>
                  <a:gd name="T1" fmla="*/ 516 h 524"/>
                  <a:gd name="T2" fmla="*/ 80 w 521"/>
                  <a:gd name="T3" fmla="*/ 87 h 524"/>
                  <a:gd name="T4" fmla="*/ 211 w 521"/>
                  <a:gd name="T5" fmla="*/ 14 h 524"/>
                  <a:gd name="T6" fmla="*/ 283 w 521"/>
                  <a:gd name="T7" fmla="*/ 0 h 524"/>
                  <a:gd name="T8" fmla="*/ 392 w 521"/>
                  <a:gd name="T9" fmla="*/ 14 h 524"/>
                  <a:gd name="T10" fmla="*/ 458 w 521"/>
                  <a:gd name="T11" fmla="*/ 58 h 524"/>
                  <a:gd name="T12" fmla="*/ 480 w 521"/>
                  <a:gd name="T13" fmla="*/ 73 h 524"/>
                  <a:gd name="T14" fmla="*/ 509 w 521"/>
                  <a:gd name="T15" fmla="*/ 138 h 524"/>
                  <a:gd name="T16" fmla="*/ 516 w 521"/>
                  <a:gd name="T17" fmla="*/ 524 h 5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1"/>
                  <a:gd name="T28" fmla="*/ 0 h 524"/>
                  <a:gd name="T29" fmla="*/ 521 w 521"/>
                  <a:gd name="T30" fmla="*/ 524 h 5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1" h="524">
                    <a:moveTo>
                      <a:pt x="0" y="516"/>
                    </a:moveTo>
                    <a:cubicBezTo>
                      <a:pt x="43" y="383"/>
                      <a:pt x="16" y="214"/>
                      <a:pt x="80" y="87"/>
                    </a:cubicBezTo>
                    <a:cubicBezTo>
                      <a:pt x="105" y="37"/>
                      <a:pt x="160" y="25"/>
                      <a:pt x="211" y="14"/>
                    </a:cubicBezTo>
                    <a:cubicBezTo>
                      <a:pt x="235" y="9"/>
                      <a:pt x="283" y="0"/>
                      <a:pt x="283" y="0"/>
                    </a:cubicBezTo>
                    <a:cubicBezTo>
                      <a:pt x="288" y="0"/>
                      <a:pt x="366" y="0"/>
                      <a:pt x="392" y="14"/>
                    </a:cubicBezTo>
                    <a:cubicBezTo>
                      <a:pt x="401" y="19"/>
                      <a:pt x="443" y="48"/>
                      <a:pt x="458" y="58"/>
                    </a:cubicBezTo>
                    <a:cubicBezTo>
                      <a:pt x="465" y="63"/>
                      <a:pt x="480" y="73"/>
                      <a:pt x="480" y="73"/>
                    </a:cubicBezTo>
                    <a:cubicBezTo>
                      <a:pt x="497" y="124"/>
                      <a:pt x="486" y="104"/>
                      <a:pt x="509" y="138"/>
                    </a:cubicBezTo>
                    <a:cubicBezTo>
                      <a:pt x="521" y="344"/>
                      <a:pt x="516" y="215"/>
                      <a:pt x="516" y="52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0" name="Freeform 19"/>
              <p:cNvSpPr>
                <a:spLocks/>
              </p:cNvSpPr>
              <p:nvPr/>
            </p:nvSpPr>
            <p:spPr bwMode="auto">
              <a:xfrm>
                <a:off x="1447" y="3198"/>
                <a:ext cx="233" cy="46"/>
              </a:xfrm>
              <a:custGeom>
                <a:avLst/>
                <a:gdLst>
                  <a:gd name="T0" fmla="*/ 0 w 233"/>
                  <a:gd name="T1" fmla="*/ 17 h 46"/>
                  <a:gd name="T2" fmla="*/ 58 w 233"/>
                  <a:gd name="T3" fmla="*/ 39 h 46"/>
                  <a:gd name="T4" fmla="*/ 160 w 233"/>
                  <a:gd name="T5" fmla="*/ 46 h 46"/>
                  <a:gd name="T6" fmla="*/ 233 w 233"/>
                  <a:gd name="T7" fmla="*/ 31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46"/>
                  <a:gd name="T14" fmla="*/ 233 w 233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46">
                    <a:moveTo>
                      <a:pt x="0" y="17"/>
                    </a:moveTo>
                    <a:cubicBezTo>
                      <a:pt x="41" y="30"/>
                      <a:pt x="33" y="0"/>
                      <a:pt x="58" y="39"/>
                    </a:cubicBezTo>
                    <a:cubicBezTo>
                      <a:pt x="104" y="31"/>
                      <a:pt x="134" y="5"/>
                      <a:pt x="160" y="46"/>
                    </a:cubicBezTo>
                    <a:cubicBezTo>
                      <a:pt x="184" y="41"/>
                      <a:pt x="209" y="31"/>
                      <a:pt x="233" y="3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1" name="Freeform 20"/>
              <p:cNvSpPr>
                <a:spLocks/>
              </p:cNvSpPr>
              <p:nvPr/>
            </p:nvSpPr>
            <p:spPr bwMode="auto">
              <a:xfrm>
                <a:off x="1433" y="3290"/>
                <a:ext cx="247" cy="63"/>
              </a:xfrm>
              <a:custGeom>
                <a:avLst/>
                <a:gdLst>
                  <a:gd name="T0" fmla="*/ 0 w 247"/>
                  <a:gd name="T1" fmla="*/ 48 h 63"/>
                  <a:gd name="T2" fmla="*/ 36 w 247"/>
                  <a:gd name="T3" fmla="*/ 63 h 63"/>
                  <a:gd name="T4" fmla="*/ 87 w 247"/>
                  <a:gd name="T5" fmla="*/ 56 h 63"/>
                  <a:gd name="T6" fmla="*/ 116 w 247"/>
                  <a:gd name="T7" fmla="*/ 34 h 63"/>
                  <a:gd name="T8" fmla="*/ 123 w 247"/>
                  <a:gd name="T9" fmla="*/ 56 h 63"/>
                  <a:gd name="T10" fmla="*/ 145 w 247"/>
                  <a:gd name="T11" fmla="*/ 63 h 63"/>
                  <a:gd name="T12" fmla="*/ 247 w 247"/>
                  <a:gd name="T13" fmla="*/ 4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7"/>
                  <a:gd name="T22" fmla="*/ 0 h 63"/>
                  <a:gd name="T23" fmla="*/ 247 w 247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7" h="63">
                    <a:moveTo>
                      <a:pt x="0" y="48"/>
                    </a:moveTo>
                    <a:cubicBezTo>
                      <a:pt x="16" y="0"/>
                      <a:pt x="29" y="40"/>
                      <a:pt x="36" y="63"/>
                    </a:cubicBezTo>
                    <a:cubicBezTo>
                      <a:pt x="53" y="61"/>
                      <a:pt x="71" y="62"/>
                      <a:pt x="87" y="56"/>
                    </a:cubicBezTo>
                    <a:cubicBezTo>
                      <a:pt x="98" y="52"/>
                      <a:pt x="104" y="34"/>
                      <a:pt x="116" y="34"/>
                    </a:cubicBezTo>
                    <a:cubicBezTo>
                      <a:pt x="124" y="34"/>
                      <a:pt x="118" y="51"/>
                      <a:pt x="123" y="56"/>
                    </a:cubicBezTo>
                    <a:cubicBezTo>
                      <a:pt x="128" y="61"/>
                      <a:pt x="138" y="61"/>
                      <a:pt x="145" y="63"/>
                    </a:cubicBezTo>
                    <a:cubicBezTo>
                      <a:pt x="212" y="43"/>
                      <a:pt x="178" y="48"/>
                      <a:pt x="247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2" name="Freeform 21"/>
              <p:cNvSpPr>
                <a:spLocks/>
              </p:cNvSpPr>
              <p:nvPr/>
            </p:nvSpPr>
            <p:spPr bwMode="auto">
              <a:xfrm>
                <a:off x="1425" y="3394"/>
                <a:ext cx="255" cy="98"/>
              </a:xfrm>
              <a:custGeom>
                <a:avLst/>
                <a:gdLst>
                  <a:gd name="T0" fmla="*/ 0 w 255"/>
                  <a:gd name="T1" fmla="*/ 32 h 98"/>
                  <a:gd name="T2" fmla="*/ 37 w 255"/>
                  <a:gd name="T3" fmla="*/ 24 h 98"/>
                  <a:gd name="T4" fmla="*/ 51 w 255"/>
                  <a:gd name="T5" fmla="*/ 3 h 98"/>
                  <a:gd name="T6" fmla="*/ 58 w 255"/>
                  <a:gd name="T7" fmla="*/ 32 h 98"/>
                  <a:gd name="T8" fmla="*/ 66 w 255"/>
                  <a:gd name="T9" fmla="*/ 54 h 98"/>
                  <a:gd name="T10" fmla="*/ 95 w 255"/>
                  <a:gd name="T11" fmla="*/ 39 h 98"/>
                  <a:gd name="T12" fmla="*/ 117 w 255"/>
                  <a:gd name="T13" fmla="*/ 68 h 98"/>
                  <a:gd name="T14" fmla="*/ 146 w 255"/>
                  <a:gd name="T15" fmla="*/ 17 h 98"/>
                  <a:gd name="T16" fmla="*/ 153 w 255"/>
                  <a:gd name="T17" fmla="*/ 54 h 98"/>
                  <a:gd name="T18" fmla="*/ 160 w 255"/>
                  <a:gd name="T19" fmla="*/ 97 h 98"/>
                  <a:gd name="T20" fmla="*/ 197 w 255"/>
                  <a:gd name="T21" fmla="*/ 46 h 98"/>
                  <a:gd name="T22" fmla="*/ 255 w 255"/>
                  <a:gd name="T23" fmla="*/ 75 h 9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5"/>
                  <a:gd name="T37" fmla="*/ 0 h 98"/>
                  <a:gd name="T38" fmla="*/ 255 w 255"/>
                  <a:gd name="T39" fmla="*/ 98 h 9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5" h="98">
                    <a:moveTo>
                      <a:pt x="0" y="32"/>
                    </a:moveTo>
                    <a:cubicBezTo>
                      <a:pt x="12" y="29"/>
                      <a:pt x="26" y="30"/>
                      <a:pt x="37" y="24"/>
                    </a:cubicBezTo>
                    <a:cubicBezTo>
                      <a:pt x="44" y="20"/>
                      <a:pt x="43" y="0"/>
                      <a:pt x="51" y="3"/>
                    </a:cubicBezTo>
                    <a:cubicBezTo>
                      <a:pt x="60" y="7"/>
                      <a:pt x="55" y="22"/>
                      <a:pt x="58" y="32"/>
                    </a:cubicBezTo>
                    <a:cubicBezTo>
                      <a:pt x="60" y="39"/>
                      <a:pt x="63" y="47"/>
                      <a:pt x="66" y="54"/>
                    </a:cubicBezTo>
                    <a:cubicBezTo>
                      <a:pt x="76" y="49"/>
                      <a:pt x="85" y="36"/>
                      <a:pt x="95" y="39"/>
                    </a:cubicBezTo>
                    <a:cubicBezTo>
                      <a:pt x="107" y="42"/>
                      <a:pt x="105" y="68"/>
                      <a:pt x="117" y="68"/>
                    </a:cubicBezTo>
                    <a:cubicBezTo>
                      <a:pt x="130" y="68"/>
                      <a:pt x="142" y="27"/>
                      <a:pt x="146" y="17"/>
                    </a:cubicBezTo>
                    <a:cubicBezTo>
                      <a:pt x="148" y="29"/>
                      <a:pt x="151" y="42"/>
                      <a:pt x="153" y="54"/>
                    </a:cubicBezTo>
                    <a:cubicBezTo>
                      <a:pt x="156" y="68"/>
                      <a:pt x="147" y="91"/>
                      <a:pt x="160" y="97"/>
                    </a:cubicBezTo>
                    <a:cubicBezTo>
                      <a:pt x="162" y="98"/>
                      <a:pt x="194" y="51"/>
                      <a:pt x="197" y="46"/>
                    </a:cubicBezTo>
                    <a:cubicBezTo>
                      <a:pt x="208" y="92"/>
                      <a:pt x="194" y="75"/>
                      <a:pt x="255" y="7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3" name="Freeform 22"/>
              <p:cNvSpPr>
                <a:spLocks/>
              </p:cNvSpPr>
              <p:nvPr/>
            </p:nvSpPr>
            <p:spPr bwMode="auto">
              <a:xfrm>
                <a:off x="1166" y="3361"/>
                <a:ext cx="135" cy="167"/>
              </a:xfrm>
              <a:custGeom>
                <a:avLst/>
                <a:gdLst>
                  <a:gd name="T0" fmla="*/ 70 w 135"/>
                  <a:gd name="T1" fmla="*/ 167 h 167"/>
                  <a:gd name="T2" fmla="*/ 19 w 135"/>
                  <a:gd name="T3" fmla="*/ 65 h 167"/>
                  <a:gd name="T4" fmla="*/ 41 w 135"/>
                  <a:gd name="T5" fmla="*/ 101 h 167"/>
                  <a:gd name="T6" fmla="*/ 78 w 135"/>
                  <a:gd name="T7" fmla="*/ 43 h 167"/>
                  <a:gd name="T8" fmla="*/ 107 w 135"/>
                  <a:gd name="T9" fmla="*/ 50 h 167"/>
                  <a:gd name="T10" fmla="*/ 78 w 135"/>
                  <a:gd name="T11" fmla="*/ 79 h 167"/>
                  <a:gd name="T12" fmla="*/ 41 w 135"/>
                  <a:gd name="T13" fmla="*/ 14 h 167"/>
                  <a:gd name="T14" fmla="*/ 63 w 135"/>
                  <a:gd name="T15" fmla="*/ 65 h 167"/>
                  <a:gd name="T16" fmla="*/ 70 w 135"/>
                  <a:gd name="T17" fmla="*/ 130 h 167"/>
                  <a:gd name="T18" fmla="*/ 56 w 135"/>
                  <a:gd name="T19" fmla="*/ 87 h 1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5"/>
                  <a:gd name="T31" fmla="*/ 0 h 167"/>
                  <a:gd name="T32" fmla="*/ 135 w 135"/>
                  <a:gd name="T33" fmla="*/ 167 h 1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5" h="167">
                    <a:moveTo>
                      <a:pt x="70" y="167"/>
                    </a:moveTo>
                    <a:cubicBezTo>
                      <a:pt x="67" y="112"/>
                      <a:pt x="84" y="0"/>
                      <a:pt x="19" y="65"/>
                    </a:cubicBezTo>
                    <a:cubicBezTo>
                      <a:pt x="9" y="95"/>
                      <a:pt x="0" y="114"/>
                      <a:pt x="41" y="101"/>
                    </a:cubicBezTo>
                    <a:cubicBezTo>
                      <a:pt x="50" y="71"/>
                      <a:pt x="51" y="60"/>
                      <a:pt x="78" y="43"/>
                    </a:cubicBezTo>
                    <a:cubicBezTo>
                      <a:pt x="88" y="45"/>
                      <a:pt x="103" y="41"/>
                      <a:pt x="107" y="50"/>
                    </a:cubicBezTo>
                    <a:cubicBezTo>
                      <a:pt x="135" y="109"/>
                      <a:pt x="88" y="83"/>
                      <a:pt x="78" y="79"/>
                    </a:cubicBezTo>
                    <a:cubicBezTo>
                      <a:pt x="65" y="44"/>
                      <a:pt x="80" y="26"/>
                      <a:pt x="41" y="14"/>
                    </a:cubicBezTo>
                    <a:cubicBezTo>
                      <a:pt x="19" y="49"/>
                      <a:pt x="27" y="52"/>
                      <a:pt x="63" y="65"/>
                    </a:cubicBezTo>
                    <a:cubicBezTo>
                      <a:pt x="41" y="87"/>
                      <a:pt x="5" y="151"/>
                      <a:pt x="70" y="130"/>
                    </a:cubicBezTo>
                    <a:cubicBezTo>
                      <a:pt x="63" y="85"/>
                      <a:pt x="78" y="87"/>
                      <a:pt x="56" y="8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4" name="Freeform 23"/>
              <p:cNvSpPr>
                <a:spLocks/>
              </p:cNvSpPr>
              <p:nvPr/>
            </p:nvSpPr>
            <p:spPr bwMode="auto">
              <a:xfrm>
                <a:off x="1513" y="3127"/>
                <a:ext cx="101" cy="9"/>
              </a:xfrm>
              <a:custGeom>
                <a:avLst/>
                <a:gdLst>
                  <a:gd name="T0" fmla="*/ 0 w 101"/>
                  <a:gd name="T1" fmla="*/ 0 h 9"/>
                  <a:gd name="T2" fmla="*/ 101 w 101"/>
                  <a:gd name="T3" fmla="*/ 8 h 9"/>
                  <a:gd name="T4" fmla="*/ 0 60000 65536"/>
                  <a:gd name="T5" fmla="*/ 0 60000 65536"/>
                  <a:gd name="T6" fmla="*/ 0 w 101"/>
                  <a:gd name="T7" fmla="*/ 0 h 9"/>
                  <a:gd name="T8" fmla="*/ 101 w 101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" h="9">
                    <a:moveTo>
                      <a:pt x="0" y="0"/>
                    </a:moveTo>
                    <a:cubicBezTo>
                      <a:pt x="82" y="9"/>
                      <a:pt x="48" y="8"/>
                      <a:pt x="101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3266" name="Line 24"/>
            <p:cNvSpPr>
              <a:spLocks noChangeShapeType="1"/>
            </p:cNvSpPr>
            <p:nvPr/>
          </p:nvSpPr>
          <p:spPr bwMode="auto">
            <a:xfrm>
              <a:off x="2544" y="227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7" name="Line 25"/>
            <p:cNvSpPr>
              <a:spLocks noChangeShapeType="1"/>
            </p:cNvSpPr>
            <p:nvPr/>
          </p:nvSpPr>
          <p:spPr bwMode="auto">
            <a:xfrm>
              <a:off x="3840" y="227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02C3C3-83FC-4225-ABB9-70A566FF8CD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3124200" cy="914400"/>
          </a:xfrm>
          <a:noFill/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hu-HU" sz="3600"/>
              <a:t> Logical IDs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905000" y="36576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ID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276600" y="36576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9050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2766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905000" y="4724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7788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276600" y="5257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905000" y="5257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276600" y="4724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362200" y="3200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map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4953000" y="4800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5830888" y="4367213"/>
            <a:ext cx="25273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Never reuse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ID 7788 nor 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   space in map...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457200" y="1447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dirty="0"/>
              <a:t>E.g., Leave “MARK” </a:t>
            </a:r>
            <a:r>
              <a:rPr lang="en-US" altLang="hu-HU" dirty="0">
                <a:solidFill>
                  <a:srgbClr val="FF0000"/>
                </a:solidFill>
              </a:rPr>
              <a:t>in map </a:t>
            </a:r>
            <a:r>
              <a:rPr lang="en-US" altLang="hu-HU" dirty="0"/>
              <a:t>or old location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 dirty="0">
                <a:solidFill>
                  <a:schemeClr val="tx2"/>
                </a:solidFill>
              </a:rPr>
              <a:t>Solution #2</a:t>
            </a:r>
            <a:r>
              <a:rPr lang="en-US" altLang="hu-HU" sz="3600" dirty="0">
                <a:solidFill>
                  <a:schemeClr val="tx2"/>
                </a:solidFill>
              </a:rPr>
              <a:t>: </a:t>
            </a:r>
            <a:r>
              <a:rPr lang="en-US" altLang="hu-HU" sz="3600" dirty="0">
                <a:solidFill>
                  <a:srgbClr val="FF0000"/>
                </a:solidFill>
              </a:rPr>
              <a:t>Tombstones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3733800" y="4800600"/>
            <a:ext cx="434975" cy="311150"/>
            <a:chOff x="1166" y="3004"/>
            <a:chExt cx="732" cy="524"/>
          </a:xfrm>
        </p:grpSpPr>
        <p:sp>
          <p:nvSpPr>
            <p:cNvPr id="54290" name="Freeform 18"/>
            <p:cNvSpPr>
              <a:spLocks/>
            </p:cNvSpPr>
            <p:nvPr/>
          </p:nvSpPr>
          <p:spPr bwMode="auto">
            <a:xfrm>
              <a:off x="1207" y="3513"/>
              <a:ext cx="691" cy="15"/>
            </a:xfrm>
            <a:custGeom>
              <a:avLst/>
              <a:gdLst>
                <a:gd name="T0" fmla="*/ 0 w 691"/>
                <a:gd name="T1" fmla="*/ 15 h 15"/>
                <a:gd name="T2" fmla="*/ 269 w 691"/>
                <a:gd name="T3" fmla="*/ 0 h 15"/>
                <a:gd name="T4" fmla="*/ 691 w 691"/>
                <a:gd name="T5" fmla="*/ 15 h 15"/>
                <a:gd name="T6" fmla="*/ 0 60000 65536"/>
                <a:gd name="T7" fmla="*/ 0 60000 65536"/>
                <a:gd name="T8" fmla="*/ 0 60000 65536"/>
                <a:gd name="T9" fmla="*/ 0 w 691"/>
                <a:gd name="T10" fmla="*/ 0 h 15"/>
                <a:gd name="T11" fmla="*/ 691 w 691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1" h="15">
                  <a:moveTo>
                    <a:pt x="0" y="15"/>
                  </a:moveTo>
                  <a:cubicBezTo>
                    <a:pt x="90" y="12"/>
                    <a:pt x="179" y="0"/>
                    <a:pt x="269" y="0"/>
                  </a:cubicBezTo>
                  <a:cubicBezTo>
                    <a:pt x="410" y="0"/>
                    <a:pt x="549" y="15"/>
                    <a:pt x="691" y="1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1" name="Freeform 19"/>
            <p:cNvSpPr>
              <a:spLocks/>
            </p:cNvSpPr>
            <p:nvPr/>
          </p:nvSpPr>
          <p:spPr bwMode="auto">
            <a:xfrm>
              <a:off x="1302" y="3004"/>
              <a:ext cx="521" cy="524"/>
            </a:xfrm>
            <a:custGeom>
              <a:avLst/>
              <a:gdLst>
                <a:gd name="T0" fmla="*/ 0 w 521"/>
                <a:gd name="T1" fmla="*/ 516 h 524"/>
                <a:gd name="T2" fmla="*/ 80 w 521"/>
                <a:gd name="T3" fmla="*/ 87 h 524"/>
                <a:gd name="T4" fmla="*/ 211 w 521"/>
                <a:gd name="T5" fmla="*/ 14 h 524"/>
                <a:gd name="T6" fmla="*/ 283 w 521"/>
                <a:gd name="T7" fmla="*/ 0 h 524"/>
                <a:gd name="T8" fmla="*/ 392 w 521"/>
                <a:gd name="T9" fmla="*/ 14 h 524"/>
                <a:gd name="T10" fmla="*/ 458 w 521"/>
                <a:gd name="T11" fmla="*/ 58 h 524"/>
                <a:gd name="T12" fmla="*/ 480 w 521"/>
                <a:gd name="T13" fmla="*/ 73 h 524"/>
                <a:gd name="T14" fmla="*/ 509 w 521"/>
                <a:gd name="T15" fmla="*/ 138 h 524"/>
                <a:gd name="T16" fmla="*/ 516 w 521"/>
                <a:gd name="T17" fmla="*/ 524 h 5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1"/>
                <a:gd name="T28" fmla="*/ 0 h 524"/>
                <a:gd name="T29" fmla="*/ 521 w 521"/>
                <a:gd name="T30" fmla="*/ 524 h 5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1" h="524">
                  <a:moveTo>
                    <a:pt x="0" y="516"/>
                  </a:moveTo>
                  <a:cubicBezTo>
                    <a:pt x="43" y="383"/>
                    <a:pt x="16" y="214"/>
                    <a:pt x="80" y="87"/>
                  </a:cubicBezTo>
                  <a:cubicBezTo>
                    <a:pt x="105" y="37"/>
                    <a:pt x="160" y="25"/>
                    <a:pt x="211" y="14"/>
                  </a:cubicBezTo>
                  <a:cubicBezTo>
                    <a:pt x="235" y="9"/>
                    <a:pt x="283" y="0"/>
                    <a:pt x="283" y="0"/>
                  </a:cubicBezTo>
                  <a:cubicBezTo>
                    <a:pt x="288" y="0"/>
                    <a:pt x="366" y="0"/>
                    <a:pt x="392" y="14"/>
                  </a:cubicBezTo>
                  <a:cubicBezTo>
                    <a:pt x="401" y="19"/>
                    <a:pt x="443" y="48"/>
                    <a:pt x="458" y="58"/>
                  </a:cubicBezTo>
                  <a:cubicBezTo>
                    <a:pt x="465" y="63"/>
                    <a:pt x="480" y="73"/>
                    <a:pt x="480" y="73"/>
                  </a:cubicBezTo>
                  <a:cubicBezTo>
                    <a:pt x="497" y="124"/>
                    <a:pt x="486" y="104"/>
                    <a:pt x="509" y="138"/>
                  </a:cubicBezTo>
                  <a:cubicBezTo>
                    <a:pt x="521" y="344"/>
                    <a:pt x="516" y="215"/>
                    <a:pt x="516" y="52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2" name="Freeform 20"/>
            <p:cNvSpPr>
              <a:spLocks/>
            </p:cNvSpPr>
            <p:nvPr/>
          </p:nvSpPr>
          <p:spPr bwMode="auto">
            <a:xfrm>
              <a:off x="1447" y="3198"/>
              <a:ext cx="233" cy="46"/>
            </a:xfrm>
            <a:custGeom>
              <a:avLst/>
              <a:gdLst>
                <a:gd name="T0" fmla="*/ 0 w 233"/>
                <a:gd name="T1" fmla="*/ 17 h 46"/>
                <a:gd name="T2" fmla="*/ 58 w 233"/>
                <a:gd name="T3" fmla="*/ 39 h 46"/>
                <a:gd name="T4" fmla="*/ 160 w 233"/>
                <a:gd name="T5" fmla="*/ 46 h 46"/>
                <a:gd name="T6" fmla="*/ 233 w 233"/>
                <a:gd name="T7" fmla="*/ 3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46"/>
                <a:gd name="T14" fmla="*/ 233 w 233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46">
                  <a:moveTo>
                    <a:pt x="0" y="17"/>
                  </a:moveTo>
                  <a:cubicBezTo>
                    <a:pt x="41" y="30"/>
                    <a:pt x="33" y="0"/>
                    <a:pt x="58" y="39"/>
                  </a:cubicBezTo>
                  <a:cubicBezTo>
                    <a:pt x="104" y="31"/>
                    <a:pt x="134" y="5"/>
                    <a:pt x="160" y="46"/>
                  </a:cubicBezTo>
                  <a:cubicBezTo>
                    <a:pt x="184" y="41"/>
                    <a:pt x="209" y="31"/>
                    <a:pt x="233" y="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3" name="Freeform 21"/>
            <p:cNvSpPr>
              <a:spLocks/>
            </p:cNvSpPr>
            <p:nvPr/>
          </p:nvSpPr>
          <p:spPr bwMode="auto">
            <a:xfrm>
              <a:off x="1433" y="3290"/>
              <a:ext cx="247" cy="63"/>
            </a:xfrm>
            <a:custGeom>
              <a:avLst/>
              <a:gdLst>
                <a:gd name="T0" fmla="*/ 0 w 247"/>
                <a:gd name="T1" fmla="*/ 48 h 63"/>
                <a:gd name="T2" fmla="*/ 36 w 247"/>
                <a:gd name="T3" fmla="*/ 63 h 63"/>
                <a:gd name="T4" fmla="*/ 87 w 247"/>
                <a:gd name="T5" fmla="*/ 56 h 63"/>
                <a:gd name="T6" fmla="*/ 116 w 247"/>
                <a:gd name="T7" fmla="*/ 34 h 63"/>
                <a:gd name="T8" fmla="*/ 123 w 247"/>
                <a:gd name="T9" fmla="*/ 56 h 63"/>
                <a:gd name="T10" fmla="*/ 145 w 247"/>
                <a:gd name="T11" fmla="*/ 63 h 63"/>
                <a:gd name="T12" fmla="*/ 247 w 247"/>
                <a:gd name="T13" fmla="*/ 48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7"/>
                <a:gd name="T22" fmla="*/ 0 h 63"/>
                <a:gd name="T23" fmla="*/ 247 w 247"/>
                <a:gd name="T24" fmla="*/ 63 h 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7" h="63">
                  <a:moveTo>
                    <a:pt x="0" y="48"/>
                  </a:moveTo>
                  <a:cubicBezTo>
                    <a:pt x="16" y="0"/>
                    <a:pt x="29" y="40"/>
                    <a:pt x="36" y="63"/>
                  </a:cubicBezTo>
                  <a:cubicBezTo>
                    <a:pt x="53" y="61"/>
                    <a:pt x="71" y="62"/>
                    <a:pt x="87" y="56"/>
                  </a:cubicBezTo>
                  <a:cubicBezTo>
                    <a:pt x="98" y="52"/>
                    <a:pt x="104" y="34"/>
                    <a:pt x="116" y="34"/>
                  </a:cubicBezTo>
                  <a:cubicBezTo>
                    <a:pt x="124" y="34"/>
                    <a:pt x="118" y="51"/>
                    <a:pt x="123" y="56"/>
                  </a:cubicBezTo>
                  <a:cubicBezTo>
                    <a:pt x="128" y="61"/>
                    <a:pt x="138" y="61"/>
                    <a:pt x="145" y="63"/>
                  </a:cubicBezTo>
                  <a:cubicBezTo>
                    <a:pt x="212" y="43"/>
                    <a:pt x="178" y="48"/>
                    <a:pt x="247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4" name="Freeform 22"/>
            <p:cNvSpPr>
              <a:spLocks/>
            </p:cNvSpPr>
            <p:nvPr/>
          </p:nvSpPr>
          <p:spPr bwMode="auto">
            <a:xfrm>
              <a:off x="1425" y="3394"/>
              <a:ext cx="255" cy="98"/>
            </a:xfrm>
            <a:custGeom>
              <a:avLst/>
              <a:gdLst>
                <a:gd name="T0" fmla="*/ 0 w 255"/>
                <a:gd name="T1" fmla="*/ 32 h 98"/>
                <a:gd name="T2" fmla="*/ 37 w 255"/>
                <a:gd name="T3" fmla="*/ 24 h 98"/>
                <a:gd name="T4" fmla="*/ 51 w 255"/>
                <a:gd name="T5" fmla="*/ 3 h 98"/>
                <a:gd name="T6" fmla="*/ 58 w 255"/>
                <a:gd name="T7" fmla="*/ 32 h 98"/>
                <a:gd name="T8" fmla="*/ 66 w 255"/>
                <a:gd name="T9" fmla="*/ 54 h 98"/>
                <a:gd name="T10" fmla="*/ 95 w 255"/>
                <a:gd name="T11" fmla="*/ 39 h 98"/>
                <a:gd name="T12" fmla="*/ 117 w 255"/>
                <a:gd name="T13" fmla="*/ 68 h 98"/>
                <a:gd name="T14" fmla="*/ 146 w 255"/>
                <a:gd name="T15" fmla="*/ 17 h 98"/>
                <a:gd name="T16" fmla="*/ 153 w 255"/>
                <a:gd name="T17" fmla="*/ 54 h 98"/>
                <a:gd name="T18" fmla="*/ 160 w 255"/>
                <a:gd name="T19" fmla="*/ 97 h 98"/>
                <a:gd name="T20" fmla="*/ 197 w 255"/>
                <a:gd name="T21" fmla="*/ 46 h 98"/>
                <a:gd name="T22" fmla="*/ 255 w 255"/>
                <a:gd name="T23" fmla="*/ 75 h 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5"/>
                <a:gd name="T37" fmla="*/ 0 h 98"/>
                <a:gd name="T38" fmla="*/ 255 w 255"/>
                <a:gd name="T39" fmla="*/ 98 h 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5" h="98">
                  <a:moveTo>
                    <a:pt x="0" y="32"/>
                  </a:moveTo>
                  <a:cubicBezTo>
                    <a:pt x="12" y="29"/>
                    <a:pt x="26" y="30"/>
                    <a:pt x="37" y="24"/>
                  </a:cubicBezTo>
                  <a:cubicBezTo>
                    <a:pt x="44" y="20"/>
                    <a:pt x="43" y="0"/>
                    <a:pt x="51" y="3"/>
                  </a:cubicBezTo>
                  <a:cubicBezTo>
                    <a:pt x="60" y="7"/>
                    <a:pt x="55" y="22"/>
                    <a:pt x="58" y="32"/>
                  </a:cubicBezTo>
                  <a:cubicBezTo>
                    <a:pt x="60" y="39"/>
                    <a:pt x="63" y="47"/>
                    <a:pt x="66" y="54"/>
                  </a:cubicBezTo>
                  <a:cubicBezTo>
                    <a:pt x="76" y="49"/>
                    <a:pt x="85" y="36"/>
                    <a:pt x="95" y="39"/>
                  </a:cubicBezTo>
                  <a:cubicBezTo>
                    <a:pt x="107" y="42"/>
                    <a:pt x="105" y="68"/>
                    <a:pt x="117" y="68"/>
                  </a:cubicBezTo>
                  <a:cubicBezTo>
                    <a:pt x="130" y="68"/>
                    <a:pt x="142" y="27"/>
                    <a:pt x="146" y="17"/>
                  </a:cubicBezTo>
                  <a:cubicBezTo>
                    <a:pt x="148" y="29"/>
                    <a:pt x="151" y="42"/>
                    <a:pt x="153" y="54"/>
                  </a:cubicBezTo>
                  <a:cubicBezTo>
                    <a:pt x="156" y="68"/>
                    <a:pt x="147" y="91"/>
                    <a:pt x="160" y="97"/>
                  </a:cubicBezTo>
                  <a:cubicBezTo>
                    <a:pt x="162" y="98"/>
                    <a:pt x="194" y="51"/>
                    <a:pt x="197" y="46"/>
                  </a:cubicBezTo>
                  <a:cubicBezTo>
                    <a:pt x="208" y="92"/>
                    <a:pt x="194" y="75"/>
                    <a:pt x="255" y="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5" name="Freeform 23"/>
            <p:cNvSpPr>
              <a:spLocks/>
            </p:cNvSpPr>
            <p:nvPr/>
          </p:nvSpPr>
          <p:spPr bwMode="auto">
            <a:xfrm>
              <a:off x="1166" y="3361"/>
              <a:ext cx="135" cy="167"/>
            </a:xfrm>
            <a:custGeom>
              <a:avLst/>
              <a:gdLst>
                <a:gd name="T0" fmla="*/ 70 w 135"/>
                <a:gd name="T1" fmla="*/ 167 h 167"/>
                <a:gd name="T2" fmla="*/ 19 w 135"/>
                <a:gd name="T3" fmla="*/ 65 h 167"/>
                <a:gd name="T4" fmla="*/ 41 w 135"/>
                <a:gd name="T5" fmla="*/ 101 h 167"/>
                <a:gd name="T6" fmla="*/ 78 w 135"/>
                <a:gd name="T7" fmla="*/ 43 h 167"/>
                <a:gd name="T8" fmla="*/ 107 w 135"/>
                <a:gd name="T9" fmla="*/ 50 h 167"/>
                <a:gd name="T10" fmla="*/ 78 w 135"/>
                <a:gd name="T11" fmla="*/ 79 h 167"/>
                <a:gd name="T12" fmla="*/ 41 w 135"/>
                <a:gd name="T13" fmla="*/ 14 h 167"/>
                <a:gd name="T14" fmla="*/ 63 w 135"/>
                <a:gd name="T15" fmla="*/ 65 h 167"/>
                <a:gd name="T16" fmla="*/ 70 w 135"/>
                <a:gd name="T17" fmla="*/ 130 h 167"/>
                <a:gd name="T18" fmla="*/ 56 w 135"/>
                <a:gd name="T19" fmla="*/ 87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67"/>
                <a:gd name="T32" fmla="*/ 135 w 135"/>
                <a:gd name="T33" fmla="*/ 167 h 1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67">
                  <a:moveTo>
                    <a:pt x="70" y="167"/>
                  </a:moveTo>
                  <a:cubicBezTo>
                    <a:pt x="67" y="112"/>
                    <a:pt x="84" y="0"/>
                    <a:pt x="19" y="65"/>
                  </a:cubicBezTo>
                  <a:cubicBezTo>
                    <a:pt x="9" y="95"/>
                    <a:pt x="0" y="114"/>
                    <a:pt x="41" y="101"/>
                  </a:cubicBezTo>
                  <a:cubicBezTo>
                    <a:pt x="50" y="71"/>
                    <a:pt x="51" y="60"/>
                    <a:pt x="78" y="43"/>
                  </a:cubicBezTo>
                  <a:cubicBezTo>
                    <a:pt x="88" y="45"/>
                    <a:pt x="103" y="41"/>
                    <a:pt x="107" y="50"/>
                  </a:cubicBezTo>
                  <a:cubicBezTo>
                    <a:pt x="135" y="109"/>
                    <a:pt x="88" y="83"/>
                    <a:pt x="78" y="79"/>
                  </a:cubicBezTo>
                  <a:cubicBezTo>
                    <a:pt x="65" y="44"/>
                    <a:pt x="80" y="26"/>
                    <a:pt x="41" y="14"/>
                  </a:cubicBezTo>
                  <a:cubicBezTo>
                    <a:pt x="19" y="49"/>
                    <a:pt x="27" y="52"/>
                    <a:pt x="63" y="65"/>
                  </a:cubicBezTo>
                  <a:cubicBezTo>
                    <a:pt x="41" y="87"/>
                    <a:pt x="5" y="151"/>
                    <a:pt x="70" y="130"/>
                  </a:cubicBezTo>
                  <a:cubicBezTo>
                    <a:pt x="63" y="85"/>
                    <a:pt x="78" y="87"/>
                    <a:pt x="56" y="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6" name="Freeform 24"/>
            <p:cNvSpPr>
              <a:spLocks/>
            </p:cNvSpPr>
            <p:nvPr/>
          </p:nvSpPr>
          <p:spPr bwMode="auto">
            <a:xfrm>
              <a:off x="1513" y="3127"/>
              <a:ext cx="101" cy="9"/>
            </a:xfrm>
            <a:custGeom>
              <a:avLst/>
              <a:gdLst>
                <a:gd name="T0" fmla="*/ 0 w 101"/>
                <a:gd name="T1" fmla="*/ 0 h 9"/>
                <a:gd name="T2" fmla="*/ 101 w 101"/>
                <a:gd name="T3" fmla="*/ 8 h 9"/>
                <a:gd name="T4" fmla="*/ 0 60000 65536"/>
                <a:gd name="T5" fmla="*/ 0 60000 65536"/>
                <a:gd name="T6" fmla="*/ 0 w 101"/>
                <a:gd name="T7" fmla="*/ 0 h 9"/>
                <a:gd name="T8" fmla="*/ 101 w 101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9">
                  <a:moveTo>
                    <a:pt x="0" y="0"/>
                  </a:moveTo>
                  <a:cubicBezTo>
                    <a:pt x="82" y="9"/>
                    <a:pt x="48" y="8"/>
                    <a:pt x="101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22FD-195F-4E0E-903F-C4B3484B8D7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Characters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</a:t>
            </a:r>
            <a:r>
              <a:rPr lang="en-US" altLang="hu-HU" dirty="0">
                <a:sym typeface="Symbol" panose="05050102010706020507" pitchFamily="18" charset="2"/>
              </a:rPr>
              <a:t> </a:t>
            </a:r>
            <a:r>
              <a:rPr lang="en-US" altLang="hu-HU" sz="2800" dirty="0"/>
              <a:t>various coding schemes suggested,</a:t>
            </a:r>
          </a:p>
          <a:p>
            <a:pPr eaLnBrk="1" hangingPunct="1">
              <a:buFontTx/>
              <a:buNone/>
            </a:pPr>
            <a:r>
              <a:rPr lang="en-US" altLang="hu-HU" sz="2800" dirty="0"/>
              <a:t>		most popular is </a:t>
            </a:r>
            <a:r>
              <a:rPr lang="en-US" altLang="hu-HU" sz="2800" dirty="0" err="1"/>
              <a:t>ascii</a:t>
            </a:r>
            <a:endParaRPr lang="en-US" altLang="hu-HU" sz="2800" dirty="0"/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To represent: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676400" y="3505200"/>
            <a:ext cx="241458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 u="sng"/>
              <a:t>Example:</a:t>
            </a:r>
            <a:endParaRPr lang="en-US" altLang="hu-HU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   1000001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    1100001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5:     0110101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LF:   0001010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D6A81-40D6-4B33-B85B-7D448F237C8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895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Easy case</a:t>
            </a:r>
            <a:r>
              <a:rPr lang="en-US" altLang="hu-HU" u="sng" dirty="0"/>
              <a:t>:</a:t>
            </a:r>
            <a:r>
              <a:rPr lang="en-US" altLang="hu-HU" dirty="0"/>
              <a:t> records not in sequence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Insert new record at end of file or 		in deleted slot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If records are variable size, not 			as easy...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33400" y="533400"/>
            <a:ext cx="1752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Insert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295AB0-AD56-440F-A6B9-C6E86025965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/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2057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Hard case</a:t>
            </a:r>
            <a:r>
              <a:rPr lang="en-US" altLang="hu-HU" u="sng" dirty="0"/>
              <a:t>:</a:t>
            </a:r>
            <a:r>
              <a:rPr lang="en-US" altLang="hu-HU" dirty="0"/>
              <a:t> records in sequence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If free space “close by”, not too bad...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Or use overflow idea...</a:t>
            </a:r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533400" y="533400"/>
            <a:ext cx="1752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Insert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A5E9C9-84F6-47AD-83C5-31B48AA69DC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Interesting problems: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20574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How much free space to leave </a:t>
            </a:r>
            <a:r>
              <a:rPr lang="en-US" altLang="hu-HU" dirty="0"/>
              <a:t>in each block, track, cylinder?</a:t>
            </a:r>
          </a:p>
          <a:p>
            <a:pPr eaLnBrk="1" hangingPunct="1"/>
            <a:r>
              <a:rPr lang="en-US" altLang="hu-HU" dirty="0"/>
              <a:t>How often do I </a:t>
            </a:r>
            <a:r>
              <a:rPr lang="en-US" altLang="hu-HU" dirty="0">
                <a:solidFill>
                  <a:srgbClr val="FF0000"/>
                </a:solidFill>
              </a:rPr>
              <a:t>reorganize</a:t>
            </a:r>
            <a:r>
              <a:rPr lang="en-US" altLang="hu-HU" dirty="0"/>
              <a:t> file + overflow?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09214-DA5F-4ADB-9EA8-82ED4D96CA9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114800" y="990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4114800" y="1371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3" name="Rectangle 4" descr="Wide upward diagonal"/>
          <p:cNvSpPr>
            <a:spLocks noChangeArrowheads="1"/>
          </p:cNvSpPr>
          <p:nvPr/>
        </p:nvSpPr>
        <p:spPr bwMode="auto">
          <a:xfrm>
            <a:off x="4114800" y="2133600"/>
            <a:ext cx="1524000" cy="3810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4114800" y="1752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4114800" y="4419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4114800" y="4800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7" name="Rectangle 10"/>
          <p:cNvSpPr>
            <a:spLocks noChangeArrowheads="1"/>
          </p:cNvSpPr>
          <p:nvPr/>
        </p:nvSpPr>
        <p:spPr bwMode="auto">
          <a:xfrm>
            <a:off x="4114800" y="5562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8" name="Rectangle 11"/>
          <p:cNvSpPr>
            <a:spLocks noChangeArrowheads="1"/>
          </p:cNvSpPr>
          <p:nvPr/>
        </p:nvSpPr>
        <p:spPr bwMode="auto">
          <a:xfrm>
            <a:off x="4114800" y="5181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4114800" y="2667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0" name="Rectangle 14"/>
          <p:cNvSpPr>
            <a:spLocks noChangeArrowheads="1"/>
          </p:cNvSpPr>
          <p:nvPr/>
        </p:nvSpPr>
        <p:spPr bwMode="auto">
          <a:xfrm>
            <a:off x="4114800" y="3048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1" name="Rectangle 15"/>
          <p:cNvSpPr>
            <a:spLocks noChangeArrowheads="1"/>
          </p:cNvSpPr>
          <p:nvPr/>
        </p:nvSpPr>
        <p:spPr bwMode="auto">
          <a:xfrm>
            <a:off x="4114800" y="3810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2" name="Rectangle 16"/>
          <p:cNvSpPr>
            <a:spLocks noChangeArrowheads="1"/>
          </p:cNvSpPr>
          <p:nvPr/>
        </p:nvSpPr>
        <p:spPr bwMode="auto">
          <a:xfrm>
            <a:off x="4114800" y="3429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3" name="Rectangle 17" descr="Wide upward diagonal"/>
          <p:cNvSpPr>
            <a:spLocks noChangeArrowheads="1"/>
          </p:cNvSpPr>
          <p:nvPr/>
        </p:nvSpPr>
        <p:spPr bwMode="auto">
          <a:xfrm>
            <a:off x="4114800" y="5562600"/>
            <a:ext cx="1524000" cy="3810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4" name="Rectangle 18" descr="Wide upward diagonal"/>
          <p:cNvSpPr>
            <a:spLocks noChangeArrowheads="1"/>
          </p:cNvSpPr>
          <p:nvPr/>
        </p:nvSpPr>
        <p:spPr bwMode="auto">
          <a:xfrm>
            <a:off x="4114800" y="3810000"/>
            <a:ext cx="1524000" cy="3810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5" name="Text Box 19"/>
          <p:cNvSpPr txBox="1">
            <a:spLocks noChangeArrowheads="1"/>
          </p:cNvSpPr>
          <p:nvPr/>
        </p:nvSpPr>
        <p:spPr bwMode="auto">
          <a:xfrm>
            <a:off x="2795588" y="1973263"/>
            <a:ext cx="820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Free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space</a:t>
            </a:r>
            <a:endParaRPr lang="en-US" altLang="hu-HU" sz="2400"/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>
            <a:off x="3200400" y="2743200"/>
            <a:ext cx="1588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>
            <a:off x="3200400" y="41148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8" name="Line 22"/>
          <p:cNvSpPr>
            <a:spLocks noChangeShapeType="1"/>
          </p:cNvSpPr>
          <p:nvPr/>
        </p:nvSpPr>
        <p:spPr bwMode="auto">
          <a:xfrm>
            <a:off x="3200400" y="4114800"/>
            <a:ext cx="1588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9" name="Line 23"/>
          <p:cNvSpPr>
            <a:spLocks noChangeShapeType="1"/>
          </p:cNvSpPr>
          <p:nvPr/>
        </p:nvSpPr>
        <p:spPr bwMode="auto">
          <a:xfrm>
            <a:off x="3200400" y="58674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>
            <a:off x="3505200" y="22860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CD95E7-3235-49BB-87BC-3631C76C04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DB features needed</a:t>
            </a:r>
          </a:p>
          <a:p>
            <a:pPr eaLnBrk="1" hangingPunct="1"/>
            <a:r>
              <a:rPr lang="en-US" altLang="hu-HU"/>
              <a:t>Why LRU may be bad         </a:t>
            </a:r>
            <a:endParaRPr lang="hu-HU" altLang="hu-HU"/>
          </a:p>
          <a:p>
            <a:pPr eaLnBrk="1" hangingPunct="1"/>
            <a:r>
              <a:rPr lang="en-US" altLang="hu-HU"/>
              <a:t>Pinned blocks		</a:t>
            </a:r>
          </a:p>
          <a:p>
            <a:pPr eaLnBrk="1" hangingPunct="1"/>
            <a:r>
              <a:rPr lang="en-US" altLang="hu-HU"/>
              <a:t>Forced output</a:t>
            </a:r>
          </a:p>
          <a:p>
            <a:pPr eaLnBrk="1" hangingPunct="1"/>
            <a:r>
              <a:rPr lang="en-US" altLang="hu-HU"/>
              <a:t>Double buffering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762000" y="838200"/>
            <a:ext cx="4419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Buffer Management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1E8056-AEFF-461A-8A9F-A9DF48ABA88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hu-HU" u="sng"/>
              <a:t>Row vs Column Store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So far</a:t>
            </a:r>
            <a:r>
              <a:rPr lang="hu-HU" altLang="hu-HU" dirty="0"/>
              <a:t>,</a:t>
            </a:r>
            <a:r>
              <a:rPr lang="en-US" altLang="hu-HU" dirty="0"/>
              <a:t> we assumed that fields of a record are stored contiguously (</a:t>
            </a:r>
            <a:r>
              <a:rPr lang="en-US" altLang="hu-HU" u="sng" dirty="0"/>
              <a:t>row store</a:t>
            </a:r>
            <a:r>
              <a:rPr lang="en-US" altLang="hu-HU" dirty="0"/>
              <a:t>)...</a:t>
            </a:r>
          </a:p>
          <a:p>
            <a:pPr eaLnBrk="1" hangingPunct="1"/>
            <a:r>
              <a:rPr lang="en-US" altLang="hu-HU" dirty="0"/>
              <a:t>Another option is to store like fields together (</a:t>
            </a:r>
            <a:r>
              <a:rPr lang="en-US" altLang="hu-HU" u="sng" dirty="0"/>
              <a:t>column store</a:t>
            </a:r>
            <a:r>
              <a:rPr lang="en-US" altLang="hu-HU" dirty="0"/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A52C26-03E1-4D5F-8617-7AB85CD222C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/>
              <a:t>Example: Order consists of</a:t>
            </a:r>
          </a:p>
          <a:p>
            <a:pPr lvl="1" eaLnBrk="1" hangingPunct="1"/>
            <a:r>
              <a:rPr lang="en-US" altLang="hu-HU"/>
              <a:t>id, cust, prod, store, price, date, qty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/>
          <a:lstStyle/>
          <a:p>
            <a:pPr algn="l" eaLnBrk="1" hangingPunct="1"/>
            <a:r>
              <a:rPr lang="en-US" altLang="hu-HU" u="sng"/>
              <a:t>Row Store</a:t>
            </a:r>
          </a:p>
        </p:txBody>
      </p:sp>
      <p:graphicFrame>
        <p:nvGraphicFramePr>
          <p:cNvPr id="61445" name="Object 0"/>
          <p:cNvGraphicFramePr>
            <a:graphicFrameLocks noChangeAspect="1"/>
          </p:cNvGraphicFramePr>
          <p:nvPr/>
        </p:nvGraphicFramePr>
        <p:xfrm>
          <a:off x="381000" y="3429000"/>
          <a:ext cx="8277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Worksheet" r:id="rId3" imgW="8277454" imgH="352654" progId="Excel.Sheet.8">
                  <p:embed/>
                </p:oleObj>
              </mc:Choice>
              <mc:Fallback>
                <p:oleObj name="Worksheet" r:id="rId3" imgW="8277454" imgH="352654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82772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"/>
          <p:cNvGraphicFramePr>
            <a:graphicFrameLocks noChangeAspect="1"/>
          </p:cNvGraphicFramePr>
          <p:nvPr/>
        </p:nvGraphicFramePr>
        <p:xfrm>
          <a:off x="381000" y="4152900"/>
          <a:ext cx="8277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Worksheet" r:id="rId5" imgW="8277454" imgH="352654" progId="Excel.Sheet.8">
                  <p:embed/>
                </p:oleObj>
              </mc:Choice>
              <mc:Fallback>
                <p:oleObj name="Worksheet" r:id="rId5" imgW="8277454" imgH="352654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52900"/>
                        <a:ext cx="82772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2"/>
          <p:cNvGraphicFramePr>
            <a:graphicFrameLocks noChangeAspect="1"/>
          </p:cNvGraphicFramePr>
          <p:nvPr/>
        </p:nvGraphicFramePr>
        <p:xfrm>
          <a:off x="381000" y="4876800"/>
          <a:ext cx="8277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Worksheet" r:id="rId7" imgW="8277454" imgH="352654" progId="Excel.Sheet.8">
                  <p:embed/>
                </p:oleObj>
              </mc:Choice>
              <mc:Fallback>
                <p:oleObj name="Worksheet" r:id="rId7" imgW="8277454" imgH="3526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82772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A60C37-5DD9-4597-884A-33254D3727F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/>
              <a:t>Example: Order consists of</a:t>
            </a:r>
          </a:p>
          <a:p>
            <a:pPr lvl="1" eaLnBrk="1" hangingPunct="1"/>
            <a:r>
              <a:rPr lang="en-US" altLang="hu-HU"/>
              <a:t>id, cust, prod, store, price, date, qty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/>
          <a:lstStyle/>
          <a:p>
            <a:pPr algn="l" eaLnBrk="1" hangingPunct="1"/>
            <a:r>
              <a:rPr lang="en-US" altLang="hu-HU" u="sng"/>
              <a:t>Column Store</a:t>
            </a:r>
          </a:p>
        </p:txBody>
      </p:sp>
      <p:graphicFrame>
        <p:nvGraphicFramePr>
          <p:cNvPr id="62469" name="Object 0"/>
          <p:cNvGraphicFramePr>
            <a:graphicFrameLocks noChangeAspect="1"/>
          </p:cNvGraphicFramePr>
          <p:nvPr/>
        </p:nvGraphicFramePr>
        <p:xfrm>
          <a:off x="685800" y="3124200"/>
          <a:ext cx="19431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Worksheet" r:id="rId3" imgW="1943405" imgH="2067154" progId="Excel.Sheet.8">
                  <p:embed/>
                </p:oleObj>
              </mc:Choice>
              <mc:Fallback>
                <p:oleObj name="Worksheet" r:id="rId3" imgW="1943405" imgH="2067154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19431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"/>
          <p:cNvGraphicFramePr>
            <a:graphicFrameLocks noChangeAspect="1"/>
          </p:cNvGraphicFramePr>
          <p:nvPr/>
        </p:nvGraphicFramePr>
        <p:xfrm>
          <a:off x="2971800" y="3124200"/>
          <a:ext cx="19431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Worksheet" r:id="rId5" imgW="1943405" imgH="2067154" progId="Excel.Sheet.8">
                  <p:embed/>
                </p:oleObj>
              </mc:Choice>
              <mc:Fallback>
                <p:oleObj name="Worksheet" r:id="rId5" imgW="1943405" imgH="2067154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24200"/>
                        <a:ext cx="19431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2"/>
          <p:cNvGraphicFramePr>
            <a:graphicFrameLocks noChangeAspect="1"/>
          </p:cNvGraphicFramePr>
          <p:nvPr/>
        </p:nvGraphicFramePr>
        <p:xfrm>
          <a:off x="5410200" y="3124200"/>
          <a:ext cx="31242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Worksheet" r:id="rId7" imgW="3124505" imgH="2067154" progId="Excel.Sheet.8">
                  <p:embed/>
                </p:oleObj>
              </mc:Choice>
              <mc:Fallback>
                <p:oleObj name="Worksheet" r:id="rId7" imgW="3124505" imgH="20671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4200"/>
                        <a:ext cx="31242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 Box 32"/>
          <p:cNvSpPr txBox="1">
            <a:spLocks noChangeArrowheads="1"/>
          </p:cNvSpPr>
          <p:nvPr/>
        </p:nvSpPr>
        <p:spPr bwMode="auto">
          <a:xfrm>
            <a:off x="3870325" y="5670550"/>
            <a:ext cx="409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ids may or may not be stored explicitly</a:t>
            </a:r>
          </a:p>
        </p:txBody>
      </p:sp>
      <p:sp>
        <p:nvSpPr>
          <p:cNvPr id="62473" name="Freeform 33"/>
          <p:cNvSpPr>
            <a:spLocks/>
          </p:cNvSpPr>
          <p:nvPr/>
        </p:nvSpPr>
        <p:spPr bwMode="auto">
          <a:xfrm>
            <a:off x="3175000" y="5283200"/>
            <a:ext cx="758825" cy="652463"/>
          </a:xfrm>
          <a:custGeom>
            <a:avLst/>
            <a:gdLst>
              <a:gd name="T0" fmla="*/ 2147483646 w 478"/>
              <a:gd name="T1" fmla="*/ 2147483646 h 411"/>
              <a:gd name="T2" fmla="*/ 2147483646 w 478"/>
              <a:gd name="T3" fmla="*/ 2147483646 h 411"/>
              <a:gd name="T4" fmla="*/ 2147483646 w 478"/>
              <a:gd name="T5" fmla="*/ 2147483646 h 411"/>
              <a:gd name="T6" fmla="*/ 2147483646 w 478"/>
              <a:gd name="T7" fmla="*/ 2147483646 h 411"/>
              <a:gd name="T8" fmla="*/ 2147483646 w 478"/>
              <a:gd name="T9" fmla="*/ 2147483646 h 411"/>
              <a:gd name="T10" fmla="*/ 2147483646 w 478"/>
              <a:gd name="T11" fmla="*/ 2147483646 h 411"/>
              <a:gd name="T12" fmla="*/ 2147483646 w 478"/>
              <a:gd name="T13" fmla="*/ 0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8"/>
              <a:gd name="T22" fmla="*/ 0 h 411"/>
              <a:gd name="T23" fmla="*/ 478 w 478"/>
              <a:gd name="T24" fmla="*/ 411 h 4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8" h="411">
                <a:moveTo>
                  <a:pt x="478" y="375"/>
                </a:moveTo>
                <a:cubicBezTo>
                  <a:pt x="454" y="398"/>
                  <a:pt x="386" y="411"/>
                  <a:pt x="386" y="411"/>
                </a:cubicBezTo>
                <a:cubicBezTo>
                  <a:pt x="288" y="405"/>
                  <a:pt x="235" y="401"/>
                  <a:pt x="149" y="384"/>
                </a:cubicBezTo>
                <a:cubicBezTo>
                  <a:pt x="127" y="363"/>
                  <a:pt x="96" y="351"/>
                  <a:pt x="75" y="329"/>
                </a:cubicBezTo>
                <a:cubicBezTo>
                  <a:pt x="60" y="314"/>
                  <a:pt x="30" y="283"/>
                  <a:pt x="30" y="283"/>
                </a:cubicBezTo>
                <a:cubicBezTo>
                  <a:pt x="0" y="194"/>
                  <a:pt x="49" y="112"/>
                  <a:pt x="121" y="64"/>
                </a:cubicBezTo>
                <a:cubicBezTo>
                  <a:pt x="131" y="34"/>
                  <a:pt x="149" y="28"/>
                  <a:pt x="14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14163-7C94-4001-880B-A1E8EC62F0B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u="sng"/>
              <a:t>Row vs Column Store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Advantages of Column Store</a:t>
            </a:r>
          </a:p>
          <a:p>
            <a:pPr lvl="1" eaLnBrk="1" hangingPunct="1"/>
            <a:r>
              <a:rPr lang="en-US" altLang="hu-HU"/>
              <a:t>more compact storage (fields need not start at byte boundaries)</a:t>
            </a:r>
          </a:p>
          <a:p>
            <a:pPr lvl="1" eaLnBrk="1" hangingPunct="1"/>
            <a:r>
              <a:rPr lang="en-US" altLang="hu-HU"/>
              <a:t>efficient reads on data mining operations</a:t>
            </a:r>
          </a:p>
          <a:p>
            <a:pPr eaLnBrk="1" hangingPunct="1"/>
            <a:r>
              <a:rPr lang="en-US" altLang="hu-HU"/>
              <a:t>Advantages of Row Store</a:t>
            </a:r>
          </a:p>
          <a:p>
            <a:pPr lvl="1" eaLnBrk="1" hangingPunct="1"/>
            <a:r>
              <a:rPr lang="en-US" altLang="hu-HU"/>
              <a:t>writes (multiple fields of one record)more efficient</a:t>
            </a:r>
          </a:p>
          <a:p>
            <a:pPr lvl="1" eaLnBrk="1" hangingPunct="1"/>
            <a:r>
              <a:rPr lang="en-US" altLang="hu-HU"/>
              <a:t>efficient reads for record access (OLTP)</a:t>
            </a:r>
          </a:p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4E190-753C-4520-985A-A3B386AC262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There are 10,000,000 ways to organize my data on disk…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   Which is right for me?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09600" y="609600"/>
            <a:ext cx="2743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Comparison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150F93-B3B4-4D1C-B8AC-CE8A22D961D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2667000" cy="18288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Boolean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e.g., TRUE	   FALSE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810000" y="19050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1111 1111</a:t>
            </a:r>
            <a:endParaRPr lang="en-US" altLang="hu-HU" sz="36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810000" y="25146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0000</a:t>
            </a:r>
            <a:r>
              <a:rPr lang="en-US" altLang="hu-HU" sz="2400"/>
              <a:t> </a:t>
            </a:r>
            <a:r>
              <a:rPr lang="en-US" altLang="hu-HU" sz="2800"/>
              <a:t>0000</a:t>
            </a:r>
            <a:endParaRPr lang="en-US" altLang="hu-HU" sz="240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To represent: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33400" y="3116452"/>
            <a:ext cx="76430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dirty="0"/>
              <a:t> Application </a:t>
            </a:r>
            <a:r>
              <a:rPr lang="en-US" altLang="hu-HU" dirty="0">
                <a:solidFill>
                  <a:srgbClr val="FF0000"/>
                </a:solidFill>
              </a:rPr>
              <a:t>specific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dirty="0"/>
              <a:t>	e.g.,  RED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1	   GREEN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dirty="0"/>
              <a:t>		  BLUE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2    YELLOW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4  …</a:t>
            </a:r>
          </a:p>
        </p:txBody>
      </p:sp>
      <p:grpSp>
        <p:nvGrpSpPr>
          <p:cNvPr id="10248" name="Group 11"/>
          <p:cNvGrpSpPr>
            <a:grpSpLocks/>
          </p:cNvGrpSpPr>
          <p:nvPr/>
        </p:nvGrpSpPr>
        <p:grpSpPr bwMode="auto">
          <a:xfrm>
            <a:off x="457200" y="4724400"/>
            <a:ext cx="8001000" cy="1295400"/>
            <a:chOff x="288" y="2976"/>
            <a:chExt cx="5040" cy="816"/>
          </a:xfrm>
        </p:grpSpPr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288" y="2976"/>
              <a:ext cx="50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>
                  <a:solidFill>
                    <a:schemeClr val="tx2"/>
                  </a:solidFill>
                </a:rPr>
                <a:t>	</a:t>
              </a:r>
              <a:r>
                <a:rPr lang="en-US" altLang="hu-HU">
                  <a:solidFill>
                    <a:srgbClr val="FF3300"/>
                  </a:solidFill>
                </a:rPr>
                <a:t>Can we use less than 1 byte/code?</a:t>
              </a:r>
              <a:endParaRPr lang="en-US" altLang="hu-HU" sz="3600">
                <a:solidFill>
                  <a:schemeClr val="tx2"/>
                </a:solidFill>
              </a:endParaRPr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384" y="3456"/>
              <a:ext cx="48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lvl="2" eaLnBrk="1" hangingPunct="1">
                <a:buFontTx/>
                <a:buNone/>
              </a:pPr>
              <a:r>
                <a:rPr lang="en-US" altLang="hu-HU">
                  <a:solidFill>
                    <a:srgbClr val="FF3300"/>
                  </a:solidFill>
                </a:rPr>
                <a:t>Yes, but only if desperate...</a:t>
              </a:r>
              <a:endParaRPr lang="en-US" altLang="hu-HU"/>
            </a:p>
          </p:txBody>
        </p:sp>
        <p:sp>
          <p:nvSpPr>
            <p:cNvPr id="10251" name="AutoShape 10"/>
            <p:cNvSpPr>
              <a:spLocks noChangeArrowheads="1"/>
            </p:cNvSpPr>
            <p:nvPr/>
          </p:nvSpPr>
          <p:spPr bwMode="auto">
            <a:xfrm>
              <a:off x="432" y="3120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1BDA89-C81A-4BE0-B095-CC0C7AB7650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Issues: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Flexibility			Space Utilization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Complexity		Performance</a:t>
            </a:r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2743200" y="236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2971800" y="4038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>
            <a:off x="1524000" y="2590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4" name="Line 7"/>
          <p:cNvSpPr>
            <a:spLocks noChangeShapeType="1"/>
          </p:cNvSpPr>
          <p:nvPr/>
        </p:nvSpPr>
        <p:spPr bwMode="auto">
          <a:xfrm>
            <a:off x="55626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5" name="Line 8"/>
          <p:cNvSpPr>
            <a:spLocks noChangeShapeType="1"/>
          </p:cNvSpPr>
          <p:nvPr/>
        </p:nvSpPr>
        <p:spPr bwMode="auto">
          <a:xfrm flipV="1">
            <a:off x="2514600" y="25908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6" name="Line 9"/>
          <p:cNvSpPr>
            <a:spLocks noChangeShapeType="1"/>
          </p:cNvSpPr>
          <p:nvPr/>
        </p:nvSpPr>
        <p:spPr bwMode="auto">
          <a:xfrm>
            <a:off x="2438400" y="2590800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F48E37-8836-4EF8-A2BE-47A015FF411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	To evaluate a given strategy, compute      following parameters: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	-&gt; space used for expected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	-&gt; expected time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			</a:t>
            </a:r>
            <a:r>
              <a:rPr lang="en-US" altLang="hu-HU" sz="2400"/>
              <a:t>- fetch record given key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/>
              <a:t>			- fetch record with next key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/>
              <a:t>			- insert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/>
              <a:t>			- append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/>
              <a:t>			- delete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/>
              <a:t>			- update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/>
              <a:t>			- read all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/>
              <a:t>			- reorganize file</a:t>
            </a:r>
          </a:p>
        </p:txBody>
      </p:sp>
      <p:sp>
        <p:nvSpPr>
          <p:cNvPr id="198660" name="AutoShape 4"/>
          <p:cNvSpPr>
            <a:spLocks noChangeArrowheads="1"/>
          </p:cNvSpPr>
          <p:nvPr/>
        </p:nvSpPr>
        <p:spPr bwMode="auto">
          <a:xfrm>
            <a:off x="457200" y="685800"/>
            <a:ext cx="381000" cy="3048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39B16-35E8-479D-AF84-712F3E37040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How to lay out data on disk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/>
              <a:t>			</a:t>
            </a:r>
            <a:r>
              <a:rPr lang="en-US" altLang="hu-HU" sz="2800"/>
              <a:t>Data Items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/>
              <a:t>			  Records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/>
              <a:t>			   Blocks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/>
              <a:t>			    Files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/>
              <a:t>			  Memory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/>
              <a:t>			   DBMS</a:t>
            </a:r>
            <a:r>
              <a:rPr lang="en-US" altLang="hu-HU"/>
              <a:t>		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85800" y="762000"/>
            <a:ext cx="2133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34290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3429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3429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3429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34290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1A84B8-6B02-467F-9710-0B5F56326F4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137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How to find a record quickly,</a:t>
            </a:r>
          </a:p>
          <a:p>
            <a:pPr eaLnBrk="1" hangingPunct="1">
              <a:buFontTx/>
              <a:buNone/>
            </a:pPr>
            <a:r>
              <a:rPr lang="en-US" altLang="hu-HU"/>
              <a:t>		given a key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685800" y="533400"/>
            <a:ext cx="1828800" cy="762000"/>
          </a:xfrm>
          <a:prstGeom prst="homePlate">
            <a:avLst>
              <a:gd name="adj" fmla="val 6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235DF-98A8-43E4-9AA5-7270B96024E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Dates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e.g.:  - Integer, # </a:t>
            </a:r>
            <a:r>
              <a:rPr lang="en-US" altLang="hu-HU" dirty="0">
                <a:solidFill>
                  <a:srgbClr val="FF0000"/>
                </a:solidFill>
              </a:rPr>
              <a:t>days since Jan 1, 1900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    - 8 characters, YYYYMMDD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    - 7 characters, YYYYDDD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(not YYMMDD! Why?)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Time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e.g.   - Integer, </a:t>
            </a:r>
            <a:r>
              <a:rPr lang="en-US" altLang="hu-HU" dirty="0">
                <a:solidFill>
                  <a:srgbClr val="FF0000"/>
                </a:solidFill>
              </a:rPr>
              <a:t>seconds since midnight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    - characters, HHMMSSFF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dirty="0"/>
              <a:t>To represent: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20CB7C-0D7A-4CB1-BE0B-4B04A0C397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String</a:t>
            </a:r>
            <a:r>
              <a:rPr lang="en-US" altLang="hu-HU" dirty="0"/>
              <a:t> of characters</a:t>
            </a:r>
          </a:p>
          <a:p>
            <a:pPr lvl="1" eaLnBrk="1" hangingPunct="1"/>
            <a:r>
              <a:rPr lang="en-US" altLang="hu-HU" dirty="0">
                <a:solidFill>
                  <a:srgbClr val="00B050"/>
                </a:solidFill>
              </a:rPr>
              <a:t>Null terminated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		e.g.,</a:t>
            </a:r>
          </a:p>
          <a:p>
            <a:pPr lvl="1" eaLnBrk="1" hangingPunct="1">
              <a:buFontTx/>
              <a:buNone/>
            </a:pPr>
            <a:endParaRPr lang="en-US" altLang="hu-HU" dirty="0"/>
          </a:p>
          <a:p>
            <a:pPr lvl="1" eaLnBrk="1" hangingPunct="1"/>
            <a:r>
              <a:rPr lang="en-US" altLang="hu-HU" dirty="0">
                <a:solidFill>
                  <a:srgbClr val="00B050"/>
                </a:solidFill>
              </a:rPr>
              <a:t>Length given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		e.g.,</a:t>
            </a:r>
          </a:p>
          <a:p>
            <a:pPr lvl="1" eaLnBrk="1" hangingPunct="1">
              <a:buFontTx/>
              <a:buNone/>
            </a:pPr>
            <a:endParaRPr lang="en-US" altLang="hu-HU" dirty="0"/>
          </a:p>
          <a:p>
            <a:pPr lvl="1" eaLnBrk="1" hangingPunct="1">
              <a:buFontTx/>
              <a:buNone/>
            </a:pPr>
            <a:r>
              <a:rPr lang="en-US" altLang="hu-HU" dirty="0"/>
              <a:t>- </a:t>
            </a:r>
            <a:r>
              <a:rPr lang="en-US" altLang="hu-HU" dirty="0">
                <a:solidFill>
                  <a:srgbClr val="00B050"/>
                </a:solidFill>
              </a:rPr>
              <a:t>Fixed length</a:t>
            </a:r>
          </a:p>
        </p:txBody>
      </p:sp>
      <p:grpSp>
        <p:nvGrpSpPr>
          <p:cNvPr id="12292" name="Group 23"/>
          <p:cNvGrpSpPr>
            <a:grpSpLocks/>
          </p:cNvGrpSpPr>
          <p:nvPr/>
        </p:nvGrpSpPr>
        <p:grpSpPr bwMode="auto">
          <a:xfrm>
            <a:off x="3124200" y="2667000"/>
            <a:ext cx="3124200" cy="457200"/>
            <a:chOff x="2352" y="1392"/>
            <a:chExt cx="1968" cy="288"/>
          </a:xfrm>
        </p:grpSpPr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2352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c</a:t>
              </a:r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3024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</a:t>
              </a:r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2688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a</a:t>
              </a:r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3696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2309" name="Rectangle 18"/>
            <p:cNvSpPr>
              <a:spLocks noChangeArrowheads="1"/>
            </p:cNvSpPr>
            <p:nvPr/>
          </p:nvSpPr>
          <p:spPr bwMode="auto">
            <a:xfrm>
              <a:off x="3360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>
              <a:off x="4032" y="13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>
              <a:off x="3360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 flipH="1">
              <a:off x="3360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2293" name="Group 24"/>
          <p:cNvGrpSpPr>
            <a:grpSpLocks/>
          </p:cNvGrpSpPr>
          <p:nvPr/>
        </p:nvGrpSpPr>
        <p:grpSpPr bwMode="auto">
          <a:xfrm>
            <a:off x="3657600" y="4267200"/>
            <a:ext cx="3124200" cy="457200"/>
            <a:chOff x="2352" y="1392"/>
            <a:chExt cx="1968" cy="288"/>
          </a:xfrm>
        </p:grpSpPr>
        <p:sp>
          <p:nvSpPr>
            <p:cNvPr id="12296" name="Rectangle 25"/>
            <p:cNvSpPr>
              <a:spLocks noChangeArrowheads="1"/>
            </p:cNvSpPr>
            <p:nvPr/>
          </p:nvSpPr>
          <p:spPr bwMode="auto">
            <a:xfrm>
              <a:off x="2352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c</a:t>
              </a:r>
            </a:p>
          </p:txBody>
        </p:sp>
        <p:sp>
          <p:nvSpPr>
            <p:cNvPr id="12297" name="Rectangle 26"/>
            <p:cNvSpPr>
              <a:spLocks noChangeArrowheads="1"/>
            </p:cNvSpPr>
            <p:nvPr/>
          </p:nvSpPr>
          <p:spPr bwMode="auto">
            <a:xfrm>
              <a:off x="3024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</a:t>
              </a:r>
            </a:p>
          </p:txBody>
        </p:sp>
        <p:sp>
          <p:nvSpPr>
            <p:cNvPr id="12298" name="Rectangle 27"/>
            <p:cNvSpPr>
              <a:spLocks noChangeArrowheads="1"/>
            </p:cNvSpPr>
            <p:nvPr/>
          </p:nvSpPr>
          <p:spPr bwMode="auto">
            <a:xfrm>
              <a:off x="2688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a</a:t>
              </a:r>
            </a:p>
          </p:txBody>
        </p:sp>
        <p:sp>
          <p:nvSpPr>
            <p:cNvPr id="12299" name="Rectangle 28"/>
            <p:cNvSpPr>
              <a:spLocks noChangeArrowheads="1"/>
            </p:cNvSpPr>
            <p:nvPr/>
          </p:nvSpPr>
          <p:spPr bwMode="auto">
            <a:xfrm>
              <a:off x="3696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2300" name="Rectangle 29"/>
            <p:cNvSpPr>
              <a:spLocks noChangeArrowheads="1"/>
            </p:cNvSpPr>
            <p:nvPr/>
          </p:nvSpPr>
          <p:spPr bwMode="auto">
            <a:xfrm>
              <a:off x="3360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2301" name="Line 30"/>
            <p:cNvSpPr>
              <a:spLocks noChangeShapeType="1"/>
            </p:cNvSpPr>
            <p:nvPr/>
          </p:nvSpPr>
          <p:spPr bwMode="auto">
            <a:xfrm>
              <a:off x="4032" y="13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02" name="Line 31"/>
            <p:cNvSpPr>
              <a:spLocks noChangeShapeType="1"/>
            </p:cNvSpPr>
            <p:nvPr/>
          </p:nvSpPr>
          <p:spPr bwMode="auto">
            <a:xfrm>
              <a:off x="403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03" name="Line 32"/>
            <p:cNvSpPr>
              <a:spLocks noChangeShapeType="1"/>
            </p:cNvSpPr>
            <p:nvPr/>
          </p:nvSpPr>
          <p:spPr bwMode="auto">
            <a:xfrm>
              <a:off x="3360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04" name="Line 33"/>
            <p:cNvSpPr>
              <a:spLocks noChangeShapeType="1"/>
            </p:cNvSpPr>
            <p:nvPr/>
          </p:nvSpPr>
          <p:spPr bwMode="auto">
            <a:xfrm flipH="1">
              <a:off x="3360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2294" name="Rectangle 34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3</a:t>
            </a:r>
          </a:p>
        </p:txBody>
      </p:sp>
      <p:sp>
        <p:nvSpPr>
          <p:cNvPr id="12295" name="Rectangle 3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To represent: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45E42B-8118-4DA3-92DD-D9B30D5E2D1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Bag of bits</a:t>
            </a:r>
          </a:p>
          <a:p>
            <a:pPr eaLnBrk="1" hangingPunct="1"/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19400" y="2286000"/>
            <a:ext cx="1219200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Length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2286000"/>
            <a:ext cx="2057400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Bits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To represent: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17443</TotalTime>
  <Words>2050</Words>
  <Application>Microsoft Office PowerPoint</Application>
  <PresentationFormat>Diavetítés a képernyőre (4:3 oldalarány)</PresentationFormat>
  <Paragraphs>505</Paragraphs>
  <Slides>63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63</vt:i4>
      </vt:variant>
    </vt:vector>
  </HeadingPairs>
  <TitlesOfParts>
    <vt:vector size="67" baseType="lpstr">
      <vt:lpstr>Tahoma</vt:lpstr>
      <vt:lpstr>Times New Roman</vt:lpstr>
      <vt:lpstr>Default Design</vt:lpstr>
      <vt:lpstr>Worksheet</vt:lpstr>
      <vt:lpstr>Ullman et al. : Database System Principles  Disk Organization</vt:lpstr>
      <vt:lpstr>PowerPoint-bemutató</vt:lpstr>
      <vt:lpstr>What are the data items we want to store?</vt:lpstr>
      <vt:lpstr>To represent:</vt:lpstr>
      <vt:lpstr>To represent:</vt:lpstr>
      <vt:lpstr>To represent:</vt:lpstr>
      <vt:lpstr>To represent:</vt:lpstr>
      <vt:lpstr>To represent:</vt:lpstr>
      <vt:lpstr>To represent:</vt:lpstr>
      <vt:lpstr>PowerPoint-bemutató</vt:lpstr>
      <vt:lpstr>PowerPoint-bemutató</vt:lpstr>
      <vt:lpstr>Overview</vt:lpstr>
      <vt:lpstr>Record - Collection of related data   items (called FIELDS)</vt:lpstr>
      <vt:lpstr>Types of records:</vt:lpstr>
      <vt:lpstr>PowerPoint-bemutató</vt:lpstr>
      <vt:lpstr>Example: fixed format and length</vt:lpstr>
      <vt:lpstr>PowerPoint-bemutató</vt:lpstr>
      <vt:lpstr>Example: variable format and length</vt:lpstr>
      <vt:lpstr>Variable format useful for:</vt:lpstr>
      <vt:lpstr>PowerPoint-bemutató</vt:lpstr>
      <vt:lpstr>PowerPoint-bemutató</vt:lpstr>
      <vt:lpstr> Many variants between   fixed - variable format:</vt:lpstr>
      <vt:lpstr>Record header - data at beginning    that describes record</vt:lpstr>
      <vt:lpstr>Next: placing records into blocks</vt:lpstr>
      <vt:lpstr>PowerPoint-bemutató</vt:lpstr>
      <vt:lpstr>(1) Separating records</vt:lpstr>
      <vt:lpstr>(2) Spanned vs. Unspanned</vt:lpstr>
      <vt:lpstr>PowerPoint-bemutató</vt:lpstr>
      <vt:lpstr>PowerPoint-bemutató</vt:lpstr>
      <vt:lpstr>(3) Sequencing</vt:lpstr>
      <vt:lpstr>Why sequencing?</vt:lpstr>
      <vt:lpstr>Sequencing Options</vt:lpstr>
      <vt:lpstr>Sequencing Options</vt:lpstr>
      <vt:lpstr>(4) Indirection</vt:lpstr>
      <vt:lpstr>(4) Indirection</vt:lpstr>
      <vt:lpstr> Purely Physical</vt:lpstr>
      <vt:lpstr> Fully Indirect</vt:lpstr>
      <vt:lpstr>Tradeoff</vt:lpstr>
      <vt:lpstr>PowerPoint-bemutató</vt:lpstr>
      <vt:lpstr>Example: Indirection in block</vt:lpstr>
      <vt:lpstr>Block header - data at beginning that      describes block</vt:lpstr>
      <vt:lpstr>PowerPoint-bemutató</vt:lpstr>
      <vt:lpstr>PowerPoint-bemutató</vt:lpstr>
      <vt:lpstr>Options:</vt:lpstr>
      <vt:lpstr>     As usual, many tradeoffs...</vt:lpstr>
      <vt:lpstr>PowerPoint-bemutató</vt:lpstr>
      <vt:lpstr>Solution #1: Do not worry   We can never reuse the space of the deleted record. </vt:lpstr>
      <vt:lpstr>Solution #2: Tombstones</vt:lpstr>
      <vt:lpstr> Logical IDs</vt:lpstr>
      <vt:lpstr>PowerPoint-bemutató</vt:lpstr>
      <vt:lpstr>PowerPoint-bemutató</vt:lpstr>
      <vt:lpstr>Interesting problems:</vt:lpstr>
      <vt:lpstr>PowerPoint-bemutató</vt:lpstr>
      <vt:lpstr>PowerPoint-bemutató</vt:lpstr>
      <vt:lpstr>Row vs Column Store</vt:lpstr>
      <vt:lpstr>Row Store</vt:lpstr>
      <vt:lpstr>Column Store</vt:lpstr>
      <vt:lpstr>Row vs Column Store</vt:lpstr>
      <vt:lpstr>PowerPoint-bemutató</vt:lpstr>
      <vt:lpstr>Issues:</vt:lpstr>
      <vt:lpstr>PowerPoint-bemutató</vt:lpstr>
      <vt:lpstr>PowerPoint-bemutató</vt:lpstr>
      <vt:lpstr>PowerPoint-bemutató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Tibor</cp:lastModifiedBy>
  <cp:revision>116</cp:revision>
  <dcterms:created xsi:type="dcterms:W3CDTF">1999-07-13T19:55:20Z</dcterms:created>
  <dcterms:modified xsi:type="dcterms:W3CDTF">2020-09-22T09:53:38Z</dcterms:modified>
</cp:coreProperties>
</file>