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7" r:id="rId2"/>
    <p:sldId id="311" r:id="rId3"/>
    <p:sldId id="279" r:id="rId4"/>
    <p:sldId id="312" r:id="rId5"/>
    <p:sldId id="314" r:id="rId6"/>
    <p:sldId id="315" r:id="rId7"/>
    <p:sldId id="281" r:id="rId8"/>
    <p:sldId id="313" r:id="rId9"/>
    <p:sldId id="304" r:id="rId10"/>
    <p:sldId id="305" r:id="rId11"/>
    <p:sldId id="309" r:id="rId12"/>
    <p:sldId id="310" r:id="rId13"/>
    <p:sldId id="306" r:id="rId14"/>
    <p:sldId id="307" r:id="rId15"/>
    <p:sldId id="308" r:id="rId16"/>
  </p:sldIdLst>
  <p:sldSz cx="9144000" cy="6858000" type="screen4x3"/>
  <p:notesSz cx="6858000" cy="9144000"/>
  <p:defaultTextStyle>
    <a:defPPr>
      <a:defRPr lang="hu-HU"/>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664" autoAdjust="0"/>
  </p:normalViewPr>
  <p:slideViewPr>
    <p:cSldViewPr>
      <p:cViewPr varScale="1">
        <p:scale>
          <a:sx n="104" d="100"/>
          <a:sy n="104" d="100"/>
        </p:scale>
        <p:origin x="20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defRPr>
            </a:lvl1pPr>
          </a:lstStyle>
          <a:p>
            <a:pPr>
              <a:defRPr/>
            </a:pPr>
            <a:endParaRPr lang="hu-HU"/>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pPr>
              <a:defRPr/>
            </a:pPr>
            <a:endParaRPr lang="hu-HU"/>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hu-HU" noProof="0" smtClean="0"/>
              <a:t>Mintaszöveg szerkesztése</a:t>
            </a:r>
          </a:p>
          <a:p>
            <a:pPr lvl="1"/>
            <a:r>
              <a:rPr lang="hu-HU" noProof="0" smtClean="0"/>
              <a:t>Második szint</a:t>
            </a:r>
          </a:p>
          <a:p>
            <a:pPr lvl="2"/>
            <a:r>
              <a:rPr lang="hu-HU" noProof="0" smtClean="0"/>
              <a:t>Harmadik szint</a:t>
            </a:r>
          </a:p>
          <a:p>
            <a:pPr lvl="3"/>
            <a:r>
              <a:rPr lang="hu-HU" noProof="0" smtClean="0"/>
              <a:t>Negyedik szint</a:t>
            </a:r>
          </a:p>
          <a:p>
            <a:pPr lvl="4"/>
            <a:r>
              <a:rPr lang="hu-HU" noProof="0" smtClean="0"/>
              <a:t>Ötödik szint</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pPr>
              <a:defRPr/>
            </a:pPr>
            <a:endParaRPr lang="hu-HU"/>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6CD158EF-E022-4307-88B7-0E5C3F0B809D}" type="slidenum">
              <a:rPr lang="hu-HU" altLang="hu-HU"/>
              <a:pPr/>
              <a:t>‹#›</a:t>
            </a:fld>
            <a:endParaRPr lang="hu-HU" altLang="hu-HU"/>
          </a:p>
        </p:txBody>
      </p:sp>
    </p:spTree>
    <p:extLst>
      <p:ext uri="{BB962C8B-B14F-4D97-AF65-F5344CB8AC3E}">
        <p14:creationId xmlns:p14="http://schemas.microsoft.com/office/powerpoint/2010/main" val="7648859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5CCE099F-7407-489D-8EF0-B647FBE07395}" type="slidenum">
              <a:rPr lang="hu-HU" altLang="hu-HU"/>
              <a:pPr>
                <a:spcBef>
                  <a:spcPct val="0"/>
                </a:spcBef>
              </a:pPr>
              <a:t>1</a:t>
            </a:fld>
            <a:endParaRPr lang="hu-HU" altLang="hu-HU"/>
          </a:p>
        </p:txBody>
      </p:sp>
      <p:sp>
        <p:nvSpPr>
          <p:cNvPr id="4099" name="Rectangle 2"/>
          <p:cNvSpPr>
            <a:spLocks noGrp="1" noRot="1" noChangeAspect="1" noChangeArrowheads="1" noTextEdit="1"/>
          </p:cNvSpPr>
          <p:nvPr>
            <p:ph type="sldImg"/>
          </p:nvPr>
        </p:nvSpPr>
        <p:spPr>
          <a:xfrm>
            <a:off x="457200" y="457200"/>
            <a:ext cx="5943600" cy="4457700"/>
          </a:xfrm>
          <a:ln/>
        </p:spPr>
      </p:sp>
      <p:sp>
        <p:nvSpPr>
          <p:cNvPr id="4100"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latin typeface="Arial" charset="0"/>
              </a:rPr>
              <a:t>Indexes</a:t>
            </a:r>
          </a:p>
          <a:p>
            <a:pPr marL="114300" lvl="1" defTabSz="457200" eaLnBrk="1" hangingPunct="1"/>
            <a:r>
              <a:rPr lang="en-US" altLang="hu-HU" smtClean="0">
                <a:latin typeface="Arial" charset="0"/>
              </a:rPr>
              <a:t>Indexes are optional structures associated with tables. They can be created to improve the performance of data update and retrieval. An Oracle index provides a direct access path to a row of data.</a:t>
            </a:r>
          </a:p>
          <a:p>
            <a:pPr marL="114300" lvl="1" defTabSz="457200" eaLnBrk="1" hangingPunct="1"/>
            <a:r>
              <a:rPr lang="en-US" altLang="hu-HU" smtClean="0">
                <a:latin typeface="Arial" charset="0"/>
              </a:rPr>
              <a:t>Indexes can be created on one or more columns of a table. After an index is created, it is automatically maintained and used by the Oracle server. Updates to a table’s data, such as adding new rows, updating rows, or deleting rows, are automatically propagated to all relevant indexes with complete transparency to users.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3AA54AAF-ECB0-4709-B2D2-096E3A2CCA3B}" type="slidenum">
              <a:rPr lang="hu-HU" altLang="hu-HU"/>
              <a:pPr>
                <a:spcBef>
                  <a:spcPct val="0"/>
                </a:spcBef>
              </a:pPr>
              <a:t>2</a:t>
            </a:fld>
            <a:endParaRPr lang="hu-HU" altLang="hu-HU"/>
          </a:p>
        </p:txBody>
      </p:sp>
      <p:sp>
        <p:nvSpPr>
          <p:cNvPr id="6147" name="Rectangle 2"/>
          <p:cNvSpPr>
            <a:spLocks noGrp="1" noRot="1" noChangeAspect="1" noChangeArrowheads="1" noTextEdit="1"/>
          </p:cNvSpPr>
          <p:nvPr>
            <p:ph type="sldImg"/>
          </p:nvPr>
        </p:nvSpPr>
        <p:spPr>
          <a:xfrm>
            <a:off x="457200" y="457200"/>
            <a:ext cx="5943600" cy="4457700"/>
          </a:xfrm>
          <a:ln/>
        </p:spPr>
      </p:sp>
      <p:sp>
        <p:nvSpPr>
          <p:cNvPr id="6148"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latin typeface="Arial" charset="0"/>
              </a:rPr>
              <a:t>Types of Indexes</a:t>
            </a:r>
          </a:p>
          <a:p>
            <a:pPr marL="114300" lvl="1" defTabSz="457200" eaLnBrk="1" hangingPunct="1"/>
            <a:r>
              <a:rPr lang="en-US" altLang="hu-HU" smtClean="0">
                <a:latin typeface="Arial" charset="0"/>
              </a:rPr>
              <a:t>The following are the most common forms of indexes:</a:t>
            </a:r>
          </a:p>
          <a:p>
            <a:pPr marL="457200" lvl="2" indent="-228600" defTabSz="457200" eaLnBrk="1" hangingPunct="1"/>
            <a:r>
              <a:rPr lang="en-US" altLang="hu-HU" smtClean="0">
                <a:latin typeface="Arial" charset="0"/>
              </a:rPr>
              <a:t>B-tree</a:t>
            </a:r>
          </a:p>
          <a:p>
            <a:pPr marL="457200" lvl="2" indent="-228600" defTabSz="457200" eaLnBrk="1" hangingPunct="1"/>
            <a:r>
              <a:rPr lang="en-US" altLang="hu-HU" smtClean="0">
                <a:latin typeface="Arial" charset="0"/>
              </a:rPr>
              <a:t>Bitmap</a:t>
            </a:r>
          </a:p>
          <a:p>
            <a:pPr marL="114300" lvl="1" defTabSz="457200" eaLnBrk="1" hangingPunct="1"/>
            <a:r>
              <a:rPr lang="en-US" altLang="hu-HU" smtClean="0">
                <a:latin typeface="Arial" charset="0"/>
              </a:rPr>
              <a:t>A B-tree index has its key values stored in a balanced tree (B-tree), allowing for fast binary searches.</a:t>
            </a:r>
          </a:p>
          <a:p>
            <a:pPr marL="114300" lvl="1" defTabSz="457200" eaLnBrk="1" hangingPunct="1"/>
            <a:r>
              <a:rPr lang="en-US" altLang="hu-HU" smtClean="0">
                <a:latin typeface="Arial" charset="0"/>
              </a:rPr>
              <a:t>A bitmap index has a bitmap for each distinct key value being indexed. Within each bitmap, there is a bit set aside for each row in the table being indexed. This allows for fast lookups when there are few distinct values; that is, the indexed column has low cardinality. An example of this is a gender indicator. It can have values of “M” and “F” only. So, there are only two bitmaps to search. For example, if a bitmap index were used for a </a:t>
            </a:r>
            <a:r>
              <a:rPr lang="en-US" altLang="hu-HU" smtClean="0">
                <a:latin typeface="Courier New" pitchFamily="49" charset="0"/>
              </a:rPr>
              <a:t>phone_number</a:t>
            </a:r>
            <a:r>
              <a:rPr lang="en-US" altLang="hu-HU" smtClean="0">
                <a:latin typeface="Arial" charset="0"/>
              </a:rPr>
              <a:t> column, there would be so many bitmaps to manage and search that it would be very inefficient. Use bitmap indexes for low-cardinality columns.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72DDD363-AF0F-4043-9F0A-B1F027C4162B}" type="slidenum">
              <a:rPr lang="hu-HU" altLang="hu-HU"/>
              <a:pPr>
                <a:spcBef>
                  <a:spcPct val="0"/>
                </a:spcBef>
              </a:pPr>
              <a:t>3</a:t>
            </a:fld>
            <a:endParaRPr lang="hu-HU" altLang="hu-HU"/>
          </a:p>
        </p:txBody>
      </p:sp>
      <p:sp>
        <p:nvSpPr>
          <p:cNvPr id="6147" name="Rectangle 2"/>
          <p:cNvSpPr>
            <a:spLocks noGrp="1" noRot="1" noChangeAspect="1" noChangeArrowheads="1" noTextEdit="1"/>
          </p:cNvSpPr>
          <p:nvPr>
            <p:ph type="sldImg"/>
          </p:nvPr>
        </p:nvSpPr>
        <p:spPr>
          <a:xfrm>
            <a:off x="457200" y="457200"/>
            <a:ext cx="5943600" cy="4457700"/>
          </a:xfrm>
          <a:ln/>
        </p:spPr>
      </p:sp>
      <p:sp>
        <p:nvSpPr>
          <p:cNvPr id="6148"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latin typeface="Arial" charset="0"/>
              </a:rPr>
              <a:t>B-Tree Index</a:t>
            </a:r>
          </a:p>
          <a:p>
            <a:pPr marL="114300" lvl="1" defTabSz="457200" eaLnBrk="1" hangingPunct="1"/>
            <a:r>
              <a:rPr lang="en-US" altLang="hu-HU" b="1" smtClean="0">
                <a:latin typeface="Arial" charset="0"/>
              </a:rPr>
              <a:t>Structure of a B-tree index</a:t>
            </a:r>
            <a:endParaRPr lang="en-US" altLang="hu-HU" smtClean="0">
              <a:latin typeface="Arial" charset="0"/>
            </a:endParaRPr>
          </a:p>
          <a:p>
            <a:pPr marL="114300" lvl="1" defTabSz="457200" eaLnBrk="1" hangingPunct="1"/>
            <a:r>
              <a:rPr lang="en-US" altLang="hu-HU" smtClean="0">
                <a:latin typeface="Arial" charset="0"/>
              </a:rPr>
              <a:t>At the top of the index is the root, which contains entries that point to the next level in the index. At the next level are branch blocks, which in turn point to blocks at the next level in the index. At the lowest level are the leaf nodes, which contain the index entries that point to rows in the table. The leaf blocks are doubly linked to facilitate the scanning of the index in an ascending as well as descending order of key values.</a:t>
            </a:r>
            <a:endParaRPr lang="en-US" altLang="hu-HU" b="1" smtClean="0">
              <a:latin typeface="Arial" charset="0"/>
            </a:endParaRPr>
          </a:p>
          <a:p>
            <a:pPr marL="114300" lvl="1" defTabSz="457200" eaLnBrk="1" hangingPunct="1"/>
            <a:r>
              <a:rPr lang="en-US" altLang="hu-HU" b="1" smtClean="0">
                <a:latin typeface="Arial" charset="0"/>
              </a:rPr>
              <a:t>Format of index leaf entries</a:t>
            </a:r>
            <a:endParaRPr lang="en-US" altLang="hu-HU" smtClean="0">
              <a:latin typeface="Arial" charset="0"/>
            </a:endParaRPr>
          </a:p>
          <a:p>
            <a:pPr marL="114300" lvl="1" defTabSz="457200" eaLnBrk="1" hangingPunct="1"/>
            <a:r>
              <a:rPr lang="en-US" altLang="hu-HU" smtClean="0">
                <a:latin typeface="Arial" charset="0"/>
              </a:rPr>
              <a:t>An index entry is made up of the following components:</a:t>
            </a:r>
            <a:endParaRPr lang="en-US" altLang="hu-HU" b="1" smtClean="0">
              <a:latin typeface="Arial" charset="0"/>
            </a:endParaRPr>
          </a:p>
          <a:p>
            <a:pPr marL="457200" lvl="2" indent="-228600" defTabSz="457200" eaLnBrk="1" hangingPunct="1"/>
            <a:r>
              <a:rPr lang="en-US" altLang="hu-HU" smtClean="0">
                <a:latin typeface="Arial" charset="0"/>
              </a:rPr>
              <a:t>An entry header</a:t>
            </a:r>
            <a:r>
              <a:rPr lang="en-US" altLang="hu-HU" i="1" smtClean="0">
                <a:latin typeface="Arial" charset="0"/>
              </a:rPr>
              <a:t>,</a:t>
            </a:r>
            <a:r>
              <a:rPr lang="en-US" altLang="hu-HU" smtClean="0">
                <a:latin typeface="Arial" charset="0"/>
              </a:rPr>
              <a:t> which stores the number of columns and locking information</a:t>
            </a:r>
          </a:p>
          <a:p>
            <a:pPr marL="457200" lvl="2" indent="-228600" defTabSz="457200" eaLnBrk="1" hangingPunct="1"/>
            <a:r>
              <a:rPr lang="en-US" altLang="hu-HU" smtClean="0">
                <a:latin typeface="Arial" charset="0"/>
              </a:rPr>
              <a:t>Key column length-value pairs,</a:t>
            </a:r>
            <a:r>
              <a:rPr lang="en-US" altLang="hu-HU" i="1" smtClean="0">
                <a:latin typeface="Arial" charset="0"/>
              </a:rPr>
              <a:t> </a:t>
            </a:r>
            <a:r>
              <a:rPr lang="en-US" altLang="hu-HU" smtClean="0">
                <a:latin typeface="Arial" charset="0"/>
              </a:rPr>
              <a:t>which define the size of a column in the key followed by the value for the column (The number of such pairs is a maximum of the number of columns in the index.)</a:t>
            </a:r>
          </a:p>
          <a:p>
            <a:pPr marL="457200" lvl="2" indent="-228600" defTabSz="457200" eaLnBrk="1" hangingPunct="1">
              <a:buSzPct val="65000"/>
            </a:pPr>
            <a:r>
              <a:rPr lang="en-US" altLang="hu-HU" smtClean="0">
                <a:latin typeface="Courier New" pitchFamily="49" charset="0"/>
              </a:rPr>
              <a:t>ROWID</a:t>
            </a:r>
            <a:r>
              <a:rPr lang="en-US" altLang="hu-HU" b="1" i="1" smtClean="0">
                <a:latin typeface="Arial" charset="0"/>
              </a:rPr>
              <a:t> </a:t>
            </a:r>
            <a:r>
              <a:rPr lang="en-US" altLang="hu-HU" smtClean="0">
                <a:latin typeface="Arial" charset="0"/>
              </a:rPr>
              <a:t>of a row that contains the key values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927E0A7C-820E-4E8B-BE27-AD1FA11A2BF1}" type="slidenum">
              <a:rPr lang="hu-HU" altLang="hu-HU"/>
              <a:pPr>
                <a:spcBef>
                  <a:spcPct val="0"/>
                </a:spcBef>
              </a:pPr>
              <a:t>4</a:t>
            </a:fld>
            <a:endParaRPr lang="hu-HU" altLang="hu-HU"/>
          </a:p>
        </p:txBody>
      </p:sp>
      <p:sp>
        <p:nvSpPr>
          <p:cNvPr id="10243" name="Rectangle 2"/>
          <p:cNvSpPr>
            <a:spLocks noGrp="1" noChangeArrowheads="1"/>
          </p:cNvSpPr>
          <p:nvPr>
            <p:ph type="body" idx="1"/>
          </p:nvPr>
        </p:nvSpPr>
        <p:spPr>
          <a:xfrm>
            <a:off x="571500" y="457200"/>
            <a:ext cx="5715000" cy="8102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endParaRPr lang="en-US" altLang="hu-HU"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A08C32CE-33A2-493D-A50F-59EEA74AA75C}" type="slidenum">
              <a:rPr lang="hu-HU" altLang="hu-HU"/>
              <a:pPr algn="r" eaLnBrk="1" hangingPunct="1">
                <a:spcBef>
                  <a:spcPct val="0"/>
                </a:spcBef>
              </a:pPr>
              <a:t>5</a:t>
            </a:fld>
            <a:endParaRPr lang="hu-HU" altLang="hu-HU"/>
          </a:p>
        </p:txBody>
      </p:sp>
      <p:sp>
        <p:nvSpPr>
          <p:cNvPr id="16387" name="Rectangle 2"/>
          <p:cNvSpPr>
            <a:spLocks noGrp="1" noRot="1" noChangeAspect="1" noChangeArrowheads="1" noTextEdit="1"/>
          </p:cNvSpPr>
          <p:nvPr>
            <p:ph type="sldImg"/>
          </p:nvPr>
        </p:nvSpPr>
        <p:spPr>
          <a:xfrm>
            <a:off x="457200" y="457200"/>
            <a:ext cx="5943600" cy="4457700"/>
          </a:xfrm>
          <a:ln/>
        </p:spPr>
      </p:sp>
      <p:sp>
        <p:nvSpPr>
          <p:cNvPr id="16388"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latin typeface="Arial" charset="0"/>
              </a:rPr>
              <a:t>Index Options</a:t>
            </a:r>
          </a:p>
          <a:p>
            <a:pPr marL="114300" lvl="1" defTabSz="457200" eaLnBrk="1" hangingPunct="1"/>
            <a:r>
              <a:rPr lang="en-US" altLang="hu-HU" smtClean="0">
                <a:latin typeface="Arial" charset="0"/>
              </a:rPr>
              <a:t>For efficiency of retrieval, it may be advantageous to have an index store the keys in descending order. This decision is made on the basis of how the data is accessed most frequently.</a:t>
            </a:r>
          </a:p>
          <a:p>
            <a:pPr marL="114300" lvl="1" defTabSz="457200" eaLnBrk="1" hangingPunct="1"/>
            <a:r>
              <a:rPr lang="en-US" altLang="hu-HU" smtClean="0">
                <a:latin typeface="Arial" charset="0"/>
              </a:rPr>
              <a:t>A reverse key index has the bytes of the indexed value stored in reverse order. This can reduce activity in a particular hot spot in the index. If many users are processing data in the same order, then the prefix portions of the key values (that are currently being processed) are close in value at any given instant. Consequently, there is a lot of activity in that area of the index structure. A reverse key index spreads that activity out across the index structure by indexing a reversed-byte version of the key values.</a:t>
            </a:r>
          </a:p>
          <a:p>
            <a:pPr marL="114300" lvl="1" defTabSz="457200" eaLnBrk="1" hangingPunct="1"/>
            <a:r>
              <a:rPr lang="en-US" altLang="hu-HU" smtClean="0">
                <a:latin typeface="Arial" charset="0"/>
              </a:rPr>
              <a:t>An index created by the combination of more than one column is called a composite index. For example, you can create an index based on a person’s last name and first name:</a:t>
            </a:r>
          </a:p>
          <a:p>
            <a:pPr marL="914400" lvl="4" defTabSz="457200" eaLnBrk="1" hangingPunct="1"/>
            <a:r>
              <a:rPr lang="en-US" altLang="hu-HU" smtClean="0">
                <a:latin typeface="Arial" charset="0"/>
              </a:rPr>
              <a:t>CREATE INDEX name_ix ON employees</a:t>
            </a:r>
          </a:p>
          <a:p>
            <a:pPr marL="914400" lvl="4" defTabSz="457200" eaLnBrk="1" hangingPunct="1"/>
            <a:r>
              <a:rPr lang="en-US" altLang="hu-HU" smtClean="0">
                <a:latin typeface="Arial" charset="0"/>
              </a:rPr>
              <a:t>(last_name, first_name);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C766ED50-181E-42B4-932A-31CBA8306A2C}" type="slidenum">
              <a:rPr lang="hu-HU" altLang="hu-HU"/>
              <a:pPr>
                <a:spcBef>
                  <a:spcPct val="0"/>
                </a:spcBef>
              </a:pPr>
              <a:t>6</a:t>
            </a:fld>
            <a:endParaRPr lang="hu-HU" altLang="hu-HU"/>
          </a:p>
        </p:txBody>
      </p:sp>
      <p:sp>
        <p:nvSpPr>
          <p:cNvPr id="18435" name="Rectangle 2"/>
          <p:cNvSpPr>
            <a:spLocks noGrp="1" noRot="1" noChangeAspect="1" noChangeArrowheads="1" noTextEdit="1"/>
          </p:cNvSpPr>
          <p:nvPr>
            <p:ph type="sldImg"/>
          </p:nvPr>
        </p:nvSpPr>
        <p:spPr>
          <a:xfrm>
            <a:off x="457200" y="457200"/>
            <a:ext cx="5943600" cy="4457700"/>
          </a:xfrm>
          <a:ln/>
        </p:spPr>
      </p:sp>
      <p:sp>
        <p:nvSpPr>
          <p:cNvPr id="18436"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endParaRPr lang="en-US" altLang="hu-HU"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BE43CE49-A61F-45A5-9E35-86AEB6470659}" type="slidenum">
              <a:rPr lang="hu-HU" altLang="hu-HU"/>
              <a:pPr>
                <a:spcBef>
                  <a:spcPct val="0"/>
                </a:spcBef>
              </a:pPr>
              <a:t>7</a:t>
            </a:fld>
            <a:endParaRPr lang="hu-HU" altLang="hu-HU"/>
          </a:p>
        </p:txBody>
      </p:sp>
      <p:sp>
        <p:nvSpPr>
          <p:cNvPr id="8195" name="Rectangle 2"/>
          <p:cNvSpPr>
            <a:spLocks noChangeArrowheads="1"/>
          </p:cNvSpPr>
          <p:nvPr/>
        </p:nvSpPr>
        <p:spPr bwMode="auto">
          <a:xfrm>
            <a:off x="3884613" y="-1588"/>
            <a:ext cx="2974975" cy="454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hu-HU" altLang="hu-HU" sz="1800"/>
          </a:p>
        </p:txBody>
      </p:sp>
      <p:sp>
        <p:nvSpPr>
          <p:cNvPr id="8196" name="Rectangle 3"/>
          <p:cNvSpPr>
            <a:spLocks noChangeArrowheads="1"/>
          </p:cNvSpPr>
          <p:nvPr/>
        </p:nvSpPr>
        <p:spPr bwMode="auto">
          <a:xfrm>
            <a:off x="-1588" y="8688388"/>
            <a:ext cx="2971801"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hu-HU" altLang="hu-HU" sz="1800"/>
          </a:p>
        </p:txBody>
      </p:sp>
      <p:sp>
        <p:nvSpPr>
          <p:cNvPr id="8197" name="Rectangle 4"/>
          <p:cNvSpPr>
            <a:spLocks noChangeArrowheads="1"/>
          </p:cNvSpPr>
          <p:nvPr/>
        </p:nvSpPr>
        <p:spPr bwMode="auto">
          <a:xfrm>
            <a:off x="-1588" y="-1588"/>
            <a:ext cx="2971801" cy="454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hu-HU" altLang="hu-HU" sz="1800"/>
          </a:p>
        </p:txBody>
      </p:sp>
      <p:sp>
        <p:nvSpPr>
          <p:cNvPr id="8198" name="Rectangle 5"/>
          <p:cNvSpPr>
            <a:spLocks noGrp="1" noRot="1" noChangeAspect="1" noChangeArrowheads="1" noTextEdit="1"/>
          </p:cNvSpPr>
          <p:nvPr>
            <p:ph type="sldImg"/>
          </p:nvPr>
        </p:nvSpPr>
        <p:spPr>
          <a:xfrm>
            <a:off x="457200" y="457200"/>
            <a:ext cx="5943600" cy="4457700"/>
          </a:xfrm>
          <a:ln/>
        </p:spPr>
      </p:sp>
      <p:sp>
        <p:nvSpPr>
          <p:cNvPr id="8199" name="Rectangle 6"/>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latin typeface="Arial" charset="0"/>
              </a:rPr>
              <a:t>Bitmap Indexes</a:t>
            </a:r>
          </a:p>
          <a:p>
            <a:pPr marL="114300" lvl="1" defTabSz="457200" eaLnBrk="1" hangingPunct="1"/>
            <a:r>
              <a:rPr lang="en-US" altLang="hu-HU" smtClean="0">
                <a:latin typeface="Arial" charset="0"/>
              </a:rPr>
              <a:t>Bitmap indexes are more advantageous than B-tree indexes in certain situations:</a:t>
            </a:r>
            <a:endParaRPr lang="en-US" altLang="hu-HU" b="1" smtClean="0">
              <a:latin typeface="Arial" charset="0"/>
            </a:endParaRPr>
          </a:p>
          <a:p>
            <a:pPr marL="457200" lvl="2" indent="-228600" defTabSz="457200" eaLnBrk="1" hangingPunct="1"/>
            <a:r>
              <a:rPr lang="en-US" altLang="hu-HU" smtClean="0">
                <a:latin typeface="Arial" charset="0"/>
              </a:rPr>
              <a:t>When a table has millions of rows and the key columns have low cardinality—that is, there are very few distinct values for the column. For example, bitmap indexes may be preferable to B-tree indexes for the gender and marital status columns of a table containing passport records.</a:t>
            </a:r>
          </a:p>
          <a:p>
            <a:pPr marL="457200" lvl="2" indent="-228600" defTabSz="457200" eaLnBrk="1" hangingPunct="1"/>
            <a:r>
              <a:rPr lang="en-US" altLang="hu-HU" smtClean="0">
                <a:latin typeface="Arial" charset="0"/>
              </a:rPr>
              <a:t>When queries often use a combination of multiple </a:t>
            </a:r>
            <a:r>
              <a:rPr lang="en-US" altLang="hu-HU" smtClean="0">
                <a:latin typeface="Courier New" pitchFamily="49" charset="0"/>
              </a:rPr>
              <a:t>WHERE</a:t>
            </a:r>
            <a:r>
              <a:rPr lang="en-US" altLang="hu-HU" smtClean="0">
                <a:latin typeface="Arial" charset="0"/>
              </a:rPr>
              <a:t> conditions involving the </a:t>
            </a:r>
            <a:r>
              <a:rPr lang="en-US" altLang="hu-HU" smtClean="0">
                <a:latin typeface="Courier New" pitchFamily="49" charset="0"/>
              </a:rPr>
              <a:t>OR</a:t>
            </a:r>
            <a:r>
              <a:rPr lang="en-US" altLang="hu-HU" smtClean="0">
                <a:latin typeface="Arial" charset="0"/>
              </a:rPr>
              <a:t> operator</a:t>
            </a:r>
          </a:p>
          <a:p>
            <a:pPr marL="457200" lvl="2" indent="-228600" defTabSz="457200" eaLnBrk="1" hangingPunct="1"/>
            <a:r>
              <a:rPr lang="en-US" altLang="hu-HU" smtClean="0">
                <a:latin typeface="Arial" charset="0"/>
              </a:rPr>
              <a:t>When there is read-only or low update activity on the key columns</a:t>
            </a:r>
          </a:p>
          <a:p>
            <a:pPr marL="114300" lvl="1" defTabSz="457200" eaLnBrk="1" hangingPunct="1"/>
            <a:r>
              <a:rPr lang="en-US" altLang="hu-HU" b="1" smtClean="0">
                <a:latin typeface="Arial" charset="0"/>
              </a:rPr>
              <a:t>Structure of a bitmap index</a:t>
            </a:r>
            <a:endParaRPr lang="en-US" altLang="hu-HU" smtClean="0">
              <a:latin typeface="Arial" charset="0"/>
            </a:endParaRPr>
          </a:p>
          <a:p>
            <a:pPr marL="114300" lvl="1" defTabSz="457200" eaLnBrk="1" hangingPunct="1"/>
            <a:r>
              <a:rPr lang="en-US" altLang="hu-HU" smtClean="0">
                <a:latin typeface="Arial" charset="0"/>
              </a:rPr>
              <a:t>A bitmap index is also organized as a B-tree, but the leaf node stores a bitmap for each key value instead of a list of </a:t>
            </a:r>
            <a:r>
              <a:rPr lang="en-US" altLang="hu-HU" smtClean="0">
                <a:latin typeface="Courier New" pitchFamily="49" charset="0"/>
              </a:rPr>
              <a:t>ROWID</a:t>
            </a:r>
            <a:r>
              <a:rPr lang="en-US" altLang="hu-HU" smtClean="0">
                <a:latin typeface="Arial" charset="0"/>
              </a:rPr>
              <a:t>s. Each bit in the bitmap corresponds to a possible </a:t>
            </a:r>
            <a:r>
              <a:rPr lang="en-US" altLang="hu-HU" smtClean="0">
                <a:latin typeface="Courier New" pitchFamily="49" charset="0"/>
              </a:rPr>
              <a:t>ROWID</a:t>
            </a:r>
            <a:r>
              <a:rPr lang="en-US" altLang="hu-HU" smtClean="0">
                <a:latin typeface="Arial" charset="0"/>
              </a:rPr>
              <a:t>, and if the bit is set, it means that the row with the corresponding </a:t>
            </a:r>
            <a:r>
              <a:rPr lang="en-US" altLang="hu-HU" smtClean="0">
                <a:latin typeface="Courier New" pitchFamily="49" charset="0"/>
              </a:rPr>
              <a:t>ROWID</a:t>
            </a:r>
            <a:r>
              <a:rPr lang="en-US" altLang="hu-HU" smtClean="0">
                <a:latin typeface="Arial" charset="0"/>
              </a:rPr>
              <a:t> contains the key value.</a:t>
            </a:r>
            <a:endParaRPr lang="en-US" altLang="hu-HU" b="1" smtClean="0">
              <a:latin typeface="Arial" charset="0"/>
            </a:endParaRPr>
          </a:p>
          <a:p>
            <a:pPr marL="114300" lvl="1" defTabSz="457200" eaLnBrk="1" hangingPunct="1"/>
            <a:r>
              <a:rPr lang="en-US" altLang="hu-HU" smtClean="0">
                <a:latin typeface="Arial" charset="0"/>
              </a:rPr>
              <a:t>As shown in the diagram, the leaf node of a bitmap index contains the following:</a:t>
            </a:r>
            <a:endParaRPr lang="en-US" altLang="hu-HU" b="1" smtClean="0">
              <a:latin typeface="Arial" charset="0"/>
            </a:endParaRPr>
          </a:p>
          <a:p>
            <a:pPr marL="457200" lvl="2" indent="-228600" defTabSz="457200" eaLnBrk="1" hangingPunct="1"/>
            <a:r>
              <a:rPr lang="en-US" altLang="hu-HU" smtClean="0">
                <a:latin typeface="Arial" charset="0"/>
              </a:rPr>
              <a:t>An entry header that</a:t>
            </a:r>
            <a:r>
              <a:rPr lang="en-US" altLang="hu-HU" i="1" smtClean="0">
                <a:latin typeface="Arial" charset="0"/>
              </a:rPr>
              <a:t> </a:t>
            </a:r>
            <a:r>
              <a:rPr lang="en-US" altLang="hu-HU" smtClean="0">
                <a:latin typeface="Arial" charset="0"/>
              </a:rPr>
              <a:t>contains the number of columns and lock information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0071FD71-106E-4D2A-B574-5504067AE754}" type="slidenum">
              <a:rPr lang="hu-HU" altLang="hu-HU"/>
              <a:pPr>
                <a:spcBef>
                  <a:spcPct val="0"/>
                </a:spcBef>
              </a:pPr>
              <a:t>8</a:t>
            </a:fld>
            <a:endParaRPr lang="hu-HU" altLang="hu-HU"/>
          </a:p>
        </p:txBody>
      </p:sp>
      <p:sp>
        <p:nvSpPr>
          <p:cNvPr id="14339" name="Rectangle 2"/>
          <p:cNvSpPr>
            <a:spLocks noGrp="1" noChangeArrowheads="1"/>
          </p:cNvSpPr>
          <p:nvPr>
            <p:ph type="body" idx="1"/>
          </p:nvPr>
        </p:nvSpPr>
        <p:spPr>
          <a:xfrm>
            <a:off x="571500" y="457200"/>
            <a:ext cx="5715000" cy="8102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endParaRPr lang="en-US" altLang="hu-HU"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685800" y="2130425"/>
            <a:ext cx="7772400" cy="1470025"/>
          </a:xfrm>
        </p:spPr>
        <p:txBody>
          <a:bodyPr/>
          <a:lstStyle/>
          <a:p>
            <a:r>
              <a:rPr lang="hu-HU" smtClean="0"/>
              <a:t>Mintacím szerkesztése</a:t>
            </a:r>
            <a:endParaRPr lang="hu-HU"/>
          </a:p>
        </p:txBody>
      </p:sp>
      <p:sp>
        <p:nvSpPr>
          <p:cNvPr id="3" name="Alcím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hu-HU" smtClean="0"/>
              <a:t>Alcím mintájának szerkesztése</a:t>
            </a:r>
            <a:endParaRPr lang="hu-HU"/>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fld id="{21F764E5-2DF3-4B94-BAE5-0B09AC3379C6}" type="slidenum">
              <a:rPr lang="hu-HU" altLang="hu-HU"/>
              <a:pPr/>
              <a:t>‹#›</a:t>
            </a:fld>
            <a:endParaRPr lang="hu-HU" altLang="hu-HU"/>
          </a:p>
        </p:txBody>
      </p:sp>
    </p:spTree>
    <p:extLst>
      <p:ext uri="{BB962C8B-B14F-4D97-AF65-F5344CB8AC3E}">
        <p14:creationId xmlns:p14="http://schemas.microsoft.com/office/powerpoint/2010/main" val="1318240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Függőleges szöveg helye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fld id="{14364782-D119-45F5-BEEE-8569EBFB8C5F}" type="slidenum">
              <a:rPr lang="hu-HU" altLang="hu-HU"/>
              <a:pPr/>
              <a:t>‹#›</a:t>
            </a:fld>
            <a:endParaRPr lang="hu-HU" altLang="hu-HU"/>
          </a:p>
        </p:txBody>
      </p:sp>
    </p:spTree>
    <p:extLst>
      <p:ext uri="{BB962C8B-B14F-4D97-AF65-F5344CB8AC3E}">
        <p14:creationId xmlns:p14="http://schemas.microsoft.com/office/powerpoint/2010/main" val="3231183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629400" y="274638"/>
            <a:ext cx="2057400" cy="5851525"/>
          </a:xfrm>
        </p:spPr>
        <p:txBody>
          <a:bodyPr vert="eaVert"/>
          <a:lstStyle/>
          <a:p>
            <a:r>
              <a:rPr lang="hu-HU" smtClean="0"/>
              <a:t>Mintacím szerkesztése</a:t>
            </a:r>
            <a:endParaRPr lang="hu-HU"/>
          </a:p>
        </p:txBody>
      </p:sp>
      <p:sp>
        <p:nvSpPr>
          <p:cNvPr id="3" name="Függőleges szöveg helye 2"/>
          <p:cNvSpPr>
            <a:spLocks noGrp="1"/>
          </p:cNvSpPr>
          <p:nvPr>
            <p:ph type="body" orient="vert" idx="1"/>
          </p:nvPr>
        </p:nvSpPr>
        <p:spPr>
          <a:xfrm>
            <a:off x="457200" y="274638"/>
            <a:ext cx="6019800" cy="5851525"/>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fld id="{8BAD545D-224A-4A67-97E0-CF6965D95837}" type="slidenum">
              <a:rPr lang="hu-HU" altLang="hu-HU"/>
              <a:pPr/>
              <a:t>‹#›</a:t>
            </a:fld>
            <a:endParaRPr lang="hu-HU" altLang="hu-HU"/>
          </a:p>
        </p:txBody>
      </p:sp>
    </p:spTree>
    <p:extLst>
      <p:ext uri="{BB962C8B-B14F-4D97-AF65-F5344CB8AC3E}">
        <p14:creationId xmlns:p14="http://schemas.microsoft.com/office/powerpoint/2010/main" val="2944712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fld id="{2355C048-4A4B-4E4E-8993-57837D8A738B}" type="slidenum">
              <a:rPr lang="hu-HU" altLang="hu-HU"/>
              <a:pPr/>
              <a:t>‹#›</a:t>
            </a:fld>
            <a:endParaRPr lang="hu-HU" altLang="hu-HU"/>
          </a:p>
        </p:txBody>
      </p:sp>
    </p:spTree>
    <p:extLst>
      <p:ext uri="{BB962C8B-B14F-4D97-AF65-F5344CB8AC3E}">
        <p14:creationId xmlns:p14="http://schemas.microsoft.com/office/powerpoint/2010/main" val="96983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722313" y="4406900"/>
            <a:ext cx="7772400" cy="1362075"/>
          </a:xfrm>
        </p:spPr>
        <p:txBody>
          <a:bodyPr anchor="t"/>
          <a:lstStyle>
            <a:lvl1pPr algn="l">
              <a:defRPr sz="4000" b="1" cap="all"/>
            </a:lvl1pPr>
          </a:lstStyle>
          <a:p>
            <a:r>
              <a:rPr lang="hu-HU" smtClean="0"/>
              <a:t>Mintacím szerkesztése</a:t>
            </a:r>
            <a:endParaRPr lang="hu-HU"/>
          </a:p>
        </p:txBody>
      </p:sp>
      <p:sp>
        <p:nvSpPr>
          <p:cNvPr id="3" name="Szöveg hely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hu-HU" smtClean="0"/>
              <a:t>Mintaszöveg szerkesztése</a:t>
            </a:r>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fld id="{704D9310-44EE-46C9-A854-E851EB4D9130}" type="slidenum">
              <a:rPr lang="hu-HU" altLang="hu-HU"/>
              <a:pPr/>
              <a:t>‹#›</a:t>
            </a:fld>
            <a:endParaRPr lang="hu-HU" altLang="hu-HU"/>
          </a:p>
        </p:txBody>
      </p:sp>
    </p:spTree>
    <p:extLst>
      <p:ext uri="{BB962C8B-B14F-4D97-AF65-F5344CB8AC3E}">
        <p14:creationId xmlns:p14="http://schemas.microsoft.com/office/powerpoint/2010/main" val="2453881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Tartalom hely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Rectangle 4"/>
          <p:cNvSpPr>
            <a:spLocks noGrp="1" noChangeArrowheads="1"/>
          </p:cNvSpPr>
          <p:nvPr>
            <p:ph type="dt" sz="half" idx="10"/>
          </p:nvPr>
        </p:nvSpPr>
        <p:spPr>
          <a:ln/>
        </p:spPr>
        <p:txBody>
          <a:bodyPr/>
          <a:lstStyle>
            <a:lvl1pPr>
              <a:defRPr/>
            </a:lvl1pPr>
          </a:lstStyle>
          <a:p>
            <a:pPr>
              <a:defRPr/>
            </a:pPr>
            <a:endParaRPr lang="hu-HU"/>
          </a:p>
        </p:txBody>
      </p:sp>
      <p:sp>
        <p:nvSpPr>
          <p:cNvPr id="6" name="Rectangle 5"/>
          <p:cNvSpPr>
            <a:spLocks noGrp="1" noChangeArrowheads="1"/>
          </p:cNvSpPr>
          <p:nvPr>
            <p:ph type="ftr" sz="quarter" idx="11"/>
          </p:nvPr>
        </p:nvSpPr>
        <p:spPr>
          <a:ln/>
        </p:spPr>
        <p:txBody>
          <a:bodyPr/>
          <a:lstStyle>
            <a:lvl1pPr>
              <a:defRPr/>
            </a:lvl1pPr>
          </a:lstStyle>
          <a:p>
            <a:pPr>
              <a:defRPr/>
            </a:pPr>
            <a:endParaRPr lang="hu-HU"/>
          </a:p>
        </p:txBody>
      </p:sp>
      <p:sp>
        <p:nvSpPr>
          <p:cNvPr id="7" name="Rectangle 6"/>
          <p:cNvSpPr>
            <a:spLocks noGrp="1" noChangeArrowheads="1"/>
          </p:cNvSpPr>
          <p:nvPr>
            <p:ph type="sldNum" sz="quarter" idx="12"/>
          </p:nvPr>
        </p:nvSpPr>
        <p:spPr>
          <a:ln/>
        </p:spPr>
        <p:txBody>
          <a:bodyPr/>
          <a:lstStyle>
            <a:lvl1pPr>
              <a:defRPr/>
            </a:lvl1pPr>
          </a:lstStyle>
          <a:p>
            <a:fld id="{788BC47D-7AE8-42AF-B126-D536BC8FDE5C}" type="slidenum">
              <a:rPr lang="hu-HU" altLang="hu-HU"/>
              <a:pPr/>
              <a:t>‹#›</a:t>
            </a:fld>
            <a:endParaRPr lang="hu-HU" altLang="hu-HU"/>
          </a:p>
        </p:txBody>
      </p:sp>
    </p:spTree>
    <p:extLst>
      <p:ext uri="{BB962C8B-B14F-4D97-AF65-F5344CB8AC3E}">
        <p14:creationId xmlns:p14="http://schemas.microsoft.com/office/powerpoint/2010/main" val="3229877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lvl1pPr>
              <a:defRPr/>
            </a:lvl1pPr>
          </a:lstStyle>
          <a:p>
            <a:r>
              <a:rPr lang="hu-HU" smtClean="0"/>
              <a:t>Mintacím szerkesztése</a:t>
            </a:r>
            <a:endParaRPr lang="hu-HU"/>
          </a:p>
        </p:txBody>
      </p:sp>
      <p:sp>
        <p:nvSpPr>
          <p:cNvPr id="3" name="Szöveg hely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Tartalom hely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Szöveg hely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Tartalom hely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7" name="Rectangle 4"/>
          <p:cNvSpPr>
            <a:spLocks noGrp="1" noChangeArrowheads="1"/>
          </p:cNvSpPr>
          <p:nvPr>
            <p:ph type="dt" sz="half" idx="10"/>
          </p:nvPr>
        </p:nvSpPr>
        <p:spPr>
          <a:ln/>
        </p:spPr>
        <p:txBody>
          <a:bodyPr/>
          <a:lstStyle>
            <a:lvl1pPr>
              <a:defRPr/>
            </a:lvl1pPr>
          </a:lstStyle>
          <a:p>
            <a:pPr>
              <a:defRPr/>
            </a:pPr>
            <a:endParaRPr lang="hu-HU"/>
          </a:p>
        </p:txBody>
      </p:sp>
      <p:sp>
        <p:nvSpPr>
          <p:cNvPr id="8" name="Rectangle 5"/>
          <p:cNvSpPr>
            <a:spLocks noGrp="1" noChangeArrowheads="1"/>
          </p:cNvSpPr>
          <p:nvPr>
            <p:ph type="ftr" sz="quarter" idx="11"/>
          </p:nvPr>
        </p:nvSpPr>
        <p:spPr>
          <a:ln/>
        </p:spPr>
        <p:txBody>
          <a:bodyPr/>
          <a:lstStyle>
            <a:lvl1pPr>
              <a:defRPr/>
            </a:lvl1pPr>
          </a:lstStyle>
          <a:p>
            <a:pPr>
              <a:defRPr/>
            </a:pPr>
            <a:endParaRPr lang="hu-HU"/>
          </a:p>
        </p:txBody>
      </p:sp>
      <p:sp>
        <p:nvSpPr>
          <p:cNvPr id="9" name="Rectangle 6"/>
          <p:cNvSpPr>
            <a:spLocks noGrp="1" noChangeArrowheads="1"/>
          </p:cNvSpPr>
          <p:nvPr>
            <p:ph type="sldNum" sz="quarter" idx="12"/>
          </p:nvPr>
        </p:nvSpPr>
        <p:spPr>
          <a:ln/>
        </p:spPr>
        <p:txBody>
          <a:bodyPr/>
          <a:lstStyle>
            <a:lvl1pPr>
              <a:defRPr/>
            </a:lvl1pPr>
          </a:lstStyle>
          <a:p>
            <a:fld id="{905D96BB-D6D3-4FC3-AB51-9571877572D8}" type="slidenum">
              <a:rPr lang="hu-HU" altLang="hu-HU"/>
              <a:pPr/>
              <a:t>‹#›</a:t>
            </a:fld>
            <a:endParaRPr lang="hu-HU" altLang="hu-HU"/>
          </a:p>
        </p:txBody>
      </p:sp>
    </p:spTree>
    <p:extLst>
      <p:ext uri="{BB962C8B-B14F-4D97-AF65-F5344CB8AC3E}">
        <p14:creationId xmlns:p14="http://schemas.microsoft.com/office/powerpoint/2010/main" val="1917245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Rectangle 4"/>
          <p:cNvSpPr>
            <a:spLocks noGrp="1" noChangeArrowheads="1"/>
          </p:cNvSpPr>
          <p:nvPr>
            <p:ph type="dt" sz="half" idx="10"/>
          </p:nvPr>
        </p:nvSpPr>
        <p:spPr>
          <a:ln/>
        </p:spPr>
        <p:txBody>
          <a:bodyPr/>
          <a:lstStyle>
            <a:lvl1pPr>
              <a:defRPr/>
            </a:lvl1pPr>
          </a:lstStyle>
          <a:p>
            <a:pPr>
              <a:defRPr/>
            </a:pPr>
            <a:endParaRPr lang="hu-HU"/>
          </a:p>
        </p:txBody>
      </p:sp>
      <p:sp>
        <p:nvSpPr>
          <p:cNvPr id="4" name="Rectangle 5"/>
          <p:cNvSpPr>
            <a:spLocks noGrp="1" noChangeArrowheads="1"/>
          </p:cNvSpPr>
          <p:nvPr>
            <p:ph type="ftr" sz="quarter" idx="11"/>
          </p:nvPr>
        </p:nvSpPr>
        <p:spPr>
          <a:ln/>
        </p:spPr>
        <p:txBody>
          <a:bodyPr/>
          <a:lstStyle>
            <a:lvl1pPr>
              <a:defRPr/>
            </a:lvl1pPr>
          </a:lstStyle>
          <a:p>
            <a:pPr>
              <a:defRPr/>
            </a:pPr>
            <a:endParaRPr lang="hu-HU"/>
          </a:p>
        </p:txBody>
      </p:sp>
      <p:sp>
        <p:nvSpPr>
          <p:cNvPr id="5" name="Rectangle 6"/>
          <p:cNvSpPr>
            <a:spLocks noGrp="1" noChangeArrowheads="1"/>
          </p:cNvSpPr>
          <p:nvPr>
            <p:ph type="sldNum" sz="quarter" idx="12"/>
          </p:nvPr>
        </p:nvSpPr>
        <p:spPr>
          <a:ln/>
        </p:spPr>
        <p:txBody>
          <a:bodyPr/>
          <a:lstStyle>
            <a:lvl1pPr>
              <a:defRPr/>
            </a:lvl1pPr>
          </a:lstStyle>
          <a:p>
            <a:fld id="{4A564CD9-01DA-4BA1-B02B-05746E4AFF88}" type="slidenum">
              <a:rPr lang="hu-HU" altLang="hu-HU"/>
              <a:pPr/>
              <a:t>‹#›</a:t>
            </a:fld>
            <a:endParaRPr lang="hu-HU" altLang="hu-HU"/>
          </a:p>
        </p:txBody>
      </p:sp>
    </p:spTree>
    <p:extLst>
      <p:ext uri="{BB962C8B-B14F-4D97-AF65-F5344CB8AC3E}">
        <p14:creationId xmlns:p14="http://schemas.microsoft.com/office/powerpoint/2010/main" val="915622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hu-HU"/>
          </a:p>
        </p:txBody>
      </p:sp>
      <p:sp>
        <p:nvSpPr>
          <p:cNvPr id="3" name="Rectangle 5"/>
          <p:cNvSpPr>
            <a:spLocks noGrp="1" noChangeArrowheads="1"/>
          </p:cNvSpPr>
          <p:nvPr>
            <p:ph type="ftr" sz="quarter" idx="11"/>
          </p:nvPr>
        </p:nvSpPr>
        <p:spPr>
          <a:ln/>
        </p:spPr>
        <p:txBody>
          <a:bodyPr/>
          <a:lstStyle>
            <a:lvl1pPr>
              <a:defRPr/>
            </a:lvl1pPr>
          </a:lstStyle>
          <a:p>
            <a:pPr>
              <a:defRPr/>
            </a:pPr>
            <a:endParaRPr lang="hu-HU"/>
          </a:p>
        </p:txBody>
      </p:sp>
      <p:sp>
        <p:nvSpPr>
          <p:cNvPr id="4" name="Rectangle 6"/>
          <p:cNvSpPr>
            <a:spLocks noGrp="1" noChangeArrowheads="1"/>
          </p:cNvSpPr>
          <p:nvPr>
            <p:ph type="sldNum" sz="quarter" idx="12"/>
          </p:nvPr>
        </p:nvSpPr>
        <p:spPr>
          <a:ln/>
        </p:spPr>
        <p:txBody>
          <a:bodyPr/>
          <a:lstStyle>
            <a:lvl1pPr>
              <a:defRPr/>
            </a:lvl1pPr>
          </a:lstStyle>
          <a:p>
            <a:fld id="{B538C0A7-3723-4D4B-BC56-125B28F1AAF5}" type="slidenum">
              <a:rPr lang="hu-HU" altLang="hu-HU"/>
              <a:pPr/>
              <a:t>‹#›</a:t>
            </a:fld>
            <a:endParaRPr lang="hu-HU" altLang="hu-HU"/>
          </a:p>
        </p:txBody>
      </p:sp>
    </p:spTree>
    <p:extLst>
      <p:ext uri="{BB962C8B-B14F-4D97-AF65-F5344CB8AC3E}">
        <p14:creationId xmlns:p14="http://schemas.microsoft.com/office/powerpoint/2010/main" val="1618091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457200" y="273050"/>
            <a:ext cx="3008313" cy="1162050"/>
          </a:xfrm>
        </p:spPr>
        <p:txBody>
          <a:bodyPr anchor="b"/>
          <a:lstStyle>
            <a:lvl1pPr algn="l">
              <a:defRPr sz="2000" b="1"/>
            </a:lvl1pPr>
          </a:lstStyle>
          <a:p>
            <a:r>
              <a:rPr lang="hu-HU" smtClean="0"/>
              <a:t>Mintacím szerkesztése</a:t>
            </a:r>
            <a:endParaRPr lang="hu-HU"/>
          </a:p>
        </p:txBody>
      </p:sp>
      <p:sp>
        <p:nvSpPr>
          <p:cNvPr id="3" name="Tartalom hely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Szöveg hely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Rectangle 4"/>
          <p:cNvSpPr>
            <a:spLocks noGrp="1" noChangeArrowheads="1"/>
          </p:cNvSpPr>
          <p:nvPr>
            <p:ph type="dt" sz="half" idx="10"/>
          </p:nvPr>
        </p:nvSpPr>
        <p:spPr>
          <a:ln/>
        </p:spPr>
        <p:txBody>
          <a:bodyPr/>
          <a:lstStyle>
            <a:lvl1pPr>
              <a:defRPr/>
            </a:lvl1pPr>
          </a:lstStyle>
          <a:p>
            <a:pPr>
              <a:defRPr/>
            </a:pPr>
            <a:endParaRPr lang="hu-HU"/>
          </a:p>
        </p:txBody>
      </p:sp>
      <p:sp>
        <p:nvSpPr>
          <p:cNvPr id="6" name="Rectangle 5"/>
          <p:cNvSpPr>
            <a:spLocks noGrp="1" noChangeArrowheads="1"/>
          </p:cNvSpPr>
          <p:nvPr>
            <p:ph type="ftr" sz="quarter" idx="11"/>
          </p:nvPr>
        </p:nvSpPr>
        <p:spPr>
          <a:ln/>
        </p:spPr>
        <p:txBody>
          <a:bodyPr/>
          <a:lstStyle>
            <a:lvl1pPr>
              <a:defRPr/>
            </a:lvl1pPr>
          </a:lstStyle>
          <a:p>
            <a:pPr>
              <a:defRPr/>
            </a:pPr>
            <a:endParaRPr lang="hu-HU"/>
          </a:p>
        </p:txBody>
      </p:sp>
      <p:sp>
        <p:nvSpPr>
          <p:cNvPr id="7" name="Rectangle 6"/>
          <p:cNvSpPr>
            <a:spLocks noGrp="1" noChangeArrowheads="1"/>
          </p:cNvSpPr>
          <p:nvPr>
            <p:ph type="sldNum" sz="quarter" idx="12"/>
          </p:nvPr>
        </p:nvSpPr>
        <p:spPr>
          <a:ln/>
        </p:spPr>
        <p:txBody>
          <a:bodyPr/>
          <a:lstStyle>
            <a:lvl1pPr>
              <a:defRPr/>
            </a:lvl1pPr>
          </a:lstStyle>
          <a:p>
            <a:fld id="{3D6F8CD0-2312-45D4-A6FF-89C23CF281D5}" type="slidenum">
              <a:rPr lang="hu-HU" altLang="hu-HU"/>
              <a:pPr/>
              <a:t>‹#›</a:t>
            </a:fld>
            <a:endParaRPr lang="hu-HU" altLang="hu-HU"/>
          </a:p>
        </p:txBody>
      </p:sp>
    </p:spTree>
    <p:extLst>
      <p:ext uri="{BB962C8B-B14F-4D97-AF65-F5344CB8AC3E}">
        <p14:creationId xmlns:p14="http://schemas.microsoft.com/office/powerpoint/2010/main" val="306224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1792288" y="4800600"/>
            <a:ext cx="5486400" cy="566738"/>
          </a:xfrm>
        </p:spPr>
        <p:txBody>
          <a:bodyPr anchor="b"/>
          <a:lstStyle>
            <a:lvl1pPr algn="l">
              <a:defRPr sz="2000" b="1"/>
            </a:lvl1pPr>
          </a:lstStyle>
          <a:p>
            <a:r>
              <a:rPr lang="hu-HU" smtClean="0"/>
              <a:t>Mintacím szerkesztése</a:t>
            </a:r>
            <a:endParaRPr lang="hu-HU"/>
          </a:p>
        </p:txBody>
      </p:sp>
      <p:sp>
        <p:nvSpPr>
          <p:cNvPr id="3" name="Kép hely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u-HU" noProof="0" smtClean="0"/>
          </a:p>
        </p:txBody>
      </p:sp>
      <p:sp>
        <p:nvSpPr>
          <p:cNvPr id="4" name="Szöveg hely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Rectangle 4"/>
          <p:cNvSpPr>
            <a:spLocks noGrp="1" noChangeArrowheads="1"/>
          </p:cNvSpPr>
          <p:nvPr>
            <p:ph type="dt" sz="half" idx="10"/>
          </p:nvPr>
        </p:nvSpPr>
        <p:spPr>
          <a:ln/>
        </p:spPr>
        <p:txBody>
          <a:bodyPr/>
          <a:lstStyle>
            <a:lvl1pPr>
              <a:defRPr/>
            </a:lvl1pPr>
          </a:lstStyle>
          <a:p>
            <a:pPr>
              <a:defRPr/>
            </a:pPr>
            <a:endParaRPr lang="hu-HU"/>
          </a:p>
        </p:txBody>
      </p:sp>
      <p:sp>
        <p:nvSpPr>
          <p:cNvPr id="6" name="Rectangle 5"/>
          <p:cNvSpPr>
            <a:spLocks noGrp="1" noChangeArrowheads="1"/>
          </p:cNvSpPr>
          <p:nvPr>
            <p:ph type="ftr" sz="quarter" idx="11"/>
          </p:nvPr>
        </p:nvSpPr>
        <p:spPr>
          <a:ln/>
        </p:spPr>
        <p:txBody>
          <a:bodyPr/>
          <a:lstStyle>
            <a:lvl1pPr>
              <a:defRPr/>
            </a:lvl1pPr>
          </a:lstStyle>
          <a:p>
            <a:pPr>
              <a:defRPr/>
            </a:pPr>
            <a:endParaRPr lang="hu-HU"/>
          </a:p>
        </p:txBody>
      </p:sp>
      <p:sp>
        <p:nvSpPr>
          <p:cNvPr id="7" name="Rectangle 6"/>
          <p:cNvSpPr>
            <a:spLocks noGrp="1" noChangeArrowheads="1"/>
          </p:cNvSpPr>
          <p:nvPr>
            <p:ph type="sldNum" sz="quarter" idx="12"/>
          </p:nvPr>
        </p:nvSpPr>
        <p:spPr>
          <a:ln/>
        </p:spPr>
        <p:txBody>
          <a:bodyPr/>
          <a:lstStyle>
            <a:lvl1pPr>
              <a:defRPr/>
            </a:lvl1pPr>
          </a:lstStyle>
          <a:p>
            <a:fld id="{64AA405F-CF37-466C-BAD5-40D36842835E}" type="slidenum">
              <a:rPr lang="hu-HU" altLang="hu-HU"/>
              <a:pPr/>
              <a:t>‹#›</a:t>
            </a:fld>
            <a:endParaRPr lang="hu-HU" altLang="hu-HU"/>
          </a:p>
        </p:txBody>
      </p:sp>
    </p:spTree>
    <p:extLst>
      <p:ext uri="{BB962C8B-B14F-4D97-AF65-F5344CB8AC3E}">
        <p14:creationId xmlns:p14="http://schemas.microsoft.com/office/powerpoint/2010/main" val="3619707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hu-HU" altLang="hu-HU" smtClean="0"/>
              <a:t>Mintacím szerkesztése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hu-HU" altLang="hu-HU" smtClean="0"/>
              <a:t>Mintaszöveg szerkesztése</a:t>
            </a:r>
          </a:p>
          <a:p>
            <a:pPr lvl="1"/>
            <a:r>
              <a:rPr lang="hu-HU" altLang="hu-HU" smtClean="0"/>
              <a:t>Második szint</a:t>
            </a:r>
          </a:p>
          <a:p>
            <a:pPr lvl="2"/>
            <a:r>
              <a:rPr lang="hu-HU" altLang="hu-HU" smtClean="0"/>
              <a:t>Harmadik szint</a:t>
            </a:r>
          </a:p>
          <a:p>
            <a:pPr lvl="3"/>
            <a:r>
              <a:rPr lang="hu-HU" altLang="hu-HU" smtClean="0"/>
              <a:t>Negyedik szint</a:t>
            </a:r>
          </a:p>
          <a:p>
            <a:pPr lvl="4"/>
            <a:r>
              <a:rPr lang="hu-HU" altLang="hu-HU" smtClean="0"/>
              <a:t>Ötödik szint</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panose="020B0604020202020204" pitchFamily="34" charset="0"/>
              </a:defRPr>
            </a:lvl1pPr>
          </a:lstStyle>
          <a:p>
            <a:pPr>
              <a:defRPr/>
            </a:pPr>
            <a:endParaRPr lang="hu-HU"/>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panose="020B0604020202020204" pitchFamily="34" charset="0"/>
              </a:defRPr>
            </a:lvl1pPr>
          </a:lstStyle>
          <a:p>
            <a:pPr>
              <a:defRPr/>
            </a:pPr>
            <a:endParaRPr lang="hu-HU"/>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C470D61C-729B-4029-A13E-CAEECB8E6A6F}" type="slidenum">
              <a:rPr lang="hu-HU" altLang="hu-HU"/>
              <a:pPr/>
              <a:t>‹#›</a:t>
            </a:fld>
            <a:endParaRPr lang="hu-HU" altLang="hu-H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defTabSz="228600" eaLnBrk="1" hangingPunct="1"/>
            <a:r>
              <a:rPr lang="en-US" altLang="hu-HU" smtClean="0"/>
              <a:t>Indexe</a:t>
            </a:r>
            <a:r>
              <a:rPr lang="hu-HU" altLang="hu-HU" smtClean="0"/>
              <a:t>s</a:t>
            </a:r>
            <a:endParaRPr lang="en-US" altLang="hu-HU" smtClean="0"/>
          </a:p>
        </p:txBody>
      </p:sp>
      <p:graphicFrame>
        <p:nvGraphicFramePr>
          <p:cNvPr id="45137" name="Group 81"/>
          <p:cNvGraphicFramePr>
            <a:graphicFrameLocks noGrp="1"/>
          </p:cNvGraphicFramePr>
          <p:nvPr/>
        </p:nvGraphicFramePr>
        <p:xfrm>
          <a:off x="1762125" y="2997200"/>
          <a:ext cx="1038225" cy="2732088"/>
        </p:xfrm>
        <a:graphic>
          <a:graphicData uri="http://schemas.openxmlformats.org/drawingml/2006/table">
            <a:tbl>
              <a:tblPr/>
              <a:tblGrid>
                <a:gridCol w="519113">
                  <a:extLst>
                    <a:ext uri="{9D8B030D-6E8A-4147-A177-3AD203B41FA5}">
                      <a16:colId xmlns:a16="http://schemas.microsoft.com/office/drawing/2014/main" val="20000"/>
                    </a:ext>
                  </a:extLst>
                </a:gridCol>
                <a:gridCol w="519112">
                  <a:extLst>
                    <a:ext uri="{9D8B030D-6E8A-4147-A177-3AD203B41FA5}">
                      <a16:colId xmlns:a16="http://schemas.microsoft.com/office/drawing/2014/main" val="20001"/>
                    </a:ext>
                  </a:extLst>
                </a:gridCol>
              </a:tblGrid>
              <a:tr h="546100">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46100">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547688">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22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546100">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18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46100">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45138" name="Group 82"/>
          <p:cNvGraphicFramePr>
            <a:graphicFrameLocks noGrp="1"/>
          </p:cNvGraphicFramePr>
          <p:nvPr/>
        </p:nvGraphicFramePr>
        <p:xfrm>
          <a:off x="4821238" y="2781300"/>
          <a:ext cx="3340100" cy="2590800"/>
        </p:xfrm>
        <a:graphic>
          <a:graphicData uri="http://schemas.openxmlformats.org/drawingml/2006/table">
            <a:tbl>
              <a:tblPr/>
              <a:tblGrid>
                <a:gridCol w="666750">
                  <a:extLst>
                    <a:ext uri="{9D8B030D-6E8A-4147-A177-3AD203B41FA5}">
                      <a16:colId xmlns:a16="http://schemas.microsoft.com/office/drawing/2014/main" val="20000"/>
                    </a:ext>
                  </a:extLst>
                </a:gridCol>
                <a:gridCol w="671512">
                  <a:extLst>
                    <a:ext uri="{9D8B030D-6E8A-4147-A177-3AD203B41FA5}">
                      <a16:colId xmlns:a16="http://schemas.microsoft.com/office/drawing/2014/main" val="20001"/>
                    </a:ext>
                  </a:extLst>
                </a:gridCol>
                <a:gridCol w="663575">
                  <a:extLst>
                    <a:ext uri="{9D8B030D-6E8A-4147-A177-3AD203B41FA5}">
                      <a16:colId xmlns:a16="http://schemas.microsoft.com/office/drawing/2014/main" val="20002"/>
                    </a:ext>
                  </a:extLst>
                </a:gridCol>
                <a:gridCol w="671513">
                  <a:extLst>
                    <a:ext uri="{9D8B030D-6E8A-4147-A177-3AD203B41FA5}">
                      <a16:colId xmlns:a16="http://schemas.microsoft.com/office/drawing/2014/main" val="20003"/>
                    </a:ext>
                  </a:extLst>
                </a:gridCol>
                <a:gridCol w="666750">
                  <a:extLst>
                    <a:ext uri="{9D8B030D-6E8A-4147-A177-3AD203B41FA5}">
                      <a16:colId xmlns:a16="http://schemas.microsoft.com/office/drawing/2014/main" val="20004"/>
                    </a:ext>
                  </a:extLst>
                </a:gridCol>
              </a:tblGrid>
              <a:tr h="200025">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180975">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36538">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38125">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 22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228600" rtl="0" eaLnBrk="1" fontAlgn="base" latinLnBrk="0" hangingPunct="1">
                        <a:lnSpc>
                          <a:spcPct val="100000"/>
                        </a:lnSpc>
                        <a:spcBef>
                          <a:spcPct val="20000"/>
                        </a:spcBef>
                        <a:spcAft>
                          <a:spcPct val="0"/>
                        </a:spcAft>
                        <a:buClrTx/>
                        <a:buSzTx/>
                        <a:buFontTx/>
                        <a:buNone/>
                        <a:tabLst/>
                      </a:pPr>
                      <a:endParaRPr kumimoji="0" lang="hu-HU"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133" name="Text Box 61"/>
          <p:cNvSpPr txBox="1">
            <a:spLocks noChangeArrowheads="1"/>
          </p:cNvSpPr>
          <p:nvPr/>
        </p:nvSpPr>
        <p:spPr bwMode="auto">
          <a:xfrm>
            <a:off x="1857375" y="5768975"/>
            <a:ext cx="847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charset="0"/>
              </a:defRPr>
            </a:lvl1pPr>
            <a:lvl2pPr marL="742950" indent="-285750" defTabSz="228600">
              <a:spcBef>
                <a:spcPct val="20000"/>
              </a:spcBef>
              <a:buChar char="–"/>
              <a:defRPr sz="2800">
                <a:solidFill>
                  <a:schemeClr val="tx1"/>
                </a:solidFill>
                <a:latin typeface="Arial" charset="0"/>
              </a:defRPr>
            </a:lvl2pPr>
            <a:lvl3pPr marL="1143000" indent="-228600" defTabSz="228600">
              <a:spcBef>
                <a:spcPct val="20000"/>
              </a:spcBef>
              <a:buChar char="•"/>
              <a:defRPr sz="2400">
                <a:solidFill>
                  <a:schemeClr val="tx1"/>
                </a:solidFill>
                <a:latin typeface="Arial" charset="0"/>
              </a:defRPr>
            </a:lvl3pPr>
            <a:lvl4pPr marL="1600200" indent="-228600" defTabSz="228600">
              <a:spcBef>
                <a:spcPct val="20000"/>
              </a:spcBef>
              <a:buChar char="–"/>
              <a:defRPr sz="2000">
                <a:solidFill>
                  <a:schemeClr val="tx1"/>
                </a:solidFill>
                <a:latin typeface="Arial" charset="0"/>
              </a:defRPr>
            </a:lvl4pPr>
            <a:lvl5pPr marL="2057400" indent="-228600" defTabSz="228600">
              <a:spcBef>
                <a:spcPct val="20000"/>
              </a:spcBef>
              <a:buChar char="»"/>
              <a:defRPr sz="2000">
                <a:solidFill>
                  <a:schemeClr val="tx1"/>
                </a:solidFill>
                <a:latin typeface="Arial" charset="0"/>
              </a:defRPr>
            </a:lvl5pPr>
            <a:lvl6pPr marL="2514600" indent="-228600" defTabSz="228600" eaLnBrk="0" fontAlgn="base" hangingPunct="0">
              <a:spcBef>
                <a:spcPct val="20000"/>
              </a:spcBef>
              <a:spcAft>
                <a:spcPct val="0"/>
              </a:spcAft>
              <a:buChar char="»"/>
              <a:defRPr sz="2000">
                <a:solidFill>
                  <a:schemeClr val="tx1"/>
                </a:solidFill>
                <a:latin typeface="Arial" charset="0"/>
              </a:defRPr>
            </a:lvl6pPr>
            <a:lvl7pPr marL="2971800" indent="-228600" defTabSz="228600" eaLnBrk="0" fontAlgn="base" hangingPunct="0">
              <a:spcBef>
                <a:spcPct val="20000"/>
              </a:spcBef>
              <a:spcAft>
                <a:spcPct val="0"/>
              </a:spcAft>
              <a:buChar char="»"/>
              <a:defRPr sz="2000">
                <a:solidFill>
                  <a:schemeClr val="tx1"/>
                </a:solidFill>
                <a:latin typeface="Arial" charset="0"/>
              </a:defRPr>
            </a:lvl7pPr>
            <a:lvl8pPr marL="3429000" indent="-228600" defTabSz="228600" eaLnBrk="0" fontAlgn="base" hangingPunct="0">
              <a:spcBef>
                <a:spcPct val="20000"/>
              </a:spcBef>
              <a:spcAft>
                <a:spcPct val="0"/>
              </a:spcAft>
              <a:buChar char="»"/>
              <a:defRPr sz="2000">
                <a:solidFill>
                  <a:schemeClr val="tx1"/>
                </a:solidFill>
                <a:latin typeface="Arial" charset="0"/>
              </a:defRPr>
            </a:lvl8pPr>
            <a:lvl9pPr marL="3886200" indent="-228600" defTabSz="228600" eaLnBrk="0" fontAlgn="base" hangingPunct="0">
              <a:spcBef>
                <a:spcPct val="20000"/>
              </a:spcBef>
              <a:spcAft>
                <a:spcPct val="0"/>
              </a:spcAft>
              <a:buChar char="»"/>
              <a:defRPr sz="2000">
                <a:solidFill>
                  <a:schemeClr val="tx1"/>
                </a:solidFill>
                <a:latin typeface="Arial" charset="0"/>
              </a:defRPr>
            </a:lvl9pPr>
          </a:lstStyle>
          <a:p>
            <a:pPr algn="ctr" eaLnBrk="1" hangingPunct="1">
              <a:buClr>
                <a:srgbClr val="FF0000"/>
              </a:buClr>
              <a:buFontTx/>
              <a:buNone/>
            </a:pPr>
            <a:r>
              <a:rPr lang="en-US" altLang="hu-HU" sz="2000" b="1"/>
              <a:t>Index</a:t>
            </a:r>
          </a:p>
        </p:txBody>
      </p:sp>
      <p:sp>
        <p:nvSpPr>
          <p:cNvPr id="3134" name="Text Box 62"/>
          <p:cNvSpPr txBox="1">
            <a:spLocks noChangeArrowheads="1"/>
          </p:cNvSpPr>
          <p:nvPr/>
        </p:nvSpPr>
        <p:spPr bwMode="auto">
          <a:xfrm>
            <a:off x="6126163" y="5440363"/>
            <a:ext cx="847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charset="0"/>
              </a:defRPr>
            </a:lvl1pPr>
            <a:lvl2pPr marL="742950" indent="-285750" defTabSz="228600">
              <a:spcBef>
                <a:spcPct val="20000"/>
              </a:spcBef>
              <a:buChar char="–"/>
              <a:defRPr sz="2800">
                <a:solidFill>
                  <a:schemeClr val="tx1"/>
                </a:solidFill>
                <a:latin typeface="Arial" charset="0"/>
              </a:defRPr>
            </a:lvl2pPr>
            <a:lvl3pPr marL="1143000" indent="-228600" defTabSz="228600">
              <a:spcBef>
                <a:spcPct val="20000"/>
              </a:spcBef>
              <a:buChar char="•"/>
              <a:defRPr sz="2400">
                <a:solidFill>
                  <a:schemeClr val="tx1"/>
                </a:solidFill>
                <a:latin typeface="Arial" charset="0"/>
              </a:defRPr>
            </a:lvl3pPr>
            <a:lvl4pPr marL="1600200" indent="-228600" defTabSz="228600">
              <a:spcBef>
                <a:spcPct val="20000"/>
              </a:spcBef>
              <a:buChar char="–"/>
              <a:defRPr sz="2000">
                <a:solidFill>
                  <a:schemeClr val="tx1"/>
                </a:solidFill>
                <a:latin typeface="Arial" charset="0"/>
              </a:defRPr>
            </a:lvl4pPr>
            <a:lvl5pPr marL="2057400" indent="-228600" defTabSz="228600">
              <a:spcBef>
                <a:spcPct val="20000"/>
              </a:spcBef>
              <a:buChar char="»"/>
              <a:defRPr sz="2000">
                <a:solidFill>
                  <a:schemeClr val="tx1"/>
                </a:solidFill>
                <a:latin typeface="Arial" charset="0"/>
              </a:defRPr>
            </a:lvl5pPr>
            <a:lvl6pPr marL="2514600" indent="-228600" defTabSz="228600" eaLnBrk="0" fontAlgn="base" hangingPunct="0">
              <a:spcBef>
                <a:spcPct val="20000"/>
              </a:spcBef>
              <a:spcAft>
                <a:spcPct val="0"/>
              </a:spcAft>
              <a:buChar char="»"/>
              <a:defRPr sz="2000">
                <a:solidFill>
                  <a:schemeClr val="tx1"/>
                </a:solidFill>
                <a:latin typeface="Arial" charset="0"/>
              </a:defRPr>
            </a:lvl6pPr>
            <a:lvl7pPr marL="2971800" indent="-228600" defTabSz="228600" eaLnBrk="0" fontAlgn="base" hangingPunct="0">
              <a:spcBef>
                <a:spcPct val="20000"/>
              </a:spcBef>
              <a:spcAft>
                <a:spcPct val="0"/>
              </a:spcAft>
              <a:buChar char="»"/>
              <a:defRPr sz="2000">
                <a:solidFill>
                  <a:schemeClr val="tx1"/>
                </a:solidFill>
                <a:latin typeface="Arial" charset="0"/>
              </a:defRPr>
            </a:lvl7pPr>
            <a:lvl8pPr marL="3429000" indent="-228600" defTabSz="228600" eaLnBrk="0" fontAlgn="base" hangingPunct="0">
              <a:spcBef>
                <a:spcPct val="20000"/>
              </a:spcBef>
              <a:spcAft>
                <a:spcPct val="0"/>
              </a:spcAft>
              <a:buChar char="»"/>
              <a:defRPr sz="2000">
                <a:solidFill>
                  <a:schemeClr val="tx1"/>
                </a:solidFill>
                <a:latin typeface="Arial" charset="0"/>
              </a:defRPr>
            </a:lvl8pPr>
            <a:lvl9pPr marL="3886200" indent="-228600" defTabSz="228600" eaLnBrk="0" fontAlgn="base" hangingPunct="0">
              <a:spcBef>
                <a:spcPct val="20000"/>
              </a:spcBef>
              <a:spcAft>
                <a:spcPct val="0"/>
              </a:spcAft>
              <a:buChar char="»"/>
              <a:defRPr sz="2000">
                <a:solidFill>
                  <a:schemeClr val="tx1"/>
                </a:solidFill>
                <a:latin typeface="Arial" charset="0"/>
              </a:defRPr>
            </a:lvl9pPr>
          </a:lstStyle>
          <a:p>
            <a:pPr algn="ctr" eaLnBrk="1" hangingPunct="1">
              <a:buClr>
                <a:srgbClr val="FF0000"/>
              </a:buClr>
              <a:buFontTx/>
              <a:buNone/>
            </a:pPr>
            <a:r>
              <a:rPr lang="en-US" altLang="hu-HU" sz="2000" b="1"/>
              <a:t>Table</a:t>
            </a:r>
          </a:p>
        </p:txBody>
      </p:sp>
      <p:sp>
        <p:nvSpPr>
          <p:cNvPr id="3135" name="Text Box 63"/>
          <p:cNvSpPr txBox="1">
            <a:spLocks noChangeArrowheads="1"/>
          </p:cNvSpPr>
          <p:nvPr/>
        </p:nvSpPr>
        <p:spPr bwMode="auto">
          <a:xfrm>
            <a:off x="1524000" y="2636838"/>
            <a:ext cx="7985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a:spcBef>
                <a:spcPct val="20000"/>
              </a:spcBef>
              <a:buChar char="•"/>
              <a:defRPr sz="3200">
                <a:solidFill>
                  <a:schemeClr val="tx1"/>
                </a:solidFill>
                <a:latin typeface="Arial" charset="0"/>
              </a:defRPr>
            </a:lvl1pPr>
            <a:lvl2pPr marL="742950" indent="-285750" defTabSz="228600">
              <a:spcBef>
                <a:spcPct val="20000"/>
              </a:spcBef>
              <a:buChar char="–"/>
              <a:defRPr sz="2800">
                <a:solidFill>
                  <a:schemeClr val="tx1"/>
                </a:solidFill>
                <a:latin typeface="Arial" charset="0"/>
              </a:defRPr>
            </a:lvl2pPr>
            <a:lvl3pPr marL="1143000" indent="-228600" defTabSz="228600">
              <a:spcBef>
                <a:spcPct val="20000"/>
              </a:spcBef>
              <a:buChar char="•"/>
              <a:defRPr sz="2400">
                <a:solidFill>
                  <a:schemeClr val="tx1"/>
                </a:solidFill>
                <a:latin typeface="Arial" charset="0"/>
              </a:defRPr>
            </a:lvl3pPr>
            <a:lvl4pPr marL="1600200" indent="-228600" defTabSz="228600">
              <a:spcBef>
                <a:spcPct val="20000"/>
              </a:spcBef>
              <a:buChar char="–"/>
              <a:defRPr sz="2000">
                <a:solidFill>
                  <a:schemeClr val="tx1"/>
                </a:solidFill>
                <a:latin typeface="Arial" charset="0"/>
              </a:defRPr>
            </a:lvl4pPr>
            <a:lvl5pPr marL="2057400" indent="-228600" defTabSz="228600">
              <a:spcBef>
                <a:spcPct val="20000"/>
              </a:spcBef>
              <a:buChar char="»"/>
              <a:defRPr sz="2000">
                <a:solidFill>
                  <a:schemeClr val="tx1"/>
                </a:solidFill>
                <a:latin typeface="Arial" charset="0"/>
              </a:defRPr>
            </a:lvl5pPr>
            <a:lvl6pPr marL="2514600" indent="-228600" defTabSz="228600" eaLnBrk="0" fontAlgn="base" hangingPunct="0">
              <a:spcBef>
                <a:spcPct val="20000"/>
              </a:spcBef>
              <a:spcAft>
                <a:spcPct val="0"/>
              </a:spcAft>
              <a:buChar char="»"/>
              <a:defRPr sz="2000">
                <a:solidFill>
                  <a:schemeClr val="tx1"/>
                </a:solidFill>
                <a:latin typeface="Arial" charset="0"/>
              </a:defRPr>
            </a:lvl6pPr>
            <a:lvl7pPr marL="2971800" indent="-228600" defTabSz="228600" eaLnBrk="0" fontAlgn="base" hangingPunct="0">
              <a:spcBef>
                <a:spcPct val="20000"/>
              </a:spcBef>
              <a:spcAft>
                <a:spcPct val="0"/>
              </a:spcAft>
              <a:buChar char="»"/>
              <a:defRPr sz="2000">
                <a:solidFill>
                  <a:schemeClr val="tx1"/>
                </a:solidFill>
                <a:latin typeface="Arial" charset="0"/>
              </a:defRPr>
            </a:lvl7pPr>
            <a:lvl8pPr marL="3429000" indent="-228600" defTabSz="228600" eaLnBrk="0" fontAlgn="base" hangingPunct="0">
              <a:spcBef>
                <a:spcPct val="20000"/>
              </a:spcBef>
              <a:spcAft>
                <a:spcPct val="0"/>
              </a:spcAft>
              <a:buChar char="»"/>
              <a:defRPr sz="2000">
                <a:solidFill>
                  <a:schemeClr val="tx1"/>
                </a:solidFill>
                <a:latin typeface="Arial" charset="0"/>
              </a:defRPr>
            </a:lvl8pPr>
            <a:lvl9pPr marL="3886200" indent="-228600" defTabSz="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Clr>
                <a:srgbClr val="FF0000"/>
              </a:buClr>
              <a:buFontTx/>
              <a:buNone/>
            </a:pPr>
            <a:r>
              <a:rPr lang="en-US" altLang="hu-HU" sz="1600" b="1"/>
              <a:t>Key</a:t>
            </a:r>
          </a:p>
        </p:txBody>
      </p:sp>
      <p:sp>
        <p:nvSpPr>
          <p:cNvPr id="3136" name="Text Box 64"/>
          <p:cNvSpPr txBox="1">
            <a:spLocks noChangeArrowheads="1"/>
          </p:cNvSpPr>
          <p:nvPr/>
        </p:nvSpPr>
        <p:spPr bwMode="auto">
          <a:xfrm>
            <a:off x="2233613" y="2492375"/>
            <a:ext cx="87312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charset="0"/>
              </a:defRPr>
            </a:lvl1pPr>
            <a:lvl2pPr marL="742950" indent="-285750" defTabSz="228600">
              <a:spcBef>
                <a:spcPct val="20000"/>
              </a:spcBef>
              <a:buChar char="–"/>
              <a:defRPr sz="2800">
                <a:solidFill>
                  <a:schemeClr val="tx1"/>
                </a:solidFill>
                <a:latin typeface="Arial" charset="0"/>
              </a:defRPr>
            </a:lvl2pPr>
            <a:lvl3pPr marL="1143000" indent="-228600" defTabSz="228600">
              <a:spcBef>
                <a:spcPct val="20000"/>
              </a:spcBef>
              <a:buChar char="•"/>
              <a:defRPr sz="2400">
                <a:solidFill>
                  <a:schemeClr val="tx1"/>
                </a:solidFill>
                <a:latin typeface="Arial" charset="0"/>
              </a:defRPr>
            </a:lvl3pPr>
            <a:lvl4pPr marL="1600200" indent="-228600" defTabSz="228600">
              <a:spcBef>
                <a:spcPct val="20000"/>
              </a:spcBef>
              <a:buChar char="–"/>
              <a:defRPr sz="2000">
                <a:solidFill>
                  <a:schemeClr val="tx1"/>
                </a:solidFill>
                <a:latin typeface="Arial" charset="0"/>
              </a:defRPr>
            </a:lvl4pPr>
            <a:lvl5pPr marL="2057400" indent="-228600" defTabSz="228600">
              <a:spcBef>
                <a:spcPct val="20000"/>
              </a:spcBef>
              <a:buChar char="»"/>
              <a:defRPr sz="2000">
                <a:solidFill>
                  <a:schemeClr val="tx1"/>
                </a:solidFill>
                <a:latin typeface="Arial" charset="0"/>
              </a:defRPr>
            </a:lvl5pPr>
            <a:lvl6pPr marL="2514600" indent="-228600" defTabSz="228600" eaLnBrk="0" fontAlgn="base" hangingPunct="0">
              <a:spcBef>
                <a:spcPct val="20000"/>
              </a:spcBef>
              <a:spcAft>
                <a:spcPct val="0"/>
              </a:spcAft>
              <a:buChar char="»"/>
              <a:defRPr sz="2000">
                <a:solidFill>
                  <a:schemeClr val="tx1"/>
                </a:solidFill>
                <a:latin typeface="Arial" charset="0"/>
              </a:defRPr>
            </a:lvl6pPr>
            <a:lvl7pPr marL="2971800" indent="-228600" defTabSz="228600" eaLnBrk="0" fontAlgn="base" hangingPunct="0">
              <a:spcBef>
                <a:spcPct val="20000"/>
              </a:spcBef>
              <a:spcAft>
                <a:spcPct val="0"/>
              </a:spcAft>
              <a:buChar char="»"/>
              <a:defRPr sz="2000">
                <a:solidFill>
                  <a:schemeClr val="tx1"/>
                </a:solidFill>
                <a:latin typeface="Arial" charset="0"/>
              </a:defRPr>
            </a:lvl7pPr>
            <a:lvl8pPr marL="3429000" indent="-228600" defTabSz="228600" eaLnBrk="0" fontAlgn="base" hangingPunct="0">
              <a:spcBef>
                <a:spcPct val="20000"/>
              </a:spcBef>
              <a:spcAft>
                <a:spcPct val="0"/>
              </a:spcAft>
              <a:buChar char="»"/>
              <a:defRPr sz="2000">
                <a:solidFill>
                  <a:schemeClr val="tx1"/>
                </a:solidFill>
                <a:latin typeface="Arial" charset="0"/>
              </a:defRPr>
            </a:lvl8pPr>
            <a:lvl9pPr marL="3886200" indent="-228600" defTabSz="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80000"/>
              </a:lnSpc>
              <a:spcBef>
                <a:spcPct val="10000"/>
              </a:spcBef>
              <a:buClr>
                <a:srgbClr val="FF0000"/>
              </a:buClr>
              <a:buFontTx/>
              <a:buNone/>
            </a:pPr>
            <a:r>
              <a:rPr lang="en-US" altLang="hu-HU" sz="1600" b="1"/>
              <a:t>Row</a:t>
            </a:r>
            <a:br>
              <a:rPr lang="en-US" altLang="hu-HU" sz="1600" b="1"/>
            </a:br>
            <a:r>
              <a:rPr lang="en-US" altLang="hu-HU" sz="1600" b="1"/>
              <a:t>pointer</a:t>
            </a:r>
          </a:p>
        </p:txBody>
      </p:sp>
      <p:sp>
        <p:nvSpPr>
          <p:cNvPr id="3137" name="Oval 65"/>
          <p:cNvSpPr>
            <a:spLocks noChangeArrowheads="1"/>
          </p:cNvSpPr>
          <p:nvPr/>
        </p:nvSpPr>
        <p:spPr bwMode="auto">
          <a:xfrm>
            <a:off x="2476500" y="4219575"/>
            <a:ext cx="114300" cy="114300"/>
          </a:xfrm>
          <a:prstGeom prst="ellipse">
            <a:avLst/>
          </a:prstGeom>
          <a:solidFill>
            <a:schemeClr val="accent2"/>
          </a:solidFill>
          <a:ln>
            <a:noFill/>
          </a:ln>
          <a:extLst>
            <a:ext uri="{91240B29-F687-4F45-9708-019B960494DF}">
              <a14:hiddenLine xmlns:a14="http://schemas.microsoft.com/office/drawing/2010/main" w="28575">
                <a:solidFill>
                  <a:srgbClr val="000000"/>
                </a:solidFill>
                <a:round/>
                <a:headEnd type="none" w="sm" len="sm"/>
                <a:tailEnd type="none" w="sm" len="sm"/>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3138" name="Freeform 66"/>
          <p:cNvSpPr>
            <a:spLocks/>
          </p:cNvSpPr>
          <p:nvPr/>
        </p:nvSpPr>
        <p:spPr bwMode="auto">
          <a:xfrm>
            <a:off x="2528888" y="4283075"/>
            <a:ext cx="2278062" cy="800100"/>
          </a:xfrm>
          <a:custGeom>
            <a:avLst/>
            <a:gdLst>
              <a:gd name="T0" fmla="*/ 0 w 1435"/>
              <a:gd name="T1" fmla="*/ 0 h 504"/>
              <a:gd name="T2" fmla="*/ 2147483646 w 1435"/>
              <a:gd name="T3" fmla="*/ 0 h 504"/>
              <a:gd name="T4" fmla="*/ 2147483646 w 1435"/>
              <a:gd name="T5" fmla="*/ 1270158750 h 504"/>
              <a:gd name="T6" fmla="*/ 2147483646 w 1435"/>
              <a:gd name="T7" fmla="*/ 1270158750 h 504"/>
              <a:gd name="T8" fmla="*/ 0 60000 65536"/>
              <a:gd name="T9" fmla="*/ 0 60000 65536"/>
              <a:gd name="T10" fmla="*/ 0 60000 65536"/>
              <a:gd name="T11" fmla="*/ 0 60000 65536"/>
              <a:gd name="T12" fmla="*/ 0 w 1435"/>
              <a:gd name="T13" fmla="*/ 0 h 504"/>
              <a:gd name="T14" fmla="*/ 1435 w 1435"/>
              <a:gd name="T15" fmla="*/ 504 h 504"/>
            </a:gdLst>
            <a:ahLst/>
            <a:cxnLst>
              <a:cxn ang="T8">
                <a:pos x="T0" y="T1"/>
              </a:cxn>
              <a:cxn ang="T9">
                <a:pos x="T2" y="T3"/>
              </a:cxn>
              <a:cxn ang="T10">
                <a:pos x="T4" y="T5"/>
              </a:cxn>
              <a:cxn ang="T11">
                <a:pos x="T6" y="T7"/>
              </a:cxn>
            </a:cxnLst>
            <a:rect l="T12" t="T13" r="T14" b="T15"/>
            <a:pathLst>
              <a:path w="1435" h="504">
                <a:moveTo>
                  <a:pt x="0" y="0"/>
                </a:moveTo>
                <a:lnTo>
                  <a:pt x="986" y="0"/>
                </a:lnTo>
                <a:lnTo>
                  <a:pt x="986" y="504"/>
                </a:lnTo>
                <a:lnTo>
                  <a:pt x="1435" y="504"/>
                </a:lnTo>
              </a:path>
            </a:pathLst>
          </a:custGeom>
          <a:noFill/>
          <a:ln w="38100">
            <a:solidFill>
              <a:schemeClr val="accent2"/>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3139" name="Freeform 67"/>
          <p:cNvSpPr>
            <a:spLocks/>
          </p:cNvSpPr>
          <p:nvPr/>
        </p:nvSpPr>
        <p:spPr bwMode="auto">
          <a:xfrm>
            <a:off x="1219200" y="2320925"/>
            <a:ext cx="527050" cy="1960563"/>
          </a:xfrm>
          <a:custGeom>
            <a:avLst/>
            <a:gdLst>
              <a:gd name="T0" fmla="*/ 0 w 332"/>
              <a:gd name="T1" fmla="*/ 0 h 1235"/>
              <a:gd name="T2" fmla="*/ 0 w 332"/>
              <a:gd name="T3" fmla="*/ 2147483646 h 1235"/>
              <a:gd name="T4" fmla="*/ 836691875 w 332"/>
              <a:gd name="T5" fmla="*/ 2147483646 h 1235"/>
              <a:gd name="T6" fmla="*/ 0 60000 65536"/>
              <a:gd name="T7" fmla="*/ 0 60000 65536"/>
              <a:gd name="T8" fmla="*/ 0 60000 65536"/>
              <a:gd name="T9" fmla="*/ 0 w 332"/>
              <a:gd name="T10" fmla="*/ 0 h 1235"/>
              <a:gd name="T11" fmla="*/ 332 w 332"/>
              <a:gd name="T12" fmla="*/ 1235 h 1235"/>
            </a:gdLst>
            <a:ahLst/>
            <a:cxnLst>
              <a:cxn ang="T6">
                <a:pos x="T0" y="T1"/>
              </a:cxn>
              <a:cxn ang="T7">
                <a:pos x="T2" y="T3"/>
              </a:cxn>
              <a:cxn ang="T8">
                <a:pos x="T4" y="T5"/>
              </a:cxn>
            </a:cxnLst>
            <a:rect l="T9" t="T10" r="T11" b="T12"/>
            <a:pathLst>
              <a:path w="332" h="1235">
                <a:moveTo>
                  <a:pt x="0" y="0"/>
                </a:moveTo>
                <a:lnTo>
                  <a:pt x="0" y="1235"/>
                </a:lnTo>
                <a:lnTo>
                  <a:pt x="332" y="1235"/>
                </a:lnTo>
              </a:path>
            </a:pathLst>
          </a:custGeom>
          <a:noFill/>
          <a:ln w="38100">
            <a:solidFill>
              <a:schemeClr val="accent2"/>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3140" name="Text Box 68"/>
          <p:cNvSpPr txBox="1">
            <a:spLocks noChangeArrowheads="1"/>
          </p:cNvSpPr>
          <p:nvPr/>
        </p:nvSpPr>
        <p:spPr bwMode="auto">
          <a:xfrm>
            <a:off x="823913" y="1890713"/>
            <a:ext cx="2651125" cy="425450"/>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defTabSz="228600">
              <a:spcBef>
                <a:spcPct val="20000"/>
              </a:spcBef>
              <a:buChar char="•"/>
              <a:defRPr sz="3200">
                <a:solidFill>
                  <a:schemeClr val="tx1"/>
                </a:solidFill>
                <a:latin typeface="Arial" charset="0"/>
              </a:defRPr>
            </a:lvl1pPr>
            <a:lvl2pPr marL="742950" indent="-285750" defTabSz="228600">
              <a:spcBef>
                <a:spcPct val="20000"/>
              </a:spcBef>
              <a:buChar char="–"/>
              <a:defRPr sz="2800">
                <a:solidFill>
                  <a:schemeClr val="tx1"/>
                </a:solidFill>
                <a:latin typeface="Arial" charset="0"/>
              </a:defRPr>
            </a:lvl2pPr>
            <a:lvl3pPr marL="1143000" indent="-228600" defTabSz="228600">
              <a:spcBef>
                <a:spcPct val="20000"/>
              </a:spcBef>
              <a:buChar char="•"/>
              <a:defRPr sz="2400">
                <a:solidFill>
                  <a:schemeClr val="tx1"/>
                </a:solidFill>
                <a:latin typeface="Arial" charset="0"/>
              </a:defRPr>
            </a:lvl3pPr>
            <a:lvl4pPr marL="1600200" indent="-228600" defTabSz="228600">
              <a:spcBef>
                <a:spcPct val="20000"/>
              </a:spcBef>
              <a:buChar char="–"/>
              <a:defRPr sz="2000">
                <a:solidFill>
                  <a:schemeClr val="tx1"/>
                </a:solidFill>
                <a:latin typeface="Arial" charset="0"/>
              </a:defRPr>
            </a:lvl4pPr>
            <a:lvl5pPr marL="2057400" indent="-228600" defTabSz="228600">
              <a:spcBef>
                <a:spcPct val="20000"/>
              </a:spcBef>
              <a:buChar char="»"/>
              <a:defRPr sz="2000">
                <a:solidFill>
                  <a:schemeClr val="tx1"/>
                </a:solidFill>
                <a:latin typeface="Arial" charset="0"/>
              </a:defRPr>
            </a:lvl5pPr>
            <a:lvl6pPr marL="2514600" indent="-228600" defTabSz="228600" eaLnBrk="0" fontAlgn="base" hangingPunct="0">
              <a:spcBef>
                <a:spcPct val="20000"/>
              </a:spcBef>
              <a:spcAft>
                <a:spcPct val="0"/>
              </a:spcAft>
              <a:buChar char="»"/>
              <a:defRPr sz="2000">
                <a:solidFill>
                  <a:schemeClr val="tx1"/>
                </a:solidFill>
                <a:latin typeface="Arial" charset="0"/>
              </a:defRPr>
            </a:lvl6pPr>
            <a:lvl7pPr marL="2971800" indent="-228600" defTabSz="228600" eaLnBrk="0" fontAlgn="base" hangingPunct="0">
              <a:spcBef>
                <a:spcPct val="20000"/>
              </a:spcBef>
              <a:spcAft>
                <a:spcPct val="0"/>
              </a:spcAft>
              <a:buChar char="»"/>
              <a:defRPr sz="2000">
                <a:solidFill>
                  <a:schemeClr val="tx1"/>
                </a:solidFill>
                <a:latin typeface="Arial" charset="0"/>
              </a:defRPr>
            </a:lvl7pPr>
            <a:lvl8pPr marL="3429000" indent="-228600" defTabSz="228600" eaLnBrk="0" fontAlgn="base" hangingPunct="0">
              <a:spcBef>
                <a:spcPct val="20000"/>
              </a:spcBef>
              <a:spcAft>
                <a:spcPct val="0"/>
              </a:spcAft>
              <a:buChar char="»"/>
              <a:defRPr sz="2000">
                <a:solidFill>
                  <a:schemeClr val="tx1"/>
                </a:solidFill>
                <a:latin typeface="Arial" charset="0"/>
              </a:defRPr>
            </a:lvl8pPr>
            <a:lvl9pPr marL="3886200" indent="-228600" defTabSz="228600" eaLnBrk="0" fontAlgn="base" hangingPunct="0">
              <a:spcBef>
                <a:spcPct val="20000"/>
              </a:spcBef>
              <a:spcAft>
                <a:spcPct val="0"/>
              </a:spcAft>
              <a:buChar char="»"/>
              <a:defRPr sz="2000">
                <a:solidFill>
                  <a:schemeClr val="tx1"/>
                </a:solidFill>
                <a:latin typeface="Arial" charset="0"/>
              </a:defRPr>
            </a:lvl9pPr>
          </a:lstStyle>
          <a:p>
            <a:pPr algn="ctr" eaLnBrk="1" hangingPunct="1">
              <a:buClr>
                <a:srgbClr val="FF0000"/>
              </a:buClr>
              <a:buFontTx/>
              <a:buNone/>
            </a:pPr>
            <a:r>
              <a:rPr lang="en-US" altLang="hu-HU" sz="2000" b="1">
                <a:latin typeface="Courier New" pitchFamily="49" charset="0"/>
              </a:rPr>
              <a:t>… WHERE key = 22</a:t>
            </a:r>
          </a:p>
        </p:txBody>
      </p:sp>
      <p:sp>
        <p:nvSpPr>
          <p:cNvPr id="3141" name="Oval 69"/>
          <p:cNvSpPr>
            <a:spLocks noChangeArrowheads="1"/>
          </p:cNvSpPr>
          <p:nvPr/>
        </p:nvSpPr>
        <p:spPr bwMode="auto">
          <a:xfrm>
            <a:off x="2476500" y="4683125"/>
            <a:ext cx="114300" cy="114300"/>
          </a:xfrm>
          <a:prstGeom prst="ellipse">
            <a:avLst/>
          </a:prstGeom>
          <a:solidFill>
            <a:schemeClr val="tx2"/>
          </a:solidFill>
          <a:ln>
            <a:noFill/>
          </a:ln>
          <a:extLst>
            <a:ext uri="{91240B29-F687-4F45-9708-019B960494DF}">
              <a14:hiddenLine xmlns:a14="http://schemas.microsoft.com/office/drawing/2010/main" w="28575">
                <a:solidFill>
                  <a:srgbClr val="000000"/>
                </a:solidFill>
                <a:round/>
                <a:headEnd type="none" w="sm" len="sm"/>
                <a:tailEnd type="none" w="sm" len="sm"/>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3142" name="Oval 71"/>
          <p:cNvSpPr>
            <a:spLocks noChangeArrowheads="1"/>
          </p:cNvSpPr>
          <p:nvPr/>
        </p:nvSpPr>
        <p:spPr bwMode="auto">
          <a:xfrm>
            <a:off x="2476500" y="3829050"/>
            <a:ext cx="114300" cy="114300"/>
          </a:xfrm>
          <a:prstGeom prst="ellipse">
            <a:avLst/>
          </a:prstGeom>
          <a:solidFill>
            <a:schemeClr val="tx2"/>
          </a:solidFill>
          <a:ln>
            <a:noFill/>
          </a:ln>
          <a:extLst>
            <a:ext uri="{91240B29-F687-4F45-9708-019B960494DF}">
              <a14:hiddenLine xmlns:a14="http://schemas.microsoft.com/office/drawing/2010/main" w="28575">
                <a:solidFill>
                  <a:srgbClr val="000000"/>
                </a:solidFill>
                <a:round/>
                <a:headEnd type="none" w="sm" len="sm"/>
                <a:tailEnd type="none" w="sm" len="sm"/>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3143" name="Oval 72"/>
          <p:cNvSpPr>
            <a:spLocks noChangeArrowheads="1"/>
          </p:cNvSpPr>
          <p:nvPr/>
        </p:nvSpPr>
        <p:spPr bwMode="auto">
          <a:xfrm>
            <a:off x="2476500" y="3424238"/>
            <a:ext cx="114300" cy="114300"/>
          </a:xfrm>
          <a:prstGeom prst="ellipse">
            <a:avLst/>
          </a:prstGeom>
          <a:solidFill>
            <a:schemeClr val="tx2"/>
          </a:solidFill>
          <a:ln>
            <a:noFill/>
          </a:ln>
          <a:extLst>
            <a:ext uri="{91240B29-F687-4F45-9708-019B960494DF}">
              <a14:hiddenLine xmlns:a14="http://schemas.microsoft.com/office/drawing/2010/main" w="28575">
                <a:solidFill>
                  <a:srgbClr val="000000"/>
                </a:solidFill>
                <a:round/>
                <a:headEnd type="none" w="sm" len="sm"/>
                <a:tailEnd type="none" w="sm" len="sm"/>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3144" name="Freeform 74"/>
          <p:cNvSpPr>
            <a:spLocks/>
          </p:cNvSpPr>
          <p:nvPr/>
        </p:nvSpPr>
        <p:spPr bwMode="auto">
          <a:xfrm>
            <a:off x="2528888" y="3490913"/>
            <a:ext cx="2271712" cy="395287"/>
          </a:xfrm>
          <a:custGeom>
            <a:avLst/>
            <a:gdLst>
              <a:gd name="T0" fmla="*/ 0 w 1431"/>
              <a:gd name="T1" fmla="*/ 627517319 h 249"/>
              <a:gd name="T2" fmla="*/ 1141629736 w 1431"/>
              <a:gd name="T3" fmla="*/ 627517319 h 249"/>
              <a:gd name="T4" fmla="*/ 1141629736 w 1431"/>
              <a:gd name="T5" fmla="*/ 0 h 249"/>
              <a:gd name="T6" fmla="*/ 2147483646 w 1431"/>
              <a:gd name="T7" fmla="*/ 0 h 249"/>
              <a:gd name="T8" fmla="*/ 0 60000 65536"/>
              <a:gd name="T9" fmla="*/ 0 60000 65536"/>
              <a:gd name="T10" fmla="*/ 0 60000 65536"/>
              <a:gd name="T11" fmla="*/ 0 60000 65536"/>
              <a:gd name="T12" fmla="*/ 0 w 1431"/>
              <a:gd name="T13" fmla="*/ 0 h 249"/>
              <a:gd name="T14" fmla="*/ 1431 w 1431"/>
              <a:gd name="T15" fmla="*/ 249 h 249"/>
            </a:gdLst>
            <a:ahLst/>
            <a:cxnLst>
              <a:cxn ang="T8">
                <a:pos x="T0" y="T1"/>
              </a:cxn>
              <a:cxn ang="T9">
                <a:pos x="T2" y="T3"/>
              </a:cxn>
              <a:cxn ang="T10">
                <a:pos x="T4" y="T5"/>
              </a:cxn>
              <a:cxn ang="T11">
                <a:pos x="T6" y="T7"/>
              </a:cxn>
            </a:cxnLst>
            <a:rect l="T12" t="T13" r="T14" b="T15"/>
            <a:pathLst>
              <a:path w="1431" h="249">
                <a:moveTo>
                  <a:pt x="0" y="249"/>
                </a:moveTo>
                <a:lnTo>
                  <a:pt x="453" y="249"/>
                </a:lnTo>
                <a:lnTo>
                  <a:pt x="453" y="0"/>
                </a:lnTo>
                <a:lnTo>
                  <a:pt x="1431" y="0"/>
                </a:lnTo>
              </a:path>
            </a:pathLst>
          </a:custGeom>
          <a:noFill/>
          <a:ln w="28575">
            <a:solidFill>
              <a:schemeClr val="tx1"/>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3145" name="Line 75"/>
          <p:cNvSpPr>
            <a:spLocks noChangeShapeType="1"/>
          </p:cNvSpPr>
          <p:nvPr/>
        </p:nvSpPr>
        <p:spPr bwMode="auto">
          <a:xfrm>
            <a:off x="2533650" y="4724400"/>
            <a:ext cx="2262188"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hu-HU"/>
          </a:p>
        </p:txBody>
      </p:sp>
      <p:sp>
        <p:nvSpPr>
          <p:cNvPr id="3146" name="Freeform 76"/>
          <p:cNvSpPr>
            <a:spLocks/>
          </p:cNvSpPr>
          <p:nvPr/>
        </p:nvSpPr>
        <p:spPr bwMode="auto">
          <a:xfrm>
            <a:off x="2533650" y="3481388"/>
            <a:ext cx="2262188" cy="728662"/>
          </a:xfrm>
          <a:custGeom>
            <a:avLst/>
            <a:gdLst>
              <a:gd name="T0" fmla="*/ 0 w 1425"/>
              <a:gd name="T1" fmla="*/ 0 h 459"/>
              <a:gd name="T2" fmla="*/ 756047042 w 1425"/>
              <a:gd name="T3" fmla="*/ 0 h 459"/>
              <a:gd name="T4" fmla="*/ 756047042 w 1425"/>
              <a:gd name="T5" fmla="*/ 1156750131 h 459"/>
              <a:gd name="T6" fmla="*/ 2147483646 w 1425"/>
              <a:gd name="T7" fmla="*/ 1156750131 h 459"/>
              <a:gd name="T8" fmla="*/ 0 60000 65536"/>
              <a:gd name="T9" fmla="*/ 0 60000 65536"/>
              <a:gd name="T10" fmla="*/ 0 60000 65536"/>
              <a:gd name="T11" fmla="*/ 0 60000 65536"/>
              <a:gd name="T12" fmla="*/ 0 w 1425"/>
              <a:gd name="T13" fmla="*/ 0 h 459"/>
              <a:gd name="T14" fmla="*/ 1425 w 1425"/>
              <a:gd name="T15" fmla="*/ 459 h 459"/>
            </a:gdLst>
            <a:ahLst/>
            <a:cxnLst>
              <a:cxn ang="T8">
                <a:pos x="T0" y="T1"/>
              </a:cxn>
              <a:cxn ang="T9">
                <a:pos x="T2" y="T3"/>
              </a:cxn>
              <a:cxn ang="T10">
                <a:pos x="T4" y="T5"/>
              </a:cxn>
              <a:cxn ang="T11">
                <a:pos x="T6" y="T7"/>
              </a:cxn>
            </a:cxnLst>
            <a:rect l="T12" t="T13" r="T14" b="T15"/>
            <a:pathLst>
              <a:path w="1425" h="459">
                <a:moveTo>
                  <a:pt x="0" y="0"/>
                </a:moveTo>
                <a:lnTo>
                  <a:pt x="300" y="0"/>
                </a:lnTo>
                <a:lnTo>
                  <a:pt x="300" y="459"/>
                </a:lnTo>
                <a:lnTo>
                  <a:pt x="1425" y="459"/>
                </a:lnTo>
              </a:path>
            </a:pathLst>
          </a:custGeom>
          <a:noFill/>
          <a:ln w="28575">
            <a:solidFill>
              <a:schemeClr val="tx1"/>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hu-HU"/>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74638"/>
            <a:ext cx="8229600" cy="685800"/>
          </a:xfrm>
        </p:spPr>
        <p:txBody>
          <a:bodyPr/>
          <a:lstStyle/>
          <a:p>
            <a:r>
              <a:rPr lang="hu-HU" altLang="hu-HU" sz="4000" smtClean="0">
                <a:latin typeface="Frutiger 55" pitchFamily="34" charset="0"/>
              </a:rPr>
              <a:t>Using </a:t>
            </a:r>
            <a:r>
              <a:rPr lang="en-US" altLang="hu-HU" sz="4000" smtClean="0">
                <a:latin typeface="Frutiger 55" pitchFamily="34" charset="0"/>
              </a:rPr>
              <a:t>Bitmap Indexe</a:t>
            </a:r>
            <a:r>
              <a:rPr lang="hu-HU" altLang="hu-HU" sz="4000" smtClean="0"/>
              <a:t>s</a:t>
            </a:r>
            <a:endParaRPr lang="nl-NL" altLang="hu-HU" sz="4000" smtClean="0"/>
          </a:p>
        </p:txBody>
      </p:sp>
      <p:pic>
        <p:nvPicPr>
          <p:cNvPr id="10243" name="Picture 3" descr="Text description of scn81107.gif follo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3265488"/>
            <a:ext cx="8964612" cy="359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ext Box 4"/>
          <p:cNvSpPr txBox="1">
            <a:spLocks noChangeArrowheads="1"/>
          </p:cNvSpPr>
          <p:nvPr/>
        </p:nvSpPr>
        <p:spPr bwMode="auto">
          <a:xfrm>
            <a:off x="2270125" y="1560513"/>
            <a:ext cx="4191000" cy="12001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nl-NL" altLang="hu-HU" sz="1800">
                <a:latin typeface="Frutiger 55" pitchFamily="34" charset="0"/>
              </a:rPr>
              <a:t>SELECT COUNT(*)</a:t>
            </a:r>
            <a:endParaRPr lang="en-US" altLang="hu-HU" sz="1800">
              <a:latin typeface="Frutiger 55" pitchFamily="34" charset="0"/>
            </a:endParaRPr>
          </a:p>
          <a:p>
            <a:pPr eaLnBrk="1" hangingPunct="1">
              <a:spcBef>
                <a:spcPct val="0"/>
              </a:spcBef>
              <a:buFontTx/>
              <a:buNone/>
            </a:pPr>
            <a:r>
              <a:rPr lang="nl-NL" altLang="hu-HU" sz="1800">
                <a:latin typeface="Frutiger 55" pitchFamily="34" charset="0"/>
              </a:rPr>
              <a:t>FROM CUSTOMER</a:t>
            </a:r>
            <a:endParaRPr lang="en-US" altLang="hu-HU" sz="1800">
              <a:latin typeface="Frutiger 55" pitchFamily="34" charset="0"/>
            </a:endParaRPr>
          </a:p>
          <a:p>
            <a:pPr eaLnBrk="1" hangingPunct="1">
              <a:spcBef>
                <a:spcPct val="0"/>
              </a:spcBef>
              <a:buFontTx/>
              <a:buNone/>
            </a:pPr>
            <a:r>
              <a:rPr lang="nl-NL" altLang="hu-HU" sz="1800">
                <a:latin typeface="Frutiger 55" pitchFamily="34" charset="0"/>
              </a:rPr>
              <a:t>WHERE MARITAL_STATUS = 'married‘</a:t>
            </a:r>
            <a:endParaRPr lang="en-US" altLang="hu-HU" sz="1800">
              <a:latin typeface="Frutiger 55" pitchFamily="34" charset="0"/>
            </a:endParaRPr>
          </a:p>
          <a:p>
            <a:pPr eaLnBrk="1" hangingPunct="1">
              <a:spcBef>
                <a:spcPct val="0"/>
              </a:spcBef>
              <a:buFontTx/>
              <a:buNone/>
            </a:pPr>
            <a:r>
              <a:rPr lang="nl-NL" altLang="hu-HU" sz="1800">
                <a:latin typeface="Frutiger 55" pitchFamily="34" charset="0"/>
              </a:rPr>
              <a:t>AND REGION IN ('central','west');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74638"/>
            <a:ext cx="8229600" cy="685800"/>
          </a:xfrm>
        </p:spPr>
        <p:txBody>
          <a:bodyPr/>
          <a:lstStyle/>
          <a:p>
            <a:r>
              <a:rPr lang="hu-HU" altLang="hu-HU" sz="4000" smtClean="0"/>
              <a:t>Range queries</a:t>
            </a:r>
            <a:endParaRPr lang="nl-NL" altLang="hu-HU" sz="4000" smtClean="0"/>
          </a:p>
        </p:txBody>
      </p:sp>
      <p:sp>
        <p:nvSpPr>
          <p:cNvPr id="11267" name="Rectangle 6"/>
          <p:cNvSpPr>
            <a:spLocks noChangeArrowheads="1"/>
          </p:cNvSpPr>
          <p:nvPr/>
        </p:nvSpPr>
        <p:spPr bwMode="auto">
          <a:xfrm>
            <a:off x="611188" y="1484313"/>
            <a:ext cx="8229600"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endParaRPr lang="nl-NL" altLang="hu-HU" sz="2400">
              <a:solidFill>
                <a:schemeClr val="tx2"/>
              </a:solidFill>
            </a:endParaRPr>
          </a:p>
        </p:txBody>
      </p:sp>
      <p:graphicFrame>
        <p:nvGraphicFramePr>
          <p:cNvPr id="7" name="Táblázat 6"/>
          <p:cNvGraphicFramePr>
            <a:graphicFrameLocks noGrp="1"/>
          </p:cNvGraphicFramePr>
          <p:nvPr/>
        </p:nvGraphicFramePr>
        <p:xfrm>
          <a:off x="468313" y="1330325"/>
          <a:ext cx="1943100" cy="4819646"/>
        </p:xfrm>
        <a:graphic>
          <a:graphicData uri="http://schemas.openxmlformats.org/drawingml/2006/table">
            <a:tbl>
              <a:tblPr firstRow="1" bandRow="1">
                <a:tableStyleId>{5C22544A-7EE6-4342-B048-85BDC9FD1C3A}</a:tableStyleId>
              </a:tblPr>
              <a:tblGrid>
                <a:gridCol w="790965">
                  <a:extLst>
                    <a:ext uri="{9D8B030D-6E8A-4147-A177-3AD203B41FA5}">
                      <a16:colId xmlns:a16="http://schemas.microsoft.com/office/drawing/2014/main" val="20000"/>
                    </a:ext>
                  </a:extLst>
                </a:gridCol>
                <a:gridCol w="1152135">
                  <a:extLst>
                    <a:ext uri="{9D8B030D-6E8A-4147-A177-3AD203B41FA5}">
                      <a16:colId xmlns:a16="http://schemas.microsoft.com/office/drawing/2014/main" val="20001"/>
                    </a:ext>
                  </a:extLst>
                </a:gridCol>
              </a:tblGrid>
              <a:tr h="370742">
                <a:tc>
                  <a:txBody>
                    <a:bodyPr/>
                    <a:lstStyle/>
                    <a:p>
                      <a:r>
                        <a:rPr lang="hu-HU" sz="1800" dirty="0" smtClean="0">
                          <a:solidFill>
                            <a:schemeClr val="tx1"/>
                          </a:solidFill>
                        </a:rPr>
                        <a:t>AGE</a:t>
                      </a:r>
                      <a:endParaRPr lang="hu-HU" sz="1800" dirty="0">
                        <a:solidFill>
                          <a:schemeClr val="tx1"/>
                        </a:solidFill>
                      </a:endParaRPr>
                    </a:p>
                  </a:txBody>
                  <a:tcPr marL="91441" marR="91441" marT="45708" marB="45708"/>
                </a:tc>
                <a:tc>
                  <a:txBody>
                    <a:bodyPr/>
                    <a:lstStyle/>
                    <a:p>
                      <a:r>
                        <a:rPr lang="hu-HU" sz="1800" dirty="0" smtClean="0">
                          <a:solidFill>
                            <a:schemeClr val="tx1"/>
                          </a:solidFill>
                        </a:rPr>
                        <a:t>SALARY</a:t>
                      </a:r>
                      <a:endParaRPr lang="hu-HU" sz="1800" dirty="0">
                        <a:solidFill>
                          <a:schemeClr val="tx1"/>
                        </a:solidFill>
                      </a:endParaRPr>
                    </a:p>
                  </a:txBody>
                  <a:tcPr marL="91441" marR="91441" marT="45708" marB="45708"/>
                </a:tc>
                <a:extLst>
                  <a:ext uri="{0D108BD9-81ED-4DB2-BD59-A6C34878D82A}">
                    <a16:rowId xmlns:a16="http://schemas.microsoft.com/office/drawing/2014/main" val="10000"/>
                  </a:ext>
                </a:extLst>
              </a:tr>
              <a:tr h="370742">
                <a:tc>
                  <a:txBody>
                    <a:bodyPr/>
                    <a:lstStyle/>
                    <a:p>
                      <a:r>
                        <a:rPr lang="hu-HU" sz="1800" dirty="0" smtClean="0"/>
                        <a:t>25</a:t>
                      </a:r>
                      <a:endParaRPr lang="hu-HU" sz="1800" dirty="0"/>
                    </a:p>
                  </a:txBody>
                  <a:tcPr marL="91441" marR="91441" marT="45708" marB="45708"/>
                </a:tc>
                <a:tc>
                  <a:txBody>
                    <a:bodyPr/>
                    <a:lstStyle/>
                    <a:p>
                      <a:r>
                        <a:rPr lang="hu-HU" sz="1800" dirty="0" smtClean="0"/>
                        <a:t>60</a:t>
                      </a:r>
                      <a:endParaRPr lang="hu-HU" sz="1800" dirty="0"/>
                    </a:p>
                  </a:txBody>
                  <a:tcPr marL="91441" marR="91441" marT="45708" marB="45708"/>
                </a:tc>
                <a:extLst>
                  <a:ext uri="{0D108BD9-81ED-4DB2-BD59-A6C34878D82A}">
                    <a16:rowId xmlns:a16="http://schemas.microsoft.com/office/drawing/2014/main" val="10001"/>
                  </a:ext>
                </a:extLst>
              </a:tr>
              <a:tr h="370742">
                <a:tc>
                  <a:txBody>
                    <a:bodyPr/>
                    <a:lstStyle/>
                    <a:p>
                      <a:r>
                        <a:rPr lang="hu-HU" sz="1800" dirty="0" smtClean="0"/>
                        <a:t>45</a:t>
                      </a:r>
                      <a:endParaRPr lang="hu-HU" sz="1800" dirty="0"/>
                    </a:p>
                  </a:txBody>
                  <a:tcPr marL="91441" marR="91441" marT="45708" marB="45708"/>
                </a:tc>
                <a:tc>
                  <a:txBody>
                    <a:bodyPr/>
                    <a:lstStyle/>
                    <a:p>
                      <a:r>
                        <a:rPr lang="hu-HU" sz="1800" dirty="0" smtClean="0"/>
                        <a:t>60</a:t>
                      </a:r>
                      <a:endParaRPr lang="hu-HU" sz="1800" dirty="0"/>
                    </a:p>
                  </a:txBody>
                  <a:tcPr marL="91441" marR="91441" marT="45708" marB="45708"/>
                </a:tc>
                <a:extLst>
                  <a:ext uri="{0D108BD9-81ED-4DB2-BD59-A6C34878D82A}">
                    <a16:rowId xmlns:a16="http://schemas.microsoft.com/office/drawing/2014/main" val="10002"/>
                  </a:ext>
                </a:extLst>
              </a:tr>
              <a:tr h="370742">
                <a:tc>
                  <a:txBody>
                    <a:bodyPr/>
                    <a:lstStyle/>
                    <a:p>
                      <a:r>
                        <a:rPr lang="hu-HU" sz="1800" dirty="0" smtClean="0"/>
                        <a:t>50</a:t>
                      </a:r>
                      <a:endParaRPr lang="hu-HU" sz="1800" dirty="0"/>
                    </a:p>
                  </a:txBody>
                  <a:tcPr marL="91441" marR="91441" marT="45708" marB="45708"/>
                </a:tc>
                <a:tc>
                  <a:txBody>
                    <a:bodyPr/>
                    <a:lstStyle/>
                    <a:p>
                      <a:r>
                        <a:rPr lang="hu-HU" sz="1800" dirty="0" smtClean="0"/>
                        <a:t>75</a:t>
                      </a:r>
                      <a:endParaRPr lang="hu-HU" sz="1800" dirty="0"/>
                    </a:p>
                  </a:txBody>
                  <a:tcPr marL="91441" marR="91441" marT="45708" marB="45708"/>
                </a:tc>
                <a:extLst>
                  <a:ext uri="{0D108BD9-81ED-4DB2-BD59-A6C34878D82A}">
                    <a16:rowId xmlns:a16="http://schemas.microsoft.com/office/drawing/2014/main" val="10003"/>
                  </a:ext>
                </a:extLst>
              </a:tr>
              <a:tr h="370742">
                <a:tc>
                  <a:txBody>
                    <a:bodyPr/>
                    <a:lstStyle/>
                    <a:p>
                      <a:r>
                        <a:rPr lang="hu-HU" sz="1800" dirty="0" smtClean="0"/>
                        <a:t>50</a:t>
                      </a:r>
                      <a:endParaRPr lang="hu-HU" sz="1800" dirty="0"/>
                    </a:p>
                  </a:txBody>
                  <a:tcPr marL="91441" marR="91441" marT="45708" marB="45708"/>
                </a:tc>
                <a:tc>
                  <a:txBody>
                    <a:bodyPr/>
                    <a:lstStyle/>
                    <a:p>
                      <a:r>
                        <a:rPr lang="hu-HU" sz="1800" dirty="0" smtClean="0"/>
                        <a:t>100</a:t>
                      </a:r>
                      <a:endParaRPr lang="hu-HU" sz="1800" dirty="0"/>
                    </a:p>
                  </a:txBody>
                  <a:tcPr marL="91441" marR="91441" marT="45708" marB="45708"/>
                </a:tc>
                <a:extLst>
                  <a:ext uri="{0D108BD9-81ED-4DB2-BD59-A6C34878D82A}">
                    <a16:rowId xmlns:a16="http://schemas.microsoft.com/office/drawing/2014/main" val="10004"/>
                  </a:ext>
                </a:extLst>
              </a:tr>
              <a:tr h="370742">
                <a:tc>
                  <a:txBody>
                    <a:bodyPr/>
                    <a:lstStyle/>
                    <a:p>
                      <a:r>
                        <a:rPr lang="hu-HU" sz="1800" dirty="0" smtClean="0"/>
                        <a:t>50</a:t>
                      </a:r>
                      <a:endParaRPr lang="hu-HU" sz="1800" dirty="0"/>
                    </a:p>
                  </a:txBody>
                  <a:tcPr marL="91441" marR="91441" marT="45708" marB="45708"/>
                </a:tc>
                <a:tc>
                  <a:txBody>
                    <a:bodyPr/>
                    <a:lstStyle/>
                    <a:p>
                      <a:r>
                        <a:rPr lang="hu-HU" sz="1800" dirty="0" smtClean="0"/>
                        <a:t>120</a:t>
                      </a:r>
                      <a:endParaRPr lang="hu-HU" sz="1800" dirty="0"/>
                    </a:p>
                  </a:txBody>
                  <a:tcPr marL="91441" marR="91441" marT="45708" marB="45708"/>
                </a:tc>
                <a:extLst>
                  <a:ext uri="{0D108BD9-81ED-4DB2-BD59-A6C34878D82A}">
                    <a16:rowId xmlns:a16="http://schemas.microsoft.com/office/drawing/2014/main" val="10005"/>
                  </a:ext>
                </a:extLst>
              </a:tr>
              <a:tr h="370742">
                <a:tc>
                  <a:txBody>
                    <a:bodyPr/>
                    <a:lstStyle/>
                    <a:p>
                      <a:r>
                        <a:rPr lang="hu-HU" sz="1800" dirty="0" smtClean="0"/>
                        <a:t>70</a:t>
                      </a:r>
                      <a:endParaRPr lang="hu-HU" sz="1800" dirty="0"/>
                    </a:p>
                  </a:txBody>
                  <a:tcPr marL="91441" marR="91441" marT="45708" marB="45708"/>
                </a:tc>
                <a:tc>
                  <a:txBody>
                    <a:bodyPr/>
                    <a:lstStyle/>
                    <a:p>
                      <a:r>
                        <a:rPr lang="hu-HU" sz="1800" dirty="0" smtClean="0"/>
                        <a:t>110</a:t>
                      </a:r>
                      <a:endParaRPr lang="hu-HU" sz="1800" dirty="0"/>
                    </a:p>
                  </a:txBody>
                  <a:tcPr marL="91441" marR="91441" marT="45708" marB="45708"/>
                </a:tc>
                <a:extLst>
                  <a:ext uri="{0D108BD9-81ED-4DB2-BD59-A6C34878D82A}">
                    <a16:rowId xmlns:a16="http://schemas.microsoft.com/office/drawing/2014/main" val="10006"/>
                  </a:ext>
                </a:extLst>
              </a:tr>
              <a:tr h="370742">
                <a:tc>
                  <a:txBody>
                    <a:bodyPr/>
                    <a:lstStyle/>
                    <a:p>
                      <a:r>
                        <a:rPr lang="hu-HU" sz="1800" dirty="0" smtClean="0"/>
                        <a:t>85</a:t>
                      </a:r>
                      <a:endParaRPr lang="hu-HU" sz="1800" dirty="0"/>
                    </a:p>
                  </a:txBody>
                  <a:tcPr marL="91441" marR="91441" marT="45708" marB="45708"/>
                </a:tc>
                <a:tc>
                  <a:txBody>
                    <a:bodyPr/>
                    <a:lstStyle/>
                    <a:p>
                      <a:r>
                        <a:rPr lang="hu-HU" sz="1800" dirty="0" smtClean="0"/>
                        <a:t>140</a:t>
                      </a:r>
                      <a:endParaRPr lang="hu-HU" sz="1800" dirty="0"/>
                    </a:p>
                  </a:txBody>
                  <a:tcPr marL="91441" marR="91441" marT="45708" marB="45708"/>
                </a:tc>
                <a:extLst>
                  <a:ext uri="{0D108BD9-81ED-4DB2-BD59-A6C34878D82A}">
                    <a16:rowId xmlns:a16="http://schemas.microsoft.com/office/drawing/2014/main" val="10007"/>
                  </a:ext>
                </a:extLst>
              </a:tr>
              <a:tr h="370742">
                <a:tc>
                  <a:txBody>
                    <a:bodyPr/>
                    <a:lstStyle/>
                    <a:p>
                      <a:r>
                        <a:rPr lang="hu-HU" sz="1800" dirty="0" smtClean="0"/>
                        <a:t>30</a:t>
                      </a:r>
                      <a:endParaRPr lang="hu-HU" sz="1800" dirty="0"/>
                    </a:p>
                  </a:txBody>
                  <a:tcPr marL="91441" marR="91441" marT="45708" marB="45708"/>
                </a:tc>
                <a:tc>
                  <a:txBody>
                    <a:bodyPr/>
                    <a:lstStyle/>
                    <a:p>
                      <a:r>
                        <a:rPr lang="hu-HU" sz="1800" dirty="0" smtClean="0"/>
                        <a:t>260</a:t>
                      </a:r>
                      <a:endParaRPr lang="hu-HU" sz="1800" dirty="0"/>
                    </a:p>
                  </a:txBody>
                  <a:tcPr marL="91441" marR="91441" marT="45708" marB="45708"/>
                </a:tc>
                <a:extLst>
                  <a:ext uri="{0D108BD9-81ED-4DB2-BD59-A6C34878D82A}">
                    <a16:rowId xmlns:a16="http://schemas.microsoft.com/office/drawing/2014/main" val="10008"/>
                  </a:ext>
                </a:extLst>
              </a:tr>
              <a:tr h="370742">
                <a:tc>
                  <a:txBody>
                    <a:bodyPr/>
                    <a:lstStyle/>
                    <a:p>
                      <a:r>
                        <a:rPr lang="hu-HU" sz="1800" dirty="0" smtClean="0"/>
                        <a:t>25</a:t>
                      </a:r>
                      <a:endParaRPr lang="hu-HU" sz="1800" dirty="0"/>
                    </a:p>
                  </a:txBody>
                  <a:tcPr marL="91441" marR="91441" marT="45708" marB="45708"/>
                </a:tc>
                <a:tc>
                  <a:txBody>
                    <a:bodyPr/>
                    <a:lstStyle/>
                    <a:p>
                      <a:r>
                        <a:rPr lang="hu-HU" sz="1800" dirty="0" smtClean="0"/>
                        <a:t>400</a:t>
                      </a:r>
                      <a:endParaRPr lang="hu-HU" sz="1800" dirty="0"/>
                    </a:p>
                  </a:txBody>
                  <a:tcPr marL="91441" marR="91441" marT="45708" marB="45708"/>
                </a:tc>
                <a:extLst>
                  <a:ext uri="{0D108BD9-81ED-4DB2-BD59-A6C34878D82A}">
                    <a16:rowId xmlns:a16="http://schemas.microsoft.com/office/drawing/2014/main" val="10009"/>
                  </a:ext>
                </a:extLst>
              </a:tr>
              <a:tr h="370742">
                <a:tc>
                  <a:txBody>
                    <a:bodyPr/>
                    <a:lstStyle/>
                    <a:p>
                      <a:r>
                        <a:rPr lang="hu-HU" sz="1800" dirty="0" smtClean="0"/>
                        <a:t>45</a:t>
                      </a:r>
                      <a:endParaRPr lang="hu-HU" sz="1800" dirty="0"/>
                    </a:p>
                  </a:txBody>
                  <a:tcPr marL="91441" marR="91441" marT="45708" marB="45708"/>
                </a:tc>
                <a:tc>
                  <a:txBody>
                    <a:bodyPr/>
                    <a:lstStyle/>
                    <a:p>
                      <a:r>
                        <a:rPr lang="hu-HU" sz="1800" dirty="0" smtClean="0"/>
                        <a:t>350</a:t>
                      </a:r>
                      <a:endParaRPr lang="hu-HU" sz="1800" dirty="0"/>
                    </a:p>
                  </a:txBody>
                  <a:tcPr marL="91441" marR="91441" marT="45708" marB="45708"/>
                </a:tc>
                <a:extLst>
                  <a:ext uri="{0D108BD9-81ED-4DB2-BD59-A6C34878D82A}">
                    <a16:rowId xmlns:a16="http://schemas.microsoft.com/office/drawing/2014/main" val="10010"/>
                  </a:ext>
                </a:extLst>
              </a:tr>
              <a:tr h="370742">
                <a:tc>
                  <a:txBody>
                    <a:bodyPr/>
                    <a:lstStyle/>
                    <a:p>
                      <a:r>
                        <a:rPr lang="hu-HU" sz="1800" dirty="0" smtClean="0"/>
                        <a:t>50</a:t>
                      </a:r>
                      <a:endParaRPr lang="hu-HU" sz="1800" dirty="0"/>
                    </a:p>
                  </a:txBody>
                  <a:tcPr marL="91441" marR="91441" marT="45708" marB="45708"/>
                </a:tc>
                <a:tc>
                  <a:txBody>
                    <a:bodyPr/>
                    <a:lstStyle/>
                    <a:p>
                      <a:r>
                        <a:rPr lang="hu-HU" sz="1800" dirty="0" smtClean="0"/>
                        <a:t>275</a:t>
                      </a:r>
                      <a:endParaRPr lang="hu-HU" sz="1800" dirty="0"/>
                    </a:p>
                  </a:txBody>
                  <a:tcPr marL="91441" marR="91441" marT="45708" marB="45708"/>
                </a:tc>
                <a:extLst>
                  <a:ext uri="{0D108BD9-81ED-4DB2-BD59-A6C34878D82A}">
                    <a16:rowId xmlns:a16="http://schemas.microsoft.com/office/drawing/2014/main" val="10011"/>
                  </a:ext>
                </a:extLst>
              </a:tr>
              <a:tr h="370742">
                <a:tc>
                  <a:txBody>
                    <a:bodyPr/>
                    <a:lstStyle/>
                    <a:p>
                      <a:r>
                        <a:rPr lang="hu-HU" sz="1800" dirty="0" smtClean="0"/>
                        <a:t>60</a:t>
                      </a:r>
                      <a:endParaRPr lang="hu-HU" sz="1800" dirty="0"/>
                    </a:p>
                  </a:txBody>
                  <a:tcPr marL="91441" marR="91441" marT="45708" marB="45708"/>
                </a:tc>
                <a:tc>
                  <a:txBody>
                    <a:bodyPr/>
                    <a:lstStyle/>
                    <a:p>
                      <a:r>
                        <a:rPr lang="hu-HU" sz="1800" dirty="0" smtClean="0"/>
                        <a:t>260</a:t>
                      </a:r>
                      <a:endParaRPr lang="hu-HU" sz="1800" dirty="0"/>
                    </a:p>
                  </a:txBody>
                  <a:tcPr marL="91441" marR="91441" marT="45708" marB="45708"/>
                </a:tc>
                <a:extLst>
                  <a:ext uri="{0D108BD9-81ED-4DB2-BD59-A6C34878D82A}">
                    <a16:rowId xmlns:a16="http://schemas.microsoft.com/office/drawing/2014/main" val="10012"/>
                  </a:ext>
                </a:extLst>
              </a:tr>
            </a:tbl>
          </a:graphicData>
        </a:graphic>
      </p:graphicFrame>
      <p:sp>
        <p:nvSpPr>
          <p:cNvPr id="11312" name="Szövegdoboz 8"/>
          <p:cNvSpPr txBox="1">
            <a:spLocks noChangeArrowheads="1"/>
          </p:cNvSpPr>
          <p:nvPr/>
        </p:nvSpPr>
        <p:spPr bwMode="auto">
          <a:xfrm>
            <a:off x="2771775" y="1387475"/>
            <a:ext cx="5545138" cy="535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hu-HU" altLang="hu-HU"/>
              <a:t>SELECT * FROM T </a:t>
            </a:r>
          </a:p>
          <a:p>
            <a:r>
              <a:rPr lang="hu-HU" altLang="hu-HU"/>
              <a:t>WHERE Age </a:t>
            </a:r>
            <a:r>
              <a:rPr lang="hu-HU" altLang="hu-HU">
                <a:solidFill>
                  <a:srgbClr val="FF0000"/>
                </a:solidFill>
              </a:rPr>
              <a:t>BETWEEN</a:t>
            </a:r>
            <a:r>
              <a:rPr lang="hu-HU" altLang="hu-HU"/>
              <a:t> 44 AND 55</a:t>
            </a:r>
          </a:p>
          <a:p>
            <a:r>
              <a:rPr lang="hu-HU" altLang="hu-HU">
                <a:solidFill>
                  <a:srgbClr val="FF0000"/>
                </a:solidFill>
              </a:rPr>
              <a:t>AND</a:t>
            </a:r>
            <a:r>
              <a:rPr lang="hu-HU" altLang="hu-HU"/>
              <a:t> Salary </a:t>
            </a:r>
            <a:r>
              <a:rPr lang="hu-HU" altLang="hu-HU">
                <a:solidFill>
                  <a:srgbClr val="FF0000"/>
                </a:solidFill>
              </a:rPr>
              <a:t>BETWEEN</a:t>
            </a:r>
            <a:r>
              <a:rPr lang="hu-HU" altLang="hu-HU"/>
              <a:t> 100 AND 200;</a:t>
            </a:r>
          </a:p>
          <a:p>
            <a:endParaRPr lang="hu-HU" altLang="hu-HU"/>
          </a:p>
          <a:p>
            <a:endParaRPr lang="hu-HU" altLang="hu-HU"/>
          </a:p>
          <a:p>
            <a:r>
              <a:rPr lang="hu-HU" altLang="hu-HU"/>
              <a:t>Bitvectors for Age                        Bitvectors for Salary</a:t>
            </a:r>
          </a:p>
          <a:p>
            <a:endParaRPr lang="hu-HU" altLang="hu-HU"/>
          </a:p>
          <a:p>
            <a:r>
              <a:rPr lang="hu-HU" altLang="hu-HU"/>
              <a:t>25: 100000001000                    60: 110000000000</a:t>
            </a:r>
          </a:p>
          <a:p>
            <a:r>
              <a:rPr lang="hu-HU" altLang="hu-HU"/>
              <a:t>30: 000000010000                    75: 001000000000</a:t>
            </a:r>
          </a:p>
          <a:p>
            <a:r>
              <a:rPr lang="hu-HU" altLang="hu-HU"/>
              <a:t>45: 010000000100                  100: 000100000000</a:t>
            </a:r>
          </a:p>
          <a:p>
            <a:r>
              <a:rPr lang="hu-HU" altLang="hu-HU"/>
              <a:t>50: 001110000010                   110: 000001000000</a:t>
            </a:r>
          </a:p>
          <a:p>
            <a:r>
              <a:rPr lang="hu-HU" altLang="hu-HU"/>
              <a:t>60: 000000000001                  120: 000010000000</a:t>
            </a:r>
          </a:p>
          <a:p>
            <a:r>
              <a:rPr lang="hu-HU" altLang="hu-HU"/>
              <a:t>70: 000001000000                  140: 000000100000</a:t>
            </a:r>
          </a:p>
          <a:p>
            <a:r>
              <a:rPr lang="hu-HU" altLang="hu-HU"/>
              <a:t>85: 000000100000                  260: 000000010001</a:t>
            </a:r>
          </a:p>
          <a:p>
            <a:r>
              <a:rPr lang="hu-HU" altLang="hu-HU"/>
              <a:t>                                                275: 000000000010</a:t>
            </a:r>
          </a:p>
          <a:p>
            <a:r>
              <a:rPr lang="hu-HU" altLang="hu-HU"/>
              <a:t>                                                350: 000000000100</a:t>
            </a:r>
          </a:p>
          <a:p>
            <a:r>
              <a:rPr lang="hu-HU" altLang="hu-HU"/>
              <a:t>                                                400: 000000001000</a:t>
            </a:r>
          </a:p>
          <a:p>
            <a:endParaRPr lang="hu-HU" altLang="hu-HU"/>
          </a:p>
          <a:p>
            <a:endParaRPr lang="hu-HU" altLang="hu-HU"/>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274638"/>
            <a:ext cx="8229600" cy="685800"/>
          </a:xfrm>
        </p:spPr>
        <p:txBody>
          <a:bodyPr/>
          <a:lstStyle/>
          <a:p>
            <a:r>
              <a:rPr lang="hu-HU" altLang="hu-HU" sz="4000" smtClean="0"/>
              <a:t>Range queries</a:t>
            </a:r>
            <a:endParaRPr lang="nl-NL" altLang="hu-HU" sz="4000" smtClean="0"/>
          </a:p>
        </p:txBody>
      </p:sp>
      <p:sp>
        <p:nvSpPr>
          <p:cNvPr id="12291" name="Rectangle 6"/>
          <p:cNvSpPr>
            <a:spLocks noChangeArrowheads="1"/>
          </p:cNvSpPr>
          <p:nvPr/>
        </p:nvSpPr>
        <p:spPr bwMode="auto">
          <a:xfrm>
            <a:off x="611188" y="1484313"/>
            <a:ext cx="8229600"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endParaRPr lang="nl-NL" altLang="hu-HU" sz="2400">
              <a:solidFill>
                <a:schemeClr val="tx2"/>
              </a:solidFill>
            </a:endParaRPr>
          </a:p>
        </p:txBody>
      </p:sp>
      <p:graphicFrame>
        <p:nvGraphicFramePr>
          <p:cNvPr id="7" name="Táblázat 6"/>
          <p:cNvGraphicFramePr>
            <a:graphicFrameLocks noGrp="1"/>
          </p:cNvGraphicFramePr>
          <p:nvPr/>
        </p:nvGraphicFramePr>
        <p:xfrm>
          <a:off x="468313" y="1330325"/>
          <a:ext cx="1943100" cy="4819646"/>
        </p:xfrm>
        <a:graphic>
          <a:graphicData uri="http://schemas.openxmlformats.org/drawingml/2006/table">
            <a:tbl>
              <a:tblPr firstRow="1" bandRow="1">
                <a:tableStyleId>{5C22544A-7EE6-4342-B048-85BDC9FD1C3A}</a:tableStyleId>
              </a:tblPr>
              <a:tblGrid>
                <a:gridCol w="790965">
                  <a:extLst>
                    <a:ext uri="{9D8B030D-6E8A-4147-A177-3AD203B41FA5}">
                      <a16:colId xmlns:a16="http://schemas.microsoft.com/office/drawing/2014/main" val="20000"/>
                    </a:ext>
                  </a:extLst>
                </a:gridCol>
                <a:gridCol w="1152135">
                  <a:extLst>
                    <a:ext uri="{9D8B030D-6E8A-4147-A177-3AD203B41FA5}">
                      <a16:colId xmlns:a16="http://schemas.microsoft.com/office/drawing/2014/main" val="20001"/>
                    </a:ext>
                  </a:extLst>
                </a:gridCol>
              </a:tblGrid>
              <a:tr h="370742">
                <a:tc>
                  <a:txBody>
                    <a:bodyPr/>
                    <a:lstStyle/>
                    <a:p>
                      <a:r>
                        <a:rPr lang="hu-HU" sz="1800" dirty="0" smtClean="0">
                          <a:solidFill>
                            <a:schemeClr val="tx1"/>
                          </a:solidFill>
                        </a:rPr>
                        <a:t>AGE</a:t>
                      </a:r>
                      <a:endParaRPr lang="hu-HU" sz="1800" dirty="0">
                        <a:solidFill>
                          <a:schemeClr val="tx1"/>
                        </a:solidFill>
                      </a:endParaRPr>
                    </a:p>
                  </a:txBody>
                  <a:tcPr marL="91441" marR="91441" marT="45708" marB="45708"/>
                </a:tc>
                <a:tc>
                  <a:txBody>
                    <a:bodyPr/>
                    <a:lstStyle/>
                    <a:p>
                      <a:r>
                        <a:rPr lang="hu-HU" sz="1800" dirty="0" smtClean="0">
                          <a:solidFill>
                            <a:schemeClr val="tx1"/>
                          </a:solidFill>
                        </a:rPr>
                        <a:t>SALARY</a:t>
                      </a:r>
                      <a:endParaRPr lang="hu-HU" sz="1800" dirty="0">
                        <a:solidFill>
                          <a:schemeClr val="tx1"/>
                        </a:solidFill>
                      </a:endParaRPr>
                    </a:p>
                  </a:txBody>
                  <a:tcPr marL="91441" marR="91441" marT="45708" marB="45708"/>
                </a:tc>
                <a:extLst>
                  <a:ext uri="{0D108BD9-81ED-4DB2-BD59-A6C34878D82A}">
                    <a16:rowId xmlns:a16="http://schemas.microsoft.com/office/drawing/2014/main" val="10000"/>
                  </a:ext>
                </a:extLst>
              </a:tr>
              <a:tr h="370742">
                <a:tc>
                  <a:txBody>
                    <a:bodyPr/>
                    <a:lstStyle/>
                    <a:p>
                      <a:r>
                        <a:rPr lang="hu-HU" sz="1800" dirty="0" smtClean="0"/>
                        <a:t>25</a:t>
                      </a:r>
                      <a:endParaRPr lang="hu-HU" sz="1800" dirty="0"/>
                    </a:p>
                  </a:txBody>
                  <a:tcPr marL="91441" marR="91441" marT="45708" marB="45708"/>
                </a:tc>
                <a:tc>
                  <a:txBody>
                    <a:bodyPr/>
                    <a:lstStyle/>
                    <a:p>
                      <a:r>
                        <a:rPr lang="hu-HU" sz="1800" dirty="0" smtClean="0"/>
                        <a:t>60</a:t>
                      </a:r>
                      <a:endParaRPr lang="hu-HU" sz="1800" dirty="0"/>
                    </a:p>
                  </a:txBody>
                  <a:tcPr marL="91441" marR="91441" marT="45708" marB="45708"/>
                </a:tc>
                <a:extLst>
                  <a:ext uri="{0D108BD9-81ED-4DB2-BD59-A6C34878D82A}">
                    <a16:rowId xmlns:a16="http://schemas.microsoft.com/office/drawing/2014/main" val="10001"/>
                  </a:ext>
                </a:extLst>
              </a:tr>
              <a:tr h="370742">
                <a:tc>
                  <a:txBody>
                    <a:bodyPr/>
                    <a:lstStyle/>
                    <a:p>
                      <a:r>
                        <a:rPr lang="hu-HU" sz="1800" dirty="0" smtClean="0"/>
                        <a:t>45</a:t>
                      </a:r>
                      <a:endParaRPr lang="hu-HU" sz="1800" dirty="0"/>
                    </a:p>
                  </a:txBody>
                  <a:tcPr marL="91441" marR="91441" marT="45708" marB="45708"/>
                </a:tc>
                <a:tc>
                  <a:txBody>
                    <a:bodyPr/>
                    <a:lstStyle/>
                    <a:p>
                      <a:r>
                        <a:rPr lang="hu-HU" sz="1800" dirty="0" smtClean="0"/>
                        <a:t>60</a:t>
                      </a:r>
                      <a:endParaRPr lang="hu-HU" sz="1800" dirty="0"/>
                    </a:p>
                  </a:txBody>
                  <a:tcPr marL="91441" marR="91441" marT="45708" marB="45708"/>
                </a:tc>
                <a:extLst>
                  <a:ext uri="{0D108BD9-81ED-4DB2-BD59-A6C34878D82A}">
                    <a16:rowId xmlns:a16="http://schemas.microsoft.com/office/drawing/2014/main" val="10002"/>
                  </a:ext>
                </a:extLst>
              </a:tr>
              <a:tr h="370742">
                <a:tc>
                  <a:txBody>
                    <a:bodyPr/>
                    <a:lstStyle/>
                    <a:p>
                      <a:r>
                        <a:rPr lang="hu-HU" sz="1800" dirty="0" smtClean="0"/>
                        <a:t>50</a:t>
                      </a:r>
                      <a:endParaRPr lang="hu-HU" sz="1800" dirty="0"/>
                    </a:p>
                  </a:txBody>
                  <a:tcPr marL="91441" marR="91441" marT="45708" marB="45708"/>
                </a:tc>
                <a:tc>
                  <a:txBody>
                    <a:bodyPr/>
                    <a:lstStyle/>
                    <a:p>
                      <a:r>
                        <a:rPr lang="hu-HU" sz="1800" dirty="0" smtClean="0"/>
                        <a:t>75</a:t>
                      </a:r>
                      <a:endParaRPr lang="hu-HU" sz="1800" dirty="0"/>
                    </a:p>
                  </a:txBody>
                  <a:tcPr marL="91441" marR="91441" marT="45708" marB="45708"/>
                </a:tc>
                <a:extLst>
                  <a:ext uri="{0D108BD9-81ED-4DB2-BD59-A6C34878D82A}">
                    <a16:rowId xmlns:a16="http://schemas.microsoft.com/office/drawing/2014/main" val="10003"/>
                  </a:ext>
                </a:extLst>
              </a:tr>
              <a:tr h="370742">
                <a:tc>
                  <a:txBody>
                    <a:bodyPr/>
                    <a:lstStyle/>
                    <a:p>
                      <a:r>
                        <a:rPr lang="hu-HU" sz="1800" baseline="0" dirty="0" smtClean="0">
                          <a:solidFill>
                            <a:srgbClr val="00B050"/>
                          </a:solidFill>
                        </a:rPr>
                        <a:t>50</a:t>
                      </a:r>
                      <a:endParaRPr lang="hu-HU" sz="1800" baseline="0" dirty="0">
                        <a:solidFill>
                          <a:srgbClr val="00B050"/>
                        </a:solidFill>
                      </a:endParaRPr>
                    </a:p>
                  </a:txBody>
                  <a:tcPr marL="91441" marR="91441" marT="45708" marB="45708"/>
                </a:tc>
                <a:tc>
                  <a:txBody>
                    <a:bodyPr/>
                    <a:lstStyle/>
                    <a:p>
                      <a:r>
                        <a:rPr lang="hu-HU" sz="1800" baseline="0" dirty="0" smtClean="0">
                          <a:solidFill>
                            <a:srgbClr val="00B050"/>
                          </a:solidFill>
                        </a:rPr>
                        <a:t>100</a:t>
                      </a:r>
                      <a:endParaRPr lang="hu-HU" sz="1800" baseline="0" dirty="0">
                        <a:solidFill>
                          <a:srgbClr val="00B050"/>
                        </a:solidFill>
                      </a:endParaRPr>
                    </a:p>
                  </a:txBody>
                  <a:tcPr marL="91441" marR="91441" marT="45708" marB="45708"/>
                </a:tc>
                <a:extLst>
                  <a:ext uri="{0D108BD9-81ED-4DB2-BD59-A6C34878D82A}">
                    <a16:rowId xmlns:a16="http://schemas.microsoft.com/office/drawing/2014/main" val="10004"/>
                  </a:ext>
                </a:extLst>
              </a:tr>
              <a:tr h="370742">
                <a:tc>
                  <a:txBody>
                    <a:bodyPr/>
                    <a:lstStyle/>
                    <a:p>
                      <a:r>
                        <a:rPr lang="hu-HU" sz="1800" dirty="0" smtClean="0">
                          <a:solidFill>
                            <a:srgbClr val="00CC00"/>
                          </a:solidFill>
                        </a:rPr>
                        <a:t>50</a:t>
                      </a:r>
                      <a:endParaRPr lang="hu-HU" sz="1800" dirty="0">
                        <a:solidFill>
                          <a:srgbClr val="00CC00"/>
                        </a:solidFill>
                      </a:endParaRPr>
                    </a:p>
                  </a:txBody>
                  <a:tcPr marL="91441" marR="91441" marT="45708" marB="45708"/>
                </a:tc>
                <a:tc>
                  <a:txBody>
                    <a:bodyPr/>
                    <a:lstStyle/>
                    <a:p>
                      <a:r>
                        <a:rPr lang="hu-HU" sz="1800" dirty="0" smtClean="0">
                          <a:solidFill>
                            <a:srgbClr val="00CC00"/>
                          </a:solidFill>
                        </a:rPr>
                        <a:t>120</a:t>
                      </a:r>
                      <a:endParaRPr lang="hu-HU" sz="1800" dirty="0">
                        <a:solidFill>
                          <a:srgbClr val="00CC00"/>
                        </a:solidFill>
                      </a:endParaRPr>
                    </a:p>
                  </a:txBody>
                  <a:tcPr marL="91441" marR="91441" marT="45708" marB="45708"/>
                </a:tc>
                <a:extLst>
                  <a:ext uri="{0D108BD9-81ED-4DB2-BD59-A6C34878D82A}">
                    <a16:rowId xmlns:a16="http://schemas.microsoft.com/office/drawing/2014/main" val="10005"/>
                  </a:ext>
                </a:extLst>
              </a:tr>
              <a:tr h="370742">
                <a:tc>
                  <a:txBody>
                    <a:bodyPr/>
                    <a:lstStyle/>
                    <a:p>
                      <a:r>
                        <a:rPr lang="hu-HU" sz="1800" dirty="0" smtClean="0"/>
                        <a:t>70</a:t>
                      </a:r>
                      <a:endParaRPr lang="hu-HU" sz="1800" dirty="0"/>
                    </a:p>
                  </a:txBody>
                  <a:tcPr marL="91441" marR="91441" marT="45708" marB="45708"/>
                </a:tc>
                <a:tc>
                  <a:txBody>
                    <a:bodyPr/>
                    <a:lstStyle/>
                    <a:p>
                      <a:r>
                        <a:rPr lang="hu-HU" sz="1800" dirty="0" smtClean="0"/>
                        <a:t>110</a:t>
                      </a:r>
                      <a:endParaRPr lang="hu-HU" sz="1800" dirty="0"/>
                    </a:p>
                  </a:txBody>
                  <a:tcPr marL="91441" marR="91441" marT="45708" marB="45708"/>
                </a:tc>
                <a:extLst>
                  <a:ext uri="{0D108BD9-81ED-4DB2-BD59-A6C34878D82A}">
                    <a16:rowId xmlns:a16="http://schemas.microsoft.com/office/drawing/2014/main" val="10006"/>
                  </a:ext>
                </a:extLst>
              </a:tr>
              <a:tr h="370742">
                <a:tc>
                  <a:txBody>
                    <a:bodyPr/>
                    <a:lstStyle/>
                    <a:p>
                      <a:r>
                        <a:rPr lang="hu-HU" sz="1800" dirty="0" smtClean="0"/>
                        <a:t>85</a:t>
                      </a:r>
                      <a:endParaRPr lang="hu-HU" sz="1800" dirty="0"/>
                    </a:p>
                  </a:txBody>
                  <a:tcPr marL="91441" marR="91441" marT="45708" marB="45708"/>
                </a:tc>
                <a:tc>
                  <a:txBody>
                    <a:bodyPr/>
                    <a:lstStyle/>
                    <a:p>
                      <a:r>
                        <a:rPr lang="hu-HU" sz="1800" dirty="0" smtClean="0"/>
                        <a:t>140</a:t>
                      </a:r>
                      <a:endParaRPr lang="hu-HU" sz="1800" dirty="0"/>
                    </a:p>
                  </a:txBody>
                  <a:tcPr marL="91441" marR="91441" marT="45708" marB="45708"/>
                </a:tc>
                <a:extLst>
                  <a:ext uri="{0D108BD9-81ED-4DB2-BD59-A6C34878D82A}">
                    <a16:rowId xmlns:a16="http://schemas.microsoft.com/office/drawing/2014/main" val="10007"/>
                  </a:ext>
                </a:extLst>
              </a:tr>
              <a:tr h="370742">
                <a:tc>
                  <a:txBody>
                    <a:bodyPr/>
                    <a:lstStyle/>
                    <a:p>
                      <a:r>
                        <a:rPr lang="hu-HU" sz="1800" dirty="0" smtClean="0"/>
                        <a:t>30</a:t>
                      </a:r>
                      <a:endParaRPr lang="hu-HU" sz="1800" dirty="0"/>
                    </a:p>
                  </a:txBody>
                  <a:tcPr marL="91441" marR="91441" marT="45708" marB="45708"/>
                </a:tc>
                <a:tc>
                  <a:txBody>
                    <a:bodyPr/>
                    <a:lstStyle/>
                    <a:p>
                      <a:r>
                        <a:rPr lang="hu-HU" sz="1800" dirty="0" smtClean="0"/>
                        <a:t>260</a:t>
                      </a:r>
                      <a:endParaRPr lang="hu-HU" sz="1800" dirty="0"/>
                    </a:p>
                  </a:txBody>
                  <a:tcPr marL="91441" marR="91441" marT="45708" marB="45708"/>
                </a:tc>
                <a:extLst>
                  <a:ext uri="{0D108BD9-81ED-4DB2-BD59-A6C34878D82A}">
                    <a16:rowId xmlns:a16="http://schemas.microsoft.com/office/drawing/2014/main" val="10008"/>
                  </a:ext>
                </a:extLst>
              </a:tr>
              <a:tr h="370742">
                <a:tc>
                  <a:txBody>
                    <a:bodyPr/>
                    <a:lstStyle/>
                    <a:p>
                      <a:r>
                        <a:rPr lang="hu-HU" sz="1800" dirty="0" smtClean="0"/>
                        <a:t>25</a:t>
                      </a:r>
                      <a:endParaRPr lang="hu-HU" sz="1800" dirty="0"/>
                    </a:p>
                  </a:txBody>
                  <a:tcPr marL="91441" marR="91441" marT="45708" marB="45708"/>
                </a:tc>
                <a:tc>
                  <a:txBody>
                    <a:bodyPr/>
                    <a:lstStyle/>
                    <a:p>
                      <a:r>
                        <a:rPr lang="hu-HU" sz="1800" dirty="0" smtClean="0"/>
                        <a:t>400</a:t>
                      </a:r>
                      <a:endParaRPr lang="hu-HU" sz="1800" dirty="0"/>
                    </a:p>
                  </a:txBody>
                  <a:tcPr marL="91441" marR="91441" marT="45708" marB="45708"/>
                </a:tc>
                <a:extLst>
                  <a:ext uri="{0D108BD9-81ED-4DB2-BD59-A6C34878D82A}">
                    <a16:rowId xmlns:a16="http://schemas.microsoft.com/office/drawing/2014/main" val="10009"/>
                  </a:ext>
                </a:extLst>
              </a:tr>
              <a:tr h="370742">
                <a:tc>
                  <a:txBody>
                    <a:bodyPr/>
                    <a:lstStyle/>
                    <a:p>
                      <a:r>
                        <a:rPr lang="hu-HU" sz="1800" dirty="0" smtClean="0"/>
                        <a:t>45</a:t>
                      </a:r>
                      <a:endParaRPr lang="hu-HU" sz="1800" dirty="0"/>
                    </a:p>
                  </a:txBody>
                  <a:tcPr marL="91441" marR="91441" marT="45708" marB="45708"/>
                </a:tc>
                <a:tc>
                  <a:txBody>
                    <a:bodyPr/>
                    <a:lstStyle/>
                    <a:p>
                      <a:r>
                        <a:rPr lang="hu-HU" sz="1800" dirty="0" smtClean="0"/>
                        <a:t>350</a:t>
                      </a:r>
                      <a:endParaRPr lang="hu-HU" sz="1800" dirty="0"/>
                    </a:p>
                  </a:txBody>
                  <a:tcPr marL="91441" marR="91441" marT="45708" marB="45708"/>
                </a:tc>
                <a:extLst>
                  <a:ext uri="{0D108BD9-81ED-4DB2-BD59-A6C34878D82A}">
                    <a16:rowId xmlns:a16="http://schemas.microsoft.com/office/drawing/2014/main" val="10010"/>
                  </a:ext>
                </a:extLst>
              </a:tr>
              <a:tr h="370742">
                <a:tc>
                  <a:txBody>
                    <a:bodyPr/>
                    <a:lstStyle/>
                    <a:p>
                      <a:r>
                        <a:rPr lang="hu-HU" sz="1800" dirty="0" smtClean="0"/>
                        <a:t>50</a:t>
                      </a:r>
                      <a:endParaRPr lang="hu-HU" sz="1800" dirty="0"/>
                    </a:p>
                  </a:txBody>
                  <a:tcPr marL="91441" marR="91441" marT="45708" marB="45708"/>
                </a:tc>
                <a:tc>
                  <a:txBody>
                    <a:bodyPr/>
                    <a:lstStyle/>
                    <a:p>
                      <a:r>
                        <a:rPr lang="hu-HU" sz="1800" dirty="0" smtClean="0"/>
                        <a:t>275</a:t>
                      </a:r>
                      <a:endParaRPr lang="hu-HU" sz="1800" dirty="0"/>
                    </a:p>
                  </a:txBody>
                  <a:tcPr marL="91441" marR="91441" marT="45708" marB="45708"/>
                </a:tc>
                <a:extLst>
                  <a:ext uri="{0D108BD9-81ED-4DB2-BD59-A6C34878D82A}">
                    <a16:rowId xmlns:a16="http://schemas.microsoft.com/office/drawing/2014/main" val="10011"/>
                  </a:ext>
                </a:extLst>
              </a:tr>
              <a:tr h="370742">
                <a:tc>
                  <a:txBody>
                    <a:bodyPr/>
                    <a:lstStyle/>
                    <a:p>
                      <a:r>
                        <a:rPr lang="hu-HU" sz="1800" dirty="0" smtClean="0"/>
                        <a:t>60</a:t>
                      </a:r>
                      <a:endParaRPr lang="hu-HU" sz="1800" dirty="0"/>
                    </a:p>
                  </a:txBody>
                  <a:tcPr marL="91441" marR="91441" marT="45708" marB="45708"/>
                </a:tc>
                <a:tc>
                  <a:txBody>
                    <a:bodyPr/>
                    <a:lstStyle/>
                    <a:p>
                      <a:r>
                        <a:rPr lang="hu-HU" sz="1800" dirty="0" smtClean="0"/>
                        <a:t>260</a:t>
                      </a:r>
                      <a:endParaRPr lang="hu-HU" sz="1800" dirty="0"/>
                    </a:p>
                  </a:txBody>
                  <a:tcPr marL="91441" marR="91441" marT="45708" marB="45708"/>
                </a:tc>
                <a:extLst>
                  <a:ext uri="{0D108BD9-81ED-4DB2-BD59-A6C34878D82A}">
                    <a16:rowId xmlns:a16="http://schemas.microsoft.com/office/drawing/2014/main" val="10012"/>
                  </a:ext>
                </a:extLst>
              </a:tr>
            </a:tbl>
          </a:graphicData>
        </a:graphic>
      </p:graphicFrame>
      <p:sp>
        <p:nvSpPr>
          <p:cNvPr id="12336" name="Szövegdoboz 8"/>
          <p:cNvSpPr txBox="1">
            <a:spLocks noChangeArrowheads="1"/>
          </p:cNvSpPr>
          <p:nvPr/>
        </p:nvSpPr>
        <p:spPr bwMode="auto">
          <a:xfrm>
            <a:off x="2771775" y="1412875"/>
            <a:ext cx="554513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hu-HU" altLang="hu-HU"/>
              <a:t>SELECT * FROM T </a:t>
            </a:r>
          </a:p>
          <a:p>
            <a:r>
              <a:rPr lang="hu-HU" altLang="hu-HU"/>
              <a:t>WHERE Age </a:t>
            </a:r>
            <a:r>
              <a:rPr lang="hu-HU" altLang="hu-HU">
                <a:solidFill>
                  <a:srgbClr val="FF0000"/>
                </a:solidFill>
              </a:rPr>
              <a:t>BETWEEN</a:t>
            </a:r>
            <a:r>
              <a:rPr lang="hu-HU" altLang="hu-HU"/>
              <a:t> 44 AND 55</a:t>
            </a:r>
          </a:p>
          <a:p>
            <a:r>
              <a:rPr lang="hu-HU" altLang="hu-HU">
                <a:solidFill>
                  <a:srgbClr val="FF0000"/>
                </a:solidFill>
              </a:rPr>
              <a:t>AND</a:t>
            </a:r>
            <a:r>
              <a:rPr lang="hu-HU" altLang="hu-HU"/>
              <a:t> Salary </a:t>
            </a:r>
            <a:r>
              <a:rPr lang="hu-HU" altLang="hu-HU">
                <a:solidFill>
                  <a:srgbClr val="FF0000"/>
                </a:solidFill>
              </a:rPr>
              <a:t>BETWEEN</a:t>
            </a:r>
            <a:r>
              <a:rPr lang="hu-HU" altLang="hu-HU"/>
              <a:t> 100 AND 200;</a:t>
            </a:r>
          </a:p>
          <a:p>
            <a:endParaRPr lang="hu-HU" altLang="hu-HU"/>
          </a:p>
          <a:p>
            <a:r>
              <a:rPr lang="hu-HU" altLang="hu-HU"/>
              <a:t>45: 010000000100              </a:t>
            </a:r>
          </a:p>
          <a:p>
            <a:r>
              <a:rPr lang="hu-HU" altLang="hu-HU"/>
              <a:t>50: 001110000010     </a:t>
            </a:r>
            <a:r>
              <a:rPr lang="hu-HU" altLang="hu-HU">
                <a:solidFill>
                  <a:srgbClr val="FF0000"/>
                </a:solidFill>
              </a:rPr>
              <a:t>OR</a:t>
            </a:r>
            <a:r>
              <a:rPr lang="hu-HU" altLang="hu-HU"/>
              <a:t>  -&gt;  011110000110</a:t>
            </a:r>
          </a:p>
          <a:p>
            <a:endParaRPr lang="hu-HU" altLang="hu-HU"/>
          </a:p>
          <a:p>
            <a:r>
              <a:rPr lang="hu-HU" altLang="hu-HU"/>
              <a:t>100: 000100000000</a:t>
            </a:r>
          </a:p>
          <a:p>
            <a:r>
              <a:rPr lang="hu-HU" altLang="hu-HU"/>
              <a:t>110: 000001000000</a:t>
            </a:r>
          </a:p>
          <a:p>
            <a:r>
              <a:rPr lang="hu-HU" altLang="hu-HU"/>
              <a:t>120: 000010000000</a:t>
            </a:r>
          </a:p>
          <a:p>
            <a:r>
              <a:rPr lang="hu-HU" altLang="hu-HU"/>
              <a:t>140: 000000100000   </a:t>
            </a:r>
            <a:r>
              <a:rPr lang="hu-HU" altLang="hu-HU">
                <a:solidFill>
                  <a:srgbClr val="FF0000"/>
                </a:solidFill>
              </a:rPr>
              <a:t>OR</a:t>
            </a:r>
            <a:r>
              <a:rPr lang="hu-HU" altLang="hu-HU"/>
              <a:t>  -&gt;  000111100000</a:t>
            </a:r>
          </a:p>
          <a:p>
            <a:endParaRPr lang="hu-HU" altLang="hu-HU"/>
          </a:p>
          <a:p>
            <a:r>
              <a:rPr lang="hu-HU" altLang="hu-HU" b="1">
                <a:latin typeface="Courier New" pitchFamily="49" charset="0"/>
                <a:cs typeface="Courier New" pitchFamily="49" charset="0"/>
              </a:rPr>
              <a:t>011110000110</a:t>
            </a:r>
          </a:p>
          <a:p>
            <a:r>
              <a:rPr lang="hu-HU" altLang="hu-HU" b="1">
                <a:latin typeface="Courier New" pitchFamily="49" charset="0"/>
                <a:cs typeface="Courier New" pitchFamily="49" charset="0"/>
              </a:rPr>
              <a:t>000111100000</a:t>
            </a:r>
            <a:r>
              <a:rPr lang="hu-HU" altLang="hu-HU"/>
              <a:t>   </a:t>
            </a:r>
            <a:r>
              <a:rPr lang="hu-HU" altLang="hu-HU">
                <a:solidFill>
                  <a:srgbClr val="FF0000"/>
                </a:solidFill>
              </a:rPr>
              <a:t>AND</a:t>
            </a:r>
            <a:r>
              <a:rPr lang="hu-HU" altLang="hu-HU"/>
              <a:t>  -&gt;  000</a:t>
            </a:r>
            <a:r>
              <a:rPr lang="hu-HU" altLang="hu-HU">
                <a:solidFill>
                  <a:srgbClr val="00CC00"/>
                </a:solidFill>
              </a:rPr>
              <a:t>11</a:t>
            </a:r>
            <a:r>
              <a:rPr lang="hu-HU" altLang="hu-HU"/>
              <a:t>0000000</a:t>
            </a:r>
          </a:p>
          <a:p>
            <a:endParaRPr lang="hu-HU" altLang="hu-HU"/>
          </a:p>
          <a:p>
            <a:endParaRPr lang="hu-HU" altLang="hu-HU"/>
          </a:p>
          <a:p>
            <a:endParaRPr lang="hu-HU" altLang="hu-HU"/>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74638"/>
            <a:ext cx="8229600" cy="685800"/>
          </a:xfrm>
        </p:spPr>
        <p:txBody>
          <a:bodyPr/>
          <a:lstStyle/>
          <a:p>
            <a:r>
              <a:rPr lang="hu-HU" altLang="hu-HU" sz="4000" smtClean="0"/>
              <a:t>Compressed bitmaps</a:t>
            </a:r>
            <a:endParaRPr lang="nl-NL" altLang="hu-HU" sz="4000" smtClean="0"/>
          </a:p>
        </p:txBody>
      </p:sp>
      <p:sp>
        <p:nvSpPr>
          <p:cNvPr id="13315" name="Rectangle 6"/>
          <p:cNvSpPr>
            <a:spLocks noChangeArrowheads="1"/>
          </p:cNvSpPr>
          <p:nvPr/>
        </p:nvSpPr>
        <p:spPr bwMode="auto">
          <a:xfrm>
            <a:off x="457200" y="1484313"/>
            <a:ext cx="8383588"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hu-HU" altLang="hu-HU" sz="2400">
                <a:solidFill>
                  <a:schemeClr val="tx2"/>
                </a:solidFill>
              </a:rPr>
              <a:t>1’s in a bit vector will be very rare. We compress the vector.</a:t>
            </a:r>
            <a:br>
              <a:rPr lang="hu-HU" altLang="hu-HU" sz="2400">
                <a:solidFill>
                  <a:schemeClr val="tx2"/>
                </a:solidFill>
              </a:rPr>
            </a:br>
            <a:r>
              <a:rPr lang="hu-HU" altLang="hu-HU" sz="2400">
                <a:solidFill>
                  <a:schemeClr val="tx2"/>
                </a:solidFill>
              </a:rPr>
              <a:t/>
            </a:r>
            <a:br>
              <a:rPr lang="hu-HU" altLang="hu-HU" sz="2400">
                <a:solidFill>
                  <a:schemeClr val="tx2"/>
                </a:solidFill>
              </a:rPr>
            </a:br>
            <a:r>
              <a:rPr lang="hu-HU" altLang="hu-HU" sz="2400" b="1">
                <a:solidFill>
                  <a:schemeClr val="tx2"/>
                </a:solidFill>
              </a:rPr>
              <a:t>Run-length encoding:</a:t>
            </a:r>
            <a:br>
              <a:rPr lang="hu-HU" altLang="hu-HU" sz="2400" b="1">
                <a:solidFill>
                  <a:schemeClr val="tx2"/>
                </a:solidFill>
              </a:rPr>
            </a:br>
            <a:r>
              <a:rPr lang="hu-HU" altLang="hu-HU" sz="2400" b="1">
                <a:solidFill>
                  <a:schemeClr val="tx2"/>
                </a:solidFill>
              </a:rPr>
              <a:t>run: </a:t>
            </a:r>
            <a:r>
              <a:rPr lang="hu-HU" altLang="hu-HU" sz="2400">
                <a:solidFill>
                  <a:schemeClr val="tx2"/>
                </a:solidFill>
              </a:rPr>
              <a:t>a sequence of </a:t>
            </a:r>
            <a:r>
              <a:rPr lang="hu-HU" altLang="hu-HU" sz="2400" i="1">
                <a:solidFill>
                  <a:schemeClr val="tx2"/>
                </a:solidFill>
              </a:rPr>
              <a:t>i</a:t>
            </a:r>
            <a:r>
              <a:rPr lang="hu-HU" altLang="hu-HU" sz="2400">
                <a:solidFill>
                  <a:schemeClr val="tx2"/>
                </a:solidFill>
              </a:rPr>
              <a:t> 0’s followed by a 1</a:t>
            </a:r>
          </a:p>
          <a:p>
            <a:pPr>
              <a:spcBef>
                <a:spcPct val="0"/>
              </a:spcBef>
              <a:buFontTx/>
              <a:buNone/>
            </a:pPr>
            <a:r>
              <a:rPr lang="hu-HU" altLang="hu-HU" sz="2400">
                <a:solidFill>
                  <a:schemeClr val="tx2"/>
                </a:solidFill>
              </a:rPr>
              <a:t>1</a:t>
            </a:r>
            <a:r>
              <a:rPr lang="hu-HU" altLang="hu-HU" sz="2400">
                <a:solidFill>
                  <a:srgbClr val="FF0000"/>
                </a:solidFill>
              </a:rPr>
              <a:t>000000</a:t>
            </a:r>
            <a:r>
              <a:rPr lang="hu-HU" altLang="hu-HU" sz="2400">
                <a:solidFill>
                  <a:schemeClr val="tx2"/>
                </a:solidFill>
              </a:rPr>
              <a:t>1</a:t>
            </a:r>
            <a:r>
              <a:rPr lang="hu-HU" altLang="hu-HU" sz="2400">
                <a:solidFill>
                  <a:srgbClr val="FF0000"/>
                </a:solidFill>
              </a:rPr>
              <a:t>000000000</a:t>
            </a:r>
            <a:r>
              <a:rPr lang="hu-HU" altLang="hu-HU" sz="2400">
                <a:solidFill>
                  <a:schemeClr val="tx2"/>
                </a:solidFill>
              </a:rPr>
              <a:t>1</a:t>
            </a:r>
            <a:r>
              <a:rPr lang="hu-HU" altLang="hu-HU" sz="2400">
                <a:solidFill>
                  <a:srgbClr val="FF0000"/>
                </a:solidFill>
              </a:rPr>
              <a:t>000</a:t>
            </a:r>
            <a:r>
              <a:rPr lang="hu-HU" altLang="hu-HU" sz="2400">
                <a:solidFill>
                  <a:schemeClr val="tx2"/>
                </a:solidFill>
              </a:rPr>
              <a:t>1</a:t>
            </a:r>
            <a:r>
              <a:rPr lang="hu-HU" altLang="hu-HU" sz="2400">
                <a:solidFill>
                  <a:srgbClr val="FF0000"/>
                </a:solidFill>
              </a:rPr>
              <a:t>000000000000</a:t>
            </a:r>
            <a:r>
              <a:rPr lang="hu-HU" altLang="hu-HU" sz="2400">
                <a:solidFill>
                  <a:schemeClr val="tx2"/>
                </a:solidFill>
              </a:rPr>
              <a:t>1</a:t>
            </a:r>
            <a:br>
              <a:rPr lang="hu-HU" altLang="hu-HU" sz="2400">
                <a:solidFill>
                  <a:schemeClr val="tx2"/>
                </a:solidFill>
              </a:rPr>
            </a:br>
            <a:r>
              <a:rPr lang="hu-HU" altLang="hu-HU" sz="2400">
                <a:solidFill>
                  <a:schemeClr val="tx2"/>
                </a:solidFill>
              </a:rPr>
              <a:t/>
            </a:r>
            <a:br>
              <a:rPr lang="hu-HU" altLang="hu-HU" sz="2400">
                <a:solidFill>
                  <a:schemeClr val="tx2"/>
                </a:solidFill>
              </a:rPr>
            </a:br>
            <a:r>
              <a:rPr lang="hu-HU" altLang="hu-HU" sz="2400">
                <a:solidFill>
                  <a:schemeClr val="tx2"/>
                </a:solidFill>
              </a:rPr>
              <a:t>1. Determine how many bits the binary representation of </a:t>
            </a:r>
            <a:r>
              <a:rPr lang="hu-HU" altLang="hu-HU" sz="2400" i="1">
                <a:solidFill>
                  <a:schemeClr val="tx2"/>
                </a:solidFill>
              </a:rPr>
              <a:t>i</a:t>
            </a:r>
            <a:r>
              <a:rPr lang="hu-HU" altLang="hu-HU" sz="2400">
                <a:solidFill>
                  <a:schemeClr val="tx2"/>
                </a:solidFill>
              </a:rPr>
              <a:t/>
            </a:r>
            <a:br>
              <a:rPr lang="hu-HU" altLang="hu-HU" sz="2400">
                <a:solidFill>
                  <a:schemeClr val="tx2"/>
                </a:solidFill>
              </a:rPr>
            </a:br>
            <a:r>
              <a:rPr lang="hu-HU" altLang="hu-HU" sz="2400">
                <a:solidFill>
                  <a:schemeClr val="tx2"/>
                </a:solidFill>
              </a:rPr>
              <a:t>    has. This is number </a:t>
            </a:r>
            <a:r>
              <a:rPr lang="hu-HU" altLang="hu-HU" sz="2400" i="1">
                <a:solidFill>
                  <a:schemeClr val="tx2"/>
                </a:solidFill>
              </a:rPr>
              <a:t>j</a:t>
            </a:r>
            <a:r>
              <a:rPr lang="hu-HU" altLang="hu-HU" sz="2400">
                <a:solidFill>
                  <a:schemeClr val="tx2"/>
                </a:solidFill>
              </a:rPr>
              <a:t>.</a:t>
            </a:r>
          </a:p>
          <a:p>
            <a:pPr>
              <a:spcBef>
                <a:spcPct val="0"/>
              </a:spcBef>
              <a:buFontTx/>
              <a:buNone/>
            </a:pPr>
            <a:r>
              <a:rPr lang="hu-HU" altLang="hu-HU" sz="2400">
                <a:solidFill>
                  <a:schemeClr val="tx2"/>
                </a:solidFill>
              </a:rPr>
              <a:t>2. We represent </a:t>
            </a:r>
            <a:r>
              <a:rPr lang="hu-HU" altLang="hu-HU" sz="2400" i="1">
                <a:solidFill>
                  <a:schemeClr val="tx2"/>
                </a:solidFill>
              </a:rPr>
              <a:t>j</a:t>
            </a:r>
            <a:r>
              <a:rPr lang="hu-HU" altLang="hu-HU" sz="2400">
                <a:solidFill>
                  <a:schemeClr val="tx2"/>
                </a:solidFill>
              </a:rPr>
              <a:t> in „unary” by </a:t>
            </a:r>
            <a:r>
              <a:rPr lang="hu-HU" altLang="hu-HU" sz="2400" i="1">
                <a:solidFill>
                  <a:schemeClr val="tx2"/>
                </a:solidFill>
              </a:rPr>
              <a:t>j-1</a:t>
            </a:r>
            <a:r>
              <a:rPr lang="hu-HU" altLang="hu-HU" sz="2400">
                <a:solidFill>
                  <a:schemeClr val="tx2"/>
                </a:solidFill>
              </a:rPr>
              <a:t> 1’s and a single 0.</a:t>
            </a:r>
            <a:br>
              <a:rPr lang="hu-HU" altLang="hu-HU" sz="2400">
                <a:solidFill>
                  <a:schemeClr val="tx2"/>
                </a:solidFill>
              </a:rPr>
            </a:br>
            <a:r>
              <a:rPr lang="hu-HU" altLang="hu-HU" sz="2400">
                <a:solidFill>
                  <a:schemeClr val="tx2"/>
                </a:solidFill>
              </a:rPr>
              <a:t>3. Then we follow with </a:t>
            </a:r>
            <a:r>
              <a:rPr lang="hu-HU" altLang="hu-HU" sz="2400" i="1">
                <a:solidFill>
                  <a:schemeClr val="tx2"/>
                </a:solidFill>
              </a:rPr>
              <a:t>i</a:t>
            </a:r>
            <a:r>
              <a:rPr lang="hu-HU" altLang="hu-HU" sz="2400">
                <a:solidFill>
                  <a:schemeClr val="tx2"/>
                </a:solidFill>
              </a:rPr>
              <a:t> in binary.</a:t>
            </a:r>
            <a:endParaRPr lang="nl-NL" altLang="hu-HU" sz="2400">
              <a:solidFill>
                <a:schemeClr val="tx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74638"/>
            <a:ext cx="8229600" cy="685800"/>
          </a:xfrm>
        </p:spPr>
        <p:txBody>
          <a:bodyPr/>
          <a:lstStyle/>
          <a:p>
            <a:r>
              <a:rPr lang="hu-HU" altLang="hu-HU" sz="4000" smtClean="0"/>
              <a:t>Compressed bitmaps</a:t>
            </a:r>
            <a:endParaRPr lang="nl-NL" altLang="hu-HU" sz="4000" smtClean="0"/>
          </a:p>
        </p:txBody>
      </p:sp>
      <p:sp>
        <p:nvSpPr>
          <p:cNvPr id="14339" name="Rectangle 3"/>
          <p:cNvSpPr>
            <a:spLocks noChangeArrowheads="1"/>
          </p:cNvSpPr>
          <p:nvPr/>
        </p:nvSpPr>
        <p:spPr bwMode="auto">
          <a:xfrm>
            <a:off x="611188" y="1484313"/>
            <a:ext cx="8229600"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hu-HU" altLang="hu-HU" sz="2400">
                <a:solidFill>
                  <a:schemeClr val="tx2"/>
                </a:solidFill>
              </a:rPr>
              <a:t>Example: 1</a:t>
            </a:r>
            <a:r>
              <a:rPr lang="hu-HU" altLang="hu-HU" sz="2400">
                <a:solidFill>
                  <a:srgbClr val="FF0000"/>
                </a:solidFill>
              </a:rPr>
              <a:t>0000000000000</a:t>
            </a:r>
            <a:r>
              <a:rPr lang="hu-HU" altLang="hu-HU" sz="2400">
                <a:solidFill>
                  <a:schemeClr val="tx2"/>
                </a:solidFill>
              </a:rPr>
              <a:t>1</a:t>
            </a:r>
            <a:br>
              <a:rPr lang="hu-HU" altLang="hu-HU" sz="2400">
                <a:solidFill>
                  <a:schemeClr val="tx2"/>
                </a:solidFill>
              </a:rPr>
            </a:br>
            <a:r>
              <a:rPr lang="hu-HU" altLang="hu-HU" sz="2400">
                <a:solidFill>
                  <a:schemeClr val="tx2"/>
                </a:solidFill>
              </a:rPr>
              <a:t>run with 13 0’s</a:t>
            </a:r>
            <a:br>
              <a:rPr lang="hu-HU" altLang="hu-HU" sz="2400">
                <a:solidFill>
                  <a:schemeClr val="tx2"/>
                </a:solidFill>
              </a:rPr>
            </a:br>
            <a:r>
              <a:rPr lang="hu-HU" altLang="hu-HU" sz="2400">
                <a:solidFill>
                  <a:schemeClr val="tx2"/>
                </a:solidFill>
              </a:rPr>
              <a:t/>
            </a:r>
            <a:br>
              <a:rPr lang="hu-HU" altLang="hu-HU" sz="2400">
                <a:solidFill>
                  <a:schemeClr val="tx2"/>
                </a:solidFill>
              </a:rPr>
            </a:br>
            <a:r>
              <a:rPr lang="hu-HU" altLang="hu-HU" sz="2400" i="1">
                <a:solidFill>
                  <a:schemeClr val="tx2"/>
                </a:solidFill>
              </a:rPr>
              <a:t>j</a:t>
            </a:r>
            <a:r>
              <a:rPr lang="hu-HU" altLang="hu-HU" sz="2400">
                <a:solidFill>
                  <a:schemeClr val="tx2"/>
                </a:solidFill>
              </a:rPr>
              <a:t> = 4 -&gt; in unary: 1110</a:t>
            </a:r>
            <a:br>
              <a:rPr lang="hu-HU" altLang="hu-HU" sz="2400">
                <a:solidFill>
                  <a:schemeClr val="tx2"/>
                </a:solidFill>
              </a:rPr>
            </a:br>
            <a:r>
              <a:rPr lang="hu-HU" altLang="hu-HU" sz="2400" i="1">
                <a:solidFill>
                  <a:schemeClr val="tx2"/>
                </a:solidFill>
              </a:rPr>
              <a:t>i</a:t>
            </a:r>
            <a:r>
              <a:rPr lang="hu-HU" altLang="hu-HU" sz="2400">
                <a:solidFill>
                  <a:schemeClr val="tx2"/>
                </a:solidFill>
              </a:rPr>
              <a:t> in binary: 1101</a:t>
            </a:r>
            <a:br>
              <a:rPr lang="hu-HU" altLang="hu-HU" sz="2400">
                <a:solidFill>
                  <a:schemeClr val="tx2"/>
                </a:solidFill>
              </a:rPr>
            </a:br>
            <a:r>
              <a:rPr lang="hu-HU" altLang="hu-HU" sz="2400">
                <a:solidFill>
                  <a:schemeClr val="tx2"/>
                </a:solidFill>
              </a:rPr>
              <a:t>Encoding for the run: 11101101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74638"/>
            <a:ext cx="8229600" cy="685800"/>
          </a:xfrm>
        </p:spPr>
        <p:txBody>
          <a:bodyPr/>
          <a:lstStyle/>
          <a:p>
            <a:r>
              <a:rPr lang="hu-HU" altLang="hu-HU" sz="4000" smtClean="0"/>
              <a:t>Compressed bitmaps</a:t>
            </a:r>
            <a:endParaRPr lang="nl-NL" altLang="hu-HU" sz="4000" smtClean="0"/>
          </a:p>
        </p:txBody>
      </p:sp>
      <p:sp>
        <p:nvSpPr>
          <p:cNvPr id="15363" name="Rectangle 3"/>
          <p:cNvSpPr>
            <a:spLocks noChangeArrowheads="1"/>
          </p:cNvSpPr>
          <p:nvPr/>
        </p:nvSpPr>
        <p:spPr bwMode="auto">
          <a:xfrm>
            <a:off x="611188" y="1484313"/>
            <a:ext cx="8229600"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hu-HU" altLang="hu-HU" sz="2400">
                <a:solidFill>
                  <a:schemeClr val="tx2"/>
                </a:solidFill>
              </a:rPr>
              <a:t>Encoding for </a:t>
            </a:r>
            <a:r>
              <a:rPr lang="hu-HU" altLang="hu-HU" sz="2400" i="1">
                <a:solidFill>
                  <a:schemeClr val="tx2"/>
                </a:solidFill>
              </a:rPr>
              <a:t>i</a:t>
            </a:r>
            <a:r>
              <a:rPr lang="hu-HU" altLang="hu-HU" sz="2400">
                <a:solidFill>
                  <a:schemeClr val="tx2"/>
                </a:solidFill>
              </a:rPr>
              <a:t> = 0: 00</a:t>
            </a:r>
            <a:br>
              <a:rPr lang="hu-HU" altLang="hu-HU" sz="2400">
                <a:solidFill>
                  <a:schemeClr val="tx2"/>
                </a:solidFill>
              </a:rPr>
            </a:br>
            <a:r>
              <a:rPr lang="hu-HU" altLang="hu-HU" sz="2400">
                <a:solidFill>
                  <a:schemeClr val="tx2"/>
                </a:solidFill>
              </a:rPr>
              <a:t>Encoding for </a:t>
            </a:r>
            <a:r>
              <a:rPr lang="hu-HU" altLang="hu-HU" sz="2400" i="1">
                <a:solidFill>
                  <a:schemeClr val="tx2"/>
                </a:solidFill>
              </a:rPr>
              <a:t>i </a:t>
            </a:r>
            <a:r>
              <a:rPr lang="hu-HU" altLang="hu-HU" sz="2400">
                <a:solidFill>
                  <a:schemeClr val="tx2"/>
                </a:solidFill>
              </a:rPr>
              <a:t>= 1: 01</a:t>
            </a:r>
            <a:br>
              <a:rPr lang="hu-HU" altLang="hu-HU" sz="2400">
                <a:solidFill>
                  <a:schemeClr val="tx2"/>
                </a:solidFill>
              </a:rPr>
            </a:br>
            <a:r>
              <a:rPr lang="hu-HU" altLang="hu-HU" sz="2400">
                <a:solidFill>
                  <a:schemeClr val="tx2"/>
                </a:solidFill>
              </a:rPr>
              <a:t/>
            </a:r>
            <a:br>
              <a:rPr lang="hu-HU" altLang="hu-HU" sz="2400">
                <a:solidFill>
                  <a:schemeClr val="tx2"/>
                </a:solidFill>
              </a:rPr>
            </a:br>
            <a:r>
              <a:rPr lang="hu-HU" altLang="hu-HU" sz="2400">
                <a:solidFill>
                  <a:srgbClr val="FF0000"/>
                </a:solidFill>
              </a:rPr>
              <a:t>We ignore the trailing 0’s. But not the starting 0’s ! </a:t>
            </a:r>
            <a:br>
              <a:rPr lang="hu-HU" altLang="hu-HU" sz="2400">
                <a:solidFill>
                  <a:srgbClr val="FF0000"/>
                </a:solidFill>
              </a:rPr>
            </a:br>
            <a:r>
              <a:rPr lang="hu-HU" altLang="hu-HU" sz="2400">
                <a:solidFill>
                  <a:schemeClr val="tx2"/>
                </a:solidFill>
              </a:rPr>
              <a:t/>
            </a:r>
            <a:br>
              <a:rPr lang="hu-HU" altLang="hu-HU" sz="2400">
                <a:solidFill>
                  <a:schemeClr val="tx2"/>
                </a:solidFill>
              </a:rPr>
            </a:br>
            <a:r>
              <a:rPr lang="hu-HU" altLang="hu-HU" sz="2400" b="1">
                <a:solidFill>
                  <a:schemeClr val="tx2"/>
                </a:solidFill>
              </a:rPr>
              <a:t>Decoding:</a:t>
            </a:r>
            <a:br>
              <a:rPr lang="hu-HU" altLang="hu-HU" sz="2400" b="1">
                <a:solidFill>
                  <a:schemeClr val="tx2"/>
                </a:solidFill>
              </a:rPr>
            </a:br>
            <a:r>
              <a:rPr lang="hu-HU" altLang="hu-HU" sz="2400">
                <a:solidFill>
                  <a:schemeClr val="tx2"/>
                </a:solidFill>
              </a:rPr>
              <a:t>Decode the following: 1110</a:t>
            </a:r>
            <a:r>
              <a:rPr lang="hu-HU" altLang="hu-HU" sz="2400">
                <a:solidFill>
                  <a:srgbClr val="00CC00"/>
                </a:solidFill>
              </a:rPr>
              <a:t>1101</a:t>
            </a:r>
            <a:r>
              <a:rPr lang="hu-HU" altLang="hu-HU" sz="2400">
                <a:solidFill>
                  <a:schemeClr val="tx2"/>
                </a:solidFill>
              </a:rPr>
              <a:t>0</a:t>
            </a:r>
            <a:r>
              <a:rPr lang="hu-HU" altLang="hu-HU" sz="2400">
                <a:solidFill>
                  <a:srgbClr val="00CC00"/>
                </a:solidFill>
              </a:rPr>
              <a:t>0</a:t>
            </a:r>
            <a:r>
              <a:rPr lang="hu-HU" altLang="hu-HU" sz="2400">
                <a:solidFill>
                  <a:schemeClr val="tx2"/>
                </a:solidFill>
              </a:rPr>
              <a:t>10</a:t>
            </a:r>
            <a:r>
              <a:rPr lang="hu-HU" altLang="hu-HU" sz="2400">
                <a:solidFill>
                  <a:srgbClr val="00CC00"/>
                </a:solidFill>
              </a:rPr>
              <a:t>11</a:t>
            </a:r>
            <a:r>
              <a:rPr lang="hu-HU" altLang="hu-HU" sz="2400">
                <a:solidFill>
                  <a:schemeClr val="tx2"/>
                </a:solidFill>
              </a:rPr>
              <a:t> -&gt; 13, 0, 3</a:t>
            </a:r>
            <a:br>
              <a:rPr lang="hu-HU" altLang="hu-HU" sz="2400">
                <a:solidFill>
                  <a:schemeClr val="tx2"/>
                </a:solidFill>
              </a:rPr>
            </a:br>
            <a:r>
              <a:rPr lang="hu-HU" altLang="hu-HU" sz="2400">
                <a:solidFill>
                  <a:schemeClr val="tx2"/>
                </a:solidFill>
              </a:rPr>
              <a:t/>
            </a:r>
            <a:br>
              <a:rPr lang="hu-HU" altLang="hu-HU" sz="2400">
                <a:solidFill>
                  <a:schemeClr val="tx2"/>
                </a:solidFill>
              </a:rPr>
            </a:br>
            <a:r>
              <a:rPr lang="hu-HU" altLang="hu-HU" sz="2400">
                <a:solidFill>
                  <a:schemeClr val="tx2"/>
                </a:solidFill>
              </a:rPr>
              <a:t>Original bitvector: 0000000000000110001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defTabSz="228600" eaLnBrk="1" hangingPunct="1"/>
            <a:r>
              <a:rPr lang="en-US" altLang="hu-HU" smtClean="0"/>
              <a:t>Types of Indexes</a:t>
            </a:r>
          </a:p>
        </p:txBody>
      </p:sp>
      <p:sp>
        <p:nvSpPr>
          <p:cNvPr id="5123" name="Rectangle 3"/>
          <p:cNvSpPr>
            <a:spLocks noGrp="1" noChangeArrowheads="1"/>
          </p:cNvSpPr>
          <p:nvPr>
            <p:ph type="body" idx="1"/>
          </p:nvPr>
        </p:nvSpPr>
        <p:spPr>
          <a:xfrm>
            <a:off x="863600" y="1816100"/>
            <a:ext cx="7366000" cy="2838450"/>
          </a:xfrm>
        </p:spPr>
        <p:txBody>
          <a:bodyPr/>
          <a:lstStyle/>
          <a:p>
            <a:pPr marL="0" indent="0" defTabSz="228600" eaLnBrk="1" hangingPunct="1">
              <a:buFontTx/>
              <a:buNone/>
            </a:pPr>
            <a:r>
              <a:rPr lang="en-US" altLang="hu-HU" sz="2000" dirty="0" smtClean="0"/>
              <a:t>These are several types of index structures available to you, depending on the need:</a:t>
            </a:r>
          </a:p>
          <a:p>
            <a:pPr marL="571500" lvl="1" indent="-457200" defTabSz="228600" eaLnBrk="1" hangingPunct="1"/>
            <a:r>
              <a:rPr lang="en-US" altLang="hu-HU" sz="2000" dirty="0" smtClean="0"/>
              <a:t>A </a:t>
            </a:r>
            <a:r>
              <a:rPr lang="en-US" altLang="hu-HU" sz="2000" dirty="0" smtClean="0">
                <a:solidFill>
                  <a:srgbClr val="FF0000"/>
                </a:solidFill>
              </a:rPr>
              <a:t>B</a:t>
            </a:r>
            <a:r>
              <a:rPr lang="hu-HU" altLang="hu-HU" sz="2000" dirty="0" smtClean="0">
                <a:solidFill>
                  <a:srgbClr val="FF0000"/>
                </a:solidFill>
              </a:rPr>
              <a:t>+</a:t>
            </a:r>
            <a:r>
              <a:rPr lang="en-US" altLang="hu-HU" sz="2000" dirty="0" smtClean="0">
                <a:solidFill>
                  <a:srgbClr val="FF0000"/>
                </a:solidFill>
              </a:rPr>
              <a:t>-</a:t>
            </a:r>
            <a:r>
              <a:rPr lang="en-US" altLang="hu-HU" sz="2000" dirty="0" smtClean="0">
                <a:solidFill>
                  <a:srgbClr val="FF0000"/>
                </a:solidFill>
              </a:rPr>
              <a:t>tree</a:t>
            </a:r>
            <a:r>
              <a:rPr lang="en-US" altLang="hu-HU" sz="2000" dirty="0" smtClean="0"/>
              <a:t> index is in the form of a </a:t>
            </a:r>
            <a:r>
              <a:rPr lang="en-US" altLang="hu-HU" sz="2000" dirty="0" smtClean="0"/>
              <a:t>b</a:t>
            </a:r>
            <a:r>
              <a:rPr lang="hu-HU" altLang="hu-HU" sz="2000" dirty="0" err="1" smtClean="0"/>
              <a:t>alanced</a:t>
            </a:r>
            <a:r>
              <a:rPr lang="en-US" altLang="hu-HU" sz="2000" dirty="0" smtClean="0"/>
              <a:t> </a:t>
            </a:r>
            <a:r>
              <a:rPr lang="en-US" altLang="hu-HU" sz="2000" dirty="0" smtClean="0"/>
              <a:t>tree and is the default index type.</a:t>
            </a:r>
          </a:p>
          <a:p>
            <a:pPr marL="571500" lvl="1" indent="-457200" defTabSz="228600" eaLnBrk="1" hangingPunct="1"/>
            <a:r>
              <a:rPr lang="en-US" altLang="hu-HU" sz="2000" dirty="0" smtClean="0"/>
              <a:t>A </a:t>
            </a:r>
            <a:r>
              <a:rPr lang="en-US" altLang="hu-HU" sz="2000" dirty="0" smtClean="0">
                <a:solidFill>
                  <a:srgbClr val="FF0000"/>
                </a:solidFill>
              </a:rPr>
              <a:t>bitmap</a:t>
            </a:r>
            <a:r>
              <a:rPr lang="en-US" altLang="hu-HU" sz="2000" dirty="0" smtClean="0"/>
              <a:t> index has a bitmap for each distinct value indexed, and each bit position represents a row that may or may not contain the indexed value. This is best for low-cardinality columns.</a:t>
            </a:r>
          </a:p>
        </p:txBody>
      </p:sp>
    </p:spTree>
    <p:extLst>
      <p:ext uri="{BB962C8B-B14F-4D97-AF65-F5344CB8AC3E}">
        <p14:creationId xmlns:p14="http://schemas.microsoft.com/office/powerpoint/2010/main" val="2699449858"/>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Line 2"/>
          <p:cNvSpPr>
            <a:spLocks noChangeShapeType="1"/>
          </p:cNvSpPr>
          <p:nvPr/>
        </p:nvSpPr>
        <p:spPr bwMode="auto">
          <a:xfrm>
            <a:off x="2871788" y="5275263"/>
            <a:ext cx="158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hu-HU"/>
          </a:p>
        </p:txBody>
      </p:sp>
      <p:sp>
        <p:nvSpPr>
          <p:cNvPr id="5123" name="Line 3"/>
          <p:cNvSpPr>
            <a:spLocks noChangeShapeType="1"/>
          </p:cNvSpPr>
          <p:nvPr/>
        </p:nvSpPr>
        <p:spPr bwMode="auto">
          <a:xfrm>
            <a:off x="2652713" y="5389563"/>
            <a:ext cx="190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hu-HU"/>
          </a:p>
        </p:txBody>
      </p:sp>
      <p:sp>
        <p:nvSpPr>
          <p:cNvPr id="5124" name="Rectangle 4"/>
          <p:cNvSpPr>
            <a:spLocks noGrp="1" noChangeArrowheads="1"/>
          </p:cNvSpPr>
          <p:nvPr>
            <p:ph type="title"/>
          </p:nvPr>
        </p:nvSpPr>
        <p:spPr/>
        <p:txBody>
          <a:bodyPr/>
          <a:lstStyle/>
          <a:p>
            <a:pPr defTabSz="228600" eaLnBrk="1" hangingPunct="1"/>
            <a:r>
              <a:rPr lang="en-US" altLang="hu-HU" smtClean="0"/>
              <a:t>B</a:t>
            </a:r>
            <a:r>
              <a:rPr lang="hu-HU" altLang="hu-HU" smtClean="0"/>
              <a:t>+ tree</a:t>
            </a:r>
            <a:r>
              <a:rPr lang="en-US" altLang="hu-HU" smtClean="0"/>
              <a:t> </a:t>
            </a:r>
            <a:r>
              <a:rPr lang="hu-HU" altLang="hu-HU" smtClean="0"/>
              <a:t>i</a:t>
            </a:r>
            <a:r>
              <a:rPr lang="en-US" altLang="hu-HU" smtClean="0"/>
              <a:t>ndex</a:t>
            </a:r>
          </a:p>
        </p:txBody>
      </p:sp>
      <p:sp>
        <p:nvSpPr>
          <p:cNvPr id="5125" name="Rectangle 5"/>
          <p:cNvSpPr>
            <a:spLocks noChangeArrowheads="1"/>
          </p:cNvSpPr>
          <p:nvPr/>
        </p:nvSpPr>
        <p:spPr bwMode="auto">
          <a:xfrm>
            <a:off x="6016625" y="564832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5126" name="Freeform 6"/>
          <p:cNvSpPr>
            <a:spLocks/>
          </p:cNvSpPr>
          <p:nvPr/>
        </p:nvSpPr>
        <p:spPr bwMode="auto">
          <a:xfrm>
            <a:off x="7816850" y="1689100"/>
            <a:ext cx="520700" cy="473075"/>
          </a:xfrm>
          <a:custGeom>
            <a:avLst/>
            <a:gdLst>
              <a:gd name="T0" fmla="*/ 824091888 w 328"/>
              <a:gd name="T1" fmla="*/ 0 h 298"/>
              <a:gd name="T2" fmla="*/ 824091888 w 328"/>
              <a:gd name="T3" fmla="*/ 531753763 h 298"/>
              <a:gd name="T4" fmla="*/ 0 w 328"/>
              <a:gd name="T5" fmla="*/ 748487200 h 298"/>
              <a:gd name="T6" fmla="*/ 0 w 328"/>
              <a:gd name="T7" fmla="*/ 214214075 h 298"/>
              <a:gd name="T8" fmla="*/ 824091888 w 328"/>
              <a:gd name="T9" fmla="*/ 0 h 298"/>
              <a:gd name="T10" fmla="*/ 0 60000 65536"/>
              <a:gd name="T11" fmla="*/ 0 60000 65536"/>
              <a:gd name="T12" fmla="*/ 0 60000 65536"/>
              <a:gd name="T13" fmla="*/ 0 60000 65536"/>
              <a:gd name="T14" fmla="*/ 0 60000 65536"/>
              <a:gd name="T15" fmla="*/ 0 w 328"/>
              <a:gd name="T16" fmla="*/ 0 h 298"/>
              <a:gd name="T17" fmla="*/ 328 w 328"/>
              <a:gd name="T18" fmla="*/ 298 h 298"/>
            </a:gdLst>
            <a:ahLst/>
            <a:cxnLst>
              <a:cxn ang="T10">
                <a:pos x="T0" y="T1"/>
              </a:cxn>
              <a:cxn ang="T11">
                <a:pos x="T2" y="T3"/>
              </a:cxn>
              <a:cxn ang="T12">
                <a:pos x="T4" y="T5"/>
              </a:cxn>
              <a:cxn ang="T13">
                <a:pos x="T6" y="T7"/>
              </a:cxn>
              <a:cxn ang="T14">
                <a:pos x="T8" y="T9"/>
              </a:cxn>
            </a:cxnLst>
            <a:rect l="T15" t="T16" r="T17" b="T18"/>
            <a:pathLst>
              <a:path w="328" h="298">
                <a:moveTo>
                  <a:pt x="327" y="0"/>
                </a:moveTo>
                <a:lnTo>
                  <a:pt x="327" y="211"/>
                </a:lnTo>
                <a:lnTo>
                  <a:pt x="0" y="297"/>
                </a:lnTo>
                <a:lnTo>
                  <a:pt x="0" y="85"/>
                </a:lnTo>
                <a:lnTo>
                  <a:pt x="327" y="0"/>
                </a:lnTo>
              </a:path>
            </a:pathLst>
          </a:custGeom>
          <a:solidFill>
            <a:srgbClr val="66FF33"/>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127" name="Freeform 7"/>
          <p:cNvSpPr>
            <a:spLocks/>
          </p:cNvSpPr>
          <p:nvPr/>
        </p:nvSpPr>
        <p:spPr bwMode="auto">
          <a:xfrm>
            <a:off x="7667625" y="1600200"/>
            <a:ext cx="658813" cy="225425"/>
          </a:xfrm>
          <a:custGeom>
            <a:avLst/>
            <a:gdLst>
              <a:gd name="T0" fmla="*/ 808971564 w 415"/>
              <a:gd name="T1" fmla="*/ 0 h 142"/>
              <a:gd name="T2" fmla="*/ 1043345479 w 415"/>
              <a:gd name="T3" fmla="*/ 138609388 h 142"/>
              <a:gd name="T4" fmla="*/ 219254554 w 415"/>
              <a:gd name="T5" fmla="*/ 355342825 h 142"/>
              <a:gd name="T6" fmla="*/ 0 w 415"/>
              <a:gd name="T7" fmla="*/ 214214075 h 142"/>
              <a:gd name="T8" fmla="*/ 808971564 w 415"/>
              <a:gd name="T9" fmla="*/ 0 h 142"/>
              <a:gd name="T10" fmla="*/ 0 60000 65536"/>
              <a:gd name="T11" fmla="*/ 0 60000 65536"/>
              <a:gd name="T12" fmla="*/ 0 60000 65536"/>
              <a:gd name="T13" fmla="*/ 0 60000 65536"/>
              <a:gd name="T14" fmla="*/ 0 60000 65536"/>
              <a:gd name="T15" fmla="*/ 0 w 415"/>
              <a:gd name="T16" fmla="*/ 0 h 142"/>
              <a:gd name="T17" fmla="*/ 415 w 415"/>
              <a:gd name="T18" fmla="*/ 142 h 142"/>
            </a:gdLst>
            <a:ahLst/>
            <a:cxnLst>
              <a:cxn ang="T10">
                <a:pos x="T0" y="T1"/>
              </a:cxn>
              <a:cxn ang="T11">
                <a:pos x="T2" y="T3"/>
              </a:cxn>
              <a:cxn ang="T12">
                <a:pos x="T4" y="T5"/>
              </a:cxn>
              <a:cxn ang="T13">
                <a:pos x="T6" y="T7"/>
              </a:cxn>
              <a:cxn ang="T14">
                <a:pos x="T8" y="T9"/>
              </a:cxn>
            </a:cxnLst>
            <a:rect l="T15" t="T16" r="T17" b="T18"/>
            <a:pathLst>
              <a:path w="415" h="142">
                <a:moveTo>
                  <a:pt x="321" y="0"/>
                </a:moveTo>
                <a:lnTo>
                  <a:pt x="414" y="55"/>
                </a:lnTo>
                <a:lnTo>
                  <a:pt x="87" y="141"/>
                </a:lnTo>
                <a:lnTo>
                  <a:pt x="0" y="85"/>
                </a:lnTo>
                <a:lnTo>
                  <a:pt x="321" y="0"/>
                </a:lnTo>
              </a:path>
            </a:pathLst>
          </a:custGeom>
          <a:solidFill>
            <a:srgbClr val="00CC66"/>
          </a:solidFill>
          <a:ln w="12700" cap="rnd">
            <a:solidFill>
              <a:srgbClr val="000000"/>
            </a:solidFill>
            <a:round/>
            <a:headEnd type="none" w="sm" len="sm"/>
            <a:tailEnd type="none" w="sm" len="sm"/>
          </a:ln>
        </p:spPr>
        <p:txBody>
          <a:bodyPr/>
          <a:lstStyle/>
          <a:p>
            <a:endParaRPr lang="hu-HU"/>
          </a:p>
        </p:txBody>
      </p:sp>
      <p:sp>
        <p:nvSpPr>
          <p:cNvPr id="5128" name="Freeform 8"/>
          <p:cNvSpPr>
            <a:spLocks/>
          </p:cNvSpPr>
          <p:nvPr/>
        </p:nvSpPr>
        <p:spPr bwMode="auto">
          <a:xfrm>
            <a:off x="7669213" y="1749425"/>
            <a:ext cx="142875" cy="419100"/>
          </a:xfrm>
          <a:custGeom>
            <a:avLst/>
            <a:gdLst>
              <a:gd name="T0" fmla="*/ 0 w 90"/>
              <a:gd name="T1" fmla="*/ 0 h 264"/>
              <a:gd name="T2" fmla="*/ 0 w 90"/>
              <a:gd name="T3" fmla="*/ 516632825 h 264"/>
              <a:gd name="T4" fmla="*/ 224294700 w 90"/>
              <a:gd name="T5" fmla="*/ 662801888 h 264"/>
              <a:gd name="T6" fmla="*/ 224294700 w 90"/>
              <a:gd name="T7" fmla="*/ 128528763 h 264"/>
              <a:gd name="T8" fmla="*/ 0 w 90"/>
              <a:gd name="T9" fmla="*/ 0 h 264"/>
              <a:gd name="T10" fmla="*/ 0 60000 65536"/>
              <a:gd name="T11" fmla="*/ 0 60000 65536"/>
              <a:gd name="T12" fmla="*/ 0 60000 65536"/>
              <a:gd name="T13" fmla="*/ 0 60000 65536"/>
              <a:gd name="T14" fmla="*/ 0 60000 65536"/>
              <a:gd name="T15" fmla="*/ 0 w 90"/>
              <a:gd name="T16" fmla="*/ 0 h 264"/>
              <a:gd name="T17" fmla="*/ 90 w 90"/>
              <a:gd name="T18" fmla="*/ 264 h 264"/>
            </a:gdLst>
            <a:ahLst/>
            <a:cxnLst>
              <a:cxn ang="T10">
                <a:pos x="T0" y="T1"/>
              </a:cxn>
              <a:cxn ang="T11">
                <a:pos x="T2" y="T3"/>
              </a:cxn>
              <a:cxn ang="T12">
                <a:pos x="T4" y="T5"/>
              </a:cxn>
              <a:cxn ang="T13">
                <a:pos x="T6" y="T7"/>
              </a:cxn>
              <a:cxn ang="T14">
                <a:pos x="T8" y="T9"/>
              </a:cxn>
            </a:cxnLst>
            <a:rect l="T15" t="T16" r="T17" b="T18"/>
            <a:pathLst>
              <a:path w="90" h="264">
                <a:moveTo>
                  <a:pt x="0" y="0"/>
                </a:moveTo>
                <a:lnTo>
                  <a:pt x="0" y="205"/>
                </a:lnTo>
                <a:lnTo>
                  <a:pt x="89" y="263"/>
                </a:lnTo>
                <a:lnTo>
                  <a:pt x="89" y="51"/>
                </a:lnTo>
                <a:lnTo>
                  <a:pt x="0" y="0"/>
                </a:lnTo>
              </a:path>
            </a:pathLst>
          </a:custGeom>
          <a:solidFill>
            <a:srgbClr val="0066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129" name="Freeform 9"/>
          <p:cNvSpPr>
            <a:spLocks/>
          </p:cNvSpPr>
          <p:nvPr/>
        </p:nvSpPr>
        <p:spPr bwMode="auto">
          <a:xfrm>
            <a:off x="7262813" y="1822450"/>
            <a:ext cx="579437" cy="477838"/>
          </a:xfrm>
          <a:custGeom>
            <a:avLst/>
            <a:gdLst>
              <a:gd name="T0" fmla="*/ 917336083 w 365"/>
              <a:gd name="T1" fmla="*/ 0 h 301"/>
              <a:gd name="T2" fmla="*/ 917336083 w 365"/>
              <a:gd name="T3" fmla="*/ 536794637 h 301"/>
              <a:gd name="T4" fmla="*/ 0 w 365"/>
              <a:gd name="T5" fmla="*/ 756047666 h 301"/>
              <a:gd name="T6" fmla="*/ 0 w 365"/>
              <a:gd name="T7" fmla="*/ 216733664 h 301"/>
              <a:gd name="T8" fmla="*/ 917336083 w 365"/>
              <a:gd name="T9" fmla="*/ 0 h 301"/>
              <a:gd name="T10" fmla="*/ 0 60000 65536"/>
              <a:gd name="T11" fmla="*/ 0 60000 65536"/>
              <a:gd name="T12" fmla="*/ 0 60000 65536"/>
              <a:gd name="T13" fmla="*/ 0 60000 65536"/>
              <a:gd name="T14" fmla="*/ 0 60000 65536"/>
              <a:gd name="T15" fmla="*/ 0 w 365"/>
              <a:gd name="T16" fmla="*/ 0 h 301"/>
              <a:gd name="T17" fmla="*/ 365 w 365"/>
              <a:gd name="T18" fmla="*/ 301 h 301"/>
            </a:gdLst>
            <a:ahLst/>
            <a:cxnLst>
              <a:cxn ang="T10">
                <a:pos x="T0" y="T1"/>
              </a:cxn>
              <a:cxn ang="T11">
                <a:pos x="T2" y="T3"/>
              </a:cxn>
              <a:cxn ang="T12">
                <a:pos x="T4" y="T5"/>
              </a:cxn>
              <a:cxn ang="T13">
                <a:pos x="T6" y="T7"/>
              </a:cxn>
              <a:cxn ang="T14">
                <a:pos x="T8" y="T9"/>
              </a:cxn>
            </a:cxnLst>
            <a:rect l="T15" t="T16" r="T17" b="T18"/>
            <a:pathLst>
              <a:path w="365" h="301">
                <a:moveTo>
                  <a:pt x="364" y="0"/>
                </a:moveTo>
                <a:lnTo>
                  <a:pt x="364" y="213"/>
                </a:lnTo>
                <a:lnTo>
                  <a:pt x="0" y="300"/>
                </a:lnTo>
                <a:lnTo>
                  <a:pt x="0" y="86"/>
                </a:lnTo>
                <a:lnTo>
                  <a:pt x="364" y="0"/>
                </a:lnTo>
              </a:path>
            </a:pathLst>
          </a:custGeom>
          <a:pattFill prst="dkUpDiag">
            <a:fgClr>
              <a:srgbClr val="CC99FF"/>
            </a:fgClr>
            <a:bgClr>
              <a:schemeClr val="bg1"/>
            </a:bgClr>
          </a:patt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130" name="Freeform 10"/>
          <p:cNvSpPr>
            <a:spLocks/>
          </p:cNvSpPr>
          <p:nvPr/>
        </p:nvSpPr>
        <p:spPr bwMode="auto">
          <a:xfrm>
            <a:off x="7262813" y="1822450"/>
            <a:ext cx="579437" cy="477838"/>
          </a:xfrm>
          <a:custGeom>
            <a:avLst/>
            <a:gdLst>
              <a:gd name="T0" fmla="*/ 917336083 w 365"/>
              <a:gd name="T1" fmla="*/ 0 h 301"/>
              <a:gd name="T2" fmla="*/ 917336083 w 365"/>
              <a:gd name="T3" fmla="*/ 536794637 h 301"/>
              <a:gd name="T4" fmla="*/ 0 w 365"/>
              <a:gd name="T5" fmla="*/ 756047666 h 301"/>
              <a:gd name="T6" fmla="*/ 0 w 365"/>
              <a:gd name="T7" fmla="*/ 216733664 h 301"/>
              <a:gd name="T8" fmla="*/ 917336083 w 365"/>
              <a:gd name="T9" fmla="*/ 0 h 301"/>
              <a:gd name="T10" fmla="*/ 0 60000 65536"/>
              <a:gd name="T11" fmla="*/ 0 60000 65536"/>
              <a:gd name="T12" fmla="*/ 0 60000 65536"/>
              <a:gd name="T13" fmla="*/ 0 60000 65536"/>
              <a:gd name="T14" fmla="*/ 0 60000 65536"/>
              <a:gd name="T15" fmla="*/ 0 w 365"/>
              <a:gd name="T16" fmla="*/ 0 h 301"/>
              <a:gd name="T17" fmla="*/ 365 w 365"/>
              <a:gd name="T18" fmla="*/ 301 h 301"/>
            </a:gdLst>
            <a:ahLst/>
            <a:cxnLst>
              <a:cxn ang="T10">
                <a:pos x="T0" y="T1"/>
              </a:cxn>
              <a:cxn ang="T11">
                <a:pos x="T2" y="T3"/>
              </a:cxn>
              <a:cxn ang="T12">
                <a:pos x="T4" y="T5"/>
              </a:cxn>
              <a:cxn ang="T13">
                <a:pos x="T6" y="T7"/>
              </a:cxn>
              <a:cxn ang="T14">
                <a:pos x="T8" y="T9"/>
              </a:cxn>
            </a:cxnLst>
            <a:rect l="T15" t="T16" r="T17" b="T18"/>
            <a:pathLst>
              <a:path w="365" h="301">
                <a:moveTo>
                  <a:pt x="364" y="0"/>
                </a:moveTo>
                <a:lnTo>
                  <a:pt x="364" y="213"/>
                </a:lnTo>
                <a:lnTo>
                  <a:pt x="0" y="300"/>
                </a:lnTo>
                <a:lnTo>
                  <a:pt x="0" y="86"/>
                </a:lnTo>
                <a:lnTo>
                  <a:pt x="364"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5131" name="Freeform 11"/>
          <p:cNvSpPr>
            <a:spLocks/>
          </p:cNvSpPr>
          <p:nvPr/>
        </p:nvSpPr>
        <p:spPr bwMode="auto">
          <a:xfrm>
            <a:off x="7108825" y="1731963"/>
            <a:ext cx="733425" cy="228600"/>
          </a:xfrm>
          <a:custGeom>
            <a:avLst/>
            <a:gdLst>
              <a:gd name="T0" fmla="*/ 899696575 w 462"/>
              <a:gd name="T1" fmla="*/ 0 h 144"/>
              <a:gd name="T2" fmla="*/ 1161792825 w 462"/>
              <a:gd name="T3" fmla="*/ 141128750 h 144"/>
              <a:gd name="T4" fmla="*/ 244455950 w 462"/>
              <a:gd name="T5" fmla="*/ 360383138 h 144"/>
              <a:gd name="T6" fmla="*/ 0 w 462"/>
              <a:gd name="T7" fmla="*/ 216733438 h 144"/>
              <a:gd name="T8" fmla="*/ 899696575 w 462"/>
              <a:gd name="T9" fmla="*/ 0 h 144"/>
              <a:gd name="T10" fmla="*/ 0 60000 65536"/>
              <a:gd name="T11" fmla="*/ 0 60000 65536"/>
              <a:gd name="T12" fmla="*/ 0 60000 65536"/>
              <a:gd name="T13" fmla="*/ 0 60000 65536"/>
              <a:gd name="T14" fmla="*/ 0 60000 65536"/>
              <a:gd name="T15" fmla="*/ 0 w 462"/>
              <a:gd name="T16" fmla="*/ 0 h 144"/>
              <a:gd name="T17" fmla="*/ 462 w 462"/>
              <a:gd name="T18" fmla="*/ 144 h 144"/>
            </a:gdLst>
            <a:ahLst/>
            <a:cxnLst>
              <a:cxn ang="T10">
                <a:pos x="T0" y="T1"/>
              </a:cxn>
              <a:cxn ang="T11">
                <a:pos x="T2" y="T3"/>
              </a:cxn>
              <a:cxn ang="T12">
                <a:pos x="T4" y="T5"/>
              </a:cxn>
              <a:cxn ang="T13">
                <a:pos x="T6" y="T7"/>
              </a:cxn>
              <a:cxn ang="T14">
                <a:pos x="T8" y="T9"/>
              </a:cxn>
            </a:cxnLst>
            <a:rect l="T15" t="T16" r="T17" b="T18"/>
            <a:pathLst>
              <a:path w="462" h="144">
                <a:moveTo>
                  <a:pt x="357" y="0"/>
                </a:moveTo>
                <a:lnTo>
                  <a:pt x="461" y="56"/>
                </a:lnTo>
                <a:lnTo>
                  <a:pt x="97" y="143"/>
                </a:lnTo>
                <a:lnTo>
                  <a:pt x="0" y="86"/>
                </a:lnTo>
                <a:lnTo>
                  <a:pt x="357" y="0"/>
                </a:lnTo>
              </a:path>
            </a:pathLst>
          </a:custGeom>
          <a:solidFill>
            <a:srgbClr val="B2B2B2"/>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132" name="Freeform 12"/>
          <p:cNvSpPr>
            <a:spLocks/>
          </p:cNvSpPr>
          <p:nvPr/>
        </p:nvSpPr>
        <p:spPr bwMode="auto">
          <a:xfrm>
            <a:off x="7108825" y="1731963"/>
            <a:ext cx="733425" cy="228600"/>
          </a:xfrm>
          <a:custGeom>
            <a:avLst/>
            <a:gdLst>
              <a:gd name="T0" fmla="*/ 899696575 w 462"/>
              <a:gd name="T1" fmla="*/ 0 h 144"/>
              <a:gd name="T2" fmla="*/ 1161792825 w 462"/>
              <a:gd name="T3" fmla="*/ 141128750 h 144"/>
              <a:gd name="T4" fmla="*/ 244455950 w 462"/>
              <a:gd name="T5" fmla="*/ 360383138 h 144"/>
              <a:gd name="T6" fmla="*/ 0 w 462"/>
              <a:gd name="T7" fmla="*/ 216733438 h 144"/>
              <a:gd name="T8" fmla="*/ 899696575 w 462"/>
              <a:gd name="T9" fmla="*/ 0 h 144"/>
              <a:gd name="T10" fmla="*/ 0 60000 65536"/>
              <a:gd name="T11" fmla="*/ 0 60000 65536"/>
              <a:gd name="T12" fmla="*/ 0 60000 65536"/>
              <a:gd name="T13" fmla="*/ 0 60000 65536"/>
              <a:gd name="T14" fmla="*/ 0 60000 65536"/>
              <a:gd name="T15" fmla="*/ 0 w 462"/>
              <a:gd name="T16" fmla="*/ 0 h 144"/>
              <a:gd name="T17" fmla="*/ 462 w 462"/>
              <a:gd name="T18" fmla="*/ 144 h 144"/>
            </a:gdLst>
            <a:ahLst/>
            <a:cxnLst>
              <a:cxn ang="T10">
                <a:pos x="T0" y="T1"/>
              </a:cxn>
              <a:cxn ang="T11">
                <a:pos x="T2" y="T3"/>
              </a:cxn>
              <a:cxn ang="T12">
                <a:pos x="T4" y="T5"/>
              </a:cxn>
              <a:cxn ang="T13">
                <a:pos x="T6" y="T7"/>
              </a:cxn>
              <a:cxn ang="T14">
                <a:pos x="T8" y="T9"/>
              </a:cxn>
            </a:cxnLst>
            <a:rect l="T15" t="T16" r="T17" b="T18"/>
            <a:pathLst>
              <a:path w="462" h="144">
                <a:moveTo>
                  <a:pt x="357" y="0"/>
                </a:moveTo>
                <a:lnTo>
                  <a:pt x="461" y="56"/>
                </a:lnTo>
                <a:lnTo>
                  <a:pt x="97" y="143"/>
                </a:lnTo>
                <a:lnTo>
                  <a:pt x="0" y="86"/>
                </a:lnTo>
                <a:lnTo>
                  <a:pt x="357" y="0"/>
                </a:lnTo>
              </a:path>
            </a:pathLst>
          </a:custGeom>
          <a:solidFill>
            <a:srgbClr val="9933FF"/>
          </a:solidFill>
          <a:ln w="12700" cap="rnd">
            <a:solidFill>
              <a:srgbClr val="000000"/>
            </a:solidFill>
            <a:round/>
            <a:headEnd type="none" w="sm" len="sm"/>
            <a:tailEnd type="none" w="sm" len="sm"/>
          </a:ln>
        </p:spPr>
        <p:txBody>
          <a:bodyPr/>
          <a:lstStyle/>
          <a:p>
            <a:endParaRPr lang="hu-HU"/>
          </a:p>
        </p:txBody>
      </p:sp>
      <p:sp>
        <p:nvSpPr>
          <p:cNvPr id="5133" name="Freeform 13"/>
          <p:cNvSpPr>
            <a:spLocks/>
          </p:cNvSpPr>
          <p:nvPr/>
        </p:nvSpPr>
        <p:spPr bwMode="auto">
          <a:xfrm>
            <a:off x="7108825" y="1878013"/>
            <a:ext cx="155575" cy="422275"/>
          </a:xfrm>
          <a:custGeom>
            <a:avLst/>
            <a:gdLst>
              <a:gd name="T0" fmla="*/ 0 w 98"/>
              <a:gd name="T1" fmla="*/ 0 h 266"/>
              <a:gd name="T2" fmla="*/ 0 w 98"/>
              <a:gd name="T3" fmla="*/ 534273125 h 266"/>
              <a:gd name="T4" fmla="*/ 244455950 w 98"/>
              <a:gd name="T5" fmla="*/ 667842200 h 266"/>
              <a:gd name="T6" fmla="*/ 244455950 w 98"/>
              <a:gd name="T7" fmla="*/ 128528763 h 266"/>
              <a:gd name="T8" fmla="*/ 0 w 98"/>
              <a:gd name="T9" fmla="*/ 0 h 266"/>
              <a:gd name="T10" fmla="*/ 0 60000 65536"/>
              <a:gd name="T11" fmla="*/ 0 60000 65536"/>
              <a:gd name="T12" fmla="*/ 0 60000 65536"/>
              <a:gd name="T13" fmla="*/ 0 60000 65536"/>
              <a:gd name="T14" fmla="*/ 0 60000 65536"/>
              <a:gd name="T15" fmla="*/ 0 w 98"/>
              <a:gd name="T16" fmla="*/ 0 h 266"/>
              <a:gd name="T17" fmla="*/ 98 w 98"/>
              <a:gd name="T18" fmla="*/ 266 h 266"/>
            </a:gdLst>
            <a:ahLst/>
            <a:cxnLst>
              <a:cxn ang="T10">
                <a:pos x="T0" y="T1"/>
              </a:cxn>
              <a:cxn ang="T11">
                <a:pos x="T2" y="T3"/>
              </a:cxn>
              <a:cxn ang="T12">
                <a:pos x="T4" y="T5"/>
              </a:cxn>
              <a:cxn ang="T13">
                <a:pos x="T6" y="T7"/>
              </a:cxn>
              <a:cxn ang="T14">
                <a:pos x="T8" y="T9"/>
              </a:cxn>
            </a:cxnLst>
            <a:rect l="T15" t="T16" r="T17" b="T18"/>
            <a:pathLst>
              <a:path w="98" h="266">
                <a:moveTo>
                  <a:pt x="0" y="0"/>
                </a:moveTo>
                <a:lnTo>
                  <a:pt x="0" y="212"/>
                </a:lnTo>
                <a:lnTo>
                  <a:pt x="97" y="265"/>
                </a:lnTo>
                <a:lnTo>
                  <a:pt x="97" y="51"/>
                </a:lnTo>
                <a:lnTo>
                  <a:pt x="0" y="0"/>
                </a:lnTo>
              </a:path>
            </a:pathLst>
          </a:custGeom>
          <a:solidFill>
            <a:srgbClr val="999999"/>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134" name="Freeform 14"/>
          <p:cNvSpPr>
            <a:spLocks/>
          </p:cNvSpPr>
          <p:nvPr/>
        </p:nvSpPr>
        <p:spPr bwMode="auto">
          <a:xfrm>
            <a:off x="7108825" y="1878013"/>
            <a:ext cx="155575" cy="422275"/>
          </a:xfrm>
          <a:custGeom>
            <a:avLst/>
            <a:gdLst>
              <a:gd name="T0" fmla="*/ 0 w 98"/>
              <a:gd name="T1" fmla="*/ 0 h 266"/>
              <a:gd name="T2" fmla="*/ 0 w 98"/>
              <a:gd name="T3" fmla="*/ 534273125 h 266"/>
              <a:gd name="T4" fmla="*/ 244455950 w 98"/>
              <a:gd name="T5" fmla="*/ 667842200 h 266"/>
              <a:gd name="T6" fmla="*/ 244455950 w 98"/>
              <a:gd name="T7" fmla="*/ 128528763 h 266"/>
              <a:gd name="T8" fmla="*/ 0 w 98"/>
              <a:gd name="T9" fmla="*/ 0 h 266"/>
              <a:gd name="T10" fmla="*/ 0 60000 65536"/>
              <a:gd name="T11" fmla="*/ 0 60000 65536"/>
              <a:gd name="T12" fmla="*/ 0 60000 65536"/>
              <a:gd name="T13" fmla="*/ 0 60000 65536"/>
              <a:gd name="T14" fmla="*/ 0 60000 65536"/>
              <a:gd name="T15" fmla="*/ 0 w 98"/>
              <a:gd name="T16" fmla="*/ 0 h 266"/>
              <a:gd name="T17" fmla="*/ 98 w 98"/>
              <a:gd name="T18" fmla="*/ 266 h 266"/>
            </a:gdLst>
            <a:ahLst/>
            <a:cxnLst>
              <a:cxn ang="T10">
                <a:pos x="T0" y="T1"/>
              </a:cxn>
              <a:cxn ang="T11">
                <a:pos x="T2" y="T3"/>
              </a:cxn>
              <a:cxn ang="T12">
                <a:pos x="T4" y="T5"/>
              </a:cxn>
              <a:cxn ang="T13">
                <a:pos x="T6" y="T7"/>
              </a:cxn>
              <a:cxn ang="T14">
                <a:pos x="T8" y="T9"/>
              </a:cxn>
            </a:cxnLst>
            <a:rect l="T15" t="T16" r="T17" b="T18"/>
            <a:pathLst>
              <a:path w="98" h="266">
                <a:moveTo>
                  <a:pt x="0" y="0"/>
                </a:moveTo>
                <a:lnTo>
                  <a:pt x="0" y="212"/>
                </a:lnTo>
                <a:lnTo>
                  <a:pt x="97" y="265"/>
                </a:lnTo>
                <a:lnTo>
                  <a:pt x="97" y="51"/>
                </a:lnTo>
                <a:lnTo>
                  <a:pt x="0"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5135" name="Freeform 15"/>
          <p:cNvSpPr>
            <a:spLocks/>
          </p:cNvSpPr>
          <p:nvPr/>
        </p:nvSpPr>
        <p:spPr bwMode="auto">
          <a:xfrm>
            <a:off x="7016750" y="1958975"/>
            <a:ext cx="247650" cy="406400"/>
          </a:xfrm>
          <a:custGeom>
            <a:avLst/>
            <a:gdLst>
              <a:gd name="T0" fmla="*/ 390625013 w 156"/>
              <a:gd name="T1" fmla="*/ 0 h 256"/>
              <a:gd name="T2" fmla="*/ 390625013 w 156"/>
              <a:gd name="T3" fmla="*/ 536794075 h 256"/>
              <a:gd name="T4" fmla="*/ 0 w 156"/>
              <a:gd name="T5" fmla="*/ 642640638 h 256"/>
              <a:gd name="T6" fmla="*/ 0 w 156"/>
              <a:gd name="T7" fmla="*/ 103327200 h 256"/>
              <a:gd name="T8" fmla="*/ 390625013 w 156"/>
              <a:gd name="T9" fmla="*/ 0 h 256"/>
              <a:gd name="T10" fmla="*/ 0 60000 65536"/>
              <a:gd name="T11" fmla="*/ 0 60000 65536"/>
              <a:gd name="T12" fmla="*/ 0 60000 65536"/>
              <a:gd name="T13" fmla="*/ 0 60000 65536"/>
              <a:gd name="T14" fmla="*/ 0 60000 65536"/>
              <a:gd name="T15" fmla="*/ 0 w 156"/>
              <a:gd name="T16" fmla="*/ 0 h 256"/>
              <a:gd name="T17" fmla="*/ 156 w 156"/>
              <a:gd name="T18" fmla="*/ 256 h 256"/>
            </a:gdLst>
            <a:ahLst/>
            <a:cxnLst>
              <a:cxn ang="T10">
                <a:pos x="T0" y="T1"/>
              </a:cxn>
              <a:cxn ang="T11">
                <a:pos x="T2" y="T3"/>
              </a:cxn>
              <a:cxn ang="T12">
                <a:pos x="T4" y="T5"/>
              </a:cxn>
              <a:cxn ang="T13">
                <a:pos x="T6" y="T7"/>
              </a:cxn>
              <a:cxn ang="T14">
                <a:pos x="T8" y="T9"/>
              </a:cxn>
            </a:cxnLst>
            <a:rect l="T15" t="T16" r="T17" b="T18"/>
            <a:pathLst>
              <a:path w="156" h="256">
                <a:moveTo>
                  <a:pt x="155" y="0"/>
                </a:moveTo>
                <a:lnTo>
                  <a:pt x="155" y="213"/>
                </a:lnTo>
                <a:lnTo>
                  <a:pt x="0" y="255"/>
                </a:lnTo>
                <a:lnTo>
                  <a:pt x="0" y="41"/>
                </a:lnTo>
                <a:lnTo>
                  <a:pt x="155" y="0"/>
                </a:lnTo>
              </a:path>
            </a:pathLst>
          </a:custGeom>
          <a:solidFill>
            <a:srgbClr val="FF9999"/>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136" name="Freeform 16"/>
          <p:cNvSpPr>
            <a:spLocks/>
          </p:cNvSpPr>
          <p:nvPr/>
        </p:nvSpPr>
        <p:spPr bwMode="auto">
          <a:xfrm>
            <a:off x="7016750" y="1958975"/>
            <a:ext cx="247650" cy="406400"/>
          </a:xfrm>
          <a:custGeom>
            <a:avLst/>
            <a:gdLst>
              <a:gd name="T0" fmla="*/ 390625013 w 156"/>
              <a:gd name="T1" fmla="*/ 0 h 256"/>
              <a:gd name="T2" fmla="*/ 390625013 w 156"/>
              <a:gd name="T3" fmla="*/ 536794075 h 256"/>
              <a:gd name="T4" fmla="*/ 0 w 156"/>
              <a:gd name="T5" fmla="*/ 642640638 h 256"/>
              <a:gd name="T6" fmla="*/ 0 w 156"/>
              <a:gd name="T7" fmla="*/ 103327200 h 256"/>
              <a:gd name="T8" fmla="*/ 390625013 w 156"/>
              <a:gd name="T9" fmla="*/ 0 h 256"/>
              <a:gd name="T10" fmla="*/ 0 60000 65536"/>
              <a:gd name="T11" fmla="*/ 0 60000 65536"/>
              <a:gd name="T12" fmla="*/ 0 60000 65536"/>
              <a:gd name="T13" fmla="*/ 0 60000 65536"/>
              <a:gd name="T14" fmla="*/ 0 60000 65536"/>
              <a:gd name="T15" fmla="*/ 0 w 156"/>
              <a:gd name="T16" fmla="*/ 0 h 256"/>
              <a:gd name="T17" fmla="*/ 156 w 156"/>
              <a:gd name="T18" fmla="*/ 256 h 256"/>
            </a:gdLst>
            <a:ahLst/>
            <a:cxnLst>
              <a:cxn ang="T10">
                <a:pos x="T0" y="T1"/>
              </a:cxn>
              <a:cxn ang="T11">
                <a:pos x="T2" y="T3"/>
              </a:cxn>
              <a:cxn ang="T12">
                <a:pos x="T4" y="T5"/>
              </a:cxn>
              <a:cxn ang="T13">
                <a:pos x="T6" y="T7"/>
              </a:cxn>
              <a:cxn ang="T14">
                <a:pos x="T8" y="T9"/>
              </a:cxn>
            </a:cxnLst>
            <a:rect l="T15" t="T16" r="T17" b="T18"/>
            <a:pathLst>
              <a:path w="156" h="256">
                <a:moveTo>
                  <a:pt x="155" y="0"/>
                </a:moveTo>
                <a:lnTo>
                  <a:pt x="155" y="213"/>
                </a:lnTo>
                <a:lnTo>
                  <a:pt x="0" y="255"/>
                </a:lnTo>
                <a:lnTo>
                  <a:pt x="0" y="41"/>
                </a:lnTo>
                <a:lnTo>
                  <a:pt x="155"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5137" name="Freeform 17"/>
          <p:cNvSpPr>
            <a:spLocks/>
          </p:cNvSpPr>
          <p:nvPr/>
        </p:nvSpPr>
        <p:spPr bwMode="auto">
          <a:xfrm>
            <a:off x="6861175" y="1868488"/>
            <a:ext cx="403225" cy="157162"/>
          </a:xfrm>
          <a:custGeom>
            <a:avLst/>
            <a:gdLst>
              <a:gd name="T0" fmla="*/ 390625013 w 254"/>
              <a:gd name="T1" fmla="*/ 0 h 99"/>
              <a:gd name="T2" fmla="*/ 637600325 w 254"/>
              <a:gd name="T3" fmla="*/ 141128301 h 99"/>
              <a:gd name="T4" fmla="*/ 259576888 w 254"/>
              <a:gd name="T5" fmla="*/ 246974527 h 99"/>
              <a:gd name="T6" fmla="*/ 0 w 254"/>
              <a:gd name="T7" fmla="*/ 113405877 h 99"/>
              <a:gd name="T8" fmla="*/ 390625013 w 254"/>
              <a:gd name="T9" fmla="*/ 0 h 99"/>
              <a:gd name="T10" fmla="*/ 0 60000 65536"/>
              <a:gd name="T11" fmla="*/ 0 60000 65536"/>
              <a:gd name="T12" fmla="*/ 0 60000 65536"/>
              <a:gd name="T13" fmla="*/ 0 60000 65536"/>
              <a:gd name="T14" fmla="*/ 0 60000 65536"/>
              <a:gd name="T15" fmla="*/ 0 w 254"/>
              <a:gd name="T16" fmla="*/ 0 h 99"/>
              <a:gd name="T17" fmla="*/ 254 w 254"/>
              <a:gd name="T18" fmla="*/ 99 h 99"/>
            </a:gdLst>
            <a:ahLst/>
            <a:cxnLst>
              <a:cxn ang="T10">
                <a:pos x="T0" y="T1"/>
              </a:cxn>
              <a:cxn ang="T11">
                <a:pos x="T2" y="T3"/>
              </a:cxn>
              <a:cxn ang="T12">
                <a:pos x="T4" y="T5"/>
              </a:cxn>
              <a:cxn ang="T13">
                <a:pos x="T6" y="T7"/>
              </a:cxn>
              <a:cxn ang="T14">
                <a:pos x="T8" y="T9"/>
              </a:cxn>
            </a:cxnLst>
            <a:rect l="T15" t="T16" r="T17" b="T18"/>
            <a:pathLst>
              <a:path w="254" h="99">
                <a:moveTo>
                  <a:pt x="155" y="0"/>
                </a:moveTo>
                <a:lnTo>
                  <a:pt x="253" y="56"/>
                </a:lnTo>
                <a:lnTo>
                  <a:pt x="103" y="98"/>
                </a:lnTo>
                <a:lnTo>
                  <a:pt x="0" y="45"/>
                </a:lnTo>
                <a:lnTo>
                  <a:pt x="155" y="0"/>
                </a:lnTo>
              </a:path>
            </a:pathLst>
          </a:custGeom>
          <a:solidFill>
            <a:srgbClr val="FF00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138" name="Freeform 18"/>
          <p:cNvSpPr>
            <a:spLocks/>
          </p:cNvSpPr>
          <p:nvPr/>
        </p:nvSpPr>
        <p:spPr bwMode="auto">
          <a:xfrm>
            <a:off x="6861175" y="1868488"/>
            <a:ext cx="403225" cy="157162"/>
          </a:xfrm>
          <a:custGeom>
            <a:avLst/>
            <a:gdLst>
              <a:gd name="T0" fmla="*/ 390625013 w 254"/>
              <a:gd name="T1" fmla="*/ 0 h 99"/>
              <a:gd name="T2" fmla="*/ 637600325 w 254"/>
              <a:gd name="T3" fmla="*/ 141128301 h 99"/>
              <a:gd name="T4" fmla="*/ 259576888 w 254"/>
              <a:gd name="T5" fmla="*/ 246974527 h 99"/>
              <a:gd name="T6" fmla="*/ 0 w 254"/>
              <a:gd name="T7" fmla="*/ 113405877 h 99"/>
              <a:gd name="T8" fmla="*/ 390625013 w 254"/>
              <a:gd name="T9" fmla="*/ 0 h 99"/>
              <a:gd name="T10" fmla="*/ 0 60000 65536"/>
              <a:gd name="T11" fmla="*/ 0 60000 65536"/>
              <a:gd name="T12" fmla="*/ 0 60000 65536"/>
              <a:gd name="T13" fmla="*/ 0 60000 65536"/>
              <a:gd name="T14" fmla="*/ 0 60000 65536"/>
              <a:gd name="T15" fmla="*/ 0 w 254"/>
              <a:gd name="T16" fmla="*/ 0 h 99"/>
              <a:gd name="T17" fmla="*/ 254 w 254"/>
              <a:gd name="T18" fmla="*/ 99 h 99"/>
            </a:gdLst>
            <a:ahLst/>
            <a:cxnLst>
              <a:cxn ang="T10">
                <a:pos x="T0" y="T1"/>
              </a:cxn>
              <a:cxn ang="T11">
                <a:pos x="T2" y="T3"/>
              </a:cxn>
              <a:cxn ang="T12">
                <a:pos x="T4" y="T5"/>
              </a:cxn>
              <a:cxn ang="T13">
                <a:pos x="T6" y="T7"/>
              </a:cxn>
              <a:cxn ang="T14">
                <a:pos x="T8" y="T9"/>
              </a:cxn>
            </a:cxnLst>
            <a:rect l="T15" t="T16" r="T17" b="T18"/>
            <a:pathLst>
              <a:path w="254" h="99">
                <a:moveTo>
                  <a:pt x="155" y="0"/>
                </a:moveTo>
                <a:lnTo>
                  <a:pt x="253" y="56"/>
                </a:lnTo>
                <a:lnTo>
                  <a:pt x="103" y="98"/>
                </a:lnTo>
                <a:lnTo>
                  <a:pt x="0" y="45"/>
                </a:lnTo>
                <a:lnTo>
                  <a:pt x="155"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5139" name="Freeform 19"/>
          <p:cNvSpPr>
            <a:spLocks/>
          </p:cNvSpPr>
          <p:nvPr/>
        </p:nvSpPr>
        <p:spPr bwMode="auto">
          <a:xfrm>
            <a:off x="6861175" y="1941513"/>
            <a:ext cx="157163" cy="423862"/>
          </a:xfrm>
          <a:custGeom>
            <a:avLst/>
            <a:gdLst>
              <a:gd name="T0" fmla="*/ 0 w 99"/>
              <a:gd name="T1" fmla="*/ 0 h 267"/>
              <a:gd name="T2" fmla="*/ 0 w 99"/>
              <a:gd name="T3" fmla="*/ 536791854 h 267"/>
              <a:gd name="T4" fmla="*/ 246976098 w 99"/>
              <a:gd name="T5" fmla="*/ 670360772 h 267"/>
              <a:gd name="T6" fmla="*/ 246976098 w 99"/>
              <a:gd name="T7" fmla="*/ 131047970 h 267"/>
              <a:gd name="T8" fmla="*/ 0 w 99"/>
              <a:gd name="T9" fmla="*/ 0 h 267"/>
              <a:gd name="T10" fmla="*/ 0 60000 65536"/>
              <a:gd name="T11" fmla="*/ 0 60000 65536"/>
              <a:gd name="T12" fmla="*/ 0 60000 65536"/>
              <a:gd name="T13" fmla="*/ 0 60000 65536"/>
              <a:gd name="T14" fmla="*/ 0 60000 65536"/>
              <a:gd name="T15" fmla="*/ 0 w 99"/>
              <a:gd name="T16" fmla="*/ 0 h 267"/>
              <a:gd name="T17" fmla="*/ 99 w 99"/>
              <a:gd name="T18" fmla="*/ 267 h 267"/>
            </a:gdLst>
            <a:ahLst/>
            <a:cxnLst>
              <a:cxn ang="T10">
                <a:pos x="T0" y="T1"/>
              </a:cxn>
              <a:cxn ang="T11">
                <a:pos x="T2" y="T3"/>
              </a:cxn>
              <a:cxn ang="T12">
                <a:pos x="T4" y="T5"/>
              </a:cxn>
              <a:cxn ang="T13">
                <a:pos x="T6" y="T7"/>
              </a:cxn>
              <a:cxn ang="T14">
                <a:pos x="T8" y="T9"/>
              </a:cxn>
            </a:cxnLst>
            <a:rect l="T15" t="T16" r="T17" b="T18"/>
            <a:pathLst>
              <a:path w="99" h="267">
                <a:moveTo>
                  <a:pt x="0" y="0"/>
                </a:moveTo>
                <a:lnTo>
                  <a:pt x="0" y="213"/>
                </a:lnTo>
                <a:lnTo>
                  <a:pt x="98" y="266"/>
                </a:lnTo>
                <a:lnTo>
                  <a:pt x="98" y="52"/>
                </a:lnTo>
                <a:lnTo>
                  <a:pt x="0" y="0"/>
                </a:lnTo>
              </a:path>
            </a:pathLst>
          </a:custGeom>
          <a:solidFill>
            <a:srgbClr val="999999"/>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140" name="Freeform 20"/>
          <p:cNvSpPr>
            <a:spLocks/>
          </p:cNvSpPr>
          <p:nvPr/>
        </p:nvSpPr>
        <p:spPr bwMode="auto">
          <a:xfrm>
            <a:off x="6861175" y="1941513"/>
            <a:ext cx="157163" cy="423862"/>
          </a:xfrm>
          <a:custGeom>
            <a:avLst/>
            <a:gdLst>
              <a:gd name="T0" fmla="*/ 0 w 99"/>
              <a:gd name="T1" fmla="*/ 0 h 267"/>
              <a:gd name="T2" fmla="*/ 0 w 99"/>
              <a:gd name="T3" fmla="*/ 536791854 h 267"/>
              <a:gd name="T4" fmla="*/ 246976098 w 99"/>
              <a:gd name="T5" fmla="*/ 670360772 h 267"/>
              <a:gd name="T6" fmla="*/ 246976098 w 99"/>
              <a:gd name="T7" fmla="*/ 131047970 h 267"/>
              <a:gd name="T8" fmla="*/ 0 w 99"/>
              <a:gd name="T9" fmla="*/ 0 h 267"/>
              <a:gd name="T10" fmla="*/ 0 60000 65536"/>
              <a:gd name="T11" fmla="*/ 0 60000 65536"/>
              <a:gd name="T12" fmla="*/ 0 60000 65536"/>
              <a:gd name="T13" fmla="*/ 0 60000 65536"/>
              <a:gd name="T14" fmla="*/ 0 60000 65536"/>
              <a:gd name="T15" fmla="*/ 0 w 99"/>
              <a:gd name="T16" fmla="*/ 0 h 267"/>
              <a:gd name="T17" fmla="*/ 99 w 99"/>
              <a:gd name="T18" fmla="*/ 267 h 267"/>
            </a:gdLst>
            <a:ahLst/>
            <a:cxnLst>
              <a:cxn ang="T10">
                <a:pos x="T0" y="T1"/>
              </a:cxn>
              <a:cxn ang="T11">
                <a:pos x="T2" y="T3"/>
              </a:cxn>
              <a:cxn ang="T12">
                <a:pos x="T4" y="T5"/>
              </a:cxn>
              <a:cxn ang="T13">
                <a:pos x="T6" y="T7"/>
              </a:cxn>
              <a:cxn ang="T14">
                <a:pos x="T8" y="T9"/>
              </a:cxn>
            </a:cxnLst>
            <a:rect l="T15" t="T16" r="T17" b="T18"/>
            <a:pathLst>
              <a:path w="99" h="267">
                <a:moveTo>
                  <a:pt x="0" y="0"/>
                </a:moveTo>
                <a:lnTo>
                  <a:pt x="0" y="213"/>
                </a:lnTo>
                <a:lnTo>
                  <a:pt x="98" y="266"/>
                </a:lnTo>
                <a:lnTo>
                  <a:pt x="98" y="52"/>
                </a:lnTo>
                <a:lnTo>
                  <a:pt x="0"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5141" name="Freeform 21"/>
          <p:cNvSpPr>
            <a:spLocks/>
          </p:cNvSpPr>
          <p:nvPr/>
        </p:nvSpPr>
        <p:spPr bwMode="auto">
          <a:xfrm>
            <a:off x="6448425" y="2024063"/>
            <a:ext cx="569913" cy="487362"/>
          </a:xfrm>
          <a:custGeom>
            <a:avLst/>
            <a:gdLst>
              <a:gd name="T0" fmla="*/ 902216729 w 359"/>
              <a:gd name="T1" fmla="*/ 0 h 307"/>
              <a:gd name="T2" fmla="*/ 902216729 w 359"/>
              <a:gd name="T3" fmla="*/ 536791937 h 307"/>
              <a:gd name="T4" fmla="*/ 0 w 359"/>
              <a:gd name="T5" fmla="*/ 771167021 h 307"/>
              <a:gd name="T6" fmla="*/ 0 w 359"/>
              <a:gd name="T7" fmla="*/ 231854137 h 307"/>
              <a:gd name="T8" fmla="*/ 902216729 w 359"/>
              <a:gd name="T9" fmla="*/ 0 h 307"/>
              <a:gd name="T10" fmla="*/ 0 60000 65536"/>
              <a:gd name="T11" fmla="*/ 0 60000 65536"/>
              <a:gd name="T12" fmla="*/ 0 60000 65536"/>
              <a:gd name="T13" fmla="*/ 0 60000 65536"/>
              <a:gd name="T14" fmla="*/ 0 60000 65536"/>
              <a:gd name="T15" fmla="*/ 0 w 359"/>
              <a:gd name="T16" fmla="*/ 0 h 307"/>
              <a:gd name="T17" fmla="*/ 359 w 359"/>
              <a:gd name="T18" fmla="*/ 307 h 307"/>
            </a:gdLst>
            <a:ahLst/>
            <a:cxnLst>
              <a:cxn ang="T10">
                <a:pos x="T0" y="T1"/>
              </a:cxn>
              <a:cxn ang="T11">
                <a:pos x="T2" y="T3"/>
              </a:cxn>
              <a:cxn ang="T12">
                <a:pos x="T4" y="T5"/>
              </a:cxn>
              <a:cxn ang="T13">
                <a:pos x="T6" y="T7"/>
              </a:cxn>
              <a:cxn ang="T14">
                <a:pos x="T8" y="T9"/>
              </a:cxn>
            </a:cxnLst>
            <a:rect l="T15" t="T16" r="T17" b="T18"/>
            <a:pathLst>
              <a:path w="359" h="307">
                <a:moveTo>
                  <a:pt x="358" y="0"/>
                </a:moveTo>
                <a:lnTo>
                  <a:pt x="358" y="213"/>
                </a:lnTo>
                <a:lnTo>
                  <a:pt x="0" y="306"/>
                </a:lnTo>
                <a:lnTo>
                  <a:pt x="0" y="92"/>
                </a:lnTo>
                <a:lnTo>
                  <a:pt x="358" y="0"/>
                </a:lnTo>
              </a:path>
            </a:pathLst>
          </a:custGeom>
          <a:pattFill prst="dkUpDiag">
            <a:fgClr>
              <a:srgbClr val="CC99FF"/>
            </a:fgClr>
            <a:bgClr>
              <a:schemeClr val="bg1"/>
            </a:bgClr>
          </a:patt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142" name="Freeform 22"/>
          <p:cNvSpPr>
            <a:spLocks/>
          </p:cNvSpPr>
          <p:nvPr/>
        </p:nvSpPr>
        <p:spPr bwMode="auto">
          <a:xfrm>
            <a:off x="6448425" y="2024063"/>
            <a:ext cx="569913" cy="487362"/>
          </a:xfrm>
          <a:custGeom>
            <a:avLst/>
            <a:gdLst>
              <a:gd name="T0" fmla="*/ 902216729 w 359"/>
              <a:gd name="T1" fmla="*/ 0 h 307"/>
              <a:gd name="T2" fmla="*/ 902216729 w 359"/>
              <a:gd name="T3" fmla="*/ 536791937 h 307"/>
              <a:gd name="T4" fmla="*/ 0 w 359"/>
              <a:gd name="T5" fmla="*/ 771167021 h 307"/>
              <a:gd name="T6" fmla="*/ 0 w 359"/>
              <a:gd name="T7" fmla="*/ 231854137 h 307"/>
              <a:gd name="T8" fmla="*/ 902216729 w 359"/>
              <a:gd name="T9" fmla="*/ 0 h 307"/>
              <a:gd name="T10" fmla="*/ 0 60000 65536"/>
              <a:gd name="T11" fmla="*/ 0 60000 65536"/>
              <a:gd name="T12" fmla="*/ 0 60000 65536"/>
              <a:gd name="T13" fmla="*/ 0 60000 65536"/>
              <a:gd name="T14" fmla="*/ 0 60000 65536"/>
              <a:gd name="T15" fmla="*/ 0 w 359"/>
              <a:gd name="T16" fmla="*/ 0 h 307"/>
              <a:gd name="T17" fmla="*/ 359 w 359"/>
              <a:gd name="T18" fmla="*/ 307 h 307"/>
            </a:gdLst>
            <a:ahLst/>
            <a:cxnLst>
              <a:cxn ang="T10">
                <a:pos x="T0" y="T1"/>
              </a:cxn>
              <a:cxn ang="T11">
                <a:pos x="T2" y="T3"/>
              </a:cxn>
              <a:cxn ang="T12">
                <a:pos x="T4" y="T5"/>
              </a:cxn>
              <a:cxn ang="T13">
                <a:pos x="T6" y="T7"/>
              </a:cxn>
              <a:cxn ang="T14">
                <a:pos x="T8" y="T9"/>
              </a:cxn>
            </a:cxnLst>
            <a:rect l="T15" t="T16" r="T17" b="T18"/>
            <a:pathLst>
              <a:path w="359" h="307">
                <a:moveTo>
                  <a:pt x="358" y="0"/>
                </a:moveTo>
                <a:lnTo>
                  <a:pt x="358" y="213"/>
                </a:lnTo>
                <a:lnTo>
                  <a:pt x="0" y="306"/>
                </a:lnTo>
                <a:lnTo>
                  <a:pt x="0" y="92"/>
                </a:lnTo>
                <a:lnTo>
                  <a:pt x="358"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5143" name="Freeform 23"/>
          <p:cNvSpPr>
            <a:spLocks/>
          </p:cNvSpPr>
          <p:nvPr/>
        </p:nvSpPr>
        <p:spPr bwMode="auto">
          <a:xfrm>
            <a:off x="6283325" y="1931988"/>
            <a:ext cx="742950" cy="239712"/>
          </a:xfrm>
          <a:custGeom>
            <a:avLst/>
            <a:gdLst>
              <a:gd name="T0" fmla="*/ 914817513 w 468"/>
              <a:gd name="T1" fmla="*/ 0 h 151"/>
              <a:gd name="T2" fmla="*/ 1176913763 w 468"/>
              <a:gd name="T3" fmla="*/ 146168758 h 151"/>
              <a:gd name="T4" fmla="*/ 259576888 w 468"/>
              <a:gd name="T5" fmla="*/ 378022649 h 151"/>
              <a:gd name="T6" fmla="*/ 0 w 468"/>
              <a:gd name="T7" fmla="*/ 229332947 h 151"/>
              <a:gd name="T8" fmla="*/ 914817513 w 468"/>
              <a:gd name="T9" fmla="*/ 0 h 151"/>
              <a:gd name="T10" fmla="*/ 0 60000 65536"/>
              <a:gd name="T11" fmla="*/ 0 60000 65536"/>
              <a:gd name="T12" fmla="*/ 0 60000 65536"/>
              <a:gd name="T13" fmla="*/ 0 60000 65536"/>
              <a:gd name="T14" fmla="*/ 0 60000 65536"/>
              <a:gd name="T15" fmla="*/ 0 w 468"/>
              <a:gd name="T16" fmla="*/ 0 h 151"/>
              <a:gd name="T17" fmla="*/ 468 w 468"/>
              <a:gd name="T18" fmla="*/ 151 h 151"/>
            </a:gdLst>
            <a:ahLst/>
            <a:cxnLst>
              <a:cxn ang="T10">
                <a:pos x="T0" y="T1"/>
              </a:cxn>
              <a:cxn ang="T11">
                <a:pos x="T2" y="T3"/>
              </a:cxn>
              <a:cxn ang="T12">
                <a:pos x="T4" y="T5"/>
              </a:cxn>
              <a:cxn ang="T13">
                <a:pos x="T6" y="T7"/>
              </a:cxn>
              <a:cxn ang="T14">
                <a:pos x="T8" y="T9"/>
              </a:cxn>
            </a:cxnLst>
            <a:rect l="T15" t="T16" r="T17" b="T18"/>
            <a:pathLst>
              <a:path w="468" h="151">
                <a:moveTo>
                  <a:pt x="363" y="0"/>
                </a:moveTo>
                <a:lnTo>
                  <a:pt x="467" y="58"/>
                </a:lnTo>
                <a:lnTo>
                  <a:pt x="103" y="150"/>
                </a:lnTo>
                <a:lnTo>
                  <a:pt x="0" y="91"/>
                </a:lnTo>
                <a:lnTo>
                  <a:pt x="363" y="0"/>
                </a:lnTo>
              </a:path>
            </a:pathLst>
          </a:custGeom>
          <a:solidFill>
            <a:srgbClr val="9933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144" name="Freeform 24"/>
          <p:cNvSpPr>
            <a:spLocks/>
          </p:cNvSpPr>
          <p:nvPr/>
        </p:nvSpPr>
        <p:spPr bwMode="auto">
          <a:xfrm>
            <a:off x="6292850" y="1941513"/>
            <a:ext cx="742950" cy="239712"/>
          </a:xfrm>
          <a:custGeom>
            <a:avLst/>
            <a:gdLst>
              <a:gd name="T0" fmla="*/ 914817513 w 468"/>
              <a:gd name="T1" fmla="*/ 0 h 151"/>
              <a:gd name="T2" fmla="*/ 1176913763 w 468"/>
              <a:gd name="T3" fmla="*/ 146168758 h 151"/>
              <a:gd name="T4" fmla="*/ 259576888 w 468"/>
              <a:gd name="T5" fmla="*/ 378022649 h 151"/>
              <a:gd name="T6" fmla="*/ 0 w 468"/>
              <a:gd name="T7" fmla="*/ 229332947 h 151"/>
              <a:gd name="T8" fmla="*/ 914817513 w 468"/>
              <a:gd name="T9" fmla="*/ 0 h 151"/>
              <a:gd name="T10" fmla="*/ 0 60000 65536"/>
              <a:gd name="T11" fmla="*/ 0 60000 65536"/>
              <a:gd name="T12" fmla="*/ 0 60000 65536"/>
              <a:gd name="T13" fmla="*/ 0 60000 65536"/>
              <a:gd name="T14" fmla="*/ 0 60000 65536"/>
              <a:gd name="T15" fmla="*/ 0 w 468"/>
              <a:gd name="T16" fmla="*/ 0 h 151"/>
              <a:gd name="T17" fmla="*/ 468 w 468"/>
              <a:gd name="T18" fmla="*/ 151 h 151"/>
            </a:gdLst>
            <a:ahLst/>
            <a:cxnLst>
              <a:cxn ang="T10">
                <a:pos x="T0" y="T1"/>
              </a:cxn>
              <a:cxn ang="T11">
                <a:pos x="T2" y="T3"/>
              </a:cxn>
              <a:cxn ang="T12">
                <a:pos x="T4" y="T5"/>
              </a:cxn>
              <a:cxn ang="T13">
                <a:pos x="T6" y="T7"/>
              </a:cxn>
              <a:cxn ang="T14">
                <a:pos x="T8" y="T9"/>
              </a:cxn>
            </a:cxnLst>
            <a:rect l="T15" t="T16" r="T17" b="T18"/>
            <a:pathLst>
              <a:path w="468" h="151">
                <a:moveTo>
                  <a:pt x="363" y="0"/>
                </a:moveTo>
                <a:lnTo>
                  <a:pt x="467" y="58"/>
                </a:lnTo>
                <a:lnTo>
                  <a:pt x="103" y="150"/>
                </a:lnTo>
                <a:lnTo>
                  <a:pt x="0" y="91"/>
                </a:lnTo>
                <a:lnTo>
                  <a:pt x="363"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5145" name="Freeform 25"/>
          <p:cNvSpPr>
            <a:spLocks/>
          </p:cNvSpPr>
          <p:nvPr/>
        </p:nvSpPr>
        <p:spPr bwMode="auto">
          <a:xfrm>
            <a:off x="6283325" y="2078038"/>
            <a:ext cx="157163" cy="433387"/>
          </a:xfrm>
          <a:custGeom>
            <a:avLst/>
            <a:gdLst>
              <a:gd name="T0" fmla="*/ 0 w 99"/>
              <a:gd name="T1" fmla="*/ 0 h 273"/>
              <a:gd name="T2" fmla="*/ 0 w 99"/>
              <a:gd name="T3" fmla="*/ 536791868 h 273"/>
              <a:gd name="T4" fmla="*/ 246976098 w 99"/>
              <a:gd name="T5" fmla="*/ 685481709 h 273"/>
              <a:gd name="T6" fmla="*/ 246976098 w 99"/>
              <a:gd name="T7" fmla="*/ 146168894 h 273"/>
              <a:gd name="T8" fmla="*/ 0 w 99"/>
              <a:gd name="T9" fmla="*/ 0 h 273"/>
              <a:gd name="T10" fmla="*/ 0 60000 65536"/>
              <a:gd name="T11" fmla="*/ 0 60000 65536"/>
              <a:gd name="T12" fmla="*/ 0 60000 65536"/>
              <a:gd name="T13" fmla="*/ 0 60000 65536"/>
              <a:gd name="T14" fmla="*/ 0 60000 65536"/>
              <a:gd name="T15" fmla="*/ 0 w 99"/>
              <a:gd name="T16" fmla="*/ 0 h 273"/>
              <a:gd name="T17" fmla="*/ 99 w 99"/>
              <a:gd name="T18" fmla="*/ 273 h 273"/>
            </a:gdLst>
            <a:ahLst/>
            <a:cxnLst>
              <a:cxn ang="T10">
                <a:pos x="T0" y="T1"/>
              </a:cxn>
              <a:cxn ang="T11">
                <a:pos x="T2" y="T3"/>
              </a:cxn>
              <a:cxn ang="T12">
                <a:pos x="T4" y="T5"/>
              </a:cxn>
              <a:cxn ang="T13">
                <a:pos x="T6" y="T7"/>
              </a:cxn>
              <a:cxn ang="T14">
                <a:pos x="T8" y="T9"/>
              </a:cxn>
            </a:cxnLst>
            <a:rect l="T15" t="T16" r="T17" b="T18"/>
            <a:pathLst>
              <a:path w="99" h="273">
                <a:moveTo>
                  <a:pt x="0" y="0"/>
                </a:moveTo>
                <a:lnTo>
                  <a:pt x="0" y="213"/>
                </a:lnTo>
                <a:lnTo>
                  <a:pt x="98" y="272"/>
                </a:lnTo>
                <a:lnTo>
                  <a:pt x="98" y="58"/>
                </a:lnTo>
                <a:lnTo>
                  <a:pt x="0" y="0"/>
                </a:lnTo>
              </a:path>
            </a:pathLst>
          </a:custGeom>
          <a:solidFill>
            <a:srgbClr val="999999"/>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146" name="Freeform 26"/>
          <p:cNvSpPr>
            <a:spLocks/>
          </p:cNvSpPr>
          <p:nvPr/>
        </p:nvSpPr>
        <p:spPr bwMode="auto">
          <a:xfrm>
            <a:off x="6283325" y="2078038"/>
            <a:ext cx="157163" cy="433387"/>
          </a:xfrm>
          <a:custGeom>
            <a:avLst/>
            <a:gdLst>
              <a:gd name="T0" fmla="*/ 0 w 99"/>
              <a:gd name="T1" fmla="*/ 0 h 273"/>
              <a:gd name="T2" fmla="*/ 0 w 99"/>
              <a:gd name="T3" fmla="*/ 536791868 h 273"/>
              <a:gd name="T4" fmla="*/ 246976098 w 99"/>
              <a:gd name="T5" fmla="*/ 685481709 h 273"/>
              <a:gd name="T6" fmla="*/ 246976098 w 99"/>
              <a:gd name="T7" fmla="*/ 146168894 h 273"/>
              <a:gd name="T8" fmla="*/ 0 w 99"/>
              <a:gd name="T9" fmla="*/ 0 h 273"/>
              <a:gd name="T10" fmla="*/ 0 60000 65536"/>
              <a:gd name="T11" fmla="*/ 0 60000 65536"/>
              <a:gd name="T12" fmla="*/ 0 60000 65536"/>
              <a:gd name="T13" fmla="*/ 0 60000 65536"/>
              <a:gd name="T14" fmla="*/ 0 60000 65536"/>
              <a:gd name="T15" fmla="*/ 0 w 99"/>
              <a:gd name="T16" fmla="*/ 0 h 273"/>
              <a:gd name="T17" fmla="*/ 99 w 99"/>
              <a:gd name="T18" fmla="*/ 273 h 273"/>
            </a:gdLst>
            <a:ahLst/>
            <a:cxnLst>
              <a:cxn ang="T10">
                <a:pos x="T0" y="T1"/>
              </a:cxn>
              <a:cxn ang="T11">
                <a:pos x="T2" y="T3"/>
              </a:cxn>
              <a:cxn ang="T12">
                <a:pos x="T4" y="T5"/>
              </a:cxn>
              <a:cxn ang="T13">
                <a:pos x="T6" y="T7"/>
              </a:cxn>
              <a:cxn ang="T14">
                <a:pos x="T8" y="T9"/>
              </a:cxn>
            </a:cxnLst>
            <a:rect l="T15" t="T16" r="T17" b="T18"/>
            <a:pathLst>
              <a:path w="99" h="273">
                <a:moveTo>
                  <a:pt x="0" y="0"/>
                </a:moveTo>
                <a:lnTo>
                  <a:pt x="0" y="213"/>
                </a:lnTo>
                <a:lnTo>
                  <a:pt x="98" y="272"/>
                </a:lnTo>
                <a:lnTo>
                  <a:pt x="98" y="58"/>
                </a:lnTo>
                <a:lnTo>
                  <a:pt x="0"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5147" name="Freeform 27"/>
          <p:cNvSpPr>
            <a:spLocks/>
          </p:cNvSpPr>
          <p:nvPr/>
        </p:nvSpPr>
        <p:spPr bwMode="auto">
          <a:xfrm>
            <a:off x="6319838" y="2160588"/>
            <a:ext cx="130175" cy="377825"/>
          </a:xfrm>
          <a:custGeom>
            <a:avLst/>
            <a:gdLst>
              <a:gd name="T0" fmla="*/ 204133450 w 82"/>
              <a:gd name="T1" fmla="*/ 0 h 238"/>
              <a:gd name="T2" fmla="*/ 204133450 w 82"/>
              <a:gd name="T3" fmla="*/ 539313438 h 238"/>
              <a:gd name="T4" fmla="*/ 0 w 82"/>
              <a:gd name="T5" fmla="*/ 597277825 h 238"/>
              <a:gd name="T6" fmla="*/ 0 w 82"/>
              <a:gd name="T7" fmla="*/ 70564375 h 238"/>
              <a:gd name="T8" fmla="*/ 204133450 w 82"/>
              <a:gd name="T9" fmla="*/ 0 h 238"/>
              <a:gd name="T10" fmla="*/ 0 60000 65536"/>
              <a:gd name="T11" fmla="*/ 0 60000 65536"/>
              <a:gd name="T12" fmla="*/ 0 60000 65536"/>
              <a:gd name="T13" fmla="*/ 0 60000 65536"/>
              <a:gd name="T14" fmla="*/ 0 60000 65536"/>
              <a:gd name="T15" fmla="*/ 0 w 82"/>
              <a:gd name="T16" fmla="*/ 0 h 238"/>
              <a:gd name="T17" fmla="*/ 82 w 82"/>
              <a:gd name="T18" fmla="*/ 238 h 238"/>
            </a:gdLst>
            <a:ahLst/>
            <a:cxnLst>
              <a:cxn ang="T10">
                <a:pos x="T0" y="T1"/>
              </a:cxn>
              <a:cxn ang="T11">
                <a:pos x="T2" y="T3"/>
              </a:cxn>
              <a:cxn ang="T12">
                <a:pos x="T4" y="T5"/>
              </a:cxn>
              <a:cxn ang="T13">
                <a:pos x="T6" y="T7"/>
              </a:cxn>
              <a:cxn ang="T14">
                <a:pos x="T8" y="T9"/>
              </a:cxn>
            </a:cxnLst>
            <a:rect l="T15" t="T16" r="T17" b="T18"/>
            <a:pathLst>
              <a:path w="82" h="238">
                <a:moveTo>
                  <a:pt x="81" y="0"/>
                </a:moveTo>
                <a:lnTo>
                  <a:pt x="81" y="214"/>
                </a:lnTo>
                <a:lnTo>
                  <a:pt x="0" y="237"/>
                </a:lnTo>
                <a:lnTo>
                  <a:pt x="0" y="28"/>
                </a:lnTo>
                <a:lnTo>
                  <a:pt x="81" y="0"/>
                </a:lnTo>
              </a:path>
            </a:pathLst>
          </a:custGeom>
          <a:solidFill>
            <a:srgbClr val="FF9999"/>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148" name="Freeform 28"/>
          <p:cNvSpPr>
            <a:spLocks/>
          </p:cNvSpPr>
          <p:nvPr/>
        </p:nvSpPr>
        <p:spPr bwMode="auto">
          <a:xfrm>
            <a:off x="6319838" y="2160588"/>
            <a:ext cx="130175" cy="377825"/>
          </a:xfrm>
          <a:custGeom>
            <a:avLst/>
            <a:gdLst>
              <a:gd name="T0" fmla="*/ 204133450 w 82"/>
              <a:gd name="T1" fmla="*/ 0 h 238"/>
              <a:gd name="T2" fmla="*/ 204133450 w 82"/>
              <a:gd name="T3" fmla="*/ 539313438 h 238"/>
              <a:gd name="T4" fmla="*/ 0 w 82"/>
              <a:gd name="T5" fmla="*/ 597277825 h 238"/>
              <a:gd name="T6" fmla="*/ 0 w 82"/>
              <a:gd name="T7" fmla="*/ 70564375 h 238"/>
              <a:gd name="T8" fmla="*/ 204133450 w 82"/>
              <a:gd name="T9" fmla="*/ 0 h 238"/>
              <a:gd name="T10" fmla="*/ 0 60000 65536"/>
              <a:gd name="T11" fmla="*/ 0 60000 65536"/>
              <a:gd name="T12" fmla="*/ 0 60000 65536"/>
              <a:gd name="T13" fmla="*/ 0 60000 65536"/>
              <a:gd name="T14" fmla="*/ 0 60000 65536"/>
              <a:gd name="T15" fmla="*/ 0 w 82"/>
              <a:gd name="T16" fmla="*/ 0 h 238"/>
              <a:gd name="T17" fmla="*/ 82 w 82"/>
              <a:gd name="T18" fmla="*/ 238 h 238"/>
            </a:gdLst>
            <a:ahLst/>
            <a:cxnLst>
              <a:cxn ang="T10">
                <a:pos x="T0" y="T1"/>
              </a:cxn>
              <a:cxn ang="T11">
                <a:pos x="T2" y="T3"/>
              </a:cxn>
              <a:cxn ang="T12">
                <a:pos x="T4" y="T5"/>
              </a:cxn>
              <a:cxn ang="T13">
                <a:pos x="T6" y="T7"/>
              </a:cxn>
              <a:cxn ang="T14">
                <a:pos x="T8" y="T9"/>
              </a:cxn>
            </a:cxnLst>
            <a:rect l="T15" t="T16" r="T17" b="T18"/>
            <a:pathLst>
              <a:path w="82" h="238">
                <a:moveTo>
                  <a:pt x="81" y="0"/>
                </a:moveTo>
                <a:lnTo>
                  <a:pt x="81" y="214"/>
                </a:lnTo>
                <a:lnTo>
                  <a:pt x="0" y="237"/>
                </a:lnTo>
                <a:lnTo>
                  <a:pt x="0" y="28"/>
                </a:lnTo>
                <a:lnTo>
                  <a:pt x="81"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5149" name="Freeform 29"/>
          <p:cNvSpPr>
            <a:spLocks/>
          </p:cNvSpPr>
          <p:nvPr/>
        </p:nvSpPr>
        <p:spPr bwMode="auto">
          <a:xfrm>
            <a:off x="6164263" y="2078038"/>
            <a:ext cx="293687" cy="130175"/>
          </a:xfrm>
          <a:custGeom>
            <a:avLst/>
            <a:gdLst>
              <a:gd name="T0" fmla="*/ 201612157 w 185"/>
              <a:gd name="T1" fmla="*/ 0 h 82"/>
              <a:gd name="T2" fmla="*/ 463707961 w 185"/>
              <a:gd name="T3" fmla="*/ 131048125 h 82"/>
              <a:gd name="T4" fmla="*/ 244453946 w 185"/>
              <a:gd name="T5" fmla="*/ 204133450 h 82"/>
              <a:gd name="T6" fmla="*/ 0 w 185"/>
              <a:gd name="T7" fmla="*/ 60483750 h 82"/>
              <a:gd name="T8" fmla="*/ 201612157 w 185"/>
              <a:gd name="T9" fmla="*/ 0 h 82"/>
              <a:gd name="T10" fmla="*/ 0 60000 65536"/>
              <a:gd name="T11" fmla="*/ 0 60000 65536"/>
              <a:gd name="T12" fmla="*/ 0 60000 65536"/>
              <a:gd name="T13" fmla="*/ 0 60000 65536"/>
              <a:gd name="T14" fmla="*/ 0 60000 65536"/>
              <a:gd name="T15" fmla="*/ 0 w 185"/>
              <a:gd name="T16" fmla="*/ 0 h 82"/>
              <a:gd name="T17" fmla="*/ 185 w 185"/>
              <a:gd name="T18" fmla="*/ 82 h 82"/>
            </a:gdLst>
            <a:ahLst/>
            <a:cxnLst>
              <a:cxn ang="T10">
                <a:pos x="T0" y="T1"/>
              </a:cxn>
              <a:cxn ang="T11">
                <a:pos x="T2" y="T3"/>
              </a:cxn>
              <a:cxn ang="T12">
                <a:pos x="T4" y="T5"/>
              </a:cxn>
              <a:cxn ang="T13">
                <a:pos x="T6" y="T7"/>
              </a:cxn>
              <a:cxn ang="T14">
                <a:pos x="T8" y="T9"/>
              </a:cxn>
            </a:cxnLst>
            <a:rect l="T15" t="T16" r="T17" b="T18"/>
            <a:pathLst>
              <a:path w="185" h="82">
                <a:moveTo>
                  <a:pt x="80" y="0"/>
                </a:moveTo>
                <a:lnTo>
                  <a:pt x="184" y="52"/>
                </a:lnTo>
                <a:lnTo>
                  <a:pt x="97" y="81"/>
                </a:lnTo>
                <a:lnTo>
                  <a:pt x="0" y="24"/>
                </a:lnTo>
                <a:lnTo>
                  <a:pt x="80" y="0"/>
                </a:lnTo>
              </a:path>
            </a:pathLst>
          </a:custGeom>
          <a:solidFill>
            <a:srgbClr val="B2B2B2"/>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150" name="Freeform 30"/>
          <p:cNvSpPr>
            <a:spLocks/>
          </p:cNvSpPr>
          <p:nvPr/>
        </p:nvSpPr>
        <p:spPr bwMode="auto">
          <a:xfrm>
            <a:off x="6164263" y="2078038"/>
            <a:ext cx="293687" cy="130175"/>
          </a:xfrm>
          <a:custGeom>
            <a:avLst/>
            <a:gdLst>
              <a:gd name="T0" fmla="*/ 201612157 w 185"/>
              <a:gd name="T1" fmla="*/ 0 h 82"/>
              <a:gd name="T2" fmla="*/ 463707961 w 185"/>
              <a:gd name="T3" fmla="*/ 131048125 h 82"/>
              <a:gd name="T4" fmla="*/ 244453946 w 185"/>
              <a:gd name="T5" fmla="*/ 204133450 h 82"/>
              <a:gd name="T6" fmla="*/ 0 w 185"/>
              <a:gd name="T7" fmla="*/ 60483750 h 82"/>
              <a:gd name="T8" fmla="*/ 201612157 w 185"/>
              <a:gd name="T9" fmla="*/ 0 h 82"/>
              <a:gd name="T10" fmla="*/ 0 60000 65536"/>
              <a:gd name="T11" fmla="*/ 0 60000 65536"/>
              <a:gd name="T12" fmla="*/ 0 60000 65536"/>
              <a:gd name="T13" fmla="*/ 0 60000 65536"/>
              <a:gd name="T14" fmla="*/ 0 60000 65536"/>
              <a:gd name="T15" fmla="*/ 0 w 185"/>
              <a:gd name="T16" fmla="*/ 0 h 82"/>
              <a:gd name="T17" fmla="*/ 185 w 185"/>
              <a:gd name="T18" fmla="*/ 82 h 82"/>
            </a:gdLst>
            <a:ahLst/>
            <a:cxnLst>
              <a:cxn ang="T10">
                <a:pos x="T0" y="T1"/>
              </a:cxn>
              <a:cxn ang="T11">
                <a:pos x="T2" y="T3"/>
              </a:cxn>
              <a:cxn ang="T12">
                <a:pos x="T4" y="T5"/>
              </a:cxn>
              <a:cxn ang="T13">
                <a:pos x="T6" y="T7"/>
              </a:cxn>
              <a:cxn ang="T14">
                <a:pos x="T8" y="T9"/>
              </a:cxn>
            </a:cxnLst>
            <a:rect l="T15" t="T16" r="T17" b="T18"/>
            <a:pathLst>
              <a:path w="185" h="82">
                <a:moveTo>
                  <a:pt x="80" y="0"/>
                </a:moveTo>
                <a:lnTo>
                  <a:pt x="184" y="52"/>
                </a:lnTo>
                <a:lnTo>
                  <a:pt x="97" y="81"/>
                </a:lnTo>
                <a:lnTo>
                  <a:pt x="0" y="24"/>
                </a:lnTo>
                <a:lnTo>
                  <a:pt x="80" y="0"/>
                </a:lnTo>
              </a:path>
            </a:pathLst>
          </a:custGeom>
          <a:solidFill>
            <a:srgbClr val="FF0066"/>
          </a:solidFill>
          <a:ln w="12700" cap="rnd">
            <a:solidFill>
              <a:srgbClr val="000000"/>
            </a:solidFill>
            <a:round/>
            <a:headEnd type="none" w="sm" len="sm"/>
            <a:tailEnd type="none" w="sm" len="sm"/>
          </a:ln>
        </p:spPr>
        <p:txBody>
          <a:bodyPr/>
          <a:lstStyle/>
          <a:p>
            <a:endParaRPr lang="hu-HU"/>
          </a:p>
        </p:txBody>
      </p:sp>
      <p:sp>
        <p:nvSpPr>
          <p:cNvPr id="5151" name="Freeform 31"/>
          <p:cNvSpPr>
            <a:spLocks/>
          </p:cNvSpPr>
          <p:nvPr/>
        </p:nvSpPr>
        <p:spPr bwMode="auto">
          <a:xfrm>
            <a:off x="6164263" y="2116138"/>
            <a:ext cx="157162" cy="422275"/>
          </a:xfrm>
          <a:custGeom>
            <a:avLst/>
            <a:gdLst>
              <a:gd name="T0" fmla="*/ 0 w 99"/>
              <a:gd name="T1" fmla="*/ 0 h 266"/>
              <a:gd name="T2" fmla="*/ 0 w 99"/>
              <a:gd name="T3" fmla="*/ 534273125 h 266"/>
              <a:gd name="T4" fmla="*/ 246974527 w 99"/>
              <a:gd name="T5" fmla="*/ 667842200 h 266"/>
              <a:gd name="T6" fmla="*/ 246974527 w 99"/>
              <a:gd name="T7" fmla="*/ 141128750 h 266"/>
              <a:gd name="T8" fmla="*/ 0 w 99"/>
              <a:gd name="T9" fmla="*/ 0 h 266"/>
              <a:gd name="T10" fmla="*/ 0 60000 65536"/>
              <a:gd name="T11" fmla="*/ 0 60000 65536"/>
              <a:gd name="T12" fmla="*/ 0 60000 65536"/>
              <a:gd name="T13" fmla="*/ 0 60000 65536"/>
              <a:gd name="T14" fmla="*/ 0 60000 65536"/>
              <a:gd name="T15" fmla="*/ 0 w 99"/>
              <a:gd name="T16" fmla="*/ 0 h 266"/>
              <a:gd name="T17" fmla="*/ 99 w 99"/>
              <a:gd name="T18" fmla="*/ 266 h 266"/>
            </a:gdLst>
            <a:ahLst/>
            <a:cxnLst>
              <a:cxn ang="T10">
                <a:pos x="T0" y="T1"/>
              </a:cxn>
              <a:cxn ang="T11">
                <a:pos x="T2" y="T3"/>
              </a:cxn>
              <a:cxn ang="T12">
                <a:pos x="T4" y="T5"/>
              </a:cxn>
              <a:cxn ang="T13">
                <a:pos x="T6" y="T7"/>
              </a:cxn>
              <a:cxn ang="T14">
                <a:pos x="T8" y="T9"/>
              </a:cxn>
            </a:cxnLst>
            <a:rect l="T15" t="T16" r="T17" b="T18"/>
            <a:pathLst>
              <a:path w="99" h="266">
                <a:moveTo>
                  <a:pt x="0" y="0"/>
                </a:moveTo>
                <a:lnTo>
                  <a:pt x="0" y="212"/>
                </a:lnTo>
                <a:lnTo>
                  <a:pt x="98" y="265"/>
                </a:lnTo>
                <a:lnTo>
                  <a:pt x="98" y="56"/>
                </a:lnTo>
                <a:lnTo>
                  <a:pt x="0"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5152" name="Freeform 32"/>
          <p:cNvSpPr>
            <a:spLocks/>
          </p:cNvSpPr>
          <p:nvPr/>
        </p:nvSpPr>
        <p:spPr bwMode="auto">
          <a:xfrm>
            <a:off x="6162675" y="2109788"/>
            <a:ext cx="158750" cy="433387"/>
          </a:xfrm>
          <a:custGeom>
            <a:avLst/>
            <a:gdLst>
              <a:gd name="T0" fmla="*/ 0 w 100"/>
              <a:gd name="T1" fmla="*/ 0 h 273"/>
              <a:gd name="T2" fmla="*/ 0 w 100"/>
              <a:gd name="T3" fmla="*/ 536791868 h 273"/>
              <a:gd name="T4" fmla="*/ 249496263 w 100"/>
              <a:gd name="T5" fmla="*/ 685481709 h 273"/>
              <a:gd name="T6" fmla="*/ 249496263 w 100"/>
              <a:gd name="T7" fmla="*/ 146168894 h 273"/>
              <a:gd name="T8" fmla="*/ 0 w 100"/>
              <a:gd name="T9" fmla="*/ 0 h 273"/>
              <a:gd name="T10" fmla="*/ 0 60000 65536"/>
              <a:gd name="T11" fmla="*/ 0 60000 65536"/>
              <a:gd name="T12" fmla="*/ 0 60000 65536"/>
              <a:gd name="T13" fmla="*/ 0 60000 65536"/>
              <a:gd name="T14" fmla="*/ 0 60000 65536"/>
              <a:gd name="T15" fmla="*/ 0 w 100"/>
              <a:gd name="T16" fmla="*/ 0 h 273"/>
              <a:gd name="T17" fmla="*/ 100 w 100"/>
              <a:gd name="T18" fmla="*/ 273 h 273"/>
            </a:gdLst>
            <a:ahLst/>
            <a:cxnLst>
              <a:cxn ang="T10">
                <a:pos x="T0" y="T1"/>
              </a:cxn>
              <a:cxn ang="T11">
                <a:pos x="T2" y="T3"/>
              </a:cxn>
              <a:cxn ang="T12">
                <a:pos x="T4" y="T5"/>
              </a:cxn>
              <a:cxn ang="T13">
                <a:pos x="T6" y="T7"/>
              </a:cxn>
              <a:cxn ang="T14">
                <a:pos x="T8" y="T9"/>
              </a:cxn>
            </a:cxnLst>
            <a:rect l="T15" t="T16" r="T17" b="T18"/>
            <a:pathLst>
              <a:path w="100" h="273">
                <a:moveTo>
                  <a:pt x="0" y="0"/>
                </a:moveTo>
                <a:lnTo>
                  <a:pt x="0" y="213"/>
                </a:lnTo>
                <a:lnTo>
                  <a:pt x="99" y="272"/>
                </a:lnTo>
                <a:lnTo>
                  <a:pt x="99" y="58"/>
                </a:lnTo>
                <a:lnTo>
                  <a:pt x="0" y="0"/>
                </a:lnTo>
              </a:path>
            </a:pathLst>
          </a:custGeom>
          <a:solidFill>
            <a:srgbClr val="999999"/>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153" name="Freeform 33"/>
          <p:cNvSpPr>
            <a:spLocks/>
          </p:cNvSpPr>
          <p:nvPr/>
        </p:nvSpPr>
        <p:spPr bwMode="auto">
          <a:xfrm>
            <a:off x="6162675" y="2109788"/>
            <a:ext cx="158750" cy="433387"/>
          </a:xfrm>
          <a:custGeom>
            <a:avLst/>
            <a:gdLst>
              <a:gd name="T0" fmla="*/ 0 w 100"/>
              <a:gd name="T1" fmla="*/ 0 h 273"/>
              <a:gd name="T2" fmla="*/ 0 w 100"/>
              <a:gd name="T3" fmla="*/ 536791868 h 273"/>
              <a:gd name="T4" fmla="*/ 249496263 w 100"/>
              <a:gd name="T5" fmla="*/ 685481709 h 273"/>
              <a:gd name="T6" fmla="*/ 249496263 w 100"/>
              <a:gd name="T7" fmla="*/ 146168894 h 273"/>
              <a:gd name="T8" fmla="*/ 0 w 100"/>
              <a:gd name="T9" fmla="*/ 0 h 273"/>
              <a:gd name="T10" fmla="*/ 0 60000 65536"/>
              <a:gd name="T11" fmla="*/ 0 60000 65536"/>
              <a:gd name="T12" fmla="*/ 0 60000 65536"/>
              <a:gd name="T13" fmla="*/ 0 60000 65536"/>
              <a:gd name="T14" fmla="*/ 0 60000 65536"/>
              <a:gd name="T15" fmla="*/ 0 w 100"/>
              <a:gd name="T16" fmla="*/ 0 h 273"/>
              <a:gd name="T17" fmla="*/ 100 w 100"/>
              <a:gd name="T18" fmla="*/ 273 h 273"/>
            </a:gdLst>
            <a:ahLst/>
            <a:cxnLst>
              <a:cxn ang="T10">
                <a:pos x="T0" y="T1"/>
              </a:cxn>
              <a:cxn ang="T11">
                <a:pos x="T2" y="T3"/>
              </a:cxn>
              <a:cxn ang="T12">
                <a:pos x="T4" y="T5"/>
              </a:cxn>
              <a:cxn ang="T13">
                <a:pos x="T6" y="T7"/>
              </a:cxn>
              <a:cxn ang="T14">
                <a:pos x="T8" y="T9"/>
              </a:cxn>
            </a:cxnLst>
            <a:rect l="T15" t="T16" r="T17" b="T18"/>
            <a:pathLst>
              <a:path w="100" h="273">
                <a:moveTo>
                  <a:pt x="0" y="0"/>
                </a:moveTo>
                <a:lnTo>
                  <a:pt x="0" y="213"/>
                </a:lnTo>
                <a:lnTo>
                  <a:pt x="99" y="272"/>
                </a:lnTo>
                <a:lnTo>
                  <a:pt x="99" y="58"/>
                </a:lnTo>
                <a:lnTo>
                  <a:pt x="0"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5154" name="Freeform 34"/>
          <p:cNvSpPr>
            <a:spLocks/>
          </p:cNvSpPr>
          <p:nvPr/>
        </p:nvSpPr>
        <p:spPr bwMode="auto">
          <a:xfrm>
            <a:off x="5870575" y="2201863"/>
            <a:ext cx="460375" cy="460375"/>
          </a:xfrm>
          <a:custGeom>
            <a:avLst/>
            <a:gdLst>
              <a:gd name="T0" fmla="*/ 728325950 w 290"/>
              <a:gd name="T1" fmla="*/ 0 h 290"/>
              <a:gd name="T2" fmla="*/ 728325950 w 290"/>
              <a:gd name="T3" fmla="*/ 524192500 h 290"/>
              <a:gd name="T4" fmla="*/ 0 w 290"/>
              <a:gd name="T5" fmla="*/ 728325950 h 290"/>
              <a:gd name="T6" fmla="*/ 0 w 290"/>
              <a:gd name="T7" fmla="*/ 189012513 h 290"/>
              <a:gd name="T8" fmla="*/ 728325950 w 290"/>
              <a:gd name="T9" fmla="*/ 0 h 290"/>
              <a:gd name="T10" fmla="*/ 0 60000 65536"/>
              <a:gd name="T11" fmla="*/ 0 60000 65536"/>
              <a:gd name="T12" fmla="*/ 0 60000 65536"/>
              <a:gd name="T13" fmla="*/ 0 60000 65536"/>
              <a:gd name="T14" fmla="*/ 0 60000 65536"/>
              <a:gd name="T15" fmla="*/ 0 w 290"/>
              <a:gd name="T16" fmla="*/ 0 h 290"/>
              <a:gd name="T17" fmla="*/ 290 w 290"/>
              <a:gd name="T18" fmla="*/ 290 h 290"/>
            </a:gdLst>
            <a:ahLst/>
            <a:cxnLst>
              <a:cxn ang="T10">
                <a:pos x="T0" y="T1"/>
              </a:cxn>
              <a:cxn ang="T11">
                <a:pos x="T2" y="T3"/>
              </a:cxn>
              <a:cxn ang="T12">
                <a:pos x="T4" y="T5"/>
              </a:cxn>
              <a:cxn ang="T13">
                <a:pos x="T6" y="T7"/>
              </a:cxn>
              <a:cxn ang="T14">
                <a:pos x="T8" y="T9"/>
              </a:cxn>
            </a:cxnLst>
            <a:rect l="T15" t="T16" r="T17" b="T18"/>
            <a:pathLst>
              <a:path w="290" h="290">
                <a:moveTo>
                  <a:pt x="289" y="0"/>
                </a:moveTo>
                <a:lnTo>
                  <a:pt x="289" y="208"/>
                </a:lnTo>
                <a:lnTo>
                  <a:pt x="0" y="289"/>
                </a:lnTo>
                <a:lnTo>
                  <a:pt x="0" y="75"/>
                </a:lnTo>
                <a:lnTo>
                  <a:pt x="289" y="0"/>
                </a:lnTo>
              </a:path>
            </a:pathLst>
          </a:custGeom>
          <a:solidFill>
            <a:srgbClr val="CCCCCC"/>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155" name="Freeform 35"/>
          <p:cNvSpPr>
            <a:spLocks/>
          </p:cNvSpPr>
          <p:nvPr/>
        </p:nvSpPr>
        <p:spPr bwMode="auto">
          <a:xfrm>
            <a:off x="5870575" y="2201863"/>
            <a:ext cx="460375" cy="460375"/>
          </a:xfrm>
          <a:custGeom>
            <a:avLst/>
            <a:gdLst>
              <a:gd name="T0" fmla="*/ 728325950 w 290"/>
              <a:gd name="T1" fmla="*/ 0 h 290"/>
              <a:gd name="T2" fmla="*/ 728325950 w 290"/>
              <a:gd name="T3" fmla="*/ 524192500 h 290"/>
              <a:gd name="T4" fmla="*/ 0 w 290"/>
              <a:gd name="T5" fmla="*/ 728325950 h 290"/>
              <a:gd name="T6" fmla="*/ 0 w 290"/>
              <a:gd name="T7" fmla="*/ 189012513 h 290"/>
              <a:gd name="T8" fmla="*/ 728325950 w 290"/>
              <a:gd name="T9" fmla="*/ 0 h 290"/>
              <a:gd name="T10" fmla="*/ 0 60000 65536"/>
              <a:gd name="T11" fmla="*/ 0 60000 65536"/>
              <a:gd name="T12" fmla="*/ 0 60000 65536"/>
              <a:gd name="T13" fmla="*/ 0 60000 65536"/>
              <a:gd name="T14" fmla="*/ 0 60000 65536"/>
              <a:gd name="T15" fmla="*/ 0 w 290"/>
              <a:gd name="T16" fmla="*/ 0 h 290"/>
              <a:gd name="T17" fmla="*/ 290 w 290"/>
              <a:gd name="T18" fmla="*/ 290 h 290"/>
            </a:gdLst>
            <a:ahLst/>
            <a:cxnLst>
              <a:cxn ang="T10">
                <a:pos x="T0" y="T1"/>
              </a:cxn>
              <a:cxn ang="T11">
                <a:pos x="T2" y="T3"/>
              </a:cxn>
              <a:cxn ang="T12">
                <a:pos x="T4" y="T5"/>
              </a:cxn>
              <a:cxn ang="T13">
                <a:pos x="T6" y="T7"/>
              </a:cxn>
              <a:cxn ang="T14">
                <a:pos x="T8" y="T9"/>
              </a:cxn>
            </a:cxnLst>
            <a:rect l="T15" t="T16" r="T17" b="T18"/>
            <a:pathLst>
              <a:path w="290" h="290">
                <a:moveTo>
                  <a:pt x="289" y="0"/>
                </a:moveTo>
                <a:lnTo>
                  <a:pt x="289" y="208"/>
                </a:lnTo>
                <a:lnTo>
                  <a:pt x="0" y="289"/>
                </a:lnTo>
                <a:lnTo>
                  <a:pt x="0" y="75"/>
                </a:lnTo>
                <a:lnTo>
                  <a:pt x="289" y="0"/>
                </a:lnTo>
              </a:path>
            </a:pathLst>
          </a:custGeom>
          <a:solidFill>
            <a:srgbClr val="FFCC66"/>
          </a:solidFill>
          <a:ln w="12700" cap="rnd">
            <a:solidFill>
              <a:srgbClr val="000000"/>
            </a:solidFill>
            <a:round/>
            <a:headEnd type="none" w="sm" len="sm"/>
            <a:tailEnd type="none" w="sm" len="sm"/>
          </a:ln>
        </p:spPr>
        <p:txBody>
          <a:bodyPr/>
          <a:lstStyle/>
          <a:p>
            <a:endParaRPr lang="hu-HU"/>
          </a:p>
        </p:txBody>
      </p:sp>
      <p:sp>
        <p:nvSpPr>
          <p:cNvPr id="5156" name="Freeform 36"/>
          <p:cNvSpPr>
            <a:spLocks/>
          </p:cNvSpPr>
          <p:nvPr/>
        </p:nvSpPr>
        <p:spPr bwMode="auto">
          <a:xfrm>
            <a:off x="5713413" y="2109788"/>
            <a:ext cx="617537" cy="212725"/>
          </a:xfrm>
          <a:custGeom>
            <a:avLst/>
            <a:gdLst>
              <a:gd name="T0" fmla="*/ 713202848 w 389"/>
              <a:gd name="T1" fmla="*/ 0 h 134"/>
              <a:gd name="T2" fmla="*/ 977819833 w 389"/>
              <a:gd name="T3" fmla="*/ 146169063 h 134"/>
              <a:gd name="T4" fmla="*/ 262096038 w 389"/>
              <a:gd name="T5" fmla="*/ 335181575 h 134"/>
              <a:gd name="T6" fmla="*/ 0 w 389"/>
              <a:gd name="T7" fmla="*/ 186491563 h 134"/>
              <a:gd name="T8" fmla="*/ 713202848 w 389"/>
              <a:gd name="T9" fmla="*/ 0 h 134"/>
              <a:gd name="T10" fmla="*/ 0 60000 65536"/>
              <a:gd name="T11" fmla="*/ 0 60000 65536"/>
              <a:gd name="T12" fmla="*/ 0 60000 65536"/>
              <a:gd name="T13" fmla="*/ 0 60000 65536"/>
              <a:gd name="T14" fmla="*/ 0 60000 65536"/>
              <a:gd name="T15" fmla="*/ 0 w 389"/>
              <a:gd name="T16" fmla="*/ 0 h 134"/>
              <a:gd name="T17" fmla="*/ 389 w 389"/>
              <a:gd name="T18" fmla="*/ 134 h 134"/>
            </a:gdLst>
            <a:ahLst/>
            <a:cxnLst>
              <a:cxn ang="T10">
                <a:pos x="T0" y="T1"/>
              </a:cxn>
              <a:cxn ang="T11">
                <a:pos x="T2" y="T3"/>
              </a:cxn>
              <a:cxn ang="T12">
                <a:pos x="T4" y="T5"/>
              </a:cxn>
              <a:cxn ang="T13">
                <a:pos x="T6" y="T7"/>
              </a:cxn>
              <a:cxn ang="T14">
                <a:pos x="T8" y="T9"/>
              </a:cxn>
            </a:cxnLst>
            <a:rect l="T15" t="T16" r="T17" b="T18"/>
            <a:pathLst>
              <a:path w="389" h="134">
                <a:moveTo>
                  <a:pt x="283" y="0"/>
                </a:moveTo>
                <a:lnTo>
                  <a:pt x="388" y="58"/>
                </a:lnTo>
                <a:lnTo>
                  <a:pt x="104" y="133"/>
                </a:lnTo>
                <a:lnTo>
                  <a:pt x="0" y="74"/>
                </a:lnTo>
                <a:lnTo>
                  <a:pt x="283" y="0"/>
                </a:lnTo>
              </a:path>
            </a:pathLst>
          </a:custGeom>
          <a:solidFill>
            <a:srgbClr val="FF99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157" name="Freeform 37"/>
          <p:cNvSpPr>
            <a:spLocks/>
          </p:cNvSpPr>
          <p:nvPr/>
        </p:nvSpPr>
        <p:spPr bwMode="auto">
          <a:xfrm>
            <a:off x="5713413" y="2109788"/>
            <a:ext cx="617537" cy="212725"/>
          </a:xfrm>
          <a:custGeom>
            <a:avLst/>
            <a:gdLst>
              <a:gd name="T0" fmla="*/ 713202848 w 389"/>
              <a:gd name="T1" fmla="*/ 0 h 134"/>
              <a:gd name="T2" fmla="*/ 977819833 w 389"/>
              <a:gd name="T3" fmla="*/ 146169063 h 134"/>
              <a:gd name="T4" fmla="*/ 262096038 w 389"/>
              <a:gd name="T5" fmla="*/ 335181575 h 134"/>
              <a:gd name="T6" fmla="*/ 0 w 389"/>
              <a:gd name="T7" fmla="*/ 186491563 h 134"/>
              <a:gd name="T8" fmla="*/ 713202848 w 389"/>
              <a:gd name="T9" fmla="*/ 0 h 134"/>
              <a:gd name="T10" fmla="*/ 0 60000 65536"/>
              <a:gd name="T11" fmla="*/ 0 60000 65536"/>
              <a:gd name="T12" fmla="*/ 0 60000 65536"/>
              <a:gd name="T13" fmla="*/ 0 60000 65536"/>
              <a:gd name="T14" fmla="*/ 0 60000 65536"/>
              <a:gd name="T15" fmla="*/ 0 w 389"/>
              <a:gd name="T16" fmla="*/ 0 h 134"/>
              <a:gd name="T17" fmla="*/ 389 w 389"/>
              <a:gd name="T18" fmla="*/ 134 h 134"/>
            </a:gdLst>
            <a:ahLst/>
            <a:cxnLst>
              <a:cxn ang="T10">
                <a:pos x="T0" y="T1"/>
              </a:cxn>
              <a:cxn ang="T11">
                <a:pos x="T2" y="T3"/>
              </a:cxn>
              <a:cxn ang="T12">
                <a:pos x="T4" y="T5"/>
              </a:cxn>
              <a:cxn ang="T13">
                <a:pos x="T6" y="T7"/>
              </a:cxn>
              <a:cxn ang="T14">
                <a:pos x="T8" y="T9"/>
              </a:cxn>
            </a:cxnLst>
            <a:rect l="T15" t="T16" r="T17" b="T18"/>
            <a:pathLst>
              <a:path w="389" h="134">
                <a:moveTo>
                  <a:pt x="283" y="0"/>
                </a:moveTo>
                <a:lnTo>
                  <a:pt x="388" y="58"/>
                </a:lnTo>
                <a:lnTo>
                  <a:pt x="104" y="133"/>
                </a:lnTo>
                <a:lnTo>
                  <a:pt x="0" y="74"/>
                </a:lnTo>
                <a:lnTo>
                  <a:pt x="283"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5158" name="Freeform 38"/>
          <p:cNvSpPr>
            <a:spLocks/>
          </p:cNvSpPr>
          <p:nvPr/>
        </p:nvSpPr>
        <p:spPr bwMode="auto">
          <a:xfrm>
            <a:off x="5713413" y="2238375"/>
            <a:ext cx="158750" cy="423863"/>
          </a:xfrm>
          <a:custGeom>
            <a:avLst/>
            <a:gdLst>
              <a:gd name="T0" fmla="*/ 0 w 100"/>
              <a:gd name="T1" fmla="*/ 0 h 267"/>
              <a:gd name="T2" fmla="*/ 0 w 100"/>
              <a:gd name="T3" fmla="*/ 521673753 h 267"/>
              <a:gd name="T4" fmla="*/ 249496263 w 100"/>
              <a:gd name="T5" fmla="*/ 670362353 h 267"/>
              <a:gd name="T6" fmla="*/ 249496263 w 100"/>
              <a:gd name="T7" fmla="*/ 131048280 h 267"/>
              <a:gd name="T8" fmla="*/ 0 w 100"/>
              <a:gd name="T9" fmla="*/ 0 h 267"/>
              <a:gd name="T10" fmla="*/ 0 60000 65536"/>
              <a:gd name="T11" fmla="*/ 0 60000 65536"/>
              <a:gd name="T12" fmla="*/ 0 60000 65536"/>
              <a:gd name="T13" fmla="*/ 0 60000 65536"/>
              <a:gd name="T14" fmla="*/ 0 60000 65536"/>
              <a:gd name="T15" fmla="*/ 0 w 100"/>
              <a:gd name="T16" fmla="*/ 0 h 267"/>
              <a:gd name="T17" fmla="*/ 100 w 100"/>
              <a:gd name="T18" fmla="*/ 267 h 267"/>
            </a:gdLst>
            <a:ahLst/>
            <a:cxnLst>
              <a:cxn ang="T10">
                <a:pos x="T0" y="T1"/>
              </a:cxn>
              <a:cxn ang="T11">
                <a:pos x="T2" y="T3"/>
              </a:cxn>
              <a:cxn ang="T12">
                <a:pos x="T4" y="T5"/>
              </a:cxn>
              <a:cxn ang="T13">
                <a:pos x="T6" y="T7"/>
              </a:cxn>
              <a:cxn ang="T14">
                <a:pos x="T8" y="T9"/>
              </a:cxn>
            </a:cxnLst>
            <a:rect l="T15" t="T16" r="T17" b="T18"/>
            <a:pathLst>
              <a:path w="100" h="267">
                <a:moveTo>
                  <a:pt x="0" y="0"/>
                </a:moveTo>
                <a:lnTo>
                  <a:pt x="0" y="207"/>
                </a:lnTo>
                <a:lnTo>
                  <a:pt x="99" y="266"/>
                </a:lnTo>
                <a:lnTo>
                  <a:pt x="99" y="52"/>
                </a:lnTo>
                <a:lnTo>
                  <a:pt x="0" y="0"/>
                </a:lnTo>
              </a:path>
            </a:pathLst>
          </a:custGeom>
          <a:solidFill>
            <a:srgbClr val="CC66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159" name="Freeform 39"/>
          <p:cNvSpPr>
            <a:spLocks/>
          </p:cNvSpPr>
          <p:nvPr/>
        </p:nvSpPr>
        <p:spPr bwMode="auto">
          <a:xfrm>
            <a:off x="5713413" y="2238375"/>
            <a:ext cx="158750" cy="423863"/>
          </a:xfrm>
          <a:custGeom>
            <a:avLst/>
            <a:gdLst>
              <a:gd name="T0" fmla="*/ 0 w 100"/>
              <a:gd name="T1" fmla="*/ 0 h 267"/>
              <a:gd name="T2" fmla="*/ 0 w 100"/>
              <a:gd name="T3" fmla="*/ 521673753 h 267"/>
              <a:gd name="T4" fmla="*/ 249496263 w 100"/>
              <a:gd name="T5" fmla="*/ 670362353 h 267"/>
              <a:gd name="T6" fmla="*/ 249496263 w 100"/>
              <a:gd name="T7" fmla="*/ 131048280 h 267"/>
              <a:gd name="T8" fmla="*/ 0 w 100"/>
              <a:gd name="T9" fmla="*/ 0 h 267"/>
              <a:gd name="T10" fmla="*/ 0 60000 65536"/>
              <a:gd name="T11" fmla="*/ 0 60000 65536"/>
              <a:gd name="T12" fmla="*/ 0 60000 65536"/>
              <a:gd name="T13" fmla="*/ 0 60000 65536"/>
              <a:gd name="T14" fmla="*/ 0 60000 65536"/>
              <a:gd name="T15" fmla="*/ 0 w 100"/>
              <a:gd name="T16" fmla="*/ 0 h 267"/>
              <a:gd name="T17" fmla="*/ 100 w 100"/>
              <a:gd name="T18" fmla="*/ 267 h 267"/>
            </a:gdLst>
            <a:ahLst/>
            <a:cxnLst>
              <a:cxn ang="T10">
                <a:pos x="T0" y="T1"/>
              </a:cxn>
              <a:cxn ang="T11">
                <a:pos x="T2" y="T3"/>
              </a:cxn>
              <a:cxn ang="T12">
                <a:pos x="T4" y="T5"/>
              </a:cxn>
              <a:cxn ang="T13">
                <a:pos x="T6" y="T7"/>
              </a:cxn>
              <a:cxn ang="T14">
                <a:pos x="T8" y="T9"/>
              </a:cxn>
            </a:cxnLst>
            <a:rect l="T15" t="T16" r="T17" b="T18"/>
            <a:pathLst>
              <a:path w="100" h="267">
                <a:moveTo>
                  <a:pt x="0" y="0"/>
                </a:moveTo>
                <a:lnTo>
                  <a:pt x="0" y="207"/>
                </a:lnTo>
                <a:lnTo>
                  <a:pt x="99" y="266"/>
                </a:lnTo>
                <a:lnTo>
                  <a:pt x="99" y="52"/>
                </a:lnTo>
                <a:lnTo>
                  <a:pt x="0"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grpSp>
        <p:nvGrpSpPr>
          <p:cNvPr id="5160" name="Group 40"/>
          <p:cNvGrpSpPr>
            <a:grpSpLocks/>
          </p:cNvGrpSpPr>
          <p:nvPr/>
        </p:nvGrpSpPr>
        <p:grpSpPr bwMode="auto">
          <a:xfrm>
            <a:off x="3868738" y="3105150"/>
            <a:ext cx="715962" cy="1660525"/>
            <a:chOff x="2437" y="1956"/>
            <a:chExt cx="451" cy="1046"/>
          </a:xfrm>
        </p:grpSpPr>
        <p:sp>
          <p:nvSpPr>
            <p:cNvPr id="5249" name="Line 41"/>
            <p:cNvSpPr>
              <a:spLocks noChangeShapeType="1"/>
            </p:cNvSpPr>
            <p:nvPr/>
          </p:nvSpPr>
          <p:spPr bwMode="auto">
            <a:xfrm flipH="1" flipV="1">
              <a:off x="2665" y="1960"/>
              <a:ext cx="2" cy="88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5250" name="Line 42"/>
            <p:cNvSpPr>
              <a:spLocks noChangeShapeType="1"/>
            </p:cNvSpPr>
            <p:nvPr/>
          </p:nvSpPr>
          <p:spPr bwMode="auto">
            <a:xfrm flipH="1" flipV="1">
              <a:off x="2697" y="1956"/>
              <a:ext cx="191" cy="837"/>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5251" name="Line 43"/>
            <p:cNvSpPr>
              <a:spLocks noChangeShapeType="1"/>
            </p:cNvSpPr>
            <p:nvPr/>
          </p:nvSpPr>
          <p:spPr bwMode="auto">
            <a:xfrm flipV="1">
              <a:off x="2437" y="1978"/>
              <a:ext cx="192" cy="102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grpSp>
      <p:grpSp>
        <p:nvGrpSpPr>
          <p:cNvPr id="5161" name="Group 44"/>
          <p:cNvGrpSpPr>
            <a:grpSpLocks/>
          </p:cNvGrpSpPr>
          <p:nvPr/>
        </p:nvGrpSpPr>
        <p:grpSpPr bwMode="auto">
          <a:xfrm>
            <a:off x="3163888" y="2220913"/>
            <a:ext cx="182562" cy="449262"/>
            <a:chOff x="1993" y="1399"/>
            <a:chExt cx="115" cy="283"/>
          </a:xfrm>
        </p:grpSpPr>
        <p:sp>
          <p:nvSpPr>
            <p:cNvPr id="5246" name="Freeform 45"/>
            <p:cNvSpPr>
              <a:spLocks/>
            </p:cNvSpPr>
            <p:nvPr/>
          </p:nvSpPr>
          <p:spPr bwMode="auto">
            <a:xfrm>
              <a:off x="1993" y="1425"/>
              <a:ext cx="34" cy="257"/>
            </a:xfrm>
            <a:custGeom>
              <a:avLst/>
              <a:gdLst>
                <a:gd name="T0" fmla="*/ 0 w 34"/>
                <a:gd name="T1" fmla="*/ 0 h 257"/>
                <a:gd name="T2" fmla="*/ 0 w 34"/>
                <a:gd name="T3" fmla="*/ 225 h 257"/>
                <a:gd name="T4" fmla="*/ 33 w 34"/>
                <a:gd name="T5" fmla="*/ 256 h 257"/>
                <a:gd name="T6" fmla="*/ 33 w 34"/>
                <a:gd name="T7" fmla="*/ 25 h 257"/>
                <a:gd name="T8" fmla="*/ 0 w 34"/>
                <a:gd name="T9" fmla="*/ 0 h 257"/>
                <a:gd name="T10" fmla="*/ 0 60000 65536"/>
                <a:gd name="T11" fmla="*/ 0 60000 65536"/>
                <a:gd name="T12" fmla="*/ 0 60000 65536"/>
                <a:gd name="T13" fmla="*/ 0 60000 65536"/>
                <a:gd name="T14" fmla="*/ 0 60000 65536"/>
                <a:gd name="T15" fmla="*/ 0 w 34"/>
                <a:gd name="T16" fmla="*/ 0 h 257"/>
                <a:gd name="T17" fmla="*/ 34 w 34"/>
                <a:gd name="T18" fmla="*/ 257 h 257"/>
              </a:gdLst>
              <a:ahLst/>
              <a:cxnLst>
                <a:cxn ang="T10">
                  <a:pos x="T0" y="T1"/>
                </a:cxn>
                <a:cxn ang="T11">
                  <a:pos x="T2" y="T3"/>
                </a:cxn>
                <a:cxn ang="T12">
                  <a:pos x="T4" y="T5"/>
                </a:cxn>
                <a:cxn ang="T13">
                  <a:pos x="T6" y="T7"/>
                </a:cxn>
                <a:cxn ang="T14">
                  <a:pos x="T8" y="T9"/>
                </a:cxn>
              </a:cxnLst>
              <a:rect l="T15" t="T16" r="T17" b="T18"/>
              <a:pathLst>
                <a:path w="34" h="257">
                  <a:moveTo>
                    <a:pt x="0" y="0"/>
                  </a:moveTo>
                  <a:lnTo>
                    <a:pt x="0" y="225"/>
                  </a:lnTo>
                  <a:lnTo>
                    <a:pt x="33" y="256"/>
                  </a:lnTo>
                  <a:lnTo>
                    <a:pt x="33" y="25"/>
                  </a:lnTo>
                  <a:lnTo>
                    <a:pt x="0" y="0"/>
                  </a:lnTo>
                </a:path>
              </a:pathLst>
            </a:custGeom>
            <a:solidFill>
              <a:srgbClr val="0099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247" name="Freeform 46"/>
            <p:cNvSpPr>
              <a:spLocks/>
            </p:cNvSpPr>
            <p:nvPr/>
          </p:nvSpPr>
          <p:spPr bwMode="auto">
            <a:xfrm>
              <a:off x="1993" y="1406"/>
              <a:ext cx="115" cy="89"/>
            </a:xfrm>
            <a:custGeom>
              <a:avLst/>
              <a:gdLst>
                <a:gd name="T0" fmla="*/ 0 w 115"/>
                <a:gd name="T1" fmla="*/ 36 h 89"/>
                <a:gd name="T2" fmla="*/ 79 w 115"/>
                <a:gd name="T3" fmla="*/ 0 h 89"/>
                <a:gd name="T4" fmla="*/ 114 w 115"/>
                <a:gd name="T5" fmla="*/ 30 h 89"/>
                <a:gd name="T6" fmla="*/ 75 w 115"/>
                <a:gd name="T7" fmla="*/ 88 h 89"/>
                <a:gd name="T8" fmla="*/ 33 w 115"/>
                <a:gd name="T9" fmla="*/ 62 h 89"/>
                <a:gd name="T10" fmla="*/ 0 w 115"/>
                <a:gd name="T11" fmla="*/ 36 h 89"/>
                <a:gd name="T12" fmla="*/ 0 60000 65536"/>
                <a:gd name="T13" fmla="*/ 0 60000 65536"/>
                <a:gd name="T14" fmla="*/ 0 60000 65536"/>
                <a:gd name="T15" fmla="*/ 0 60000 65536"/>
                <a:gd name="T16" fmla="*/ 0 60000 65536"/>
                <a:gd name="T17" fmla="*/ 0 60000 65536"/>
                <a:gd name="T18" fmla="*/ 0 w 115"/>
                <a:gd name="T19" fmla="*/ 0 h 89"/>
                <a:gd name="T20" fmla="*/ 115 w 115"/>
                <a:gd name="T21" fmla="*/ 89 h 89"/>
              </a:gdLst>
              <a:ahLst/>
              <a:cxnLst>
                <a:cxn ang="T12">
                  <a:pos x="T0" y="T1"/>
                </a:cxn>
                <a:cxn ang="T13">
                  <a:pos x="T2" y="T3"/>
                </a:cxn>
                <a:cxn ang="T14">
                  <a:pos x="T4" y="T5"/>
                </a:cxn>
                <a:cxn ang="T15">
                  <a:pos x="T6" y="T7"/>
                </a:cxn>
                <a:cxn ang="T16">
                  <a:pos x="T8" y="T9"/>
                </a:cxn>
                <a:cxn ang="T17">
                  <a:pos x="T10" y="T11"/>
                </a:cxn>
              </a:cxnLst>
              <a:rect l="T18" t="T19" r="T20" b="T21"/>
              <a:pathLst>
                <a:path w="115" h="89">
                  <a:moveTo>
                    <a:pt x="0" y="36"/>
                  </a:moveTo>
                  <a:lnTo>
                    <a:pt x="79" y="0"/>
                  </a:lnTo>
                  <a:lnTo>
                    <a:pt x="114" y="30"/>
                  </a:lnTo>
                  <a:lnTo>
                    <a:pt x="75" y="88"/>
                  </a:lnTo>
                  <a:lnTo>
                    <a:pt x="33" y="62"/>
                  </a:lnTo>
                  <a:lnTo>
                    <a:pt x="0" y="36"/>
                  </a:lnTo>
                </a:path>
              </a:pathLst>
            </a:custGeom>
            <a:solidFill>
              <a:srgbClr val="0099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248" name="Freeform 47"/>
            <p:cNvSpPr>
              <a:spLocks/>
            </p:cNvSpPr>
            <p:nvPr/>
          </p:nvSpPr>
          <p:spPr bwMode="auto">
            <a:xfrm>
              <a:off x="2022" y="1399"/>
              <a:ext cx="82" cy="264"/>
            </a:xfrm>
            <a:custGeom>
              <a:avLst/>
              <a:gdLst>
                <a:gd name="T0" fmla="*/ 81 w 82"/>
                <a:gd name="T1" fmla="*/ 0 h 264"/>
                <a:gd name="T2" fmla="*/ 0 w 82"/>
                <a:gd name="T3" fmla="*/ 34 h 264"/>
                <a:gd name="T4" fmla="*/ 0 w 82"/>
                <a:gd name="T5" fmla="*/ 263 h 264"/>
                <a:gd name="T6" fmla="*/ 81 w 82"/>
                <a:gd name="T7" fmla="*/ 228 h 264"/>
                <a:gd name="T8" fmla="*/ 81 w 82"/>
                <a:gd name="T9" fmla="*/ 0 h 264"/>
                <a:gd name="T10" fmla="*/ 0 60000 65536"/>
                <a:gd name="T11" fmla="*/ 0 60000 65536"/>
                <a:gd name="T12" fmla="*/ 0 60000 65536"/>
                <a:gd name="T13" fmla="*/ 0 60000 65536"/>
                <a:gd name="T14" fmla="*/ 0 60000 65536"/>
                <a:gd name="T15" fmla="*/ 0 w 82"/>
                <a:gd name="T16" fmla="*/ 0 h 264"/>
                <a:gd name="T17" fmla="*/ 82 w 82"/>
                <a:gd name="T18" fmla="*/ 264 h 264"/>
              </a:gdLst>
              <a:ahLst/>
              <a:cxnLst>
                <a:cxn ang="T10">
                  <a:pos x="T0" y="T1"/>
                </a:cxn>
                <a:cxn ang="T11">
                  <a:pos x="T2" y="T3"/>
                </a:cxn>
                <a:cxn ang="T12">
                  <a:pos x="T4" y="T5"/>
                </a:cxn>
                <a:cxn ang="T13">
                  <a:pos x="T6" y="T7"/>
                </a:cxn>
                <a:cxn ang="T14">
                  <a:pos x="T8" y="T9"/>
                </a:cxn>
              </a:cxnLst>
              <a:rect l="T15" t="T16" r="T17" b="T18"/>
              <a:pathLst>
                <a:path w="82" h="264">
                  <a:moveTo>
                    <a:pt x="81" y="0"/>
                  </a:moveTo>
                  <a:lnTo>
                    <a:pt x="0" y="34"/>
                  </a:lnTo>
                  <a:lnTo>
                    <a:pt x="0" y="263"/>
                  </a:lnTo>
                  <a:lnTo>
                    <a:pt x="81" y="228"/>
                  </a:lnTo>
                  <a:lnTo>
                    <a:pt x="81" y="0"/>
                  </a:lnTo>
                </a:path>
              </a:pathLst>
            </a:custGeom>
            <a:solidFill>
              <a:srgbClr val="00CC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grpSp>
      <p:sp>
        <p:nvSpPr>
          <p:cNvPr id="5162" name="Line 48"/>
          <p:cNvSpPr>
            <a:spLocks noChangeShapeType="1"/>
          </p:cNvSpPr>
          <p:nvPr/>
        </p:nvSpPr>
        <p:spPr bwMode="auto">
          <a:xfrm flipV="1">
            <a:off x="3268663" y="2593975"/>
            <a:ext cx="0" cy="85725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grpSp>
        <p:nvGrpSpPr>
          <p:cNvPr id="5163" name="Group 49"/>
          <p:cNvGrpSpPr>
            <a:grpSpLocks/>
          </p:cNvGrpSpPr>
          <p:nvPr/>
        </p:nvGrpSpPr>
        <p:grpSpPr bwMode="auto">
          <a:xfrm>
            <a:off x="2212975" y="5345113"/>
            <a:ext cx="182563" cy="449262"/>
            <a:chOff x="1394" y="3367"/>
            <a:chExt cx="115" cy="283"/>
          </a:xfrm>
        </p:grpSpPr>
        <p:sp>
          <p:nvSpPr>
            <p:cNvPr id="5243" name="Freeform 50"/>
            <p:cNvSpPr>
              <a:spLocks/>
            </p:cNvSpPr>
            <p:nvPr/>
          </p:nvSpPr>
          <p:spPr bwMode="auto">
            <a:xfrm>
              <a:off x="1394" y="3393"/>
              <a:ext cx="34" cy="257"/>
            </a:xfrm>
            <a:custGeom>
              <a:avLst/>
              <a:gdLst>
                <a:gd name="T0" fmla="*/ 0 w 34"/>
                <a:gd name="T1" fmla="*/ 0 h 257"/>
                <a:gd name="T2" fmla="*/ 0 w 34"/>
                <a:gd name="T3" fmla="*/ 225 h 257"/>
                <a:gd name="T4" fmla="*/ 33 w 34"/>
                <a:gd name="T5" fmla="*/ 256 h 257"/>
                <a:gd name="T6" fmla="*/ 33 w 34"/>
                <a:gd name="T7" fmla="*/ 25 h 257"/>
                <a:gd name="T8" fmla="*/ 0 w 34"/>
                <a:gd name="T9" fmla="*/ 0 h 257"/>
                <a:gd name="T10" fmla="*/ 0 60000 65536"/>
                <a:gd name="T11" fmla="*/ 0 60000 65536"/>
                <a:gd name="T12" fmla="*/ 0 60000 65536"/>
                <a:gd name="T13" fmla="*/ 0 60000 65536"/>
                <a:gd name="T14" fmla="*/ 0 60000 65536"/>
                <a:gd name="T15" fmla="*/ 0 w 34"/>
                <a:gd name="T16" fmla="*/ 0 h 257"/>
                <a:gd name="T17" fmla="*/ 34 w 34"/>
                <a:gd name="T18" fmla="*/ 257 h 257"/>
              </a:gdLst>
              <a:ahLst/>
              <a:cxnLst>
                <a:cxn ang="T10">
                  <a:pos x="T0" y="T1"/>
                </a:cxn>
                <a:cxn ang="T11">
                  <a:pos x="T2" y="T3"/>
                </a:cxn>
                <a:cxn ang="T12">
                  <a:pos x="T4" y="T5"/>
                </a:cxn>
                <a:cxn ang="T13">
                  <a:pos x="T6" y="T7"/>
                </a:cxn>
                <a:cxn ang="T14">
                  <a:pos x="T8" y="T9"/>
                </a:cxn>
              </a:cxnLst>
              <a:rect l="T15" t="T16" r="T17" b="T18"/>
              <a:pathLst>
                <a:path w="34" h="257">
                  <a:moveTo>
                    <a:pt x="0" y="0"/>
                  </a:moveTo>
                  <a:lnTo>
                    <a:pt x="0" y="225"/>
                  </a:lnTo>
                  <a:lnTo>
                    <a:pt x="33" y="256"/>
                  </a:lnTo>
                  <a:lnTo>
                    <a:pt x="33" y="25"/>
                  </a:lnTo>
                  <a:lnTo>
                    <a:pt x="0" y="0"/>
                  </a:lnTo>
                </a:path>
              </a:pathLst>
            </a:custGeom>
            <a:solidFill>
              <a:srgbClr val="0099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244" name="Freeform 51"/>
            <p:cNvSpPr>
              <a:spLocks/>
            </p:cNvSpPr>
            <p:nvPr/>
          </p:nvSpPr>
          <p:spPr bwMode="auto">
            <a:xfrm>
              <a:off x="1394" y="3374"/>
              <a:ext cx="115" cy="90"/>
            </a:xfrm>
            <a:custGeom>
              <a:avLst/>
              <a:gdLst>
                <a:gd name="T0" fmla="*/ 0 w 115"/>
                <a:gd name="T1" fmla="*/ 36 h 90"/>
                <a:gd name="T2" fmla="*/ 79 w 115"/>
                <a:gd name="T3" fmla="*/ 0 h 90"/>
                <a:gd name="T4" fmla="*/ 114 w 115"/>
                <a:gd name="T5" fmla="*/ 30 h 90"/>
                <a:gd name="T6" fmla="*/ 75 w 115"/>
                <a:gd name="T7" fmla="*/ 89 h 90"/>
                <a:gd name="T8" fmla="*/ 33 w 115"/>
                <a:gd name="T9" fmla="*/ 62 h 90"/>
                <a:gd name="T10" fmla="*/ 0 w 115"/>
                <a:gd name="T11" fmla="*/ 36 h 90"/>
                <a:gd name="T12" fmla="*/ 0 60000 65536"/>
                <a:gd name="T13" fmla="*/ 0 60000 65536"/>
                <a:gd name="T14" fmla="*/ 0 60000 65536"/>
                <a:gd name="T15" fmla="*/ 0 60000 65536"/>
                <a:gd name="T16" fmla="*/ 0 60000 65536"/>
                <a:gd name="T17" fmla="*/ 0 60000 65536"/>
                <a:gd name="T18" fmla="*/ 0 w 115"/>
                <a:gd name="T19" fmla="*/ 0 h 90"/>
                <a:gd name="T20" fmla="*/ 115 w 115"/>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115" h="90">
                  <a:moveTo>
                    <a:pt x="0" y="36"/>
                  </a:moveTo>
                  <a:lnTo>
                    <a:pt x="79" y="0"/>
                  </a:lnTo>
                  <a:lnTo>
                    <a:pt x="114" y="30"/>
                  </a:lnTo>
                  <a:lnTo>
                    <a:pt x="75" y="89"/>
                  </a:lnTo>
                  <a:lnTo>
                    <a:pt x="33" y="62"/>
                  </a:lnTo>
                  <a:lnTo>
                    <a:pt x="0" y="36"/>
                  </a:lnTo>
                </a:path>
              </a:pathLst>
            </a:custGeom>
            <a:solidFill>
              <a:srgbClr val="0099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245" name="Freeform 52"/>
            <p:cNvSpPr>
              <a:spLocks/>
            </p:cNvSpPr>
            <p:nvPr/>
          </p:nvSpPr>
          <p:spPr bwMode="auto">
            <a:xfrm>
              <a:off x="1424" y="3367"/>
              <a:ext cx="82" cy="264"/>
            </a:xfrm>
            <a:custGeom>
              <a:avLst/>
              <a:gdLst>
                <a:gd name="T0" fmla="*/ 81 w 82"/>
                <a:gd name="T1" fmla="*/ 0 h 264"/>
                <a:gd name="T2" fmla="*/ 0 w 82"/>
                <a:gd name="T3" fmla="*/ 34 h 264"/>
                <a:gd name="T4" fmla="*/ 0 w 82"/>
                <a:gd name="T5" fmla="*/ 263 h 264"/>
                <a:gd name="T6" fmla="*/ 81 w 82"/>
                <a:gd name="T7" fmla="*/ 228 h 264"/>
                <a:gd name="T8" fmla="*/ 81 w 82"/>
                <a:gd name="T9" fmla="*/ 0 h 264"/>
                <a:gd name="T10" fmla="*/ 0 60000 65536"/>
                <a:gd name="T11" fmla="*/ 0 60000 65536"/>
                <a:gd name="T12" fmla="*/ 0 60000 65536"/>
                <a:gd name="T13" fmla="*/ 0 60000 65536"/>
                <a:gd name="T14" fmla="*/ 0 60000 65536"/>
                <a:gd name="T15" fmla="*/ 0 w 82"/>
                <a:gd name="T16" fmla="*/ 0 h 264"/>
                <a:gd name="T17" fmla="*/ 82 w 82"/>
                <a:gd name="T18" fmla="*/ 264 h 264"/>
              </a:gdLst>
              <a:ahLst/>
              <a:cxnLst>
                <a:cxn ang="T10">
                  <a:pos x="T0" y="T1"/>
                </a:cxn>
                <a:cxn ang="T11">
                  <a:pos x="T2" y="T3"/>
                </a:cxn>
                <a:cxn ang="T12">
                  <a:pos x="T4" y="T5"/>
                </a:cxn>
                <a:cxn ang="T13">
                  <a:pos x="T6" y="T7"/>
                </a:cxn>
                <a:cxn ang="T14">
                  <a:pos x="T8" y="T9"/>
                </a:cxn>
              </a:cxnLst>
              <a:rect l="T15" t="T16" r="T17" b="T18"/>
              <a:pathLst>
                <a:path w="82" h="264">
                  <a:moveTo>
                    <a:pt x="81" y="0"/>
                  </a:moveTo>
                  <a:lnTo>
                    <a:pt x="0" y="34"/>
                  </a:lnTo>
                  <a:lnTo>
                    <a:pt x="0" y="263"/>
                  </a:lnTo>
                  <a:lnTo>
                    <a:pt x="81" y="228"/>
                  </a:lnTo>
                  <a:lnTo>
                    <a:pt x="81" y="0"/>
                  </a:lnTo>
                </a:path>
              </a:pathLst>
            </a:custGeom>
            <a:solidFill>
              <a:srgbClr val="00CC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grpSp>
      <p:sp>
        <p:nvSpPr>
          <p:cNvPr id="5164" name="Line 53"/>
          <p:cNvSpPr>
            <a:spLocks noChangeShapeType="1"/>
          </p:cNvSpPr>
          <p:nvPr/>
        </p:nvSpPr>
        <p:spPr bwMode="auto">
          <a:xfrm flipH="1">
            <a:off x="2311400" y="2579688"/>
            <a:ext cx="873125" cy="11811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5165" name="Line 54"/>
          <p:cNvSpPr>
            <a:spLocks noChangeShapeType="1"/>
          </p:cNvSpPr>
          <p:nvPr/>
        </p:nvSpPr>
        <p:spPr bwMode="auto">
          <a:xfrm>
            <a:off x="3336925" y="2549525"/>
            <a:ext cx="874713" cy="50323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grpSp>
        <p:nvGrpSpPr>
          <p:cNvPr id="5166" name="Group 55"/>
          <p:cNvGrpSpPr>
            <a:grpSpLocks/>
          </p:cNvGrpSpPr>
          <p:nvPr/>
        </p:nvGrpSpPr>
        <p:grpSpPr bwMode="auto">
          <a:xfrm>
            <a:off x="4149725" y="2800350"/>
            <a:ext cx="182563" cy="446088"/>
            <a:chOff x="2614" y="1764"/>
            <a:chExt cx="115" cy="281"/>
          </a:xfrm>
        </p:grpSpPr>
        <p:sp>
          <p:nvSpPr>
            <p:cNvPr id="5240" name="Freeform 56"/>
            <p:cNvSpPr>
              <a:spLocks/>
            </p:cNvSpPr>
            <p:nvPr/>
          </p:nvSpPr>
          <p:spPr bwMode="auto">
            <a:xfrm>
              <a:off x="2614" y="1788"/>
              <a:ext cx="34" cy="257"/>
            </a:xfrm>
            <a:custGeom>
              <a:avLst/>
              <a:gdLst>
                <a:gd name="T0" fmla="*/ 0 w 34"/>
                <a:gd name="T1" fmla="*/ 0 h 257"/>
                <a:gd name="T2" fmla="*/ 0 w 34"/>
                <a:gd name="T3" fmla="*/ 225 h 257"/>
                <a:gd name="T4" fmla="*/ 33 w 34"/>
                <a:gd name="T5" fmla="*/ 256 h 257"/>
                <a:gd name="T6" fmla="*/ 33 w 34"/>
                <a:gd name="T7" fmla="*/ 25 h 257"/>
                <a:gd name="T8" fmla="*/ 0 w 34"/>
                <a:gd name="T9" fmla="*/ 0 h 257"/>
                <a:gd name="T10" fmla="*/ 0 60000 65536"/>
                <a:gd name="T11" fmla="*/ 0 60000 65536"/>
                <a:gd name="T12" fmla="*/ 0 60000 65536"/>
                <a:gd name="T13" fmla="*/ 0 60000 65536"/>
                <a:gd name="T14" fmla="*/ 0 60000 65536"/>
                <a:gd name="T15" fmla="*/ 0 w 34"/>
                <a:gd name="T16" fmla="*/ 0 h 257"/>
                <a:gd name="T17" fmla="*/ 34 w 34"/>
                <a:gd name="T18" fmla="*/ 257 h 257"/>
              </a:gdLst>
              <a:ahLst/>
              <a:cxnLst>
                <a:cxn ang="T10">
                  <a:pos x="T0" y="T1"/>
                </a:cxn>
                <a:cxn ang="T11">
                  <a:pos x="T2" y="T3"/>
                </a:cxn>
                <a:cxn ang="T12">
                  <a:pos x="T4" y="T5"/>
                </a:cxn>
                <a:cxn ang="T13">
                  <a:pos x="T6" y="T7"/>
                </a:cxn>
                <a:cxn ang="T14">
                  <a:pos x="T8" y="T9"/>
                </a:cxn>
              </a:cxnLst>
              <a:rect l="T15" t="T16" r="T17" b="T18"/>
              <a:pathLst>
                <a:path w="34" h="257">
                  <a:moveTo>
                    <a:pt x="0" y="0"/>
                  </a:moveTo>
                  <a:lnTo>
                    <a:pt x="0" y="225"/>
                  </a:lnTo>
                  <a:lnTo>
                    <a:pt x="33" y="256"/>
                  </a:lnTo>
                  <a:lnTo>
                    <a:pt x="33" y="25"/>
                  </a:lnTo>
                  <a:lnTo>
                    <a:pt x="0" y="0"/>
                  </a:lnTo>
                </a:path>
              </a:pathLst>
            </a:custGeom>
            <a:solidFill>
              <a:srgbClr val="0099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241" name="Freeform 57"/>
            <p:cNvSpPr>
              <a:spLocks/>
            </p:cNvSpPr>
            <p:nvPr/>
          </p:nvSpPr>
          <p:spPr bwMode="auto">
            <a:xfrm>
              <a:off x="2614" y="1769"/>
              <a:ext cx="115" cy="89"/>
            </a:xfrm>
            <a:custGeom>
              <a:avLst/>
              <a:gdLst>
                <a:gd name="T0" fmla="*/ 0 w 115"/>
                <a:gd name="T1" fmla="*/ 36 h 89"/>
                <a:gd name="T2" fmla="*/ 79 w 115"/>
                <a:gd name="T3" fmla="*/ 0 h 89"/>
                <a:gd name="T4" fmla="*/ 114 w 115"/>
                <a:gd name="T5" fmla="*/ 30 h 89"/>
                <a:gd name="T6" fmla="*/ 75 w 115"/>
                <a:gd name="T7" fmla="*/ 88 h 89"/>
                <a:gd name="T8" fmla="*/ 33 w 115"/>
                <a:gd name="T9" fmla="*/ 62 h 89"/>
                <a:gd name="T10" fmla="*/ 0 w 115"/>
                <a:gd name="T11" fmla="*/ 36 h 89"/>
                <a:gd name="T12" fmla="*/ 0 60000 65536"/>
                <a:gd name="T13" fmla="*/ 0 60000 65536"/>
                <a:gd name="T14" fmla="*/ 0 60000 65536"/>
                <a:gd name="T15" fmla="*/ 0 60000 65536"/>
                <a:gd name="T16" fmla="*/ 0 60000 65536"/>
                <a:gd name="T17" fmla="*/ 0 60000 65536"/>
                <a:gd name="T18" fmla="*/ 0 w 115"/>
                <a:gd name="T19" fmla="*/ 0 h 89"/>
                <a:gd name="T20" fmla="*/ 115 w 115"/>
                <a:gd name="T21" fmla="*/ 89 h 89"/>
              </a:gdLst>
              <a:ahLst/>
              <a:cxnLst>
                <a:cxn ang="T12">
                  <a:pos x="T0" y="T1"/>
                </a:cxn>
                <a:cxn ang="T13">
                  <a:pos x="T2" y="T3"/>
                </a:cxn>
                <a:cxn ang="T14">
                  <a:pos x="T4" y="T5"/>
                </a:cxn>
                <a:cxn ang="T15">
                  <a:pos x="T6" y="T7"/>
                </a:cxn>
                <a:cxn ang="T16">
                  <a:pos x="T8" y="T9"/>
                </a:cxn>
                <a:cxn ang="T17">
                  <a:pos x="T10" y="T11"/>
                </a:cxn>
              </a:cxnLst>
              <a:rect l="T18" t="T19" r="T20" b="T21"/>
              <a:pathLst>
                <a:path w="115" h="89">
                  <a:moveTo>
                    <a:pt x="0" y="36"/>
                  </a:moveTo>
                  <a:lnTo>
                    <a:pt x="79" y="0"/>
                  </a:lnTo>
                  <a:lnTo>
                    <a:pt x="114" y="30"/>
                  </a:lnTo>
                  <a:lnTo>
                    <a:pt x="75" y="88"/>
                  </a:lnTo>
                  <a:lnTo>
                    <a:pt x="33" y="62"/>
                  </a:lnTo>
                  <a:lnTo>
                    <a:pt x="0" y="36"/>
                  </a:lnTo>
                </a:path>
              </a:pathLst>
            </a:custGeom>
            <a:solidFill>
              <a:srgbClr val="0099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242" name="Freeform 58"/>
            <p:cNvSpPr>
              <a:spLocks/>
            </p:cNvSpPr>
            <p:nvPr/>
          </p:nvSpPr>
          <p:spPr bwMode="auto">
            <a:xfrm>
              <a:off x="2644" y="1764"/>
              <a:ext cx="82" cy="264"/>
            </a:xfrm>
            <a:custGeom>
              <a:avLst/>
              <a:gdLst>
                <a:gd name="T0" fmla="*/ 81 w 82"/>
                <a:gd name="T1" fmla="*/ 0 h 264"/>
                <a:gd name="T2" fmla="*/ 0 w 82"/>
                <a:gd name="T3" fmla="*/ 34 h 264"/>
                <a:gd name="T4" fmla="*/ 0 w 82"/>
                <a:gd name="T5" fmla="*/ 263 h 264"/>
                <a:gd name="T6" fmla="*/ 81 w 82"/>
                <a:gd name="T7" fmla="*/ 228 h 264"/>
                <a:gd name="T8" fmla="*/ 81 w 82"/>
                <a:gd name="T9" fmla="*/ 0 h 264"/>
                <a:gd name="T10" fmla="*/ 0 60000 65536"/>
                <a:gd name="T11" fmla="*/ 0 60000 65536"/>
                <a:gd name="T12" fmla="*/ 0 60000 65536"/>
                <a:gd name="T13" fmla="*/ 0 60000 65536"/>
                <a:gd name="T14" fmla="*/ 0 60000 65536"/>
                <a:gd name="T15" fmla="*/ 0 w 82"/>
                <a:gd name="T16" fmla="*/ 0 h 264"/>
                <a:gd name="T17" fmla="*/ 82 w 82"/>
                <a:gd name="T18" fmla="*/ 264 h 264"/>
              </a:gdLst>
              <a:ahLst/>
              <a:cxnLst>
                <a:cxn ang="T10">
                  <a:pos x="T0" y="T1"/>
                </a:cxn>
                <a:cxn ang="T11">
                  <a:pos x="T2" y="T3"/>
                </a:cxn>
                <a:cxn ang="T12">
                  <a:pos x="T4" y="T5"/>
                </a:cxn>
                <a:cxn ang="T13">
                  <a:pos x="T6" y="T7"/>
                </a:cxn>
                <a:cxn ang="T14">
                  <a:pos x="T8" y="T9"/>
                </a:cxn>
              </a:cxnLst>
              <a:rect l="T15" t="T16" r="T17" b="T18"/>
              <a:pathLst>
                <a:path w="82" h="264">
                  <a:moveTo>
                    <a:pt x="81" y="0"/>
                  </a:moveTo>
                  <a:lnTo>
                    <a:pt x="0" y="34"/>
                  </a:lnTo>
                  <a:lnTo>
                    <a:pt x="0" y="263"/>
                  </a:lnTo>
                  <a:lnTo>
                    <a:pt x="81" y="228"/>
                  </a:lnTo>
                  <a:lnTo>
                    <a:pt x="81" y="0"/>
                  </a:lnTo>
                </a:path>
              </a:pathLst>
            </a:custGeom>
            <a:solidFill>
              <a:srgbClr val="00CC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grpSp>
      <p:grpSp>
        <p:nvGrpSpPr>
          <p:cNvPr id="5167" name="Group 59"/>
          <p:cNvGrpSpPr>
            <a:grpSpLocks/>
          </p:cNvGrpSpPr>
          <p:nvPr/>
        </p:nvGrpSpPr>
        <p:grpSpPr bwMode="auto">
          <a:xfrm>
            <a:off x="1930400" y="4021138"/>
            <a:ext cx="715963" cy="1660525"/>
            <a:chOff x="1216" y="2533"/>
            <a:chExt cx="451" cy="1046"/>
          </a:xfrm>
        </p:grpSpPr>
        <p:sp>
          <p:nvSpPr>
            <p:cNvPr id="5237" name="Line 60"/>
            <p:cNvSpPr>
              <a:spLocks noChangeShapeType="1"/>
            </p:cNvSpPr>
            <p:nvPr/>
          </p:nvSpPr>
          <p:spPr bwMode="auto">
            <a:xfrm flipH="1" flipV="1">
              <a:off x="1440" y="2537"/>
              <a:ext cx="1" cy="88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5238" name="Line 61"/>
            <p:cNvSpPr>
              <a:spLocks noChangeShapeType="1"/>
            </p:cNvSpPr>
            <p:nvPr/>
          </p:nvSpPr>
          <p:spPr bwMode="auto">
            <a:xfrm flipH="1" flipV="1">
              <a:off x="1476" y="2533"/>
              <a:ext cx="191" cy="837"/>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5239" name="Line 62"/>
            <p:cNvSpPr>
              <a:spLocks noChangeShapeType="1"/>
            </p:cNvSpPr>
            <p:nvPr/>
          </p:nvSpPr>
          <p:spPr bwMode="auto">
            <a:xfrm flipV="1">
              <a:off x="1216" y="2555"/>
              <a:ext cx="192" cy="102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grpSp>
      <p:grpSp>
        <p:nvGrpSpPr>
          <p:cNvPr id="5168" name="Group 63"/>
          <p:cNvGrpSpPr>
            <a:grpSpLocks/>
          </p:cNvGrpSpPr>
          <p:nvPr/>
        </p:nvGrpSpPr>
        <p:grpSpPr bwMode="auto">
          <a:xfrm>
            <a:off x="2198688" y="3654425"/>
            <a:ext cx="180975" cy="447675"/>
            <a:chOff x="1385" y="2302"/>
            <a:chExt cx="114" cy="282"/>
          </a:xfrm>
        </p:grpSpPr>
        <p:sp>
          <p:nvSpPr>
            <p:cNvPr id="5234" name="Freeform 64"/>
            <p:cNvSpPr>
              <a:spLocks/>
            </p:cNvSpPr>
            <p:nvPr/>
          </p:nvSpPr>
          <p:spPr bwMode="auto">
            <a:xfrm>
              <a:off x="1385" y="2327"/>
              <a:ext cx="35" cy="257"/>
            </a:xfrm>
            <a:custGeom>
              <a:avLst/>
              <a:gdLst>
                <a:gd name="T0" fmla="*/ 0 w 35"/>
                <a:gd name="T1" fmla="*/ 0 h 257"/>
                <a:gd name="T2" fmla="*/ 0 w 35"/>
                <a:gd name="T3" fmla="*/ 225 h 257"/>
                <a:gd name="T4" fmla="*/ 34 w 35"/>
                <a:gd name="T5" fmla="*/ 256 h 257"/>
                <a:gd name="T6" fmla="*/ 34 w 35"/>
                <a:gd name="T7" fmla="*/ 25 h 257"/>
                <a:gd name="T8" fmla="*/ 0 w 35"/>
                <a:gd name="T9" fmla="*/ 0 h 257"/>
                <a:gd name="T10" fmla="*/ 0 60000 65536"/>
                <a:gd name="T11" fmla="*/ 0 60000 65536"/>
                <a:gd name="T12" fmla="*/ 0 60000 65536"/>
                <a:gd name="T13" fmla="*/ 0 60000 65536"/>
                <a:gd name="T14" fmla="*/ 0 60000 65536"/>
                <a:gd name="T15" fmla="*/ 0 w 35"/>
                <a:gd name="T16" fmla="*/ 0 h 257"/>
                <a:gd name="T17" fmla="*/ 35 w 35"/>
                <a:gd name="T18" fmla="*/ 257 h 257"/>
              </a:gdLst>
              <a:ahLst/>
              <a:cxnLst>
                <a:cxn ang="T10">
                  <a:pos x="T0" y="T1"/>
                </a:cxn>
                <a:cxn ang="T11">
                  <a:pos x="T2" y="T3"/>
                </a:cxn>
                <a:cxn ang="T12">
                  <a:pos x="T4" y="T5"/>
                </a:cxn>
                <a:cxn ang="T13">
                  <a:pos x="T6" y="T7"/>
                </a:cxn>
                <a:cxn ang="T14">
                  <a:pos x="T8" y="T9"/>
                </a:cxn>
              </a:cxnLst>
              <a:rect l="T15" t="T16" r="T17" b="T18"/>
              <a:pathLst>
                <a:path w="35" h="257">
                  <a:moveTo>
                    <a:pt x="0" y="0"/>
                  </a:moveTo>
                  <a:lnTo>
                    <a:pt x="0" y="225"/>
                  </a:lnTo>
                  <a:lnTo>
                    <a:pt x="34" y="256"/>
                  </a:lnTo>
                  <a:lnTo>
                    <a:pt x="34" y="25"/>
                  </a:lnTo>
                  <a:lnTo>
                    <a:pt x="0" y="0"/>
                  </a:lnTo>
                </a:path>
              </a:pathLst>
            </a:custGeom>
            <a:solidFill>
              <a:srgbClr val="0099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235" name="Freeform 65"/>
            <p:cNvSpPr>
              <a:spLocks/>
            </p:cNvSpPr>
            <p:nvPr/>
          </p:nvSpPr>
          <p:spPr bwMode="auto">
            <a:xfrm>
              <a:off x="1385" y="2309"/>
              <a:ext cx="114" cy="89"/>
            </a:xfrm>
            <a:custGeom>
              <a:avLst/>
              <a:gdLst>
                <a:gd name="T0" fmla="*/ 0 w 114"/>
                <a:gd name="T1" fmla="*/ 36 h 89"/>
                <a:gd name="T2" fmla="*/ 78 w 114"/>
                <a:gd name="T3" fmla="*/ 0 h 89"/>
                <a:gd name="T4" fmla="*/ 113 w 114"/>
                <a:gd name="T5" fmla="*/ 30 h 89"/>
                <a:gd name="T6" fmla="*/ 74 w 114"/>
                <a:gd name="T7" fmla="*/ 88 h 89"/>
                <a:gd name="T8" fmla="*/ 33 w 114"/>
                <a:gd name="T9" fmla="*/ 62 h 89"/>
                <a:gd name="T10" fmla="*/ 0 w 114"/>
                <a:gd name="T11" fmla="*/ 36 h 89"/>
                <a:gd name="T12" fmla="*/ 0 60000 65536"/>
                <a:gd name="T13" fmla="*/ 0 60000 65536"/>
                <a:gd name="T14" fmla="*/ 0 60000 65536"/>
                <a:gd name="T15" fmla="*/ 0 60000 65536"/>
                <a:gd name="T16" fmla="*/ 0 60000 65536"/>
                <a:gd name="T17" fmla="*/ 0 60000 65536"/>
                <a:gd name="T18" fmla="*/ 0 w 114"/>
                <a:gd name="T19" fmla="*/ 0 h 89"/>
                <a:gd name="T20" fmla="*/ 114 w 114"/>
                <a:gd name="T21" fmla="*/ 89 h 89"/>
              </a:gdLst>
              <a:ahLst/>
              <a:cxnLst>
                <a:cxn ang="T12">
                  <a:pos x="T0" y="T1"/>
                </a:cxn>
                <a:cxn ang="T13">
                  <a:pos x="T2" y="T3"/>
                </a:cxn>
                <a:cxn ang="T14">
                  <a:pos x="T4" y="T5"/>
                </a:cxn>
                <a:cxn ang="T15">
                  <a:pos x="T6" y="T7"/>
                </a:cxn>
                <a:cxn ang="T16">
                  <a:pos x="T8" y="T9"/>
                </a:cxn>
                <a:cxn ang="T17">
                  <a:pos x="T10" y="T11"/>
                </a:cxn>
              </a:cxnLst>
              <a:rect l="T18" t="T19" r="T20" b="T21"/>
              <a:pathLst>
                <a:path w="114" h="89">
                  <a:moveTo>
                    <a:pt x="0" y="36"/>
                  </a:moveTo>
                  <a:lnTo>
                    <a:pt x="78" y="0"/>
                  </a:lnTo>
                  <a:lnTo>
                    <a:pt x="113" y="30"/>
                  </a:lnTo>
                  <a:lnTo>
                    <a:pt x="74" y="88"/>
                  </a:lnTo>
                  <a:lnTo>
                    <a:pt x="33" y="62"/>
                  </a:lnTo>
                  <a:lnTo>
                    <a:pt x="0" y="36"/>
                  </a:lnTo>
                </a:path>
              </a:pathLst>
            </a:custGeom>
            <a:solidFill>
              <a:srgbClr val="0099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236" name="Freeform 66"/>
            <p:cNvSpPr>
              <a:spLocks/>
            </p:cNvSpPr>
            <p:nvPr/>
          </p:nvSpPr>
          <p:spPr bwMode="auto">
            <a:xfrm>
              <a:off x="1415" y="2302"/>
              <a:ext cx="82" cy="264"/>
            </a:xfrm>
            <a:custGeom>
              <a:avLst/>
              <a:gdLst>
                <a:gd name="T0" fmla="*/ 81 w 82"/>
                <a:gd name="T1" fmla="*/ 0 h 264"/>
                <a:gd name="T2" fmla="*/ 0 w 82"/>
                <a:gd name="T3" fmla="*/ 34 h 264"/>
                <a:gd name="T4" fmla="*/ 0 w 82"/>
                <a:gd name="T5" fmla="*/ 263 h 264"/>
                <a:gd name="T6" fmla="*/ 81 w 82"/>
                <a:gd name="T7" fmla="*/ 228 h 264"/>
                <a:gd name="T8" fmla="*/ 81 w 82"/>
                <a:gd name="T9" fmla="*/ 0 h 264"/>
                <a:gd name="T10" fmla="*/ 0 60000 65536"/>
                <a:gd name="T11" fmla="*/ 0 60000 65536"/>
                <a:gd name="T12" fmla="*/ 0 60000 65536"/>
                <a:gd name="T13" fmla="*/ 0 60000 65536"/>
                <a:gd name="T14" fmla="*/ 0 60000 65536"/>
                <a:gd name="T15" fmla="*/ 0 w 82"/>
                <a:gd name="T16" fmla="*/ 0 h 264"/>
                <a:gd name="T17" fmla="*/ 82 w 82"/>
                <a:gd name="T18" fmla="*/ 264 h 264"/>
              </a:gdLst>
              <a:ahLst/>
              <a:cxnLst>
                <a:cxn ang="T10">
                  <a:pos x="T0" y="T1"/>
                </a:cxn>
                <a:cxn ang="T11">
                  <a:pos x="T2" y="T3"/>
                </a:cxn>
                <a:cxn ang="T12">
                  <a:pos x="T4" y="T5"/>
                </a:cxn>
                <a:cxn ang="T13">
                  <a:pos x="T6" y="T7"/>
                </a:cxn>
                <a:cxn ang="T14">
                  <a:pos x="T8" y="T9"/>
                </a:cxn>
              </a:cxnLst>
              <a:rect l="T15" t="T16" r="T17" b="T18"/>
              <a:pathLst>
                <a:path w="82" h="264">
                  <a:moveTo>
                    <a:pt x="81" y="0"/>
                  </a:moveTo>
                  <a:lnTo>
                    <a:pt x="0" y="34"/>
                  </a:lnTo>
                  <a:lnTo>
                    <a:pt x="0" y="263"/>
                  </a:lnTo>
                  <a:lnTo>
                    <a:pt x="81" y="228"/>
                  </a:lnTo>
                  <a:lnTo>
                    <a:pt x="81" y="0"/>
                  </a:lnTo>
                </a:path>
              </a:pathLst>
            </a:custGeom>
            <a:solidFill>
              <a:srgbClr val="00CC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grpSp>
      <p:grpSp>
        <p:nvGrpSpPr>
          <p:cNvPr id="5169" name="Group 67"/>
          <p:cNvGrpSpPr>
            <a:grpSpLocks/>
          </p:cNvGrpSpPr>
          <p:nvPr/>
        </p:nvGrpSpPr>
        <p:grpSpPr bwMode="auto">
          <a:xfrm>
            <a:off x="1854200" y="5559425"/>
            <a:ext cx="182563" cy="449263"/>
            <a:chOff x="1168" y="3502"/>
            <a:chExt cx="115" cy="283"/>
          </a:xfrm>
        </p:grpSpPr>
        <p:sp>
          <p:nvSpPr>
            <p:cNvPr id="5231" name="Freeform 68"/>
            <p:cNvSpPr>
              <a:spLocks/>
            </p:cNvSpPr>
            <p:nvPr/>
          </p:nvSpPr>
          <p:spPr bwMode="auto">
            <a:xfrm>
              <a:off x="1168" y="3528"/>
              <a:ext cx="34" cy="257"/>
            </a:xfrm>
            <a:custGeom>
              <a:avLst/>
              <a:gdLst>
                <a:gd name="T0" fmla="*/ 0 w 34"/>
                <a:gd name="T1" fmla="*/ 0 h 257"/>
                <a:gd name="T2" fmla="*/ 0 w 34"/>
                <a:gd name="T3" fmla="*/ 225 h 257"/>
                <a:gd name="T4" fmla="*/ 33 w 34"/>
                <a:gd name="T5" fmla="*/ 256 h 257"/>
                <a:gd name="T6" fmla="*/ 33 w 34"/>
                <a:gd name="T7" fmla="*/ 25 h 257"/>
                <a:gd name="T8" fmla="*/ 0 w 34"/>
                <a:gd name="T9" fmla="*/ 0 h 257"/>
                <a:gd name="T10" fmla="*/ 0 60000 65536"/>
                <a:gd name="T11" fmla="*/ 0 60000 65536"/>
                <a:gd name="T12" fmla="*/ 0 60000 65536"/>
                <a:gd name="T13" fmla="*/ 0 60000 65536"/>
                <a:gd name="T14" fmla="*/ 0 60000 65536"/>
                <a:gd name="T15" fmla="*/ 0 w 34"/>
                <a:gd name="T16" fmla="*/ 0 h 257"/>
                <a:gd name="T17" fmla="*/ 34 w 34"/>
                <a:gd name="T18" fmla="*/ 257 h 257"/>
              </a:gdLst>
              <a:ahLst/>
              <a:cxnLst>
                <a:cxn ang="T10">
                  <a:pos x="T0" y="T1"/>
                </a:cxn>
                <a:cxn ang="T11">
                  <a:pos x="T2" y="T3"/>
                </a:cxn>
                <a:cxn ang="T12">
                  <a:pos x="T4" y="T5"/>
                </a:cxn>
                <a:cxn ang="T13">
                  <a:pos x="T6" y="T7"/>
                </a:cxn>
                <a:cxn ang="T14">
                  <a:pos x="T8" y="T9"/>
                </a:cxn>
              </a:cxnLst>
              <a:rect l="T15" t="T16" r="T17" b="T18"/>
              <a:pathLst>
                <a:path w="34" h="257">
                  <a:moveTo>
                    <a:pt x="0" y="0"/>
                  </a:moveTo>
                  <a:lnTo>
                    <a:pt x="0" y="225"/>
                  </a:lnTo>
                  <a:lnTo>
                    <a:pt x="33" y="256"/>
                  </a:lnTo>
                  <a:lnTo>
                    <a:pt x="33" y="25"/>
                  </a:lnTo>
                  <a:lnTo>
                    <a:pt x="0" y="0"/>
                  </a:lnTo>
                </a:path>
              </a:pathLst>
            </a:custGeom>
            <a:solidFill>
              <a:srgbClr val="0099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232" name="Freeform 69"/>
            <p:cNvSpPr>
              <a:spLocks/>
            </p:cNvSpPr>
            <p:nvPr/>
          </p:nvSpPr>
          <p:spPr bwMode="auto">
            <a:xfrm>
              <a:off x="1168" y="3509"/>
              <a:ext cx="115" cy="90"/>
            </a:xfrm>
            <a:custGeom>
              <a:avLst/>
              <a:gdLst>
                <a:gd name="T0" fmla="*/ 0 w 115"/>
                <a:gd name="T1" fmla="*/ 36 h 90"/>
                <a:gd name="T2" fmla="*/ 79 w 115"/>
                <a:gd name="T3" fmla="*/ 0 h 90"/>
                <a:gd name="T4" fmla="*/ 114 w 115"/>
                <a:gd name="T5" fmla="*/ 30 h 90"/>
                <a:gd name="T6" fmla="*/ 75 w 115"/>
                <a:gd name="T7" fmla="*/ 89 h 90"/>
                <a:gd name="T8" fmla="*/ 33 w 115"/>
                <a:gd name="T9" fmla="*/ 62 h 90"/>
                <a:gd name="T10" fmla="*/ 0 w 115"/>
                <a:gd name="T11" fmla="*/ 36 h 90"/>
                <a:gd name="T12" fmla="*/ 0 60000 65536"/>
                <a:gd name="T13" fmla="*/ 0 60000 65536"/>
                <a:gd name="T14" fmla="*/ 0 60000 65536"/>
                <a:gd name="T15" fmla="*/ 0 60000 65536"/>
                <a:gd name="T16" fmla="*/ 0 60000 65536"/>
                <a:gd name="T17" fmla="*/ 0 60000 65536"/>
                <a:gd name="T18" fmla="*/ 0 w 115"/>
                <a:gd name="T19" fmla="*/ 0 h 90"/>
                <a:gd name="T20" fmla="*/ 115 w 115"/>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115" h="90">
                  <a:moveTo>
                    <a:pt x="0" y="36"/>
                  </a:moveTo>
                  <a:lnTo>
                    <a:pt x="79" y="0"/>
                  </a:lnTo>
                  <a:lnTo>
                    <a:pt x="114" y="30"/>
                  </a:lnTo>
                  <a:lnTo>
                    <a:pt x="75" y="89"/>
                  </a:lnTo>
                  <a:lnTo>
                    <a:pt x="33" y="62"/>
                  </a:lnTo>
                  <a:lnTo>
                    <a:pt x="0" y="36"/>
                  </a:lnTo>
                </a:path>
              </a:pathLst>
            </a:custGeom>
            <a:solidFill>
              <a:srgbClr val="0099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233" name="Freeform 70"/>
            <p:cNvSpPr>
              <a:spLocks/>
            </p:cNvSpPr>
            <p:nvPr/>
          </p:nvSpPr>
          <p:spPr bwMode="auto">
            <a:xfrm>
              <a:off x="1198" y="3502"/>
              <a:ext cx="82" cy="264"/>
            </a:xfrm>
            <a:custGeom>
              <a:avLst/>
              <a:gdLst>
                <a:gd name="T0" fmla="*/ 81 w 82"/>
                <a:gd name="T1" fmla="*/ 0 h 264"/>
                <a:gd name="T2" fmla="*/ 0 w 82"/>
                <a:gd name="T3" fmla="*/ 34 h 264"/>
                <a:gd name="T4" fmla="*/ 0 w 82"/>
                <a:gd name="T5" fmla="*/ 263 h 264"/>
                <a:gd name="T6" fmla="*/ 81 w 82"/>
                <a:gd name="T7" fmla="*/ 228 h 264"/>
                <a:gd name="T8" fmla="*/ 81 w 82"/>
                <a:gd name="T9" fmla="*/ 0 h 264"/>
                <a:gd name="T10" fmla="*/ 0 60000 65536"/>
                <a:gd name="T11" fmla="*/ 0 60000 65536"/>
                <a:gd name="T12" fmla="*/ 0 60000 65536"/>
                <a:gd name="T13" fmla="*/ 0 60000 65536"/>
                <a:gd name="T14" fmla="*/ 0 60000 65536"/>
                <a:gd name="T15" fmla="*/ 0 w 82"/>
                <a:gd name="T16" fmla="*/ 0 h 264"/>
                <a:gd name="T17" fmla="*/ 82 w 82"/>
                <a:gd name="T18" fmla="*/ 264 h 264"/>
              </a:gdLst>
              <a:ahLst/>
              <a:cxnLst>
                <a:cxn ang="T10">
                  <a:pos x="T0" y="T1"/>
                </a:cxn>
                <a:cxn ang="T11">
                  <a:pos x="T2" y="T3"/>
                </a:cxn>
                <a:cxn ang="T12">
                  <a:pos x="T4" y="T5"/>
                </a:cxn>
                <a:cxn ang="T13">
                  <a:pos x="T6" y="T7"/>
                </a:cxn>
                <a:cxn ang="T14">
                  <a:pos x="T8" y="T9"/>
                </a:cxn>
              </a:cxnLst>
              <a:rect l="T15" t="T16" r="T17" b="T18"/>
              <a:pathLst>
                <a:path w="82" h="264">
                  <a:moveTo>
                    <a:pt x="81" y="0"/>
                  </a:moveTo>
                  <a:lnTo>
                    <a:pt x="0" y="34"/>
                  </a:lnTo>
                  <a:lnTo>
                    <a:pt x="0" y="263"/>
                  </a:lnTo>
                  <a:lnTo>
                    <a:pt x="81" y="228"/>
                  </a:lnTo>
                  <a:lnTo>
                    <a:pt x="81" y="0"/>
                  </a:lnTo>
                </a:path>
              </a:pathLst>
            </a:custGeom>
            <a:solidFill>
              <a:srgbClr val="00CC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grpSp>
      <p:grpSp>
        <p:nvGrpSpPr>
          <p:cNvPr id="5170" name="Group 71"/>
          <p:cNvGrpSpPr>
            <a:grpSpLocks/>
          </p:cNvGrpSpPr>
          <p:nvPr/>
        </p:nvGrpSpPr>
        <p:grpSpPr bwMode="auto">
          <a:xfrm>
            <a:off x="2563813" y="5164138"/>
            <a:ext cx="182562" cy="449262"/>
            <a:chOff x="1615" y="3253"/>
            <a:chExt cx="115" cy="283"/>
          </a:xfrm>
        </p:grpSpPr>
        <p:sp>
          <p:nvSpPr>
            <p:cNvPr id="5228" name="Freeform 72"/>
            <p:cNvSpPr>
              <a:spLocks/>
            </p:cNvSpPr>
            <p:nvPr/>
          </p:nvSpPr>
          <p:spPr bwMode="auto">
            <a:xfrm>
              <a:off x="1615" y="3279"/>
              <a:ext cx="34" cy="257"/>
            </a:xfrm>
            <a:custGeom>
              <a:avLst/>
              <a:gdLst>
                <a:gd name="T0" fmla="*/ 0 w 34"/>
                <a:gd name="T1" fmla="*/ 0 h 257"/>
                <a:gd name="T2" fmla="*/ 0 w 34"/>
                <a:gd name="T3" fmla="*/ 225 h 257"/>
                <a:gd name="T4" fmla="*/ 33 w 34"/>
                <a:gd name="T5" fmla="*/ 256 h 257"/>
                <a:gd name="T6" fmla="*/ 33 w 34"/>
                <a:gd name="T7" fmla="*/ 25 h 257"/>
                <a:gd name="T8" fmla="*/ 0 w 34"/>
                <a:gd name="T9" fmla="*/ 0 h 257"/>
                <a:gd name="T10" fmla="*/ 0 60000 65536"/>
                <a:gd name="T11" fmla="*/ 0 60000 65536"/>
                <a:gd name="T12" fmla="*/ 0 60000 65536"/>
                <a:gd name="T13" fmla="*/ 0 60000 65536"/>
                <a:gd name="T14" fmla="*/ 0 60000 65536"/>
                <a:gd name="T15" fmla="*/ 0 w 34"/>
                <a:gd name="T16" fmla="*/ 0 h 257"/>
                <a:gd name="T17" fmla="*/ 34 w 34"/>
                <a:gd name="T18" fmla="*/ 257 h 257"/>
              </a:gdLst>
              <a:ahLst/>
              <a:cxnLst>
                <a:cxn ang="T10">
                  <a:pos x="T0" y="T1"/>
                </a:cxn>
                <a:cxn ang="T11">
                  <a:pos x="T2" y="T3"/>
                </a:cxn>
                <a:cxn ang="T12">
                  <a:pos x="T4" y="T5"/>
                </a:cxn>
                <a:cxn ang="T13">
                  <a:pos x="T6" y="T7"/>
                </a:cxn>
                <a:cxn ang="T14">
                  <a:pos x="T8" y="T9"/>
                </a:cxn>
              </a:cxnLst>
              <a:rect l="T15" t="T16" r="T17" b="T18"/>
              <a:pathLst>
                <a:path w="34" h="257">
                  <a:moveTo>
                    <a:pt x="0" y="0"/>
                  </a:moveTo>
                  <a:lnTo>
                    <a:pt x="0" y="225"/>
                  </a:lnTo>
                  <a:lnTo>
                    <a:pt x="33" y="256"/>
                  </a:lnTo>
                  <a:lnTo>
                    <a:pt x="33" y="25"/>
                  </a:lnTo>
                  <a:lnTo>
                    <a:pt x="0" y="0"/>
                  </a:lnTo>
                </a:path>
              </a:pathLst>
            </a:custGeom>
            <a:solidFill>
              <a:srgbClr val="0099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229" name="Freeform 73"/>
            <p:cNvSpPr>
              <a:spLocks/>
            </p:cNvSpPr>
            <p:nvPr/>
          </p:nvSpPr>
          <p:spPr bwMode="auto">
            <a:xfrm>
              <a:off x="1615" y="3260"/>
              <a:ext cx="115" cy="90"/>
            </a:xfrm>
            <a:custGeom>
              <a:avLst/>
              <a:gdLst>
                <a:gd name="T0" fmla="*/ 0 w 115"/>
                <a:gd name="T1" fmla="*/ 36 h 90"/>
                <a:gd name="T2" fmla="*/ 79 w 115"/>
                <a:gd name="T3" fmla="*/ 0 h 90"/>
                <a:gd name="T4" fmla="*/ 114 w 115"/>
                <a:gd name="T5" fmla="*/ 30 h 90"/>
                <a:gd name="T6" fmla="*/ 75 w 115"/>
                <a:gd name="T7" fmla="*/ 89 h 90"/>
                <a:gd name="T8" fmla="*/ 33 w 115"/>
                <a:gd name="T9" fmla="*/ 62 h 90"/>
                <a:gd name="T10" fmla="*/ 0 w 115"/>
                <a:gd name="T11" fmla="*/ 36 h 90"/>
                <a:gd name="T12" fmla="*/ 0 60000 65536"/>
                <a:gd name="T13" fmla="*/ 0 60000 65536"/>
                <a:gd name="T14" fmla="*/ 0 60000 65536"/>
                <a:gd name="T15" fmla="*/ 0 60000 65536"/>
                <a:gd name="T16" fmla="*/ 0 60000 65536"/>
                <a:gd name="T17" fmla="*/ 0 60000 65536"/>
                <a:gd name="T18" fmla="*/ 0 w 115"/>
                <a:gd name="T19" fmla="*/ 0 h 90"/>
                <a:gd name="T20" fmla="*/ 115 w 115"/>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115" h="90">
                  <a:moveTo>
                    <a:pt x="0" y="36"/>
                  </a:moveTo>
                  <a:lnTo>
                    <a:pt x="79" y="0"/>
                  </a:lnTo>
                  <a:lnTo>
                    <a:pt x="114" y="30"/>
                  </a:lnTo>
                  <a:lnTo>
                    <a:pt x="75" y="89"/>
                  </a:lnTo>
                  <a:lnTo>
                    <a:pt x="33" y="62"/>
                  </a:lnTo>
                  <a:lnTo>
                    <a:pt x="0" y="36"/>
                  </a:lnTo>
                </a:path>
              </a:pathLst>
            </a:custGeom>
            <a:solidFill>
              <a:srgbClr val="0099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230" name="Freeform 74"/>
            <p:cNvSpPr>
              <a:spLocks/>
            </p:cNvSpPr>
            <p:nvPr/>
          </p:nvSpPr>
          <p:spPr bwMode="auto">
            <a:xfrm>
              <a:off x="1645" y="3253"/>
              <a:ext cx="82" cy="264"/>
            </a:xfrm>
            <a:custGeom>
              <a:avLst/>
              <a:gdLst>
                <a:gd name="T0" fmla="*/ 81 w 82"/>
                <a:gd name="T1" fmla="*/ 0 h 264"/>
                <a:gd name="T2" fmla="*/ 0 w 82"/>
                <a:gd name="T3" fmla="*/ 34 h 264"/>
                <a:gd name="T4" fmla="*/ 0 w 82"/>
                <a:gd name="T5" fmla="*/ 263 h 264"/>
                <a:gd name="T6" fmla="*/ 81 w 82"/>
                <a:gd name="T7" fmla="*/ 228 h 264"/>
                <a:gd name="T8" fmla="*/ 81 w 82"/>
                <a:gd name="T9" fmla="*/ 0 h 264"/>
                <a:gd name="T10" fmla="*/ 0 60000 65536"/>
                <a:gd name="T11" fmla="*/ 0 60000 65536"/>
                <a:gd name="T12" fmla="*/ 0 60000 65536"/>
                <a:gd name="T13" fmla="*/ 0 60000 65536"/>
                <a:gd name="T14" fmla="*/ 0 60000 65536"/>
                <a:gd name="T15" fmla="*/ 0 w 82"/>
                <a:gd name="T16" fmla="*/ 0 h 264"/>
                <a:gd name="T17" fmla="*/ 82 w 82"/>
                <a:gd name="T18" fmla="*/ 264 h 264"/>
              </a:gdLst>
              <a:ahLst/>
              <a:cxnLst>
                <a:cxn ang="T10">
                  <a:pos x="T0" y="T1"/>
                </a:cxn>
                <a:cxn ang="T11">
                  <a:pos x="T2" y="T3"/>
                </a:cxn>
                <a:cxn ang="T12">
                  <a:pos x="T4" y="T5"/>
                </a:cxn>
                <a:cxn ang="T13">
                  <a:pos x="T6" y="T7"/>
                </a:cxn>
                <a:cxn ang="T14">
                  <a:pos x="T8" y="T9"/>
                </a:cxn>
              </a:cxnLst>
              <a:rect l="T15" t="T16" r="T17" b="T18"/>
              <a:pathLst>
                <a:path w="82" h="264">
                  <a:moveTo>
                    <a:pt x="81" y="0"/>
                  </a:moveTo>
                  <a:lnTo>
                    <a:pt x="0" y="34"/>
                  </a:lnTo>
                  <a:lnTo>
                    <a:pt x="0" y="263"/>
                  </a:lnTo>
                  <a:lnTo>
                    <a:pt x="81" y="228"/>
                  </a:lnTo>
                  <a:lnTo>
                    <a:pt x="81" y="0"/>
                  </a:lnTo>
                </a:path>
              </a:pathLst>
            </a:custGeom>
            <a:solidFill>
              <a:srgbClr val="00CC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grpSp>
      <p:grpSp>
        <p:nvGrpSpPr>
          <p:cNvPr id="5171" name="Group 75"/>
          <p:cNvGrpSpPr>
            <a:grpSpLocks/>
          </p:cNvGrpSpPr>
          <p:nvPr/>
        </p:nvGrpSpPr>
        <p:grpSpPr bwMode="auto">
          <a:xfrm>
            <a:off x="2894013" y="3524250"/>
            <a:ext cx="728662" cy="1655763"/>
            <a:chOff x="1823" y="2220"/>
            <a:chExt cx="459" cy="1043"/>
          </a:xfrm>
        </p:grpSpPr>
        <p:sp>
          <p:nvSpPr>
            <p:cNvPr id="5225" name="Line 76"/>
            <p:cNvSpPr>
              <a:spLocks noChangeShapeType="1"/>
            </p:cNvSpPr>
            <p:nvPr/>
          </p:nvSpPr>
          <p:spPr bwMode="auto">
            <a:xfrm flipH="1" flipV="1">
              <a:off x="2050" y="2220"/>
              <a:ext cx="1" cy="88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5226" name="Line 77"/>
            <p:cNvSpPr>
              <a:spLocks noChangeShapeType="1"/>
            </p:cNvSpPr>
            <p:nvPr/>
          </p:nvSpPr>
          <p:spPr bwMode="auto">
            <a:xfrm flipH="1" flipV="1">
              <a:off x="2090" y="2220"/>
              <a:ext cx="192" cy="83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5227" name="Line 78"/>
            <p:cNvSpPr>
              <a:spLocks noChangeShapeType="1"/>
            </p:cNvSpPr>
            <p:nvPr/>
          </p:nvSpPr>
          <p:spPr bwMode="auto">
            <a:xfrm flipV="1">
              <a:off x="1823" y="2239"/>
              <a:ext cx="191" cy="102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grpSp>
      <p:grpSp>
        <p:nvGrpSpPr>
          <p:cNvPr id="5172" name="Group 79"/>
          <p:cNvGrpSpPr>
            <a:grpSpLocks/>
          </p:cNvGrpSpPr>
          <p:nvPr/>
        </p:nvGrpSpPr>
        <p:grpSpPr bwMode="auto">
          <a:xfrm>
            <a:off x="3178175" y="3236913"/>
            <a:ext cx="180975" cy="447675"/>
            <a:chOff x="2002" y="2039"/>
            <a:chExt cx="114" cy="282"/>
          </a:xfrm>
        </p:grpSpPr>
        <p:sp>
          <p:nvSpPr>
            <p:cNvPr id="5222" name="Freeform 80"/>
            <p:cNvSpPr>
              <a:spLocks/>
            </p:cNvSpPr>
            <p:nvPr/>
          </p:nvSpPr>
          <p:spPr bwMode="auto">
            <a:xfrm>
              <a:off x="2002" y="2064"/>
              <a:ext cx="33" cy="257"/>
            </a:xfrm>
            <a:custGeom>
              <a:avLst/>
              <a:gdLst>
                <a:gd name="T0" fmla="*/ 0 w 33"/>
                <a:gd name="T1" fmla="*/ 0 h 257"/>
                <a:gd name="T2" fmla="*/ 0 w 33"/>
                <a:gd name="T3" fmla="*/ 225 h 257"/>
                <a:gd name="T4" fmla="*/ 32 w 33"/>
                <a:gd name="T5" fmla="*/ 256 h 257"/>
                <a:gd name="T6" fmla="*/ 32 w 33"/>
                <a:gd name="T7" fmla="*/ 25 h 257"/>
                <a:gd name="T8" fmla="*/ 0 w 33"/>
                <a:gd name="T9" fmla="*/ 0 h 257"/>
                <a:gd name="T10" fmla="*/ 0 60000 65536"/>
                <a:gd name="T11" fmla="*/ 0 60000 65536"/>
                <a:gd name="T12" fmla="*/ 0 60000 65536"/>
                <a:gd name="T13" fmla="*/ 0 60000 65536"/>
                <a:gd name="T14" fmla="*/ 0 60000 65536"/>
                <a:gd name="T15" fmla="*/ 0 w 33"/>
                <a:gd name="T16" fmla="*/ 0 h 257"/>
                <a:gd name="T17" fmla="*/ 33 w 33"/>
                <a:gd name="T18" fmla="*/ 257 h 257"/>
              </a:gdLst>
              <a:ahLst/>
              <a:cxnLst>
                <a:cxn ang="T10">
                  <a:pos x="T0" y="T1"/>
                </a:cxn>
                <a:cxn ang="T11">
                  <a:pos x="T2" y="T3"/>
                </a:cxn>
                <a:cxn ang="T12">
                  <a:pos x="T4" y="T5"/>
                </a:cxn>
                <a:cxn ang="T13">
                  <a:pos x="T6" y="T7"/>
                </a:cxn>
                <a:cxn ang="T14">
                  <a:pos x="T8" y="T9"/>
                </a:cxn>
              </a:cxnLst>
              <a:rect l="T15" t="T16" r="T17" b="T18"/>
              <a:pathLst>
                <a:path w="33" h="257">
                  <a:moveTo>
                    <a:pt x="0" y="0"/>
                  </a:moveTo>
                  <a:lnTo>
                    <a:pt x="0" y="225"/>
                  </a:lnTo>
                  <a:lnTo>
                    <a:pt x="32" y="256"/>
                  </a:lnTo>
                  <a:lnTo>
                    <a:pt x="32" y="25"/>
                  </a:lnTo>
                  <a:lnTo>
                    <a:pt x="0" y="0"/>
                  </a:lnTo>
                </a:path>
              </a:pathLst>
            </a:custGeom>
            <a:solidFill>
              <a:srgbClr val="0099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223" name="Freeform 81"/>
            <p:cNvSpPr>
              <a:spLocks/>
            </p:cNvSpPr>
            <p:nvPr/>
          </p:nvSpPr>
          <p:spPr bwMode="auto">
            <a:xfrm>
              <a:off x="2002" y="2046"/>
              <a:ext cx="114" cy="89"/>
            </a:xfrm>
            <a:custGeom>
              <a:avLst/>
              <a:gdLst>
                <a:gd name="T0" fmla="*/ 0 w 114"/>
                <a:gd name="T1" fmla="*/ 36 h 89"/>
                <a:gd name="T2" fmla="*/ 78 w 114"/>
                <a:gd name="T3" fmla="*/ 0 h 89"/>
                <a:gd name="T4" fmla="*/ 113 w 114"/>
                <a:gd name="T5" fmla="*/ 30 h 89"/>
                <a:gd name="T6" fmla="*/ 74 w 114"/>
                <a:gd name="T7" fmla="*/ 88 h 89"/>
                <a:gd name="T8" fmla="*/ 33 w 114"/>
                <a:gd name="T9" fmla="*/ 62 h 89"/>
                <a:gd name="T10" fmla="*/ 0 w 114"/>
                <a:gd name="T11" fmla="*/ 36 h 89"/>
                <a:gd name="T12" fmla="*/ 0 60000 65536"/>
                <a:gd name="T13" fmla="*/ 0 60000 65536"/>
                <a:gd name="T14" fmla="*/ 0 60000 65536"/>
                <a:gd name="T15" fmla="*/ 0 60000 65536"/>
                <a:gd name="T16" fmla="*/ 0 60000 65536"/>
                <a:gd name="T17" fmla="*/ 0 60000 65536"/>
                <a:gd name="T18" fmla="*/ 0 w 114"/>
                <a:gd name="T19" fmla="*/ 0 h 89"/>
                <a:gd name="T20" fmla="*/ 114 w 114"/>
                <a:gd name="T21" fmla="*/ 89 h 89"/>
              </a:gdLst>
              <a:ahLst/>
              <a:cxnLst>
                <a:cxn ang="T12">
                  <a:pos x="T0" y="T1"/>
                </a:cxn>
                <a:cxn ang="T13">
                  <a:pos x="T2" y="T3"/>
                </a:cxn>
                <a:cxn ang="T14">
                  <a:pos x="T4" y="T5"/>
                </a:cxn>
                <a:cxn ang="T15">
                  <a:pos x="T6" y="T7"/>
                </a:cxn>
                <a:cxn ang="T16">
                  <a:pos x="T8" y="T9"/>
                </a:cxn>
                <a:cxn ang="T17">
                  <a:pos x="T10" y="T11"/>
                </a:cxn>
              </a:cxnLst>
              <a:rect l="T18" t="T19" r="T20" b="T21"/>
              <a:pathLst>
                <a:path w="114" h="89">
                  <a:moveTo>
                    <a:pt x="0" y="36"/>
                  </a:moveTo>
                  <a:lnTo>
                    <a:pt x="78" y="0"/>
                  </a:lnTo>
                  <a:lnTo>
                    <a:pt x="113" y="30"/>
                  </a:lnTo>
                  <a:lnTo>
                    <a:pt x="74" y="88"/>
                  </a:lnTo>
                  <a:lnTo>
                    <a:pt x="33" y="62"/>
                  </a:lnTo>
                  <a:lnTo>
                    <a:pt x="0" y="36"/>
                  </a:lnTo>
                </a:path>
              </a:pathLst>
            </a:custGeom>
            <a:solidFill>
              <a:srgbClr val="0099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224" name="Freeform 82"/>
            <p:cNvSpPr>
              <a:spLocks/>
            </p:cNvSpPr>
            <p:nvPr/>
          </p:nvSpPr>
          <p:spPr bwMode="auto">
            <a:xfrm>
              <a:off x="2032" y="2039"/>
              <a:ext cx="81" cy="264"/>
            </a:xfrm>
            <a:custGeom>
              <a:avLst/>
              <a:gdLst>
                <a:gd name="T0" fmla="*/ 80 w 81"/>
                <a:gd name="T1" fmla="*/ 0 h 264"/>
                <a:gd name="T2" fmla="*/ 0 w 81"/>
                <a:gd name="T3" fmla="*/ 34 h 264"/>
                <a:gd name="T4" fmla="*/ 0 w 81"/>
                <a:gd name="T5" fmla="*/ 263 h 264"/>
                <a:gd name="T6" fmla="*/ 80 w 81"/>
                <a:gd name="T7" fmla="*/ 228 h 264"/>
                <a:gd name="T8" fmla="*/ 80 w 81"/>
                <a:gd name="T9" fmla="*/ 0 h 264"/>
                <a:gd name="T10" fmla="*/ 0 60000 65536"/>
                <a:gd name="T11" fmla="*/ 0 60000 65536"/>
                <a:gd name="T12" fmla="*/ 0 60000 65536"/>
                <a:gd name="T13" fmla="*/ 0 60000 65536"/>
                <a:gd name="T14" fmla="*/ 0 60000 65536"/>
                <a:gd name="T15" fmla="*/ 0 w 81"/>
                <a:gd name="T16" fmla="*/ 0 h 264"/>
                <a:gd name="T17" fmla="*/ 81 w 81"/>
                <a:gd name="T18" fmla="*/ 264 h 264"/>
              </a:gdLst>
              <a:ahLst/>
              <a:cxnLst>
                <a:cxn ang="T10">
                  <a:pos x="T0" y="T1"/>
                </a:cxn>
                <a:cxn ang="T11">
                  <a:pos x="T2" y="T3"/>
                </a:cxn>
                <a:cxn ang="T12">
                  <a:pos x="T4" y="T5"/>
                </a:cxn>
                <a:cxn ang="T13">
                  <a:pos x="T6" y="T7"/>
                </a:cxn>
                <a:cxn ang="T14">
                  <a:pos x="T8" y="T9"/>
                </a:cxn>
              </a:cxnLst>
              <a:rect l="T15" t="T16" r="T17" b="T18"/>
              <a:pathLst>
                <a:path w="81" h="264">
                  <a:moveTo>
                    <a:pt x="80" y="0"/>
                  </a:moveTo>
                  <a:lnTo>
                    <a:pt x="0" y="34"/>
                  </a:lnTo>
                  <a:lnTo>
                    <a:pt x="0" y="263"/>
                  </a:lnTo>
                  <a:lnTo>
                    <a:pt x="80" y="228"/>
                  </a:lnTo>
                  <a:lnTo>
                    <a:pt x="80" y="0"/>
                  </a:lnTo>
                </a:path>
              </a:pathLst>
            </a:custGeom>
            <a:solidFill>
              <a:srgbClr val="00CC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grpSp>
      <p:grpSp>
        <p:nvGrpSpPr>
          <p:cNvPr id="5173" name="Group 83"/>
          <p:cNvGrpSpPr>
            <a:grpSpLocks/>
          </p:cNvGrpSpPr>
          <p:nvPr/>
        </p:nvGrpSpPr>
        <p:grpSpPr bwMode="auto">
          <a:xfrm>
            <a:off x="3486150" y="4725988"/>
            <a:ext cx="184150" cy="447675"/>
            <a:chOff x="2196" y="2977"/>
            <a:chExt cx="116" cy="282"/>
          </a:xfrm>
        </p:grpSpPr>
        <p:sp>
          <p:nvSpPr>
            <p:cNvPr id="5219" name="Freeform 84"/>
            <p:cNvSpPr>
              <a:spLocks/>
            </p:cNvSpPr>
            <p:nvPr/>
          </p:nvSpPr>
          <p:spPr bwMode="auto">
            <a:xfrm>
              <a:off x="2196" y="3002"/>
              <a:ext cx="34" cy="257"/>
            </a:xfrm>
            <a:custGeom>
              <a:avLst/>
              <a:gdLst>
                <a:gd name="T0" fmla="*/ 0 w 34"/>
                <a:gd name="T1" fmla="*/ 0 h 257"/>
                <a:gd name="T2" fmla="*/ 0 w 34"/>
                <a:gd name="T3" fmla="*/ 225 h 257"/>
                <a:gd name="T4" fmla="*/ 33 w 34"/>
                <a:gd name="T5" fmla="*/ 256 h 257"/>
                <a:gd name="T6" fmla="*/ 33 w 34"/>
                <a:gd name="T7" fmla="*/ 25 h 257"/>
                <a:gd name="T8" fmla="*/ 0 w 34"/>
                <a:gd name="T9" fmla="*/ 0 h 257"/>
                <a:gd name="T10" fmla="*/ 0 60000 65536"/>
                <a:gd name="T11" fmla="*/ 0 60000 65536"/>
                <a:gd name="T12" fmla="*/ 0 60000 65536"/>
                <a:gd name="T13" fmla="*/ 0 60000 65536"/>
                <a:gd name="T14" fmla="*/ 0 60000 65536"/>
                <a:gd name="T15" fmla="*/ 0 w 34"/>
                <a:gd name="T16" fmla="*/ 0 h 257"/>
                <a:gd name="T17" fmla="*/ 34 w 34"/>
                <a:gd name="T18" fmla="*/ 257 h 257"/>
              </a:gdLst>
              <a:ahLst/>
              <a:cxnLst>
                <a:cxn ang="T10">
                  <a:pos x="T0" y="T1"/>
                </a:cxn>
                <a:cxn ang="T11">
                  <a:pos x="T2" y="T3"/>
                </a:cxn>
                <a:cxn ang="T12">
                  <a:pos x="T4" y="T5"/>
                </a:cxn>
                <a:cxn ang="T13">
                  <a:pos x="T6" y="T7"/>
                </a:cxn>
                <a:cxn ang="T14">
                  <a:pos x="T8" y="T9"/>
                </a:cxn>
              </a:cxnLst>
              <a:rect l="T15" t="T16" r="T17" b="T18"/>
              <a:pathLst>
                <a:path w="34" h="257">
                  <a:moveTo>
                    <a:pt x="0" y="0"/>
                  </a:moveTo>
                  <a:lnTo>
                    <a:pt x="0" y="225"/>
                  </a:lnTo>
                  <a:lnTo>
                    <a:pt x="33" y="256"/>
                  </a:lnTo>
                  <a:lnTo>
                    <a:pt x="33" y="25"/>
                  </a:lnTo>
                  <a:lnTo>
                    <a:pt x="0" y="0"/>
                  </a:lnTo>
                </a:path>
              </a:pathLst>
            </a:custGeom>
            <a:solidFill>
              <a:srgbClr val="0099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220" name="Freeform 85"/>
            <p:cNvSpPr>
              <a:spLocks/>
            </p:cNvSpPr>
            <p:nvPr/>
          </p:nvSpPr>
          <p:spPr bwMode="auto">
            <a:xfrm>
              <a:off x="2196" y="2984"/>
              <a:ext cx="116" cy="89"/>
            </a:xfrm>
            <a:custGeom>
              <a:avLst/>
              <a:gdLst>
                <a:gd name="T0" fmla="*/ 0 w 116"/>
                <a:gd name="T1" fmla="*/ 36 h 89"/>
                <a:gd name="T2" fmla="*/ 79 w 116"/>
                <a:gd name="T3" fmla="*/ 0 h 89"/>
                <a:gd name="T4" fmla="*/ 115 w 116"/>
                <a:gd name="T5" fmla="*/ 30 h 89"/>
                <a:gd name="T6" fmla="*/ 75 w 116"/>
                <a:gd name="T7" fmla="*/ 88 h 89"/>
                <a:gd name="T8" fmla="*/ 33 w 116"/>
                <a:gd name="T9" fmla="*/ 62 h 89"/>
                <a:gd name="T10" fmla="*/ 0 w 116"/>
                <a:gd name="T11" fmla="*/ 36 h 89"/>
                <a:gd name="T12" fmla="*/ 0 60000 65536"/>
                <a:gd name="T13" fmla="*/ 0 60000 65536"/>
                <a:gd name="T14" fmla="*/ 0 60000 65536"/>
                <a:gd name="T15" fmla="*/ 0 60000 65536"/>
                <a:gd name="T16" fmla="*/ 0 60000 65536"/>
                <a:gd name="T17" fmla="*/ 0 60000 65536"/>
                <a:gd name="T18" fmla="*/ 0 w 116"/>
                <a:gd name="T19" fmla="*/ 0 h 89"/>
                <a:gd name="T20" fmla="*/ 116 w 116"/>
                <a:gd name="T21" fmla="*/ 89 h 89"/>
              </a:gdLst>
              <a:ahLst/>
              <a:cxnLst>
                <a:cxn ang="T12">
                  <a:pos x="T0" y="T1"/>
                </a:cxn>
                <a:cxn ang="T13">
                  <a:pos x="T2" y="T3"/>
                </a:cxn>
                <a:cxn ang="T14">
                  <a:pos x="T4" y="T5"/>
                </a:cxn>
                <a:cxn ang="T15">
                  <a:pos x="T6" y="T7"/>
                </a:cxn>
                <a:cxn ang="T16">
                  <a:pos x="T8" y="T9"/>
                </a:cxn>
                <a:cxn ang="T17">
                  <a:pos x="T10" y="T11"/>
                </a:cxn>
              </a:cxnLst>
              <a:rect l="T18" t="T19" r="T20" b="T21"/>
              <a:pathLst>
                <a:path w="116" h="89">
                  <a:moveTo>
                    <a:pt x="0" y="36"/>
                  </a:moveTo>
                  <a:lnTo>
                    <a:pt x="79" y="0"/>
                  </a:lnTo>
                  <a:lnTo>
                    <a:pt x="115" y="30"/>
                  </a:lnTo>
                  <a:lnTo>
                    <a:pt x="75" y="88"/>
                  </a:lnTo>
                  <a:lnTo>
                    <a:pt x="33" y="62"/>
                  </a:lnTo>
                  <a:lnTo>
                    <a:pt x="0" y="36"/>
                  </a:lnTo>
                </a:path>
              </a:pathLst>
            </a:custGeom>
            <a:solidFill>
              <a:srgbClr val="0099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221" name="Freeform 86"/>
            <p:cNvSpPr>
              <a:spLocks/>
            </p:cNvSpPr>
            <p:nvPr/>
          </p:nvSpPr>
          <p:spPr bwMode="auto">
            <a:xfrm>
              <a:off x="2228" y="2977"/>
              <a:ext cx="82" cy="264"/>
            </a:xfrm>
            <a:custGeom>
              <a:avLst/>
              <a:gdLst>
                <a:gd name="T0" fmla="*/ 81 w 82"/>
                <a:gd name="T1" fmla="*/ 0 h 264"/>
                <a:gd name="T2" fmla="*/ 0 w 82"/>
                <a:gd name="T3" fmla="*/ 34 h 264"/>
                <a:gd name="T4" fmla="*/ 0 w 82"/>
                <a:gd name="T5" fmla="*/ 263 h 264"/>
                <a:gd name="T6" fmla="*/ 81 w 82"/>
                <a:gd name="T7" fmla="*/ 228 h 264"/>
                <a:gd name="T8" fmla="*/ 81 w 82"/>
                <a:gd name="T9" fmla="*/ 0 h 264"/>
                <a:gd name="T10" fmla="*/ 0 60000 65536"/>
                <a:gd name="T11" fmla="*/ 0 60000 65536"/>
                <a:gd name="T12" fmla="*/ 0 60000 65536"/>
                <a:gd name="T13" fmla="*/ 0 60000 65536"/>
                <a:gd name="T14" fmla="*/ 0 60000 65536"/>
                <a:gd name="T15" fmla="*/ 0 w 82"/>
                <a:gd name="T16" fmla="*/ 0 h 264"/>
                <a:gd name="T17" fmla="*/ 82 w 82"/>
                <a:gd name="T18" fmla="*/ 264 h 264"/>
              </a:gdLst>
              <a:ahLst/>
              <a:cxnLst>
                <a:cxn ang="T10">
                  <a:pos x="T0" y="T1"/>
                </a:cxn>
                <a:cxn ang="T11">
                  <a:pos x="T2" y="T3"/>
                </a:cxn>
                <a:cxn ang="T12">
                  <a:pos x="T4" y="T5"/>
                </a:cxn>
                <a:cxn ang="T13">
                  <a:pos x="T6" y="T7"/>
                </a:cxn>
                <a:cxn ang="T14">
                  <a:pos x="T8" y="T9"/>
                </a:cxn>
              </a:cxnLst>
              <a:rect l="T15" t="T16" r="T17" b="T18"/>
              <a:pathLst>
                <a:path w="82" h="264">
                  <a:moveTo>
                    <a:pt x="81" y="0"/>
                  </a:moveTo>
                  <a:lnTo>
                    <a:pt x="0" y="34"/>
                  </a:lnTo>
                  <a:lnTo>
                    <a:pt x="0" y="263"/>
                  </a:lnTo>
                  <a:lnTo>
                    <a:pt x="81" y="228"/>
                  </a:lnTo>
                  <a:lnTo>
                    <a:pt x="81" y="0"/>
                  </a:lnTo>
                </a:path>
              </a:pathLst>
            </a:custGeom>
            <a:solidFill>
              <a:srgbClr val="00CC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grpSp>
      <p:grpSp>
        <p:nvGrpSpPr>
          <p:cNvPr id="5174" name="Group 87"/>
          <p:cNvGrpSpPr>
            <a:grpSpLocks/>
          </p:cNvGrpSpPr>
          <p:nvPr/>
        </p:nvGrpSpPr>
        <p:grpSpPr bwMode="auto">
          <a:xfrm>
            <a:off x="3190875" y="4899025"/>
            <a:ext cx="182563" cy="444500"/>
            <a:chOff x="2010" y="3086"/>
            <a:chExt cx="115" cy="280"/>
          </a:xfrm>
        </p:grpSpPr>
        <p:sp>
          <p:nvSpPr>
            <p:cNvPr id="5216" name="Freeform 88"/>
            <p:cNvSpPr>
              <a:spLocks/>
            </p:cNvSpPr>
            <p:nvPr/>
          </p:nvSpPr>
          <p:spPr bwMode="auto">
            <a:xfrm>
              <a:off x="2010" y="3109"/>
              <a:ext cx="34" cy="257"/>
            </a:xfrm>
            <a:custGeom>
              <a:avLst/>
              <a:gdLst>
                <a:gd name="T0" fmla="*/ 0 w 34"/>
                <a:gd name="T1" fmla="*/ 0 h 257"/>
                <a:gd name="T2" fmla="*/ 0 w 34"/>
                <a:gd name="T3" fmla="*/ 225 h 257"/>
                <a:gd name="T4" fmla="*/ 33 w 34"/>
                <a:gd name="T5" fmla="*/ 256 h 257"/>
                <a:gd name="T6" fmla="*/ 33 w 34"/>
                <a:gd name="T7" fmla="*/ 25 h 257"/>
                <a:gd name="T8" fmla="*/ 0 w 34"/>
                <a:gd name="T9" fmla="*/ 0 h 257"/>
                <a:gd name="T10" fmla="*/ 0 60000 65536"/>
                <a:gd name="T11" fmla="*/ 0 60000 65536"/>
                <a:gd name="T12" fmla="*/ 0 60000 65536"/>
                <a:gd name="T13" fmla="*/ 0 60000 65536"/>
                <a:gd name="T14" fmla="*/ 0 60000 65536"/>
                <a:gd name="T15" fmla="*/ 0 w 34"/>
                <a:gd name="T16" fmla="*/ 0 h 257"/>
                <a:gd name="T17" fmla="*/ 34 w 34"/>
                <a:gd name="T18" fmla="*/ 257 h 257"/>
              </a:gdLst>
              <a:ahLst/>
              <a:cxnLst>
                <a:cxn ang="T10">
                  <a:pos x="T0" y="T1"/>
                </a:cxn>
                <a:cxn ang="T11">
                  <a:pos x="T2" y="T3"/>
                </a:cxn>
                <a:cxn ang="T12">
                  <a:pos x="T4" y="T5"/>
                </a:cxn>
                <a:cxn ang="T13">
                  <a:pos x="T6" y="T7"/>
                </a:cxn>
                <a:cxn ang="T14">
                  <a:pos x="T8" y="T9"/>
                </a:cxn>
              </a:cxnLst>
              <a:rect l="T15" t="T16" r="T17" b="T18"/>
              <a:pathLst>
                <a:path w="34" h="257">
                  <a:moveTo>
                    <a:pt x="0" y="0"/>
                  </a:moveTo>
                  <a:lnTo>
                    <a:pt x="0" y="225"/>
                  </a:lnTo>
                  <a:lnTo>
                    <a:pt x="33" y="256"/>
                  </a:lnTo>
                  <a:lnTo>
                    <a:pt x="33" y="25"/>
                  </a:lnTo>
                  <a:lnTo>
                    <a:pt x="0" y="0"/>
                  </a:lnTo>
                </a:path>
              </a:pathLst>
            </a:custGeom>
            <a:solidFill>
              <a:srgbClr val="0099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217" name="Freeform 89"/>
            <p:cNvSpPr>
              <a:spLocks/>
            </p:cNvSpPr>
            <p:nvPr/>
          </p:nvSpPr>
          <p:spPr bwMode="auto">
            <a:xfrm>
              <a:off x="2010" y="3091"/>
              <a:ext cx="115" cy="89"/>
            </a:xfrm>
            <a:custGeom>
              <a:avLst/>
              <a:gdLst>
                <a:gd name="T0" fmla="*/ 0 w 115"/>
                <a:gd name="T1" fmla="*/ 36 h 89"/>
                <a:gd name="T2" fmla="*/ 79 w 115"/>
                <a:gd name="T3" fmla="*/ 0 h 89"/>
                <a:gd name="T4" fmla="*/ 114 w 115"/>
                <a:gd name="T5" fmla="*/ 30 h 89"/>
                <a:gd name="T6" fmla="*/ 75 w 115"/>
                <a:gd name="T7" fmla="*/ 88 h 89"/>
                <a:gd name="T8" fmla="*/ 33 w 115"/>
                <a:gd name="T9" fmla="*/ 62 h 89"/>
                <a:gd name="T10" fmla="*/ 0 w 115"/>
                <a:gd name="T11" fmla="*/ 36 h 89"/>
                <a:gd name="T12" fmla="*/ 0 60000 65536"/>
                <a:gd name="T13" fmla="*/ 0 60000 65536"/>
                <a:gd name="T14" fmla="*/ 0 60000 65536"/>
                <a:gd name="T15" fmla="*/ 0 60000 65536"/>
                <a:gd name="T16" fmla="*/ 0 60000 65536"/>
                <a:gd name="T17" fmla="*/ 0 60000 65536"/>
                <a:gd name="T18" fmla="*/ 0 w 115"/>
                <a:gd name="T19" fmla="*/ 0 h 89"/>
                <a:gd name="T20" fmla="*/ 115 w 115"/>
                <a:gd name="T21" fmla="*/ 89 h 89"/>
              </a:gdLst>
              <a:ahLst/>
              <a:cxnLst>
                <a:cxn ang="T12">
                  <a:pos x="T0" y="T1"/>
                </a:cxn>
                <a:cxn ang="T13">
                  <a:pos x="T2" y="T3"/>
                </a:cxn>
                <a:cxn ang="T14">
                  <a:pos x="T4" y="T5"/>
                </a:cxn>
                <a:cxn ang="T15">
                  <a:pos x="T6" y="T7"/>
                </a:cxn>
                <a:cxn ang="T16">
                  <a:pos x="T8" y="T9"/>
                </a:cxn>
                <a:cxn ang="T17">
                  <a:pos x="T10" y="T11"/>
                </a:cxn>
              </a:cxnLst>
              <a:rect l="T18" t="T19" r="T20" b="T21"/>
              <a:pathLst>
                <a:path w="115" h="89">
                  <a:moveTo>
                    <a:pt x="0" y="36"/>
                  </a:moveTo>
                  <a:lnTo>
                    <a:pt x="79" y="0"/>
                  </a:lnTo>
                  <a:lnTo>
                    <a:pt x="114" y="30"/>
                  </a:lnTo>
                  <a:lnTo>
                    <a:pt x="75" y="88"/>
                  </a:lnTo>
                  <a:lnTo>
                    <a:pt x="33" y="62"/>
                  </a:lnTo>
                  <a:lnTo>
                    <a:pt x="0" y="36"/>
                  </a:lnTo>
                </a:path>
              </a:pathLst>
            </a:custGeom>
            <a:solidFill>
              <a:srgbClr val="0099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218" name="Freeform 90"/>
            <p:cNvSpPr>
              <a:spLocks/>
            </p:cNvSpPr>
            <p:nvPr/>
          </p:nvSpPr>
          <p:spPr bwMode="auto">
            <a:xfrm>
              <a:off x="2041" y="3086"/>
              <a:ext cx="82" cy="264"/>
            </a:xfrm>
            <a:custGeom>
              <a:avLst/>
              <a:gdLst>
                <a:gd name="T0" fmla="*/ 81 w 82"/>
                <a:gd name="T1" fmla="*/ 0 h 264"/>
                <a:gd name="T2" fmla="*/ 0 w 82"/>
                <a:gd name="T3" fmla="*/ 34 h 264"/>
                <a:gd name="T4" fmla="*/ 0 w 82"/>
                <a:gd name="T5" fmla="*/ 263 h 264"/>
                <a:gd name="T6" fmla="*/ 81 w 82"/>
                <a:gd name="T7" fmla="*/ 228 h 264"/>
                <a:gd name="T8" fmla="*/ 81 w 82"/>
                <a:gd name="T9" fmla="*/ 0 h 264"/>
                <a:gd name="T10" fmla="*/ 0 60000 65536"/>
                <a:gd name="T11" fmla="*/ 0 60000 65536"/>
                <a:gd name="T12" fmla="*/ 0 60000 65536"/>
                <a:gd name="T13" fmla="*/ 0 60000 65536"/>
                <a:gd name="T14" fmla="*/ 0 60000 65536"/>
                <a:gd name="T15" fmla="*/ 0 w 82"/>
                <a:gd name="T16" fmla="*/ 0 h 264"/>
                <a:gd name="T17" fmla="*/ 82 w 82"/>
                <a:gd name="T18" fmla="*/ 264 h 264"/>
              </a:gdLst>
              <a:ahLst/>
              <a:cxnLst>
                <a:cxn ang="T10">
                  <a:pos x="T0" y="T1"/>
                </a:cxn>
                <a:cxn ang="T11">
                  <a:pos x="T2" y="T3"/>
                </a:cxn>
                <a:cxn ang="T12">
                  <a:pos x="T4" y="T5"/>
                </a:cxn>
                <a:cxn ang="T13">
                  <a:pos x="T6" y="T7"/>
                </a:cxn>
                <a:cxn ang="T14">
                  <a:pos x="T8" y="T9"/>
                </a:cxn>
              </a:cxnLst>
              <a:rect l="T15" t="T16" r="T17" b="T18"/>
              <a:pathLst>
                <a:path w="82" h="264">
                  <a:moveTo>
                    <a:pt x="81" y="0"/>
                  </a:moveTo>
                  <a:lnTo>
                    <a:pt x="0" y="34"/>
                  </a:lnTo>
                  <a:lnTo>
                    <a:pt x="0" y="263"/>
                  </a:lnTo>
                  <a:lnTo>
                    <a:pt x="81" y="228"/>
                  </a:lnTo>
                  <a:lnTo>
                    <a:pt x="81" y="0"/>
                  </a:lnTo>
                </a:path>
              </a:pathLst>
            </a:custGeom>
            <a:solidFill>
              <a:srgbClr val="00CC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grpSp>
      <p:grpSp>
        <p:nvGrpSpPr>
          <p:cNvPr id="5175" name="Group 91"/>
          <p:cNvGrpSpPr>
            <a:grpSpLocks/>
          </p:cNvGrpSpPr>
          <p:nvPr/>
        </p:nvGrpSpPr>
        <p:grpSpPr bwMode="auto">
          <a:xfrm>
            <a:off x="2803525" y="5068888"/>
            <a:ext cx="185738" cy="449262"/>
            <a:chOff x="1766" y="3193"/>
            <a:chExt cx="117" cy="283"/>
          </a:xfrm>
        </p:grpSpPr>
        <p:sp>
          <p:nvSpPr>
            <p:cNvPr id="5213" name="Freeform 92"/>
            <p:cNvSpPr>
              <a:spLocks/>
            </p:cNvSpPr>
            <p:nvPr/>
          </p:nvSpPr>
          <p:spPr bwMode="auto">
            <a:xfrm>
              <a:off x="1766" y="3219"/>
              <a:ext cx="34" cy="257"/>
            </a:xfrm>
            <a:custGeom>
              <a:avLst/>
              <a:gdLst>
                <a:gd name="T0" fmla="*/ 0 w 34"/>
                <a:gd name="T1" fmla="*/ 0 h 257"/>
                <a:gd name="T2" fmla="*/ 0 w 34"/>
                <a:gd name="T3" fmla="*/ 225 h 257"/>
                <a:gd name="T4" fmla="*/ 33 w 34"/>
                <a:gd name="T5" fmla="*/ 256 h 257"/>
                <a:gd name="T6" fmla="*/ 33 w 34"/>
                <a:gd name="T7" fmla="*/ 25 h 257"/>
                <a:gd name="T8" fmla="*/ 0 w 34"/>
                <a:gd name="T9" fmla="*/ 0 h 257"/>
                <a:gd name="T10" fmla="*/ 0 60000 65536"/>
                <a:gd name="T11" fmla="*/ 0 60000 65536"/>
                <a:gd name="T12" fmla="*/ 0 60000 65536"/>
                <a:gd name="T13" fmla="*/ 0 60000 65536"/>
                <a:gd name="T14" fmla="*/ 0 60000 65536"/>
                <a:gd name="T15" fmla="*/ 0 w 34"/>
                <a:gd name="T16" fmla="*/ 0 h 257"/>
                <a:gd name="T17" fmla="*/ 34 w 34"/>
                <a:gd name="T18" fmla="*/ 257 h 257"/>
              </a:gdLst>
              <a:ahLst/>
              <a:cxnLst>
                <a:cxn ang="T10">
                  <a:pos x="T0" y="T1"/>
                </a:cxn>
                <a:cxn ang="T11">
                  <a:pos x="T2" y="T3"/>
                </a:cxn>
                <a:cxn ang="T12">
                  <a:pos x="T4" y="T5"/>
                </a:cxn>
                <a:cxn ang="T13">
                  <a:pos x="T6" y="T7"/>
                </a:cxn>
                <a:cxn ang="T14">
                  <a:pos x="T8" y="T9"/>
                </a:cxn>
              </a:cxnLst>
              <a:rect l="T15" t="T16" r="T17" b="T18"/>
              <a:pathLst>
                <a:path w="34" h="257">
                  <a:moveTo>
                    <a:pt x="0" y="0"/>
                  </a:moveTo>
                  <a:lnTo>
                    <a:pt x="0" y="225"/>
                  </a:lnTo>
                  <a:lnTo>
                    <a:pt x="33" y="256"/>
                  </a:lnTo>
                  <a:lnTo>
                    <a:pt x="33" y="25"/>
                  </a:lnTo>
                  <a:lnTo>
                    <a:pt x="0" y="0"/>
                  </a:lnTo>
                </a:path>
              </a:pathLst>
            </a:custGeom>
            <a:solidFill>
              <a:srgbClr val="0099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214" name="Freeform 93"/>
            <p:cNvSpPr>
              <a:spLocks/>
            </p:cNvSpPr>
            <p:nvPr/>
          </p:nvSpPr>
          <p:spPr bwMode="auto">
            <a:xfrm>
              <a:off x="1766" y="3200"/>
              <a:ext cx="117" cy="87"/>
            </a:xfrm>
            <a:custGeom>
              <a:avLst/>
              <a:gdLst>
                <a:gd name="T0" fmla="*/ 0 w 117"/>
                <a:gd name="T1" fmla="*/ 35 h 87"/>
                <a:gd name="T2" fmla="*/ 80 w 117"/>
                <a:gd name="T3" fmla="*/ 0 h 87"/>
                <a:gd name="T4" fmla="*/ 116 w 117"/>
                <a:gd name="T5" fmla="*/ 29 h 87"/>
                <a:gd name="T6" fmla="*/ 76 w 117"/>
                <a:gd name="T7" fmla="*/ 86 h 87"/>
                <a:gd name="T8" fmla="*/ 33 w 117"/>
                <a:gd name="T9" fmla="*/ 60 h 87"/>
                <a:gd name="T10" fmla="*/ 0 w 117"/>
                <a:gd name="T11" fmla="*/ 35 h 87"/>
                <a:gd name="T12" fmla="*/ 0 60000 65536"/>
                <a:gd name="T13" fmla="*/ 0 60000 65536"/>
                <a:gd name="T14" fmla="*/ 0 60000 65536"/>
                <a:gd name="T15" fmla="*/ 0 60000 65536"/>
                <a:gd name="T16" fmla="*/ 0 60000 65536"/>
                <a:gd name="T17" fmla="*/ 0 60000 65536"/>
                <a:gd name="T18" fmla="*/ 0 w 117"/>
                <a:gd name="T19" fmla="*/ 0 h 87"/>
                <a:gd name="T20" fmla="*/ 117 w 117"/>
                <a:gd name="T21" fmla="*/ 87 h 87"/>
              </a:gdLst>
              <a:ahLst/>
              <a:cxnLst>
                <a:cxn ang="T12">
                  <a:pos x="T0" y="T1"/>
                </a:cxn>
                <a:cxn ang="T13">
                  <a:pos x="T2" y="T3"/>
                </a:cxn>
                <a:cxn ang="T14">
                  <a:pos x="T4" y="T5"/>
                </a:cxn>
                <a:cxn ang="T15">
                  <a:pos x="T6" y="T7"/>
                </a:cxn>
                <a:cxn ang="T16">
                  <a:pos x="T8" y="T9"/>
                </a:cxn>
                <a:cxn ang="T17">
                  <a:pos x="T10" y="T11"/>
                </a:cxn>
              </a:cxnLst>
              <a:rect l="T18" t="T19" r="T20" b="T21"/>
              <a:pathLst>
                <a:path w="117" h="87">
                  <a:moveTo>
                    <a:pt x="0" y="35"/>
                  </a:moveTo>
                  <a:lnTo>
                    <a:pt x="80" y="0"/>
                  </a:lnTo>
                  <a:lnTo>
                    <a:pt x="116" y="29"/>
                  </a:lnTo>
                  <a:lnTo>
                    <a:pt x="76" y="86"/>
                  </a:lnTo>
                  <a:lnTo>
                    <a:pt x="33" y="60"/>
                  </a:lnTo>
                  <a:lnTo>
                    <a:pt x="0" y="35"/>
                  </a:lnTo>
                </a:path>
              </a:pathLst>
            </a:custGeom>
            <a:solidFill>
              <a:srgbClr val="0099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215" name="Freeform 94"/>
            <p:cNvSpPr>
              <a:spLocks/>
            </p:cNvSpPr>
            <p:nvPr/>
          </p:nvSpPr>
          <p:spPr bwMode="auto">
            <a:xfrm>
              <a:off x="1797" y="3193"/>
              <a:ext cx="83" cy="264"/>
            </a:xfrm>
            <a:custGeom>
              <a:avLst/>
              <a:gdLst>
                <a:gd name="T0" fmla="*/ 82 w 83"/>
                <a:gd name="T1" fmla="*/ 0 h 264"/>
                <a:gd name="T2" fmla="*/ 0 w 83"/>
                <a:gd name="T3" fmla="*/ 34 h 264"/>
                <a:gd name="T4" fmla="*/ 0 w 83"/>
                <a:gd name="T5" fmla="*/ 263 h 264"/>
                <a:gd name="T6" fmla="*/ 82 w 83"/>
                <a:gd name="T7" fmla="*/ 228 h 264"/>
                <a:gd name="T8" fmla="*/ 82 w 83"/>
                <a:gd name="T9" fmla="*/ 0 h 264"/>
                <a:gd name="T10" fmla="*/ 0 60000 65536"/>
                <a:gd name="T11" fmla="*/ 0 60000 65536"/>
                <a:gd name="T12" fmla="*/ 0 60000 65536"/>
                <a:gd name="T13" fmla="*/ 0 60000 65536"/>
                <a:gd name="T14" fmla="*/ 0 60000 65536"/>
                <a:gd name="T15" fmla="*/ 0 w 83"/>
                <a:gd name="T16" fmla="*/ 0 h 264"/>
                <a:gd name="T17" fmla="*/ 83 w 83"/>
                <a:gd name="T18" fmla="*/ 264 h 264"/>
              </a:gdLst>
              <a:ahLst/>
              <a:cxnLst>
                <a:cxn ang="T10">
                  <a:pos x="T0" y="T1"/>
                </a:cxn>
                <a:cxn ang="T11">
                  <a:pos x="T2" y="T3"/>
                </a:cxn>
                <a:cxn ang="T12">
                  <a:pos x="T4" y="T5"/>
                </a:cxn>
                <a:cxn ang="T13">
                  <a:pos x="T6" y="T7"/>
                </a:cxn>
                <a:cxn ang="T14">
                  <a:pos x="T8" y="T9"/>
                </a:cxn>
              </a:cxnLst>
              <a:rect l="T15" t="T16" r="T17" b="T18"/>
              <a:pathLst>
                <a:path w="83" h="264">
                  <a:moveTo>
                    <a:pt x="82" y="0"/>
                  </a:moveTo>
                  <a:lnTo>
                    <a:pt x="0" y="34"/>
                  </a:lnTo>
                  <a:lnTo>
                    <a:pt x="0" y="263"/>
                  </a:lnTo>
                  <a:lnTo>
                    <a:pt x="82" y="228"/>
                  </a:lnTo>
                  <a:lnTo>
                    <a:pt x="82" y="0"/>
                  </a:lnTo>
                </a:path>
              </a:pathLst>
            </a:custGeom>
            <a:solidFill>
              <a:srgbClr val="00CC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grpSp>
      <p:grpSp>
        <p:nvGrpSpPr>
          <p:cNvPr id="5176" name="Group 95"/>
          <p:cNvGrpSpPr>
            <a:grpSpLocks/>
          </p:cNvGrpSpPr>
          <p:nvPr/>
        </p:nvGrpSpPr>
        <p:grpSpPr bwMode="auto">
          <a:xfrm>
            <a:off x="3810000" y="4578350"/>
            <a:ext cx="184150" cy="444500"/>
            <a:chOff x="2400" y="2884"/>
            <a:chExt cx="116" cy="280"/>
          </a:xfrm>
        </p:grpSpPr>
        <p:sp>
          <p:nvSpPr>
            <p:cNvPr id="5210" name="Freeform 96"/>
            <p:cNvSpPr>
              <a:spLocks/>
            </p:cNvSpPr>
            <p:nvPr/>
          </p:nvSpPr>
          <p:spPr bwMode="auto">
            <a:xfrm>
              <a:off x="2400" y="2907"/>
              <a:ext cx="36" cy="257"/>
            </a:xfrm>
            <a:custGeom>
              <a:avLst/>
              <a:gdLst>
                <a:gd name="T0" fmla="*/ 0 w 36"/>
                <a:gd name="T1" fmla="*/ 0 h 257"/>
                <a:gd name="T2" fmla="*/ 0 w 36"/>
                <a:gd name="T3" fmla="*/ 225 h 257"/>
                <a:gd name="T4" fmla="*/ 35 w 36"/>
                <a:gd name="T5" fmla="*/ 256 h 257"/>
                <a:gd name="T6" fmla="*/ 35 w 36"/>
                <a:gd name="T7" fmla="*/ 25 h 257"/>
                <a:gd name="T8" fmla="*/ 0 w 36"/>
                <a:gd name="T9" fmla="*/ 0 h 257"/>
                <a:gd name="T10" fmla="*/ 0 60000 65536"/>
                <a:gd name="T11" fmla="*/ 0 60000 65536"/>
                <a:gd name="T12" fmla="*/ 0 60000 65536"/>
                <a:gd name="T13" fmla="*/ 0 60000 65536"/>
                <a:gd name="T14" fmla="*/ 0 60000 65536"/>
                <a:gd name="T15" fmla="*/ 0 w 36"/>
                <a:gd name="T16" fmla="*/ 0 h 257"/>
                <a:gd name="T17" fmla="*/ 36 w 36"/>
                <a:gd name="T18" fmla="*/ 257 h 257"/>
              </a:gdLst>
              <a:ahLst/>
              <a:cxnLst>
                <a:cxn ang="T10">
                  <a:pos x="T0" y="T1"/>
                </a:cxn>
                <a:cxn ang="T11">
                  <a:pos x="T2" y="T3"/>
                </a:cxn>
                <a:cxn ang="T12">
                  <a:pos x="T4" y="T5"/>
                </a:cxn>
                <a:cxn ang="T13">
                  <a:pos x="T6" y="T7"/>
                </a:cxn>
                <a:cxn ang="T14">
                  <a:pos x="T8" y="T9"/>
                </a:cxn>
              </a:cxnLst>
              <a:rect l="T15" t="T16" r="T17" b="T18"/>
              <a:pathLst>
                <a:path w="36" h="257">
                  <a:moveTo>
                    <a:pt x="0" y="0"/>
                  </a:moveTo>
                  <a:lnTo>
                    <a:pt x="0" y="225"/>
                  </a:lnTo>
                  <a:lnTo>
                    <a:pt x="35" y="256"/>
                  </a:lnTo>
                  <a:lnTo>
                    <a:pt x="35" y="25"/>
                  </a:lnTo>
                  <a:lnTo>
                    <a:pt x="0" y="0"/>
                  </a:lnTo>
                </a:path>
              </a:pathLst>
            </a:custGeom>
            <a:solidFill>
              <a:srgbClr val="0099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211" name="Freeform 97"/>
            <p:cNvSpPr>
              <a:spLocks/>
            </p:cNvSpPr>
            <p:nvPr/>
          </p:nvSpPr>
          <p:spPr bwMode="auto">
            <a:xfrm>
              <a:off x="2400" y="2890"/>
              <a:ext cx="116" cy="88"/>
            </a:xfrm>
            <a:custGeom>
              <a:avLst/>
              <a:gdLst>
                <a:gd name="T0" fmla="*/ 0 w 116"/>
                <a:gd name="T1" fmla="*/ 36 h 88"/>
                <a:gd name="T2" fmla="*/ 79 w 116"/>
                <a:gd name="T3" fmla="*/ 0 h 88"/>
                <a:gd name="T4" fmla="*/ 115 w 116"/>
                <a:gd name="T5" fmla="*/ 29 h 88"/>
                <a:gd name="T6" fmla="*/ 75 w 116"/>
                <a:gd name="T7" fmla="*/ 87 h 88"/>
                <a:gd name="T8" fmla="*/ 33 w 116"/>
                <a:gd name="T9" fmla="*/ 61 h 88"/>
                <a:gd name="T10" fmla="*/ 0 w 116"/>
                <a:gd name="T11" fmla="*/ 36 h 88"/>
                <a:gd name="T12" fmla="*/ 0 60000 65536"/>
                <a:gd name="T13" fmla="*/ 0 60000 65536"/>
                <a:gd name="T14" fmla="*/ 0 60000 65536"/>
                <a:gd name="T15" fmla="*/ 0 60000 65536"/>
                <a:gd name="T16" fmla="*/ 0 60000 65536"/>
                <a:gd name="T17" fmla="*/ 0 60000 65536"/>
                <a:gd name="T18" fmla="*/ 0 w 116"/>
                <a:gd name="T19" fmla="*/ 0 h 88"/>
                <a:gd name="T20" fmla="*/ 116 w 116"/>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116" h="88">
                  <a:moveTo>
                    <a:pt x="0" y="36"/>
                  </a:moveTo>
                  <a:lnTo>
                    <a:pt x="79" y="0"/>
                  </a:lnTo>
                  <a:lnTo>
                    <a:pt x="115" y="29"/>
                  </a:lnTo>
                  <a:lnTo>
                    <a:pt x="75" y="87"/>
                  </a:lnTo>
                  <a:lnTo>
                    <a:pt x="33" y="61"/>
                  </a:lnTo>
                  <a:lnTo>
                    <a:pt x="0" y="36"/>
                  </a:lnTo>
                </a:path>
              </a:pathLst>
            </a:custGeom>
            <a:solidFill>
              <a:srgbClr val="0099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212" name="Freeform 98"/>
            <p:cNvSpPr>
              <a:spLocks/>
            </p:cNvSpPr>
            <p:nvPr/>
          </p:nvSpPr>
          <p:spPr bwMode="auto">
            <a:xfrm>
              <a:off x="2432" y="2884"/>
              <a:ext cx="82" cy="263"/>
            </a:xfrm>
            <a:custGeom>
              <a:avLst/>
              <a:gdLst>
                <a:gd name="T0" fmla="*/ 81 w 82"/>
                <a:gd name="T1" fmla="*/ 0 h 263"/>
                <a:gd name="T2" fmla="*/ 0 w 82"/>
                <a:gd name="T3" fmla="*/ 34 h 263"/>
                <a:gd name="T4" fmla="*/ 0 w 82"/>
                <a:gd name="T5" fmla="*/ 262 h 263"/>
                <a:gd name="T6" fmla="*/ 81 w 82"/>
                <a:gd name="T7" fmla="*/ 227 h 263"/>
                <a:gd name="T8" fmla="*/ 81 w 82"/>
                <a:gd name="T9" fmla="*/ 0 h 263"/>
                <a:gd name="T10" fmla="*/ 0 60000 65536"/>
                <a:gd name="T11" fmla="*/ 0 60000 65536"/>
                <a:gd name="T12" fmla="*/ 0 60000 65536"/>
                <a:gd name="T13" fmla="*/ 0 60000 65536"/>
                <a:gd name="T14" fmla="*/ 0 60000 65536"/>
                <a:gd name="T15" fmla="*/ 0 w 82"/>
                <a:gd name="T16" fmla="*/ 0 h 263"/>
                <a:gd name="T17" fmla="*/ 82 w 82"/>
                <a:gd name="T18" fmla="*/ 263 h 263"/>
              </a:gdLst>
              <a:ahLst/>
              <a:cxnLst>
                <a:cxn ang="T10">
                  <a:pos x="T0" y="T1"/>
                </a:cxn>
                <a:cxn ang="T11">
                  <a:pos x="T2" y="T3"/>
                </a:cxn>
                <a:cxn ang="T12">
                  <a:pos x="T4" y="T5"/>
                </a:cxn>
                <a:cxn ang="T13">
                  <a:pos x="T6" y="T7"/>
                </a:cxn>
                <a:cxn ang="T14">
                  <a:pos x="T8" y="T9"/>
                </a:cxn>
              </a:cxnLst>
              <a:rect l="T15" t="T16" r="T17" b="T18"/>
              <a:pathLst>
                <a:path w="82" h="263">
                  <a:moveTo>
                    <a:pt x="81" y="0"/>
                  </a:moveTo>
                  <a:lnTo>
                    <a:pt x="0" y="34"/>
                  </a:lnTo>
                  <a:lnTo>
                    <a:pt x="0" y="262"/>
                  </a:lnTo>
                  <a:lnTo>
                    <a:pt x="81" y="227"/>
                  </a:lnTo>
                  <a:lnTo>
                    <a:pt x="81" y="0"/>
                  </a:lnTo>
                </a:path>
              </a:pathLst>
            </a:custGeom>
            <a:solidFill>
              <a:srgbClr val="00CC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grpSp>
      <p:grpSp>
        <p:nvGrpSpPr>
          <p:cNvPr id="5177" name="Group 99"/>
          <p:cNvGrpSpPr>
            <a:grpSpLocks/>
          </p:cNvGrpSpPr>
          <p:nvPr/>
        </p:nvGrpSpPr>
        <p:grpSpPr bwMode="auto">
          <a:xfrm>
            <a:off x="4092575" y="4425950"/>
            <a:ext cx="184150" cy="449263"/>
            <a:chOff x="2578" y="2788"/>
            <a:chExt cx="116" cy="283"/>
          </a:xfrm>
        </p:grpSpPr>
        <p:sp>
          <p:nvSpPr>
            <p:cNvPr id="5207" name="Freeform 100"/>
            <p:cNvSpPr>
              <a:spLocks/>
            </p:cNvSpPr>
            <p:nvPr/>
          </p:nvSpPr>
          <p:spPr bwMode="auto">
            <a:xfrm>
              <a:off x="2578" y="2814"/>
              <a:ext cx="34" cy="257"/>
            </a:xfrm>
            <a:custGeom>
              <a:avLst/>
              <a:gdLst>
                <a:gd name="T0" fmla="*/ 0 w 34"/>
                <a:gd name="T1" fmla="*/ 0 h 257"/>
                <a:gd name="T2" fmla="*/ 0 w 34"/>
                <a:gd name="T3" fmla="*/ 225 h 257"/>
                <a:gd name="T4" fmla="*/ 33 w 34"/>
                <a:gd name="T5" fmla="*/ 256 h 257"/>
                <a:gd name="T6" fmla="*/ 33 w 34"/>
                <a:gd name="T7" fmla="*/ 25 h 257"/>
                <a:gd name="T8" fmla="*/ 0 w 34"/>
                <a:gd name="T9" fmla="*/ 0 h 257"/>
                <a:gd name="T10" fmla="*/ 0 60000 65536"/>
                <a:gd name="T11" fmla="*/ 0 60000 65536"/>
                <a:gd name="T12" fmla="*/ 0 60000 65536"/>
                <a:gd name="T13" fmla="*/ 0 60000 65536"/>
                <a:gd name="T14" fmla="*/ 0 60000 65536"/>
                <a:gd name="T15" fmla="*/ 0 w 34"/>
                <a:gd name="T16" fmla="*/ 0 h 257"/>
                <a:gd name="T17" fmla="*/ 34 w 34"/>
                <a:gd name="T18" fmla="*/ 257 h 257"/>
              </a:gdLst>
              <a:ahLst/>
              <a:cxnLst>
                <a:cxn ang="T10">
                  <a:pos x="T0" y="T1"/>
                </a:cxn>
                <a:cxn ang="T11">
                  <a:pos x="T2" y="T3"/>
                </a:cxn>
                <a:cxn ang="T12">
                  <a:pos x="T4" y="T5"/>
                </a:cxn>
                <a:cxn ang="T13">
                  <a:pos x="T6" y="T7"/>
                </a:cxn>
                <a:cxn ang="T14">
                  <a:pos x="T8" y="T9"/>
                </a:cxn>
              </a:cxnLst>
              <a:rect l="T15" t="T16" r="T17" b="T18"/>
              <a:pathLst>
                <a:path w="34" h="257">
                  <a:moveTo>
                    <a:pt x="0" y="0"/>
                  </a:moveTo>
                  <a:lnTo>
                    <a:pt x="0" y="225"/>
                  </a:lnTo>
                  <a:lnTo>
                    <a:pt x="33" y="256"/>
                  </a:lnTo>
                  <a:lnTo>
                    <a:pt x="33" y="25"/>
                  </a:lnTo>
                  <a:lnTo>
                    <a:pt x="0" y="0"/>
                  </a:lnTo>
                </a:path>
              </a:pathLst>
            </a:custGeom>
            <a:solidFill>
              <a:srgbClr val="0099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208" name="Freeform 101"/>
            <p:cNvSpPr>
              <a:spLocks/>
            </p:cNvSpPr>
            <p:nvPr/>
          </p:nvSpPr>
          <p:spPr bwMode="auto">
            <a:xfrm>
              <a:off x="2578" y="2795"/>
              <a:ext cx="116" cy="90"/>
            </a:xfrm>
            <a:custGeom>
              <a:avLst/>
              <a:gdLst>
                <a:gd name="T0" fmla="*/ 0 w 116"/>
                <a:gd name="T1" fmla="*/ 36 h 90"/>
                <a:gd name="T2" fmla="*/ 79 w 116"/>
                <a:gd name="T3" fmla="*/ 0 h 90"/>
                <a:gd name="T4" fmla="*/ 115 w 116"/>
                <a:gd name="T5" fmla="*/ 30 h 90"/>
                <a:gd name="T6" fmla="*/ 75 w 116"/>
                <a:gd name="T7" fmla="*/ 89 h 90"/>
                <a:gd name="T8" fmla="*/ 33 w 116"/>
                <a:gd name="T9" fmla="*/ 62 h 90"/>
                <a:gd name="T10" fmla="*/ 0 w 116"/>
                <a:gd name="T11" fmla="*/ 36 h 90"/>
                <a:gd name="T12" fmla="*/ 0 60000 65536"/>
                <a:gd name="T13" fmla="*/ 0 60000 65536"/>
                <a:gd name="T14" fmla="*/ 0 60000 65536"/>
                <a:gd name="T15" fmla="*/ 0 60000 65536"/>
                <a:gd name="T16" fmla="*/ 0 60000 65536"/>
                <a:gd name="T17" fmla="*/ 0 60000 65536"/>
                <a:gd name="T18" fmla="*/ 0 w 116"/>
                <a:gd name="T19" fmla="*/ 0 h 90"/>
                <a:gd name="T20" fmla="*/ 116 w 11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116" h="90">
                  <a:moveTo>
                    <a:pt x="0" y="36"/>
                  </a:moveTo>
                  <a:lnTo>
                    <a:pt x="79" y="0"/>
                  </a:lnTo>
                  <a:lnTo>
                    <a:pt x="115" y="30"/>
                  </a:lnTo>
                  <a:lnTo>
                    <a:pt x="75" y="89"/>
                  </a:lnTo>
                  <a:lnTo>
                    <a:pt x="33" y="62"/>
                  </a:lnTo>
                  <a:lnTo>
                    <a:pt x="0" y="36"/>
                  </a:lnTo>
                </a:path>
              </a:pathLst>
            </a:custGeom>
            <a:solidFill>
              <a:srgbClr val="0099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209" name="Freeform 102"/>
            <p:cNvSpPr>
              <a:spLocks/>
            </p:cNvSpPr>
            <p:nvPr/>
          </p:nvSpPr>
          <p:spPr bwMode="auto">
            <a:xfrm>
              <a:off x="2610" y="2788"/>
              <a:ext cx="82" cy="264"/>
            </a:xfrm>
            <a:custGeom>
              <a:avLst/>
              <a:gdLst>
                <a:gd name="T0" fmla="*/ 81 w 82"/>
                <a:gd name="T1" fmla="*/ 0 h 264"/>
                <a:gd name="T2" fmla="*/ 0 w 82"/>
                <a:gd name="T3" fmla="*/ 34 h 264"/>
                <a:gd name="T4" fmla="*/ 0 w 82"/>
                <a:gd name="T5" fmla="*/ 263 h 264"/>
                <a:gd name="T6" fmla="*/ 81 w 82"/>
                <a:gd name="T7" fmla="*/ 228 h 264"/>
                <a:gd name="T8" fmla="*/ 81 w 82"/>
                <a:gd name="T9" fmla="*/ 0 h 264"/>
                <a:gd name="T10" fmla="*/ 0 60000 65536"/>
                <a:gd name="T11" fmla="*/ 0 60000 65536"/>
                <a:gd name="T12" fmla="*/ 0 60000 65536"/>
                <a:gd name="T13" fmla="*/ 0 60000 65536"/>
                <a:gd name="T14" fmla="*/ 0 60000 65536"/>
                <a:gd name="T15" fmla="*/ 0 w 82"/>
                <a:gd name="T16" fmla="*/ 0 h 264"/>
                <a:gd name="T17" fmla="*/ 82 w 82"/>
                <a:gd name="T18" fmla="*/ 264 h 264"/>
              </a:gdLst>
              <a:ahLst/>
              <a:cxnLst>
                <a:cxn ang="T10">
                  <a:pos x="T0" y="T1"/>
                </a:cxn>
                <a:cxn ang="T11">
                  <a:pos x="T2" y="T3"/>
                </a:cxn>
                <a:cxn ang="T12">
                  <a:pos x="T4" y="T5"/>
                </a:cxn>
                <a:cxn ang="T13">
                  <a:pos x="T6" y="T7"/>
                </a:cxn>
                <a:cxn ang="T14">
                  <a:pos x="T8" y="T9"/>
                </a:cxn>
              </a:cxnLst>
              <a:rect l="T15" t="T16" r="T17" b="T18"/>
              <a:pathLst>
                <a:path w="82" h="264">
                  <a:moveTo>
                    <a:pt x="81" y="0"/>
                  </a:moveTo>
                  <a:lnTo>
                    <a:pt x="0" y="34"/>
                  </a:lnTo>
                  <a:lnTo>
                    <a:pt x="0" y="263"/>
                  </a:lnTo>
                  <a:lnTo>
                    <a:pt x="81" y="228"/>
                  </a:lnTo>
                  <a:lnTo>
                    <a:pt x="81" y="0"/>
                  </a:lnTo>
                </a:path>
              </a:pathLst>
            </a:custGeom>
            <a:solidFill>
              <a:srgbClr val="00CC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grpSp>
      <p:grpSp>
        <p:nvGrpSpPr>
          <p:cNvPr id="5178" name="Group 103"/>
          <p:cNvGrpSpPr>
            <a:grpSpLocks/>
          </p:cNvGrpSpPr>
          <p:nvPr/>
        </p:nvGrpSpPr>
        <p:grpSpPr bwMode="auto">
          <a:xfrm>
            <a:off x="4479925" y="4200525"/>
            <a:ext cx="182563" cy="449263"/>
            <a:chOff x="2822" y="2646"/>
            <a:chExt cx="115" cy="283"/>
          </a:xfrm>
        </p:grpSpPr>
        <p:sp>
          <p:nvSpPr>
            <p:cNvPr id="5204" name="Freeform 104"/>
            <p:cNvSpPr>
              <a:spLocks/>
            </p:cNvSpPr>
            <p:nvPr/>
          </p:nvSpPr>
          <p:spPr bwMode="auto">
            <a:xfrm>
              <a:off x="2822" y="2672"/>
              <a:ext cx="34" cy="257"/>
            </a:xfrm>
            <a:custGeom>
              <a:avLst/>
              <a:gdLst>
                <a:gd name="T0" fmla="*/ 0 w 34"/>
                <a:gd name="T1" fmla="*/ 0 h 257"/>
                <a:gd name="T2" fmla="*/ 0 w 34"/>
                <a:gd name="T3" fmla="*/ 225 h 257"/>
                <a:gd name="T4" fmla="*/ 33 w 34"/>
                <a:gd name="T5" fmla="*/ 256 h 257"/>
                <a:gd name="T6" fmla="*/ 33 w 34"/>
                <a:gd name="T7" fmla="*/ 25 h 257"/>
                <a:gd name="T8" fmla="*/ 0 w 34"/>
                <a:gd name="T9" fmla="*/ 0 h 257"/>
                <a:gd name="T10" fmla="*/ 0 60000 65536"/>
                <a:gd name="T11" fmla="*/ 0 60000 65536"/>
                <a:gd name="T12" fmla="*/ 0 60000 65536"/>
                <a:gd name="T13" fmla="*/ 0 60000 65536"/>
                <a:gd name="T14" fmla="*/ 0 60000 65536"/>
                <a:gd name="T15" fmla="*/ 0 w 34"/>
                <a:gd name="T16" fmla="*/ 0 h 257"/>
                <a:gd name="T17" fmla="*/ 34 w 34"/>
                <a:gd name="T18" fmla="*/ 257 h 257"/>
              </a:gdLst>
              <a:ahLst/>
              <a:cxnLst>
                <a:cxn ang="T10">
                  <a:pos x="T0" y="T1"/>
                </a:cxn>
                <a:cxn ang="T11">
                  <a:pos x="T2" y="T3"/>
                </a:cxn>
                <a:cxn ang="T12">
                  <a:pos x="T4" y="T5"/>
                </a:cxn>
                <a:cxn ang="T13">
                  <a:pos x="T6" y="T7"/>
                </a:cxn>
                <a:cxn ang="T14">
                  <a:pos x="T8" y="T9"/>
                </a:cxn>
              </a:cxnLst>
              <a:rect l="T15" t="T16" r="T17" b="T18"/>
              <a:pathLst>
                <a:path w="34" h="257">
                  <a:moveTo>
                    <a:pt x="0" y="0"/>
                  </a:moveTo>
                  <a:lnTo>
                    <a:pt x="0" y="225"/>
                  </a:lnTo>
                  <a:lnTo>
                    <a:pt x="33" y="256"/>
                  </a:lnTo>
                  <a:lnTo>
                    <a:pt x="33" y="25"/>
                  </a:lnTo>
                  <a:lnTo>
                    <a:pt x="0" y="0"/>
                  </a:lnTo>
                </a:path>
              </a:pathLst>
            </a:custGeom>
            <a:solidFill>
              <a:srgbClr val="0099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205" name="Freeform 105"/>
            <p:cNvSpPr>
              <a:spLocks/>
            </p:cNvSpPr>
            <p:nvPr/>
          </p:nvSpPr>
          <p:spPr bwMode="auto">
            <a:xfrm>
              <a:off x="2822" y="2653"/>
              <a:ext cx="115" cy="90"/>
            </a:xfrm>
            <a:custGeom>
              <a:avLst/>
              <a:gdLst>
                <a:gd name="T0" fmla="*/ 0 w 115"/>
                <a:gd name="T1" fmla="*/ 36 h 90"/>
                <a:gd name="T2" fmla="*/ 79 w 115"/>
                <a:gd name="T3" fmla="*/ 0 h 90"/>
                <a:gd name="T4" fmla="*/ 114 w 115"/>
                <a:gd name="T5" fmla="*/ 30 h 90"/>
                <a:gd name="T6" fmla="*/ 75 w 115"/>
                <a:gd name="T7" fmla="*/ 89 h 90"/>
                <a:gd name="T8" fmla="*/ 33 w 115"/>
                <a:gd name="T9" fmla="*/ 62 h 90"/>
                <a:gd name="T10" fmla="*/ 0 w 115"/>
                <a:gd name="T11" fmla="*/ 36 h 90"/>
                <a:gd name="T12" fmla="*/ 0 60000 65536"/>
                <a:gd name="T13" fmla="*/ 0 60000 65536"/>
                <a:gd name="T14" fmla="*/ 0 60000 65536"/>
                <a:gd name="T15" fmla="*/ 0 60000 65536"/>
                <a:gd name="T16" fmla="*/ 0 60000 65536"/>
                <a:gd name="T17" fmla="*/ 0 60000 65536"/>
                <a:gd name="T18" fmla="*/ 0 w 115"/>
                <a:gd name="T19" fmla="*/ 0 h 90"/>
                <a:gd name="T20" fmla="*/ 115 w 115"/>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115" h="90">
                  <a:moveTo>
                    <a:pt x="0" y="36"/>
                  </a:moveTo>
                  <a:lnTo>
                    <a:pt x="79" y="0"/>
                  </a:lnTo>
                  <a:lnTo>
                    <a:pt x="114" y="30"/>
                  </a:lnTo>
                  <a:lnTo>
                    <a:pt x="75" y="89"/>
                  </a:lnTo>
                  <a:lnTo>
                    <a:pt x="33" y="62"/>
                  </a:lnTo>
                  <a:lnTo>
                    <a:pt x="0" y="36"/>
                  </a:lnTo>
                </a:path>
              </a:pathLst>
            </a:custGeom>
            <a:solidFill>
              <a:srgbClr val="0099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206" name="Freeform 106"/>
            <p:cNvSpPr>
              <a:spLocks/>
            </p:cNvSpPr>
            <p:nvPr/>
          </p:nvSpPr>
          <p:spPr bwMode="auto">
            <a:xfrm>
              <a:off x="2852" y="2646"/>
              <a:ext cx="82" cy="264"/>
            </a:xfrm>
            <a:custGeom>
              <a:avLst/>
              <a:gdLst>
                <a:gd name="T0" fmla="*/ 81 w 82"/>
                <a:gd name="T1" fmla="*/ 0 h 264"/>
                <a:gd name="T2" fmla="*/ 0 w 82"/>
                <a:gd name="T3" fmla="*/ 34 h 264"/>
                <a:gd name="T4" fmla="*/ 0 w 82"/>
                <a:gd name="T5" fmla="*/ 263 h 264"/>
                <a:gd name="T6" fmla="*/ 81 w 82"/>
                <a:gd name="T7" fmla="*/ 228 h 264"/>
                <a:gd name="T8" fmla="*/ 81 w 82"/>
                <a:gd name="T9" fmla="*/ 0 h 264"/>
                <a:gd name="T10" fmla="*/ 0 60000 65536"/>
                <a:gd name="T11" fmla="*/ 0 60000 65536"/>
                <a:gd name="T12" fmla="*/ 0 60000 65536"/>
                <a:gd name="T13" fmla="*/ 0 60000 65536"/>
                <a:gd name="T14" fmla="*/ 0 60000 65536"/>
                <a:gd name="T15" fmla="*/ 0 w 82"/>
                <a:gd name="T16" fmla="*/ 0 h 264"/>
                <a:gd name="T17" fmla="*/ 82 w 82"/>
                <a:gd name="T18" fmla="*/ 264 h 264"/>
              </a:gdLst>
              <a:ahLst/>
              <a:cxnLst>
                <a:cxn ang="T10">
                  <a:pos x="T0" y="T1"/>
                </a:cxn>
                <a:cxn ang="T11">
                  <a:pos x="T2" y="T3"/>
                </a:cxn>
                <a:cxn ang="T12">
                  <a:pos x="T4" y="T5"/>
                </a:cxn>
                <a:cxn ang="T13">
                  <a:pos x="T6" y="T7"/>
                </a:cxn>
                <a:cxn ang="T14">
                  <a:pos x="T8" y="T9"/>
                </a:cxn>
              </a:cxnLst>
              <a:rect l="T15" t="T16" r="T17" b="T18"/>
              <a:pathLst>
                <a:path w="82" h="264">
                  <a:moveTo>
                    <a:pt x="81" y="0"/>
                  </a:moveTo>
                  <a:lnTo>
                    <a:pt x="0" y="34"/>
                  </a:lnTo>
                  <a:lnTo>
                    <a:pt x="0" y="263"/>
                  </a:lnTo>
                  <a:lnTo>
                    <a:pt x="81" y="228"/>
                  </a:lnTo>
                  <a:lnTo>
                    <a:pt x="81" y="0"/>
                  </a:lnTo>
                </a:path>
              </a:pathLst>
            </a:custGeom>
            <a:solidFill>
              <a:srgbClr val="00CC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grpSp>
      <p:grpSp>
        <p:nvGrpSpPr>
          <p:cNvPr id="5179" name="Group 107"/>
          <p:cNvGrpSpPr>
            <a:grpSpLocks/>
          </p:cNvGrpSpPr>
          <p:nvPr/>
        </p:nvGrpSpPr>
        <p:grpSpPr bwMode="auto">
          <a:xfrm>
            <a:off x="4465638" y="4457700"/>
            <a:ext cx="195262" cy="95250"/>
            <a:chOff x="2813" y="2808"/>
            <a:chExt cx="123" cy="60"/>
          </a:xfrm>
        </p:grpSpPr>
        <p:sp>
          <p:nvSpPr>
            <p:cNvPr id="5201" name="Freeform 108"/>
            <p:cNvSpPr>
              <a:spLocks/>
            </p:cNvSpPr>
            <p:nvPr/>
          </p:nvSpPr>
          <p:spPr bwMode="auto">
            <a:xfrm>
              <a:off x="2813" y="2829"/>
              <a:ext cx="42" cy="39"/>
            </a:xfrm>
            <a:custGeom>
              <a:avLst/>
              <a:gdLst>
                <a:gd name="T0" fmla="*/ 0 w 42"/>
                <a:gd name="T1" fmla="*/ 0 h 39"/>
                <a:gd name="T2" fmla="*/ 6 w 42"/>
                <a:gd name="T3" fmla="*/ 38 h 39"/>
                <a:gd name="T4" fmla="*/ 41 w 42"/>
                <a:gd name="T5" fmla="*/ 38 h 39"/>
                <a:gd name="T6" fmla="*/ 36 w 42"/>
                <a:gd name="T7" fmla="*/ 0 h 39"/>
                <a:gd name="T8" fmla="*/ 0 w 42"/>
                <a:gd name="T9" fmla="*/ 0 h 39"/>
                <a:gd name="T10" fmla="*/ 0 60000 65536"/>
                <a:gd name="T11" fmla="*/ 0 60000 65536"/>
                <a:gd name="T12" fmla="*/ 0 60000 65536"/>
                <a:gd name="T13" fmla="*/ 0 60000 65536"/>
                <a:gd name="T14" fmla="*/ 0 60000 65536"/>
                <a:gd name="T15" fmla="*/ 0 w 42"/>
                <a:gd name="T16" fmla="*/ 0 h 39"/>
                <a:gd name="T17" fmla="*/ 42 w 42"/>
                <a:gd name="T18" fmla="*/ 39 h 39"/>
              </a:gdLst>
              <a:ahLst/>
              <a:cxnLst>
                <a:cxn ang="T10">
                  <a:pos x="T0" y="T1"/>
                </a:cxn>
                <a:cxn ang="T11">
                  <a:pos x="T2" y="T3"/>
                </a:cxn>
                <a:cxn ang="T12">
                  <a:pos x="T4" y="T5"/>
                </a:cxn>
                <a:cxn ang="T13">
                  <a:pos x="T6" y="T7"/>
                </a:cxn>
                <a:cxn ang="T14">
                  <a:pos x="T8" y="T9"/>
                </a:cxn>
              </a:cxnLst>
              <a:rect l="T15" t="T16" r="T17" b="T18"/>
              <a:pathLst>
                <a:path w="42" h="39">
                  <a:moveTo>
                    <a:pt x="0" y="0"/>
                  </a:moveTo>
                  <a:lnTo>
                    <a:pt x="6" y="38"/>
                  </a:lnTo>
                  <a:lnTo>
                    <a:pt x="41" y="38"/>
                  </a:lnTo>
                  <a:lnTo>
                    <a:pt x="36" y="0"/>
                  </a:lnTo>
                  <a:lnTo>
                    <a:pt x="0" y="0"/>
                  </a:lnTo>
                </a:path>
              </a:pathLst>
            </a:custGeom>
            <a:solidFill>
              <a:srgbClr val="CC66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202" name="Freeform 109"/>
            <p:cNvSpPr>
              <a:spLocks/>
            </p:cNvSpPr>
            <p:nvPr/>
          </p:nvSpPr>
          <p:spPr bwMode="auto">
            <a:xfrm>
              <a:off x="2814" y="2814"/>
              <a:ext cx="120" cy="19"/>
            </a:xfrm>
            <a:custGeom>
              <a:avLst/>
              <a:gdLst>
                <a:gd name="T0" fmla="*/ 0 w 120"/>
                <a:gd name="T1" fmla="*/ 18 h 19"/>
                <a:gd name="T2" fmla="*/ 82 w 120"/>
                <a:gd name="T3" fmla="*/ 0 h 19"/>
                <a:gd name="T4" fmla="*/ 119 w 120"/>
                <a:gd name="T5" fmla="*/ 0 h 19"/>
                <a:gd name="T6" fmla="*/ 80 w 120"/>
                <a:gd name="T7" fmla="*/ 17 h 19"/>
                <a:gd name="T8" fmla="*/ 36 w 120"/>
                <a:gd name="T9" fmla="*/ 18 h 19"/>
                <a:gd name="T10" fmla="*/ 0 w 120"/>
                <a:gd name="T11" fmla="*/ 18 h 19"/>
                <a:gd name="T12" fmla="*/ 0 60000 65536"/>
                <a:gd name="T13" fmla="*/ 0 60000 65536"/>
                <a:gd name="T14" fmla="*/ 0 60000 65536"/>
                <a:gd name="T15" fmla="*/ 0 60000 65536"/>
                <a:gd name="T16" fmla="*/ 0 60000 65536"/>
                <a:gd name="T17" fmla="*/ 0 60000 65536"/>
                <a:gd name="T18" fmla="*/ 0 w 120"/>
                <a:gd name="T19" fmla="*/ 0 h 19"/>
                <a:gd name="T20" fmla="*/ 120 w 120"/>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120" h="19">
                  <a:moveTo>
                    <a:pt x="0" y="18"/>
                  </a:moveTo>
                  <a:lnTo>
                    <a:pt x="82" y="0"/>
                  </a:lnTo>
                  <a:lnTo>
                    <a:pt x="119" y="0"/>
                  </a:lnTo>
                  <a:lnTo>
                    <a:pt x="80" y="17"/>
                  </a:lnTo>
                  <a:lnTo>
                    <a:pt x="36" y="18"/>
                  </a:lnTo>
                  <a:lnTo>
                    <a:pt x="0" y="18"/>
                  </a:lnTo>
                </a:path>
              </a:pathLst>
            </a:custGeom>
            <a:solidFill>
              <a:srgbClr val="FF99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hu-HU"/>
            </a:p>
          </p:txBody>
        </p:sp>
        <p:sp>
          <p:nvSpPr>
            <p:cNvPr id="5203" name="Freeform 110"/>
            <p:cNvSpPr>
              <a:spLocks/>
            </p:cNvSpPr>
            <p:nvPr/>
          </p:nvSpPr>
          <p:spPr bwMode="auto">
            <a:xfrm>
              <a:off x="2844" y="2808"/>
              <a:ext cx="92" cy="57"/>
            </a:xfrm>
            <a:custGeom>
              <a:avLst/>
              <a:gdLst>
                <a:gd name="T0" fmla="*/ 86 w 92"/>
                <a:gd name="T1" fmla="*/ 0 h 57"/>
                <a:gd name="T2" fmla="*/ 0 w 92"/>
                <a:gd name="T3" fmla="*/ 18 h 57"/>
                <a:gd name="T4" fmla="*/ 6 w 92"/>
                <a:gd name="T5" fmla="*/ 56 h 57"/>
                <a:gd name="T6" fmla="*/ 91 w 92"/>
                <a:gd name="T7" fmla="*/ 38 h 57"/>
                <a:gd name="T8" fmla="*/ 86 w 92"/>
                <a:gd name="T9" fmla="*/ 0 h 57"/>
                <a:gd name="T10" fmla="*/ 0 60000 65536"/>
                <a:gd name="T11" fmla="*/ 0 60000 65536"/>
                <a:gd name="T12" fmla="*/ 0 60000 65536"/>
                <a:gd name="T13" fmla="*/ 0 60000 65536"/>
                <a:gd name="T14" fmla="*/ 0 60000 65536"/>
                <a:gd name="T15" fmla="*/ 0 w 92"/>
                <a:gd name="T16" fmla="*/ 0 h 57"/>
                <a:gd name="T17" fmla="*/ 92 w 92"/>
                <a:gd name="T18" fmla="*/ 57 h 57"/>
              </a:gdLst>
              <a:ahLst/>
              <a:cxnLst>
                <a:cxn ang="T10">
                  <a:pos x="T0" y="T1"/>
                </a:cxn>
                <a:cxn ang="T11">
                  <a:pos x="T2" y="T3"/>
                </a:cxn>
                <a:cxn ang="T12">
                  <a:pos x="T4" y="T5"/>
                </a:cxn>
                <a:cxn ang="T13">
                  <a:pos x="T6" y="T7"/>
                </a:cxn>
                <a:cxn ang="T14">
                  <a:pos x="T8" y="T9"/>
                </a:cxn>
              </a:cxnLst>
              <a:rect l="T15" t="T16" r="T17" b="T18"/>
              <a:pathLst>
                <a:path w="92" h="57">
                  <a:moveTo>
                    <a:pt x="86" y="0"/>
                  </a:moveTo>
                  <a:lnTo>
                    <a:pt x="0" y="18"/>
                  </a:lnTo>
                  <a:lnTo>
                    <a:pt x="6" y="56"/>
                  </a:lnTo>
                  <a:lnTo>
                    <a:pt x="91" y="38"/>
                  </a:lnTo>
                  <a:lnTo>
                    <a:pt x="86" y="0"/>
                  </a:lnTo>
                </a:path>
              </a:pathLst>
            </a:custGeom>
            <a:solidFill>
              <a:srgbClr val="FFCC66"/>
            </a:solidFill>
            <a:ln w="12700" cap="rnd">
              <a:solidFill>
                <a:srgbClr val="FF9933"/>
              </a:solidFill>
              <a:round/>
              <a:headEnd type="none" w="sm" len="sm"/>
              <a:tailEnd type="none" w="sm" len="sm"/>
            </a:ln>
          </p:spPr>
          <p:txBody>
            <a:bodyPr/>
            <a:lstStyle/>
            <a:p>
              <a:endParaRPr lang="hu-HU"/>
            </a:p>
          </p:txBody>
        </p:sp>
      </p:grpSp>
      <p:sp>
        <p:nvSpPr>
          <p:cNvPr id="5180" name="Freeform 111"/>
          <p:cNvSpPr>
            <a:spLocks/>
          </p:cNvSpPr>
          <p:nvPr/>
        </p:nvSpPr>
        <p:spPr bwMode="auto">
          <a:xfrm>
            <a:off x="4475163" y="2027238"/>
            <a:ext cx="3868737" cy="2487612"/>
          </a:xfrm>
          <a:custGeom>
            <a:avLst/>
            <a:gdLst>
              <a:gd name="T0" fmla="*/ 0 w 2437"/>
              <a:gd name="T1" fmla="*/ 2147483646 h 1567"/>
              <a:gd name="T2" fmla="*/ 1980842556 w 2437"/>
              <a:gd name="T3" fmla="*/ 332660558 h 1567"/>
              <a:gd name="T4" fmla="*/ 1980842556 w 2437"/>
              <a:gd name="T5" fmla="*/ 877014199 h 1567"/>
              <a:gd name="T6" fmla="*/ 2147483646 w 2437"/>
              <a:gd name="T7" fmla="*/ 1013102609 h 1567"/>
              <a:gd name="T8" fmla="*/ 2147483646 w 2437"/>
              <a:gd name="T9" fmla="*/ 0 h 1567"/>
              <a:gd name="T10" fmla="*/ 272176840 w 2437"/>
              <a:gd name="T11" fmla="*/ 2147483646 h 1567"/>
              <a:gd name="T12" fmla="*/ 0 60000 65536"/>
              <a:gd name="T13" fmla="*/ 0 60000 65536"/>
              <a:gd name="T14" fmla="*/ 0 60000 65536"/>
              <a:gd name="T15" fmla="*/ 0 60000 65536"/>
              <a:gd name="T16" fmla="*/ 0 60000 65536"/>
              <a:gd name="T17" fmla="*/ 0 60000 65536"/>
              <a:gd name="T18" fmla="*/ 0 w 2437"/>
              <a:gd name="T19" fmla="*/ 0 h 1567"/>
              <a:gd name="T20" fmla="*/ 2437 w 2437"/>
              <a:gd name="T21" fmla="*/ 1567 h 1567"/>
            </a:gdLst>
            <a:ahLst/>
            <a:cxnLst>
              <a:cxn ang="T12">
                <a:pos x="T0" y="T1"/>
              </a:cxn>
              <a:cxn ang="T13">
                <a:pos x="T2" y="T3"/>
              </a:cxn>
              <a:cxn ang="T14">
                <a:pos x="T4" y="T5"/>
              </a:cxn>
              <a:cxn ang="T15">
                <a:pos x="T6" y="T7"/>
              </a:cxn>
              <a:cxn ang="T16">
                <a:pos x="T8" y="T9"/>
              </a:cxn>
              <a:cxn ang="T17">
                <a:pos x="T10" y="T11"/>
              </a:cxn>
            </a:cxnLst>
            <a:rect l="T18" t="T19" r="T20" b="T21"/>
            <a:pathLst>
              <a:path w="2437" h="1567">
                <a:moveTo>
                  <a:pt x="0" y="1545"/>
                </a:moveTo>
                <a:lnTo>
                  <a:pt x="786" y="132"/>
                </a:lnTo>
                <a:lnTo>
                  <a:pt x="786" y="348"/>
                </a:lnTo>
                <a:lnTo>
                  <a:pt x="882" y="402"/>
                </a:lnTo>
                <a:lnTo>
                  <a:pt x="2436" y="0"/>
                </a:lnTo>
                <a:lnTo>
                  <a:pt x="108" y="1566"/>
                </a:lnTo>
              </a:path>
            </a:pathLst>
          </a:custGeom>
          <a:solidFill>
            <a:schemeClr val="accent1"/>
          </a:solidFill>
          <a:ln w="12700" cap="rnd">
            <a:solidFill>
              <a:srgbClr val="969696"/>
            </a:solidFill>
            <a:prstDash val="dash"/>
            <a:round/>
            <a:headEnd type="none" w="sm" len="sm"/>
            <a:tailEnd type="none" w="sm" len="sm"/>
          </a:ln>
        </p:spPr>
        <p:txBody>
          <a:bodyPr/>
          <a:lstStyle/>
          <a:p>
            <a:endParaRPr lang="hu-HU"/>
          </a:p>
        </p:txBody>
      </p:sp>
      <p:sp>
        <p:nvSpPr>
          <p:cNvPr id="5181" name="Rectangle 112"/>
          <p:cNvSpPr>
            <a:spLocks noChangeArrowheads="1"/>
          </p:cNvSpPr>
          <p:nvPr/>
        </p:nvSpPr>
        <p:spPr bwMode="auto">
          <a:xfrm>
            <a:off x="5308600" y="5037138"/>
            <a:ext cx="447675" cy="200025"/>
          </a:xfrm>
          <a:prstGeom prst="rect">
            <a:avLst/>
          </a:prstGeom>
          <a:solidFill>
            <a:srgbClr val="FF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5182" name="Rectangle 113"/>
          <p:cNvSpPr>
            <a:spLocks noChangeArrowheads="1"/>
          </p:cNvSpPr>
          <p:nvPr/>
        </p:nvSpPr>
        <p:spPr bwMode="auto">
          <a:xfrm>
            <a:off x="5308600" y="5418138"/>
            <a:ext cx="447675" cy="200025"/>
          </a:xfrm>
          <a:prstGeom prst="rect">
            <a:avLst/>
          </a:prstGeom>
          <a:pattFill prst="dkUpDiag">
            <a:fgClr>
              <a:srgbClr val="CC99FF"/>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5183" name="Rectangle 114"/>
          <p:cNvSpPr>
            <a:spLocks noChangeArrowheads="1"/>
          </p:cNvSpPr>
          <p:nvPr/>
        </p:nvSpPr>
        <p:spPr bwMode="auto">
          <a:xfrm>
            <a:off x="5308600" y="5788025"/>
            <a:ext cx="447675" cy="200025"/>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5184" name="Rectangle 115"/>
          <p:cNvSpPr>
            <a:spLocks noChangeArrowheads="1"/>
          </p:cNvSpPr>
          <p:nvPr/>
        </p:nvSpPr>
        <p:spPr bwMode="auto">
          <a:xfrm>
            <a:off x="5314950" y="4662488"/>
            <a:ext cx="434975" cy="187325"/>
          </a:xfrm>
          <a:prstGeom prst="rect">
            <a:avLst/>
          </a:prstGeom>
          <a:solidFill>
            <a:srgbClr val="FFCC66"/>
          </a:solidFill>
          <a:ln w="12700">
            <a:solidFill>
              <a:srgbClr val="000000"/>
            </a:solidFill>
            <a:miter lim="800000"/>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5185" name="Rectangle 116"/>
          <p:cNvSpPr>
            <a:spLocks noChangeArrowheads="1"/>
          </p:cNvSpPr>
          <p:nvPr/>
        </p:nvSpPr>
        <p:spPr bwMode="auto">
          <a:xfrm>
            <a:off x="5949950" y="4579938"/>
            <a:ext cx="221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hu-HU" sz="1800" b="1"/>
              <a:t>Index entry header</a:t>
            </a:r>
          </a:p>
        </p:txBody>
      </p:sp>
      <p:sp>
        <p:nvSpPr>
          <p:cNvPr id="5186" name="Rectangle 117"/>
          <p:cNvSpPr>
            <a:spLocks noChangeArrowheads="1"/>
          </p:cNvSpPr>
          <p:nvPr/>
        </p:nvSpPr>
        <p:spPr bwMode="auto">
          <a:xfrm>
            <a:off x="5949950" y="4960938"/>
            <a:ext cx="2228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hu-HU" sz="1800" b="1"/>
              <a:t>Key column length</a:t>
            </a:r>
          </a:p>
        </p:txBody>
      </p:sp>
      <p:sp>
        <p:nvSpPr>
          <p:cNvPr id="5187" name="Rectangle 118"/>
          <p:cNvSpPr>
            <a:spLocks noChangeArrowheads="1"/>
          </p:cNvSpPr>
          <p:nvPr/>
        </p:nvSpPr>
        <p:spPr bwMode="auto">
          <a:xfrm>
            <a:off x="5949950" y="5341938"/>
            <a:ext cx="2127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hu-HU" sz="1800" b="1"/>
              <a:t>Key column value</a:t>
            </a:r>
          </a:p>
        </p:txBody>
      </p:sp>
      <p:sp>
        <p:nvSpPr>
          <p:cNvPr id="5188" name="Rectangle 119"/>
          <p:cNvSpPr>
            <a:spLocks noChangeArrowheads="1"/>
          </p:cNvSpPr>
          <p:nvPr/>
        </p:nvSpPr>
        <p:spPr bwMode="auto">
          <a:xfrm>
            <a:off x="5949950" y="5711825"/>
            <a:ext cx="8667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hu-HU" sz="1800" b="1">
                <a:latin typeface="Courier New" pitchFamily="49" charset="0"/>
              </a:rPr>
              <a:t>ROWID</a:t>
            </a:r>
          </a:p>
        </p:txBody>
      </p:sp>
      <p:sp>
        <p:nvSpPr>
          <p:cNvPr id="5189" name="Rectangle 120"/>
          <p:cNvSpPr>
            <a:spLocks noChangeArrowheads="1"/>
          </p:cNvSpPr>
          <p:nvPr/>
        </p:nvSpPr>
        <p:spPr bwMode="auto">
          <a:xfrm>
            <a:off x="2271713" y="2193925"/>
            <a:ext cx="704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hu-HU" sz="1800" b="1"/>
              <a:t>Root</a:t>
            </a:r>
          </a:p>
        </p:txBody>
      </p:sp>
      <p:sp>
        <p:nvSpPr>
          <p:cNvPr id="5190" name="Rectangle 121"/>
          <p:cNvSpPr>
            <a:spLocks noChangeArrowheads="1"/>
          </p:cNvSpPr>
          <p:nvPr/>
        </p:nvSpPr>
        <p:spPr bwMode="auto">
          <a:xfrm>
            <a:off x="1123950" y="3654425"/>
            <a:ext cx="971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hu-HU" sz="1800" b="1"/>
              <a:t>Branch</a:t>
            </a:r>
          </a:p>
        </p:txBody>
      </p:sp>
      <p:sp>
        <p:nvSpPr>
          <p:cNvPr id="5191" name="Rectangle 122"/>
          <p:cNvSpPr>
            <a:spLocks noChangeArrowheads="1"/>
          </p:cNvSpPr>
          <p:nvPr/>
        </p:nvSpPr>
        <p:spPr bwMode="auto">
          <a:xfrm>
            <a:off x="1247775" y="4981575"/>
            <a:ext cx="654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hu-HU" sz="1800" b="1"/>
              <a:t>Leaf</a:t>
            </a:r>
          </a:p>
        </p:txBody>
      </p:sp>
      <p:sp>
        <p:nvSpPr>
          <p:cNvPr id="5192" name="Rectangle 123"/>
          <p:cNvSpPr>
            <a:spLocks noChangeArrowheads="1"/>
          </p:cNvSpPr>
          <p:nvPr/>
        </p:nvSpPr>
        <p:spPr bwMode="auto">
          <a:xfrm>
            <a:off x="5273675" y="1455738"/>
            <a:ext cx="1403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hu-HU" sz="1800" b="1"/>
              <a:t>Index entry</a:t>
            </a:r>
          </a:p>
        </p:txBody>
      </p:sp>
      <p:grpSp>
        <p:nvGrpSpPr>
          <p:cNvPr id="5193" name="Group 124"/>
          <p:cNvGrpSpPr>
            <a:grpSpLocks/>
          </p:cNvGrpSpPr>
          <p:nvPr/>
        </p:nvGrpSpPr>
        <p:grpSpPr bwMode="auto">
          <a:xfrm>
            <a:off x="1795463" y="4613275"/>
            <a:ext cx="3165475" cy="1614488"/>
            <a:chOff x="1131" y="2980"/>
            <a:chExt cx="1994" cy="927"/>
          </a:xfrm>
        </p:grpSpPr>
        <p:sp>
          <p:nvSpPr>
            <p:cNvPr id="5194" name="Line 125"/>
            <p:cNvSpPr>
              <a:spLocks noChangeShapeType="1"/>
            </p:cNvSpPr>
            <p:nvPr/>
          </p:nvSpPr>
          <p:spPr bwMode="auto">
            <a:xfrm flipV="1">
              <a:off x="1131" y="3791"/>
              <a:ext cx="246" cy="116"/>
            </a:xfrm>
            <a:prstGeom prst="line">
              <a:avLst/>
            </a:prstGeom>
            <a:noFill/>
            <a:ln w="50800">
              <a:solidFill>
                <a:srgbClr val="FF330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hu-HU"/>
            </a:p>
          </p:txBody>
        </p:sp>
        <p:sp>
          <p:nvSpPr>
            <p:cNvPr id="5195" name="Line 126"/>
            <p:cNvSpPr>
              <a:spLocks noChangeShapeType="1"/>
            </p:cNvSpPr>
            <p:nvPr/>
          </p:nvSpPr>
          <p:spPr bwMode="auto">
            <a:xfrm flipV="1">
              <a:off x="1422" y="3656"/>
              <a:ext cx="246" cy="116"/>
            </a:xfrm>
            <a:prstGeom prst="line">
              <a:avLst/>
            </a:prstGeom>
            <a:noFill/>
            <a:ln w="50800">
              <a:solidFill>
                <a:srgbClr val="FF330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hu-HU"/>
            </a:p>
          </p:txBody>
        </p:sp>
        <p:sp>
          <p:nvSpPr>
            <p:cNvPr id="5196" name="Line 127"/>
            <p:cNvSpPr>
              <a:spLocks noChangeShapeType="1"/>
            </p:cNvSpPr>
            <p:nvPr/>
          </p:nvSpPr>
          <p:spPr bwMode="auto">
            <a:xfrm flipV="1">
              <a:off x="1714" y="3521"/>
              <a:ext cx="246" cy="116"/>
            </a:xfrm>
            <a:prstGeom prst="line">
              <a:avLst/>
            </a:prstGeom>
            <a:noFill/>
            <a:ln w="50800">
              <a:solidFill>
                <a:srgbClr val="FF330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hu-HU"/>
            </a:p>
          </p:txBody>
        </p:sp>
        <p:sp>
          <p:nvSpPr>
            <p:cNvPr id="5197" name="Line 128"/>
            <p:cNvSpPr>
              <a:spLocks noChangeShapeType="1"/>
            </p:cNvSpPr>
            <p:nvPr/>
          </p:nvSpPr>
          <p:spPr bwMode="auto">
            <a:xfrm flipV="1">
              <a:off x="2005" y="3382"/>
              <a:ext cx="246" cy="115"/>
            </a:xfrm>
            <a:prstGeom prst="line">
              <a:avLst/>
            </a:prstGeom>
            <a:noFill/>
            <a:ln w="50800">
              <a:solidFill>
                <a:srgbClr val="FF330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hu-HU"/>
            </a:p>
          </p:txBody>
        </p:sp>
        <p:sp>
          <p:nvSpPr>
            <p:cNvPr id="5198" name="Line 129"/>
            <p:cNvSpPr>
              <a:spLocks noChangeShapeType="1"/>
            </p:cNvSpPr>
            <p:nvPr/>
          </p:nvSpPr>
          <p:spPr bwMode="auto">
            <a:xfrm flipV="1">
              <a:off x="2292" y="3250"/>
              <a:ext cx="247" cy="116"/>
            </a:xfrm>
            <a:prstGeom prst="line">
              <a:avLst/>
            </a:prstGeom>
            <a:noFill/>
            <a:ln w="50800">
              <a:solidFill>
                <a:srgbClr val="FF330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hu-HU"/>
            </a:p>
          </p:txBody>
        </p:sp>
        <p:sp>
          <p:nvSpPr>
            <p:cNvPr id="5199" name="Line 130"/>
            <p:cNvSpPr>
              <a:spLocks noChangeShapeType="1"/>
            </p:cNvSpPr>
            <p:nvPr/>
          </p:nvSpPr>
          <p:spPr bwMode="auto">
            <a:xfrm flipV="1">
              <a:off x="2588" y="3115"/>
              <a:ext cx="246" cy="116"/>
            </a:xfrm>
            <a:prstGeom prst="line">
              <a:avLst/>
            </a:prstGeom>
            <a:noFill/>
            <a:ln w="50800">
              <a:solidFill>
                <a:srgbClr val="FF330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hu-HU"/>
            </a:p>
          </p:txBody>
        </p:sp>
        <p:sp>
          <p:nvSpPr>
            <p:cNvPr id="5200" name="Line 131"/>
            <p:cNvSpPr>
              <a:spLocks noChangeShapeType="1"/>
            </p:cNvSpPr>
            <p:nvPr/>
          </p:nvSpPr>
          <p:spPr bwMode="auto">
            <a:xfrm flipV="1">
              <a:off x="2879" y="2980"/>
              <a:ext cx="246" cy="116"/>
            </a:xfrm>
            <a:prstGeom prst="line">
              <a:avLst/>
            </a:prstGeom>
            <a:noFill/>
            <a:ln w="50800">
              <a:solidFill>
                <a:srgbClr val="FF330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hu-HU"/>
            </a:p>
          </p:txBody>
        </p:sp>
      </p:gr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74638"/>
            <a:ext cx="8229600" cy="706437"/>
          </a:xfrm>
        </p:spPr>
        <p:txBody>
          <a:bodyPr/>
          <a:lstStyle/>
          <a:p>
            <a:pPr defTabSz="228600" eaLnBrk="1" hangingPunct="1"/>
            <a:r>
              <a:rPr lang="en-US" altLang="en-US" dirty="0" smtClean="0"/>
              <a:t>B</a:t>
            </a:r>
            <a:r>
              <a:rPr lang="hu-HU" altLang="en-US" dirty="0" smtClean="0"/>
              <a:t>+</a:t>
            </a:r>
            <a:r>
              <a:rPr lang="en-US" altLang="hu-HU" dirty="0" smtClean="0"/>
              <a:t>-</a:t>
            </a:r>
            <a:r>
              <a:rPr lang="en-US" altLang="hu-HU" dirty="0" smtClean="0"/>
              <a:t>Tree Index </a:t>
            </a:r>
            <a:br>
              <a:rPr lang="en-US" altLang="hu-HU" dirty="0" smtClean="0"/>
            </a:br>
            <a:endParaRPr lang="en-US" altLang="hu-HU" dirty="0" smtClean="0"/>
          </a:p>
        </p:txBody>
      </p:sp>
      <p:sp>
        <p:nvSpPr>
          <p:cNvPr id="9219" name="Téglalap 1"/>
          <p:cNvSpPr>
            <a:spLocks noChangeArrowheads="1"/>
          </p:cNvSpPr>
          <p:nvPr/>
        </p:nvSpPr>
        <p:spPr bwMode="auto">
          <a:xfrm>
            <a:off x="422275" y="1125538"/>
            <a:ext cx="8424863"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457200">
              <a:spcBef>
                <a:spcPct val="20000"/>
              </a:spcBef>
              <a:buChar char="•"/>
              <a:defRPr sz="3200">
                <a:solidFill>
                  <a:schemeClr val="tx1"/>
                </a:solidFill>
                <a:latin typeface="Arial" charset="0"/>
              </a:defRPr>
            </a:lvl1pPr>
            <a:lvl2pPr marL="114300" defTabSz="457200">
              <a:spcBef>
                <a:spcPct val="20000"/>
              </a:spcBef>
              <a:buChar char="–"/>
              <a:defRPr sz="2800">
                <a:solidFill>
                  <a:schemeClr val="tx1"/>
                </a:solidFill>
                <a:latin typeface="Arial" charset="0"/>
              </a:defRPr>
            </a:lvl2pPr>
            <a:lvl3pPr marL="457200" indent="-228600" defTabSz="457200">
              <a:spcBef>
                <a:spcPct val="20000"/>
              </a:spcBef>
              <a:buChar char="•"/>
              <a:defRPr sz="2400">
                <a:solidFill>
                  <a:schemeClr val="tx1"/>
                </a:solidFill>
                <a:latin typeface="Arial" charset="0"/>
              </a:defRPr>
            </a:lvl3pPr>
            <a:lvl4pPr marL="1600200" indent="-228600" defTabSz="457200">
              <a:spcBef>
                <a:spcPct val="20000"/>
              </a:spcBef>
              <a:buChar char="–"/>
              <a:defRPr sz="2000">
                <a:solidFill>
                  <a:schemeClr val="tx1"/>
                </a:solidFill>
                <a:latin typeface="Arial" charset="0"/>
              </a:defRPr>
            </a:lvl4pPr>
            <a:lvl5pPr marL="2057400" indent="-228600" defTabSz="457200">
              <a:spcBef>
                <a:spcPct val="20000"/>
              </a:spcBef>
              <a:buChar char="»"/>
              <a:defRPr sz="2000">
                <a:solidFill>
                  <a:schemeClr val="tx1"/>
                </a:solidFill>
                <a:latin typeface="Arial" charset="0"/>
              </a:defRPr>
            </a:lvl5pPr>
            <a:lvl6pPr marL="2514600" indent="-228600" defTabSz="457200" eaLnBrk="0" fontAlgn="base" hangingPunct="0">
              <a:spcBef>
                <a:spcPct val="20000"/>
              </a:spcBef>
              <a:spcAft>
                <a:spcPct val="0"/>
              </a:spcAft>
              <a:buChar char="»"/>
              <a:defRPr sz="2000">
                <a:solidFill>
                  <a:schemeClr val="tx1"/>
                </a:solidFill>
                <a:latin typeface="Arial" charset="0"/>
              </a:defRPr>
            </a:lvl6pPr>
            <a:lvl7pPr marL="2971800" indent="-228600" defTabSz="457200" eaLnBrk="0" fontAlgn="base" hangingPunct="0">
              <a:spcBef>
                <a:spcPct val="20000"/>
              </a:spcBef>
              <a:spcAft>
                <a:spcPct val="0"/>
              </a:spcAft>
              <a:buChar char="»"/>
              <a:defRPr sz="2000">
                <a:solidFill>
                  <a:schemeClr val="tx1"/>
                </a:solidFill>
                <a:latin typeface="Arial" charset="0"/>
              </a:defRPr>
            </a:lvl7pPr>
            <a:lvl8pPr marL="3429000" indent="-228600" defTabSz="457200" eaLnBrk="0" fontAlgn="base" hangingPunct="0">
              <a:spcBef>
                <a:spcPct val="20000"/>
              </a:spcBef>
              <a:spcAft>
                <a:spcPct val="0"/>
              </a:spcAft>
              <a:buChar char="»"/>
              <a:defRPr sz="2000">
                <a:solidFill>
                  <a:schemeClr val="tx1"/>
                </a:solidFill>
                <a:latin typeface="Arial" charset="0"/>
              </a:defRPr>
            </a:lvl8pPr>
            <a:lvl9pPr marL="3886200" indent="-228600" defTabSz="457200" eaLnBrk="0" fontAlgn="base" hangingPunct="0">
              <a:spcBef>
                <a:spcPct val="20000"/>
              </a:spcBef>
              <a:spcAft>
                <a:spcPct val="0"/>
              </a:spcAft>
              <a:buChar char="»"/>
              <a:defRPr sz="2000">
                <a:solidFill>
                  <a:schemeClr val="tx1"/>
                </a:solidFill>
                <a:latin typeface="Arial" charset="0"/>
              </a:defRPr>
            </a:lvl9pPr>
          </a:lstStyle>
          <a:p>
            <a:pPr lvl="1" eaLnBrk="1" hangingPunct="1">
              <a:spcBef>
                <a:spcPct val="0"/>
              </a:spcBef>
              <a:buFontTx/>
              <a:buNone/>
            </a:pPr>
            <a:r>
              <a:rPr lang="en-US" altLang="hu-HU" sz="2000" b="1" dirty="0"/>
              <a:t>Structure of a </a:t>
            </a:r>
            <a:r>
              <a:rPr lang="en-US" altLang="hu-HU" sz="2000" b="1" dirty="0" smtClean="0"/>
              <a:t>B</a:t>
            </a:r>
            <a:r>
              <a:rPr lang="hu-HU" altLang="hu-HU" sz="2000" b="1" dirty="0" smtClean="0"/>
              <a:t>+</a:t>
            </a:r>
            <a:r>
              <a:rPr lang="en-US" altLang="hu-HU" sz="2000" b="1" dirty="0" smtClean="0"/>
              <a:t>-</a:t>
            </a:r>
            <a:r>
              <a:rPr lang="en-US" altLang="hu-HU" sz="2000" b="1" dirty="0"/>
              <a:t>tree index</a:t>
            </a:r>
            <a:endParaRPr lang="en-US" altLang="hu-HU" sz="2000" dirty="0"/>
          </a:p>
          <a:p>
            <a:pPr lvl="1" algn="just" eaLnBrk="1" hangingPunct="1">
              <a:spcBef>
                <a:spcPct val="0"/>
              </a:spcBef>
              <a:buFontTx/>
              <a:buNone/>
            </a:pPr>
            <a:r>
              <a:rPr lang="en-US" altLang="hu-HU" sz="2000" dirty="0"/>
              <a:t>At the top of the index is the root, which contains entries that point to the next level in the index. At the next level are branch blocks, which in turn point to blocks at the next level in the index. At the lowest level are the leaf nodes, which contain the index entries that point to rows in the table. The leaf blocks are doubly linked to facilitate the scanning of the index in an ascending as well as descending order of key values.</a:t>
            </a:r>
            <a:endParaRPr lang="en-US" altLang="hu-HU" sz="2000" b="1" dirty="0"/>
          </a:p>
          <a:p>
            <a:pPr lvl="1" eaLnBrk="1" hangingPunct="1">
              <a:spcBef>
                <a:spcPct val="0"/>
              </a:spcBef>
              <a:buFontTx/>
              <a:buNone/>
            </a:pPr>
            <a:endParaRPr lang="hu-HU" altLang="hu-HU" sz="2000" b="1" dirty="0"/>
          </a:p>
          <a:p>
            <a:pPr lvl="1" eaLnBrk="1" hangingPunct="1">
              <a:spcBef>
                <a:spcPct val="0"/>
              </a:spcBef>
              <a:buFontTx/>
              <a:buNone/>
            </a:pPr>
            <a:r>
              <a:rPr lang="en-US" altLang="hu-HU" sz="2000" b="1" dirty="0"/>
              <a:t>Format of index leaf entries</a:t>
            </a:r>
            <a:endParaRPr lang="en-US" altLang="hu-HU" sz="2000" dirty="0"/>
          </a:p>
          <a:p>
            <a:pPr lvl="1" eaLnBrk="1" hangingPunct="1">
              <a:spcBef>
                <a:spcPct val="0"/>
              </a:spcBef>
              <a:buFontTx/>
              <a:buNone/>
            </a:pPr>
            <a:r>
              <a:rPr lang="en-US" altLang="hu-HU" sz="2000" dirty="0"/>
              <a:t>An index entry is made up of the following components:</a:t>
            </a:r>
            <a:endParaRPr lang="en-US" altLang="hu-HU" sz="2000" b="1" dirty="0"/>
          </a:p>
          <a:p>
            <a:pPr lvl="2" eaLnBrk="1" hangingPunct="1">
              <a:spcBef>
                <a:spcPct val="0"/>
              </a:spcBef>
              <a:buFontTx/>
              <a:buNone/>
            </a:pPr>
            <a:r>
              <a:rPr lang="en-US" altLang="hu-HU" sz="2000" dirty="0"/>
              <a:t>An entry header</a:t>
            </a:r>
            <a:r>
              <a:rPr lang="en-US" altLang="hu-HU" sz="2000" i="1" dirty="0"/>
              <a:t>,</a:t>
            </a:r>
            <a:r>
              <a:rPr lang="en-US" altLang="hu-HU" sz="2000" dirty="0"/>
              <a:t> which stores the number of columns and locking information</a:t>
            </a:r>
          </a:p>
          <a:p>
            <a:pPr lvl="2" eaLnBrk="1" hangingPunct="1">
              <a:spcBef>
                <a:spcPct val="0"/>
              </a:spcBef>
              <a:buFontTx/>
              <a:buNone/>
            </a:pPr>
            <a:r>
              <a:rPr lang="en-US" altLang="hu-HU" sz="2000" dirty="0"/>
              <a:t>Key column length-value pairs,</a:t>
            </a:r>
            <a:r>
              <a:rPr lang="en-US" altLang="hu-HU" sz="2000" i="1" dirty="0"/>
              <a:t> </a:t>
            </a:r>
            <a:r>
              <a:rPr lang="en-US" altLang="hu-HU" sz="2000" dirty="0"/>
              <a:t>which define the size of a column in the key followed by the value for the column (The number of such pairs is a maximum of the number of columns in the index.)</a:t>
            </a:r>
          </a:p>
          <a:p>
            <a:pPr lvl="2" eaLnBrk="1" hangingPunct="1">
              <a:spcBef>
                <a:spcPct val="0"/>
              </a:spcBef>
              <a:buSzPct val="65000"/>
              <a:buFontTx/>
              <a:buNone/>
            </a:pPr>
            <a:r>
              <a:rPr lang="en-US" altLang="hu-HU" sz="2000" dirty="0">
                <a:solidFill>
                  <a:srgbClr val="FF0000"/>
                </a:solidFill>
                <a:latin typeface="Courier New" pitchFamily="49" charset="0"/>
              </a:rPr>
              <a:t>ROWID</a:t>
            </a:r>
            <a:r>
              <a:rPr lang="en-US" altLang="hu-HU" sz="2000" b="1" i="1" dirty="0">
                <a:solidFill>
                  <a:srgbClr val="FF0000"/>
                </a:solidFill>
              </a:rPr>
              <a:t> </a:t>
            </a:r>
            <a:r>
              <a:rPr lang="en-US" altLang="hu-HU" sz="2000" dirty="0"/>
              <a:t>of a row that contains the key values</a:t>
            </a:r>
          </a:p>
        </p:txBody>
      </p:sp>
    </p:spTree>
    <p:extLst>
      <p:ext uri="{BB962C8B-B14F-4D97-AF65-F5344CB8AC3E}">
        <p14:creationId xmlns:p14="http://schemas.microsoft.com/office/powerpoint/2010/main" val="121598392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pPr defTabSz="228600" eaLnBrk="1" hangingPunct="1"/>
            <a:r>
              <a:rPr lang="en-US" altLang="hu-HU" smtClean="0"/>
              <a:t>Index Options</a:t>
            </a:r>
          </a:p>
        </p:txBody>
      </p:sp>
      <p:sp>
        <p:nvSpPr>
          <p:cNvPr id="15363" name="Rectangle 3"/>
          <p:cNvSpPr>
            <a:spLocks noGrp="1" noChangeArrowheads="1"/>
          </p:cNvSpPr>
          <p:nvPr>
            <p:ph type="body" idx="4294967295"/>
          </p:nvPr>
        </p:nvSpPr>
        <p:spPr>
          <a:xfrm>
            <a:off x="858838" y="1412875"/>
            <a:ext cx="7372350" cy="3565525"/>
          </a:xfrm>
          <a:noFill/>
        </p:spPr>
        <p:txBody>
          <a:bodyPr lIns="12700" tIns="12700" rIns="12700" bIns="12700">
            <a:spAutoFit/>
          </a:bodyPr>
          <a:lstStyle/>
          <a:p>
            <a:pPr marL="571500" lvl="1" indent="-457200" defTabSz="228600" eaLnBrk="1" hangingPunct="1">
              <a:lnSpc>
                <a:spcPct val="95000"/>
              </a:lnSpc>
            </a:pPr>
            <a:r>
              <a:rPr lang="en-US" altLang="hu-HU" sz="1800" smtClean="0"/>
              <a:t>A unique index ensures that every indexed value is unique.</a:t>
            </a:r>
            <a:endParaRPr lang="hu-HU" altLang="hu-HU" sz="1800" smtClean="0"/>
          </a:p>
          <a:p>
            <a:pPr marL="571500" lvl="1" indent="-457200" defTabSz="228600" eaLnBrk="1" hangingPunct="1">
              <a:lnSpc>
                <a:spcPct val="95000"/>
              </a:lnSpc>
              <a:buFontTx/>
              <a:buNone/>
            </a:pPr>
            <a:r>
              <a:rPr lang="hu-HU" altLang="hu-HU" sz="1800" smtClean="0"/>
              <a:t>CREATE </a:t>
            </a:r>
            <a:r>
              <a:rPr lang="hu-HU" altLang="hu-HU" sz="1800" smtClean="0">
                <a:solidFill>
                  <a:srgbClr val="FF0000"/>
                </a:solidFill>
              </a:rPr>
              <a:t>UNIQUE</a:t>
            </a:r>
            <a:r>
              <a:rPr lang="hu-HU" altLang="hu-HU" sz="1800" smtClean="0"/>
              <a:t> INDEX emp1 ON EMP (ename);</a:t>
            </a:r>
          </a:p>
          <a:p>
            <a:pPr marL="571500" lvl="1" indent="-457200" defTabSz="228600" eaLnBrk="1" hangingPunct="1">
              <a:lnSpc>
                <a:spcPct val="95000"/>
              </a:lnSpc>
              <a:buFontTx/>
              <a:buNone/>
            </a:pPr>
            <a:r>
              <a:rPr lang="hu-HU" altLang="hu-HU" sz="1600" smtClean="0"/>
              <a:t>DBA_INDEXES. UNIQUENESS </a:t>
            </a:r>
            <a:r>
              <a:rPr lang="hu-HU" altLang="hu-HU" sz="1600" smtClean="0">
                <a:sym typeface="Wingdings" pitchFamily="2" charset="2"/>
              </a:rPr>
              <a:t> ‘UNIQUE’</a:t>
            </a:r>
            <a:endParaRPr lang="hu-HU" altLang="hu-HU" sz="1600" smtClean="0"/>
          </a:p>
          <a:p>
            <a:pPr marL="571500" lvl="1" indent="-457200" defTabSz="228600" eaLnBrk="1" hangingPunct="1">
              <a:lnSpc>
                <a:spcPct val="95000"/>
              </a:lnSpc>
              <a:buFontTx/>
              <a:buNone/>
            </a:pPr>
            <a:endParaRPr lang="hu-HU" altLang="hu-HU" sz="1600" smtClean="0"/>
          </a:p>
          <a:p>
            <a:pPr marL="571500" lvl="1" indent="-457200" defTabSz="228600" eaLnBrk="1" hangingPunct="1">
              <a:lnSpc>
                <a:spcPct val="95000"/>
              </a:lnSpc>
            </a:pPr>
            <a:r>
              <a:rPr lang="hu-HU" altLang="hu-HU" sz="1800" smtClean="0"/>
              <a:t>Bitmap index</a:t>
            </a:r>
          </a:p>
          <a:p>
            <a:pPr marL="571500" lvl="1" indent="-457200" defTabSz="228600" eaLnBrk="1" hangingPunct="1">
              <a:lnSpc>
                <a:spcPct val="95000"/>
              </a:lnSpc>
              <a:buFontTx/>
              <a:buNone/>
            </a:pPr>
            <a:r>
              <a:rPr lang="hu-HU" altLang="hu-HU" sz="1800" smtClean="0"/>
              <a:t> CREATE </a:t>
            </a:r>
            <a:r>
              <a:rPr lang="hu-HU" altLang="hu-HU" sz="1800" smtClean="0">
                <a:solidFill>
                  <a:srgbClr val="FF0000"/>
                </a:solidFill>
              </a:rPr>
              <a:t>BITMAP</a:t>
            </a:r>
            <a:r>
              <a:rPr lang="hu-HU" altLang="hu-HU" sz="1800" smtClean="0"/>
              <a:t> INDEX emp2 ON EMP (deptno);</a:t>
            </a:r>
          </a:p>
          <a:p>
            <a:pPr marL="571500" lvl="1" indent="-457200" defTabSz="228600" eaLnBrk="1" hangingPunct="1">
              <a:lnSpc>
                <a:spcPct val="95000"/>
              </a:lnSpc>
              <a:buFontTx/>
              <a:buNone/>
            </a:pPr>
            <a:r>
              <a:rPr lang="hu-HU" altLang="hu-HU" sz="1800" smtClean="0"/>
              <a:t> </a:t>
            </a:r>
            <a:r>
              <a:rPr lang="hu-HU" altLang="hu-HU" sz="1600" smtClean="0"/>
              <a:t>DBA_INDEXES.INDEX_TYPE </a:t>
            </a:r>
            <a:r>
              <a:rPr lang="hu-HU" altLang="hu-HU" sz="1600" smtClean="0">
                <a:sym typeface="Wingdings" pitchFamily="2" charset="2"/>
              </a:rPr>
              <a:t> ‘BITMAP’</a:t>
            </a:r>
            <a:endParaRPr lang="hu-HU" altLang="hu-HU" sz="1600" smtClean="0"/>
          </a:p>
          <a:p>
            <a:pPr marL="571500" lvl="1" indent="-457200" defTabSz="228600" eaLnBrk="1" hangingPunct="1">
              <a:lnSpc>
                <a:spcPct val="95000"/>
              </a:lnSpc>
              <a:buFontTx/>
              <a:buNone/>
            </a:pPr>
            <a:endParaRPr lang="hu-HU" altLang="hu-HU" sz="1600" smtClean="0"/>
          </a:p>
          <a:p>
            <a:pPr marL="571500" lvl="1" indent="-457200" defTabSz="228600" eaLnBrk="1" hangingPunct="1">
              <a:lnSpc>
                <a:spcPct val="95000"/>
              </a:lnSpc>
              <a:buFontTx/>
              <a:buNone/>
            </a:pPr>
            <a:r>
              <a:rPr lang="en-US" altLang="hu-HU" sz="1800" smtClean="0"/>
              <a:t>An index can have its key values stored in ascending or descending order.</a:t>
            </a:r>
            <a:endParaRPr lang="hu-HU" altLang="hu-HU" sz="1800" smtClean="0"/>
          </a:p>
          <a:p>
            <a:pPr marL="571500" lvl="1" indent="-457200" defTabSz="228600" eaLnBrk="1" hangingPunct="1">
              <a:lnSpc>
                <a:spcPct val="95000"/>
              </a:lnSpc>
              <a:buFontTx/>
              <a:buNone/>
            </a:pPr>
            <a:r>
              <a:rPr lang="hu-HU" altLang="hu-HU" sz="1800" smtClean="0"/>
              <a:t>CREATE INDEX emp3 ON emp (sal </a:t>
            </a:r>
            <a:r>
              <a:rPr lang="hu-HU" altLang="hu-HU" sz="1800" smtClean="0">
                <a:solidFill>
                  <a:srgbClr val="FF0000"/>
                </a:solidFill>
              </a:rPr>
              <a:t>DESC</a:t>
            </a:r>
            <a:r>
              <a:rPr lang="hu-HU" altLang="hu-HU" sz="1800" smtClean="0"/>
              <a:t>);</a:t>
            </a:r>
          </a:p>
          <a:p>
            <a:pPr marL="571500" lvl="1" indent="-457200" defTabSz="228600" eaLnBrk="1" hangingPunct="1">
              <a:lnSpc>
                <a:spcPct val="95000"/>
              </a:lnSpc>
              <a:buFontTx/>
              <a:buNone/>
            </a:pPr>
            <a:r>
              <a:rPr lang="hu-HU" altLang="hu-HU" sz="1600" smtClean="0"/>
              <a:t>DBA_IND_COLUMNS.DESCEND </a:t>
            </a:r>
            <a:r>
              <a:rPr lang="hu-HU" altLang="hu-HU" sz="1600" smtClean="0">
                <a:sym typeface="Wingdings" pitchFamily="2" charset="2"/>
              </a:rPr>
              <a:t> ‘DESC’</a:t>
            </a:r>
            <a:endParaRPr lang="en-US" altLang="hu-HU" sz="1600" smtClean="0"/>
          </a:p>
        </p:txBody>
      </p:sp>
    </p:spTree>
    <p:extLst>
      <p:ext uri="{BB962C8B-B14F-4D97-AF65-F5344CB8AC3E}">
        <p14:creationId xmlns:p14="http://schemas.microsoft.com/office/powerpoint/2010/main" val="3200612845"/>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defTabSz="228600" eaLnBrk="1" hangingPunct="1"/>
            <a:r>
              <a:rPr lang="en-US" altLang="hu-HU" smtClean="0"/>
              <a:t>Index Options</a:t>
            </a:r>
          </a:p>
        </p:txBody>
      </p:sp>
      <p:sp>
        <p:nvSpPr>
          <p:cNvPr id="17411" name="Rectangle 3"/>
          <p:cNvSpPr>
            <a:spLocks noGrp="1" noChangeArrowheads="1"/>
          </p:cNvSpPr>
          <p:nvPr>
            <p:ph type="body" idx="1"/>
          </p:nvPr>
        </p:nvSpPr>
        <p:spPr>
          <a:xfrm>
            <a:off x="858838" y="1341438"/>
            <a:ext cx="7372350" cy="4127500"/>
          </a:xfrm>
          <a:noFill/>
        </p:spPr>
        <p:txBody>
          <a:bodyPr lIns="12700" tIns="12700" rIns="12700" bIns="12700">
            <a:spAutoFit/>
          </a:bodyPr>
          <a:lstStyle/>
          <a:p>
            <a:pPr marL="571500" lvl="1" indent="-457200" defTabSz="228600" eaLnBrk="1" hangingPunct="1">
              <a:lnSpc>
                <a:spcPct val="95000"/>
              </a:lnSpc>
            </a:pPr>
            <a:r>
              <a:rPr lang="en-US" altLang="hu-HU" sz="1800" smtClean="0"/>
              <a:t>A </a:t>
            </a:r>
            <a:r>
              <a:rPr lang="en-US" altLang="hu-HU" sz="1800" smtClean="0">
                <a:solidFill>
                  <a:srgbClr val="FF0000"/>
                </a:solidFill>
              </a:rPr>
              <a:t>composite index </a:t>
            </a:r>
            <a:r>
              <a:rPr lang="en-US" altLang="hu-HU" sz="1800" smtClean="0"/>
              <a:t>is one that is based on more than one column.</a:t>
            </a:r>
            <a:endParaRPr lang="hu-HU" altLang="hu-HU" sz="1800" smtClean="0"/>
          </a:p>
          <a:p>
            <a:pPr marL="571500" lvl="1" indent="-457200" defTabSz="228600" eaLnBrk="1" hangingPunct="1">
              <a:lnSpc>
                <a:spcPct val="95000"/>
              </a:lnSpc>
              <a:buFontTx/>
              <a:buNone/>
            </a:pPr>
            <a:r>
              <a:rPr lang="hu-HU" altLang="hu-HU" sz="1800" smtClean="0"/>
              <a:t>CREATE INDEX emp4 ON emp (empno, sal);</a:t>
            </a:r>
          </a:p>
          <a:p>
            <a:pPr marL="571500" lvl="1" indent="-457200" defTabSz="228600" eaLnBrk="1" hangingPunct="1">
              <a:lnSpc>
                <a:spcPct val="95000"/>
              </a:lnSpc>
              <a:buFontTx/>
              <a:buNone/>
            </a:pPr>
            <a:r>
              <a:rPr lang="hu-HU" altLang="hu-HU" sz="1600" smtClean="0"/>
              <a:t>DBA_IND_COLUMNS.COLUMN_POSITION </a:t>
            </a:r>
            <a:r>
              <a:rPr lang="hu-HU" altLang="hu-HU" sz="1600" smtClean="0">
                <a:sym typeface="Wingdings" pitchFamily="2" charset="2"/>
              </a:rPr>
              <a:t> 1,2 …</a:t>
            </a:r>
          </a:p>
          <a:p>
            <a:pPr marL="571500" lvl="1" indent="-457200" defTabSz="228600" eaLnBrk="1" hangingPunct="1">
              <a:lnSpc>
                <a:spcPct val="95000"/>
              </a:lnSpc>
              <a:buFontTx/>
              <a:buNone/>
            </a:pPr>
            <a:endParaRPr lang="en-US" altLang="hu-HU" sz="1600" smtClean="0"/>
          </a:p>
          <a:p>
            <a:pPr marL="571500" lvl="1" indent="-457200" defTabSz="228600" eaLnBrk="1" hangingPunct="1">
              <a:lnSpc>
                <a:spcPct val="95000"/>
              </a:lnSpc>
            </a:pPr>
            <a:r>
              <a:rPr lang="en-US" altLang="hu-HU" sz="1800" smtClean="0"/>
              <a:t>A </a:t>
            </a:r>
            <a:r>
              <a:rPr lang="en-US" altLang="hu-HU" sz="1800" smtClean="0">
                <a:solidFill>
                  <a:srgbClr val="FF0000"/>
                </a:solidFill>
              </a:rPr>
              <a:t>function-based index </a:t>
            </a:r>
            <a:r>
              <a:rPr lang="en-US" altLang="hu-HU" sz="1800" smtClean="0"/>
              <a:t>is an index based on a function’s return value.</a:t>
            </a:r>
            <a:endParaRPr lang="hu-HU" altLang="hu-HU" sz="1800" smtClean="0"/>
          </a:p>
          <a:p>
            <a:pPr marL="571500" lvl="1" indent="-457200" defTabSz="228600" eaLnBrk="1" hangingPunct="1">
              <a:lnSpc>
                <a:spcPct val="95000"/>
              </a:lnSpc>
              <a:buFontTx/>
              <a:buNone/>
            </a:pPr>
            <a:r>
              <a:rPr lang="hu-HU" altLang="hu-HU" sz="1800" smtClean="0"/>
              <a:t>CREATE INDEX emp5 ON emp (SUBSTR(ename, 3, 4)); </a:t>
            </a:r>
          </a:p>
          <a:p>
            <a:pPr marL="571500" lvl="1" indent="-457200" defTabSz="228600" eaLnBrk="1" hangingPunct="1">
              <a:lnSpc>
                <a:spcPct val="95000"/>
              </a:lnSpc>
              <a:buFontTx/>
              <a:buNone/>
            </a:pPr>
            <a:r>
              <a:rPr lang="hu-HU" altLang="hu-HU" sz="1600" smtClean="0"/>
              <a:t>DBA_IND_EXPRESSIONS.COLUMN_EXPRESSION </a:t>
            </a:r>
            <a:r>
              <a:rPr lang="hu-HU" altLang="hu-HU" sz="1600" smtClean="0">
                <a:sym typeface="Wingdings" pitchFamily="2" charset="2"/>
              </a:rPr>
              <a:t> ‘SUBSTR …’</a:t>
            </a:r>
          </a:p>
          <a:p>
            <a:pPr marL="571500" lvl="1" indent="-457200" defTabSz="228600" eaLnBrk="1" hangingPunct="1">
              <a:lnSpc>
                <a:spcPct val="95000"/>
              </a:lnSpc>
              <a:buFontTx/>
              <a:buNone/>
            </a:pPr>
            <a:endParaRPr lang="en-US" altLang="hu-HU" sz="1600" smtClean="0"/>
          </a:p>
          <a:p>
            <a:pPr marL="571500" lvl="1" indent="-457200" defTabSz="228600" eaLnBrk="1" hangingPunct="1">
              <a:lnSpc>
                <a:spcPct val="95000"/>
              </a:lnSpc>
            </a:pPr>
            <a:r>
              <a:rPr lang="en-US" altLang="hu-HU" sz="1800" smtClean="0"/>
              <a:t>A </a:t>
            </a:r>
            <a:r>
              <a:rPr lang="en-US" altLang="hu-HU" sz="1800" smtClean="0">
                <a:solidFill>
                  <a:srgbClr val="FF0000"/>
                </a:solidFill>
              </a:rPr>
              <a:t>compressed index </a:t>
            </a:r>
            <a:r>
              <a:rPr lang="en-US" altLang="hu-HU" sz="1800" smtClean="0"/>
              <a:t>has repeated key values removed.</a:t>
            </a:r>
            <a:endParaRPr lang="hu-HU" altLang="hu-HU" sz="1800" smtClean="0"/>
          </a:p>
          <a:p>
            <a:pPr marL="571500" lvl="1" indent="-457200" defTabSz="228600" eaLnBrk="1" hangingPunct="1">
              <a:lnSpc>
                <a:spcPct val="95000"/>
              </a:lnSpc>
              <a:buFontTx/>
              <a:buNone/>
            </a:pPr>
            <a:r>
              <a:rPr lang="hu-HU" altLang="hu-HU" sz="1800" smtClean="0"/>
              <a:t>CREATE INDEX emp6 ON emp (empno, ename, sal) COMPRESS 2; </a:t>
            </a:r>
          </a:p>
          <a:p>
            <a:pPr marL="571500" lvl="1" indent="-457200" defTabSz="228600" eaLnBrk="1" hangingPunct="1">
              <a:lnSpc>
                <a:spcPct val="95000"/>
              </a:lnSpc>
              <a:buFontTx/>
              <a:buNone/>
            </a:pPr>
            <a:r>
              <a:rPr lang="hu-HU" altLang="hu-HU" sz="1600" smtClean="0"/>
              <a:t>DBA_INDEXES.COMPRESSION </a:t>
            </a:r>
            <a:r>
              <a:rPr lang="hu-HU" altLang="hu-HU" sz="1600" smtClean="0">
                <a:sym typeface="Wingdings" pitchFamily="2" charset="2"/>
              </a:rPr>
              <a:t> ‘ENABLED’</a:t>
            </a:r>
            <a:endParaRPr lang="hu-HU" altLang="hu-HU" sz="1600" smtClean="0"/>
          </a:p>
          <a:p>
            <a:pPr marL="571500" lvl="1" indent="-457200" defTabSz="228600" eaLnBrk="1" hangingPunct="1">
              <a:lnSpc>
                <a:spcPct val="95000"/>
              </a:lnSpc>
              <a:buFontTx/>
              <a:buNone/>
            </a:pPr>
            <a:r>
              <a:rPr lang="hu-HU" altLang="hu-HU" sz="1600" smtClean="0"/>
              <a:t>DBA_INDEXES.PREFIX_LENGTH </a:t>
            </a:r>
            <a:r>
              <a:rPr lang="hu-HU" altLang="hu-HU" sz="1600" smtClean="0">
                <a:sym typeface="Wingdings" pitchFamily="2" charset="2"/>
              </a:rPr>
              <a:t> 2</a:t>
            </a:r>
            <a:endParaRPr lang="hu-HU" altLang="hu-HU" sz="1800" smtClean="0"/>
          </a:p>
          <a:p>
            <a:pPr marL="571500" lvl="1" indent="-457200" defTabSz="228600" eaLnBrk="1" hangingPunct="1">
              <a:lnSpc>
                <a:spcPct val="95000"/>
              </a:lnSpc>
              <a:buFontTx/>
              <a:buNone/>
            </a:pPr>
            <a:endParaRPr lang="en-US" altLang="hu-HU" sz="1800" smtClean="0"/>
          </a:p>
        </p:txBody>
      </p:sp>
    </p:spTree>
    <p:extLst>
      <p:ext uri="{BB962C8B-B14F-4D97-AF65-F5344CB8AC3E}">
        <p14:creationId xmlns:p14="http://schemas.microsoft.com/office/powerpoint/2010/main" val="830731525"/>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2"/>
          <p:cNvGrpSpPr>
            <a:grpSpLocks/>
          </p:cNvGrpSpPr>
          <p:nvPr/>
        </p:nvGrpSpPr>
        <p:grpSpPr bwMode="auto">
          <a:xfrm>
            <a:off x="1427163" y="3929063"/>
            <a:ext cx="457200" cy="261937"/>
            <a:chOff x="894" y="2475"/>
            <a:chExt cx="288" cy="165"/>
          </a:xfrm>
        </p:grpSpPr>
        <p:sp>
          <p:nvSpPr>
            <p:cNvPr id="7503" name="Freeform 3"/>
            <p:cNvSpPr>
              <a:spLocks/>
            </p:cNvSpPr>
            <p:nvPr/>
          </p:nvSpPr>
          <p:spPr bwMode="auto">
            <a:xfrm flipH="1" flipV="1">
              <a:off x="894" y="2574"/>
              <a:ext cx="288" cy="66"/>
            </a:xfrm>
            <a:custGeom>
              <a:avLst/>
              <a:gdLst>
                <a:gd name="T0" fmla="*/ 0 w 192"/>
                <a:gd name="T1" fmla="*/ 0 h 48"/>
                <a:gd name="T2" fmla="*/ 0 w 192"/>
                <a:gd name="T3" fmla="*/ 91 h 48"/>
                <a:gd name="T4" fmla="*/ 432 w 192"/>
                <a:gd name="T5" fmla="*/ 91 h 48"/>
                <a:gd name="T6" fmla="*/ 432 w 192"/>
                <a:gd name="T7" fmla="*/ 0 h 48"/>
                <a:gd name="T8" fmla="*/ 0 60000 65536"/>
                <a:gd name="T9" fmla="*/ 0 60000 65536"/>
                <a:gd name="T10" fmla="*/ 0 60000 65536"/>
                <a:gd name="T11" fmla="*/ 0 60000 65536"/>
                <a:gd name="T12" fmla="*/ 0 w 192"/>
                <a:gd name="T13" fmla="*/ 0 h 48"/>
                <a:gd name="T14" fmla="*/ 192 w 192"/>
                <a:gd name="T15" fmla="*/ 48 h 48"/>
              </a:gdLst>
              <a:ahLst/>
              <a:cxnLst>
                <a:cxn ang="T8">
                  <a:pos x="T0" y="T1"/>
                </a:cxn>
                <a:cxn ang="T9">
                  <a:pos x="T2" y="T3"/>
                </a:cxn>
                <a:cxn ang="T10">
                  <a:pos x="T4" y="T5"/>
                </a:cxn>
                <a:cxn ang="T11">
                  <a:pos x="T6" y="T7"/>
                </a:cxn>
              </a:cxnLst>
              <a:rect l="T12" t="T13" r="T14" b="T15"/>
              <a:pathLst>
                <a:path w="192" h="48">
                  <a:moveTo>
                    <a:pt x="0" y="0"/>
                  </a:moveTo>
                  <a:lnTo>
                    <a:pt x="0" y="48"/>
                  </a:lnTo>
                  <a:lnTo>
                    <a:pt x="192" y="48"/>
                  </a:lnTo>
                  <a:lnTo>
                    <a:pt x="192" y="0"/>
                  </a:lnTo>
                </a:path>
              </a:pathLst>
            </a:custGeom>
            <a:noFill/>
            <a:ln w="25400">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7504" name="Line 4"/>
            <p:cNvSpPr>
              <a:spLocks noChangeShapeType="1"/>
            </p:cNvSpPr>
            <p:nvPr/>
          </p:nvSpPr>
          <p:spPr bwMode="auto">
            <a:xfrm flipH="1">
              <a:off x="1041" y="2475"/>
              <a:ext cx="0" cy="96"/>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grpSp>
      <p:grpSp>
        <p:nvGrpSpPr>
          <p:cNvPr id="7171" name="Group 5"/>
          <p:cNvGrpSpPr>
            <a:grpSpLocks/>
          </p:cNvGrpSpPr>
          <p:nvPr/>
        </p:nvGrpSpPr>
        <p:grpSpPr bwMode="auto">
          <a:xfrm>
            <a:off x="1122363" y="4446588"/>
            <a:ext cx="285750" cy="239712"/>
            <a:chOff x="702" y="2801"/>
            <a:chExt cx="180" cy="151"/>
          </a:xfrm>
        </p:grpSpPr>
        <p:sp>
          <p:nvSpPr>
            <p:cNvPr id="7501" name="Freeform 6"/>
            <p:cNvSpPr>
              <a:spLocks/>
            </p:cNvSpPr>
            <p:nvPr/>
          </p:nvSpPr>
          <p:spPr bwMode="auto">
            <a:xfrm flipV="1">
              <a:off x="702" y="2886"/>
              <a:ext cx="180" cy="66"/>
            </a:xfrm>
            <a:custGeom>
              <a:avLst/>
              <a:gdLst>
                <a:gd name="T0" fmla="*/ 0 w 192"/>
                <a:gd name="T1" fmla="*/ 0 h 48"/>
                <a:gd name="T2" fmla="*/ 0 w 192"/>
                <a:gd name="T3" fmla="*/ 91 h 48"/>
                <a:gd name="T4" fmla="*/ 169 w 192"/>
                <a:gd name="T5" fmla="*/ 91 h 48"/>
                <a:gd name="T6" fmla="*/ 169 w 192"/>
                <a:gd name="T7" fmla="*/ 0 h 48"/>
                <a:gd name="T8" fmla="*/ 0 60000 65536"/>
                <a:gd name="T9" fmla="*/ 0 60000 65536"/>
                <a:gd name="T10" fmla="*/ 0 60000 65536"/>
                <a:gd name="T11" fmla="*/ 0 60000 65536"/>
                <a:gd name="T12" fmla="*/ 0 w 192"/>
                <a:gd name="T13" fmla="*/ 0 h 48"/>
                <a:gd name="T14" fmla="*/ 192 w 192"/>
                <a:gd name="T15" fmla="*/ 48 h 48"/>
              </a:gdLst>
              <a:ahLst/>
              <a:cxnLst>
                <a:cxn ang="T8">
                  <a:pos x="T0" y="T1"/>
                </a:cxn>
                <a:cxn ang="T9">
                  <a:pos x="T2" y="T3"/>
                </a:cxn>
                <a:cxn ang="T10">
                  <a:pos x="T4" y="T5"/>
                </a:cxn>
                <a:cxn ang="T11">
                  <a:pos x="T6" y="T7"/>
                </a:cxn>
              </a:cxnLst>
              <a:rect l="T12" t="T13" r="T14" b="T15"/>
              <a:pathLst>
                <a:path w="192" h="48">
                  <a:moveTo>
                    <a:pt x="0" y="0"/>
                  </a:moveTo>
                  <a:lnTo>
                    <a:pt x="0" y="48"/>
                  </a:lnTo>
                  <a:lnTo>
                    <a:pt x="192" y="48"/>
                  </a:lnTo>
                  <a:lnTo>
                    <a:pt x="192" y="0"/>
                  </a:lnTo>
                </a:path>
              </a:pathLst>
            </a:custGeom>
            <a:noFill/>
            <a:ln w="25400">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7502" name="Line 7"/>
            <p:cNvSpPr>
              <a:spLocks noChangeShapeType="1"/>
            </p:cNvSpPr>
            <p:nvPr/>
          </p:nvSpPr>
          <p:spPr bwMode="auto">
            <a:xfrm>
              <a:off x="882" y="2801"/>
              <a:ext cx="0" cy="96"/>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grpSp>
      <p:grpSp>
        <p:nvGrpSpPr>
          <p:cNvPr id="7172" name="Group 8"/>
          <p:cNvGrpSpPr>
            <a:grpSpLocks/>
          </p:cNvGrpSpPr>
          <p:nvPr/>
        </p:nvGrpSpPr>
        <p:grpSpPr bwMode="auto">
          <a:xfrm>
            <a:off x="1865313" y="4446588"/>
            <a:ext cx="285750" cy="239712"/>
            <a:chOff x="1170" y="2801"/>
            <a:chExt cx="180" cy="151"/>
          </a:xfrm>
        </p:grpSpPr>
        <p:sp>
          <p:nvSpPr>
            <p:cNvPr id="7499" name="Freeform 9"/>
            <p:cNvSpPr>
              <a:spLocks/>
            </p:cNvSpPr>
            <p:nvPr/>
          </p:nvSpPr>
          <p:spPr bwMode="auto">
            <a:xfrm flipH="1" flipV="1">
              <a:off x="1170" y="2886"/>
              <a:ext cx="180" cy="66"/>
            </a:xfrm>
            <a:custGeom>
              <a:avLst/>
              <a:gdLst>
                <a:gd name="T0" fmla="*/ 0 w 192"/>
                <a:gd name="T1" fmla="*/ 0 h 48"/>
                <a:gd name="T2" fmla="*/ 0 w 192"/>
                <a:gd name="T3" fmla="*/ 91 h 48"/>
                <a:gd name="T4" fmla="*/ 169 w 192"/>
                <a:gd name="T5" fmla="*/ 91 h 48"/>
                <a:gd name="T6" fmla="*/ 169 w 192"/>
                <a:gd name="T7" fmla="*/ 0 h 48"/>
                <a:gd name="T8" fmla="*/ 0 60000 65536"/>
                <a:gd name="T9" fmla="*/ 0 60000 65536"/>
                <a:gd name="T10" fmla="*/ 0 60000 65536"/>
                <a:gd name="T11" fmla="*/ 0 60000 65536"/>
                <a:gd name="T12" fmla="*/ 0 w 192"/>
                <a:gd name="T13" fmla="*/ 0 h 48"/>
                <a:gd name="T14" fmla="*/ 192 w 192"/>
                <a:gd name="T15" fmla="*/ 48 h 48"/>
              </a:gdLst>
              <a:ahLst/>
              <a:cxnLst>
                <a:cxn ang="T8">
                  <a:pos x="T0" y="T1"/>
                </a:cxn>
                <a:cxn ang="T9">
                  <a:pos x="T2" y="T3"/>
                </a:cxn>
                <a:cxn ang="T10">
                  <a:pos x="T4" y="T5"/>
                </a:cxn>
                <a:cxn ang="T11">
                  <a:pos x="T6" y="T7"/>
                </a:cxn>
              </a:cxnLst>
              <a:rect l="T12" t="T13" r="T14" b="T15"/>
              <a:pathLst>
                <a:path w="192" h="48">
                  <a:moveTo>
                    <a:pt x="0" y="0"/>
                  </a:moveTo>
                  <a:lnTo>
                    <a:pt x="0" y="48"/>
                  </a:lnTo>
                  <a:lnTo>
                    <a:pt x="192" y="48"/>
                  </a:lnTo>
                  <a:lnTo>
                    <a:pt x="192" y="0"/>
                  </a:lnTo>
                </a:path>
              </a:pathLst>
            </a:custGeom>
            <a:noFill/>
            <a:ln w="25400">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7500" name="Line 10"/>
            <p:cNvSpPr>
              <a:spLocks noChangeShapeType="1"/>
            </p:cNvSpPr>
            <p:nvPr/>
          </p:nvSpPr>
          <p:spPr bwMode="auto">
            <a:xfrm flipH="1">
              <a:off x="1170" y="2801"/>
              <a:ext cx="0" cy="96"/>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grpSp>
      <p:sp>
        <p:nvSpPr>
          <p:cNvPr id="7173" name="Freeform 11"/>
          <p:cNvSpPr>
            <a:spLocks/>
          </p:cNvSpPr>
          <p:nvPr/>
        </p:nvSpPr>
        <p:spPr bwMode="auto">
          <a:xfrm>
            <a:off x="1122363" y="5029200"/>
            <a:ext cx="228600" cy="76200"/>
          </a:xfrm>
          <a:custGeom>
            <a:avLst/>
            <a:gdLst>
              <a:gd name="T0" fmla="*/ 0 w 192"/>
              <a:gd name="T1" fmla="*/ 0 h 48"/>
              <a:gd name="T2" fmla="*/ 0 w 192"/>
              <a:gd name="T3" fmla="*/ 120967500 h 48"/>
              <a:gd name="T4" fmla="*/ 272176875 w 192"/>
              <a:gd name="T5" fmla="*/ 120967500 h 48"/>
              <a:gd name="T6" fmla="*/ 272176875 w 192"/>
              <a:gd name="T7" fmla="*/ 0 h 48"/>
              <a:gd name="T8" fmla="*/ 0 60000 65536"/>
              <a:gd name="T9" fmla="*/ 0 60000 65536"/>
              <a:gd name="T10" fmla="*/ 0 60000 65536"/>
              <a:gd name="T11" fmla="*/ 0 60000 65536"/>
              <a:gd name="T12" fmla="*/ 0 w 192"/>
              <a:gd name="T13" fmla="*/ 0 h 48"/>
              <a:gd name="T14" fmla="*/ 192 w 192"/>
              <a:gd name="T15" fmla="*/ 48 h 48"/>
            </a:gdLst>
            <a:ahLst/>
            <a:cxnLst>
              <a:cxn ang="T8">
                <a:pos x="T0" y="T1"/>
              </a:cxn>
              <a:cxn ang="T9">
                <a:pos x="T2" y="T3"/>
              </a:cxn>
              <a:cxn ang="T10">
                <a:pos x="T4" y="T5"/>
              </a:cxn>
              <a:cxn ang="T11">
                <a:pos x="T6" y="T7"/>
              </a:cxn>
            </a:cxnLst>
            <a:rect l="T12" t="T13" r="T14" b="T15"/>
            <a:pathLst>
              <a:path w="192" h="48">
                <a:moveTo>
                  <a:pt x="0" y="0"/>
                </a:moveTo>
                <a:lnTo>
                  <a:pt x="0" y="48"/>
                </a:lnTo>
                <a:lnTo>
                  <a:pt x="192" y="48"/>
                </a:lnTo>
                <a:lnTo>
                  <a:pt x="192" y="0"/>
                </a:lnTo>
              </a:path>
            </a:pathLst>
          </a:custGeom>
          <a:noFill/>
          <a:ln w="25400">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7174" name="Freeform 12"/>
          <p:cNvSpPr>
            <a:spLocks/>
          </p:cNvSpPr>
          <p:nvPr/>
        </p:nvSpPr>
        <p:spPr bwMode="auto">
          <a:xfrm>
            <a:off x="1517650" y="5029200"/>
            <a:ext cx="228600" cy="76200"/>
          </a:xfrm>
          <a:custGeom>
            <a:avLst/>
            <a:gdLst>
              <a:gd name="T0" fmla="*/ 0 w 192"/>
              <a:gd name="T1" fmla="*/ 0 h 48"/>
              <a:gd name="T2" fmla="*/ 0 w 192"/>
              <a:gd name="T3" fmla="*/ 120967500 h 48"/>
              <a:gd name="T4" fmla="*/ 272176875 w 192"/>
              <a:gd name="T5" fmla="*/ 120967500 h 48"/>
              <a:gd name="T6" fmla="*/ 272176875 w 192"/>
              <a:gd name="T7" fmla="*/ 0 h 48"/>
              <a:gd name="T8" fmla="*/ 0 60000 65536"/>
              <a:gd name="T9" fmla="*/ 0 60000 65536"/>
              <a:gd name="T10" fmla="*/ 0 60000 65536"/>
              <a:gd name="T11" fmla="*/ 0 60000 65536"/>
              <a:gd name="T12" fmla="*/ 0 w 192"/>
              <a:gd name="T13" fmla="*/ 0 h 48"/>
              <a:gd name="T14" fmla="*/ 192 w 192"/>
              <a:gd name="T15" fmla="*/ 48 h 48"/>
            </a:gdLst>
            <a:ahLst/>
            <a:cxnLst>
              <a:cxn ang="T8">
                <a:pos x="T0" y="T1"/>
              </a:cxn>
              <a:cxn ang="T9">
                <a:pos x="T2" y="T3"/>
              </a:cxn>
              <a:cxn ang="T10">
                <a:pos x="T4" y="T5"/>
              </a:cxn>
              <a:cxn ang="T11">
                <a:pos x="T6" y="T7"/>
              </a:cxn>
            </a:cxnLst>
            <a:rect l="T12" t="T13" r="T14" b="T15"/>
            <a:pathLst>
              <a:path w="192" h="48">
                <a:moveTo>
                  <a:pt x="0" y="0"/>
                </a:moveTo>
                <a:lnTo>
                  <a:pt x="0" y="48"/>
                </a:lnTo>
                <a:lnTo>
                  <a:pt x="192" y="48"/>
                </a:lnTo>
                <a:lnTo>
                  <a:pt x="192" y="0"/>
                </a:lnTo>
              </a:path>
            </a:pathLst>
          </a:custGeom>
          <a:noFill/>
          <a:ln w="25400">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7175" name="Freeform 13"/>
          <p:cNvSpPr>
            <a:spLocks/>
          </p:cNvSpPr>
          <p:nvPr/>
        </p:nvSpPr>
        <p:spPr bwMode="auto">
          <a:xfrm>
            <a:off x="1912938" y="5029200"/>
            <a:ext cx="228600" cy="76200"/>
          </a:xfrm>
          <a:custGeom>
            <a:avLst/>
            <a:gdLst>
              <a:gd name="T0" fmla="*/ 0 w 192"/>
              <a:gd name="T1" fmla="*/ 0 h 48"/>
              <a:gd name="T2" fmla="*/ 0 w 192"/>
              <a:gd name="T3" fmla="*/ 120967500 h 48"/>
              <a:gd name="T4" fmla="*/ 272176875 w 192"/>
              <a:gd name="T5" fmla="*/ 120967500 h 48"/>
              <a:gd name="T6" fmla="*/ 272176875 w 192"/>
              <a:gd name="T7" fmla="*/ 0 h 48"/>
              <a:gd name="T8" fmla="*/ 0 60000 65536"/>
              <a:gd name="T9" fmla="*/ 0 60000 65536"/>
              <a:gd name="T10" fmla="*/ 0 60000 65536"/>
              <a:gd name="T11" fmla="*/ 0 60000 65536"/>
              <a:gd name="T12" fmla="*/ 0 w 192"/>
              <a:gd name="T13" fmla="*/ 0 h 48"/>
              <a:gd name="T14" fmla="*/ 192 w 192"/>
              <a:gd name="T15" fmla="*/ 48 h 48"/>
            </a:gdLst>
            <a:ahLst/>
            <a:cxnLst>
              <a:cxn ang="T8">
                <a:pos x="T0" y="T1"/>
              </a:cxn>
              <a:cxn ang="T9">
                <a:pos x="T2" y="T3"/>
              </a:cxn>
              <a:cxn ang="T10">
                <a:pos x="T4" y="T5"/>
              </a:cxn>
              <a:cxn ang="T11">
                <a:pos x="T6" y="T7"/>
              </a:cxn>
            </a:cxnLst>
            <a:rect l="T12" t="T13" r="T14" b="T15"/>
            <a:pathLst>
              <a:path w="192" h="48">
                <a:moveTo>
                  <a:pt x="0" y="0"/>
                </a:moveTo>
                <a:lnTo>
                  <a:pt x="0" y="48"/>
                </a:lnTo>
                <a:lnTo>
                  <a:pt x="192" y="48"/>
                </a:lnTo>
                <a:lnTo>
                  <a:pt x="192" y="0"/>
                </a:lnTo>
              </a:path>
            </a:pathLst>
          </a:custGeom>
          <a:noFill/>
          <a:ln w="25400">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7176" name="Rectangle 14"/>
          <p:cNvSpPr>
            <a:spLocks noChangeArrowheads="1"/>
          </p:cNvSpPr>
          <p:nvPr/>
        </p:nvSpPr>
        <p:spPr bwMode="auto">
          <a:xfrm>
            <a:off x="685800" y="610552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177" name="Rectangle 15"/>
          <p:cNvSpPr>
            <a:spLocks noGrp="1" noChangeArrowheads="1"/>
          </p:cNvSpPr>
          <p:nvPr>
            <p:ph type="title"/>
          </p:nvPr>
        </p:nvSpPr>
        <p:spPr/>
        <p:txBody>
          <a:bodyPr/>
          <a:lstStyle/>
          <a:p>
            <a:pPr defTabSz="228600" eaLnBrk="1" hangingPunct="1"/>
            <a:r>
              <a:rPr lang="en-US" altLang="hu-HU" smtClean="0"/>
              <a:t>Bitmap Indexe</a:t>
            </a:r>
            <a:r>
              <a:rPr lang="hu-HU" altLang="hu-HU" smtClean="0"/>
              <a:t>s</a:t>
            </a:r>
            <a:endParaRPr lang="en-US" altLang="hu-HU" smtClean="0"/>
          </a:p>
        </p:txBody>
      </p:sp>
      <p:grpSp>
        <p:nvGrpSpPr>
          <p:cNvPr id="7178" name="Group 16"/>
          <p:cNvGrpSpPr>
            <a:grpSpLocks/>
          </p:cNvGrpSpPr>
          <p:nvPr/>
        </p:nvGrpSpPr>
        <p:grpSpPr bwMode="auto">
          <a:xfrm>
            <a:off x="4394200" y="1600200"/>
            <a:ext cx="1584325" cy="2695575"/>
            <a:chOff x="2768" y="1008"/>
            <a:chExt cx="998" cy="1698"/>
          </a:xfrm>
        </p:grpSpPr>
        <p:sp>
          <p:nvSpPr>
            <p:cNvPr id="7494" name="Rectangle 17"/>
            <p:cNvSpPr>
              <a:spLocks noChangeArrowheads="1"/>
            </p:cNvSpPr>
            <p:nvPr/>
          </p:nvSpPr>
          <p:spPr bwMode="blackWhite">
            <a:xfrm>
              <a:off x="2768" y="1008"/>
              <a:ext cx="992" cy="1694"/>
            </a:xfrm>
            <a:prstGeom prst="rect">
              <a:avLst/>
            </a:prstGeom>
            <a:solidFill>
              <a:srgbClr val="91919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495" name="AutoShape 18"/>
            <p:cNvSpPr>
              <a:spLocks noChangeArrowheads="1"/>
            </p:cNvSpPr>
            <p:nvPr/>
          </p:nvSpPr>
          <p:spPr bwMode="blackWhite">
            <a:xfrm rot="5400000" flipV="1">
              <a:off x="1929" y="1847"/>
              <a:ext cx="1694" cy="16"/>
            </a:xfrm>
            <a:custGeom>
              <a:avLst/>
              <a:gdLst>
                <a:gd name="T0" fmla="*/ 10 w 21600"/>
                <a:gd name="T1" fmla="*/ 0 h 21600"/>
                <a:gd name="T2" fmla="*/ 5 w 21600"/>
                <a:gd name="T3" fmla="*/ 0 h 21600"/>
                <a:gd name="T4" fmla="*/ 0 w 21600"/>
                <a:gd name="T5" fmla="*/ 0 h 21600"/>
                <a:gd name="T6" fmla="*/ 5 w 21600"/>
                <a:gd name="T7" fmla="*/ 0 h 21600"/>
                <a:gd name="T8" fmla="*/ 0 60000 65536"/>
                <a:gd name="T9" fmla="*/ 0 60000 65536"/>
                <a:gd name="T10" fmla="*/ 0 60000 65536"/>
                <a:gd name="T11" fmla="*/ 0 60000 65536"/>
                <a:gd name="T12" fmla="*/ 1900 w 21600"/>
                <a:gd name="T13" fmla="*/ 1350 h 21600"/>
                <a:gd name="T14" fmla="*/ 19700 w 21600"/>
                <a:gd name="T15" fmla="*/ 20250 h 21600"/>
              </a:gdLst>
              <a:ahLst/>
              <a:cxnLst>
                <a:cxn ang="T8">
                  <a:pos x="T0" y="T1"/>
                </a:cxn>
                <a:cxn ang="T9">
                  <a:pos x="T2" y="T3"/>
                </a:cxn>
                <a:cxn ang="T10">
                  <a:pos x="T4" y="T5"/>
                </a:cxn>
                <a:cxn ang="T11">
                  <a:pos x="T6" y="T7"/>
                </a:cxn>
              </a:cxnLst>
              <a:rect l="T12" t="T13" r="T14" b="T15"/>
              <a:pathLst>
                <a:path w="21600" h="21600">
                  <a:moveTo>
                    <a:pt x="0" y="0"/>
                  </a:moveTo>
                  <a:lnTo>
                    <a:pt x="211" y="21600"/>
                  </a:lnTo>
                  <a:lnTo>
                    <a:pt x="21389" y="21600"/>
                  </a:lnTo>
                  <a:lnTo>
                    <a:pt x="21600"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sp>
          <p:nvSpPr>
            <p:cNvPr id="7496" name="AutoShape 19"/>
            <p:cNvSpPr>
              <a:spLocks noChangeArrowheads="1"/>
            </p:cNvSpPr>
            <p:nvPr/>
          </p:nvSpPr>
          <p:spPr bwMode="blackWhite">
            <a:xfrm rot="10800000" flipH="1" flipV="1">
              <a:off x="2768" y="1008"/>
              <a:ext cx="992" cy="18"/>
            </a:xfrm>
            <a:custGeom>
              <a:avLst/>
              <a:gdLst>
                <a:gd name="T0" fmla="*/ 2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1916 w 21600"/>
                <a:gd name="T13" fmla="*/ 2400 h 21600"/>
                <a:gd name="T14" fmla="*/ 19684 w 21600"/>
                <a:gd name="T15" fmla="*/ 19200 h 21600"/>
              </a:gdLst>
              <a:ahLst/>
              <a:cxnLst>
                <a:cxn ang="T8">
                  <a:pos x="T0" y="T1"/>
                </a:cxn>
                <a:cxn ang="T9">
                  <a:pos x="T2" y="T3"/>
                </a:cxn>
                <a:cxn ang="T10">
                  <a:pos x="T4" y="T5"/>
                </a:cxn>
                <a:cxn ang="T11">
                  <a:pos x="T6" y="T7"/>
                </a:cxn>
              </a:cxnLst>
              <a:rect l="T12" t="T13" r="T14" b="T15"/>
              <a:pathLst>
                <a:path w="21600" h="21600">
                  <a:moveTo>
                    <a:pt x="0" y="0"/>
                  </a:moveTo>
                  <a:lnTo>
                    <a:pt x="211" y="21600"/>
                  </a:lnTo>
                  <a:lnTo>
                    <a:pt x="21389" y="21600"/>
                  </a:lnTo>
                  <a:lnTo>
                    <a:pt x="21600"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sp>
          <p:nvSpPr>
            <p:cNvPr id="7497" name="AutoShape 20"/>
            <p:cNvSpPr>
              <a:spLocks noChangeArrowheads="1"/>
            </p:cNvSpPr>
            <p:nvPr/>
          </p:nvSpPr>
          <p:spPr bwMode="blackWhite">
            <a:xfrm rot="-5400000" flipH="1" flipV="1">
              <a:off x="2911" y="1847"/>
              <a:ext cx="1694" cy="16"/>
            </a:xfrm>
            <a:custGeom>
              <a:avLst/>
              <a:gdLst>
                <a:gd name="T0" fmla="*/ 10 w 21600"/>
                <a:gd name="T1" fmla="*/ 0 h 21600"/>
                <a:gd name="T2" fmla="*/ 5 w 21600"/>
                <a:gd name="T3" fmla="*/ 0 h 21600"/>
                <a:gd name="T4" fmla="*/ 0 w 21600"/>
                <a:gd name="T5" fmla="*/ 0 h 21600"/>
                <a:gd name="T6" fmla="*/ 5 w 21600"/>
                <a:gd name="T7" fmla="*/ 0 h 21600"/>
                <a:gd name="T8" fmla="*/ 0 60000 65536"/>
                <a:gd name="T9" fmla="*/ 0 60000 65536"/>
                <a:gd name="T10" fmla="*/ 0 60000 65536"/>
                <a:gd name="T11" fmla="*/ 0 60000 65536"/>
                <a:gd name="T12" fmla="*/ 1900 w 21600"/>
                <a:gd name="T13" fmla="*/ 1350 h 21600"/>
                <a:gd name="T14" fmla="*/ 19700 w 21600"/>
                <a:gd name="T15" fmla="*/ 20250 h 21600"/>
              </a:gdLst>
              <a:ahLst/>
              <a:cxnLst>
                <a:cxn ang="T8">
                  <a:pos x="T0" y="T1"/>
                </a:cxn>
                <a:cxn ang="T9">
                  <a:pos x="T2" y="T3"/>
                </a:cxn>
                <a:cxn ang="T10">
                  <a:pos x="T4" y="T5"/>
                </a:cxn>
                <a:cxn ang="T11">
                  <a:pos x="T6" y="T7"/>
                </a:cxn>
              </a:cxnLst>
              <a:rect l="T12" t="T13" r="T14" b="T15"/>
              <a:pathLst>
                <a:path w="21600" h="21600">
                  <a:moveTo>
                    <a:pt x="0" y="0"/>
                  </a:moveTo>
                  <a:lnTo>
                    <a:pt x="211" y="21600"/>
                  </a:lnTo>
                  <a:lnTo>
                    <a:pt x="21389" y="21600"/>
                  </a:lnTo>
                  <a:lnTo>
                    <a:pt x="21600" y="0"/>
                  </a:lnTo>
                  <a:lnTo>
                    <a:pt x="0" y="0"/>
                  </a:lnTo>
                  <a:close/>
                </a:path>
              </a:pathLst>
            </a:custGeom>
            <a:solidFill>
              <a:srgbClr val="41414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sp>
          <p:nvSpPr>
            <p:cNvPr id="7498" name="AutoShape 21"/>
            <p:cNvSpPr>
              <a:spLocks noChangeArrowheads="1"/>
            </p:cNvSpPr>
            <p:nvPr/>
          </p:nvSpPr>
          <p:spPr bwMode="blackWhite">
            <a:xfrm flipV="1">
              <a:off x="2768" y="2690"/>
              <a:ext cx="992" cy="16"/>
            </a:xfrm>
            <a:custGeom>
              <a:avLst/>
              <a:gdLst>
                <a:gd name="T0" fmla="*/ 2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1916 w 21600"/>
                <a:gd name="T13" fmla="*/ 1350 h 21600"/>
                <a:gd name="T14" fmla="*/ 19684 w 21600"/>
                <a:gd name="T15" fmla="*/ 20250 h 21600"/>
              </a:gdLst>
              <a:ahLst/>
              <a:cxnLst>
                <a:cxn ang="T8">
                  <a:pos x="T0" y="T1"/>
                </a:cxn>
                <a:cxn ang="T9">
                  <a:pos x="T2" y="T3"/>
                </a:cxn>
                <a:cxn ang="T10">
                  <a:pos x="T4" y="T5"/>
                </a:cxn>
                <a:cxn ang="T11">
                  <a:pos x="T6" y="T7"/>
                </a:cxn>
              </a:cxnLst>
              <a:rect l="T12" t="T13" r="T14" b="T15"/>
              <a:pathLst>
                <a:path w="21600" h="21600">
                  <a:moveTo>
                    <a:pt x="0" y="0"/>
                  </a:moveTo>
                  <a:lnTo>
                    <a:pt x="211" y="21600"/>
                  </a:lnTo>
                  <a:lnTo>
                    <a:pt x="21389" y="21600"/>
                  </a:lnTo>
                  <a:lnTo>
                    <a:pt x="21600" y="0"/>
                  </a:lnTo>
                  <a:lnTo>
                    <a:pt x="0" y="0"/>
                  </a:lnTo>
                  <a:close/>
                </a:path>
              </a:pathLst>
            </a:custGeom>
            <a:solidFill>
              <a:srgbClr val="41414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grpSp>
      <p:grpSp>
        <p:nvGrpSpPr>
          <p:cNvPr id="7179" name="Group 22"/>
          <p:cNvGrpSpPr>
            <a:grpSpLocks/>
          </p:cNvGrpSpPr>
          <p:nvPr/>
        </p:nvGrpSpPr>
        <p:grpSpPr bwMode="auto">
          <a:xfrm>
            <a:off x="4557713" y="4098925"/>
            <a:ext cx="1273175" cy="84138"/>
            <a:chOff x="2871" y="2582"/>
            <a:chExt cx="802" cy="53"/>
          </a:xfrm>
        </p:grpSpPr>
        <p:sp>
          <p:nvSpPr>
            <p:cNvPr id="7491" name="Rectangle 23"/>
            <p:cNvSpPr>
              <a:spLocks noChangeArrowheads="1"/>
            </p:cNvSpPr>
            <p:nvPr/>
          </p:nvSpPr>
          <p:spPr bwMode="auto">
            <a:xfrm>
              <a:off x="2871" y="2582"/>
              <a:ext cx="226" cy="53"/>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492" name="Rectangle 24"/>
            <p:cNvSpPr>
              <a:spLocks noChangeArrowheads="1"/>
            </p:cNvSpPr>
            <p:nvPr/>
          </p:nvSpPr>
          <p:spPr bwMode="auto">
            <a:xfrm>
              <a:off x="3124" y="2582"/>
              <a:ext cx="148" cy="53"/>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493" name="Rectangle 25"/>
            <p:cNvSpPr>
              <a:spLocks noChangeArrowheads="1"/>
            </p:cNvSpPr>
            <p:nvPr/>
          </p:nvSpPr>
          <p:spPr bwMode="auto">
            <a:xfrm>
              <a:off x="3307" y="2582"/>
              <a:ext cx="366" cy="53"/>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grpSp>
      <p:grpSp>
        <p:nvGrpSpPr>
          <p:cNvPr id="7180" name="Group 26"/>
          <p:cNvGrpSpPr>
            <a:grpSpLocks/>
          </p:cNvGrpSpPr>
          <p:nvPr/>
        </p:nvGrpSpPr>
        <p:grpSpPr bwMode="auto">
          <a:xfrm>
            <a:off x="4557713" y="4086225"/>
            <a:ext cx="360362" cy="107950"/>
            <a:chOff x="2871" y="2574"/>
            <a:chExt cx="227" cy="68"/>
          </a:xfrm>
        </p:grpSpPr>
        <p:sp>
          <p:nvSpPr>
            <p:cNvPr id="7489" name="Freeform 27"/>
            <p:cNvSpPr>
              <a:spLocks/>
            </p:cNvSpPr>
            <p:nvPr/>
          </p:nvSpPr>
          <p:spPr bwMode="auto">
            <a:xfrm>
              <a:off x="2871" y="2574"/>
              <a:ext cx="227" cy="68"/>
            </a:xfrm>
            <a:custGeom>
              <a:avLst/>
              <a:gdLst>
                <a:gd name="T0" fmla="*/ 226 w 227"/>
                <a:gd name="T1" fmla="*/ 0 h 68"/>
                <a:gd name="T2" fmla="*/ 226 w 227"/>
                <a:gd name="T3" fmla="*/ 67 h 68"/>
                <a:gd name="T4" fmla="*/ 0 w 227"/>
                <a:gd name="T5" fmla="*/ 67 h 68"/>
                <a:gd name="T6" fmla="*/ 0 60000 65536"/>
                <a:gd name="T7" fmla="*/ 0 60000 65536"/>
                <a:gd name="T8" fmla="*/ 0 60000 65536"/>
                <a:gd name="T9" fmla="*/ 0 w 227"/>
                <a:gd name="T10" fmla="*/ 0 h 68"/>
                <a:gd name="T11" fmla="*/ 227 w 227"/>
                <a:gd name="T12" fmla="*/ 68 h 68"/>
              </a:gdLst>
              <a:ahLst/>
              <a:cxnLst>
                <a:cxn ang="T6">
                  <a:pos x="T0" y="T1"/>
                </a:cxn>
                <a:cxn ang="T7">
                  <a:pos x="T2" y="T3"/>
                </a:cxn>
                <a:cxn ang="T8">
                  <a:pos x="T4" y="T5"/>
                </a:cxn>
              </a:cxnLst>
              <a:rect l="T9" t="T10" r="T11" b="T12"/>
              <a:pathLst>
                <a:path w="227" h="68">
                  <a:moveTo>
                    <a:pt x="226" y="0"/>
                  </a:moveTo>
                  <a:lnTo>
                    <a:pt x="226" y="67"/>
                  </a:lnTo>
                  <a:lnTo>
                    <a:pt x="0" y="67"/>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490" name="Freeform 28"/>
            <p:cNvSpPr>
              <a:spLocks/>
            </p:cNvSpPr>
            <p:nvPr/>
          </p:nvSpPr>
          <p:spPr bwMode="auto">
            <a:xfrm>
              <a:off x="2871" y="2574"/>
              <a:ext cx="227" cy="68"/>
            </a:xfrm>
            <a:custGeom>
              <a:avLst/>
              <a:gdLst>
                <a:gd name="T0" fmla="*/ 0 w 227"/>
                <a:gd name="T1" fmla="*/ 67 h 68"/>
                <a:gd name="T2" fmla="*/ 0 w 227"/>
                <a:gd name="T3" fmla="*/ 0 h 68"/>
                <a:gd name="T4" fmla="*/ 226 w 227"/>
                <a:gd name="T5" fmla="*/ 0 h 68"/>
                <a:gd name="T6" fmla="*/ 0 60000 65536"/>
                <a:gd name="T7" fmla="*/ 0 60000 65536"/>
                <a:gd name="T8" fmla="*/ 0 60000 65536"/>
                <a:gd name="T9" fmla="*/ 0 w 227"/>
                <a:gd name="T10" fmla="*/ 0 h 68"/>
                <a:gd name="T11" fmla="*/ 227 w 227"/>
                <a:gd name="T12" fmla="*/ 68 h 68"/>
              </a:gdLst>
              <a:ahLst/>
              <a:cxnLst>
                <a:cxn ang="T6">
                  <a:pos x="T0" y="T1"/>
                </a:cxn>
                <a:cxn ang="T7">
                  <a:pos x="T2" y="T3"/>
                </a:cxn>
                <a:cxn ang="T8">
                  <a:pos x="T4" y="T5"/>
                </a:cxn>
              </a:cxnLst>
              <a:rect l="T9" t="T10" r="T11" b="T12"/>
              <a:pathLst>
                <a:path w="227" h="68">
                  <a:moveTo>
                    <a:pt x="0" y="67"/>
                  </a:moveTo>
                  <a:lnTo>
                    <a:pt x="0" y="0"/>
                  </a:lnTo>
                  <a:lnTo>
                    <a:pt x="226"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181" name="Group 29"/>
          <p:cNvGrpSpPr>
            <a:grpSpLocks/>
          </p:cNvGrpSpPr>
          <p:nvPr/>
        </p:nvGrpSpPr>
        <p:grpSpPr bwMode="auto">
          <a:xfrm>
            <a:off x="4959350" y="4086225"/>
            <a:ext cx="236538" cy="107950"/>
            <a:chOff x="3124" y="2574"/>
            <a:chExt cx="149" cy="68"/>
          </a:xfrm>
        </p:grpSpPr>
        <p:sp>
          <p:nvSpPr>
            <p:cNvPr id="7487" name="Freeform 30"/>
            <p:cNvSpPr>
              <a:spLocks/>
            </p:cNvSpPr>
            <p:nvPr/>
          </p:nvSpPr>
          <p:spPr bwMode="auto">
            <a:xfrm>
              <a:off x="3124" y="2574"/>
              <a:ext cx="149" cy="68"/>
            </a:xfrm>
            <a:custGeom>
              <a:avLst/>
              <a:gdLst>
                <a:gd name="T0" fmla="*/ 148 w 149"/>
                <a:gd name="T1" fmla="*/ 0 h 68"/>
                <a:gd name="T2" fmla="*/ 148 w 149"/>
                <a:gd name="T3" fmla="*/ 67 h 68"/>
                <a:gd name="T4" fmla="*/ 0 w 149"/>
                <a:gd name="T5" fmla="*/ 67 h 68"/>
                <a:gd name="T6" fmla="*/ 0 60000 65536"/>
                <a:gd name="T7" fmla="*/ 0 60000 65536"/>
                <a:gd name="T8" fmla="*/ 0 60000 65536"/>
                <a:gd name="T9" fmla="*/ 0 w 149"/>
                <a:gd name="T10" fmla="*/ 0 h 68"/>
                <a:gd name="T11" fmla="*/ 149 w 149"/>
                <a:gd name="T12" fmla="*/ 68 h 68"/>
              </a:gdLst>
              <a:ahLst/>
              <a:cxnLst>
                <a:cxn ang="T6">
                  <a:pos x="T0" y="T1"/>
                </a:cxn>
                <a:cxn ang="T7">
                  <a:pos x="T2" y="T3"/>
                </a:cxn>
                <a:cxn ang="T8">
                  <a:pos x="T4" y="T5"/>
                </a:cxn>
              </a:cxnLst>
              <a:rect l="T9" t="T10" r="T11" b="T12"/>
              <a:pathLst>
                <a:path w="149" h="68">
                  <a:moveTo>
                    <a:pt x="148" y="0"/>
                  </a:moveTo>
                  <a:lnTo>
                    <a:pt x="148" y="67"/>
                  </a:lnTo>
                  <a:lnTo>
                    <a:pt x="0" y="67"/>
                  </a:lnTo>
                </a:path>
              </a:pathLst>
            </a:custGeom>
            <a:solidFill>
              <a:srgbClr val="FF3300"/>
            </a:solidFill>
            <a:ln w="12700" cap="rnd">
              <a:solidFill>
                <a:srgbClr val="000000"/>
              </a:solidFill>
              <a:round/>
              <a:headEnd type="none" w="sm" len="sm"/>
              <a:tailEnd type="none" w="sm" len="sm"/>
            </a:ln>
          </p:spPr>
          <p:txBody>
            <a:bodyPr/>
            <a:lstStyle/>
            <a:p>
              <a:endParaRPr lang="hu-HU"/>
            </a:p>
          </p:txBody>
        </p:sp>
        <p:sp>
          <p:nvSpPr>
            <p:cNvPr id="7488" name="Freeform 31"/>
            <p:cNvSpPr>
              <a:spLocks/>
            </p:cNvSpPr>
            <p:nvPr/>
          </p:nvSpPr>
          <p:spPr bwMode="auto">
            <a:xfrm>
              <a:off x="3124" y="2574"/>
              <a:ext cx="149" cy="68"/>
            </a:xfrm>
            <a:custGeom>
              <a:avLst/>
              <a:gdLst>
                <a:gd name="T0" fmla="*/ 0 w 149"/>
                <a:gd name="T1" fmla="*/ 67 h 68"/>
                <a:gd name="T2" fmla="*/ 0 w 149"/>
                <a:gd name="T3" fmla="*/ 0 h 68"/>
                <a:gd name="T4" fmla="*/ 148 w 149"/>
                <a:gd name="T5" fmla="*/ 0 h 68"/>
                <a:gd name="T6" fmla="*/ 0 60000 65536"/>
                <a:gd name="T7" fmla="*/ 0 60000 65536"/>
                <a:gd name="T8" fmla="*/ 0 60000 65536"/>
                <a:gd name="T9" fmla="*/ 0 w 149"/>
                <a:gd name="T10" fmla="*/ 0 h 68"/>
                <a:gd name="T11" fmla="*/ 149 w 149"/>
                <a:gd name="T12" fmla="*/ 68 h 68"/>
              </a:gdLst>
              <a:ahLst/>
              <a:cxnLst>
                <a:cxn ang="T6">
                  <a:pos x="T0" y="T1"/>
                </a:cxn>
                <a:cxn ang="T7">
                  <a:pos x="T2" y="T3"/>
                </a:cxn>
                <a:cxn ang="T8">
                  <a:pos x="T4" y="T5"/>
                </a:cxn>
              </a:cxnLst>
              <a:rect l="T9" t="T10" r="T11" b="T12"/>
              <a:pathLst>
                <a:path w="149" h="68">
                  <a:moveTo>
                    <a:pt x="0" y="67"/>
                  </a:moveTo>
                  <a:lnTo>
                    <a:pt x="0" y="0"/>
                  </a:lnTo>
                  <a:lnTo>
                    <a:pt x="148" y="0"/>
                  </a:lnTo>
                </a:path>
              </a:pathLst>
            </a:custGeom>
            <a:solidFill>
              <a:srgbClr val="FF3300"/>
            </a:solidFill>
            <a:ln w="12700" cap="rnd">
              <a:solidFill>
                <a:srgbClr val="DDDDDD"/>
              </a:solidFill>
              <a:round/>
              <a:headEnd type="none" w="sm" len="sm"/>
              <a:tailEnd type="none" w="sm" len="sm"/>
            </a:ln>
          </p:spPr>
          <p:txBody>
            <a:bodyPr/>
            <a:lstStyle/>
            <a:p>
              <a:endParaRPr lang="hu-HU"/>
            </a:p>
          </p:txBody>
        </p:sp>
      </p:grpSp>
      <p:grpSp>
        <p:nvGrpSpPr>
          <p:cNvPr id="7182" name="Group 32"/>
          <p:cNvGrpSpPr>
            <a:grpSpLocks/>
          </p:cNvGrpSpPr>
          <p:nvPr/>
        </p:nvGrpSpPr>
        <p:grpSpPr bwMode="auto">
          <a:xfrm>
            <a:off x="5235575" y="4086225"/>
            <a:ext cx="596900" cy="107950"/>
            <a:chOff x="3298" y="2574"/>
            <a:chExt cx="376" cy="68"/>
          </a:xfrm>
        </p:grpSpPr>
        <p:sp>
          <p:nvSpPr>
            <p:cNvPr id="7485" name="Freeform 33"/>
            <p:cNvSpPr>
              <a:spLocks/>
            </p:cNvSpPr>
            <p:nvPr/>
          </p:nvSpPr>
          <p:spPr bwMode="auto">
            <a:xfrm>
              <a:off x="3298" y="2574"/>
              <a:ext cx="376" cy="68"/>
            </a:xfrm>
            <a:custGeom>
              <a:avLst/>
              <a:gdLst>
                <a:gd name="T0" fmla="*/ 375 w 376"/>
                <a:gd name="T1" fmla="*/ 0 h 68"/>
                <a:gd name="T2" fmla="*/ 375 w 376"/>
                <a:gd name="T3" fmla="*/ 67 h 68"/>
                <a:gd name="T4" fmla="*/ 0 w 376"/>
                <a:gd name="T5" fmla="*/ 67 h 68"/>
                <a:gd name="T6" fmla="*/ 0 60000 65536"/>
                <a:gd name="T7" fmla="*/ 0 60000 65536"/>
                <a:gd name="T8" fmla="*/ 0 60000 65536"/>
                <a:gd name="T9" fmla="*/ 0 w 376"/>
                <a:gd name="T10" fmla="*/ 0 h 68"/>
                <a:gd name="T11" fmla="*/ 376 w 376"/>
                <a:gd name="T12" fmla="*/ 68 h 68"/>
              </a:gdLst>
              <a:ahLst/>
              <a:cxnLst>
                <a:cxn ang="T6">
                  <a:pos x="T0" y="T1"/>
                </a:cxn>
                <a:cxn ang="T7">
                  <a:pos x="T2" y="T3"/>
                </a:cxn>
                <a:cxn ang="T8">
                  <a:pos x="T4" y="T5"/>
                </a:cxn>
              </a:cxnLst>
              <a:rect l="T9" t="T10" r="T11" b="T12"/>
              <a:pathLst>
                <a:path w="376" h="68">
                  <a:moveTo>
                    <a:pt x="375" y="0"/>
                  </a:moveTo>
                  <a:lnTo>
                    <a:pt x="375" y="67"/>
                  </a:lnTo>
                  <a:lnTo>
                    <a:pt x="0" y="67"/>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486" name="Freeform 34"/>
            <p:cNvSpPr>
              <a:spLocks/>
            </p:cNvSpPr>
            <p:nvPr/>
          </p:nvSpPr>
          <p:spPr bwMode="auto">
            <a:xfrm>
              <a:off x="3298" y="2574"/>
              <a:ext cx="376" cy="68"/>
            </a:xfrm>
            <a:custGeom>
              <a:avLst/>
              <a:gdLst>
                <a:gd name="T0" fmla="*/ 0 w 376"/>
                <a:gd name="T1" fmla="*/ 67 h 68"/>
                <a:gd name="T2" fmla="*/ 0 w 376"/>
                <a:gd name="T3" fmla="*/ 0 h 68"/>
                <a:gd name="T4" fmla="*/ 375 w 376"/>
                <a:gd name="T5" fmla="*/ 0 h 68"/>
                <a:gd name="T6" fmla="*/ 0 60000 65536"/>
                <a:gd name="T7" fmla="*/ 0 60000 65536"/>
                <a:gd name="T8" fmla="*/ 0 60000 65536"/>
                <a:gd name="T9" fmla="*/ 0 w 376"/>
                <a:gd name="T10" fmla="*/ 0 h 68"/>
                <a:gd name="T11" fmla="*/ 376 w 376"/>
                <a:gd name="T12" fmla="*/ 68 h 68"/>
              </a:gdLst>
              <a:ahLst/>
              <a:cxnLst>
                <a:cxn ang="T6">
                  <a:pos x="T0" y="T1"/>
                </a:cxn>
                <a:cxn ang="T7">
                  <a:pos x="T2" y="T3"/>
                </a:cxn>
                <a:cxn ang="T8">
                  <a:pos x="T4" y="T5"/>
                </a:cxn>
              </a:cxnLst>
              <a:rect l="T9" t="T10" r="T11" b="T12"/>
              <a:pathLst>
                <a:path w="376" h="68">
                  <a:moveTo>
                    <a:pt x="0" y="67"/>
                  </a:moveTo>
                  <a:lnTo>
                    <a:pt x="0" y="0"/>
                  </a:lnTo>
                  <a:lnTo>
                    <a:pt x="375"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183" name="Group 35"/>
          <p:cNvGrpSpPr>
            <a:grpSpLocks/>
          </p:cNvGrpSpPr>
          <p:nvPr/>
        </p:nvGrpSpPr>
        <p:grpSpPr bwMode="auto">
          <a:xfrm>
            <a:off x="4557713" y="3965575"/>
            <a:ext cx="1273175" cy="82550"/>
            <a:chOff x="2871" y="2498"/>
            <a:chExt cx="802" cy="52"/>
          </a:xfrm>
        </p:grpSpPr>
        <p:sp>
          <p:nvSpPr>
            <p:cNvPr id="7482" name="Rectangle 36"/>
            <p:cNvSpPr>
              <a:spLocks noChangeArrowheads="1"/>
            </p:cNvSpPr>
            <p:nvPr/>
          </p:nvSpPr>
          <p:spPr bwMode="auto">
            <a:xfrm>
              <a:off x="2871" y="2498"/>
              <a:ext cx="226"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483" name="Rectangle 37"/>
            <p:cNvSpPr>
              <a:spLocks noChangeArrowheads="1"/>
            </p:cNvSpPr>
            <p:nvPr/>
          </p:nvSpPr>
          <p:spPr bwMode="auto">
            <a:xfrm>
              <a:off x="3124" y="2498"/>
              <a:ext cx="148"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484" name="Rectangle 38"/>
            <p:cNvSpPr>
              <a:spLocks noChangeArrowheads="1"/>
            </p:cNvSpPr>
            <p:nvPr/>
          </p:nvSpPr>
          <p:spPr bwMode="auto">
            <a:xfrm>
              <a:off x="3307" y="2498"/>
              <a:ext cx="366"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grpSp>
      <p:grpSp>
        <p:nvGrpSpPr>
          <p:cNvPr id="7184" name="Group 39"/>
          <p:cNvGrpSpPr>
            <a:grpSpLocks/>
          </p:cNvGrpSpPr>
          <p:nvPr/>
        </p:nvGrpSpPr>
        <p:grpSpPr bwMode="auto">
          <a:xfrm>
            <a:off x="4557713" y="3952875"/>
            <a:ext cx="360362" cy="106363"/>
            <a:chOff x="2871" y="2490"/>
            <a:chExt cx="227" cy="67"/>
          </a:xfrm>
        </p:grpSpPr>
        <p:sp>
          <p:nvSpPr>
            <p:cNvPr id="7480" name="Freeform 40"/>
            <p:cNvSpPr>
              <a:spLocks/>
            </p:cNvSpPr>
            <p:nvPr/>
          </p:nvSpPr>
          <p:spPr bwMode="auto">
            <a:xfrm>
              <a:off x="2871" y="2490"/>
              <a:ext cx="227" cy="67"/>
            </a:xfrm>
            <a:custGeom>
              <a:avLst/>
              <a:gdLst>
                <a:gd name="T0" fmla="*/ 226 w 227"/>
                <a:gd name="T1" fmla="*/ 0 h 67"/>
                <a:gd name="T2" fmla="*/ 226 w 227"/>
                <a:gd name="T3" fmla="*/ 66 h 67"/>
                <a:gd name="T4" fmla="*/ 0 w 227"/>
                <a:gd name="T5" fmla="*/ 66 h 67"/>
                <a:gd name="T6" fmla="*/ 0 60000 65536"/>
                <a:gd name="T7" fmla="*/ 0 60000 65536"/>
                <a:gd name="T8" fmla="*/ 0 60000 65536"/>
                <a:gd name="T9" fmla="*/ 0 w 227"/>
                <a:gd name="T10" fmla="*/ 0 h 67"/>
                <a:gd name="T11" fmla="*/ 227 w 227"/>
                <a:gd name="T12" fmla="*/ 67 h 67"/>
              </a:gdLst>
              <a:ahLst/>
              <a:cxnLst>
                <a:cxn ang="T6">
                  <a:pos x="T0" y="T1"/>
                </a:cxn>
                <a:cxn ang="T7">
                  <a:pos x="T2" y="T3"/>
                </a:cxn>
                <a:cxn ang="T8">
                  <a:pos x="T4" y="T5"/>
                </a:cxn>
              </a:cxnLst>
              <a:rect l="T9" t="T10" r="T11" b="T12"/>
              <a:pathLst>
                <a:path w="227" h="67">
                  <a:moveTo>
                    <a:pt x="226" y="0"/>
                  </a:moveTo>
                  <a:lnTo>
                    <a:pt x="226" y="66"/>
                  </a:lnTo>
                  <a:lnTo>
                    <a:pt x="0" y="66"/>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481" name="Freeform 41"/>
            <p:cNvSpPr>
              <a:spLocks/>
            </p:cNvSpPr>
            <p:nvPr/>
          </p:nvSpPr>
          <p:spPr bwMode="auto">
            <a:xfrm>
              <a:off x="2871" y="2490"/>
              <a:ext cx="227" cy="67"/>
            </a:xfrm>
            <a:custGeom>
              <a:avLst/>
              <a:gdLst>
                <a:gd name="T0" fmla="*/ 0 w 227"/>
                <a:gd name="T1" fmla="*/ 66 h 67"/>
                <a:gd name="T2" fmla="*/ 0 w 227"/>
                <a:gd name="T3" fmla="*/ 0 h 67"/>
                <a:gd name="T4" fmla="*/ 226 w 227"/>
                <a:gd name="T5" fmla="*/ 0 h 67"/>
                <a:gd name="T6" fmla="*/ 0 60000 65536"/>
                <a:gd name="T7" fmla="*/ 0 60000 65536"/>
                <a:gd name="T8" fmla="*/ 0 60000 65536"/>
                <a:gd name="T9" fmla="*/ 0 w 227"/>
                <a:gd name="T10" fmla="*/ 0 h 67"/>
                <a:gd name="T11" fmla="*/ 227 w 227"/>
                <a:gd name="T12" fmla="*/ 67 h 67"/>
              </a:gdLst>
              <a:ahLst/>
              <a:cxnLst>
                <a:cxn ang="T6">
                  <a:pos x="T0" y="T1"/>
                </a:cxn>
                <a:cxn ang="T7">
                  <a:pos x="T2" y="T3"/>
                </a:cxn>
                <a:cxn ang="T8">
                  <a:pos x="T4" y="T5"/>
                </a:cxn>
              </a:cxnLst>
              <a:rect l="T9" t="T10" r="T11" b="T12"/>
              <a:pathLst>
                <a:path w="227" h="67">
                  <a:moveTo>
                    <a:pt x="0" y="66"/>
                  </a:moveTo>
                  <a:lnTo>
                    <a:pt x="0" y="0"/>
                  </a:lnTo>
                  <a:lnTo>
                    <a:pt x="226"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185" name="Group 42"/>
          <p:cNvGrpSpPr>
            <a:grpSpLocks/>
          </p:cNvGrpSpPr>
          <p:nvPr/>
        </p:nvGrpSpPr>
        <p:grpSpPr bwMode="auto">
          <a:xfrm>
            <a:off x="4959350" y="3952875"/>
            <a:ext cx="236538" cy="106363"/>
            <a:chOff x="3124" y="2490"/>
            <a:chExt cx="149" cy="67"/>
          </a:xfrm>
        </p:grpSpPr>
        <p:sp>
          <p:nvSpPr>
            <p:cNvPr id="7478" name="Freeform 43"/>
            <p:cNvSpPr>
              <a:spLocks/>
            </p:cNvSpPr>
            <p:nvPr/>
          </p:nvSpPr>
          <p:spPr bwMode="auto">
            <a:xfrm>
              <a:off x="3124" y="2490"/>
              <a:ext cx="149" cy="67"/>
            </a:xfrm>
            <a:custGeom>
              <a:avLst/>
              <a:gdLst>
                <a:gd name="T0" fmla="*/ 148 w 149"/>
                <a:gd name="T1" fmla="*/ 0 h 67"/>
                <a:gd name="T2" fmla="*/ 148 w 149"/>
                <a:gd name="T3" fmla="*/ 66 h 67"/>
                <a:gd name="T4" fmla="*/ 0 w 149"/>
                <a:gd name="T5" fmla="*/ 66 h 67"/>
                <a:gd name="T6" fmla="*/ 0 60000 65536"/>
                <a:gd name="T7" fmla="*/ 0 60000 65536"/>
                <a:gd name="T8" fmla="*/ 0 60000 65536"/>
                <a:gd name="T9" fmla="*/ 0 w 149"/>
                <a:gd name="T10" fmla="*/ 0 h 67"/>
                <a:gd name="T11" fmla="*/ 149 w 149"/>
                <a:gd name="T12" fmla="*/ 67 h 67"/>
              </a:gdLst>
              <a:ahLst/>
              <a:cxnLst>
                <a:cxn ang="T6">
                  <a:pos x="T0" y="T1"/>
                </a:cxn>
                <a:cxn ang="T7">
                  <a:pos x="T2" y="T3"/>
                </a:cxn>
                <a:cxn ang="T8">
                  <a:pos x="T4" y="T5"/>
                </a:cxn>
              </a:cxnLst>
              <a:rect l="T9" t="T10" r="T11" b="T12"/>
              <a:pathLst>
                <a:path w="149" h="67">
                  <a:moveTo>
                    <a:pt x="148" y="0"/>
                  </a:moveTo>
                  <a:lnTo>
                    <a:pt x="148" y="66"/>
                  </a:lnTo>
                  <a:lnTo>
                    <a:pt x="0" y="66"/>
                  </a:lnTo>
                </a:path>
              </a:pathLst>
            </a:custGeom>
            <a:solidFill>
              <a:srgbClr val="FAFD00"/>
            </a:solidFill>
            <a:ln w="12700" cap="rnd">
              <a:solidFill>
                <a:srgbClr val="000000"/>
              </a:solidFill>
              <a:round/>
              <a:headEnd type="none" w="sm" len="sm"/>
              <a:tailEnd type="none" w="sm" len="sm"/>
            </a:ln>
          </p:spPr>
          <p:txBody>
            <a:bodyPr/>
            <a:lstStyle/>
            <a:p>
              <a:endParaRPr lang="hu-HU"/>
            </a:p>
          </p:txBody>
        </p:sp>
        <p:sp>
          <p:nvSpPr>
            <p:cNvPr id="7479" name="Freeform 44"/>
            <p:cNvSpPr>
              <a:spLocks/>
            </p:cNvSpPr>
            <p:nvPr/>
          </p:nvSpPr>
          <p:spPr bwMode="auto">
            <a:xfrm>
              <a:off x="3124" y="2490"/>
              <a:ext cx="149" cy="67"/>
            </a:xfrm>
            <a:custGeom>
              <a:avLst/>
              <a:gdLst>
                <a:gd name="T0" fmla="*/ 0 w 149"/>
                <a:gd name="T1" fmla="*/ 66 h 67"/>
                <a:gd name="T2" fmla="*/ 0 w 149"/>
                <a:gd name="T3" fmla="*/ 0 h 67"/>
                <a:gd name="T4" fmla="*/ 148 w 149"/>
                <a:gd name="T5" fmla="*/ 0 h 67"/>
                <a:gd name="T6" fmla="*/ 0 60000 65536"/>
                <a:gd name="T7" fmla="*/ 0 60000 65536"/>
                <a:gd name="T8" fmla="*/ 0 60000 65536"/>
                <a:gd name="T9" fmla="*/ 0 w 149"/>
                <a:gd name="T10" fmla="*/ 0 h 67"/>
                <a:gd name="T11" fmla="*/ 149 w 149"/>
                <a:gd name="T12" fmla="*/ 67 h 67"/>
              </a:gdLst>
              <a:ahLst/>
              <a:cxnLst>
                <a:cxn ang="T6">
                  <a:pos x="T0" y="T1"/>
                </a:cxn>
                <a:cxn ang="T7">
                  <a:pos x="T2" y="T3"/>
                </a:cxn>
                <a:cxn ang="T8">
                  <a:pos x="T4" y="T5"/>
                </a:cxn>
              </a:cxnLst>
              <a:rect l="T9" t="T10" r="T11" b="T12"/>
              <a:pathLst>
                <a:path w="149" h="67">
                  <a:moveTo>
                    <a:pt x="0" y="66"/>
                  </a:moveTo>
                  <a:lnTo>
                    <a:pt x="0" y="0"/>
                  </a:lnTo>
                  <a:lnTo>
                    <a:pt x="148" y="0"/>
                  </a:lnTo>
                </a:path>
              </a:pathLst>
            </a:custGeom>
            <a:solidFill>
              <a:srgbClr val="FAFD00"/>
            </a:solidFill>
            <a:ln w="12700" cap="rnd">
              <a:solidFill>
                <a:srgbClr val="DDDDDD"/>
              </a:solidFill>
              <a:round/>
              <a:headEnd type="none" w="sm" len="sm"/>
              <a:tailEnd type="none" w="sm" len="sm"/>
            </a:ln>
          </p:spPr>
          <p:txBody>
            <a:bodyPr/>
            <a:lstStyle/>
            <a:p>
              <a:endParaRPr lang="hu-HU"/>
            </a:p>
          </p:txBody>
        </p:sp>
      </p:grpSp>
      <p:grpSp>
        <p:nvGrpSpPr>
          <p:cNvPr id="7186" name="Group 45"/>
          <p:cNvGrpSpPr>
            <a:grpSpLocks/>
          </p:cNvGrpSpPr>
          <p:nvPr/>
        </p:nvGrpSpPr>
        <p:grpSpPr bwMode="auto">
          <a:xfrm>
            <a:off x="5235575" y="3952875"/>
            <a:ext cx="596900" cy="106363"/>
            <a:chOff x="3298" y="2490"/>
            <a:chExt cx="376" cy="67"/>
          </a:xfrm>
        </p:grpSpPr>
        <p:sp>
          <p:nvSpPr>
            <p:cNvPr id="7476" name="Freeform 46"/>
            <p:cNvSpPr>
              <a:spLocks/>
            </p:cNvSpPr>
            <p:nvPr/>
          </p:nvSpPr>
          <p:spPr bwMode="auto">
            <a:xfrm>
              <a:off x="3298" y="2490"/>
              <a:ext cx="376" cy="67"/>
            </a:xfrm>
            <a:custGeom>
              <a:avLst/>
              <a:gdLst>
                <a:gd name="T0" fmla="*/ 375 w 376"/>
                <a:gd name="T1" fmla="*/ 0 h 67"/>
                <a:gd name="T2" fmla="*/ 375 w 376"/>
                <a:gd name="T3" fmla="*/ 66 h 67"/>
                <a:gd name="T4" fmla="*/ 0 w 376"/>
                <a:gd name="T5" fmla="*/ 66 h 67"/>
                <a:gd name="T6" fmla="*/ 0 60000 65536"/>
                <a:gd name="T7" fmla="*/ 0 60000 65536"/>
                <a:gd name="T8" fmla="*/ 0 60000 65536"/>
                <a:gd name="T9" fmla="*/ 0 w 376"/>
                <a:gd name="T10" fmla="*/ 0 h 67"/>
                <a:gd name="T11" fmla="*/ 376 w 376"/>
                <a:gd name="T12" fmla="*/ 67 h 67"/>
              </a:gdLst>
              <a:ahLst/>
              <a:cxnLst>
                <a:cxn ang="T6">
                  <a:pos x="T0" y="T1"/>
                </a:cxn>
                <a:cxn ang="T7">
                  <a:pos x="T2" y="T3"/>
                </a:cxn>
                <a:cxn ang="T8">
                  <a:pos x="T4" y="T5"/>
                </a:cxn>
              </a:cxnLst>
              <a:rect l="T9" t="T10" r="T11" b="T12"/>
              <a:pathLst>
                <a:path w="376" h="67">
                  <a:moveTo>
                    <a:pt x="375" y="0"/>
                  </a:moveTo>
                  <a:lnTo>
                    <a:pt x="375" y="66"/>
                  </a:lnTo>
                  <a:lnTo>
                    <a:pt x="0" y="66"/>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477" name="Freeform 47"/>
            <p:cNvSpPr>
              <a:spLocks/>
            </p:cNvSpPr>
            <p:nvPr/>
          </p:nvSpPr>
          <p:spPr bwMode="auto">
            <a:xfrm>
              <a:off x="3298" y="2490"/>
              <a:ext cx="376" cy="67"/>
            </a:xfrm>
            <a:custGeom>
              <a:avLst/>
              <a:gdLst>
                <a:gd name="T0" fmla="*/ 0 w 376"/>
                <a:gd name="T1" fmla="*/ 66 h 67"/>
                <a:gd name="T2" fmla="*/ 0 w 376"/>
                <a:gd name="T3" fmla="*/ 0 h 67"/>
                <a:gd name="T4" fmla="*/ 375 w 376"/>
                <a:gd name="T5" fmla="*/ 0 h 67"/>
                <a:gd name="T6" fmla="*/ 0 60000 65536"/>
                <a:gd name="T7" fmla="*/ 0 60000 65536"/>
                <a:gd name="T8" fmla="*/ 0 60000 65536"/>
                <a:gd name="T9" fmla="*/ 0 w 376"/>
                <a:gd name="T10" fmla="*/ 0 h 67"/>
                <a:gd name="T11" fmla="*/ 376 w 376"/>
                <a:gd name="T12" fmla="*/ 67 h 67"/>
              </a:gdLst>
              <a:ahLst/>
              <a:cxnLst>
                <a:cxn ang="T6">
                  <a:pos x="T0" y="T1"/>
                </a:cxn>
                <a:cxn ang="T7">
                  <a:pos x="T2" y="T3"/>
                </a:cxn>
                <a:cxn ang="T8">
                  <a:pos x="T4" y="T5"/>
                </a:cxn>
              </a:cxnLst>
              <a:rect l="T9" t="T10" r="T11" b="T12"/>
              <a:pathLst>
                <a:path w="376" h="67">
                  <a:moveTo>
                    <a:pt x="0" y="66"/>
                  </a:moveTo>
                  <a:lnTo>
                    <a:pt x="0" y="0"/>
                  </a:lnTo>
                  <a:lnTo>
                    <a:pt x="375"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187" name="Group 48"/>
          <p:cNvGrpSpPr>
            <a:grpSpLocks/>
          </p:cNvGrpSpPr>
          <p:nvPr/>
        </p:nvGrpSpPr>
        <p:grpSpPr bwMode="auto">
          <a:xfrm>
            <a:off x="4557713" y="3830638"/>
            <a:ext cx="1273175" cy="84137"/>
            <a:chOff x="2871" y="2413"/>
            <a:chExt cx="802" cy="53"/>
          </a:xfrm>
        </p:grpSpPr>
        <p:sp>
          <p:nvSpPr>
            <p:cNvPr id="7473" name="Rectangle 49"/>
            <p:cNvSpPr>
              <a:spLocks noChangeArrowheads="1"/>
            </p:cNvSpPr>
            <p:nvPr/>
          </p:nvSpPr>
          <p:spPr bwMode="auto">
            <a:xfrm>
              <a:off x="2871" y="2413"/>
              <a:ext cx="226" cy="53"/>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474" name="Rectangle 50"/>
            <p:cNvSpPr>
              <a:spLocks noChangeArrowheads="1"/>
            </p:cNvSpPr>
            <p:nvPr/>
          </p:nvSpPr>
          <p:spPr bwMode="auto">
            <a:xfrm>
              <a:off x="3124" y="2413"/>
              <a:ext cx="148" cy="53"/>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475" name="Rectangle 51"/>
            <p:cNvSpPr>
              <a:spLocks noChangeArrowheads="1"/>
            </p:cNvSpPr>
            <p:nvPr/>
          </p:nvSpPr>
          <p:spPr bwMode="auto">
            <a:xfrm>
              <a:off x="3307" y="2413"/>
              <a:ext cx="366" cy="53"/>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grpSp>
      <p:grpSp>
        <p:nvGrpSpPr>
          <p:cNvPr id="7188" name="Group 52"/>
          <p:cNvGrpSpPr>
            <a:grpSpLocks/>
          </p:cNvGrpSpPr>
          <p:nvPr/>
        </p:nvGrpSpPr>
        <p:grpSpPr bwMode="auto">
          <a:xfrm>
            <a:off x="4557713" y="3817938"/>
            <a:ext cx="360362" cy="109537"/>
            <a:chOff x="2871" y="2405"/>
            <a:chExt cx="227" cy="69"/>
          </a:xfrm>
        </p:grpSpPr>
        <p:sp>
          <p:nvSpPr>
            <p:cNvPr id="7471" name="Freeform 53"/>
            <p:cNvSpPr>
              <a:spLocks/>
            </p:cNvSpPr>
            <p:nvPr/>
          </p:nvSpPr>
          <p:spPr bwMode="auto">
            <a:xfrm>
              <a:off x="2871" y="2405"/>
              <a:ext cx="227" cy="69"/>
            </a:xfrm>
            <a:custGeom>
              <a:avLst/>
              <a:gdLst>
                <a:gd name="T0" fmla="*/ 226 w 227"/>
                <a:gd name="T1" fmla="*/ 0 h 69"/>
                <a:gd name="T2" fmla="*/ 226 w 227"/>
                <a:gd name="T3" fmla="*/ 68 h 69"/>
                <a:gd name="T4" fmla="*/ 0 w 227"/>
                <a:gd name="T5" fmla="*/ 68 h 69"/>
                <a:gd name="T6" fmla="*/ 0 60000 65536"/>
                <a:gd name="T7" fmla="*/ 0 60000 65536"/>
                <a:gd name="T8" fmla="*/ 0 60000 65536"/>
                <a:gd name="T9" fmla="*/ 0 w 227"/>
                <a:gd name="T10" fmla="*/ 0 h 69"/>
                <a:gd name="T11" fmla="*/ 227 w 227"/>
                <a:gd name="T12" fmla="*/ 69 h 69"/>
              </a:gdLst>
              <a:ahLst/>
              <a:cxnLst>
                <a:cxn ang="T6">
                  <a:pos x="T0" y="T1"/>
                </a:cxn>
                <a:cxn ang="T7">
                  <a:pos x="T2" y="T3"/>
                </a:cxn>
                <a:cxn ang="T8">
                  <a:pos x="T4" y="T5"/>
                </a:cxn>
              </a:cxnLst>
              <a:rect l="T9" t="T10" r="T11" b="T12"/>
              <a:pathLst>
                <a:path w="227" h="69">
                  <a:moveTo>
                    <a:pt x="226" y="0"/>
                  </a:moveTo>
                  <a:lnTo>
                    <a:pt x="226" y="68"/>
                  </a:lnTo>
                  <a:lnTo>
                    <a:pt x="0" y="68"/>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472" name="Freeform 54"/>
            <p:cNvSpPr>
              <a:spLocks/>
            </p:cNvSpPr>
            <p:nvPr/>
          </p:nvSpPr>
          <p:spPr bwMode="auto">
            <a:xfrm>
              <a:off x="2871" y="2405"/>
              <a:ext cx="227" cy="69"/>
            </a:xfrm>
            <a:custGeom>
              <a:avLst/>
              <a:gdLst>
                <a:gd name="T0" fmla="*/ 0 w 227"/>
                <a:gd name="T1" fmla="*/ 68 h 69"/>
                <a:gd name="T2" fmla="*/ 0 w 227"/>
                <a:gd name="T3" fmla="*/ 0 h 69"/>
                <a:gd name="T4" fmla="*/ 226 w 227"/>
                <a:gd name="T5" fmla="*/ 0 h 69"/>
                <a:gd name="T6" fmla="*/ 0 60000 65536"/>
                <a:gd name="T7" fmla="*/ 0 60000 65536"/>
                <a:gd name="T8" fmla="*/ 0 60000 65536"/>
                <a:gd name="T9" fmla="*/ 0 w 227"/>
                <a:gd name="T10" fmla="*/ 0 h 69"/>
                <a:gd name="T11" fmla="*/ 227 w 227"/>
                <a:gd name="T12" fmla="*/ 69 h 69"/>
              </a:gdLst>
              <a:ahLst/>
              <a:cxnLst>
                <a:cxn ang="T6">
                  <a:pos x="T0" y="T1"/>
                </a:cxn>
                <a:cxn ang="T7">
                  <a:pos x="T2" y="T3"/>
                </a:cxn>
                <a:cxn ang="T8">
                  <a:pos x="T4" y="T5"/>
                </a:cxn>
              </a:cxnLst>
              <a:rect l="T9" t="T10" r="T11" b="T12"/>
              <a:pathLst>
                <a:path w="227" h="69">
                  <a:moveTo>
                    <a:pt x="0" y="68"/>
                  </a:moveTo>
                  <a:lnTo>
                    <a:pt x="0" y="0"/>
                  </a:lnTo>
                  <a:lnTo>
                    <a:pt x="226"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189" name="Group 55"/>
          <p:cNvGrpSpPr>
            <a:grpSpLocks/>
          </p:cNvGrpSpPr>
          <p:nvPr/>
        </p:nvGrpSpPr>
        <p:grpSpPr bwMode="auto">
          <a:xfrm>
            <a:off x="4959350" y="3817938"/>
            <a:ext cx="236538" cy="109537"/>
            <a:chOff x="3124" y="2405"/>
            <a:chExt cx="149" cy="69"/>
          </a:xfrm>
        </p:grpSpPr>
        <p:sp>
          <p:nvSpPr>
            <p:cNvPr id="7469" name="Freeform 56"/>
            <p:cNvSpPr>
              <a:spLocks/>
            </p:cNvSpPr>
            <p:nvPr/>
          </p:nvSpPr>
          <p:spPr bwMode="auto">
            <a:xfrm>
              <a:off x="3124" y="2405"/>
              <a:ext cx="149" cy="69"/>
            </a:xfrm>
            <a:custGeom>
              <a:avLst/>
              <a:gdLst>
                <a:gd name="T0" fmla="*/ 148 w 149"/>
                <a:gd name="T1" fmla="*/ 0 h 69"/>
                <a:gd name="T2" fmla="*/ 148 w 149"/>
                <a:gd name="T3" fmla="*/ 68 h 69"/>
                <a:gd name="T4" fmla="*/ 0 w 149"/>
                <a:gd name="T5" fmla="*/ 68 h 69"/>
                <a:gd name="T6" fmla="*/ 0 60000 65536"/>
                <a:gd name="T7" fmla="*/ 0 60000 65536"/>
                <a:gd name="T8" fmla="*/ 0 60000 65536"/>
                <a:gd name="T9" fmla="*/ 0 w 149"/>
                <a:gd name="T10" fmla="*/ 0 h 69"/>
                <a:gd name="T11" fmla="*/ 149 w 149"/>
                <a:gd name="T12" fmla="*/ 69 h 69"/>
              </a:gdLst>
              <a:ahLst/>
              <a:cxnLst>
                <a:cxn ang="T6">
                  <a:pos x="T0" y="T1"/>
                </a:cxn>
                <a:cxn ang="T7">
                  <a:pos x="T2" y="T3"/>
                </a:cxn>
                <a:cxn ang="T8">
                  <a:pos x="T4" y="T5"/>
                </a:cxn>
              </a:cxnLst>
              <a:rect l="T9" t="T10" r="T11" b="T12"/>
              <a:pathLst>
                <a:path w="149" h="69">
                  <a:moveTo>
                    <a:pt x="148" y="0"/>
                  </a:moveTo>
                  <a:lnTo>
                    <a:pt x="148" y="68"/>
                  </a:lnTo>
                  <a:lnTo>
                    <a:pt x="0" y="68"/>
                  </a:lnTo>
                </a:path>
              </a:pathLst>
            </a:custGeom>
            <a:solidFill>
              <a:srgbClr val="3365FB"/>
            </a:solidFill>
            <a:ln w="12700" cap="rnd">
              <a:solidFill>
                <a:srgbClr val="000000"/>
              </a:solidFill>
              <a:round/>
              <a:headEnd type="none" w="sm" len="sm"/>
              <a:tailEnd type="none" w="sm" len="sm"/>
            </a:ln>
          </p:spPr>
          <p:txBody>
            <a:bodyPr/>
            <a:lstStyle/>
            <a:p>
              <a:endParaRPr lang="hu-HU"/>
            </a:p>
          </p:txBody>
        </p:sp>
        <p:sp>
          <p:nvSpPr>
            <p:cNvPr id="7470" name="Freeform 57"/>
            <p:cNvSpPr>
              <a:spLocks/>
            </p:cNvSpPr>
            <p:nvPr/>
          </p:nvSpPr>
          <p:spPr bwMode="auto">
            <a:xfrm>
              <a:off x="3124" y="2405"/>
              <a:ext cx="149" cy="69"/>
            </a:xfrm>
            <a:custGeom>
              <a:avLst/>
              <a:gdLst>
                <a:gd name="T0" fmla="*/ 0 w 149"/>
                <a:gd name="T1" fmla="*/ 68 h 69"/>
                <a:gd name="T2" fmla="*/ 0 w 149"/>
                <a:gd name="T3" fmla="*/ 0 h 69"/>
                <a:gd name="T4" fmla="*/ 148 w 149"/>
                <a:gd name="T5" fmla="*/ 0 h 69"/>
                <a:gd name="T6" fmla="*/ 0 60000 65536"/>
                <a:gd name="T7" fmla="*/ 0 60000 65536"/>
                <a:gd name="T8" fmla="*/ 0 60000 65536"/>
                <a:gd name="T9" fmla="*/ 0 w 149"/>
                <a:gd name="T10" fmla="*/ 0 h 69"/>
                <a:gd name="T11" fmla="*/ 149 w 149"/>
                <a:gd name="T12" fmla="*/ 69 h 69"/>
              </a:gdLst>
              <a:ahLst/>
              <a:cxnLst>
                <a:cxn ang="T6">
                  <a:pos x="T0" y="T1"/>
                </a:cxn>
                <a:cxn ang="T7">
                  <a:pos x="T2" y="T3"/>
                </a:cxn>
                <a:cxn ang="T8">
                  <a:pos x="T4" y="T5"/>
                </a:cxn>
              </a:cxnLst>
              <a:rect l="T9" t="T10" r="T11" b="T12"/>
              <a:pathLst>
                <a:path w="149" h="69">
                  <a:moveTo>
                    <a:pt x="0" y="68"/>
                  </a:moveTo>
                  <a:lnTo>
                    <a:pt x="0" y="0"/>
                  </a:lnTo>
                  <a:lnTo>
                    <a:pt x="148" y="0"/>
                  </a:lnTo>
                </a:path>
              </a:pathLst>
            </a:custGeom>
            <a:solidFill>
              <a:srgbClr val="3365FB"/>
            </a:solidFill>
            <a:ln w="12700" cap="rnd">
              <a:solidFill>
                <a:srgbClr val="DDDDDD"/>
              </a:solidFill>
              <a:round/>
              <a:headEnd type="none" w="sm" len="sm"/>
              <a:tailEnd type="none" w="sm" len="sm"/>
            </a:ln>
          </p:spPr>
          <p:txBody>
            <a:bodyPr/>
            <a:lstStyle/>
            <a:p>
              <a:endParaRPr lang="hu-HU"/>
            </a:p>
          </p:txBody>
        </p:sp>
      </p:grpSp>
      <p:grpSp>
        <p:nvGrpSpPr>
          <p:cNvPr id="7190" name="Group 58"/>
          <p:cNvGrpSpPr>
            <a:grpSpLocks/>
          </p:cNvGrpSpPr>
          <p:nvPr/>
        </p:nvGrpSpPr>
        <p:grpSpPr bwMode="auto">
          <a:xfrm>
            <a:off x="5235575" y="3817938"/>
            <a:ext cx="596900" cy="109537"/>
            <a:chOff x="3298" y="2405"/>
            <a:chExt cx="376" cy="69"/>
          </a:xfrm>
        </p:grpSpPr>
        <p:sp>
          <p:nvSpPr>
            <p:cNvPr id="7467" name="Freeform 59"/>
            <p:cNvSpPr>
              <a:spLocks/>
            </p:cNvSpPr>
            <p:nvPr/>
          </p:nvSpPr>
          <p:spPr bwMode="auto">
            <a:xfrm>
              <a:off x="3298" y="2405"/>
              <a:ext cx="376" cy="69"/>
            </a:xfrm>
            <a:custGeom>
              <a:avLst/>
              <a:gdLst>
                <a:gd name="T0" fmla="*/ 375 w 376"/>
                <a:gd name="T1" fmla="*/ 0 h 69"/>
                <a:gd name="T2" fmla="*/ 375 w 376"/>
                <a:gd name="T3" fmla="*/ 68 h 69"/>
                <a:gd name="T4" fmla="*/ 0 w 376"/>
                <a:gd name="T5" fmla="*/ 68 h 69"/>
                <a:gd name="T6" fmla="*/ 0 60000 65536"/>
                <a:gd name="T7" fmla="*/ 0 60000 65536"/>
                <a:gd name="T8" fmla="*/ 0 60000 65536"/>
                <a:gd name="T9" fmla="*/ 0 w 376"/>
                <a:gd name="T10" fmla="*/ 0 h 69"/>
                <a:gd name="T11" fmla="*/ 376 w 376"/>
                <a:gd name="T12" fmla="*/ 69 h 69"/>
              </a:gdLst>
              <a:ahLst/>
              <a:cxnLst>
                <a:cxn ang="T6">
                  <a:pos x="T0" y="T1"/>
                </a:cxn>
                <a:cxn ang="T7">
                  <a:pos x="T2" y="T3"/>
                </a:cxn>
                <a:cxn ang="T8">
                  <a:pos x="T4" y="T5"/>
                </a:cxn>
              </a:cxnLst>
              <a:rect l="T9" t="T10" r="T11" b="T12"/>
              <a:pathLst>
                <a:path w="376" h="69">
                  <a:moveTo>
                    <a:pt x="375" y="0"/>
                  </a:moveTo>
                  <a:lnTo>
                    <a:pt x="375" y="68"/>
                  </a:lnTo>
                  <a:lnTo>
                    <a:pt x="0" y="68"/>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468" name="Freeform 60"/>
            <p:cNvSpPr>
              <a:spLocks/>
            </p:cNvSpPr>
            <p:nvPr/>
          </p:nvSpPr>
          <p:spPr bwMode="auto">
            <a:xfrm>
              <a:off x="3298" y="2405"/>
              <a:ext cx="376" cy="69"/>
            </a:xfrm>
            <a:custGeom>
              <a:avLst/>
              <a:gdLst>
                <a:gd name="T0" fmla="*/ 0 w 376"/>
                <a:gd name="T1" fmla="*/ 68 h 69"/>
                <a:gd name="T2" fmla="*/ 0 w 376"/>
                <a:gd name="T3" fmla="*/ 0 h 69"/>
                <a:gd name="T4" fmla="*/ 375 w 376"/>
                <a:gd name="T5" fmla="*/ 0 h 69"/>
                <a:gd name="T6" fmla="*/ 0 60000 65536"/>
                <a:gd name="T7" fmla="*/ 0 60000 65536"/>
                <a:gd name="T8" fmla="*/ 0 60000 65536"/>
                <a:gd name="T9" fmla="*/ 0 w 376"/>
                <a:gd name="T10" fmla="*/ 0 h 69"/>
                <a:gd name="T11" fmla="*/ 376 w 376"/>
                <a:gd name="T12" fmla="*/ 69 h 69"/>
              </a:gdLst>
              <a:ahLst/>
              <a:cxnLst>
                <a:cxn ang="T6">
                  <a:pos x="T0" y="T1"/>
                </a:cxn>
                <a:cxn ang="T7">
                  <a:pos x="T2" y="T3"/>
                </a:cxn>
                <a:cxn ang="T8">
                  <a:pos x="T4" y="T5"/>
                </a:cxn>
              </a:cxnLst>
              <a:rect l="T9" t="T10" r="T11" b="T12"/>
              <a:pathLst>
                <a:path w="376" h="69">
                  <a:moveTo>
                    <a:pt x="0" y="68"/>
                  </a:moveTo>
                  <a:lnTo>
                    <a:pt x="0" y="0"/>
                  </a:lnTo>
                  <a:lnTo>
                    <a:pt x="375"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191" name="Group 61"/>
          <p:cNvGrpSpPr>
            <a:grpSpLocks/>
          </p:cNvGrpSpPr>
          <p:nvPr/>
        </p:nvGrpSpPr>
        <p:grpSpPr bwMode="auto">
          <a:xfrm>
            <a:off x="4557713" y="3697288"/>
            <a:ext cx="1273175" cy="84137"/>
            <a:chOff x="2871" y="2329"/>
            <a:chExt cx="802" cy="53"/>
          </a:xfrm>
        </p:grpSpPr>
        <p:sp>
          <p:nvSpPr>
            <p:cNvPr id="7464" name="Rectangle 62"/>
            <p:cNvSpPr>
              <a:spLocks noChangeArrowheads="1"/>
            </p:cNvSpPr>
            <p:nvPr/>
          </p:nvSpPr>
          <p:spPr bwMode="auto">
            <a:xfrm>
              <a:off x="2871" y="2329"/>
              <a:ext cx="226" cy="53"/>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465" name="Rectangle 63"/>
            <p:cNvSpPr>
              <a:spLocks noChangeArrowheads="1"/>
            </p:cNvSpPr>
            <p:nvPr/>
          </p:nvSpPr>
          <p:spPr bwMode="auto">
            <a:xfrm>
              <a:off x="3124" y="2329"/>
              <a:ext cx="148" cy="53"/>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466" name="Rectangle 64"/>
            <p:cNvSpPr>
              <a:spLocks noChangeArrowheads="1"/>
            </p:cNvSpPr>
            <p:nvPr/>
          </p:nvSpPr>
          <p:spPr bwMode="auto">
            <a:xfrm>
              <a:off x="3307" y="2329"/>
              <a:ext cx="366" cy="53"/>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grpSp>
      <p:grpSp>
        <p:nvGrpSpPr>
          <p:cNvPr id="7192" name="Group 65"/>
          <p:cNvGrpSpPr>
            <a:grpSpLocks/>
          </p:cNvGrpSpPr>
          <p:nvPr/>
        </p:nvGrpSpPr>
        <p:grpSpPr bwMode="auto">
          <a:xfrm>
            <a:off x="4557713" y="3684588"/>
            <a:ext cx="360362" cy="107950"/>
            <a:chOff x="2871" y="2321"/>
            <a:chExt cx="227" cy="68"/>
          </a:xfrm>
        </p:grpSpPr>
        <p:sp>
          <p:nvSpPr>
            <p:cNvPr id="7462" name="Freeform 66"/>
            <p:cNvSpPr>
              <a:spLocks/>
            </p:cNvSpPr>
            <p:nvPr/>
          </p:nvSpPr>
          <p:spPr bwMode="auto">
            <a:xfrm>
              <a:off x="2871" y="2321"/>
              <a:ext cx="227" cy="68"/>
            </a:xfrm>
            <a:custGeom>
              <a:avLst/>
              <a:gdLst>
                <a:gd name="T0" fmla="*/ 226 w 227"/>
                <a:gd name="T1" fmla="*/ 0 h 68"/>
                <a:gd name="T2" fmla="*/ 226 w 227"/>
                <a:gd name="T3" fmla="*/ 67 h 68"/>
                <a:gd name="T4" fmla="*/ 0 w 227"/>
                <a:gd name="T5" fmla="*/ 67 h 68"/>
                <a:gd name="T6" fmla="*/ 0 60000 65536"/>
                <a:gd name="T7" fmla="*/ 0 60000 65536"/>
                <a:gd name="T8" fmla="*/ 0 60000 65536"/>
                <a:gd name="T9" fmla="*/ 0 w 227"/>
                <a:gd name="T10" fmla="*/ 0 h 68"/>
                <a:gd name="T11" fmla="*/ 227 w 227"/>
                <a:gd name="T12" fmla="*/ 68 h 68"/>
              </a:gdLst>
              <a:ahLst/>
              <a:cxnLst>
                <a:cxn ang="T6">
                  <a:pos x="T0" y="T1"/>
                </a:cxn>
                <a:cxn ang="T7">
                  <a:pos x="T2" y="T3"/>
                </a:cxn>
                <a:cxn ang="T8">
                  <a:pos x="T4" y="T5"/>
                </a:cxn>
              </a:cxnLst>
              <a:rect l="T9" t="T10" r="T11" b="T12"/>
              <a:pathLst>
                <a:path w="227" h="68">
                  <a:moveTo>
                    <a:pt x="226" y="0"/>
                  </a:moveTo>
                  <a:lnTo>
                    <a:pt x="226" y="67"/>
                  </a:lnTo>
                  <a:lnTo>
                    <a:pt x="0" y="67"/>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463" name="Freeform 67"/>
            <p:cNvSpPr>
              <a:spLocks/>
            </p:cNvSpPr>
            <p:nvPr/>
          </p:nvSpPr>
          <p:spPr bwMode="auto">
            <a:xfrm>
              <a:off x="2871" y="2321"/>
              <a:ext cx="227" cy="68"/>
            </a:xfrm>
            <a:custGeom>
              <a:avLst/>
              <a:gdLst>
                <a:gd name="T0" fmla="*/ 0 w 227"/>
                <a:gd name="T1" fmla="*/ 67 h 68"/>
                <a:gd name="T2" fmla="*/ 0 w 227"/>
                <a:gd name="T3" fmla="*/ 0 h 68"/>
                <a:gd name="T4" fmla="*/ 226 w 227"/>
                <a:gd name="T5" fmla="*/ 0 h 68"/>
                <a:gd name="T6" fmla="*/ 0 60000 65536"/>
                <a:gd name="T7" fmla="*/ 0 60000 65536"/>
                <a:gd name="T8" fmla="*/ 0 60000 65536"/>
                <a:gd name="T9" fmla="*/ 0 w 227"/>
                <a:gd name="T10" fmla="*/ 0 h 68"/>
                <a:gd name="T11" fmla="*/ 227 w 227"/>
                <a:gd name="T12" fmla="*/ 68 h 68"/>
              </a:gdLst>
              <a:ahLst/>
              <a:cxnLst>
                <a:cxn ang="T6">
                  <a:pos x="T0" y="T1"/>
                </a:cxn>
                <a:cxn ang="T7">
                  <a:pos x="T2" y="T3"/>
                </a:cxn>
                <a:cxn ang="T8">
                  <a:pos x="T4" y="T5"/>
                </a:cxn>
              </a:cxnLst>
              <a:rect l="T9" t="T10" r="T11" b="T12"/>
              <a:pathLst>
                <a:path w="227" h="68">
                  <a:moveTo>
                    <a:pt x="0" y="67"/>
                  </a:moveTo>
                  <a:lnTo>
                    <a:pt x="0" y="0"/>
                  </a:lnTo>
                  <a:lnTo>
                    <a:pt x="226"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193" name="Group 68"/>
          <p:cNvGrpSpPr>
            <a:grpSpLocks/>
          </p:cNvGrpSpPr>
          <p:nvPr/>
        </p:nvGrpSpPr>
        <p:grpSpPr bwMode="auto">
          <a:xfrm>
            <a:off x="4959350" y="3684588"/>
            <a:ext cx="236538" cy="107950"/>
            <a:chOff x="3124" y="2321"/>
            <a:chExt cx="149" cy="68"/>
          </a:xfrm>
        </p:grpSpPr>
        <p:sp>
          <p:nvSpPr>
            <p:cNvPr id="7460" name="Freeform 69"/>
            <p:cNvSpPr>
              <a:spLocks/>
            </p:cNvSpPr>
            <p:nvPr/>
          </p:nvSpPr>
          <p:spPr bwMode="auto">
            <a:xfrm>
              <a:off x="3124" y="2321"/>
              <a:ext cx="149" cy="68"/>
            </a:xfrm>
            <a:custGeom>
              <a:avLst/>
              <a:gdLst>
                <a:gd name="T0" fmla="*/ 148 w 149"/>
                <a:gd name="T1" fmla="*/ 0 h 68"/>
                <a:gd name="T2" fmla="*/ 148 w 149"/>
                <a:gd name="T3" fmla="*/ 67 h 68"/>
                <a:gd name="T4" fmla="*/ 0 w 149"/>
                <a:gd name="T5" fmla="*/ 67 h 68"/>
                <a:gd name="T6" fmla="*/ 0 60000 65536"/>
                <a:gd name="T7" fmla="*/ 0 60000 65536"/>
                <a:gd name="T8" fmla="*/ 0 60000 65536"/>
                <a:gd name="T9" fmla="*/ 0 w 149"/>
                <a:gd name="T10" fmla="*/ 0 h 68"/>
                <a:gd name="T11" fmla="*/ 149 w 149"/>
                <a:gd name="T12" fmla="*/ 68 h 68"/>
              </a:gdLst>
              <a:ahLst/>
              <a:cxnLst>
                <a:cxn ang="T6">
                  <a:pos x="T0" y="T1"/>
                </a:cxn>
                <a:cxn ang="T7">
                  <a:pos x="T2" y="T3"/>
                </a:cxn>
                <a:cxn ang="T8">
                  <a:pos x="T4" y="T5"/>
                </a:cxn>
              </a:cxnLst>
              <a:rect l="T9" t="T10" r="T11" b="T12"/>
              <a:pathLst>
                <a:path w="149" h="68">
                  <a:moveTo>
                    <a:pt x="148" y="0"/>
                  </a:moveTo>
                  <a:lnTo>
                    <a:pt x="148" y="67"/>
                  </a:lnTo>
                  <a:lnTo>
                    <a:pt x="0" y="67"/>
                  </a:lnTo>
                </a:path>
              </a:pathLst>
            </a:custGeom>
            <a:solidFill>
              <a:srgbClr val="FF3300"/>
            </a:solidFill>
            <a:ln w="12700" cap="rnd">
              <a:solidFill>
                <a:srgbClr val="000000"/>
              </a:solidFill>
              <a:round/>
              <a:headEnd type="none" w="sm" len="sm"/>
              <a:tailEnd type="none" w="sm" len="sm"/>
            </a:ln>
          </p:spPr>
          <p:txBody>
            <a:bodyPr/>
            <a:lstStyle/>
            <a:p>
              <a:endParaRPr lang="hu-HU"/>
            </a:p>
          </p:txBody>
        </p:sp>
        <p:sp>
          <p:nvSpPr>
            <p:cNvPr id="7461" name="Freeform 70"/>
            <p:cNvSpPr>
              <a:spLocks/>
            </p:cNvSpPr>
            <p:nvPr/>
          </p:nvSpPr>
          <p:spPr bwMode="auto">
            <a:xfrm>
              <a:off x="3124" y="2321"/>
              <a:ext cx="149" cy="68"/>
            </a:xfrm>
            <a:custGeom>
              <a:avLst/>
              <a:gdLst>
                <a:gd name="T0" fmla="*/ 0 w 149"/>
                <a:gd name="T1" fmla="*/ 67 h 68"/>
                <a:gd name="T2" fmla="*/ 0 w 149"/>
                <a:gd name="T3" fmla="*/ 0 h 68"/>
                <a:gd name="T4" fmla="*/ 148 w 149"/>
                <a:gd name="T5" fmla="*/ 0 h 68"/>
                <a:gd name="T6" fmla="*/ 0 60000 65536"/>
                <a:gd name="T7" fmla="*/ 0 60000 65536"/>
                <a:gd name="T8" fmla="*/ 0 60000 65536"/>
                <a:gd name="T9" fmla="*/ 0 w 149"/>
                <a:gd name="T10" fmla="*/ 0 h 68"/>
                <a:gd name="T11" fmla="*/ 149 w 149"/>
                <a:gd name="T12" fmla="*/ 68 h 68"/>
              </a:gdLst>
              <a:ahLst/>
              <a:cxnLst>
                <a:cxn ang="T6">
                  <a:pos x="T0" y="T1"/>
                </a:cxn>
                <a:cxn ang="T7">
                  <a:pos x="T2" y="T3"/>
                </a:cxn>
                <a:cxn ang="T8">
                  <a:pos x="T4" y="T5"/>
                </a:cxn>
              </a:cxnLst>
              <a:rect l="T9" t="T10" r="T11" b="T12"/>
              <a:pathLst>
                <a:path w="149" h="68">
                  <a:moveTo>
                    <a:pt x="0" y="67"/>
                  </a:moveTo>
                  <a:lnTo>
                    <a:pt x="0" y="0"/>
                  </a:lnTo>
                  <a:lnTo>
                    <a:pt x="148" y="0"/>
                  </a:lnTo>
                </a:path>
              </a:pathLst>
            </a:custGeom>
            <a:solidFill>
              <a:srgbClr val="FF3300"/>
            </a:solidFill>
            <a:ln w="12700" cap="rnd">
              <a:solidFill>
                <a:srgbClr val="DDDDDD"/>
              </a:solidFill>
              <a:round/>
              <a:headEnd type="none" w="sm" len="sm"/>
              <a:tailEnd type="none" w="sm" len="sm"/>
            </a:ln>
          </p:spPr>
          <p:txBody>
            <a:bodyPr/>
            <a:lstStyle/>
            <a:p>
              <a:endParaRPr lang="hu-HU"/>
            </a:p>
          </p:txBody>
        </p:sp>
      </p:grpSp>
      <p:grpSp>
        <p:nvGrpSpPr>
          <p:cNvPr id="7194" name="Group 71"/>
          <p:cNvGrpSpPr>
            <a:grpSpLocks/>
          </p:cNvGrpSpPr>
          <p:nvPr/>
        </p:nvGrpSpPr>
        <p:grpSpPr bwMode="auto">
          <a:xfrm>
            <a:off x="5235575" y="3684588"/>
            <a:ext cx="596900" cy="107950"/>
            <a:chOff x="3298" y="2321"/>
            <a:chExt cx="376" cy="68"/>
          </a:xfrm>
        </p:grpSpPr>
        <p:sp>
          <p:nvSpPr>
            <p:cNvPr id="7458" name="Freeform 72"/>
            <p:cNvSpPr>
              <a:spLocks/>
            </p:cNvSpPr>
            <p:nvPr/>
          </p:nvSpPr>
          <p:spPr bwMode="auto">
            <a:xfrm>
              <a:off x="3298" y="2321"/>
              <a:ext cx="376" cy="68"/>
            </a:xfrm>
            <a:custGeom>
              <a:avLst/>
              <a:gdLst>
                <a:gd name="T0" fmla="*/ 375 w 376"/>
                <a:gd name="T1" fmla="*/ 0 h 68"/>
                <a:gd name="T2" fmla="*/ 375 w 376"/>
                <a:gd name="T3" fmla="*/ 67 h 68"/>
                <a:gd name="T4" fmla="*/ 0 w 376"/>
                <a:gd name="T5" fmla="*/ 67 h 68"/>
                <a:gd name="T6" fmla="*/ 0 60000 65536"/>
                <a:gd name="T7" fmla="*/ 0 60000 65536"/>
                <a:gd name="T8" fmla="*/ 0 60000 65536"/>
                <a:gd name="T9" fmla="*/ 0 w 376"/>
                <a:gd name="T10" fmla="*/ 0 h 68"/>
                <a:gd name="T11" fmla="*/ 376 w 376"/>
                <a:gd name="T12" fmla="*/ 68 h 68"/>
              </a:gdLst>
              <a:ahLst/>
              <a:cxnLst>
                <a:cxn ang="T6">
                  <a:pos x="T0" y="T1"/>
                </a:cxn>
                <a:cxn ang="T7">
                  <a:pos x="T2" y="T3"/>
                </a:cxn>
                <a:cxn ang="T8">
                  <a:pos x="T4" y="T5"/>
                </a:cxn>
              </a:cxnLst>
              <a:rect l="T9" t="T10" r="T11" b="T12"/>
              <a:pathLst>
                <a:path w="376" h="68">
                  <a:moveTo>
                    <a:pt x="375" y="0"/>
                  </a:moveTo>
                  <a:lnTo>
                    <a:pt x="375" y="67"/>
                  </a:lnTo>
                  <a:lnTo>
                    <a:pt x="0" y="67"/>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459" name="Freeform 73"/>
            <p:cNvSpPr>
              <a:spLocks/>
            </p:cNvSpPr>
            <p:nvPr/>
          </p:nvSpPr>
          <p:spPr bwMode="auto">
            <a:xfrm>
              <a:off x="3298" y="2321"/>
              <a:ext cx="376" cy="68"/>
            </a:xfrm>
            <a:custGeom>
              <a:avLst/>
              <a:gdLst>
                <a:gd name="T0" fmla="*/ 0 w 376"/>
                <a:gd name="T1" fmla="*/ 67 h 68"/>
                <a:gd name="T2" fmla="*/ 0 w 376"/>
                <a:gd name="T3" fmla="*/ 0 h 68"/>
                <a:gd name="T4" fmla="*/ 375 w 376"/>
                <a:gd name="T5" fmla="*/ 0 h 68"/>
                <a:gd name="T6" fmla="*/ 0 60000 65536"/>
                <a:gd name="T7" fmla="*/ 0 60000 65536"/>
                <a:gd name="T8" fmla="*/ 0 60000 65536"/>
                <a:gd name="T9" fmla="*/ 0 w 376"/>
                <a:gd name="T10" fmla="*/ 0 h 68"/>
                <a:gd name="T11" fmla="*/ 376 w 376"/>
                <a:gd name="T12" fmla="*/ 68 h 68"/>
              </a:gdLst>
              <a:ahLst/>
              <a:cxnLst>
                <a:cxn ang="T6">
                  <a:pos x="T0" y="T1"/>
                </a:cxn>
                <a:cxn ang="T7">
                  <a:pos x="T2" y="T3"/>
                </a:cxn>
                <a:cxn ang="T8">
                  <a:pos x="T4" y="T5"/>
                </a:cxn>
              </a:cxnLst>
              <a:rect l="T9" t="T10" r="T11" b="T12"/>
              <a:pathLst>
                <a:path w="376" h="68">
                  <a:moveTo>
                    <a:pt x="0" y="67"/>
                  </a:moveTo>
                  <a:lnTo>
                    <a:pt x="0" y="0"/>
                  </a:lnTo>
                  <a:lnTo>
                    <a:pt x="375"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195" name="Group 74"/>
          <p:cNvGrpSpPr>
            <a:grpSpLocks/>
          </p:cNvGrpSpPr>
          <p:nvPr/>
        </p:nvGrpSpPr>
        <p:grpSpPr bwMode="auto">
          <a:xfrm>
            <a:off x="4557713" y="3563938"/>
            <a:ext cx="1273175" cy="82550"/>
            <a:chOff x="2871" y="2245"/>
            <a:chExt cx="802" cy="52"/>
          </a:xfrm>
        </p:grpSpPr>
        <p:sp>
          <p:nvSpPr>
            <p:cNvPr id="7455" name="Rectangle 75"/>
            <p:cNvSpPr>
              <a:spLocks noChangeArrowheads="1"/>
            </p:cNvSpPr>
            <p:nvPr/>
          </p:nvSpPr>
          <p:spPr bwMode="auto">
            <a:xfrm>
              <a:off x="2871" y="2245"/>
              <a:ext cx="226"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456" name="Rectangle 76"/>
            <p:cNvSpPr>
              <a:spLocks noChangeArrowheads="1"/>
            </p:cNvSpPr>
            <p:nvPr/>
          </p:nvSpPr>
          <p:spPr bwMode="auto">
            <a:xfrm>
              <a:off x="3124" y="2245"/>
              <a:ext cx="148"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457" name="Rectangle 77"/>
            <p:cNvSpPr>
              <a:spLocks noChangeArrowheads="1"/>
            </p:cNvSpPr>
            <p:nvPr/>
          </p:nvSpPr>
          <p:spPr bwMode="auto">
            <a:xfrm>
              <a:off x="3307" y="2245"/>
              <a:ext cx="366"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grpSp>
      <p:grpSp>
        <p:nvGrpSpPr>
          <p:cNvPr id="7196" name="Group 78"/>
          <p:cNvGrpSpPr>
            <a:grpSpLocks/>
          </p:cNvGrpSpPr>
          <p:nvPr/>
        </p:nvGrpSpPr>
        <p:grpSpPr bwMode="auto">
          <a:xfrm>
            <a:off x="4557713" y="3549650"/>
            <a:ext cx="360362" cy="107950"/>
            <a:chOff x="2871" y="2236"/>
            <a:chExt cx="227" cy="68"/>
          </a:xfrm>
        </p:grpSpPr>
        <p:sp>
          <p:nvSpPr>
            <p:cNvPr id="7453" name="Freeform 79"/>
            <p:cNvSpPr>
              <a:spLocks/>
            </p:cNvSpPr>
            <p:nvPr/>
          </p:nvSpPr>
          <p:spPr bwMode="auto">
            <a:xfrm>
              <a:off x="2871" y="2236"/>
              <a:ext cx="227" cy="68"/>
            </a:xfrm>
            <a:custGeom>
              <a:avLst/>
              <a:gdLst>
                <a:gd name="T0" fmla="*/ 226 w 227"/>
                <a:gd name="T1" fmla="*/ 0 h 68"/>
                <a:gd name="T2" fmla="*/ 226 w 227"/>
                <a:gd name="T3" fmla="*/ 67 h 68"/>
                <a:gd name="T4" fmla="*/ 0 w 227"/>
                <a:gd name="T5" fmla="*/ 67 h 68"/>
                <a:gd name="T6" fmla="*/ 0 60000 65536"/>
                <a:gd name="T7" fmla="*/ 0 60000 65536"/>
                <a:gd name="T8" fmla="*/ 0 60000 65536"/>
                <a:gd name="T9" fmla="*/ 0 w 227"/>
                <a:gd name="T10" fmla="*/ 0 h 68"/>
                <a:gd name="T11" fmla="*/ 227 w 227"/>
                <a:gd name="T12" fmla="*/ 68 h 68"/>
              </a:gdLst>
              <a:ahLst/>
              <a:cxnLst>
                <a:cxn ang="T6">
                  <a:pos x="T0" y="T1"/>
                </a:cxn>
                <a:cxn ang="T7">
                  <a:pos x="T2" y="T3"/>
                </a:cxn>
                <a:cxn ang="T8">
                  <a:pos x="T4" y="T5"/>
                </a:cxn>
              </a:cxnLst>
              <a:rect l="T9" t="T10" r="T11" b="T12"/>
              <a:pathLst>
                <a:path w="227" h="68">
                  <a:moveTo>
                    <a:pt x="226" y="0"/>
                  </a:moveTo>
                  <a:lnTo>
                    <a:pt x="226" y="67"/>
                  </a:lnTo>
                  <a:lnTo>
                    <a:pt x="0" y="67"/>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454" name="Freeform 80"/>
            <p:cNvSpPr>
              <a:spLocks/>
            </p:cNvSpPr>
            <p:nvPr/>
          </p:nvSpPr>
          <p:spPr bwMode="auto">
            <a:xfrm>
              <a:off x="2871" y="2236"/>
              <a:ext cx="227" cy="68"/>
            </a:xfrm>
            <a:custGeom>
              <a:avLst/>
              <a:gdLst>
                <a:gd name="T0" fmla="*/ 0 w 227"/>
                <a:gd name="T1" fmla="*/ 67 h 68"/>
                <a:gd name="T2" fmla="*/ 0 w 227"/>
                <a:gd name="T3" fmla="*/ 0 h 68"/>
                <a:gd name="T4" fmla="*/ 226 w 227"/>
                <a:gd name="T5" fmla="*/ 0 h 68"/>
                <a:gd name="T6" fmla="*/ 0 60000 65536"/>
                <a:gd name="T7" fmla="*/ 0 60000 65536"/>
                <a:gd name="T8" fmla="*/ 0 60000 65536"/>
                <a:gd name="T9" fmla="*/ 0 w 227"/>
                <a:gd name="T10" fmla="*/ 0 h 68"/>
                <a:gd name="T11" fmla="*/ 227 w 227"/>
                <a:gd name="T12" fmla="*/ 68 h 68"/>
              </a:gdLst>
              <a:ahLst/>
              <a:cxnLst>
                <a:cxn ang="T6">
                  <a:pos x="T0" y="T1"/>
                </a:cxn>
                <a:cxn ang="T7">
                  <a:pos x="T2" y="T3"/>
                </a:cxn>
                <a:cxn ang="T8">
                  <a:pos x="T4" y="T5"/>
                </a:cxn>
              </a:cxnLst>
              <a:rect l="T9" t="T10" r="T11" b="T12"/>
              <a:pathLst>
                <a:path w="227" h="68">
                  <a:moveTo>
                    <a:pt x="0" y="67"/>
                  </a:moveTo>
                  <a:lnTo>
                    <a:pt x="0" y="0"/>
                  </a:lnTo>
                  <a:lnTo>
                    <a:pt x="226"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197" name="Group 81"/>
          <p:cNvGrpSpPr>
            <a:grpSpLocks/>
          </p:cNvGrpSpPr>
          <p:nvPr/>
        </p:nvGrpSpPr>
        <p:grpSpPr bwMode="auto">
          <a:xfrm>
            <a:off x="4959350" y="3549650"/>
            <a:ext cx="236538" cy="107950"/>
            <a:chOff x="3124" y="2236"/>
            <a:chExt cx="149" cy="68"/>
          </a:xfrm>
        </p:grpSpPr>
        <p:sp>
          <p:nvSpPr>
            <p:cNvPr id="7451" name="Freeform 82"/>
            <p:cNvSpPr>
              <a:spLocks/>
            </p:cNvSpPr>
            <p:nvPr/>
          </p:nvSpPr>
          <p:spPr bwMode="auto">
            <a:xfrm>
              <a:off x="3124" y="2236"/>
              <a:ext cx="149" cy="68"/>
            </a:xfrm>
            <a:custGeom>
              <a:avLst/>
              <a:gdLst>
                <a:gd name="T0" fmla="*/ 148 w 149"/>
                <a:gd name="T1" fmla="*/ 0 h 68"/>
                <a:gd name="T2" fmla="*/ 148 w 149"/>
                <a:gd name="T3" fmla="*/ 67 h 68"/>
                <a:gd name="T4" fmla="*/ 0 w 149"/>
                <a:gd name="T5" fmla="*/ 67 h 68"/>
                <a:gd name="T6" fmla="*/ 0 60000 65536"/>
                <a:gd name="T7" fmla="*/ 0 60000 65536"/>
                <a:gd name="T8" fmla="*/ 0 60000 65536"/>
                <a:gd name="T9" fmla="*/ 0 w 149"/>
                <a:gd name="T10" fmla="*/ 0 h 68"/>
                <a:gd name="T11" fmla="*/ 149 w 149"/>
                <a:gd name="T12" fmla="*/ 68 h 68"/>
              </a:gdLst>
              <a:ahLst/>
              <a:cxnLst>
                <a:cxn ang="T6">
                  <a:pos x="T0" y="T1"/>
                </a:cxn>
                <a:cxn ang="T7">
                  <a:pos x="T2" y="T3"/>
                </a:cxn>
                <a:cxn ang="T8">
                  <a:pos x="T4" y="T5"/>
                </a:cxn>
              </a:cxnLst>
              <a:rect l="T9" t="T10" r="T11" b="T12"/>
              <a:pathLst>
                <a:path w="149" h="68">
                  <a:moveTo>
                    <a:pt x="148" y="0"/>
                  </a:moveTo>
                  <a:lnTo>
                    <a:pt x="148" y="67"/>
                  </a:lnTo>
                  <a:lnTo>
                    <a:pt x="0" y="67"/>
                  </a:lnTo>
                </a:path>
              </a:pathLst>
            </a:custGeom>
            <a:solidFill>
              <a:srgbClr val="3365FB"/>
            </a:solidFill>
            <a:ln w="12700" cap="rnd">
              <a:solidFill>
                <a:srgbClr val="000000"/>
              </a:solidFill>
              <a:round/>
              <a:headEnd type="none" w="sm" len="sm"/>
              <a:tailEnd type="none" w="sm" len="sm"/>
            </a:ln>
          </p:spPr>
          <p:txBody>
            <a:bodyPr/>
            <a:lstStyle/>
            <a:p>
              <a:endParaRPr lang="hu-HU"/>
            </a:p>
          </p:txBody>
        </p:sp>
        <p:sp>
          <p:nvSpPr>
            <p:cNvPr id="7452" name="Freeform 83"/>
            <p:cNvSpPr>
              <a:spLocks/>
            </p:cNvSpPr>
            <p:nvPr/>
          </p:nvSpPr>
          <p:spPr bwMode="auto">
            <a:xfrm>
              <a:off x="3124" y="2236"/>
              <a:ext cx="149" cy="68"/>
            </a:xfrm>
            <a:custGeom>
              <a:avLst/>
              <a:gdLst>
                <a:gd name="T0" fmla="*/ 0 w 149"/>
                <a:gd name="T1" fmla="*/ 67 h 68"/>
                <a:gd name="T2" fmla="*/ 0 w 149"/>
                <a:gd name="T3" fmla="*/ 0 h 68"/>
                <a:gd name="T4" fmla="*/ 148 w 149"/>
                <a:gd name="T5" fmla="*/ 0 h 68"/>
                <a:gd name="T6" fmla="*/ 0 60000 65536"/>
                <a:gd name="T7" fmla="*/ 0 60000 65536"/>
                <a:gd name="T8" fmla="*/ 0 60000 65536"/>
                <a:gd name="T9" fmla="*/ 0 w 149"/>
                <a:gd name="T10" fmla="*/ 0 h 68"/>
                <a:gd name="T11" fmla="*/ 149 w 149"/>
                <a:gd name="T12" fmla="*/ 68 h 68"/>
              </a:gdLst>
              <a:ahLst/>
              <a:cxnLst>
                <a:cxn ang="T6">
                  <a:pos x="T0" y="T1"/>
                </a:cxn>
                <a:cxn ang="T7">
                  <a:pos x="T2" y="T3"/>
                </a:cxn>
                <a:cxn ang="T8">
                  <a:pos x="T4" y="T5"/>
                </a:cxn>
              </a:cxnLst>
              <a:rect l="T9" t="T10" r="T11" b="T12"/>
              <a:pathLst>
                <a:path w="149" h="68">
                  <a:moveTo>
                    <a:pt x="0" y="67"/>
                  </a:moveTo>
                  <a:lnTo>
                    <a:pt x="0" y="0"/>
                  </a:lnTo>
                  <a:lnTo>
                    <a:pt x="148" y="0"/>
                  </a:lnTo>
                </a:path>
              </a:pathLst>
            </a:custGeom>
            <a:solidFill>
              <a:srgbClr val="3365FB"/>
            </a:solidFill>
            <a:ln w="12700" cap="rnd">
              <a:solidFill>
                <a:srgbClr val="DDDDDD"/>
              </a:solidFill>
              <a:round/>
              <a:headEnd type="none" w="sm" len="sm"/>
              <a:tailEnd type="none" w="sm" len="sm"/>
            </a:ln>
          </p:spPr>
          <p:txBody>
            <a:bodyPr/>
            <a:lstStyle/>
            <a:p>
              <a:endParaRPr lang="hu-HU"/>
            </a:p>
          </p:txBody>
        </p:sp>
      </p:grpSp>
      <p:grpSp>
        <p:nvGrpSpPr>
          <p:cNvPr id="7198" name="Group 84"/>
          <p:cNvGrpSpPr>
            <a:grpSpLocks/>
          </p:cNvGrpSpPr>
          <p:nvPr/>
        </p:nvGrpSpPr>
        <p:grpSpPr bwMode="auto">
          <a:xfrm>
            <a:off x="5235575" y="3549650"/>
            <a:ext cx="596900" cy="107950"/>
            <a:chOff x="3298" y="2236"/>
            <a:chExt cx="376" cy="68"/>
          </a:xfrm>
        </p:grpSpPr>
        <p:sp>
          <p:nvSpPr>
            <p:cNvPr id="7449" name="Freeform 85"/>
            <p:cNvSpPr>
              <a:spLocks/>
            </p:cNvSpPr>
            <p:nvPr/>
          </p:nvSpPr>
          <p:spPr bwMode="auto">
            <a:xfrm>
              <a:off x="3298" y="2236"/>
              <a:ext cx="376" cy="68"/>
            </a:xfrm>
            <a:custGeom>
              <a:avLst/>
              <a:gdLst>
                <a:gd name="T0" fmla="*/ 375 w 376"/>
                <a:gd name="T1" fmla="*/ 0 h 68"/>
                <a:gd name="T2" fmla="*/ 375 w 376"/>
                <a:gd name="T3" fmla="*/ 67 h 68"/>
                <a:gd name="T4" fmla="*/ 0 w 376"/>
                <a:gd name="T5" fmla="*/ 67 h 68"/>
                <a:gd name="T6" fmla="*/ 0 60000 65536"/>
                <a:gd name="T7" fmla="*/ 0 60000 65536"/>
                <a:gd name="T8" fmla="*/ 0 60000 65536"/>
                <a:gd name="T9" fmla="*/ 0 w 376"/>
                <a:gd name="T10" fmla="*/ 0 h 68"/>
                <a:gd name="T11" fmla="*/ 376 w 376"/>
                <a:gd name="T12" fmla="*/ 68 h 68"/>
              </a:gdLst>
              <a:ahLst/>
              <a:cxnLst>
                <a:cxn ang="T6">
                  <a:pos x="T0" y="T1"/>
                </a:cxn>
                <a:cxn ang="T7">
                  <a:pos x="T2" y="T3"/>
                </a:cxn>
                <a:cxn ang="T8">
                  <a:pos x="T4" y="T5"/>
                </a:cxn>
              </a:cxnLst>
              <a:rect l="T9" t="T10" r="T11" b="T12"/>
              <a:pathLst>
                <a:path w="376" h="68">
                  <a:moveTo>
                    <a:pt x="375" y="0"/>
                  </a:moveTo>
                  <a:lnTo>
                    <a:pt x="375" y="67"/>
                  </a:lnTo>
                  <a:lnTo>
                    <a:pt x="0" y="67"/>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450" name="Freeform 86"/>
            <p:cNvSpPr>
              <a:spLocks/>
            </p:cNvSpPr>
            <p:nvPr/>
          </p:nvSpPr>
          <p:spPr bwMode="auto">
            <a:xfrm>
              <a:off x="3298" y="2236"/>
              <a:ext cx="376" cy="68"/>
            </a:xfrm>
            <a:custGeom>
              <a:avLst/>
              <a:gdLst>
                <a:gd name="T0" fmla="*/ 0 w 376"/>
                <a:gd name="T1" fmla="*/ 67 h 68"/>
                <a:gd name="T2" fmla="*/ 0 w 376"/>
                <a:gd name="T3" fmla="*/ 0 h 68"/>
                <a:gd name="T4" fmla="*/ 375 w 376"/>
                <a:gd name="T5" fmla="*/ 0 h 68"/>
                <a:gd name="T6" fmla="*/ 0 60000 65536"/>
                <a:gd name="T7" fmla="*/ 0 60000 65536"/>
                <a:gd name="T8" fmla="*/ 0 60000 65536"/>
                <a:gd name="T9" fmla="*/ 0 w 376"/>
                <a:gd name="T10" fmla="*/ 0 h 68"/>
                <a:gd name="T11" fmla="*/ 376 w 376"/>
                <a:gd name="T12" fmla="*/ 68 h 68"/>
              </a:gdLst>
              <a:ahLst/>
              <a:cxnLst>
                <a:cxn ang="T6">
                  <a:pos x="T0" y="T1"/>
                </a:cxn>
                <a:cxn ang="T7">
                  <a:pos x="T2" y="T3"/>
                </a:cxn>
                <a:cxn ang="T8">
                  <a:pos x="T4" y="T5"/>
                </a:cxn>
              </a:cxnLst>
              <a:rect l="T9" t="T10" r="T11" b="T12"/>
              <a:pathLst>
                <a:path w="376" h="68">
                  <a:moveTo>
                    <a:pt x="0" y="67"/>
                  </a:moveTo>
                  <a:lnTo>
                    <a:pt x="0" y="0"/>
                  </a:lnTo>
                  <a:lnTo>
                    <a:pt x="375"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199" name="Group 87"/>
          <p:cNvGrpSpPr>
            <a:grpSpLocks/>
          </p:cNvGrpSpPr>
          <p:nvPr/>
        </p:nvGrpSpPr>
        <p:grpSpPr bwMode="auto">
          <a:xfrm>
            <a:off x="4557713" y="3429000"/>
            <a:ext cx="1273175" cy="82550"/>
            <a:chOff x="2871" y="2160"/>
            <a:chExt cx="802" cy="52"/>
          </a:xfrm>
        </p:grpSpPr>
        <p:sp>
          <p:nvSpPr>
            <p:cNvPr id="7446" name="Rectangle 88"/>
            <p:cNvSpPr>
              <a:spLocks noChangeArrowheads="1"/>
            </p:cNvSpPr>
            <p:nvPr/>
          </p:nvSpPr>
          <p:spPr bwMode="auto">
            <a:xfrm>
              <a:off x="2871" y="2160"/>
              <a:ext cx="226"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447" name="Rectangle 89"/>
            <p:cNvSpPr>
              <a:spLocks noChangeArrowheads="1"/>
            </p:cNvSpPr>
            <p:nvPr/>
          </p:nvSpPr>
          <p:spPr bwMode="auto">
            <a:xfrm>
              <a:off x="3124" y="2160"/>
              <a:ext cx="148"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448" name="Rectangle 90"/>
            <p:cNvSpPr>
              <a:spLocks noChangeArrowheads="1"/>
            </p:cNvSpPr>
            <p:nvPr/>
          </p:nvSpPr>
          <p:spPr bwMode="auto">
            <a:xfrm>
              <a:off x="3307" y="2160"/>
              <a:ext cx="366"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grpSp>
      <p:grpSp>
        <p:nvGrpSpPr>
          <p:cNvPr id="7200" name="Group 91"/>
          <p:cNvGrpSpPr>
            <a:grpSpLocks/>
          </p:cNvGrpSpPr>
          <p:nvPr/>
        </p:nvGrpSpPr>
        <p:grpSpPr bwMode="auto">
          <a:xfrm>
            <a:off x="4557713" y="3416300"/>
            <a:ext cx="360362" cy="107950"/>
            <a:chOff x="2871" y="2152"/>
            <a:chExt cx="227" cy="68"/>
          </a:xfrm>
        </p:grpSpPr>
        <p:sp>
          <p:nvSpPr>
            <p:cNvPr id="7444" name="Freeform 92"/>
            <p:cNvSpPr>
              <a:spLocks/>
            </p:cNvSpPr>
            <p:nvPr/>
          </p:nvSpPr>
          <p:spPr bwMode="auto">
            <a:xfrm>
              <a:off x="2871" y="2152"/>
              <a:ext cx="227" cy="68"/>
            </a:xfrm>
            <a:custGeom>
              <a:avLst/>
              <a:gdLst>
                <a:gd name="T0" fmla="*/ 226 w 227"/>
                <a:gd name="T1" fmla="*/ 0 h 68"/>
                <a:gd name="T2" fmla="*/ 226 w 227"/>
                <a:gd name="T3" fmla="*/ 67 h 68"/>
                <a:gd name="T4" fmla="*/ 0 w 227"/>
                <a:gd name="T5" fmla="*/ 67 h 68"/>
                <a:gd name="T6" fmla="*/ 0 60000 65536"/>
                <a:gd name="T7" fmla="*/ 0 60000 65536"/>
                <a:gd name="T8" fmla="*/ 0 60000 65536"/>
                <a:gd name="T9" fmla="*/ 0 w 227"/>
                <a:gd name="T10" fmla="*/ 0 h 68"/>
                <a:gd name="T11" fmla="*/ 227 w 227"/>
                <a:gd name="T12" fmla="*/ 68 h 68"/>
              </a:gdLst>
              <a:ahLst/>
              <a:cxnLst>
                <a:cxn ang="T6">
                  <a:pos x="T0" y="T1"/>
                </a:cxn>
                <a:cxn ang="T7">
                  <a:pos x="T2" y="T3"/>
                </a:cxn>
                <a:cxn ang="T8">
                  <a:pos x="T4" y="T5"/>
                </a:cxn>
              </a:cxnLst>
              <a:rect l="T9" t="T10" r="T11" b="T12"/>
              <a:pathLst>
                <a:path w="227" h="68">
                  <a:moveTo>
                    <a:pt x="226" y="0"/>
                  </a:moveTo>
                  <a:lnTo>
                    <a:pt x="226" y="67"/>
                  </a:lnTo>
                  <a:lnTo>
                    <a:pt x="0" y="67"/>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445" name="Freeform 93"/>
            <p:cNvSpPr>
              <a:spLocks/>
            </p:cNvSpPr>
            <p:nvPr/>
          </p:nvSpPr>
          <p:spPr bwMode="auto">
            <a:xfrm>
              <a:off x="2871" y="2152"/>
              <a:ext cx="227" cy="68"/>
            </a:xfrm>
            <a:custGeom>
              <a:avLst/>
              <a:gdLst>
                <a:gd name="T0" fmla="*/ 0 w 227"/>
                <a:gd name="T1" fmla="*/ 67 h 68"/>
                <a:gd name="T2" fmla="*/ 0 w 227"/>
                <a:gd name="T3" fmla="*/ 0 h 68"/>
                <a:gd name="T4" fmla="*/ 226 w 227"/>
                <a:gd name="T5" fmla="*/ 0 h 68"/>
                <a:gd name="T6" fmla="*/ 0 60000 65536"/>
                <a:gd name="T7" fmla="*/ 0 60000 65536"/>
                <a:gd name="T8" fmla="*/ 0 60000 65536"/>
                <a:gd name="T9" fmla="*/ 0 w 227"/>
                <a:gd name="T10" fmla="*/ 0 h 68"/>
                <a:gd name="T11" fmla="*/ 227 w 227"/>
                <a:gd name="T12" fmla="*/ 68 h 68"/>
              </a:gdLst>
              <a:ahLst/>
              <a:cxnLst>
                <a:cxn ang="T6">
                  <a:pos x="T0" y="T1"/>
                </a:cxn>
                <a:cxn ang="T7">
                  <a:pos x="T2" y="T3"/>
                </a:cxn>
                <a:cxn ang="T8">
                  <a:pos x="T4" y="T5"/>
                </a:cxn>
              </a:cxnLst>
              <a:rect l="T9" t="T10" r="T11" b="T12"/>
              <a:pathLst>
                <a:path w="227" h="68">
                  <a:moveTo>
                    <a:pt x="0" y="67"/>
                  </a:moveTo>
                  <a:lnTo>
                    <a:pt x="0" y="0"/>
                  </a:lnTo>
                  <a:lnTo>
                    <a:pt x="226"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201" name="Group 94"/>
          <p:cNvGrpSpPr>
            <a:grpSpLocks/>
          </p:cNvGrpSpPr>
          <p:nvPr/>
        </p:nvGrpSpPr>
        <p:grpSpPr bwMode="auto">
          <a:xfrm>
            <a:off x="4959350" y="3416300"/>
            <a:ext cx="236538" cy="107950"/>
            <a:chOff x="3124" y="2152"/>
            <a:chExt cx="149" cy="68"/>
          </a:xfrm>
        </p:grpSpPr>
        <p:sp>
          <p:nvSpPr>
            <p:cNvPr id="7442" name="Freeform 95"/>
            <p:cNvSpPr>
              <a:spLocks/>
            </p:cNvSpPr>
            <p:nvPr/>
          </p:nvSpPr>
          <p:spPr bwMode="auto">
            <a:xfrm>
              <a:off x="3124" y="2152"/>
              <a:ext cx="149" cy="68"/>
            </a:xfrm>
            <a:custGeom>
              <a:avLst/>
              <a:gdLst>
                <a:gd name="T0" fmla="*/ 148 w 149"/>
                <a:gd name="T1" fmla="*/ 0 h 68"/>
                <a:gd name="T2" fmla="*/ 148 w 149"/>
                <a:gd name="T3" fmla="*/ 67 h 68"/>
                <a:gd name="T4" fmla="*/ 0 w 149"/>
                <a:gd name="T5" fmla="*/ 67 h 68"/>
                <a:gd name="T6" fmla="*/ 0 60000 65536"/>
                <a:gd name="T7" fmla="*/ 0 60000 65536"/>
                <a:gd name="T8" fmla="*/ 0 60000 65536"/>
                <a:gd name="T9" fmla="*/ 0 w 149"/>
                <a:gd name="T10" fmla="*/ 0 h 68"/>
                <a:gd name="T11" fmla="*/ 149 w 149"/>
                <a:gd name="T12" fmla="*/ 68 h 68"/>
              </a:gdLst>
              <a:ahLst/>
              <a:cxnLst>
                <a:cxn ang="T6">
                  <a:pos x="T0" y="T1"/>
                </a:cxn>
                <a:cxn ang="T7">
                  <a:pos x="T2" y="T3"/>
                </a:cxn>
                <a:cxn ang="T8">
                  <a:pos x="T4" y="T5"/>
                </a:cxn>
              </a:cxnLst>
              <a:rect l="T9" t="T10" r="T11" b="T12"/>
              <a:pathLst>
                <a:path w="149" h="68">
                  <a:moveTo>
                    <a:pt x="148" y="0"/>
                  </a:moveTo>
                  <a:lnTo>
                    <a:pt x="148" y="67"/>
                  </a:lnTo>
                  <a:lnTo>
                    <a:pt x="0" y="67"/>
                  </a:lnTo>
                </a:path>
              </a:pathLst>
            </a:custGeom>
            <a:solidFill>
              <a:srgbClr val="006600"/>
            </a:solidFill>
            <a:ln w="12700" cap="rnd">
              <a:solidFill>
                <a:srgbClr val="000000"/>
              </a:solidFill>
              <a:round/>
              <a:headEnd type="none" w="sm" len="sm"/>
              <a:tailEnd type="none" w="sm" len="sm"/>
            </a:ln>
          </p:spPr>
          <p:txBody>
            <a:bodyPr/>
            <a:lstStyle/>
            <a:p>
              <a:endParaRPr lang="hu-HU"/>
            </a:p>
          </p:txBody>
        </p:sp>
        <p:sp>
          <p:nvSpPr>
            <p:cNvPr id="7443" name="Freeform 96"/>
            <p:cNvSpPr>
              <a:spLocks/>
            </p:cNvSpPr>
            <p:nvPr/>
          </p:nvSpPr>
          <p:spPr bwMode="auto">
            <a:xfrm>
              <a:off x="3124" y="2152"/>
              <a:ext cx="149" cy="68"/>
            </a:xfrm>
            <a:custGeom>
              <a:avLst/>
              <a:gdLst>
                <a:gd name="T0" fmla="*/ 0 w 149"/>
                <a:gd name="T1" fmla="*/ 67 h 68"/>
                <a:gd name="T2" fmla="*/ 0 w 149"/>
                <a:gd name="T3" fmla="*/ 0 h 68"/>
                <a:gd name="T4" fmla="*/ 148 w 149"/>
                <a:gd name="T5" fmla="*/ 0 h 68"/>
                <a:gd name="T6" fmla="*/ 0 60000 65536"/>
                <a:gd name="T7" fmla="*/ 0 60000 65536"/>
                <a:gd name="T8" fmla="*/ 0 60000 65536"/>
                <a:gd name="T9" fmla="*/ 0 w 149"/>
                <a:gd name="T10" fmla="*/ 0 h 68"/>
                <a:gd name="T11" fmla="*/ 149 w 149"/>
                <a:gd name="T12" fmla="*/ 68 h 68"/>
              </a:gdLst>
              <a:ahLst/>
              <a:cxnLst>
                <a:cxn ang="T6">
                  <a:pos x="T0" y="T1"/>
                </a:cxn>
                <a:cxn ang="T7">
                  <a:pos x="T2" y="T3"/>
                </a:cxn>
                <a:cxn ang="T8">
                  <a:pos x="T4" y="T5"/>
                </a:cxn>
              </a:cxnLst>
              <a:rect l="T9" t="T10" r="T11" b="T12"/>
              <a:pathLst>
                <a:path w="149" h="68">
                  <a:moveTo>
                    <a:pt x="0" y="67"/>
                  </a:moveTo>
                  <a:lnTo>
                    <a:pt x="0" y="0"/>
                  </a:lnTo>
                  <a:lnTo>
                    <a:pt x="148" y="0"/>
                  </a:lnTo>
                </a:path>
              </a:pathLst>
            </a:custGeom>
            <a:solidFill>
              <a:srgbClr val="006600"/>
            </a:solidFill>
            <a:ln w="12700" cap="rnd">
              <a:solidFill>
                <a:srgbClr val="DDDDDD"/>
              </a:solidFill>
              <a:round/>
              <a:headEnd type="none" w="sm" len="sm"/>
              <a:tailEnd type="none" w="sm" len="sm"/>
            </a:ln>
          </p:spPr>
          <p:txBody>
            <a:bodyPr/>
            <a:lstStyle/>
            <a:p>
              <a:endParaRPr lang="hu-HU"/>
            </a:p>
          </p:txBody>
        </p:sp>
      </p:grpSp>
      <p:grpSp>
        <p:nvGrpSpPr>
          <p:cNvPr id="7202" name="Group 97"/>
          <p:cNvGrpSpPr>
            <a:grpSpLocks/>
          </p:cNvGrpSpPr>
          <p:nvPr/>
        </p:nvGrpSpPr>
        <p:grpSpPr bwMode="auto">
          <a:xfrm>
            <a:off x="5235575" y="3416300"/>
            <a:ext cx="596900" cy="107950"/>
            <a:chOff x="3298" y="2152"/>
            <a:chExt cx="376" cy="68"/>
          </a:xfrm>
        </p:grpSpPr>
        <p:sp>
          <p:nvSpPr>
            <p:cNvPr id="7440" name="Freeform 98"/>
            <p:cNvSpPr>
              <a:spLocks/>
            </p:cNvSpPr>
            <p:nvPr/>
          </p:nvSpPr>
          <p:spPr bwMode="auto">
            <a:xfrm>
              <a:off x="3298" y="2152"/>
              <a:ext cx="376" cy="68"/>
            </a:xfrm>
            <a:custGeom>
              <a:avLst/>
              <a:gdLst>
                <a:gd name="T0" fmla="*/ 375 w 376"/>
                <a:gd name="T1" fmla="*/ 0 h 68"/>
                <a:gd name="T2" fmla="*/ 375 w 376"/>
                <a:gd name="T3" fmla="*/ 67 h 68"/>
                <a:gd name="T4" fmla="*/ 0 w 376"/>
                <a:gd name="T5" fmla="*/ 67 h 68"/>
                <a:gd name="T6" fmla="*/ 0 60000 65536"/>
                <a:gd name="T7" fmla="*/ 0 60000 65536"/>
                <a:gd name="T8" fmla="*/ 0 60000 65536"/>
                <a:gd name="T9" fmla="*/ 0 w 376"/>
                <a:gd name="T10" fmla="*/ 0 h 68"/>
                <a:gd name="T11" fmla="*/ 376 w 376"/>
                <a:gd name="T12" fmla="*/ 68 h 68"/>
              </a:gdLst>
              <a:ahLst/>
              <a:cxnLst>
                <a:cxn ang="T6">
                  <a:pos x="T0" y="T1"/>
                </a:cxn>
                <a:cxn ang="T7">
                  <a:pos x="T2" y="T3"/>
                </a:cxn>
                <a:cxn ang="T8">
                  <a:pos x="T4" y="T5"/>
                </a:cxn>
              </a:cxnLst>
              <a:rect l="T9" t="T10" r="T11" b="T12"/>
              <a:pathLst>
                <a:path w="376" h="68">
                  <a:moveTo>
                    <a:pt x="375" y="0"/>
                  </a:moveTo>
                  <a:lnTo>
                    <a:pt x="375" y="67"/>
                  </a:lnTo>
                  <a:lnTo>
                    <a:pt x="0" y="67"/>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441" name="Freeform 99"/>
            <p:cNvSpPr>
              <a:spLocks/>
            </p:cNvSpPr>
            <p:nvPr/>
          </p:nvSpPr>
          <p:spPr bwMode="auto">
            <a:xfrm>
              <a:off x="3298" y="2152"/>
              <a:ext cx="376" cy="68"/>
            </a:xfrm>
            <a:custGeom>
              <a:avLst/>
              <a:gdLst>
                <a:gd name="T0" fmla="*/ 0 w 376"/>
                <a:gd name="T1" fmla="*/ 67 h 68"/>
                <a:gd name="T2" fmla="*/ 0 w 376"/>
                <a:gd name="T3" fmla="*/ 0 h 68"/>
                <a:gd name="T4" fmla="*/ 375 w 376"/>
                <a:gd name="T5" fmla="*/ 0 h 68"/>
                <a:gd name="T6" fmla="*/ 0 60000 65536"/>
                <a:gd name="T7" fmla="*/ 0 60000 65536"/>
                <a:gd name="T8" fmla="*/ 0 60000 65536"/>
                <a:gd name="T9" fmla="*/ 0 w 376"/>
                <a:gd name="T10" fmla="*/ 0 h 68"/>
                <a:gd name="T11" fmla="*/ 376 w 376"/>
                <a:gd name="T12" fmla="*/ 68 h 68"/>
              </a:gdLst>
              <a:ahLst/>
              <a:cxnLst>
                <a:cxn ang="T6">
                  <a:pos x="T0" y="T1"/>
                </a:cxn>
                <a:cxn ang="T7">
                  <a:pos x="T2" y="T3"/>
                </a:cxn>
                <a:cxn ang="T8">
                  <a:pos x="T4" y="T5"/>
                </a:cxn>
              </a:cxnLst>
              <a:rect l="T9" t="T10" r="T11" b="T12"/>
              <a:pathLst>
                <a:path w="376" h="68">
                  <a:moveTo>
                    <a:pt x="0" y="67"/>
                  </a:moveTo>
                  <a:lnTo>
                    <a:pt x="0" y="0"/>
                  </a:lnTo>
                  <a:lnTo>
                    <a:pt x="375"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203" name="Group 100"/>
          <p:cNvGrpSpPr>
            <a:grpSpLocks/>
          </p:cNvGrpSpPr>
          <p:nvPr/>
        </p:nvGrpSpPr>
        <p:grpSpPr bwMode="auto">
          <a:xfrm>
            <a:off x="4557713" y="3295650"/>
            <a:ext cx="1273175" cy="82550"/>
            <a:chOff x="2871" y="2076"/>
            <a:chExt cx="802" cy="52"/>
          </a:xfrm>
        </p:grpSpPr>
        <p:sp>
          <p:nvSpPr>
            <p:cNvPr id="7437" name="Rectangle 101"/>
            <p:cNvSpPr>
              <a:spLocks noChangeArrowheads="1"/>
            </p:cNvSpPr>
            <p:nvPr/>
          </p:nvSpPr>
          <p:spPr bwMode="auto">
            <a:xfrm>
              <a:off x="2871" y="2076"/>
              <a:ext cx="226"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438" name="Rectangle 102"/>
            <p:cNvSpPr>
              <a:spLocks noChangeArrowheads="1"/>
            </p:cNvSpPr>
            <p:nvPr/>
          </p:nvSpPr>
          <p:spPr bwMode="auto">
            <a:xfrm>
              <a:off x="3124" y="2076"/>
              <a:ext cx="148"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439" name="Rectangle 103"/>
            <p:cNvSpPr>
              <a:spLocks noChangeArrowheads="1"/>
            </p:cNvSpPr>
            <p:nvPr/>
          </p:nvSpPr>
          <p:spPr bwMode="auto">
            <a:xfrm>
              <a:off x="3307" y="2076"/>
              <a:ext cx="366"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grpSp>
      <p:grpSp>
        <p:nvGrpSpPr>
          <p:cNvPr id="7204" name="Group 104"/>
          <p:cNvGrpSpPr>
            <a:grpSpLocks/>
          </p:cNvGrpSpPr>
          <p:nvPr/>
        </p:nvGrpSpPr>
        <p:grpSpPr bwMode="auto">
          <a:xfrm>
            <a:off x="4557713" y="3282950"/>
            <a:ext cx="360362" cy="106363"/>
            <a:chOff x="2871" y="2068"/>
            <a:chExt cx="227" cy="67"/>
          </a:xfrm>
        </p:grpSpPr>
        <p:sp>
          <p:nvSpPr>
            <p:cNvPr id="7435" name="Freeform 105"/>
            <p:cNvSpPr>
              <a:spLocks/>
            </p:cNvSpPr>
            <p:nvPr/>
          </p:nvSpPr>
          <p:spPr bwMode="auto">
            <a:xfrm>
              <a:off x="2871" y="2068"/>
              <a:ext cx="227" cy="67"/>
            </a:xfrm>
            <a:custGeom>
              <a:avLst/>
              <a:gdLst>
                <a:gd name="T0" fmla="*/ 226 w 227"/>
                <a:gd name="T1" fmla="*/ 0 h 67"/>
                <a:gd name="T2" fmla="*/ 226 w 227"/>
                <a:gd name="T3" fmla="*/ 66 h 67"/>
                <a:gd name="T4" fmla="*/ 0 w 227"/>
                <a:gd name="T5" fmla="*/ 66 h 67"/>
                <a:gd name="T6" fmla="*/ 0 60000 65536"/>
                <a:gd name="T7" fmla="*/ 0 60000 65536"/>
                <a:gd name="T8" fmla="*/ 0 60000 65536"/>
                <a:gd name="T9" fmla="*/ 0 w 227"/>
                <a:gd name="T10" fmla="*/ 0 h 67"/>
                <a:gd name="T11" fmla="*/ 227 w 227"/>
                <a:gd name="T12" fmla="*/ 67 h 67"/>
              </a:gdLst>
              <a:ahLst/>
              <a:cxnLst>
                <a:cxn ang="T6">
                  <a:pos x="T0" y="T1"/>
                </a:cxn>
                <a:cxn ang="T7">
                  <a:pos x="T2" y="T3"/>
                </a:cxn>
                <a:cxn ang="T8">
                  <a:pos x="T4" y="T5"/>
                </a:cxn>
              </a:cxnLst>
              <a:rect l="T9" t="T10" r="T11" b="T12"/>
              <a:pathLst>
                <a:path w="227" h="67">
                  <a:moveTo>
                    <a:pt x="226" y="0"/>
                  </a:moveTo>
                  <a:lnTo>
                    <a:pt x="226" y="66"/>
                  </a:lnTo>
                  <a:lnTo>
                    <a:pt x="0" y="66"/>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436" name="Freeform 106"/>
            <p:cNvSpPr>
              <a:spLocks/>
            </p:cNvSpPr>
            <p:nvPr/>
          </p:nvSpPr>
          <p:spPr bwMode="auto">
            <a:xfrm>
              <a:off x="2871" y="2068"/>
              <a:ext cx="227" cy="67"/>
            </a:xfrm>
            <a:custGeom>
              <a:avLst/>
              <a:gdLst>
                <a:gd name="T0" fmla="*/ 0 w 227"/>
                <a:gd name="T1" fmla="*/ 66 h 67"/>
                <a:gd name="T2" fmla="*/ 0 w 227"/>
                <a:gd name="T3" fmla="*/ 0 h 67"/>
                <a:gd name="T4" fmla="*/ 226 w 227"/>
                <a:gd name="T5" fmla="*/ 0 h 67"/>
                <a:gd name="T6" fmla="*/ 0 60000 65536"/>
                <a:gd name="T7" fmla="*/ 0 60000 65536"/>
                <a:gd name="T8" fmla="*/ 0 60000 65536"/>
                <a:gd name="T9" fmla="*/ 0 w 227"/>
                <a:gd name="T10" fmla="*/ 0 h 67"/>
                <a:gd name="T11" fmla="*/ 227 w 227"/>
                <a:gd name="T12" fmla="*/ 67 h 67"/>
              </a:gdLst>
              <a:ahLst/>
              <a:cxnLst>
                <a:cxn ang="T6">
                  <a:pos x="T0" y="T1"/>
                </a:cxn>
                <a:cxn ang="T7">
                  <a:pos x="T2" y="T3"/>
                </a:cxn>
                <a:cxn ang="T8">
                  <a:pos x="T4" y="T5"/>
                </a:cxn>
              </a:cxnLst>
              <a:rect l="T9" t="T10" r="T11" b="T12"/>
              <a:pathLst>
                <a:path w="227" h="67">
                  <a:moveTo>
                    <a:pt x="0" y="66"/>
                  </a:moveTo>
                  <a:lnTo>
                    <a:pt x="0" y="0"/>
                  </a:lnTo>
                  <a:lnTo>
                    <a:pt x="226"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205" name="Group 107"/>
          <p:cNvGrpSpPr>
            <a:grpSpLocks/>
          </p:cNvGrpSpPr>
          <p:nvPr/>
        </p:nvGrpSpPr>
        <p:grpSpPr bwMode="auto">
          <a:xfrm>
            <a:off x="4959350" y="3282950"/>
            <a:ext cx="236538" cy="106363"/>
            <a:chOff x="3124" y="2068"/>
            <a:chExt cx="149" cy="67"/>
          </a:xfrm>
        </p:grpSpPr>
        <p:sp>
          <p:nvSpPr>
            <p:cNvPr id="7433" name="Freeform 108"/>
            <p:cNvSpPr>
              <a:spLocks/>
            </p:cNvSpPr>
            <p:nvPr/>
          </p:nvSpPr>
          <p:spPr bwMode="auto">
            <a:xfrm>
              <a:off x="3124" y="2068"/>
              <a:ext cx="149" cy="67"/>
            </a:xfrm>
            <a:custGeom>
              <a:avLst/>
              <a:gdLst>
                <a:gd name="T0" fmla="*/ 148 w 149"/>
                <a:gd name="T1" fmla="*/ 0 h 67"/>
                <a:gd name="T2" fmla="*/ 148 w 149"/>
                <a:gd name="T3" fmla="*/ 66 h 67"/>
                <a:gd name="T4" fmla="*/ 0 w 149"/>
                <a:gd name="T5" fmla="*/ 66 h 67"/>
                <a:gd name="T6" fmla="*/ 0 60000 65536"/>
                <a:gd name="T7" fmla="*/ 0 60000 65536"/>
                <a:gd name="T8" fmla="*/ 0 60000 65536"/>
                <a:gd name="T9" fmla="*/ 0 w 149"/>
                <a:gd name="T10" fmla="*/ 0 h 67"/>
                <a:gd name="T11" fmla="*/ 149 w 149"/>
                <a:gd name="T12" fmla="*/ 67 h 67"/>
              </a:gdLst>
              <a:ahLst/>
              <a:cxnLst>
                <a:cxn ang="T6">
                  <a:pos x="T0" y="T1"/>
                </a:cxn>
                <a:cxn ang="T7">
                  <a:pos x="T2" y="T3"/>
                </a:cxn>
                <a:cxn ang="T8">
                  <a:pos x="T4" y="T5"/>
                </a:cxn>
              </a:cxnLst>
              <a:rect l="T9" t="T10" r="T11" b="T12"/>
              <a:pathLst>
                <a:path w="149" h="67">
                  <a:moveTo>
                    <a:pt x="148" y="0"/>
                  </a:moveTo>
                  <a:lnTo>
                    <a:pt x="148" y="66"/>
                  </a:lnTo>
                  <a:lnTo>
                    <a:pt x="0" y="66"/>
                  </a:lnTo>
                </a:path>
              </a:pathLst>
            </a:custGeom>
            <a:solidFill>
              <a:srgbClr val="FAFD00"/>
            </a:solidFill>
            <a:ln w="12700" cap="rnd">
              <a:solidFill>
                <a:srgbClr val="000000"/>
              </a:solidFill>
              <a:round/>
              <a:headEnd type="none" w="sm" len="sm"/>
              <a:tailEnd type="none" w="sm" len="sm"/>
            </a:ln>
          </p:spPr>
          <p:txBody>
            <a:bodyPr/>
            <a:lstStyle/>
            <a:p>
              <a:endParaRPr lang="hu-HU"/>
            </a:p>
          </p:txBody>
        </p:sp>
        <p:sp>
          <p:nvSpPr>
            <p:cNvPr id="7434" name="Freeform 109"/>
            <p:cNvSpPr>
              <a:spLocks/>
            </p:cNvSpPr>
            <p:nvPr/>
          </p:nvSpPr>
          <p:spPr bwMode="auto">
            <a:xfrm>
              <a:off x="3124" y="2068"/>
              <a:ext cx="149" cy="67"/>
            </a:xfrm>
            <a:custGeom>
              <a:avLst/>
              <a:gdLst>
                <a:gd name="T0" fmla="*/ 0 w 149"/>
                <a:gd name="T1" fmla="*/ 66 h 67"/>
                <a:gd name="T2" fmla="*/ 0 w 149"/>
                <a:gd name="T3" fmla="*/ 0 h 67"/>
                <a:gd name="T4" fmla="*/ 148 w 149"/>
                <a:gd name="T5" fmla="*/ 0 h 67"/>
                <a:gd name="T6" fmla="*/ 0 60000 65536"/>
                <a:gd name="T7" fmla="*/ 0 60000 65536"/>
                <a:gd name="T8" fmla="*/ 0 60000 65536"/>
                <a:gd name="T9" fmla="*/ 0 w 149"/>
                <a:gd name="T10" fmla="*/ 0 h 67"/>
                <a:gd name="T11" fmla="*/ 149 w 149"/>
                <a:gd name="T12" fmla="*/ 67 h 67"/>
              </a:gdLst>
              <a:ahLst/>
              <a:cxnLst>
                <a:cxn ang="T6">
                  <a:pos x="T0" y="T1"/>
                </a:cxn>
                <a:cxn ang="T7">
                  <a:pos x="T2" y="T3"/>
                </a:cxn>
                <a:cxn ang="T8">
                  <a:pos x="T4" y="T5"/>
                </a:cxn>
              </a:cxnLst>
              <a:rect l="T9" t="T10" r="T11" b="T12"/>
              <a:pathLst>
                <a:path w="149" h="67">
                  <a:moveTo>
                    <a:pt x="0" y="66"/>
                  </a:moveTo>
                  <a:lnTo>
                    <a:pt x="0" y="0"/>
                  </a:lnTo>
                  <a:lnTo>
                    <a:pt x="148" y="0"/>
                  </a:lnTo>
                </a:path>
              </a:pathLst>
            </a:custGeom>
            <a:solidFill>
              <a:srgbClr val="FAFD00"/>
            </a:solidFill>
            <a:ln w="12700" cap="rnd">
              <a:solidFill>
                <a:srgbClr val="DDDDDD"/>
              </a:solidFill>
              <a:round/>
              <a:headEnd type="none" w="sm" len="sm"/>
              <a:tailEnd type="none" w="sm" len="sm"/>
            </a:ln>
          </p:spPr>
          <p:txBody>
            <a:bodyPr/>
            <a:lstStyle/>
            <a:p>
              <a:endParaRPr lang="hu-HU"/>
            </a:p>
          </p:txBody>
        </p:sp>
      </p:grpSp>
      <p:grpSp>
        <p:nvGrpSpPr>
          <p:cNvPr id="7206" name="Group 110"/>
          <p:cNvGrpSpPr>
            <a:grpSpLocks/>
          </p:cNvGrpSpPr>
          <p:nvPr/>
        </p:nvGrpSpPr>
        <p:grpSpPr bwMode="auto">
          <a:xfrm>
            <a:off x="5235575" y="3282950"/>
            <a:ext cx="596900" cy="106363"/>
            <a:chOff x="3298" y="2068"/>
            <a:chExt cx="376" cy="67"/>
          </a:xfrm>
        </p:grpSpPr>
        <p:sp>
          <p:nvSpPr>
            <p:cNvPr id="7431" name="Freeform 111"/>
            <p:cNvSpPr>
              <a:spLocks/>
            </p:cNvSpPr>
            <p:nvPr/>
          </p:nvSpPr>
          <p:spPr bwMode="auto">
            <a:xfrm>
              <a:off x="3298" y="2068"/>
              <a:ext cx="376" cy="67"/>
            </a:xfrm>
            <a:custGeom>
              <a:avLst/>
              <a:gdLst>
                <a:gd name="T0" fmla="*/ 375 w 376"/>
                <a:gd name="T1" fmla="*/ 0 h 67"/>
                <a:gd name="T2" fmla="*/ 375 w 376"/>
                <a:gd name="T3" fmla="*/ 66 h 67"/>
                <a:gd name="T4" fmla="*/ 0 w 376"/>
                <a:gd name="T5" fmla="*/ 66 h 67"/>
                <a:gd name="T6" fmla="*/ 0 60000 65536"/>
                <a:gd name="T7" fmla="*/ 0 60000 65536"/>
                <a:gd name="T8" fmla="*/ 0 60000 65536"/>
                <a:gd name="T9" fmla="*/ 0 w 376"/>
                <a:gd name="T10" fmla="*/ 0 h 67"/>
                <a:gd name="T11" fmla="*/ 376 w 376"/>
                <a:gd name="T12" fmla="*/ 67 h 67"/>
              </a:gdLst>
              <a:ahLst/>
              <a:cxnLst>
                <a:cxn ang="T6">
                  <a:pos x="T0" y="T1"/>
                </a:cxn>
                <a:cxn ang="T7">
                  <a:pos x="T2" y="T3"/>
                </a:cxn>
                <a:cxn ang="T8">
                  <a:pos x="T4" y="T5"/>
                </a:cxn>
              </a:cxnLst>
              <a:rect l="T9" t="T10" r="T11" b="T12"/>
              <a:pathLst>
                <a:path w="376" h="67">
                  <a:moveTo>
                    <a:pt x="375" y="0"/>
                  </a:moveTo>
                  <a:lnTo>
                    <a:pt x="375" y="66"/>
                  </a:lnTo>
                  <a:lnTo>
                    <a:pt x="0" y="66"/>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432" name="Freeform 112"/>
            <p:cNvSpPr>
              <a:spLocks/>
            </p:cNvSpPr>
            <p:nvPr/>
          </p:nvSpPr>
          <p:spPr bwMode="auto">
            <a:xfrm>
              <a:off x="3298" y="2068"/>
              <a:ext cx="376" cy="67"/>
            </a:xfrm>
            <a:custGeom>
              <a:avLst/>
              <a:gdLst>
                <a:gd name="T0" fmla="*/ 0 w 376"/>
                <a:gd name="T1" fmla="*/ 66 h 67"/>
                <a:gd name="T2" fmla="*/ 0 w 376"/>
                <a:gd name="T3" fmla="*/ 0 h 67"/>
                <a:gd name="T4" fmla="*/ 375 w 376"/>
                <a:gd name="T5" fmla="*/ 0 h 67"/>
                <a:gd name="T6" fmla="*/ 0 60000 65536"/>
                <a:gd name="T7" fmla="*/ 0 60000 65536"/>
                <a:gd name="T8" fmla="*/ 0 60000 65536"/>
                <a:gd name="T9" fmla="*/ 0 w 376"/>
                <a:gd name="T10" fmla="*/ 0 h 67"/>
                <a:gd name="T11" fmla="*/ 376 w 376"/>
                <a:gd name="T12" fmla="*/ 67 h 67"/>
              </a:gdLst>
              <a:ahLst/>
              <a:cxnLst>
                <a:cxn ang="T6">
                  <a:pos x="T0" y="T1"/>
                </a:cxn>
                <a:cxn ang="T7">
                  <a:pos x="T2" y="T3"/>
                </a:cxn>
                <a:cxn ang="T8">
                  <a:pos x="T4" y="T5"/>
                </a:cxn>
              </a:cxnLst>
              <a:rect l="T9" t="T10" r="T11" b="T12"/>
              <a:pathLst>
                <a:path w="376" h="67">
                  <a:moveTo>
                    <a:pt x="0" y="66"/>
                  </a:moveTo>
                  <a:lnTo>
                    <a:pt x="0" y="0"/>
                  </a:lnTo>
                  <a:lnTo>
                    <a:pt x="375"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207" name="Group 113"/>
          <p:cNvGrpSpPr>
            <a:grpSpLocks/>
          </p:cNvGrpSpPr>
          <p:nvPr/>
        </p:nvGrpSpPr>
        <p:grpSpPr bwMode="auto">
          <a:xfrm>
            <a:off x="4557713" y="3160713"/>
            <a:ext cx="1273175" cy="84137"/>
            <a:chOff x="2871" y="1991"/>
            <a:chExt cx="802" cy="53"/>
          </a:xfrm>
        </p:grpSpPr>
        <p:sp>
          <p:nvSpPr>
            <p:cNvPr id="7428" name="Rectangle 114"/>
            <p:cNvSpPr>
              <a:spLocks noChangeArrowheads="1"/>
            </p:cNvSpPr>
            <p:nvPr/>
          </p:nvSpPr>
          <p:spPr bwMode="auto">
            <a:xfrm>
              <a:off x="2871" y="1991"/>
              <a:ext cx="226" cy="53"/>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429" name="Rectangle 115"/>
            <p:cNvSpPr>
              <a:spLocks noChangeArrowheads="1"/>
            </p:cNvSpPr>
            <p:nvPr/>
          </p:nvSpPr>
          <p:spPr bwMode="auto">
            <a:xfrm>
              <a:off x="3124" y="1991"/>
              <a:ext cx="148" cy="53"/>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430" name="Rectangle 116"/>
            <p:cNvSpPr>
              <a:spLocks noChangeArrowheads="1"/>
            </p:cNvSpPr>
            <p:nvPr/>
          </p:nvSpPr>
          <p:spPr bwMode="auto">
            <a:xfrm>
              <a:off x="3307" y="1991"/>
              <a:ext cx="366" cy="53"/>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grpSp>
      <p:grpSp>
        <p:nvGrpSpPr>
          <p:cNvPr id="7208" name="Group 117"/>
          <p:cNvGrpSpPr>
            <a:grpSpLocks/>
          </p:cNvGrpSpPr>
          <p:nvPr/>
        </p:nvGrpSpPr>
        <p:grpSpPr bwMode="auto">
          <a:xfrm>
            <a:off x="4557713" y="3148013"/>
            <a:ext cx="360362" cy="107950"/>
            <a:chOff x="2871" y="1983"/>
            <a:chExt cx="227" cy="68"/>
          </a:xfrm>
        </p:grpSpPr>
        <p:sp>
          <p:nvSpPr>
            <p:cNvPr id="7426" name="Freeform 118"/>
            <p:cNvSpPr>
              <a:spLocks/>
            </p:cNvSpPr>
            <p:nvPr/>
          </p:nvSpPr>
          <p:spPr bwMode="auto">
            <a:xfrm>
              <a:off x="2871" y="1983"/>
              <a:ext cx="227" cy="68"/>
            </a:xfrm>
            <a:custGeom>
              <a:avLst/>
              <a:gdLst>
                <a:gd name="T0" fmla="*/ 226 w 227"/>
                <a:gd name="T1" fmla="*/ 0 h 68"/>
                <a:gd name="T2" fmla="*/ 226 w 227"/>
                <a:gd name="T3" fmla="*/ 67 h 68"/>
                <a:gd name="T4" fmla="*/ 0 w 227"/>
                <a:gd name="T5" fmla="*/ 67 h 68"/>
                <a:gd name="T6" fmla="*/ 0 60000 65536"/>
                <a:gd name="T7" fmla="*/ 0 60000 65536"/>
                <a:gd name="T8" fmla="*/ 0 60000 65536"/>
                <a:gd name="T9" fmla="*/ 0 w 227"/>
                <a:gd name="T10" fmla="*/ 0 h 68"/>
                <a:gd name="T11" fmla="*/ 227 w 227"/>
                <a:gd name="T12" fmla="*/ 68 h 68"/>
              </a:gdLst>
              <a:ahLst/>
              <a:cxnLst>
                <a:cxn ang="T6">
                  <a:pos x="T0" y="T1"/>
                </a:cxn>
                <a:cxn ang="T7">
                  <a:pos x="T2" y="T3"/>
                </a:cxn>
                <a:cxn ang="T8">
                  <a:pos x="T4" y="T5"/>
                </a:cxn>
              </a:cxnLst>
              <a:rect l="T9" t="T10" r="T11" b="T12"/>
              <a:pathLst>
                <a:path w="227" h="68">
                  <a:moveTo>
                    <a:pt x="226" y="0"/>
                  </a:moveTo>
                  <a:lnTo>
                    <a:pt x="226" y="67"/>
                  </a:lnTo>
                  <a:lnTo>
                    <a:pt x="0" y="67"/>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427" name="Freeform 119"/>
            <p:cNvSpPr>
              <a:spLocks/>
            </p:cNvSpPr>
            <p:nvPr/>
          </p:nvSpPr>
          <p:spPr bwMode="auto">
            <a:xfrm>
              <a:off x="2871" y="1983"/>
              <a:ext cx="227" cy="68"/>
            </a:xfrm>
            <a:custGeom>
              <a:avLst/>
              <a:gdLst>
                <a:gd name="T0" fmla="*/ 0 w 227"/>
                <a:gd name="T1" fmla="*/ 67 h 68"/>
                <a:gd name="T2" fmla="*/ 0 w 227"/>
                <a:gd name="T3" fmla="*/ 0 h 68"/>
                <a:gd name="T4" fmla="*/ 226 w 227"/>
                <a:gd name="T5" fmla="*/ 0 h 68"/>
                <a:gd name="T6" fmla="*/ 0 60000 65536"/>
                <a:gd name="T7" fmla="*/ 0 60000 65536"/>
                <a:gd name="T8" fmla="*/ 0 60000 65536"/>
                <a:gd name="T9" fmla="*/ 0 w 227"/>
                <a:gd name="T10" fmla="*/ 0 h 68"/>
                <a:gd name="T11" fmla="*/ 227 w 227"/>
                <a:gd name="T12" fmla="*/ 68 h 68"/>
              </a:gdLst>
              <a:ahLst/>
              <a:cxnLst>
                <a:cxn ang="T6">
                  <a:pos x="T0" y="T1"/>
                </a:cxn>
                <a:cxn ang="T7">
                  <a:pos x="T2" y="T3"/>
                </a:cxn>
                <a:cxn ang="T8">
                  <a:pos x="T4" y="T5"/>
                </a:cxn>
              </a:cxnLst>
              <a:rect l="T9" t="T10" r="T11" b="T12"/>
              <a:pathLst>
                <a:path w="227" h="68">
                  <a:moveTo>
                    <a:pt x="0" y="67"/>
                  </a:moveTo>
                  <a:lnTo>
                    <a:pt x="0" y="0"/>
                  </a:lnTo>
                  <a:lnTo>
                    <a:pt x="226"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209" name="Group 120"/>
          <p:cNvGrpSpPr>
            <a:grpSpLocks/>
          </p:cNvGrpSpPr>
          <p:nvPr/>
        </p:nvGrpSpPr>
        <p:grpSpPr bwMode="auto">
          <a:xfrm>
            <a:off x="4959350" y="3148013"/>
            <a:ext cx="236538" cy="107950"/>
            <a:chOff x="3124" y="1983"/>
            <a:chExt cx="149" cy="68"/>
          </a:xfrm>
        </p:grpSpPr>
        <p:sp>
          <p:nvSpPr>
            <p:cNvPr id="7424" name="Freeform 121"/>
            <p:cNvSpPr>
              <a:spLocks/>
            </p:cNvSpPr>
            <p:nvPr/>
          </p:nvSpPr>
          <p:spPr bwMode="auto">
            <a:xfrm>
              <a:off x="3124" y="1983"/>
              <a:ext cx="149" cy="68"/>
            </a:xfrm>
            <a:custGeom>
              <a:avLst/>
              <a:gdLst>
                <a:gd name="T0" fmla="*/ 148 w 149"/>
                <a:gd name="T1" fmla="*/ 0 h 68"/>
                <a:gd name="T2" fmla="*/ 148 w 149"/>
                <a:gd name="T3" fmla="*/ 67 h 68"/>
                <a:gd name="T4" fmla="*/ 0 w 149"/>
                <a:gd name="T5" fmla="*/ 67 h 68"/>
                <a:gd name="T6" fmla="*/ 0 60000 65536"/>
                <a:gd name="T7" fmla="*/ 0 60000 65536"/>
                <a:gd name="T8" fmla="*/ 0 60000 65536"/>
                <a:gd name="T9" fmla="*/ 0 w 149"/>
                <a:gd name="T10" fmla="*/ 0 h 68"/>
                <a:gd name="T11" fmla="*/ 149 w 149"/>
                <a:gd name="T12" fmla="*/ 68 h 68"/>
              </a:gdLst>
              <a:ahLst/>
              <a:cxnLst>
                <a:cxn ang="T6">
                  <a:pos x="T0" y="T1"/>
                </a:cxn>
                <a:cxn ang="T7">
                  <a:pos x="T2" y="T3"/>
                </a:cxn>
                <a:cxn ang="T8">
                  <a:pos x="T4" y="T5"/>
                </a:cxn>
              </a:cxnLst>
              <a:rect l="T9" t="T10" r="T11" b="T12"/>
              <a:pathLst>
                <a:path w="149" h="68">
                  <a:moveTo>
                    <a:pt x="148" y="0"/>
                  </a:moveTo>
                  <a:lnTo>
                    <a:pt x="148" y="67"/>
                  </a:lnTo>
                  <a:lnTo>
                    <a:pt x="0" y="67"/>
                  </a:lnTo>
                </a:path>
              </a:pathLst>
            </a:custGeom>
            <a:solidFill>
              <a:srgbClr val="3365FB"/>
            </a:solidFill>
            <a:ln w="12700" cap="rnd">
              <a:solidFill>
                <a:srgbClr val="000000"/>
              </a:solidFill>
              <a:round/>
              <a:headEnd type="none" w="sm" len="sm"/>
              <a:tailEnd type="none" w="sm" len="sm"/>
            </a:ln>
          </p:spPr>
          <p:txBody>
            <a:bodyPr/>
            <a:lstStyle/>
            <a:p>
              <a:endParaRPr lang="hu-HU"/>
            </a:p>
          </p:txBody>
        </p:sp>
        <p:sp>
          <p:nvSpPr>
            <p:cNvPr id="7425" name="Freeform 122"/>
            <p:cNvSpPr>
              <a:spLocks/>
            </p:cNvSpPr>
            <p:nvPr/>
          </p:nvSpPr>
          <p:spPr bwMode="auto">
            <a:xfrm>
              <a:off x="3124" y="1983"/>
              <a:ext cx="149" cy="68"/>
            </a:xfrm>
            <a:custGeom>
              <a:avLst/>
              <a:gdLst>
                <a:gd name="T0" fmla="*/ 0 w 149"/>
                <a:gd name="T1" fmla="*/ 67 h 68"/>
                <a:gd name="T2" fmla="*/ 0 w 149"/>
                <a:gd name="T3" fmla="*/ 0 h 68"/>
                <a:gd name="T4" fmla="*/ 148 w 149"/>
                <a:gd name="T5" fmla="*/ 0 h 68"/>
                <a:gd name="T6" fmla="*/ 0 60000 65536"/>
                <a:gd name="T7" fmla="*/ 0 60000 65536"/>
                <a:gd name="T8" fmla="*/ 0 60000 65536"/>
                <a:gd name="T9" fmla="*/ 0 w 149"/>
                <a:gd name="T10" fmla="*/ 0 h 68"/>
                <a:gd name="T11" fmla="*/ 149 w 149"/>
                <a:gd name="T12" fmla="*/ 68 h 68"/>
              </a:gdLst>
              <a:ahLst/>
              <a:cxnLst>
                <a:cxn ang="T6">
                  <a:pos x="T0" y="T1"/>
                </a:cxn>
                <a:cxn ang="T7">
                  <a:pos x="T2" y="T3"/>
                </a:cxn>
                <a:cxn ang="T8">
                  <a:pos x="T4" y="T5"/>
                </a:cxn>
              </a:cxnLst>
              <a:rect l="T9" t="T10" r="T11" b="T12"/>
              <a:pathLst>
                <a:path w="149" h="68">
                  <a:moveTo>
                    <a:pt x="0" y="67"/>
                  </a:moveTo>
                  <a:lnTo>
                    <a:pt x="0" y="0"/>
                  </a:lnTo>
                  <a:lnTo>
                    <a:pt x="148" y="0"/>
                  </a:lnTo>
                </a:path>
              </a:pathLst>
            </a:custGeom>
            <a:solidFill>
              <a:srgbClr val="3365FB"/>
            </a:solidFill>
            <a:ln w="12700" cap="rnd">
              <a:solidFill>
                <a:srgbClr val="DDDDDD"/>
              </a:solidFill>
              <a:round/>
              <a:headEnd type="none" w="sm" len="sm"/>
              <a:tailEnd type="none" w="sm" len="sm"/>
            </a:ln>
          </p:spPr>
          <p:txBody>
            <a:bodyPr/>
            <a:lstStyle/>
            <a:p>
              <a:endParaRPr lang="hu-HU"/>
            </a:p>
          </p:txBody>
        </p:sp>
      </p:grpSp>
      <p:grpSp>
        <p:nvGrpSpPr>
          <p:cNvPr id="7210" name="Group 123"/>
          <p:cNvGrpSpPr>
            <a:grpSpLocks/>
          </p:cNvGrpSpPr>
          <p:nvPr/>
        </p:nvGrpSpPr>
        <p:grpSpPr bwMode="auto">
          <a:xfrm>
            <a:off x="5235575" y="3148013"/>
            <a:ext cx="596900" cy="107950"/>
            <a:chOff x="3298" y="1983"/>
            <a:chExt cx="376" cy="68"/>
          </a:xfrm>
        </p:grpSpPr>
        <p:sp>
          <p:nvSpPr>
            <p:cNvPr id="7422" name="Freeform 124"/>
            <p:cNvSpPr>
              <a:spLocks/>
            </p:cNvSpPr>
            <p:nvPr/>
          </p:nvSpPr>
          <p:spPr bwMode="auto">
            <a:xfrm>
              <a:off x="3298" y="1983"/>
              <a:ext cx="376" cy="68"/>
            </a:xfrm>
            <a:custGeom>
              <a:avLst/>
              <a:gdLst>
                <a:gd name="T0" fmla="*/ 375 w 376"/>
                <a:gd name="T1" fmla="*/ 0 h 68"/>
                <a:gd name="T2" fmla="*/ 375 w 376"/>
                <a:gd name="T3" fmla="*/ 67 h 68"/>
                <a:gd name="T4" fmla="*/ 0 w 376"/>
                <a:gd name="T5" fmla="*/ 67 h 68"/>
                <a:gd name="T6" fmla="*/ 0 60000 65536"/>
                <a:gd name="T7" fmla="*/ 0 60000 65536"/>
                <a:gd name="T8" fmla="*/ 0 60000 65536"/>
                <a:gd name="T9" fmla="*/ 0 w 376"/>
                <a:gd name="T10" fmla="*/ 0 h 68"/>
                <a:gd name="T11" fmla="*/ 376 w 376"/>
                <a:gd name="T12" fmla="*/ 68 h 68"/>
              </a:gdLst>
              <a:ahLst/>
              <a:cxnLst>
                <a:cxn ang="T6">
                  <a:pos x="T0" y="T1"/>
                </a:cxn>
                <a:cxn ang="T7">
                  <a:pos x="T2" y="T3"/>
                </a:cxn>
                <a:cxn ang="T8">
                  <a:pos x="T4" y="T5"/>
                </a:cxn>
              </a:cxnLst>
              <a:rect l="T9" t="T10" r="T11" b="T12"/>
              <a:pathLst>
                <a:path w="376" h="68">
                  <a:moveTo>
                    <a:pt x="375" y="0"/>
                  </a:moveTo>
                  <a:lnTo>
                    <a:pt x="375" y="67"/>
                  </a:lnTo>
                  <a:lnTo>
                    <a:pt x="0" y="67"/>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423" name="Freeform 125"/>
            <p:cNvSpPr>
              <a:spLocks/>
            </p:cNvSpPr>
            <p:nvPr/>
          </p:nvSpPr>
          <p:spPr bwMode="auto">
            <a:xfrm>
              <a:off x="3298" y="1983"/>
              <a:ext cx="376" cy="68"/>
            </a:xfrm>
            <a:custGeom>
              <a:avLst/>
              <a:gdLst>
                <a:gd name="T0" fmla="*/ 0 w 376"/>
                <a:gd name="T1" fmla="*/ 67 h 68"/>
                <a:gd name="T2" fmla="*/ 0 w 376"/>
                <a:gd name="T3" fmla="*/ 0 h 68"/>
                <a:gd name="T4" fmla="*/ 375 w 376"/>
                <a:gd name="T5" fmla="*/ 0 h 68"/>
                <a:gd name="T6" fmla="*/ 0 60000 65536"/>
                <a:gd name="T7" fmla="*/ 0 60000 65536"/>
                <a:gd name="T8" fmla="*/ 0 60000 65536"/>
                <a:gd name="T9" fmla="*/ 0 w 376"/>
                <a:gd name="T10" fmla="*/ 0 h 68"/>
                <a:gd name="T11" fmla="*/ 376 w 376"/>
                <a:gd name="T12" fmla="*/ 68 h 68"/>
              </a:gdLst>
              <a:ahLst/>
              <a:cxnLst>
                <a:cxn ang="T6">
                  <a:pos x="T0" y="T1"/>
                </a:cxn>
                <a:cxn ang="T7">
                  <a:pos x="T2" y="T3"/>
                </a:cxn>
                <a:cxn ang="T8">
                  <a:pos x="T4" y="T5"/>
                </a:cxn>
              </a:cxnLst>
              <a:rect l="T9" t="T10" r="T11" b="T12"/>
              <a:pathLst>
                <a:path w="376" h="68">
                  <a:moveTo>
                    <a:pt x="0" y="67"/>
                  </a:moveTo>
                  <a:lnTo>
                    <a:pt x="0" y="0"/>
                  </a:lnTo>
                  <a:lnTo>
                    <a:pt x="375"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211" name="Group 126"/>
          <p:cNvGrpSpPr>
            <a:grpSpLocks/>
          </p:cNvGrpSpPr>
          <p:nvPr/>
        </p:nvGrpSpPr>
        <p:grpSpPr bwMode="auto">
          <a:xfrm>
            <a:off x="4557713" y="3027363"/>
            <a:ext cx="1273175" cy="84137"/>
            <a:chOff x="2871" y="1907"/>
            <a:chExt cx="802" cy="53"/>
          </a:xfrm>
        </p:grpSpPr>
        <p:sp>
          <p:nvSpPr>
            <p:cNvPr id="7419" name="Rectangle 127"/>
            <p:cNvSpPr>
              <a:spLocks noChangeArrowheads="1"/>
            </p:cNvSpPr>
            <p:nvPr/>
          </p:nvSpPr>
          <p:spPr bwMode="auto">
            <a:xfrm>
              <a:off x="2871" y="1907"/>
              <a:ext cx="226" cy="53"/>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420" name="Rectangle 128"/>
            <p:cNvSpPr>
              <a:spLocks noChangeArrowheads="1"/>
            </p:cNvSpPr>
            <p:nvPr/>
          </p:nvSpPr>
          <p:spPr bwMode="auto">
            <a:xfrm>
              <a:off x="3124" y="1907"/>
              <a:ext cx="148" cy="53"/>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421" name="Rectangle 129"/>
            <p:cNvSpPr>
              <a:spLocks noChangeArrowheads="1"/>
            </p:cNvSpPr>
            <p:nvPr/>
          </p:nvSpPr>
          <p:spPr bwMode="auto">
            <a:xfrm>
              <a:off x="3307" y="1907"/>
              <a:ext cx="366" cy="53"/>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grpSp>
      <p:grpSp>
        <p:nvGrpSpPr>
          <p:cNvPr id="7212" name="Group 130"/>
          <p:cNvGrpSpPr>
            <a:grpSpLocks/>
          </p:cNvGrpSpPr>
          <p:nvPr/>
        </p:nvGrpSpPr>
        <p:grpSpPr bwMode="auto">
          <a:xfrm>
            <a:off x="4557713" y="3013075"/>
            <a:ext cx="360362" cy="109538"/>
            <a:chOff x="2871" y="1898"/>
            <a:chExt cx="227" cy="69"/>
          </a:xfrm>
        </p:grpSpPr>
        <p:sp>
          <p:nvSpPr>
            <p:cNvPr id="7417" name="Freeform 131"/>
            <p:cNvSpPr>
              <a:spLocks/>
            </p:cNvSpPr>
            <p:nvPr/>
          </p:nvSpPr>
          <p:spPr bwMode="auto">
            <a:xfrm>
              <a:off x="2871" y="1898"/>
              <a:ext cx="227" cy="69"/>
            </a:xfrm>
            <a:custGeom>
              <a:avLst/>
              <a:gdLst>
                <a:gd name="T0" fmla="*/ 226 w 227"/>
                <a:gd name="T1" fmla="*/ 0 h 69"/>
                <a:gd name="T2" fmla="*/ 226 w 227"/>
                <a:gd name="T3" fmla="*/ 68 h 69"/>
                <a:gd name="T4" fmla="*/ 0 w 227"/>
                <a:gd name="T5" fmla="*/ 68 h 69"/>
                <a:gd name="T6" fmla="*/ 0 60000 65536"/>
                <a:gd name="T7" fmla="*/ 0 60000 65536"/>
                <a:gd name="T8" fmla="*/ 0 60000 65536"/>
                <a:gd name="T9" fmla="*/ 0 w 227"/>
                <a:gd name="T10" fmla="*/ 0 h 69"/>
                <a:gd name="T11" fmla="*/ 227 w 227"/>
                <a:gd name="T12" fmla="*/ 69 h 69"/>
              </a:gdLst>
              <a:ahLst/>
              <a:cxnLst>
                <a:cxn ang="T6">
                  <a:pos x="T0" y="T1"/>
                </a:cxn>
                <a:cxn ang="T7">
                  <a:pos x="T2" y="T3"/>
                </a:cxn>
                <a:cxn ang="T8">
                  <a:pos x="T4" y="T5"/>
                </a:cxn>
              </a:cxnLst>
              <a:rect l="T9" t="T10" r="T11" b="T12"/>
              <a:pathLst>
                <a:path w="227" h="69">
                  <a:moveTo>
                    <a:pt x="226" y="0"/>
                  </a:moveTo>
                  <a:lnTo>
                    <a:pt x="226" y="68"/>
                  </a:lnTo>
                  <a:lnTo>
                    <a:pt x="0" y="68"/>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418" name="Freeform 132"/>
            <p:cNvSpPr>
              <a:spLocks/>
            </p:cNvSpPr>
            <p:nvPr/>
          </p:nvSpPr>
          <p:spPr bwMode="auto">
            <a:xfrm>
              <a:off x="2871" y="1898"/>
              <a:ext cx="227" cy="69"/>
            </a:xfrm>
            <a:custGeom>
              <a:avLst/>
              <a:gdLst>
                <a:gd name="T0" fmla="*/ 0 w 227"/>
                <a:gd name="T1" fmla="*/ 68 h 69"/>
                <a:gd name="T2" fmla="*/ 0 w 227"/>
                <a:gd name="T3" fmla="*/ 0 h 69"/>
                <a:gd name="T4" fmla="*/ 226 w 227"/>
                <a:gd name="T5" fmla="*/ 0 h 69"/>
                <a:gd name="T6" fmla="*/ 0 60000 65536"/>
                <a:gd name="T7" fmla="*/ 0 60000 65536"/>
                <a:gd name="T8" fmla="*/ 0 60000 65536"/>
                <a:gd name="T9" fmla="*/ 0 w 227"/>
                <a:gd name="T10" fmla="*/ 0 h 69"/>
                <a:gd name="T11" fmla="*/ 227 w 227"/>
                <a:gd name="T12" fmla="*/ 69 h 69"/>
              </a:gdLst>
              <a:ahLst/>
              <a:cxnLst>
                <a:cxn ang="T6">
                  <a:pos x="T0" y="T1"/>
                </a:cxn>
                <a:cxn ang="T7">
                  <a:pos x="T2" y="T3"/>
                </a:cxn>
                <a:cxn ang="T8">
                  <a:pos x="T4" y="T5"/>
                </a:cxn>
              </a:cxnLst>
              <a:rect l="T9" t="T10" r="T11" b="T12"/>
              <a:pathLst>
                <a:path w="227" h="69">
                  <a:moveTo>
                    <a:pt x="0" y="68"/>
                  </a:moveTo>
                  <a:lnTo>
                    <a:pt x="0" y="0"/>
                  </a:lnTo>
                  <a:lnTo>
                    <a:pt x="226"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213" name="Group 133"/>
          <p:cNvGrpSpPr>
            <a:grpSpLocks/>
          </p:cNvGrpSpPr>
          <p:nvPr/>
        </p:nvGrpSpPr>
        <p:grpSpPr bwMode="auto">
          <a:xfrm>
            <a:off x="4959350" y="3013075"/>
            <a:ext cx="236538" cy="109538"/>
            <a:chOff x="3124" y="1898"/>
            <a:chExt cx="149" cy="69"/>
          </a:xfrm>
        </p:grpSpPr>
        <p:sp>
          <p:nvSpPr>
            <p:cNvPr id="7415" name="Freeform 134"/>
            <p:cNvSpPr>
              <a:spLocks/>
            </p:cNvSpPr>
            <p:nvPr/>
          </p:nvSpPr>
          <p:spPr bwMode="auto">
            <a:xfrm>
              <a:off x="3124" y="1898"/>
              <a:ext cx="149" cy="69"/>
            </a:xfrm>
            <a:custGeom>
              <a:avLst/>
              <a:gdLst>
                <a:gd name="T0" fmla="*/ 148 w 149"/>
                <a:gd name="T1" fmla="*/ 0 h 69"/>
                <a:gd name="T2" fmla="*/ 148 w 149"/>
                <a:gd name="T3" fmla="*/ 68 h 69"/>
                <a:gd name="T4" fmla="*/ 0 w 149"/>
                <a:gd name="T5" fmla="*/ 68 h 69"/>
                <a:gd name="T6" fmla="*/ 0 60000 65536"/>
                <a:gd name="T7" fmla="*/ 0 60000 65536"/>
                <a:gd name="T8" fmla="*/ 0 60000 65536"/>
                <a:gd name="T9" fmla="*/ 0 w 149"/>
                <a:gd name="T10" fmla="*/ 0 h 69"/>
                <a:gd name="T11" fmla="*/ 149 w 149"/>
                <a:gd name="T12" fmla="*/ 69 h 69"/>
              </a:gdLst>
              <a:ahLst/>
              <a:cxnLst>
                <a:cxn ang="T6">
                  <a:pos x="T0" y="T1"/>
                </a:cxn>
                <a:cxn ang="T7">
                  <a:pos x="T2" y="T3"/>
                </a:cxn>
                <a:cxn ang="T8">
                  <a:pos x="T4" y="T5"/>
                </a:cxn>
              </a:cxnLst>
              <a:rect l="T9" t="T10" r="T11" b="T12"/>
              <a:pathLst>
                <a:path w="149" h="69">
                  <a:moveTo>
                    <a:pt x="148" y="0"/>
                  </a:moveTo>
                  <a:lnTo>
                    <a:pt x="148" y="68"/>
                  </a:lnTo>
                  <a:lnTo>
                    <a:pt x="0" y="68"/>
                  </a:lnTo>
                </a:path>
              </a:pathLst>
            </a:custGeom>
            <a:solidFill>
              <a:srgbClr val="006600"/>
            </a:solidFill>
            <a:ln w="12700" cap="rnd">
              <a:solidFill>
                <a:srgbClr val="000000"/>
              </a:solidFill>
              <a:round/>
              <a:headEnd type="none" w="sm" len="sm"/>
              <a:tailEnd type="none" w="sm" len="sm"/>
            </a:ln>
          </p:spPr>
          <p:txBody>
            <a:bodyPr/>
            <a:lstStyle/>
            <a:p>
              <a:endParaRPr lang="hu-HU"/>
            </a:p>
          </p:txBody>
        </p:sp>
        <p:sp>
          <p:nvSpPr>
            <p:cNvPr id="7416" name="Freeform 135"/>
            <p:cNvSpPr>
              <a:spLocks/>
            </p:cNvSpPr>
            <p:nvPr/>
          </p:nvSpPr>
          <p:spPr bwMode="auto">
            <a:xfrm>
              <a:off x="3124" y="1898"/>
              <a:ext cx="149" cy="69"/>
            </a:xfrm>
            <a:custGeom>
              <a:avLst/>
              <a:gdLst>
                <a:gd name="T0" fmla="*/ 0 w 149"/>
                <a:gd name="T1" fmla="*/ 68 h 69"/>
                <a:gd name="T2" fmla="*/ 0 w 149"/>
                <a:gd name="T3" fmla="*/ 0 h 69"/>
                <a:gd name="T4" fmla="*/ 148 w 149"/>
                <a:gd name="T5" fmla="*/ 0 h 69"/>
                <a:gd name="T6" fmla="*/ 0 60000 65536"/>
                <a:gd name="T7" fmla="*/ 0 60000 65536"/>
                <a:gd name="T8" fmla="*/ 0 60000 65536"/>
                <a:gd name="T9" fmla="*/ 0 w 149"/>
                <a:gd name="T10" fmla="*/ 0 h 69"/>
                <a:gd name="T11" fmla="*/ 149 w 149"/>
                <a:gd name="T12" fmla="*/ 69 h 69"/>
              </a:gdLst>
              <a:ahLst/>
              <a:cxnLst>
                <a:cxn ang="T6">
                  <a:pos x="T0" y="T1"/>
                </a:cxn>
                <a:cxn ang="T7">
                  <a:pos x="T2" y="T3"/>
                </a:cxn>
                <a:cxn ang="T8">
                  <a:pos x="T4" y="T5"/>
                </a:cxn>
              </a:cxnLst>
              <a:rect l="T9" t="T10" r="T11" b="T12"/>
              <a:pathLst>
                <a:path w="149" h="69">
                  <a:moveTo>
                    <a:pt x="0" y="68"/>
                  </a:moveTo>
                  <a:lnTo>
                    <a:pt x="0" y="0"/>
                  </a:lnTo>
                  <a:lnTo>
                    <a:pt x="148" y="0"/>
                  </a:lnTo>
                </a:path>
              </a:pathLst>
            </a:custGeom>
            <a:solidFill>
              <a:srgbClr val="006600"/>
            </a:solidFill>
            <a:ln w="12700" cap="rnd">
              <a:solidFill>
                <a:srgbClr val="DDDDDD"/>
              </a:solidFill>
              <a:round/>
              <a:headEnd type="none" w="sm" len="sm"/>
              <a:tailEnd type="none" w="sm" len="sm"/>
            </a:ln>
          </p:spPr>
          <p:txBody>
            <a:bodyPr/>
            <a:lstStyle/>
            <a:p>
              <a:endParaRPr lang="hu-HU"/>
            </a:p>
          </p:txBody>
        </p:sp>
      </p:grpSp>
      <p:grpSp>
        <p:nvGrpSpPr>
          <p:cNvPr id="7214" name="Group 136"/>
          <p:cNvGrpSpPr>
            <a:grpSpLocks/>
          </p:cNvGrpSpPr>
          <p:nvPr/>
        </p:nvGrpSpPr>
        <p:grpSpPr bwMode="auto">
          <a:xfrm>
            <a:off x="5235575" y="3013075"/>
            <a:ext cx="596900" cy="109538"/>
            <a:chOff x="3298" y="1898"/>
            <a:chExt cx="376" cy="69"/>
          </a:xfrm>
        </p:grpSpPr>
        <p:sp>
          <p:nvSpPr>
            <p:cNvPr id="7413" name="Freeform 137"/>
            <p:cNvSpPr>
              <a:spLocks/>
            </p:cNvSpPr>
            <p:nvPr/>
          </p:nvSpPr>
          <p:spPr bwMode="auto">
            <a:xfrm>
              <a:off x="3298" y="1898"/>
              <a:ext cx="376" cy="69"/>
            </a:xfrm>
            <a:custGeom>
              <a:avLst/>
              <a:gdLst>
                <a:gd name="T0" fmla="*/ 375 w 376"/>
                <a:gd name="T1" fmla="*/ 0 h 69"/>
                <a:gd name="T2" fmla="*/ 375 w 376"/>
                <a:gd name="T3" fmla="*/ 68 h 69"/>
                <a:gd name="T4" fmla="*/ 0 w 376"/>
                <a:gd name="T5" fmla="*/ 68 h 69"/>
                <a:gd name="T6" fmla="*/ 0 60000 65536"/>
                <a:gd name="T7" fmla="*/ 0 60000 65536"/>
                <a:gd name="T8" fmla="*/ 0 60000 65536"/>
                <a:gd name="T9" fmla="*/ 0 w 376"/>
                <a:gd name="T10" fmla="*/ 0 h 69"/>
                <a:gd name="T11" fmla="*/ 376 w 376"/>
                <a:gd name="T12" fmla="*/ 69 h 69"/>
              </a:gdLst>
              <a:ahLst/>
              <a:cxnLst>
                <a:cxn ang="T6">
                  <a:pos x="T0" y="T1"/>
                </a:cxn>
                <a:cxn ang="T7">
                  <a:pos x="T2" y="T3"/>
                </a:cxn>
                <a:cxn ang="T8">
                  <a:pos x="T4" y="T5"/>
                </a:cxn>
              </a:cxnLst>
              <a:rect l="T9" t="T10" r="T11" b="T12"/>
              <a:pathLst>
                <a:path w="376" h="69">
                  <a:moveTo>
                    <a:pt x="375" y="0"/>
                  </a:moveTo>
                  <a:lnTo>
                    <a:pt x="375" y="68"/>
                  </a:lnTo>
                  <a:lnTo>
                    <a:pt x="0" y="68"/>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414" name="Freeform 138"/>
            <p:cNvSpPr>
              <a:spLocks/>
            </p:cNvSpPr>
            <p:nvPr/>
          </p:nvSpPr>
          <p:spPr bwMode="auto">
            <a:xfrm>
              <a:off x="3298" y="1898"/>
              <a:ext cx="376" cy="69"/>
            </a:xfrm>
            <a:custGeom>
              <a:avLst/>
              <a:gdLst>
                <a:gd name="T0" fmla="*/ 0 w 376"/>
                <a:gd name="T1" fmla="*/ 68 h 69"/>
                <a:gd name="T2" fmla="*/ 0 w 376"/>
                <a:gd name="T3" fmla="*/ 0 h 69"/>
                <a:gd name="T4" fmla="*/ 375 w 376"/>
                <a:gd name="T5" fmla="*/ 0 h 69"/>
                <a:gd name="T6" fmla="*/ 0 60000 65536"/>
                <a:gd name="T7" fmla="*/ 0 60000 65536"/>
                <a:gd name="T8" fmla="*/ 0 60000 65536"/>
                <a:gd name="T9" fmla="*/ 0 w 376"/>
                <a:gd name="T10" fmla="*/ 0 h 69"/>
                <a:gd name="T11" fmla="*/ 376 w 376"/>
                <a:gd name="T12" fmla="*/ 69 h 69"/>
              </a:gdLst>
              <a:ahLst/>
              <a:cxnLst>
                <a:cxn ang="T6">
                  <a:pos x="T0" y="T1"/>
                </a:cxn>
                <a:cxn ang="T7">
                  <a:pos x="T2" y="T3"/>
                </a:cxn>
                <a:cxn ang="T8">
                  <a:pos x="T4" y="T5"/>
                </a:cxn>
              </a:cxnLst>
              <a:rect l="T9" t="T10" r="T11" b="T12"/>
              <a:pathLst>
                <a:path w="376" h="69">
                  <a:moveTo>
                    <a:pt x="0" y="68"/>
                  </a:moveTo>
                  <a:lnTo>
                    <a:pt x="0" y="0"/>
                  </a:lnTo>
                  <a:lnTo>
                    <a:pt x="375"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215" name="Group 139"/>
          <p:cNvGrpSpPr>
            <a:grpSpLocks/>
          </p:cNvGrpSpPr>
          <p:nvPr/>
        </p:nvGrpSpPr>
        <p:grpSpPr bwMode="auto">
          <a:xfrm>
            <a:off x="4557713" y="2894013"/>
            <a:ext cx="1273175" cy="82550"/>
            <a:chOff x="2871" y="1823"/>
            <a:chExt cx="802" cy="52"/>
          </a:xfrm>
        </p:grpSpPr>
        <p:sp>
          <p:nvSpPr>
            <p:cNvPr id="7410" name="Rectangle 140"/>
            <p:cNvSpPr>
              <a:spLocks noChangeArrowheads="1"/>
            </p:cNvSpPr>
            <p:nvPr/>
          </p:nvSpPr>
          <p:spPr bwMode="auto">
            <a:xfrm>
              <a:off x="2871" y="1823"/>
              <a:ext cx="226"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411" name="Rectangle 141"/>
            <p:cNvSpPr>
              <a:spLocks noChangeArrowheads="1"/>
            </p:cNvSpPr>
            <p:nvPr/>
          </p:nvSpPr>
          <p:spPr bwMode="auto">
            <a:xfrm>
              <a:off x="3124" y="1823"/>
              <a:ext cx="148"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412" name="Rectangle 142"/>
            <p:cNvSpPr>
              <a:spLocks noChangeArrowheads="1"/>
            </p:cNvSpPr>
            <p:nvPr/>
          </p:nvSpPr>
          <p:spPr bwMode="auto">
            <a:xfrm>
              <a:off x="3307" y="1823"/>
              <a:ext cx="366"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grpSp>
      <p:grpSp>
        <p:nvGrpSpPr>
          <p:cNvPr id="7216" name="Group 143"/>
          <p:cNvGrpSpPr>
            <a:grpSpLocks/>
          </p:cNvGrpSpPr>
          <p:nvPr/>
        </p:nvGrpSpPr>
        <p:grpSpPr bwMode="auto">
          <a:xfrm>
            <a:off x="4557713" y="2881313"/>
            <a:ext cx="360362" cy="106362"/>
            <a:chOff x="2871" y="1815"/>
            <a:chExt cx="227" cy="67"/>
          </a:xfrm>
        </p:grpSpPr>
        <p:sp>
          <p:nvSpPr>
            <p:cNvPr id="7408" name="Freeform 144"/>
            <p:cNvSpPr>
              <a:spLocks/>
            </p:cNvSpPr>
            <p:nvPr/>
          </p:nvSpPr>
          <p:spPr bwMode="auto">
            <a:xfrm>
              <a:off x="2871" y="1815"/>
              <a:ext cx="227" cy="67"/>
            </a:xfrm>
            <a:custGeom>
              <a:avLst/>
              <a:gdLst>
                <a:gd name="T0" fmla="*/ 226 w 227"/>
                <a:gd name="T1" fmla="*/ 0 h 67"/>
                <a:gd name="T2" fmla="*/ 226 w 227"/>
                <a:gd name="T3" fmla="*/ 66 h 67"/>
                <a:gd name="T4" fmla="*/ 0 w 227"/>
                <a:gd name="T5" fmla="*/ 66 h 67"/>
                <a:gd name="T6" fmla="*/ 0 60000 65536"/>
                <a:gd name="T7" fmla="*/ 0 60000 65536"/>
                <a:gd name="T8" fmla="*/ 0 60000 65536"/>
                <a:gd name="T9" fmla="*/ 0 w 227"/>
                <a:gd name="T10" fmla="*/ 0 h 67"/>
                <a:gd name="T11" fmla="*/ 227 w 227"/>
                <a:gd name="T12" fmla="*/ 67 h 67"/>
              </a:gdLst>
              <a:ahLst/>
              <a:cxnLst>
                <a:cxn ang="T6">
                  <a:pos x="T0" y="T1"/>
                </a:cxn>
                <a:cxn ang="T7">
                  <a:pos x="T2" y="T3"/>
                </a:cxn>
                <a:cxn ang="T8">
                  <a:pos x="T4" y="T5"/>
                </a:cxn>
              </a:cxnLst>
              <a:rect l="T9" t="T10" r="T11" b="T12"/>
              <a:pathLst>
                <a:path w="227" h="67">
                  <a:moveTo>
                    <a:pt x="226" y="0"/>
                  </a:moveTo>
                  <a:lnTo>
                    <a:pt x="226" y="66"/>
                  </a:lnTo>
                  <a:lnTo>
                    <a:pt x="0" y="66"/>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409" name="Freeform 145"/>
            <p:cNvSpPr>
              <a:spLocks/>
            </p:cNvSpPr>
            <p:nvPr/>
          </p:nvSpPr>
          <p:spPr bwMode="auto">
            <a:xfrm>
              <a:off x="2871" y="1815"/>
              <a:ext cx="227" cy="67"/>
            </a:xfrm>
            <a:custGeom>
              <a:avLst/>
              <a:gdLst>
                <a:gd name="T0" fmla="*/ 0 w 227"/>
                <a:gd name="T1" fmla="*/ 66 h 67"/>
                <a:gd name="T2" fmla="*/ 0 w 227"/>
                <a:gd name="T3" fmla="*/ 0 h 67"/>
                <a:gd name="T4" fmla="*/ 226 w 227"/>
                <a:gd name="T5" fmla="*/ 0 h 67"/>
                <a:gd name="T6" fmla="*/ 0 60000 65536"/>
                <a:gd name="T7" fmla="*/ 0 60000 65536"/>
                <a:gd name="T8" fmla="*/ 0 60000 65536"/>
                <a:gd name="T9" fmla="*/ 0 w 227"/>
                <a:gd name="T10" fmla="*/ 0 h 67"/>
                <a:gd name="T11" fmla="*/ 227 w 227"/>
                <a:gd name="T12" fmla="*/ 67 h 67"/>
              </a:gdLst>
              <a:ahLst/>
              <a:cxnLst>
                <a:cxn ang="T6">
                  <a:pos x="T0" y="T1"/>
                </a:cxn>
                <a:cxn ang="T7">
                  <a:pos x="T2" y="T3"/>
                </a:cxn>
                <a:cxn ang="T8">
                  <a:pos x="T4" y="T5"/>
                </a:cxn>
              </a:cxnLst>
              <a:rect l="T9" t="T10" r="T11" b="T12"/>
              <a:pathLst>
                <a:path w="227" h="67">
                  <a:moveTo>
                    <a:pt x="0" y="66"/>
                  </a:moveTo>
                  <a:lnTo>
                    <a:pt x="0" y="0"/>
                  </a:lnTo>
                  <a:lnTo>
                    <a:pt x="226"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217" name="Group 146"/>
          <p:cNvGrpSpPr>
            <a:grpSpLocks/>
          </p:cNvGrpSpPr>
          <p:nvPr/>
        </p:nvGrpSpPr>
        <p:grpSpPr bwMode="auto">
          <a:xfrm>
            <a:off x="4959350" y="2881313"/>
            <a:ext cx="236538" cy="106362"/>
            <a:chOff x="3124" y="1815"/>
            <a:chExt cx="149" cy="67"/>
          </a:xfrm>
        </p:grpSpPr>
        <p:sp>
          <p:nvSpPr>
            <p:cNvPr id="7406" name="Freeform 147"/>
            <p:cNvSpPr>
              <a:spLocks/>
            </p:cNvSpPr>
            <p:nvPr/>
          </p:nvSpPr>
          <p:spPr bwMode="auto">
            <a:xfrm>
              <a:off x="3124" y="1815"/>
              <a:ext cx="149" cy="67"/>
            </a:xfrm>
            <a:custGeom>
              <a:avLst/>
              <a:gdLst>
                <a:gd name="T0" fmla="*/ 148 w 149"/>
                <a:gd name="T1" fmla="*/ 0 h 67"/>
                <a:gd name="T2" fmla="*/ 148 w 149"/>
                <a:gd name="T3" fmla="*/ 66 h 67"/>
                <a:gd name="T4" fmla="*/ 0 w 149"/>
                <a:gd name="T5" fmla="*/ 66 h 67"/>
                <a:gd name="T6" fmla="*/ 0 60000 65536"/>
                <a:gd name="T7" fmla="*/ 0 60000 65536"/>
                <a:gd name="T8" fmla="*/ 0 60000 65536"/>
                <a:gd name="T9" fmla="*/ 0 w 149"/>
                <a:gd name="T10" fmla="*/ 0 h 67"/>
                <a:gd name="T11" fmla="*/ 149 w 149"/>
                <a:gd name="T12" fmla="*/ 67 h 67"/>
              </a:gdLst>
              <a:ahLst/>
              <a:cxnLst>
                <a:cxn ang="T6">
                  <a:pos x="T0" y="T1"/>
                </a:cxn>
                <a:cxn ang="T7">
                  <a:pos x="T2" y="T3"/>
                </a:cxn>
                <a:cxn ang="T8">
                  <a:pos x="T4" y="T5"/>
                </a:cxn>
              </a:cxnLst>
              <a:rect l="T9" t="T10" r="T11" b="T12"/>
              <a:pathLst>
                <a:path w="149" h="67">
                  <a:moveTo>
                    <a:pt x="148" y="0"/>
                  </a:moveTo>
                  <a:lnTo>
                    <a:pt x="148" y="66"/>
                  </a:lnTo>
                  <a:lnTo>
                    <a:pt x="0" y="66"/>
                  </a:lnTo>
                </a:path>
              </a:pathLst>
            </a:custGeom>
            <a:solidFill>
              <a:srgbClr val="FF3300"/>
            </a:solidFill>
            <a:ln w="12700" cap="rnd">
              <a:solidFill>
                <a:srgbClr val="000000"/>
              </a:solidFill>
              <a:round/>
              <a:headEnd type="none" w="sm" len="sm"/>
              <a:tailEnd type="none" w="sm" len="sm"/>
            </a:ln>
          </p:spPr>
          <p:txBody>
            <a:bodyPr/>
            <a:lstStyle/>
            <a:p>
              <a:endParaRPr lang="hu-HU"/>
            </a:p>
          </p:txBody>
        </p:sp>
        <p:sp>
          <p:nvSpPr>
            <p:cNvPr id="7407" name="Freeform 148"/>
            <p:cNvSpPr>
              <a:spLocks/>
            </p:cNvSpPr>
            <p:nvPr/>
          </p:nvSpPr>
          <p:spPr bwMode="auto">
            <a:xfrm>
              <a:off x="3124" y="1815"/>
              <a:ext cx="149" cy="67"/>
            </a:xfrm>
            <a:custGeom>
              <a:avLst/>
              <a:gdLst>
                <a:gd name="T0" fmla="*/ 0 w 149"/>
                <a:gd name="T1" fmla="*/ 66 h 67"/>
                <a:gd name="T2" fmla="*/ 0 w 149"/>
                <a:gd name="T3" fmla="*/ 0 h 67"/>
                <a:gd name="T4" fmla="*/ 148 w 149"/>
                <a:gd name="T5" fmla="*/ 0 h 67"/>
                <a:gd name="T6" fmla="*/ 0 60000 65536"/>
                <a:gd name="T7" fmla="*/ 0 60000 65536"/>
                <a:gd name="T8" fmla="*/ 0 60000 65536"/>
                <a:gd name="T9" fmla="*/ 0 w 149"/>
                <a:gd name="T10" fmla="*/ 0 h 67"/>
                <a:gd name="T11" fmla="*/ 149 w 149"/>
                <a:gd name="T12" fmla="*/ 67 h 67"/>
              </a:gdLst>
              <a:ahLst/>
              <a:cxnLst>
                <a:cxn ang="T6">
                  <a:pos x="T0" y="T1"/>
                </a:cxn>
                <a:cxn ang="T7">
                  <a:pos x="T2" y="T3"/>
                </a:cxn>
                <a:cxn ang="T8">
                  <a:pos x="T4" y="T5"/>
                </a:cxn>
              </a:cxnLst>
              <a:rect l="T9" t="T10" r="T11" b="T12"/>
              <a:pathLst>
                <a:path w="149" h="67">
                  <a:moveTo>
                    <a:pt x="0" y="66"/>
                  </a:moveTo>
                  <a:lnTo>
                    <a:pt x="0" y="0"/>
                  </a:lnTo>
                  <a:lnTo>
                    <a:pt x="148" y="0"/>
                  </a:lnTo>
                </a:path>
              </a:pathLst>
            </a:custGeom>
            <a:solidFill>
              <a:srgbClr val="FF3300"/>
            </a:solidFill>
            <a:ln w="12700" cap="rnd">
              <a:solidFill>
                <a:srgbClr val="DDDDDD"/>
              </a:solidFill>
              <a:round/>
              <a:headEnd type="none" w="sm" len="sm"/>
              <a:tailEnd type="none" w="sm" len="sm"/>
            </a:ln>
          </p:spPr>
          <p:txBody>
            <a:bodyPr/>
            <a:lstStyle/>
            <a:p>
              <a:endParaRPr lang="hu-HU"/>
            </a:p>
          </p:txBody>
        </p:sp>
      </p:grpSp>
      <p:grpSp>
        <p:nvGrpSpPr>
          <p:cNvPr id="7218" name="Group 149"/>
          <p:cNvGrpSpPr>
            <a:grpSpLocks/>
          </p:cNvGrpSpPr>
          <p:nvPr/>
        </p:nvGrpSpPr>
        <p:grpSpPr bwMode="auto">
          <a:xfrm>
            <a:off x="5235575" y="2881313"/>
            <a:ext cx="596900" cy="106362"/>
            <a:chOff x="3298" y="1815"/>
            <a:chExt cx="376" cy="67"/>
          </a:xfrm>
        </p:grpSpPr>
        <p:sp>
          <p:nvSpPr>
            <p:cNvPr id="7404" name="Freeform 150"/>
            <p:cNvSpPr>
              <a:spLocks/>
            </p:cNvSpPr>
            <p:nvPr/>
          </p:nvSpPr>
          <p:spPr bwMode="auto">
            <a:xfrm>
              <a:off x="3298" y="1815"/>
              <a:ext cx="376" cy="67"/>
            </a:xfrm>
            <a:custGeom>
              <a:avLst/>
              <a:gdLst>
                <a:gd name="T0" fmla="*/ 375 w 376"/>
                <a:gd name="T1" fmla="*/ 0 h 67"/>
                <a:gd name="T2" fmla="*/ 375 w 376"/>
                <a:gd name="T3" fmla="*/ 66 h 67"/>
                <a:gd name="T4" fmla="*/ 0 w 376"/>
                <a:gd name="T5" fmla="*/ 66 h 67"/>
                <a:gd name="T6" fmla="*/ 0 60000 65536"/>
                <a:gd name="T7" fmla="*/ 0 60000 65536"/>
                <a:gd name="T8" fmla="*/ 0 60000 65536"/>
                <a:gd name="T9" fmla="*/ 0 w 376"/>
                <a:gd name="T10" fmla="*/ 0 h 67"/>
                <a:gd name="T11" fmla="*/ 376 w 376"/>
                <a:gd name="T12" fmla="*/ 67 h 67"/>
              </a:gdLst>
              <a:ahLst/>
              <a:cxnLst>
                <a:cxn ang="T6">
                  <a:pos x="T0" y="T1"/>
                </a:cxn>
                <a:cxn ang="T7">
                  <a:pos x="T2" y="T3"/>
                </a:cxn>
                <a:cxn ang="T8">
                  <a:pos x="T4" y="T5"/>
                </a:cxn>
              </a:cxnLst>
              <a:rect l="T9" t="T10" r="T11" b="T12"/>
              <a:pathLst>
                <a:path w="376" h="67">
                  <a:moveTo>
                    <a:pt x="375" y="0"/>
                  </a:moveTo>
                  <a:lnTo>
                    <a:pt x="375" y="66"/>
                  </a:lnTo>
                  <a:lnTo>
                    <a:pt x="0" y="66"/>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405" name="Freeform 151"/>
            <p:cNvSpPr>
              <a:spLocks/>
            </p:cNvSpPr>
            <p:nvPr/>
          </p:nvSpPr>
          <p:spPr bwMode="auto">
            <a:xfrm>
              <a:off x="3298" y="1815"/>
              <a:ext cx="376" cy="67"/>
            </a:xfrm>
            <a:custGeom>
              <a:avLst/>
              <a:gdLst>
                <a:gd name="T0" fmla="*/ 0 w 376"/>
                <a:gd name="T1" fmla="*/ 66 h 67"/>
                <a:gd name="T2" fmla="*/ 0 w 376"/>
                <a:gd name="T3" fmla="*/ 0 h 67"/>
                <a:gd name="T4" fmla="*/ 375 w 376"/>
                <a:gd name="T5" fmla="*/ 0 h 67"/>
                <a:gd name="T6" fmla="*/ 0 60000 65536"/>
                <a:gd name="T7" fmla="*/ 0 60000 65536"/>
                <a:gd name="T8" fmla="*/ 0 60000 65536"/>
                <a:gd name="T9" fmla="*/ 0 w 376"/>
                <a:gd name="T10" fmla="*/ 0 h 67"/>
                <a:gd name="T11" fmla="*/ 376 w 376"/>
                <a:gd name="T12" fmla="*/ 67 h 67"/>
              </a:gdLst>
              <a:ahLst/>
              <a:cxnLst>
                <a:cxn ang="T6">
                  <a:pos x="T0" y="T1"/>
                </a:cxn>
                <a:cxn ang="T7">
                  <a:pos x="T2" y="T3"/>
                </a:cxn>
                <a:cxn ang="T8">
                  <a:pos x="T4" y="T5"/>
                </a:cxn>
              </a:cxnLst>
              <a:rect l="T9" t="T10" r="T11" b="T12"/>
              <a:pathLst>
                <a:path w="376" h="67">
                  <a:moveTo>
                    <a:pt x="0" y="66"/>
                  </a:moveTo>
                  <a:lnTo>
                    <a:pt x="0" y="0"/>
                  </a:lnTo>
                  <a:lnTo>
                    <a:pt x="375"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219" name="Group 152"/>
          <p:cNvGrpSpPr>
            <a:grpSpLocks/>
          </p:cNvGrpSpPr>
          <p:nvPr/>
        </p:nvGrpSpPr>
        <p:grpSpPr bwMode="auto">
          <a:xfrm>
            <a:off x="4557713" y="2759075"/>
            <a:ext cx="1273175" cy="82550"/>
            <a:chOff x="2871" y="1738"/>
            <a:chExt cx="802" cy="52"/>
          </a:xfrm>
        </p:grpSpPr>
        <p:sp>
          <p:nvSpPr>
            <p:cNvPr id="7401" name="Rectangle 153"/>
            <p:cNvSpPr>
              <a:spLocks noChangeArrowheads="1"/>
            </p:cNvSpPr>
            <p:nvPr/>
          </p:nvSpPr>
          <p:spPr bwMode="auto">
            <a:xfrm>
              <a:off x="2871" y="1738"/>
              <a:ext cx="226"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402" name="Rectangle 154"/>
            <p:cNvSpPr>
              <a:spLocks noChangeArrowheads="1"/>
            </p:cNvSpPr>
            <p:nvPr/>
          </p:nvSpPr>
          <p:spPr bwMode="auto">
            <a:xfrm>
              <a:off x="3124" y="1738"/>
              <a:ext cx="148"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403" name="Rectangle 155"/>
            <p:cNvSpPr>
              <a:spLocks noChangeArrowheads="1"/>
            </p:cNvSpPr>
            <p:nvPr/>
          </p:nvSpPr>
          <p:spPr bwMode="auto">
            <a:xfrm>
              <a:off x="3307" y="1738"/>
              <a:ext cx="366"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grpSp>
      <p:grpSp>
        <p:nvGrpSpPr>
          <p:cNvPr id="7220" name="Group 156"/>
          <p:cNvGrpSpPr>
            <a:grpSpLocks/>
          </p:cNvGrpSpPr>
          <p:nvPr/>
        </p:nvGrpSpPr>
        <p:grpSpPr bwMode="auto">
          <a:xfrm>
            <a:off x="4557713" y="2746375"/>
            <a:ext cx="360362" cy="107950"/>
            <a:chOff x="2871" y="1730"/>
            <a:chExt cx="227" cy="68"/>
          </a:xfrm>
        </p:grpSpPr>
        <p:sp>
          <p:nvSpPr>
            <p:cNvPr id="7399" name="Freeform 157"/>
            <p:cNvSpPr>
              <a:spLocks/>
            </p:cNvSpPr>
            <p:nvPr/>
          </p:nvSpPr>
          <p:spPr bwMode="auto">
            <a:xfrm>
              <a:off x="2871" y="1730"/>
              <a:ext cx="227" cy="68"/>
            </a:xfrm>
            <a:custGeom>
              <a:avLst/>
              <a:gdLst>
                <a:gd name="T0" fmla="*/ 226 w 227"/>
                <a:gd name="T1" fmla="*/ 0 h 68"/>
                <a:gd name="T2" fmla="*/ 226 w 227"/>
                <a:gd name="T3" fmla="*/ 67 h 68"/>
                <a:gd name="T4" fmla="*/ 0 w 227"/>
                <a:gd name="T5" fmla="*/ 67 h 68"/>
                <a:gd name="T6" fmla="*/ 0 60000 65536"/>
                <a:gd name="T7" fmla="*/ 0 60000 65536"/>
                <a:gd name="T8" fmla="*/ 0 60000 65536"/>
                <a:gd name="T9" fmla="*/ 0 w 227"/>
                <a:gd name="T10" fmla="*/ 0 h 68"/>
                <a:gd name="T11" fmla="*/ 227 w 227"/>
                <a:gd name="T12" fmla="*/ 68 h 68"/>
              </a:gdLst>
              <a:ahLst/>
              <a:cxnLst>
                <a:cxn ang="T6">
                  <a:pos x="T0" y="T1"/>
                </a:cxn>
                <a:cxn ang="T7">
                  <a:pos x="T2" y="T3"/>
                </a:cxn>
                <a:cxn ang="T8">
                  <a:pos x="T4" y="T5"/>
                </a:cxn>
              </a:cxnLst>
              <a:rect l="T9" t="T10" r="T11" b="T12"/>
              <a:pathLst>
                <a:path w="227" h="68">
                  <a:moveTo>
                    <a:pt x="226" y="0"/>
                  </a:moveTo>
                  <a:lnTo>
                    <a:pt x="226" y="67"/>
                  </a:lnTo>
                  <a:lnTo>
                    <a:pt x="0" y="67"/>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400" name="Freeform 158"/>
            <p:cNvSpPr>
              <a:spLocks/>
            </p:cNvSpPr>
            <p:nvPr/>
          </p:nvSpPr>
          <p:spPr bwMode="auto">
            <a:xfrm>
              <a:off x="2871" y="1730"/>
              <a:ext cx="227" cy="68"/>
            </a:xfrm>
            <a:custGeom>
              <a:avLst/>
              <a:gdLst>
                <a:gd name="T0" fmla="*/ 0 w 227"/>
                <a:gd name="T1" fmla="*/ 67 h 68"/>
                <a:gd name="T2" fmla="*/ 0 w 227"/>
                <a:gd name="T3" fmla="*/ 0 h 68"/>
                <a:gd name="T4" fmla="*/ 226 w 227"/>
                <a:gd name="T5" fmla="*/ 0 h 68"/>
                <a:gd name="T6" fmla="*/ 0 60000 65536"/>
                <a:gd name="T7" fmla="*/ 0 60000 65536"/>
                <a:gd name="T8" fmla="*/ 0 60000 65536"/>
                <a:gd name="T9" fmla="*/ 0 w 227"/>
                <a:gd name="T10" fmla="*/ 0 h 68"/>
                <a:gd name="T11" fmla="*/ 227 w 227"/>
                <a:gd name="T12" fmla="*/ 68 h 68"/>
              </a:gdLst>
              <a:ahLst/>
              <a:cxnLst>
                <a:cxn ang="T6">
                  <a:pos x="T0" y="T1"/>
                </a:cxn>
                <a:cxn ang="T7">
                  <a:pos x="T2" y="T3"/>
                </a:cxn>
                <a:cxn ang="T8">
                  <a:pos x="T4" y="T5"/>
                </a:cxn>
              </a:cxnLst>
              <a:rect l="T9" t="T10" r="T11" b="T12"/>
              <a:pathLst>
                <a:path w="227" h="68">
                  <a:moveTo>
                    <a:pt x="0" y="67"/>
                  </a:moveTo>
                  <a:lnTo>
                    <a:pt x="0" y="0"/>
                  </a:lnTo>
                  <a:lnTo>
                    <a:pt x="226"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221" name="Group 159"/>
          <p:cNvGrpSpPr>
            <a:grpSpLocks/>
          </p:cNvGrpSpPr>
          <p:nvPr/>
        </p:nvGrpSpPr>
        <p:grpSpPr bwMode="auto">
          <a:xfrm>
            <a:off x="4959350" y="2746375"/>
            <a:ext cx="236538" cy="107950"/>
            <a:chOff x="3124" y="1730"/>
            <a:chExt cx="149" cy="68"/>
          </a:xfrm>
        </p:grpSpPr>
        <p:sp>
          <p:nvSpPr>
            <p:cNvPr id="7397" name="Freeform 160"/>
            <p:cNvSpPr>
              <a:spLocks/>
            </p:cNvSpPr>
            <p:nvPr/>
          </p:nvSpPr>
          <p:spPr bwMode="auto">
            <a:xfrm>
              <a:off x="3124" y="1730"/>
              <a:ext cx="149" cy="68"/>
            </a:xfrm>
            <a:custGeom>
              <a:avLst/>
              <a:gdLst>
                <a:gd name="T0" fmla="*/ 148 w 149"/>
                <a:gd name="T1" fmla="*/ 0 h 68"/>
                <a:gd name="T2" fmla="*/ 148 w 149"/>
                <a:gd name="T3" fmla="*/ 67 h 68"/>
                <a:gd name="T4" fmla="*/ 0 w 149"/>
                <a:gd name="T5" fmla="*/ 67 h 68"/>
                <a:gd name="T6" fmla="*/ 0 60000 65536"/>
                <a:gd name="T7" fmla="*/ 0 60000 65536"/>
                <a:gd name="T8" fmla="*/ 0 60000 65536"/>
                <a:gd name="T9" fmla="*/ 0 w 149"/>
                <a:gd name="T10" fmla="*/ 0 h 68"/>
                <a:gd name="T11" fmla="*/ 149 w 149"/>
                <a:gd name="T12" fmla="*/ 68 h 68"/>
              </a:gdLst>
              <a:ahLst/>
              <a:cxnLst>
                <a:cxn ang="T6">
                  <a:pos x="T0" y="T1"/>
                </a:cxn>
                <a:cxn ang="T7">
                  <a:pos x="T2" y="T3"/>
                </a:cxn>
                <a:cxn ang="T8">
                  <a:pos x="T4" y="T5"/>
                </a:cxn>
              </a:cxnLst>
              <a:rect l="T9" t="T10" r="T11" b="T12"/>
              <a:pathLst>
                <a:path w="149" h="68">
                  <a:moveTo>
                    <a:pt x="148" y="0"/>
                  </a:moveTo>
                  <a:lnTo>
                    <a:pt x="148" y="67"/>
                  </a:lnTo>
                  <a:lnTo>
                    <a:pt x="0" y="67"/>
                  </a:lnTo>
                </a:path>
              </a:pathLst>
            </a:custGeom>
            <a:solidFill>
              <a:srgbClr val="FF3300"/>
            </a:solidFill>
            <a:ln w="12700" cap="rnd">
              <a:solidFill>
                <a:srgbClr val="000000"/>
              </a:solidFill>
              <a:round/>
              <a:headEnd type="none" w="sm" len="sm"/>
              <a:tailEnd type="none" w="sm" len="sm"/>
            </a:ln>
          </p:spPr>
          <p:txBody>
            <a:bodyPr/>
            <a:lstStyle/>
            <a:p>
              <a:endParaRPr lang="hu-HU"/>
            </a:p>
          </p:txBody>
        </p:sp>
        <p:sp>
          <p:nvSpPr>
            <p:cNvPr id="7398" name="Freeform 161"/>
            <p:cNvSpPr>
              <a:spLocks/>
            </p:cNvSpPr>
            <p:nvPr/>
          </p:nvSpPr>
          <p:spPr bwMode="auto">
            <a:xfrm>
              <a:off x="3124" y="1730"/>
              <a:ext cx="149" cy="68"/>
            </a:xfrm>
            <a:custGeom>
              <a:avLst/>
              <a:gdLst>
                <a:gd name="T0" fmla="*/ 0 w 149"/>
                <a:gd name="T1" fmla="*/ 67 h 68"/>
                <a:gd name="T2" fmla="*/ 0 w 149"/>
                <a:gd name="T3" fmla="*/ 0 h 68"/>
                <a:gd name="T4" fmla="*/ 148 w 149"/>
                <a:gd name="T5" fmla="*/ 0 h 68"/>
                <a:gd name="T6" fmla="*/ 0 60000 65536"/>
                <a:gd name="T7" fmla="*/ 0 60000 65536"/>
                <a:gd name="T8" fmla="*/ 0 60000 65536"/>
                <a:gd name="T9" fmla="*/ 0 w 149"/>
                <a:gd name="T10" fmla="*/ 0 h 68"/>
                <a:gd name="T11" fmla="*/ 149 w 149"/>
                <a:gd name="T12" fmla="*/ 68 h 68"/>
              </a:gdLst>
              <a:ahLst/>
              <a:cxnLst>
                <a:cxn ang="T6">
                  <a:pos x="T0" y="T1"/>
                </a:cxn>
                <a:cxn ang="T7">
                  <a:pos x="T2" y="T3"/>
                </a:cxn>
                <a:cxn ang="T8">
                  <a:pos x="T4" y="T5"/>
                </a:cxn>
              </a:cxnLst>
              <a:rect l="T9" t="T10" r="T11" b="T12"/>
              <a:pathLst>
                <a:path w="149" h="68">
                  <a:moveTo>
                    <a:pt x="0" y="67"/>
                  </a:moveTo>
                  <a:lnTo>
                    <a:pt x="0" y="0"/>
                  </a:lnTo>
                  <a:lnTo>
                    <a:pt x="148" y="0"/>
                  </a:lnTo>
                </a:path>
              </a:pathLst>
            </a:custGeom>
            <a:solidFill>
              <a:srgbClr val="FF3300"/>
            </a:solidFill>
            <a:ln w="12700" cap="rnd">
              <a:solidFill>
                <a:srgbClr val="DDDDDD"/>
              </a:solidFill>
              <a:round/>
              <a:headEnd type="none" w="sm" len="sm"/>
              <a:tailEnd type="none" w="sm" len="sm"/>
            </a:ln>
          </p:spPr>
          <p:txBody>
            <a:bodyPr/>
            <a:lstStyle/>
            <a:p>
              <a:endParaRPr lang="hu-HU"/>
            </a:p>
          </p:txBody>
        </p:sp>
      </p:grpSp>
      <p:grpSp>
        <p:nvGrpSpPr>
          <p:cNvPr id="7222" name="Group 162"/>
          <p:cNvGrpSpPr>
            <a:grpSpLocks/>
          </p:cNvGrpSpPr>
          <p:nvPr/>
        </p:nvGrpSpPr>
        <p:grpSpPr bwMode="auto">
          <a:xfrm>
            <a:off x="5235575" y="2746375"/>
            <a:ext cx="596900" cy="107950"/>
            <a:chOff x="3298" y="1730"/>
            <a:chExt cx="376" cy="68"/>
          </a:xfrm>
        </p:grpSpPr>
        <p:sp>
          <p:nvSpPr>
            <p:cNvPr id="7395" name="Freeform 163"/>
            <p:cNvSpPr>
              <a:spLocks/>
            </p:cNvSpPr>
            <p:nvPr/>
          </p:nvSpPr>
          <p:spPr bwMode="auto">
            <a:xfrm>
              <a:off x="3298" y="1730"/>
              <a:ext cx="376" cy="68"/>
            </a:xfrm>
            <a:custGeom>
              <a:avLst/>
              <a:gdLst>
                <a:gd name="T0" fmla="*/ 375 w 376"/>
                <a:gd name="T1" fmla="*/ 0 h 68"/>
                <a:gd name="T2" fmla="*/ 375 w 376"/>
                <a:gd name="T3" fmla="*/ 67 h 68"/>
                <a:gd name="T4" fmla="*/ 0 w 376"/>
                <a:gd name="T5" fmla="*/ 67 h 68"/>
                <a:gd name="T6" fmla="*/ 0 60000 65536"/>
                <a:gd name="T7" fmla="*/ 0 60000 65536"/>
                <a:gd name="T8" fmla="*/ 0 60000 65536"/>
                <a:gd name="T9" fmla="*/ 0 w 376"/>
                <a:gd name="T10" fmla="*/ 0 h 68"/>
                <a:gd name="T11" fmla="*/ 376 w 376"/>
                <a:gd name="T12" fmla="*/ 68 h 68"/>
              </a:gdLst>
              <a:ahLst/>
              <a:cxnLst>
                <a:cxn ang="T6">
                  <a:pos x="T0" y="T1"/>
                </a:cxn>
                <a:cxn ang="T7">
                  <a:pos x="T2" y="T3"/>
                </a:cxn>
                <a:cxn ang="T8">
                  <a:pos x="T4" y="T5"/>
                </a:cxn>
              </a:cxnLst>
              <a:rect l="T9" t="T10" r="T11" b="T12"/>
              <a:pathLst>
                <a:path w="376" h="68">
                  <a:moveTo>
                    <a:pt x="375" y="0"/>
                  </a:moveTo>
                  <a:lnTo>
                    <a:pt x="375" y="67"/>
                  </a:lnTo>
                  <a:lnTo>
                    <a:pt x="0" y="67"/>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396" name="Freeform 164"/>
            <p:cNvSpPr>
              <a:spLocks/>
            </p:cNvSpPr>
            <p:nvPr/>
          </p:nvSpPr>
          <p:spPr bwMode="auto">
            <a:xfrm>
              <a:off x="3298" y="1730"/>
              <a:ext cx="376" cy="68"/>
            </a:xfrm>
            <a:custGeom>
              <a:avLst/>
              <a:gdLst>
                <a:gd name="T0" fmla="*/ 0 w 376"/>
                <a:gd name="T1" fmla="*/ 67 h 68"/>
                <a:gd name="T2" fmla="*/ 0 w 376"/>
                <a:gd name="T3" fmla="*/ 0 h 68"/>
                <a:gd name="T4" fmla="*/ 375 w 376"/>
                <a:gd name="T5" fmla="*/ 0 h 68"/>
                <a:gd name="T6" fmla="*/ 0 60000 65536"/>
                <a:gd name="T7" fmla="*/ 0 60000 65536"/>
                <a:gd name="T8" fmla="*/ 0 60000 65536"/>
                <a:gd name="T9" fmla="*/ 0 w 376"/>
                <a:gd name="T10" fmla="*/ 0 h 68"/>
                <a:gd name="T11" fmla="*/ 376 w 376"/>
                <a:gd name="T12" fmla="*/ 68 h 68"/>
              </a:gdLst>
              <a:ahLst/>
              <a:cxnLst>
                <a:cxn ang="T6">
                  <a:pos x="T0" y="T1"/>
                </a:cxn>
                <a:cxn ang="T7">
                  <a:pos x="T2" y="T3"/>
                </a:cxn>
                <a:cxn ang="T8">
                  <a:pos x="T4" y="T5"/>
                </a:cxn>
              </a:cxnLst>
              <a:rect l="T9" t="T10" r="T11" b="T12"/>
              <a:pathLst>
                <a:path w="376" h="68">
                  <a:moveTo>
                    <a:pt x="0" y="67"/>
                  </a:moveTo>
                  <a:lnTo>
                    <a:pt x="0" y="0"/>
                  </a:lnTo>
                  <a:lnTo>
                    <a:pt x="375"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223" name="Group 165"/>
          <p:cNvGrpSpPr>
            <a:grpSpLocks/>
          </p:cNvGrpSpPr>
          <p:nvPr/>
        </p:nvGrpSpPr>
        <p:grpSpPr bwMode="auto">
          <a:xfrm>
            <a:off x="4557713" y="2624138"/>
            <a:ext cx="1273175" cy="85725"/>
            <a:chOff x="2871" y="1653"/>
            <a:chExt cx="802" cy="54"/>
          </a:xfrm>
        </p:grpSpPr>
        <p:sp>
          <p:nvSpPr>
            <p:cNvPr id="7392" name="Rectangle 166"/>
            <p:cNvSpPr>
              <a:spLocks noChangeArrowheads="1"/>
            </p:cNvSpPr>
            <p:nvPr/>
          </p:nvSpPr>
          <p:spPr bwMode="auto">
            <a:xfrm>
              <a:off x="2871" y="1653"/>
              <a:ext cx="226" cy="54"/>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393" name="Rectangle 167"/>
            <p:cNvSpPr>
              <a:spLocks noChangeArrowheads="1"/>
            </p:cNvSpPr>
            <p:nvPr/>
          </p:nvSpPr>
          <p:spPr bwMode="auto">
            <a:xfrm>
              <a:off x="3124" y="1653"/>
              <a:ext cx="148" cy="54"/>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394" name="Rectangle 168"/>
            <p:cNvSpPr>
              <a:spLocks noChangeArrowheads="1"/>
            </p:cNvSpPr>
            <p:nvPr/>
          </p:nvSpPr>
          <p:spPr bwMode="auto">
            <a:xfrm>
              <a:off x="3307" y="1653"/>
              <a:ext cx="366" cy="54"/>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grpSp>
      <p:grpSp>
        <p:nvGrpSpPr>
          <p:cNvPr id="7224" name="Group 169"/>
          <p:cNvGrpSpPr>
            <a:grpSpLocks/>
          </p:cNvGrpSpPr>
          <p:nvPr/>
        </p:nvGrpSpPr>
        <p:grpSpPr bwMode="auto">
          <a:xfrm>
            <a:off x="4557713" y="2611438"/>
            <a:ext cx="360362" cy="109537"/>
            <a:chOff x="2871" y="1645"/>
            <a:chExt cx="227" cy="69"/>
          </a:xfrm>
        </p:grpSpPr>
        <p:sp>
          <p:nvSpPr>
            <p:cNvPr id="7390" name="Freeform 170"/>
            <p:cNvSpPr>
              <a:spLocks/>
            </p:cNvSpPr>
            <p:nvPr/>
          </p:nvSpPr>
          <p:spPr bwMode="auto">
            <a:xfrm>
              <a:off x="2871" y="1645"/>
              <a:ext cx="227" cy="69"/>
            </a:xfrm>
            <a:custGeom>
              <a:avLst/>
              <a:gdLst>
                <a:gd name="T0" fmla="*/ 226 w 227"/>
                <a:gd name="T1" fmla="*/ 0 h 69"/>
                <a:gd name="T2" fmla="*/ 226 w 227"/>
                <a:gd name="T3" fmla="*/ 68 h 69"/>
                <a:gd name="T4" fmla="*/ 0 w 227"/>
                <a:gd name="T5" fmla="*/ 68 h 69"/>
                <a:gd name="T6" fmla="*/ 0 60000 65536"/>
                <a:gd name="T7" fmla="*/ 0 60000 65536"/>
                <a:gd name="T8" fmla="*/ 0 60000 65536"/>
                <a:gd name="T9" fmla="*/ 0 w 227"/>
                <a:gd name="T10" fmla="*/ 0 h 69"/>
                <a:gd name="T11" fmla="*/ 227 w 227"/>
                <a:gd name="T12" fmla="*/ 69 h 69"/>
              </a:gdLst>
              <a:ahLst/>
              <a:cxnLst>
                <a:cxn ang="T6">
                  <a:pos x="T0" y="T1"/>
                </a:cxn>
                <a:cxn ang="T7">
                  <a:pos x="T2" y="T3"/>
                </a:cxn>
                <a:cxn ang="T8">
                  <a:pos x="T4" y="T5"/>
                </a:cxn>
              </a:cxnLst>
              <a:rect l="T9" t="T10" r="T11" b="T12"/>
              <a:pathLst>
                <a:path w="227" h="69">
                  <a:moveTo>
                    <a:pt x="226" y="0"/>
                  </a:moveTo>
                  <a:lnTo>
                    <a:pt x="226" y="68"/>
                  </a:lnTo>
                  <a:lnTo>
                    <a:pt x="0" y="68"/>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391" name="Freeform 171"/>
            <p:cNvSpPr>
              <a:spLocks/>
            </p:cNvSpPr>
            <p:nvPr/>
          </p:nvSpPr>
          <p:spPr bwMode="auto">
            <a:xfrm>
              <a:off x="2871" y="1645"/>
              <a:ext cx="227" cy="69"/>
            </a:xfrm>
            <a:custGeom>
              <a:avLst/>
              <a:gdLst>
                <a:gd name="T0" fmla="*/ 0 w 227"/>
                <a:gd name="T1" fmla="*/ 68 h 69"/>
                <a:gd name="T2" fmla="*/ 0 w 227"/>
                <a:gd name="T3" fmla="*/ 0 h 69"/>
                <a:gd name="T4" fmla="*/ 226 w 227"/>
                <a:gd name="T5" fmla="*/ 0 h 69"/>
                <a:gd name="T6" fmla="*/ 0 60000 65536"/>
                <a:gd name="T7" fmla="*/ 0 60000 65536"/>
                <a:gd name="T8" fmla="*/ 0 60000 65536"/>
                <a:gd name="T9" fmla="*/ 0 w 227"/>
                <a:gd name="T10" fmla="*/ 0 h 69"/>
                <a:gd name="T11" fmla="*/ 227 w 227"/>
                <a:gd name="T12" fmla="*/ 69 h 69"/>
              </a:gdLst>
              <a:ahLst/>
              <a:cxnLst>
                <a:cxn ang="T6">
                  <a:pos x="T0" y="T1"/>
                </a:cxn>
                <a:cxn ang="T7">
                  <a:pos x="T2" y="T3"/>
                </a:cxn>
                <a:cxn ang="T8">
                  <a:pos x="T4" y="T5"/>
                </a:cxn>
              </a:cxnLst>
              <a:rect l="T9" t="T10" r="T11" b="T12"/>
              <a:pathLst>
                <a:path w="227" h="69">
                  <a:moveTo>
                    <a:pt x="0" y="68"/>
                  </a:moveTo>
                  <a:lnTo>
                    <a:pt x="0" y="0"/>
                  </a:lnTo>
                  <a:lnTo>
                    <a:pt x="226"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225" name="Group 172"/>
          <p:cNvGrpSpPr>
            <a:grpSpLocks/>
          </p:cNvGrpSpPr>
          <p:nvPr/>
        </p:nvGrpSpPr>
        <p:grpSpPr bwMode="auto">
          <a:xfrm>
            <a:off x="4959350" y="2611438"/>
            <a:ext cx="236538" cy="109537"/>
            <a:chOff x="3124" y="1645"/>
            <a:chExt cx="149" cy="69"/>
          </a:xfrm>
        </p:grpSpPr>
        <p:sp>
          <p:nvSpPr>
            <p:cNvPr id="7388" name="Freeform 173"/>
            <p:cNvSpPr>
              <a:spLocks/>
            </p:cNvSpPr>
            <p:nvPr/>
          </p:nvSpPr>
          <p:spPr bwMode="auto">
            <a:xfrm>
              <a:off x="3124" y="1645"/>
              <a:ext cx="149" cy="69"/>
            </a:xfrm>
            <a:custGeom>
              <a:avLst/>
              <a:gdLst>
                <a:gd name="T0" fmla="*/ 148 w 149"/>
                <a:gd name="T1" fmla="*/ 0 h 69"/>
                <a:gd name="T2" fmla="*/ 148 w 149"/>
                <a:gd name="T3" fmla="*/ 68 h 69"/>
                <a:gd name="T4" fmla="*/ 0 w 149"/>
                <a:gd name="T5" fmla="*/ 68 h 69"/>
                <a:gd name="T6" fmla="*/ 0 60000 65536"/>
                <a:gd name="T7" fmla="*/ 0 60000 65536"/>
                <a:gd name="T8" fmla="*/ 0 60000 65536"/>
                <a:gd name="T9" fmla="*/ 0 w 149"/>
                <a:gd name="T10" fmla="*/ 0 h 69"/>
                <a:gd name="T11" fmla="*/ 149 w 149"/>
                <a:gd name="T12" fmla="*/ 69 h 69"/>
              </a:gdLst>
              <a:ahLst/>
              <a:cxnLst>
                <a:cxn ang="T6">
                  <a:pos x="T0" y="T1"/>
                </a:cxn>
                <a:cxn ang="T7">
                  <a:pos x="T2" y="T3"/>
                </a:cxn>
                <a:cxn ang="T8">
                  <a:pos x="T4" y="T5"/>
                </a:cxn>
              </a:cxnLst>
              <a:rect l="T9" t="T10" r="T11" b="T12"/>
              <a:pathLst>
                <a:path w="149" h="69">
                  <a:moveTo>
                    <a:pt x="148" y="0"/>
                  </a:moveTo>
                  <a:lnTo>
                    <a:pt x="148" y="68"/>
                  </a:lnTo>
                  <a:lnTo>
                    <a:pt x="0" y="68"/>
                  </a:lnTo>
                </a:path>
              </a:pathLst>
            </a:custGeom>
            <a:solidFill>
              <a:srgbClr val="3365FB"/>
            </a:solidFill>
            <a:ln w="12700" cap="rnd">
              <a:solidFill>
                <a:srgbClr val="000000"/>
              </a:solidFill>
              <a:round/>
              <a:headEnd type="none" w="sm" len="sm"/>
              <a:tailEnd type="none" w="sm" len="sm"/>
            </a:ln>
          </p:spPr>
          <p:txBody>
            <a:bodyPr/>
            <a:lstStyle/>
            <a:p>
              <a:endParaRPr lang="hu-HU"/>
            </a:p>
          </p:txBody>
        </p:sp>
        <p:sp>
          <p:nvSpPr>
            <p:cNvPr id="7389" name="Freeform 174"/>
            <p:cNvSpPr>
              <a:spLocks/>
            </p:cNvSpPr>
            <p:nvPr/>
          </p:nvSpPr>
          <p:spPr bwMode="auto">
            <a:xfrm>
              <a:off x="3124" y="1645"/>
              <a:ext cx="149" cy="69"/>
            </a:xfrm>
            <a:custGeom>
              <a:avLst/>
              <a:gdLst>
                <a:gd name="T0" fmla="*/ 0 w 149"/>
                <a:gd name="T1" fmla="*/ 68 h 69"/>
                <a:gd name="T2" fmla="*/ 0 w 149"/>
                <a:gd name="T3" fmla="*/ 0 h 69"/>
                <a:gd name="T4" fmla="*/ 148 w 149"/>
                <a:gd name="T5" fmla="*/ 0 h 69"/>
                <a:gd name="T6" fmla="*/ 0 60000 65536"/>
                <a:gd name="T7" fmla="*/ 0 60000 65536"/>
                <a:gd name="T8" fmla="*/ 0 60000 65536"/>
                <a:gd name="T9" fmla="*/ 0 w 149"/>
                <a:gd name="T10" fmla="*/ 0 h 69"/>
                <a:gd name="T11" fmla="*/ 149 w 149"/>
                <a:gd name="T12" fmla="*/ 69 h 69"/>
              </a:gdLst>
              <a:ahLst/>
              <a:cxnLst>
                <a:cxn ang="T6">
                  <a:pos x="T0" y="T1"/>
                </a:cxn>
                <a:cxn ang="T7">
                  <a:pos x="T2" y="T3"/>
                </a:cxn>
                <a:cxn ang="T8">
                  <a:pos x="T4" y="T5"/>
                </a:cxn>
              </a:cxnLst>
              <a:rect l="T9" t="T10" r="T11" b="T12"/>
              <a:pathLst>
                <a:path w="149" h="69">
                  <a:moveTo>
                    <a:pt x="0" y="68"/>
                  </a:moveTo>
                  <a:lnTo>
                    <a:pt x="0" y="0"/>
                  </a:lnTo>
                  <a:lnTo>
                    <a:pt x="148" y="0"/>
                  </a:lnTo>
                </a:path>
              </a:pathLst>
            </a:custGeom>
            <a:solidFill>
              <a:srgbClr val="3365FB"/>
            </a:solidFill>
            <a:ln w="12700" cap="rnd">
              <a:solidFill>
                <a:srgbClr val="DDDDDD"/>
              </a:solidFill>
              <a:round/>
              <a:headEnd type="none" w="sm" len="sm"/>
              <a:tailEnd type="none" w="sm" len="sm"/>
            </a:ln>
          </p:spPr>
          <p:txBody>
            <a:bodyPr/>
            <a:lstStyle/>
            <a:p>
              <a:endParaRPr lang="hu-HU"/>
            </a:p>
          </p:txBody>
        </p:sp>
      </p:grpSp>
      <p:grpSp>
        <p:nvGrpSpPr>
          <p:cNvPr id="7226" name="Group 175"/>
          <p:cNvGrpSpPr>
            <a:grpSpLocks/>
          </p:cNvGrpSpPr>
          <p:nvPr/>
        </p:nvGrpSpPr>
        <p:grpSpPr bwMode="auto">
          <a:xfrm>
            <a:off x="5235575" y="2611438"/>
            <a:ext cx="596900" cy="109537"/>
            <a:chOff x="3298" y="1645"/>
            <a:chExt cx="376" cy="69"/>
          </a:xfrm>
        </p:grpSpPr>
        <p:sp>
          <p:nvSpPr>
            <p:cNvPr id="7386" name="Freeform 176"/>
            <p:cNvSpPr>
              <a:spLocks/>
            </p:cNvSpPr>
            <p:nvPr/>
          </p:nvSpPr>
          <p:spPr bwMode="auto">
            <a:xfrm>
              <a:off x="3298" y="1645"/>
              <a:ext cx="376" cy="69"/>
            </a:xfrm>
            <a:custGeom>
              <a:avLst/>
              <a:gdLst>
                <a:gd name="T0" fmla="*/ 375 w 376"/>
                <a:gd name="T1" fmla="*/ 0 h 69"/>
                <a:gd name="T2" fmla="*/ 375 w 376"/>
                <a:gd name="T3" fmla="*/ 68 h 69"/>
                <a:gd name="T4" fmla="*/ 0 w 376"/>
                <a:gd name="T5" fmla="*/ 68 h 69"/>
                <a:gd name="T6" fmla="*/ 0 60000 65536"/>
                <a:gd name="T7" fmla="*/ 0 60000 65536"/>
                <a:gd name="T8" fmla="*/ 0 60000 65536"/>
                <a:gd name="T9" fmla="*/ 0 w 376"/>
                <a:gd name="T10" fmla="*/ 0 h 69"/>
                <a:gd name="T11" fmla="*/ 376 w 376"/>
                <a:gd name="T12" fmla="*/ 69 h 69"/>
              </a:gdLst>
              <a:ahLst/>
              <a:cxnLst>
                <a:cxn ang="T6">
                  <a:pos x="T0" y="T1"/>
                </a:cxn>
                <a:cxn ang="T7">
                  <a:pos x="T2" y="T3"/>
                </a:cxn>
                <a:cxn ang="T8">
                  <a:pos x="T4" y="T5"/>
                </a:cxn>
              </a:cxnLst>
              <a:rect l="T9" t="T10" r="T11" b="T12"/>
              <a:pathLst>
                <a:path w="376" h="69">
                  <a:moveTo>
                    <a:pt x="375" y="0"/>
                  </a:moveTo>
                  <a:lnTo>
                    <a:pt x="375" y="68"/>
                  </a:lnTo>
                  <a:lnTo>
                    <a:pt x="0" y="68"/>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387" name="Freeform 177"/>
            <p:cNvSpPr>
              <a:spLocks/>
            </p:cNvSpPr>
            <p:nvPr/>
          </p:nvSpPr>
          <p:spPr bwMode="auto">
            <a:xfrm>
              <a:off x="3298" y="1645"/>
              <a:ext cx="376" cy="69"/>
            </a:xfrm>
            <a:custGeom>
              <a:avLst/>
              <a:gdLst>
                <a:gd name="T0" fmla="*/ 0 w 376"/>
                <a:gd name="T1" fmla="*/ 68 h 69"/>
                <a:gd name="T2" fmla="*/ 0 w 376"/>
                <a:gd name="T3" fmla="*/ 0 h 69"/>
                <a:gd name="T4" fmla="*/ 375 w 376"/>
                <a:gd name="T5" fmla="*/ 0 h 69"/>
                <a:gd name="T6" fmla="*/ 0 60000 65536"/>
                <a:gd name="T7" fmla="*/ 0 60000 65536"/>
                <a:gd name="T8" fmla="*/ 0 60000 65536"/>
                <a:gd name="T9" fmla="*/ 0 w 376"/>
                <a:gd name="T10" fmla="*/ 0 h 69"/>
                <a:gd name="T11" fmla="*/ 376 w 376"/>
                <a:gd name="T12" fmla="*/ 69 h 69"/>
              </a:gdLst>
              <a:ahLst/>
              <a:cxnLst>
                <a:cxn ang="T6">
                  <a:pos x="T0" y="T1"/>
                </a:cxn>
                <a:cxn ang="T7">
                  <a:pos x="T2" y="T3"/>
                </a:cxn>
                <a:cxn ang="T8">
                  <a:pos x="T4" y="T5"/>
                </a:cxn>
              </a:cxnLst>
              <a:rect l="T9" t="T10" r="T11" b="T12"/>
              <a:pathLst>
                <a:path w="376" h="69">
                  <a:moveTo>
                    <a:pt x="0" y="68"/>
                  </a:moveTo>
                  <a:lnTo>
                    <a:pt x="0" y="0"/>
                  </a:lnTo>
                  <a:lnTo>
                    <a:pt x="375"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227" name="Group 178"/>
          <p:cNvGrpSpPr>
            <a:grpSpLocks/>
          </p:cNvGrpSpPr>
          <p:nvPr/>
        </p:nvGrpSpPr>
        <p:grpSpPr bwMode="auto">
          <a:xfrm>
            <a:off x="4557713" y="2490788"/>
            <a:ext cx="1273175" cy="84137"/>
            <a:chOff x="2871" y="1569"/>
            <a:chExt cx="802" cy="53"/>
          </a:xfrm>
        </p:grpSpPr>
        <p:sp>
          <p:nvSpPr>
            <p:cNvPr id="7383" name="Rectangle 179"/>
            <p:cNvSpPr>
              <a:spLocks noChangeArrowheads="1"/>
            </p:cNvSpPr>
            <p:nvPr/>
          </p:nvSpPr>
          <p:spPr bwMode="auto">
            <a:xfrm>
              <a:off x="2871" y="1569"/>
              <a:ext cx="226" cy="53"/>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384" name="Rectangle 180"/>
            <p:cNvSpPr>
              <a:spLocks noChangeArrowheads="1"/>
            </p:cNvSpPr>
            <p:nvPr/>
          </p:nvSpPr>
          <p:spPr bwMode="auto">
            <a:xfrm>
              <a:off x="3124" y="1569"/>
              <a:ext cx="148" cy="53"/>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385" name="Rectangle 181"/>
            <p:cNvSpPr>
              <a:spLocks noChangeArrowheads="1"/>
            </p:cNvSpPr>
            <p:nvPr/>
          </p:nvSpPr>
          <p:spPr bwMode="auto">
            <a:xfrm>
              <a:off x="3307" y="1569"/>
              <a:ext cx="366" cy="53"/>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grpSp>
      <p:grpSp>
        <p:nvGrpSpPr>
          <p:cNvPr id="7228" name="Group 182"/>
          <p:cNvGrpSpPr>
            <a:grpSpLocks/>
          </p:cNvGrpSpPr>
          <p:nvPr/>
        </p:nvGrpSpPr>
        <p:grpSpPr bwMode="auto">
          <a:xfrm>
            <a:off x="4557713" y="2478088"/>
            <a:ext cx="360362" cy="107950"/>
            <a:chOff x="2871" y="1561"/>
            <a:chExt cx="227" cy="68"/>
          </a:xfrm>
        </p:grpSpPr>
        <p:sp>
          <p:nvSpPr>
            <p:cNvPr id="7381" name="Freeform 183"/>
            <p:cNvSpPr>
              <a:spLocks/>
            </p:cNvSpPr>
            <p:nvPr/>
          </p:nvSpPr>
          <p:spPr bwMode="auto">
            <a:xfrm>
              <a:off x="2871" y="1561"/>
              <a:ext cx="227" cy="68"/>
            </a:xfrm>
            <a:custGeom>
              <a:avLst/>
              <a:gdLst>
                <a:gd name="T0" fmla="*/ 226 w 227"/>
                <a:gd name="T1" fmla="*/ 0 h 68"/>
                <a:gd name="T2" fmla="*/ 226 w 227"/>
                <a:gd name="T3" fmla="*/ 67 h 68"/>
                <a:gd name="T4" fmla="*/ 0 w 227"/>
                <a:gd name="T5" fmla="*/ 67 h 68"/>
                <a:gd name="T6" fmla="*/ 0 60000 65536"/>
                <a:gd name="T7" fmla="*/ 0 60000 65536"/>
                <a:gd name="T8" fmla="*/ 0 60000 65536"/>
                <a:gd name="T9" fmla="*/ 0 w 227"/>
                <a:gd name="T10" fmla="*/ 0 h 68"/>
                <a:gd name="T11" fmla="*/ 227 w 227"/>
                <a:gd name="T12" fmla="*/ 68 h 68"/>
              </a:gdLst>
              <a:ahLst/>
              <a:cxnLst>
                <a:cxn ang="T6">
                  <a:pos x="T0" y="T1"/>
                </a:cxn>
                <a:cxn ang="T7">
                  <a:pos x="T2" y="T3"/>
                </a:cxn>
                <a:cxn ang="T8">
                  <a:pos x="T4" y="T5"/>
                </a:cxn>
              </a:cxnLst>
              <a:rect l="T9" t="T10" r="T11" b="T12"/>
              <a:pathLst>
                <a:path w="227" h="68">
                  <a:moveTo>
                    <a:pt x="226" y="0"/>
                  </a:moveTo>
                  <a:lnTo>
                    <a:pt x="226" y="67"/>
                  </a:lnTo>
                  <a:lnTo>
                    <a:pt x="0" y="67"/>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382" name="Freeform 184"/>
            <p:cNvSpPr>
              <a:spLocks/>
            </p:cNvSpPr>
            <p:nvPr/>
          </p:nvSpPr>
          <p:spPr bwMode="auto">
            <a:xfrm>
              <a:off x="2871" y="1561"/>
              <a:ext cx="227" cy="68"/>
            </a:xfrm>
            <a:custGeom>
              <a:avLst/>
              <a:gdLst>
                <a:gd name="T0" fmla="*/ 0 w 227"/>
                <a:gd name="T1" fmla="*/ 67 h 68"/>
                <a:gd name="T2" fmla="*/ 0 w 227"/>
                <a:gd name="T3" fmla="*/ 0 h 68"/>
                <a:gd name="T4" fmla="*/ 226 w 227"/>
                <a:gd name="T5" fmla="*/ 0 h 68"/>
                <a:gd name="T6" fmla="*/ 0 60000 65536"/>
                <a:gd name="T7" fmla="*/ 0 60000 65536"/>
                <a:gd name="T8" fmla="*/ 0 60000 65536"/>
                <a:gd name="T9" fmla="*/ 0 w 227"/>
                <a:gd name="T10" fmla="*/ 0 h 68"/>
                <a:gd name="T11" fmla="*/ 227 w 227"/>
                <a:gd name="T12" fmla="*/ 68 h 68"/>
              </a:gdLst>
              <a:ahLst/>
              <a:cxnLst>
                <a:cxn ang="T6">
                  <a:pos x="T0" y="T1"/>
                </a:cxn>
                <a:cxn ang="T7">
                  <a:pos x="T2" y="T3"/>
                </a:cxn>
                <a:cxn ang="T8">
                  <a:pos x="T4" y="T5"/>
                </a:cxn>
              </a:cxnLst>
              <a:rect l="T9" t="T10" r="T11" b="T12"/>
              <a:pathLst>
                <a:path w="227" h="68">
                  <a:moveTo>
                    <a:pt x="0" y="67"/>
                  </a:moveTo>
                  <a:lnTo>
                    <a:pt x="0" y="0"/>
                  </a:lnTo>
                  <a:lnTo>
                    <a:pt x="226"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229" name="Group 185"/>
          <p:cNvGrpSpPr>
            <a:grpSpLocks/>
          </p:cNvGrpSpPr>
          <p:nvPr/>
        </p:nvGrpSpPr>
        <p:grpSpPr bwMode="auto">
          <a:xfrm>
            <a:off x="4959350" y="2478088"/>
            <a:ext cx="236538" cy="107950"/>
            <a:chOff x="3124" y="1561"/>
            <a:chExt cx="149" cy="68"/>
          </a:xfrm>
        </p:grpSpPr>
        <p:sp>
          <p:nvSpPr>
            <p:cNvPr id="7379" name="Freeform 186"/>
            <p:cNvSpPr>
              <a:spLocks/>
            </p:cNvSpPr>
            <p:nvPr/>
          </p:nvSpPr>
          <p:spPr bwMode="auto">
            <a:xfrm>
              <a:off x="3124" y="1561"/>
              <a:ext cx="149" cy="68"/>
            </a:xfrm>
            <a:custGeom>
              <a:avLst/>
              <a:gdLst>
                <a:gd name="T0" fmla="*/ 148 w 149"/>
                <a:gd name="T1" fmla="*/ 0 h 68"/>
                <a:gd name="T2" fmla="*/ 148 w 149"/>
                <a:gd name="T3" fmla="*/ 67 h 68"/>
                <a:gd name="T4" fmla="*/ 0 w 149"/>
                <a:gd name="T5" fmla="*/ 67 h 68"/>
                <a:gd name="T6" fmla="*/ 0 60000 65536"/>
                <a:gd name="T7" fmla="*/ 0 60000 65536"/>
                <a:gd name="T8" fmla="*/ 0 60000 65536"/>
                <a:gd name="T9" fmla="*/ 0 w 149"/>
                <a:gd name="T10" fmla="*/ 0 h 68"/>
                <a:gd name="T11" fmla="*/ 149 w 149"/>
                <a:gd name="T12" fmla="*/ 68 h 68"/>
              </a:gdLst>
              <a:ahLst/>
              <a:cxnLst>
                <a:cxn ang="T6">
                  <a:pos x="T0" y="T1"/>
                </a:cxn>
                <a:cxn ang="T7">
                  <a:pos x="T2" y="T3"/>
                </a:cxn>
                <a:cxn ang="T8">
                  <a:pos x="T4" y="T5"/>
                </a:cxn>
              </a:cxnLst>
              <a:rect l="T9" t="T10" r="T11" b="T12"/>
              <a:pathLst>
                <a:path w="149" h="68">
                  <a:moveTo>
                    <a:pt x="148" y="0"/>
                  </a:moveTo>
                  <a:lnTo>
                    <a:pt x="148" y="67"/>
                  </a:lnTo>
                  <a:lnTo>
                    <a:pt x="0" y="67"/>
                  </a:lnTo>
                </a:path>
              </a:pathLst>
            </a:custGeom>
            <a:solidFill>
              <a:srgbClr val="FAFD00"/>
            </a:solidFill>
            <a:ln w="12700" cap="rnd">
              <a:solidFill>
                <a:srgbClr val="000000"/>
              </a:solidFill>
              <a:round/>
              <a:headEnd type="none" w="sm" len="sm"/>
              <a:tailEnd type="none" w="sm" len="sm"/>
            </a:ln>
          </p:spPr>
          <p:txBody>
            <a:bodyPr/>
            <a:lstStyle/>
            <a:p>
              <a:endParaRPr lang="hu-HU"/>
            </a:p>
          </p:txBody>
        </p:sp>
        <p:sp>
          <p:nvSpPr>
            <p:cNvPr id="7380" name="Freeform 187"/>
            <p:cNvSpPr>
              <a:spLocks/>
            </p:cNvSpPr>
            <p:nvPr/>
          </p:nvSpPr>
          <p:spPr bwMode="auto">
            <a:xfrm>
              <a:off x="3124" y="1561"/>
              <a:ext cx="149" cy="68"/>
            </a:xfrm>
            <a:custGeom>
              <a:avLst/>
              <a:gdLst>
                <a:gd name="T0" fmla="*/ 0 w 149"/>
                <a:gd name="T1" fmla="*/ 67 h 68"/>
                <a:gd name="T2" fmla="*/ 0 w 149"/>
                <a:gd name="T3" fmla="*/ 0 h 68"/>
                <a:gd name="T4" fmla="*/ 148 w 149"/>
                <a:gd name="T5" fmla="*/ 0 h 68"/>
                <a:gd name="T6" fmla="*/ 0 60000 65536"/>
                <a:gd name="T7" fmla="*/ 0 60000 65536"/>
                <a:gd name="T8" fmla="*/ 0 60000 65536"/>
                <a:gd name="T9" fmla="*/ 0 w 149"/>
                <a:gd name="T10" fmla="*/ 0 h 68"/>
                <a:gd name="T11" fmla="*/ 149 w 149"/>
                <a:gd name="T12" fmla="*/ 68 h 68"/>
              </a:gdLst>
              <a:ahLst/>
              <a:cxnLst>
                <a:cxn ang="T6">
                  <a:pos x="T0" y="T1"/>
                </a:cxn>
                <a:cxn ang="T7">
                  <a:pos x="T2" y="T3"/>
                </a:cxn>
                <a:cxn ang="T8">
                  <a:pos x="T4" y="T5"/>
                </a:cxn>
              </a:cxnLst>
              <a:rect l="T9" t="T10" r="T11" b="T12"/>
              <a:pathLst>
                <a:path w="149" h="68">
                  <a:moveTo>
                    <a:pt x="0" y="67"/>
                  </a:moveTo>
                  <a:lnTo>
                    <a:pt x="0" y="0"/>
                  </a:lnTo>
                  <a:lnTo>
                    <a:pt x="148" y="0"/>
                  </a:lnTo>
                </a:path>
              </a:pathLst>
            </a:custGeom>
            <a:solidFill>
              <a:srgbClr val="FAFD00"/>
            </a:solidFill>
            <a:ln w="12700" cap="rnd">
              <a:solidFill>
                <a:srgbClr val="DDDDDD"/>
              </a:solidFill>
              <a:round/>
              <a:headEnd type="none" w="sm" len="sm"/>
              <a:tailEnd type="none" w="sm" len="sm"/>
            </a:ln>
          </p:spPr>
          <p:txBody>
            <a:bodyPr/>
            <a:lstStyle/>
            <a:p>
              <a:endParaRPr lang="hu-HU"/>
            </a:p>
          </p:txBody>
        </p:sp>
      </p:grpSp>
      <p:grpSp>
        <p:nvGrpSpPr>
          <p:cNvPr id="7230" name="Group 188"/>
          <p:cNvGrpSpPr>
            <a:grpSpLocks/>
          </p:cNvGrpSpPr>
          <p:nvPr/>
        </p:nvGrpSpPr>
        <p:grpSpPr bwMode="auto">
          <a:xfrm>
            <a:off x="5235575" y="2478088"/>
            <a:ext cx="596900" cy="107950"/>
            <a:chOff x="3298" y="1561"/>
            <a:chExt cx="376" cy="68"/>
          </a:xfrm>
        </p:grpSpPr>
        <p:sp>
          <p:nvSpPr>
            <p:cNvPr id="7377" name="Freeform 189"/>
            <p:cNvSpPr>
              <a:spLocks/>
            </p:cNvSpPr>
            <p:nvPr/>
          </p:nvSpPr>
          <p:spPr bwMode="auto">
            <a:xfrm>
              <a:off x="3298" y="1561"/>
              <a:ext cx="376" cy="68"/>
            </a:xfrm>
            <a:custGeom>
              <a:avLst/>
              <a:gdLst>
                <a:gd name="T0" fmla="*/ 375 w 376"/>
                <a:gd name="T1" fmla="*/ 0 h 68"/>
                <a:gd name="T2" fmla="*/ 375 w 376"/>
                <a:gd name="T3" fmla="*/ 67 h 68"/>
                <a:gd name="T4" fmla="*/ 0 w 376"/>
                <a:gd name="T5" fmla="*/ 67 h 68"/>
                <a:gd name="T6" fmla="*/ 0 60000 65536"/>
                <a:gd name="T7" fmla="*/ 0 60000 65536"/>
                <a:gd name="T8" fmla="*/ 0 60000 65536"/>
                <a:gd name="T9" fmla="*/ 0 w 376"/>
                <a:gd name="T10" fmla="*/ 0 h 68"/>
                <a:gd name="T11" fmla="*/ 376 w 376"/>
                <a:gd name="T12" fmla="*/ 68 h 68"/>
              </a:gdLst>
              <a:ahLst/>
              <a:cxnLst>
                <a:cxn ang="T6">
                  <a:pos x="T0" y="T1"/>
                </a:cxn>
                <a:cxn ang="T7">
                  <a:pos x="T2" y="T3"/>
                </a:cxn>
                <a:cxn ang="T8">
                  <a:pos x="T4" y="T5"/>
                </a:cxn>
              </a:cxnLst>
              <a:rect l="T9" t="T10" r="T11" b="T12"/>
              <a:pathLst>
                <a:path w="376" h="68">
                  <a:moveTo>
                    <a:pt x="375" y="0"/>
                  </a:moveTo>
                  <a:lnTo>
                    <a:pt x="375" y="67"/>
                  </a:lnTo>
                  <a:lnTo>
                    <a:pt x="0" y="67"/>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378" name="Freeform 190"/>
            <p:cNvSpPr>
              <a:spLocks/>
            </p:cNvSpPr>
            <p:nvPr/>
          </p:nvSpPr>
          <p:spPr bwMode="auto">
            <a:xfrm>
              <a:off x="3298" y="1561"/>
              <a:ext cx="376" cy="68"/>
            </a:xfrm>
            <a:custGeom>
              <a:avLst/>
              <a:gdLst>
                <a:gd name="T0" fmla="*/ 0 w 376"/>
                <a:gd name="T1" fmla="*/ 67 h 68"/>
                <a:gd name="T2" fmla="*/ 0 w 376"/>
                <a:gd name="T3" fmla="*/ 0 h 68"/>
                <a:gd name="T4" fmla="*/ 375 w 376"/>
                <a:gd name="T5" fmla="*/ 0 h 68"/>
                <a:gd name="T6" fmla="*/ 0 60000 65536"/>
                <a:gd name="T7" fmla="*/ 0 60000 65536"/>
                <a:gd name="T8" fmla="*/ 0 60000 65536"/>
                <a:gd name="T9" fmla="*/ 0 w 376"/>
                <a:gd name="T10" fmla="*/ 0 h 68"/>
                <a:gd name="T11" fmla="*/ 376 w 376"/>
                <a:gd name="T12" fmla="*/ 68 h 68"/>
              </a:gdLst>
              <a:ahLst/>
              <a:cxnLst>
                <a:cxn ang="T6">
                  <a:pos x="T0" y="T1"/>
                </a:cxn>
                <a:cxn ang="T7">
                  <a:pos x="T2" y="T3"/>
                </a:cxn>
                <a:cxn ang="T8">
                  <a:pos x="T4" y="T5"/>
                </a:cxn>
              </a:cxnLst>
              <a:rect l="T9" t="T10" r="T11" b="T12"/>
              <a:pathLst>
                <a:path w="376" h="68">
                  <a:moveTo>
                    <a:pt x="0" y="67"/>
                  </a:moveTo>
                  <a:lnTo>
                    <a:pt x="0" y="0"/>
                  </a:lnTo>
                  <a:lnTo>
                    <a:pt x="375"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231" name="Group 191"/>
          <p:cNvGrpSpPr>
            <a:grpSpLocks/>
          </p:cNvGrpSpPr>
          <p:nvPr/>
        </p:nvGrpSpPr>
        <p:grpSpPr bwMode="auto">
          <a:xfrm>
            <a:off x="4557713" y="2357438"/>
            <a:ext cx="1273175" cy="82550"/>
            <a:chOff x="2871" y="1485"/>
            <a:chExt cx="802" cy="52"/>
          </a:xfrm>
        </p:grpSpPr>
        <p:sp>
          <p:nvSpPr>
            <p:cNvPr id="7374" name="Rectangle 192"/>
            <p:cNvSpPr>
              <a:spLocks noChangeArrowheads="1"/>
            </p:cNvSpPr>
            <p:nvPr/>
          </p:nvSpPr>
          <p:spPr bwMode="auto">
            <a:xfrm>
              <a:off x="2871" y="1485"/>
              <a:ext cx="226"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375" name="Rectangle 193"/>
            <p:cNvSpPr>
              <a:spLocks noChangeArrowheads="1"/>
            </p:cNvSpPr>
            <p:nvPr/>
          </p:nvSpPr>
          <p:spPr bwMode="auto">
            <a:xfrm>
              <a:off x="3124" y="1485"/>
              <a:ext cx="148"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376" name="Rectangle 194"/>
            <p:cNvSpPr>
              <a:spLocks noChangeArrowheads="1"/>
            </p:cNvSpPr>
            <p:nvPr/>
          </p:nvSpPr>
          <p:spPr bwMode="auto">
            <a:xfrm>
              <a:off x="3307" y="1485"/>
              <a:ext cx="366"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grpSp>
      <p:grpSp>
        <p:nvGrpSpPr>
          <p:cNvPr id="7232" name="Group 195"/>
          <p:cNvGrpSpPr>
            <a:grpSpLocks/>
          </p:cNvGrpSpPr>
          <p:nvPr/>
        </p:nvGrpSpPr>
        <p:grpSpPr bwMode="auto">
          <a:xfrm>
            <a:off x="4557713" y="2343150"/>
            <a:ext cx="360362" cy="109538"/>
            <a:chOff x="2871" y="1476"/>
            <a:chExt cx="227" cy="69"/>
          </a:xfrm>
        </p:grpSpPr>
        <p:sp>
          <p:nvSpPr>
            <p:cNvPr id="7372" name="Freeform 196"/>
            <p:cNvSpPr>
              <a:spLocks/>
            </p:cNvSpPr>
            <p:nvPr/>
          </p:nvSpPr>
          <p:spPr bwMode="auto">
            <a:xfrm>
              <a:off x="2871" y="1476"/>
              <a:ext cx="227" cy="69"/>
            </a:xfrm>
            <a:custGeom>
              <a:avLst/>
              <a:gdLst>
                <a:gd name="T0" fmla="*/ 226 w 227"/>
                <a:gd name="T1" fmla="*/ 0 h 69"/>
                <a:gd name="T2" fmla="*/ 226 w 227"/>
                <a:gd name="T3" fmla="*/ 68 h 69"/>
                <a:gd name="T4" fmla="*/ 0 w 227"/>
                <a:gd name="T5" fmla="*/ 68 h 69"/>
                <a:gd name="T6" fmla="*/ 0 60000 65536"/>
                <a:gd name="T7" fmla="*/ 0 60000 65536"/>
                <a:gd name="T8" fmla="*/ 0 60000 65536"/>
                <a:gd name="T9" fmla="*/ 0 w 227"/>
                <a:gd name="T10" fmla="*/ 0 h 69"/>
                <a:gd name="T11" fmla="*/ 227 w 227"/>
                <a:gd name="T12" fmla="*/ 69 h 69"/>
              </a:gdLst>
              <a:ahLst/>
              <a:cxnLst>
                <a:cxn ang="T6">
                  <a:pos x="T0" y="T1"/>
                </a:cxn>
                <a:cxn ang="T7">
                  <a:pos x="T2" y="T3"/>
                </a:cxn>
                <a:cxn ang="T8">
                  <a:pos x="T4" y="T5"/>
                </a:cxn>
              </a:cxnLst>
              <a:rect l="T9" t="T10" r="T11" b="T12"/>
              <a:pathLst>
                <a:path w="227" h="69">
                  <a:moveTo>
                    <a:pt x="226" y="0"/>
                  </a:moveTo>
                  <a:lnTo>
                    <a:pt x="226" y="68"/>
                  </a:lnTo>
                  <a:lnTo>
                    <a:pt x="0" y="68"/>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373" name="Freeform 197"/>
            <p:cNvSpPr>
              <a:spLocks/>
            </p:cNvSpPr>
            <p:nvPr/>
          </p:nvSpPr>
          <p:spPr bwMode="auto">
            <a:xfrm>
              <a:off x="2871" y="1476"/>
              <a:ext cx="227" cy="69"/>
            </a:xfrm>
            <a:custGeom>
              <a:avLst/>
              <a:gdLst>
                <a:gd name="T0" fmla="*/ 0 w 227"/>
                <a:gd name="T1" fmla="*/ 68 h 69"/>
                <a:gd name="T2" fmla="*/ 0 w 227"/>
                <a:gd name="T3" fmla="*/ 0 h 69"/>
                <a:gd name="T4" fmla="*/ 226 w 227"/>
                <a:gd name="T5" fmla="*/ 0 h 69"/>
                <a:gd name="T6" fmla="*/ 0 60000 65536"/>
                <a:gd name="T7" fmla="*/ 0 60000 65536"/>
                <a:gd name="T8" fmla="*/ 0 60000 65536"/>
                <a:gd name="T9" fmla="*/ 0 w 227"/>
                <a:gd name="T10" fmla="*/ 0 h 69"/>
                <a:gd name="T11" fmla="*/ 227 w 227"/>
                <a:gd name="T12" fmla="*/ 69 h 69"/>
              </a:gdLst>
              <a:ahLst/>
              <a:cxnLst>
                <a:cxn ang="T6">
                  <a:pos x="T0" y="T1"/>
                </a:cxn>
                <a:cxn ang="T7">
                  <a:pos x="T2" y="T3"/>
                </a:cxn>
                <a:cxn ang="T8">
                  <a:pos x="T4" y="T5"/>
                </a:cxn>
              </a:cxnLst>
              <a:rect l="T9" t="T10" r="T11" b="T12"/>
              <a:pathLst>
                <a:path w="227" h="69">
                  <a:moveTo>
                    <a:pt x="0" y="68"/>
                  </a:moveTo>
                  <a:lnTo>
                    <a:pt x="0" y="0"/>
                  </a:lnTo>
                  <a:lnTo>
                    <a:pt x="226"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233" name="Group 198"/>
          <p:cNvGrpSpPr>
            <a:grpSpLocks/>
          </p:cNvGrpSpPr>
          <p:nvPr/>
        </p:nvGrpSpPr>
        <p:grpSpPr bwMode="auto">
          <a:xfrm>
            <a:off x="4959350" y="2343150"/>
            <a:ext cx="236538" cy="109538"/>
            <a:chOff x="3124" y="1476"/>
            <a:chExt cx="149" cy="69"/>
          </a:xfrm>
        </p:grpSpPr>
        <p:sp>
          <p:nvSpPr>
            <p:cNvPr id="7370" name="Freeform 199"/>
            <p:cNvSpPr>
              <a:spLocks/>
            </p:cNvSpPr>
            <p:nvPr/>
          </p:nvSpPr>
          <p:spPr bwMode="auto">
            <a:xfrm>
              <a:off x="3124" y="1476"/>
              <a:ext cx="149" cy="69"/>
            </a:xfrm>
            <a:custGeom>
              <a:avLst/>
              <a:gdLst>
                <a:gd name="T0" fmla="*/ 148 w 149"/>
                <a:gd name="T1" fmla="*/ 0 h 69"/>
                <a:gd name="T2" fmla="*/ 148 w 149"/>
                <a:gd name="T3" fmla="*/ 68 h 69"/>
                <a:gd name="T4" fmla="*/ 0 w 149"/>
                <a:gd name="T5" fmla="*/ 68 h 69"/>
                <a:gd name="T6" fmla="*/ 0 60000 65536"/>
                <a:gd name="T7" fmla="*/ 0 60000 65536"/>
                <a:gd name="T8" fmla="*/ 0 60000 65536"/>
                <a:gd name="T9" fmla="*/ 0 w 149"/>
                <a:gd name="T10" fmla="*/ 0 h 69"/>
                <a:gd name="T11" fmla="*/ 149 w 149"/>
                <a:gd name="T12" fmla="*/ 69 h 69"/>
              </a:gdLst>
              <a:ahLst/>
              <a:cxnLst>
                <a:cxn ang="T6">
                  <a:pos x="T0" y="T1"/>
                </a:cxn>
                <a:cxn ang="T7">
                  <a:pos x="T2" y="T3"/>
                </a:cxn>
                <a:cxn ang="T8">
                  <a:pos x="T4" y="T5"/>
                </a:cxn>
              </a:cxnLst>
              <a:rect l="T9" t="T10" r="T11" b="T12"/>
              <a:pathLst>
                <a:path w="149" h="69">
                  <a:moveTo>
                    <a:pt x="148" y="0"/>
                  </a:moveTo>
                  <a:lnTo>
                    <a:pt x="148" y="68"/>
                  </a:lnTo>
                  <a:lnTo>
                    <a:pt x="0" y="68"/>
                  </a:lnTo>
                </a:path>
              </a:pathLst>
            </a:custGeom>
            <a:solidFill>
              <a:srgbClr val="006600"/>
            </a:solidFill>
            <a:ln w="12700" cap="rnd">
              <a:solidFill>
                <a:srgbClr val="000000"/>
              </a:solidFill>
              <a:round/>
              <a:headEnd type="none" w="sm" len="sm"/>
              <a:tailEnd type="none" w="sm" len="sm"/>
            </a:ln>
          </p:spPr>
          <p:txBody>
            <a:bodyPr/>
            <a:lstStyle/>
            <a:p>
              <a:endParaRPr lang="hu-HU"/>
            </a:p>
          </p:txBody>
        </p:sp>
        <p:sp>
          <p:nvSpPr>
            <p:cNvPr id="7371" name="Freeform 200"/>
            <p:cNvSpPr>
              <a:spLocks/>
            </p:cNvSpPr>
            <p:nvPr/>
          </p:nvSpPr>
          <p:spPr bwMode="auto">
            <a:xfrm>
              <a:off x="3124" y="1476"/>
              <a:ext cx="149" cy="69"/>
            </a:xfrm>
            <a:custGeom>
              <a:avLst/>
              <a:gdLst>
                <a:gd name="T0" fmla="*/ 0 w 149"/>
                <a:gd name="T1" fmla="*/ 68 h 69"/>
                <a:gd name="T2" fmla="*/ 0 w 149"/>
                <a:gd name="T3" fmla="*/ 0 h 69"/>
                <a:gd name="T4" fmla="*/ 148 w 149"/>
                <a:gd name="T5" fmla="*/ 0 h 69"/>
                <a:gd name="T6" fmla="*/ 0 60000 65536"/>
                <a:gd name="T7" fmla="*/ 0 60000 65536"/>
                <a:gd name="T8" fmla="*/ 0 60000 65536"/>
                <a:gd name="T9" fmla="*/ 0 w 149"/>
                <a:gd name="T10" fmla="*/ 0 h 69"/>
                <a:gd name="T11" fmla="*/ 149 w 149"/>
                <a:gd name="T12" fmla="*/ 69 h 69"/>
              </a:gdLst>
              <a:ahLst/>
              <a:cxnLst>
                <a:cxn ang="T6">
                  <a:pos x="T0" y="T1"/>
                </a:cxn>
                <a:cxn ang="T7">
                  <a:pos x="T2" y="T3"/>
                </a:cxn>
                <a:cxn ang="T8">
                  <a:pos x="T4" y="T5"/>
                </a:cxn>
              </a:cxnLst>
              <a:rect l="T9" t="T10" r="T11" b="T12"/>
              <a:pathLst>
                <a:path w="149" h="69">
                  <a:moveTo>
                    <a:pt x="0" y="68"/>
                  </a:moveTo>
                  <a:lnTo>
                    <a:pt x="0" y="0"/>
                  </a:lnTo>
                  <a:lnTo>
                    <a:pt x="148" y="0"/>
                  </a:lnTo>
                </a:path>
              </a:pathLst>
            </a:custGeom>
            <a:solidFill>
              <a:srgbClr val="006600"/>
            </a:solidFill>
            <a:ln w="12700" cap="rnd">
              <a:solidFill>
                <a:srgbClr val="DDDDDD"/>
              </a:solidFill>
              <a:round/>
              <a:headEnd type="none" w="sm" len="sm"/>
              <a:tailEnd type="none" w="sm" len="sm"/>
            </a:ln>
          </p:spPr>
          <p:txBody>
            <a:bodyPr/>
            <a:lstStyle/>
            <a:p>
              <a:endParaRPr lang="hu-HU"/>
            </a:p>
          </p:txBody>
        </p:sp>
      </p:grpSp>
      <p:grpSp>
        <p:nvGrpSpPr>
          <p:cNvPr id="7234" name="Group 201"/>
          <p:cNvGrpSpPr>
            <a:grpSpLocks/>
          </p:cNvGrpSpPr>
          <p:nvPr/>
        </p:nvGrpSpPr>
        <p:grpSpPr bwMode="auto">
          <a:xfrm>
            <a:off x="5235575" y="2343150"/>
            <a:ext cx="596900" cy="109538"/>
            <a:chOff x="3298" y="1476"/>
            <a:chExt cx="376" cy="69"/>
          </a:xfrm>
        </p:grpSpPr>
        <p:sp>
          <p:nvSpPr>
            <p:cNvPr id="7368" name="Freeform 202"/>
            <p:cNvSpPr>
              <a:spLocks/>
            </p:cNvSpPr>
            <p:nvPr/>
          </p:nvSpPr>
          <p:spPr bwMode="auto">
            <a:xfrm>
              <a:off x="3298" y="1476"/>
              <a:ext cx="376" cy="69"/>
            </a:xfrm>
            <a:custGeom>
              <a:avLst/>
              <a:gdLst>
                <a:gd name="T0" fmla="*/ 375 w 376"/>
                <a:gd name="T1" fmla="*/ 0 h 69"/>
                <a:gd name="T2" fmla="*/ 375 w 376"/>
                <a:gd name="T3" fmla="*/ 68 h 69"/>
                <a:gd name="T4" fmla="*/ 0 w 376"/>
                <a:gd name="T5" fmla="*/ 68 h 69"/>
                <a:gd name="T6" fmla="*/ 0 60000 65536"/>
                <a:gd name="T7" fmla="*/ 0 60000 65536"/>
                <a:gd name="T8" fmla="*/ 0 60000 65536"/>
                <a:gd name="T9" fmla="*/ 0 w 376"/>
                <a:gd name="T10" fmla="*/ 0 h 69"/>
                <a:gd name="T11" fmla="*/ 376 w 376"/>
                <a:gd name="T12" fmla="*/ 69 h 69"/>
              </a:gdLst>
              <a:ahLst/>
              <a:cxnLst>
                <a:cxn ang="T6">
                  <a:pos x="T0" y="T1"/>
                </a:cxn>
                <a:cxn ang="T7">
                  <a:pos x="T2" y="T3"/>
                </a:cxn>
                <a:cxn ang="T8">
                  <a:pos x="T4" y="T5"/>
                </a:cxn>
              </a:cxnLst>
              <a:rect l="T9" t="T10" r="T11" b="T12"/>
              <a:pathLst>
                <a:path w="376" h="69">
                  <a:moveTo>
                    <a:pt x="375" y="0"/>
                  </a:moveTo>
                  <a:lnTo>
                    <a:pt x="375" y="68"/>
                  </a:lnTo>
                  <a:lnTo>
                    <a:pt x="0" y="68"/>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369" name="Freeform 203"/>
            <p:cNvSpPr>
              <a:spLocks/>
            </p:cNvSpPr>
            <p:nvPr/>
          </p:nvSpPr>
          <p:spPr bwMode="auto">
            <a:xfrm>
              <a:off x="3298" y="1476"/>
              <a:ext cx="376" cy="69"/>
            </a:xfrm>
            <a:custGeom>
              <a:avLst/>
              <a:gdLst>
                <a:gd name="T0" fmla="*/ 0 w 376"/>
                <a:gd name="T1" fmla="*/ 68 h 69"/>
                <a:gd name="T2" fmla="*/ 0 w 376"/>
                <a:gd name="T3" fmla="*/ 0 h 69"/>
                <a:gd name="T4" fmla="*/ 375 w 376"/>
                <a:gd name="T5" fmla="*/ 0 h 69"/>
                <a:gd name="T6" fmla="*/ 0 60000 65536"/>
                <a:gd name="T7" fmla="*/ 0 60000 65536"/>
                <a:gd name="T8" fmla="*/ 0 60000 65536"/>
                <a:gd name="T9" fmla="*/ 0 w 376"/>
                <a:gd name="T10" fmla="*/ 0 h 69"/>
                <a:gd name="T11" fmla="*/ 376 w 376"/>
                <a:gd name="T12" fmla="*/ 69 h 69"/>
              </a:gdLst>
              <a:ahLst/>
              <a:cxnLst>
                <a:cxn ang="T6">
                  <a:pos x="T0" y="T1"/>
                </a:cxn>
                <a:cxn ang="T7">
                  <a:pos x="T2" y="T3"/>
                </a:cxn>
                <a:cxn ang="T8">
                  <a:pos x="T4" y="T5"/>
                </a:cxn>
              </a:cxnLst>
              <a:rect l="T9" t="T10" r="T11" b="T12"/>
              <a:pathLst>
                <a:path w="376" h="69">
                  <a:moveTo>
                    <a:pt x="0" y="68"/>
                  </a:moveTo>
                  <a:lnTo>
                    <a:pt x="0" y="0"/>
                  </a:lnTo>
                  <a:lnTo>
                    <a:pt x="375"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235" name="Group 204"/>
          <p:cNvGrpSpPr>
            <a:grpSpLocks/>
          </p:cNvGrpSpPr>
          <p:nvPr/>
        </p:nvGrpSpPr>
        <p:grpSpPr bwMode="auto">
          <a:xfrm>
            <a:off x="4557713" y="2222500"/>
            <a:ext cx="1273175" cy="84138"/>
            <a:chOff x="2871" y="1400"/>
            <a:chExt cx="802" cy="53"/>
          </a:xfrm>
        </p:grpSpPr>
        <p:sp>
          <p:nvSpPr>
            <p:cNvPr id="7365" name="Rectangle 205"/>
            <p:cNvSpPr>
              <a:spLocks noChangeArrowheads="1"/>
            </p:cNvSpPr>
            <p:nvPr/>
          </p:nvSpPr>
          <p:spPr bwMode="auto">
            <a:xfrm>
              <a:off x="2871" y="1400"/>
              <a:ext cx="226" cy="53"/>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366" name="Rectangle 206"/>
            <p:cNvSpPr>
              <a:spLocks noChangeArrowheads="1"/>
            </p:cNvSpPr>
            <p:nvPr/>
          </p:nvSpPr>
          <p:spPr bwMode="auto">
            <a:xfrm>
              <a:off x="3124" y="1400"/>
              <a:ext cx="148" cy="53"/>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367" name="Rectangle 207"/>
            <p:cNvSpPr>
              <a:spLocks noChangeArrowheads="1"/>
            </p:cNvSpPr>
            <p:nvPr/>
          </p:nvSpPr>
          <p:spPr bwMode="auto">
            <a:xfrm>
              <a:off x="3307" y="1400"/>
              <a:ext cx="366" cy="53"/>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grpSp>
      <p:grpSp>
        <p:nvGrpSpPr>
          <p:cNvPr id="7236" name="Group 208"/>
          <p:cNvGrpSpPr>
            <a:grpSpLocks/>
          </p:cNvGrpSpPr>
          <p:nvPr/>
        </p:nvGrpSpPr>
        <p:grpSpPr bwMode="auto">
          <a:xfrm>
            <a:off x="4557713" y="2209800"/>
            <a:ext cx="360362" cy="107950"/>
            <a:chOff x="2871" y="1392"/>
            <a:chExt cx="227" cy="68"/>
          </a:xfrm>
        </p:grpSpPr>
        <p:sp>
          <p:nvSpPr>
            <p:cNvPr id="7363" name="Freeform 209"/>
            <p:cNvSpPr>
              <a:spLocks/>
            </p:cNvSpPr>
            <p:nvPr/>
          </p:nvSpPr>
          <p:spPr bwMode="auto">
            <a:xfrm>
              <a:off x="2871" y="1392"/>
              <a:ext cx="227" cy="68"/>
            </a:xfrm>
            <a:custGeom>
              <a:avLst/>
              <a:gdLst>
                <a:gd name="T0" fmla="*/ 226 w 227"/>
                <a:gd name="T1" fmla="*/ 0 h 68"/>
                <a:gd name="T2" fmla="*/ 226 w 227"/>
                <a:gd name="T3" fmla="*/ 67 h 68"/>
                <a:gd name="T4" fmla="*/ 0 w 227"/>
                <a:gd name="T5" fmla="*/ 67 h 68"/>
                <a:gd name="T6" fmla="*/ 0 60000 65536"/>
                <a:gd name="T7" fmla="*/ 0 60000 65536"/>
                <a:gd name="T8" fmla="*/ 0 60000 65536"/>
                <a:gd name="T9" fmla="*/ 0 w 227"/>
                <a:gd name="T10" fmla="*/ 0 h 68"/>
                <a:gd name="T11" fmla="*/ 227 w 227"/>
                <a:gd name="T12" fmla="*/ 68 h 68"/>
              </a:gdLst>
              <a:ahLst/>
              <a:cxnLst>
                <a:cxn ang="T6">
                  <a:pos x="T0" y="T1"/>
                </a:cxn>
                <a:cxn ang="T7">
                  <a:pos x="T2" y="T3"/>
                </a:cxn>
                <a:cxn ang="T8">
                  <a:pos x="T4" y="T5"/>
                </a:cxn>
              </a:cxnLst>
              <a:rect l="T9" t="T10" r="T11" b="T12"/>
              <a:pathLst>
                <a:path w="227" h="68">
                  <a:moveTo>
                    <a:pt x="226" y="0"/>
                  </a:moveTo>
                  <a:lnTo>
                    <a:pt x="226" y="67"/>
                  </a:lnTo>
                  <a:lnTo>
                    <a:pt x="0" y="67"/>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364" name="Freeform 210"/>
            <p:cNvSpPr>
              <a:spLocks/>
            </p:cNvSpPr>
            <p:nvPr/>
          </p:nvSpPr>
          <p:spPr bwMode="auto">
            <a:xfrm>
              <a:off x="2871" y="1392"/>
              <a:ext cx="227" cy="68"/>
            </a:xfrm>
            <a:custGeom>
              <a:avLst/>
              <a:gdLst>
                <a:gd name="T0" fmla="*/ 0 w 227"/>
                <a:gd name="T1" fmla="*/ 67 h 68"/>
                <a:gd name="T2" fmla="*/ 0 w 227"/>
                <a:gd name="T3" fmla="*/ 0 h 68"/>
                <a:gd name="T4" fmla="*/ 226 w 227"/>
                <a:gd name="T5" fmla="*/ 0 h 68"/>
                <a:gd name="T6" fmla="*/ 0 60000 65536"/>
                <a:gd name="T7" fmla="*/ 0 60000 65536"/>
                <a:gd name="T8" fmla="*/ 0 60000 65536"/>
                <a:gd name="T9" fmla="*/ 0 w 227"/>
                <a:gd name="T10" fmla="*/ 0 h 68"/>
                <a:gd name="T11" fmla="*/ 227 w 227"/>
                <a:gd name="T12" fmla="*/ 68 h 68"/>
              </a:gdLst>
              <a:ahLst/>
              <a:cxnLst>
                <a:cxn ang="T6">
                  <a:pos x="T0" y="T1"/>
                </a:cxn>
                <a:cxn ang="T7">
                  <a:pos x="T2" y="T3"/>
                </a:cxn>
                <a:cxn ang="T8">
                  <a:pos x="T4" y="T5"/>
                </a:cxn>
              </a:cxnLst>
              <a:rect l="T9" t="T10" r="T11" b="T12"/>
              <a:pathLst>
                <a:path w="227" h="68">
                  <a:moveTo>
                    <a:pt x="0" y="67"/>
                  </a:moveTo>
                  <a:lnTo>
                    <a:pt x="0" y="0"/>
                  </a:lnTo>
                  <a:lnTo>
                    <a:pt x="226"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237" name="Group 211"/>
          <p:cNvGrpSpPr>
            <a:grpSpLocks/>
          </p:cNvGrpSpPr>
          <p:nvPr/>
        </p:nvGrpSpPr>
        <p:grpSpPr bwMode="auto">
          <a:xfrm>
            <a:off x="4959350" y="2209800"/>
            <a:ext cx="236538" cy="107950"/>
            <a:chOff x="3124" y="1392"/>
            <a:chExt cx="149" cy="68"/>
          </a:xfrm>
        </p:grpSpPr>
        <p:sp>
          <p:nvSpPr>
            <p:cNvPr id="7361" name="Freeform 212"/>
            <p:cNvSpPr>
              <a:spLocks/>
            </p:cNvSpPr>
            <p:nvPr/>
          </p:nvSpPr>
          <p:spPr bwMode="auto">
            <a:xfrm>
              <a:off x="3124" y="1392"/>
              <a:ext cx="149" cy="68"/>
            </a:xfrm>
            <a:custGeom>
              <a:avLst/>
              <a:gdLst>
                <a:gd name="T0" fmla="*/ 148 w 149"/>
                <a:gd name="T1" fmla="*/ 0 h 68"/>
                <a:gd name="T2" fmla="*/ 148 w 149"/>
                <a:gd name="T3" fmla="*/ 67 h 68"/>
                <a:gd name="T4" fmla="*/ 0 w 149"/>
                <a:gd name="T5" fmla="*/ 67 h 68"/>
                <a:gd name="T6" fmla="*/ 0 60000 65536"/>
                <a:gd name="T7" fmla="*/ 0 60000 65536"/>
                <a:gd name="T8" fmla="*/ 0 60000 65536"/>
                <a:gd name="T9" fmla="*/ 0 w 149"/>
                <a:gd name="T10" fmla="*/ 0 h 68"/>
                <a:gd name="T11" fmla="*/ 149 w 149"/>
                <a:gd name="T12" fmla="*/ 68 h 68"/>
              </a:gdLst>
              <a:ahLst/>
              <a:cxnLst>
                <a:cxn ang="T6">
                  <a:pos x="T0" y="T1"/>
                </a:cxn>
                <a:cxn ang="T7">
                  <a:pos x="T2" y="T3"/>
                </a:cxn>
                <a:cxn ang="T8">
                  <a:pos x="T4" y="T5"/>
                </a:cxn>
              </a:cxnLst>
              <a:rect l="T9" t="T10" r="T11" b="T12"/>
              <a:pathLst>
                <a:path w="149" h="68">
                  <a:moveTo>
                    <a:pt x="148" y="0"/>
                  </a:moveTo>
                  <a:lnTo>
                    <a:pt x="148" y="67"/>
                  </a:lnTo>
                  <a:lnTo>
                    <a:pt x="0" y="67"/>
                  </a:lnTo>
                </a:path>
              </a:pathLst>
            </a:custGeom>
            <a:solidFill>
              <a:srgbClr val="3365FB"/>
            </a:solidFill>
            <a:ln w="12700" cap="rnd">
              <a:solidFill>
                <a:srgbClr val="000000"/>
              </a:solidFill>
              <a:round/>
              <a:headEnd type="none" w="sm" len="sm"/>
              <a:tailEnd type="none" w="sm" len="sm"/>
            </a:ln>
          </p:spPr>
          <p:txBody>
            <a:bodyPr/>
            <a:lstStyle/>
            <a:p>
              <a:endParaRPr lang="hu-HU"/>
            </a:p>
          </p:txBody>
        </p:sp>
        <p:sp>
          <p:nvSpPr>
            <p:cNvPr id="7362" name="Freeform 213"/>
            <p:cNvSpPr>
              <a:spLocks/>
            </p:cNvSpPr>
            <p:nvPr/>
          </p:nvSpPr>
          <p:spPr bwMode="auto">
            <a:xfrm>
              <a:off x="3124" y="1392"/>
              <a:ext cx="149" cy="68"/>
            </a:xfrm>
            <a:custGeom>
              <a:avLst/>
              <a:gdLst>
                <a:gd name="T0" fmla="*/ 0 w 149"/>
                <a:gd name="T1" fmla="*/ 67 h 68"/>
                <a:gd name="T2" fmla="*/ 0 w 149"/>
                <a:gd name="T3" fmla="*/ 0 h 68"/>
                <a:gd name="T4" fmla="*/ 148 w 149"/>
                <a:gd name="T5" fmla="*/ 0 h 68"/>
                <a:gd name="T6" fmla="*/ 0 60000 65536"/>
                <a:gd name="T7" fmla="*/ 0 60000 65536"/>
                <a:gd name="T8" fmla="*/ 0 60000 65536"/>
                <a:gd name="T9" fmla="*/ 0 w 149"/>
                <a:gd name="T10" fmla="*/ 0 h 68"/>
                <a:gd name="T11" fmla="*/ 149 w 149"/>
                <a:gd name="T12" fmla="*/ 68 h 68"/>
              </a:gdLst>
              <a:ahLst/>
              <a:cxnLst>
                <a:cxn ang="T6">
                  <a:pos x="T0" y="T1"/>
                </a:cxn>
                <a:cxn ang="T7">
                  <a:pos x="T2" y="T3"/>
                </a:cxn>
                <a:cxn ang="T8">
                  <a:pos x="T4" y="T5"/>
                </a:cxn>
              </a:cxnLst>
              <a:rect l="T9" t="T10" r="T11" b="T12"/>
              <a:pathLst>
                <a:path w="149" h="68">
                  <a:moveTo>
                    <a:pt x="0" y="67"/>
                  </a:moveTo>
                  <a:lnTo>
                    <a:pt x="0" y="0"/>
                  </a:lnTo>
                  <a:lnTo>
                    <a:pt x="148" y="0"/>
                  </a:lnTo>
                </a:path>
              </a:pathLst>
            </a:custGeom>
            <a:solidFill>
              <a:srgbClr val="3365FB"/>
            </a:solidFill>
            <a:ln w="12700" cap="rnd">
              <a:solidFill>
                <a:srgbClr val="DDDDDD"/>
              </a:solidFill>
              <a:round/>
              <a:headEnd type="none" w="sm" len="sm"/>
              <a:tailEnd type="none" w="sm" len="sm"/>
            </a:ln>
          </p:spPr>
          <p:txBody>
            <a:bodyPr/>
            <a:lstStyle/>
            <a:p>
              <a:endParaRPr lang="hu-HU"/>
            </a:p>
          </p:txBody>
        </p:sp>
      </p:grpSp>
      <p:grpSp>
        <p:nvGrpSpPr>
          <p:cNvPr id="7238" name="Group 214"/>
          <p:cNvGrpSpPr>
            <a:grpSpLocks/>
          </p:cNvGrpSpPr>
          <p:nvPr/>
        </p:nvGrpSpPr>
        <p:grpSpPr bwMode="auto">
          <a:xfrm>
            <a:off x="5235575" y="2209800"/>
            <a:ext cx="596900" cy="107950"/>
            <a:chOff x="3298" y="1392"/>
            <a:chExt cx="376" cy="68"/>
          </a:xfrm>
        </p:grpSpPr>
        <p:sp>
          <p:nvSpPr>
            <p:cNvPr id="7359" name="Freeform 215"/>
            <p:cNvSpPr>
              <a:spLocks/>
            </p:cNvSpPr>
            <p:nvPr/>
          </p:nvSpPr>
          <p:spPr bwMode="auto">
            <a:xfrm>
              <a:off x="3298" y="1392"/>
              <a:ext cx="376" cy="68"/>
            </a:xfrm>
            <a:custGeom>
              <a:avLst/>
              <a:gdLst>
                <a:gd name="T0" fmla="*/ 375 w 376"/>
                <a:gd name="T1" fmla="*/ 0 h 68"/>
                <a:gd name="T2" fmla="*/ 375 w 376"/>
                <a:gd name="T3" fmla="*/ 67 h 68"/>
                <a:gd name="T4" fmla="*/ 0 w 376"/>
                <a:gd name="T5" fmla="*/ 67 h 68"/>
                <a:gd name="T6" fmla="*/ 0 60000 65536"/>
                <a:gd name="T7" fmla="*/ 0 60000 65536"/>
                <a:gd name="T8" fmla="*/ 0 60000 65536"/>
                <a:gd name="T9" fmla="*/ 0 w 376"/>
                <a:gd name="T10" fmla="*/ 0 h 68"/>
                <a:gd name="T11" fmla="*/ 376 w 376"/>
                <a:gd name="T12" fmla="*/ 68 h 68"/>
              </a:gdLst>
              <a:ahLst/>
              <a:cxnLst>
                <a:cxn ang="T6">
                  <a:pos x="T0" y="T1"/>
                </a:cxn>
                <a:cxn ang="T7">
                  <a:pos x="T2" y="T3"/>
                </a:cxn>
                <a:cxn ang="T8">
                  <a:pos x="T4" y="T5"/>
                </a:cxn>
              </a:cxnLst>
              <a:rect l="T9" t="T10" r="T11" b="T12"/>
              <a:pathLst>
                <a:path w="376" h="68">
                  <a:moveTo>
                    <a:pt x="375" y="0"/>
                  </a:moveTo>
                  <a:lnTo>
                    <a:pt x="375" y="67"/>
                  </a:lnTo>
                  <a:lnTo>
                    <a:pt x="0" y="67"/>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360" name="Freeform 216"/>
            <p:cNvSpPr>
              <a:spLocks/>
            </p:cNvSpPr>
            <p:nvPr/>
          </p:nvSpPr>
          <p:spPr bwMode="auto">
            <a:xfrm>
              <a:off x="3298" y="1392"/>
              <a:ext cx="376" cy="68"/>
            </a:xfrm>
            <a:custGeom>
              <a:avLst/>
              <a:gdLst>
                <a:gd name="T0" fmla="*/ 0 w 376"/>
                <a:gd name="T1" fmla="*/ 67 h 68"/>
                <a:gd name="T2" fmla="*/ 0 w 376"/>
                <a:gd name="T3" fmla="*/ 0 h 68"/>
                <a:gd name="T4" fmla="*/ 375 w 376"/>
                <a:gd name="T5" fmla="*/ 0 h 68"/>
                <a:gd name="T6" fmla="*/ 0 60000 65536"/>
                <a:gd name="T7" fmla="*/ 0 60000 65536"/>
                <a:gd name="T8" fmla="*/ 0 60000 65536"/>
                <a:gd name="T9" fmla="*/ 0 w 376"/>
                <a:gd name="T10" fmla="*/ 0 h 68"/>
                <a:gd name="T11" fmla="*/ 376 w 376"/>
                <a:gd name="T12" fmla="*/ 68 h 68"/>
              </a:gdLst>
              <a:ahLst/>
              <a:cxnLst>
                <a:cxn ang="T6">
                  <a:pos x="T0" y="T1"/>
                </a:cxn>
                <a:cxn ang="T7">
                  <a:pos x="T2" y="T3"/>
                </a:cxn>
                <a:cxn ang="T8">
                  <a:pos x="T4" y="T5"/>
                </a:cxn>
              </a:cxnLst>
              <a:rect l="T9" t="T10" r="T11" b="T12"/>
              <a:pathLst>
                <a:path w="376" h="68">
                  <a:moveTo>
                    <a:pt x="0" y="67"/>
                  </a:moveTo>
                  <a:lnTo>
                    <a:pt x="0" y="0"/>
                  </a:lnTo>
                  <a:lnTo>
                    <a:pt x="375"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239" name="Group 217"/>
          <p:cNvGrpSpPr>
            <a:grpSpLocks/>
          </p:cNvGrpSpPr>
          <p:nvPr/>
        </p:nvGrpSpPr>
        <p:grpSpPr bwMode="auto">
          <a:xfrm>
            <a:off x="4557713" y="2089150"/>
            <a:ext cx="1273175" cy="82550"/>
            <a:chOff x="2871" y="1316"/>
            <a:chExt cx="802" cy="52"/>
          </a:xfrm>
        </p:grpSpPr>
        <p:sp>
          <p:nvSpPr>
            <p:cNvPr id="7356" name="Rectangle 218"/>
            <p:cNvSpPr>
              <a:spLocks noChangeArrowheads="1"/>
            </p:cNvSpPr>
            <p:nvPr/>
          </p:nvSpPr>
          <p:spPr bwMode="auto">
            <a:xfrm>
              <a:off x="2871" y="1316"/>
              <a:ext cx="226"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357" name="Rectangle 219"/>
            <p:cNvSpPr>
              <a:spLocks noChangeArrowheads="1"/>
            </p:cNvSpPr>
            <p:nvPr/>
          </p:nvSpPr>
          <p:spPr bwMode="auto">
            <a:xfrm>
              <a:off x="3124" y="1316"/>
              <a:ext cx="148"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358" name="Rectangle 220"/>
            <p:cNvSpPr>
              <a:spLocks noChangeArrowheads="1"/>
            </p:cNvSpPr>
            <p:nvPr/>
          </p:nvSpPr>
          <p:spPr bwMode="auto">
            <a:xfrm>
              <a:off x="3307" y="1316"/>
              <a:ext cx="366"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grpSp>
      <p:grpSp>
        <p:nvGrpSpPr>
          <p:cNvPr id="7240" name="Group 221"/>
          <p:cNvGrpSpPr>
            <a:grpSpLocks/>
          </p:cNvGrpSpPr>
          <p:nvPr/>
        </p:nvGrpSpPr>
        <p:grpSpPr bwMode="auto">
          <a:xfrm>
            <a:off x="4557713" y="2076450"/>
            <a:ext cx="360362" cy="106363"/>
            <a:chOff x="2871" y="1308"/>
            <a:chExt cx="227" cy="67"/>
          </a:xfrm>
        </p:grpSpPr>
        <p:sp>
          <p:nvSpPr>
            <p:cNvPr id="7354" name="Freeform 222"/>
            <p:cNvSpPr>
              <a:spLocks/>
            </p:cNvSpPr>
            <p:nvPr/>
          </p:nvSpPr>
          <p:spPr bwMode="auto">
            <a:xfrm>
              <a:off x="2871" y="1308"/>
              <a:ext cx="227" cy="67"/>
            </a:xfrm>
            <a:custGeom>
              <a:avLst/>
              <a:gdLst>
                <a:gd name="T0" fmla="*/ 226 w 227"/>
                <a:gd name="T1" fmla="*/ 0 h 67"/>
                <a:gd name="T2" fmla="*/ 226 w 227"/>
                <a:gd name="T3" fmla="*/ 66 h 67"/>
                <a:gd name="T4" fmla="*/ 0 w 227"/>
                <a:gd name="T5" fmla="*/ 66 h 67"/>
                <a:gd name="T6" fmla="*/ 0 60000 65536"/>
                <a:gd name="T7" fmla="*/ 0 60000 65536"/>
                <a:gd name="T8" fmla="*/ 0 60000 65536"/>
                <a:gd name="T9" fmla="*/ 0 w 227"/>
                <a:gd name="T10" fmla="*/ 0 h 67"/>
                <a:gd name="T11" fmla="*/ 227 w 227"/>
                <a:gd name="T12" fmla="*/ 67 h 67"/>
              </a:gdLst>
              <a:ahLst/>
              <a:cxnLst>
                <a:cxn ang="T6">
                  <a:pos x="T0" y="T1"/>
                </a:cxn>
                <a:cxn ang="T7">
                  <a:pos x="T2" y="T3"/>
                </a:cxn>
                <a:cxn ang="T8">
                  <a:pos x="T4" y="T5"/>
                </a:cxn>
              </a:cxnLst>
              <a:rect l="T9" t="T10" r="T11" b="T12"/>
              <a:pathLst>
                <a:path w="227" h="67">
                  <a:moveTo>
                    <a:pt x="226" y="0"/>
                  </a:moveTo>
                  <a:lnTo>
                    <a:pt x="226" y="66"/>
                  </a:lnTo>
                  <a:lnTo>
                    <a:pt x="0" y="66"/>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355" name="Freeform 223"/>
            <p:cNvSpPr>
              <a:spLocks/>
            </p:cNvSpPr>
            <p:nvPr/>
          </p:nvSpPr>
          <p:spPr bwMode="auto">
            <a:xfrm>
              <a:off x="2871" y="1308"/>
              <a:ext cx="227" cy="67"/>
            </a:xfrm>
            <a:custGeom>
              <a:avLst/>
              <a:gdLst>
                <a:gd name="T0" fmla="*/ 0 w 227"/>
                <a:gd name="T1" fmla="*/ 66 h 67"/>
                <a:gd name="T2" fmla="*/ 0 w 227"/>
                <a:gd name="T3" fmla="*/ 0 h 67"/>
                <a:gd name="T4" fmla="*/ 226 w 227"/>
                <a:gd name="T5" fmla="*/ 0 h 67"/>
                <a:gd name="T6" fmla="*/ 0 60000 65536"/>
                <a:gd name="T7" fmla="*/ 0 60000 65536"/>
                <a:gd name="T8" fmla="*/ 0 60000 65536"/>
                <a:gd name="T9" fmla="*/ 0 w 227"/>
                <a:gd name="T10" fmla="*/ 0 h 67"/>
                <a:gd name="T11" fmla="*/ 227 w 227"/>
                <a:gd name="T12" fmla="*/ 67 h 67"/>
              </a:gdLst>
              <a:ahLst/>
              <a:cxnLst>
                <a:cxn ang="T6">
                  <a:pos x="T0" y="T1"/>
                </a:cxn>
                <a:cxn ang="T7">
                  <a:pos x="T2" y="T3"/>
                </a:cxn>
                <a:cxn ang="T8">
                  <a:pos x="T4" y="T5"/>
                </a:cxn>
              </a:cxnLst>
              <a:rect l="T9" t="T10" r="T11" b="T12"/>
              <a:pathLst>
                <a:path w="227" h="67">
                  <a:moveTo>
                    <a:pt x="0" y="66"/>
                  </a:moveTo>
                  <a:lnTo>
                    <a:pt x="0" y="0"/>
                  </a:lnTo>
                  <a:lnTo>
                    <a:pt x="226"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241" name="Group 224"/>
          <p:cNvGrpSpPr>
            <a:grpSpLocks/>
          </p:cNvGrpSpPr>
          <p:nvPr/>
        </p:nvGrpSpPr>
        <p:grpSpPr bwMode="auto">
          <a:xfrm>
            <a:off x="4959350" y="2076450"/>
            <a:ext cx="236538" cy="106363"/>
            <a:chOff x="3124" y="1308"/>
            <a:chExt cx="149" cy="67"/>
          </a:xfrm>
        </p:grpSpPr>
        <p:sp>
          <p:nvSpPr>
            <p:cNvPr id="7352" name="Freeform 225"/>
            <p:cNvSpPr>
              <a:spLocks/>
            </p:cNvSpPr>
            <p:nvPr/>
          </p:nvSpPr>
          <p:spPr bwMode="auto">
            <a:xfrm>
              <a:off x="3124" y="1308"/>
              <a:ext cx="149" cy="67"/>
            </a:xfrm>
            <a:custGeom>
              <a:avLst/>
              <a:gdLst>
                <a:gd name="T0" fmla="*/ 148 w 149"/>
                <a:gd name="T1" fmla="*/ 0 h 67"/>
                <a:gd name="T2" fmla="*/ 148 w 149"/>
                <a:gd name="T3" fmla="*/ 66 h 67"/>
                <a:gd name="T4" fmla="*/ 0 w 149"/>
                <a:gd name="T5" fmla="*/ 66 h 67"/>
                <a:gd name="T6" fmla="*/ 0 60000 65536"/>
                <a:gd name="T7" fmla="*/ 0 60000 65536"/>
                <a:gd name="T8" fmla="*/ 0 60000 65536"/>
                <a:gd name="T9" fmla="*/ 0 w 149"/>
                <a:gd name="T10" fmla="*/ 0 h 67"/>
                <a:gd name="T11" fmla="*/ 149 w 149"/>
                <a:gd name="T12" fmla="*/ 67 h 67"/>
              </a:gdLst>
              <a:ahLst/>
              <a:cxnLst>
                <a:cxn ang="T6">
                  <a:pos x="T0" y="T1"/>
                </a:cxn>
                <a:cxn ang="T7">
                  <a:pos x="T2" y="T3"/>
                </a:cxn>
                <a:cxn ang="T8">
                  <a:pos x="T4" y="T5"/>
                </a:cxn>
              </a:cxnLst>
              <a:rect l="T9" t="T10" r="T11" b="T12"/>
              <a:pathLst>
                <a:path w="149" h="67">
                  <a:moveTo>
                    <a:pt x="148" y="0"/>
                  </a:moveTo>
                  <a:lnTo>
                    <a:pt x="148" y="66"/>
                  </a:lnTo>
                  <a:lnTo>
                    <a:pt x="0" y="66"/>
                  </a:lnTo>
                </a:path>
              </a:pathLst>
            </a:custGeom>
            <a:solidFill>
              <a:srgbClr val="006600"/>
            </a:solidFill>
            <a:ln w="12700" cap="rnd">
              <a:solidFill>
                <a:srgbClr val="000000"/>
              </a:solidFill>
              <a:round/>
              <a:headEnd type="none" w="sm" len="sm"/>
              <a:tailEnd type="none" w="sm" len="sm"/>
            </a:ln>
          </p:spPr>
          <p:txBody>
            <a:bodyPr/>
            <a:lstStyle/>
            <a:p>
              <a:endParaRPr lang="hu-HU"/>
            </a:p>
          </p:txBody>
        </p:sp>
        <p:sp>
          <p:nvSpPr>
            <p:cNvPr id="7353" name="Freeform 226"/>
            <p:cNvSpPr>
              <a:spLocks/>
            </p:cNvSpPr>
            <p:nvPr/>
          </p:nvSpPr>
          <p:spPr bwMode="auto">
            <a:xfrm>
              <a:off x="3124" y="1308"/>
              <a:ext cx="149" cy="67"/>
            </a:xfrm>
            <a:custGeom>
              <a:avLst/>
              <a:gdLst>
                <a:gd name="T0" fmla="*/ 0 w 149"/>
                <a:gd name="T1" fmla="*/ 66 h 67"/>
                <a:gd name="T2" fmla="*/ 0 w 149"/>
                <a:gd name="T3" fmla="*/ 0 h 67"/>
                <a:gd name="T4" fmla="*/ 148 w 149"/>
                <a:gd name="T5" fmla="*/ 0 h 67"/>
                <a:gd name="T6" fmla="*/ 0 60000 65536"/>
                <a:gd name="T7" fmla="*/ 0 60000 65536"/>
                <a:gd name="T8" fmla="*/ 0 60000 65536"/>
                <a:gd name="T9" fmla="*/ 0 w 149"/>
                <a:gd name="T10" fmla="*/ 0 h 67"/>
                <a:gd name="T11" fmla="*/ 149 w 149"/>
                <a:gd name="T12" fmla="*/ 67 h 67"/>
              </a:gdLst>
              <a:ahLst/>
              <a:cxnLst>
                <a:cxn ang="T6">
                  <a:pos x="T0" y="T1"/>
                </a:cxn>
                <a:cxn ang="T7">
                  <a:pos x="T2" y="T3"/>
                </a:cxn>
                <a:cxn ang="T8">
                  <a:pos x="T4" y="T5"/>
                </a:cxn>
              </a:cxnLst>
              <a:rect l="T9" t="T10" r="T11" b="T12"/>
              <a:pathLst>
                <a:path w="149" h="67">
                  <a:moveTo>
                    <a:pt x="0" y="66"/>
                  </a:moveTo>
                  <a:lnTo>
                    <a:pt x="0" y="0"/>
                  </a:lnTo>
                  <a:lnTo>
                    <a:pt x="148" y="0"/>
                  </a:lnTo>
                </a:path>
              </a:pathLst>
            </a:custGeom>
            <a:solidFill>
              <a:srgbClr val="006600"/>
            </a:solidFill>
            <a:ln w="12700" cap="rnd">
              <a:solidFill>
                <a:srgbClr val="DDDDDD"/>
              </a:solidFill>
              <a:round/>
              <a:headEnd type="none" w="sm" len="sm"/>
              <a:tailEnd type="none" w="sm" len="sm"/>
            </a:ln>
          </p:spPr>
          <p:txBody>
            <a:bodyPr/>
            <a:lstStyle/>
            <a:p>
              <a:endParaRPr lang="hu-HU"/>
            </a:p>
          </p:txBody>
        </p:sp>
      </p:grpSp>
      <p:grpSp>
        <p:nvGrpSpPr>
          <p:cNvPr id="7242" name="Group 227"/>
          <p:cNvGrpSpPr>
            <a:grpSpLocks/>
          </p:cNvGrpSpPr>
          <p:nvPr/>
        </p:nvGrpSpPr>
        <p:grpSpPr bwMode="auto">
          <a:xfrm>
            <a:off x="5235575" y="2076450"/>
            <a:ext cx="596900" cy="106363"/>
            <a:chOff x="3298" y="1308"/>
            <a:chExt cx="376" cy="67"/>
          </a:xfrm>
        </p:grpSpPr>
        <p:sp>
          <p:nvSpPr>
            <p:cNvPr id="7350" name="Freeform 228"/>
            <p:cNvSpPr>
              <a:spLocks/>
            </p:cNvSpPr>
            <p:nvPr/>
          </p:nvSpPr>
          <p:spPr bwMode="auto">
            <a:xfrm>
              <a:off x="3298" y="1308"/>
              <a:ext cx="376" cy="67"/>
            </a:xfrm>
            <a:custGeom>
              <a:avLst/>
              <a:gdLst>
                <a:gd name="T0" fmla="*/ 375 w 376"/>
                <a:gd name="T1" fmla="*/ 0 h 67"/>
                <a:gd name="T2" fmla="*/ 375 w 376"/>
                <a:gd name="T3" fmla="*/ 66 h 67"/>
                <a:gd name="T4" fmla="*/ 0 w 376"/>
                <a:gd name="T5" fmla="*/ 66 h 67"/>
                <a:gd name="T6" fmla="*/ 0 60000 65536"/>
                <a:gd name="T7" fmla="*/ 0 60000 65536"/>
                <a:gd name="T8" fmla="*/ 0 60000 65536"/>
                <a:gd name="T9" fmla="*/ 0 w 376"/>
                <a:gd name="T10" fmla="*/ 0 h 67"/>
                <a:gd name="T11" fmla="*/ 376 w 376"/>
                <a:gd name="T12" fmla="*/ 67 h 67"/>
              </a:gdLst>
              <a:ahLst/>
              <a:cxnLst>
                <a:cxn ang="T6">
                  <a:pos x="T0" y="T1"/>
                </a:cxn>
                <a:cxn ang="T7">
                  <a:pos x="T2" y="T3"/>
                </a:cxn>
                <a:cxn ang="T8">
                  <a:pos x="T4" y="T5"/>
                </a:cxn>
              </a:cxnLst>
              <a:rect l="T9" t="T10" r="T11" b="T12"/>
              <a:pathLst>
                <a:path w="376" h="67">
                  <a:moveTo>
                    <a:pt x="375" y="0"/>
                  </a:moveTo>
                  <a:lnTo>
                    <a:pt x="375" y="66"/>
                  </a:lnTo>
                  <a:lnTo>
                    <a:pt x="0" y="66"/>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351" name="Freeform 229"/>
            <p:cNvSpPr>
              <a:spLocks/>
            </p:cNvSpPr>
            <p:nvPr/>
          </p:nvSpPr>
          <p:spPr bwMode="auto">
            <a:xfrm>
              <a:off x="3298" y="1308"/>
              <a:ext cx="376" cy="67"/>
            </a:xfrm>
            <a:custGeom>
              <a:avLst/>
              <a:gdLst>
                <a:gd name="T0" fmla="*/ 0 w 376"/>
                <a:gd name="T1" fmla="*/ 66 h 67"/>
                <a:gd name="T2" fmla="*/ 0 w 376"/>
                <a:gd name="T3" fmla="*/ 0 h 67"/>
                <a:gd name="T4" fmla="*/ 375 w 376"/>
                <a:gd name="T5" fmla="*/ 0 h 67"/>
                <a:gd name="T6" fmla="*/ 0 60000 65536"/>
                <a:gd name="T7" fmla="*/ 0 60000 65536"/>
                <a:gd name="T8" fmla="*/ 0 60000 65536"/>
                <a:gd name="T9" fmla="*/ 0 w 376"/>
                <a:gd name="T10" fmla="*/ 0 h 67"/>
                <a:gd name="T11" fmla="*/ 376 w 376"/>
                <a:gd name="T12" fmla="*/ 67 h 67"/>
              </a:gdLst>
              <a:ahLst/>
              <a:cxnLst>
                <a:cxn ang="T6">
                  <a:pos x="T0" y="T1"/>
                </a:cxn>
                <a:cxn ang="T7">
                  <a:pos x="T2" y="T3"/>
                </a:cxn>
                <a:cxn ang="T8">
                  <a:pos x="T4" y="T5"/>
                </a:cxn>
              </a:cxnLst>
              <a:rect l="T9" t="T10" r="T11" b="T12"/>
              <a:pathLst>
                <a:path w="376" h="67">
                  <a:moveTo>
                    <a:pt x="0" y="66"/>
                  </a:moveTo>
                  <a:lnTo>
                    <a:pt x="0" y="0"/>
                  </a:lnTo>
                  <a:lnTo>
                    <a:pt x="375"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243" name="Group 230"/>
          <p:cNvGrpSpPr>
            <a:grpSpLocks/>
          </p:cNvGrpSpPr>
          <p:nvPr/>
        </p:nvGrpSpPr>
        <p:grpSpPr bwMode="auto">
          <a:xfrm>
            <a:off x="4557713" y="1954213"/>
            <a:ext cx="1273175" cy="84137"/>
            <a:chOff x="2871" y="1231"/>
            <a:chExt cx="802" cy="53"/>
          </a:xfrm>
        </p:grpSpPr>
        <p:sp>
          <p:nvSpPr>
            <p:cNvPr id="7347" name="Rectangle 231"/>
            <p:cNvSpPr>
              <a:spLocks noChangeArrowheads="1"/>
            </p:cNvSpPr>
            <p:nvPr/>
          </p:nvSpPr>
          <p:spPr bwMode="auto">
            <a:xfrm>
              <a:off x="2871" y="1231"/>
              <a:ext cx="226" cy="53"/>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348" name="Rectangle 232"/>
            <p:cNvSpPr>
              <a:spLocks noChangeArrowheads="1"/>
            </p:cNvSpPr>
            <p:nvPr/>
          </p:nvSpPr>
          <p:spPr bwMode="auto">
            <a:xfrm>
              <a:off x="3124" y="1231"/>
              <a:ext cx="148" cy="53"/>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349" name="Rectangle 233"/>
            <p:cNvSpPr>
              <a:spLocks noChangeArrowheads="1"/>
            </p:cNvSpPr>
            <p:nvPr/>
          </p:nvSpPr>
          <p:spPr bwMode="auto">
            <a:xfrm>
              <a:off x="3307" y="1231"/>
              <a:ext cx="366" cy="53"/>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grpSp>
      <p:grpSp>
        <p:nvGrpSpPr>
          <p:cNvPr id="7244" name="Group 234"/>
          <p:cNvGrpSpPr>
            <a:grpSpLocks/>
          </p:cNvGrpSpPr>
          <p:nvPr/>
        </p:nvGrpSpPr>
        <p:grpSpPr bwMode="auto">
          <a:xfrm>
            <a:off x="4557713" y="1941513"/>
            <a:ext cx="360362" cy="109537"/>
            <a:chOff x="2871" y="1223"/>
            <a:chExt cx="227" cy="69"/>
          </a:xfrm>
        </p:grpSpPr>
        <p:sp>
          <p:nvSpPr>
            <p:cNvPr id="7345" name="Freeform 235"/>
            <p:cNvSpPr>
              <a:spLocks/>
            </p:cNvSpPr>
            <p:nvPr/>
          </p:nvSpPr>
          <p:spPr bwMode="auto">
            <a:xfrm>
              <a:off x="2871" y="1223"/>
              <a:ext cx="227" cy="69"/>
            </a:xfrm>
            <a:custGeom>
              <a:avLst/>
              <a:gdLst>
                <a:gd name="T0" fmla="*/ 226 w 227"/>
                <a:gd name="T1" fmla="*/ 0 h 69"/>
                <a:gd name="T2" fmla="*/ 226 w 227"/>
                <a:gd name="T3" fmla="*/ 68 h 69"/>
                <a:gd name="T4" fmla="*/ 0 w 227"/>
                <a:gd name="T5" fmla="*/ 68 h 69"/>
                <a:gd name="T6" fmla="*/ 0 60000 65536"/>
                <a:gd name="T7" fmla="*/ 0 60000 65536"/>
                <a:gd name="T8" fmla="*/ 0 60000 65536"/>
                <a:gd name="T9" fmla="*/ 0 w 227"/>
                <a:gd name="T10" fmla="*/ 0 h 69"/>
                <a:gd name="T11" fmla="*/ 227 w 227"/>
                <a:gd name="T12" fmla="*/ 69 h 69"/>
              </a:gdLst>
              <a:ahLst/>
              <a:cxnLst>
                <a:cxn ang="T6">
                  <a:pos x="T0" y="T1"/>
                </a:cxn>
                <a:cxn ang="T7">
                  <a:pos x="T2" y="T3"/>
                </a:cxn>
                <a:cxn ang="T8">
                  <a:pos x="T4" y="T5"/>
                </a:cxn>
              </a:cxnLst>
              <a:rect l="T9" t="T10" r="T11" b="T12"/>
              <a:pathLst>
                <a:path w="227" h="69">
                  <a:moveTo>
                    <a:pt x="226" y="0"/>
                  </a:moveTo>
                  <a:lnTo>
                    <a:pt x="226" y="68"/>
                  </a:lnTo>
                  <a:lnTo>
                    <a:pt x="0" y="68"/>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346" name="Freeform 236"/>
            <p:cNvSpPr>
              <a:spLocks/>
            </p:cNvSpPr>
            <p:nvPr/>
          </p:nvSpPr>
          <p:spPr bwMode="auto">
            <a:xfrm>
              <a:off x="2871" y="1223"/>
              <a:ext cx="227" cy="69"/>
            </a:xfrm>
            <a:custGeom>
              <a:avLst/>
              <a:gdLst>
                <a:gd name="T0" fmla="*/ 0 w 227"/>
                <a:gd name="T1" fmla="*/ 68 h 69"/>
                <a:gd name="T2" fmla="*/ 0 w 227"/>
                <a:gd name="T3" fmla="*/ 0 h 69"/>
                <a:gd name="T4" fmla="*/ 226 w 227"/>
                <a:gd name="T5" fmla="*/ 0 h 69"/>
                <a:gd name="T6" fmla="*/ 0 60000 65536"/>
                <a:gd name="T7" fmla="*/ 0 60000 65536"/>
                <a:gd name="T8" fmla="*/ 0 60000 65536"/>
                <a:gd name="T9" fmla="*/ 0 w 227"/>
                <a:gd name="T10" fmla="*/ 0 h 69"/>
                <a:gd name="T11" fmla="*/ 227 w 227"/>
                <a:gd name="T12" fmla="*/ 69 h 69"/>
              </a:gdLst>
              <a:ahLst/>
              <a:cxnLst>
                <a:cxn ang="T6">
                  <a:pos x="T0" y="T1"/>
                </a:cxn>
                <a:cxn ang="T7">
                  <a:pos x="T2" y="T3"/>
                </a:cxn>
                <a:cxn ang="T8">
                  <a:pos x="T4" y="T5"/>
                </a:cxn>
              </a:cxnLst>
              <a:rect l="T9" t="T10" r="T11" b="T12"/>
              <a:pathLst>
                <a:path w="227" h="69">
                  <a:moveTo>
                    <a:pt x="0" y="68"/>
                  </a:moveTo>
                  <a:lnTo>
                    <a:pt x="0" y="0"/>
                  </a:lnTo>
                  <a:lnTo>
                    <a:pt x="226"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245" name="Group 237"/>
          <p:cNvGrpSpPr>
            <a:grpSpLocks/>
          </p:cNvGrpSpPr>
          <p:nvPr/>
        </p:nvGrpSpPr>
        <p:grpSpPr bwMode="auto">
          <a:xfrm>
            <a:off x="4959350" y="1941513"/>
            <a:ext cx="236538" cy="109537"/>
            <a:chOff x="3124" y="1223"/>
            <a:chExt cx="149" cy="69"/>
          </a:xfrm>
        </p:grpSpPr>
        <p:sp>
          <p:nvSpPr>
            <p:cNvPr id="7343" name="Freeform 238"/>
            <p:cNvSpPr>
              <a:spLocks/>
            </p:cNvSpPr>
            <p:nvPr/>
          </p:nvSpPr>
          <p:spPr bwMode="auto">
            <a:xfrm>
              <a:off x="3124" y="1223"/>
              <a:ext cx="149" cy="69"/>
            </a:xfrm>
            <a:custGeom>
              <a:avLst/>
              <a:gdLst>
                <a:gd name="T0" fmla="*/ 148 w 149"/>
                <a:gd name="T1" fmla="*/ 0 h 69"/>
                <a:gd name="T2" fmla="*/ 148 w 149"/>
                <a:gd name="T3" fmla="*/ 68 h 69"/>
                <a:gd name="T4" fmla="*/ 0 w 149"/>
                <a:gd name="T5" fmla="*/ 68 h 69"/>
                <a:gd name="T6" fmla="*/ 0 60000 65536"/>
                <a:gd name="T7" fmla="*/ 0 60000 65536"/>
                <a:gd name="T8" fmla="*/ 0 60000 65536"/>
                <a:gd name="T9" fmla="*/ 0 w 149"/>
                <a:gd name="T10" fmla="*/ 0 h 69"/>
                <a:gd name="T11" fmla="*/ 149 w 149"/>
                <a:gd name="T12" fmla="*/ 69 h 69"/>
              </a:gdLst>
              <a:ahLst/>
              <a:cxnLst>
                <a:cxn ang="T6">
                  <a:pos x="T0" y="T1"/>
                </a:cxn>
                <a:cxn ang="T7">
                  <a:pos x="T2" y="T3"/>
                </a:cxn>
                <a:cxn ang="T8">
                  <a:pos x="T4" y="T5"/>
                </a:cxn>
              </a:cxnLst>
              <a:rect l="T9" t="T10" r="T11" b="T12"/>
              <a:pathLst>
                <a:path w="149" h="69">
                  <a:moveTo>
                    <a:pt x="148" y="0"/>
                  </a:moveTo>
                  <a:lnTo>
                    <a:pt x="148" y="68"/>
                  </a:lnTo>
                  <a:lnTo>
                    <a:pt x="0" y="68"/>
                  </a:lnTo>
                </a:path>
              </a:pathLst>
            </a:custGeom>
            <a:solidFill>
              <a:srgbClr val="FAFD00"/>
            </a:solidFill>
            <a:ln w="12700" cap="rnd">
              <a:solidFill>
                <a:srgbClr val="000000"/>
              </a:solidFill>
              <a:round/>
              <a:headEnd type="none" w="sm" len="sm"/>
              <a:tailEnd type="none" w="sm" len="sm"/>
            </a:ln>
          </p:spPr>
          <p:txBody>
            <a:bodyPr/>
            <a:lstStyle/>
            <a:p>
              <a:endParaRPr lang="hu-HU"/>
            </a:p>
          </p:txBody>
        </p:sp>
        <p:sp>
          <p:nvSpPr>
            <p:cNvPr id="7344" name="Freeform 239"/>
            <p:cNvSpPr>
              <a:spLocks/>
            </p:cNvSpPr>
            <p:nvPr/>
          </p:nvSpPr>
          <p:spPr bwMode="auto">
            <a:xfrm>
              <a:off x="3124" y="1223"/>
              <a:ext cx="149" cy="69"/>
            </a:xfrm>
            <a:custGeom>
              <a:avLst/>
              <a:gdLst>
                <a:gd name="T0" fmla="*/ 0 w 149"/>
                <a:gd name="T1" fmla="*/ 68 h 69"/>
                <a:gd name="T2" fmla="*/ 0 w 149"/>
                <a:gd name="T3" fmla="*/ 0 h 69"/>
                <a:gd name="T4" fmla="*/ 148 w 149"/>
                <a:gd name="T5" fmla="*/ 0 h 69"/>
                <a:gd name="T6" fmla="*/ 0 60000 65536"/>
                <a:gd name="T7" fmla="*/ 0 60000 65536"/>
                <a:gd name="T8" fmla="*/ 0 60000 65536"/>
                <a:gd name="T9" fmla="*/ 0 w 149"/>
                <a:gd name="T10" fmla="*/ 0 h 69"/>
                <a:gd name="T11" fmla="*/ 149 w 149"/>
                <a:gd name="T12" fmla="*/ 69 h 69"/>
              </a:gdLst>
              <a:ahLst/>
              <a:cxnLst>
                <a:cxn ang="T6">
                  <a:pos x="T0" y="T1"/>
                </a:cxn>
                <a:cxn ang="T7">
                  <a:pos x="T2" y="T3"/>
                </a:cxn>
                <a:cxn ang="T8">
                  <a:pos x="T4" y="T5"/>
                </a:cxn>
              </a:cxnLst>
              <a:rect l="T9" t="T10" r="T11" b="T12"/>
              <a:pathLst>
                <a:path w="149" h="69">
                  <a:moveTo>
                    <a:pt x="0" y="68"/>
                  </a:moveTo>
                  <a:lnTo>
                    <a:pt x="0" y="0"/>
                  </a:lnTo>
                  <a:lnTo>
                    <a:pt x="148" y="0"/>
                  </a:lnTo>
                </a:path>
              </a:pathLst>
            </a:custGeom>
            <a:solidFill>
              <a:srgbClr val="FAFD00"/>
            </a:solidFill>
            <a:ln w="12700" cap="rnd">
              <a:solidFill>
                <a:srgbClr val="DDDDDD"/>
              </a:solidFill>
              <a:round/>
              <a:headEnd type="none" w="sm" len="sm"/>
              <a:tailEnd type="none" w="sm" len="sm"/>
            </a:ln>
          </p:spPr>
          <p:txBody>
            <a:bodyPr/>
            <a:lstStyle/>
            <a:p>
              <a:endParaRPr lang="hu-HU"/>
            </a:p>
          </p:txBody>
        </p:sp>
      </p:grpSp>
      <p:grpSp>
        <p:nvGrpSpPr>
          <p:cNvPr id="7246" name="Group 240"/>
          <p:cNvGrpSpPr>
            <a:grpSpLocks/>
          </p:cNvGrpSpPr>
          <p:nvPr/>
        </p:nvGrpSpPr>
        <p:grpSpPr bwMode="auto">
          <a:xfrm>
            <a:off x="5235575" y="1941513"/>
            <a:ext cx="596900" cy="109537"/>
            <a:chOff x="3298" y="1223"/>
            <a:chExt cx="376" cy="69"/>
          </a:xfrm>
        </p:grpSpPr>
        <p:sp>
          <p:nvSpPr>
            <p:cNvPr id="7341" name="Freeform 241"/>
            <p:cNvSpPr>
              <a:spLocks/>
            </p:cNvSpPr>
            <p:nvPr/>
          </p:nvSpPr>
          <p:spPr bwMode="auto">
            <a:xfrm>
              <a:off x="3298" y="1223"/>
              <a:ext cx="376" cy="69"/>
            </a:xfrm>
            <a:custGeom>
              <a:avLst/>
              <a:gdLst>
                <a:gd name="T0" fmla="*/ 375 w 376"/>
                <a:gd name="T1" fmla="*/ 0 h 69"/>
                <a:gd name="T2" fmla="*/ 375 w 376"/>
                <a:gd name="T3" fmla="*/ 68 h 69"/>
                <a:gd name="T4" fmla="*/ 0 w 376"/>
                <a:gd name="T5" fmla="*/ 68 h 69"/>
                <a:gd name="T6" fmla="*/ 0 60000 65536"/>
                <a:gd name="T7" fmla="*/ 0 60000 65536"/>
                <a:gd name="T8" fmla="*/ 0 60000 65536"/>
                <a:gd name="T9" fmla="*/ 0 w 376"/>
                <a:gd name="T10" fmla="*/ 0 h 69"/>
                <a:gd name="T11" fmla="*/ 376 w 376"/>
                <a:gd name="T12" fmla="*/ 69 h 69"/>
              </a:gdLst>
              <a:ahLst/>
              <a:cxnLst>
                <a:cxn ang="T6">
                  <a:pos x="T0" y="T1"/>
                </a:cxn>
                <a:cxn ang="T7">
                  <a:pos x="T2" y="T3"/>
                </a:cxn>
                <a:cxn ang="T8">
                  <a:pos x="T4" y="T5"/>
                </a:cxn>
              </a:cxnLst>
              <a:rect l="T9" t="T10" r="T11" b="T12"/>
              <a:pathLst>
                <a:path w="376" h="69">
                  <a:moveTo>
                    <a:pt x="375" y="0"/>
                  </a:moveTo>
                  <a:lnTo>
                    <a:pt x="375" y="68"/>
                  </a:lnTo>
                  <a:lnTo>
                    <a:pt x="0" y="68"/>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342" name="Freeform 242"/>
            <p:cNvSpPr>
              <a:spLocks/>
            </p:cNvSpPr>
            <p:nvPr/>
          </p:nvSpPr>
          <p:spPr bwMode="auto">
            <a:xfrm>
              <a:off x="3298" y="1223"/>
              <a:ext cx="376" cy="69"/>
            </a:xfrm>
            <a:custGeom>
              <a:avLst/>
              <a:gdLst>
                <a:gd name="T0" fmla="*/ 0 w 376"/>
                <a:gd name="T1" fmla="*/ 68 h 69"/>
                <a:gd name="T2" fmla="*/ 0 w 376"/>
                <a:gd name="T3" fmla="*/ 0 h 69"/>
                <a:gd name="T4" fmla="*/ 375 w 376"/>
                <a:gd name="T5" fmla="*/ 0 h 69"/>
                <a:gd name="T6" fmla="*/ 0 60000 65536"/>
                <a:gd name="T7" fmla="*/ 0 60000 65536"/>
                <a:gd name="T8" fmla="*/ 0 60000 65536"/>
                <a:gd name="T9" fmla="*/ 0 w 376"/>
                <a:gd name="T10" fmla="*/ 0 h 69"/>
                <a:gd name="T11" fmla="*/ 376 w 376"/>
                <a:gd name="T12" fmla="*/ 69 h 69"/>
              </a:gdLst>
              <a:ahLst/>
              <a:cxnLst>
                <a:cxn ang="T6">
                  <a:pos x="T0" y="T1"/>
                </a:cxn>
                <a:cxn ang="T7">
                  <a:pos x="T2" y="T3"/>
                </a:cxn>
                <a:cxn ang="T8">
                  <a:pos x="T4" y="T5"/>
                </a:cxn>
              </a:cxnLst>
              <a:rect l="T9" t="T10" r="T11" b="T12"/>
              <a:pathLst>
                <a:path w="376" h="69">
                  <a:moveTo>
                    <a:pt x="0" y="68"/>
                  </a:moveTo>
                  <a:lnTo>
                    <a:pt x="0" y="0"/>
                  </a:lnTo>
                  <a:lnTo>
                    <a:pt x="375"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247" name="Group 243"/>
          <p:cNvGrpSpPr>
            <a:grpSpLocks/>
          </p:cNvGrpSpPr>
          <p:nvPr/>
        </p:nvGrpSpPr>
        <p:grpSpPr bwMode="auto">
          <a:xfrm>
            <a:off x="4557713" y="1822450"/>
            <a:ext cx="1273175" cy="82550"/>
            <a:chOff x="2871" y="1148"/>
            <a:chExt cx="802" cy="52"/>
          </a:xfrm>
        </p:grpSpPr>
        <p:sp>
          <p:nvSpPr>
            <p:cNvPr id="7338" name="Rectangle 244"/>
            <p:cNvSpPr>
              <a:spLocks noChangeArrowheads="1"/>
            </p:cNvSpPr>
            <p:nvPr/>
          </p:nvSpPr>
          <p:spPr bwMode="auto">
            <a:xfrm>
              <a:off x="2871" y="1148"/>
              <a:ext cx="226"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339" name="Rectangle 245"/>
            <p:cNvSpPr>
              <a:spLocks noChangeArrowheads="1"/>
            </p:cNvSpPr>
            <p:nvPr/>
          </p:nvSpPr>
          <p:spPr bwMode="auto">
            <a:xfrm>
              <a:off x="3124" y="1148"/>
              <a:ext cx="148"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340" name="Rectangle 246"/>
            <p:cNvSpPr>
              <a:spLocks noChangeArrowheads="1"/>
            </p:cNvSpPr>
            <p:nvPr/>
          </p:nvSpPr>
          <p:spPr bwMode="auto">
            <a:xfrm>
              <a:off x="3307" y="1148"/>
              <a:ext cx="366"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grpSp>
      <p:grpSp>
        <p:nvGrpSpPr>
          <p:cNvPr id="7248" name="Group 247"/>
          <p:cNvGrpSpPr>
            <a:grpSpLocks/>
          </p:cNvGrpSpPr>
          <p:nvPr/>
        </p:nvGrpSpPr>
        <p:grpSpPr bwMode="auto">
          <a:xfrm>
            <a:off x="4557713" y="1808163"/>
            <a:ext cx="360362" cy="107950"/>
            <a:chOff x="2871" y="1139"/>
            <a:chExt cx="227" cy="68"/>
          </a:xfrm>
        </p:grpSpPr>
        <p:sp>
          <p:nvSpPr>
            <p:cNvPr id="7336" name="Freeform 248"/>
            <p:cNvSpPr>
              <a:spLocks/>
            </p:cNvSpPr>
            <p:nvPr/>
          </p:nvSpPr>
          <p:spPr bwMode="auto">
            <a:xfrm>
              <a:off x="2871" y="1139"/>
              <a:ext cx="227" cy="68"/>
            </a:xfrm>
            <a:custGeom>
              <a:avLst/>
              <a:gdLst>
                <a:gd name="T0" fmla="*/ 226 w 227"/>
                <a:gd name="T1" fmla="*/ 0 h 68"/>
                <a:gd name="T2" fmla="*/ 226 w 227"/>
                <a:gd name="T3" fmla="*/ 67 h 68"/>
                <a:gd name="T4" fmla="*/ 0 w 227"/>
                <a:gd name="T5" fmla="*/ 67 h 68"/>
                <a:gd name="T6" fmla="*/ 0 60000 65536"/>
                <a:gd name="T7" fmla="*/ 0 60000 65536"/>
                <a:gd name="T8" fmla="*/ 0 60000 65536"/>
                <a:gd name="T9" fmla="*/ 0 w 227"/>
                <a:gd name="T10" fmla="*/ 0 h 68"/>
                <a:gd name="T11" fmla="*/ 227 w 227"/>
                <a:gd name="T12" fmla="*/ 68 h 68"/>
              </a:gdLst>
              <a:ahLst/>
              <a:cxnLst>
                <a:cxn ang="T6">
                  <a:pos x="T0" y="T1"/>
                </a:cxn>
                <a:cxn ang="T7">
                  <a:pos x="T2" y="T3"/>
                </a:cxn>
                <a:cxn ang="T8">
                  <a:pos x="T4" y="T5"/>
                </a:cxn>
              </a:cxnLst>
              <a:rect l="T9" t="T10" r="T11" b="T12"/>
              <a:pathLst>
                <a:path w="227" h="68">
                  <a:moveTo>
                    <a:pt x="226" y="0"/>
                  </a:moveTo>
                  <a:lnTo>
                    <a:pt x="226" y="67"/>
                  </a:lnTo>
                  <a:lnTo>
                    <a:pt x="0" y="67"/>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337" name="Freeform 249"/>
            <p:cNvSpPr>
              <a:spLocks/>
            </p:cNvSpPr>
            <p:nvPr/>
          </p:nvSpPr>
          <p:spPr bwMode="auto">
            <a:xfrm>
              <a:off x="2871" y="1139"/>
              <a:ext cx="227" cy="68"/>
            </a:xfrm>
            <a:custGeom>
              <a:avLst/>
              <a:gdLst>
                <a:gd name="T0" fmla="*/ 0 w 227"/>
                <a:gd name="T1" fmla="*/ 67 h 68"/>
                <a:gd name="T2" fmla="*/ 0 w 227"/>
                <a:gd name="T3" fmla="*/ 0 h 68"/>
                <a:gd name="T4" fmla="*/ 226 w 227"/>
                <a:gd name="T5" fmla="*/ 0 h 68"/>
                <a:gd name="T6" fmla="*/ 0 60000 65536"/>
                <a:gd name="T7" fmla="*/ 0 60000 65536"/>
                <a:gd name="T8" fmla="*/ 0 60000 65536"/>
                <a:gd name="T9" fmla="*/ 0 w 227"/>
                <a:gd name="T10" fmla="*/ 0 h 68"/>
                <a:gd name="T11" fmla="*/ 227 w 227"/>
                <a:gd name="T12" fmla="*/ 68 h 68"/>
              </a:gdLst>
              <a:ahLst/>
              <a:cxnLst>
                <a:cxn ang="T6">
                  <a:pos x="T0" y="T1"/>
                </a:cxn>
                <a:cxn ang="T7">
                  <a:pos x="T2" y="T3"/>
                </a:cxn>
                <a:cxn ang="T8">
                  <a:pos x="T4" y="T5"/>
                </a:cxn>
              </a:cxnLst>
              <a:rect l="T9" t="T10" r="T11" b="T12"/>
              <a:pathLst>
                <a:path w="227" h="68">
                  <a:moveTo>
                    <a:pt x="0" y="67"/>
                  </a:moveTo>
                  <a:lnTo>
                    <a:pt x="0" y="0"/>
                  </a:lnTo>
                  <a:lnTo>
                    <a:pt x="226"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249" name="Group 250"/>
          <p:cNvGrpSpPr>
            <a:grpSpLocks/>
          </p:cNvGrpSpPr>
          <p:nvPr/>
        </p:nvGrpSpPr>
        <p:grpSpPr bwMode="auto">
          <a:xfrm>
            <a:off x="4959350" y="1808163"/>
            <a:ext cx="236538" cy="107950"/>
            <a:chOff x="3124" y="1139"/>
            <a:chExt cx="149" cy="68"/>
          </a:xfrm>
        </p:grpSpPr>
        <p:sp>
          <p:nvSpPr>
            <p:cNvPr id="7334" name="Freeform 251"/>
            <p:cNvSpPr>
              <a:spLocks/>
            </p:cNvSpPr>
            <p:nvPr/>
          </p:nvSpPr>
          <p:spPr bwMode="auto">
            <a:xfrm>
              <a:off x="3124" y="1139"/>
              <a:ext cx="149" cy="68"/>
            </a:xfrm>
            <a:custGeom>
              <a:avLst/>
              <a:gdLst>
                <a:gd name="T0" fmla="*/ 148 w 149"/>
                <a:gd name="T1" fmla="*/ 0 h 68"/>
                <a:gd name="T2" fmla="*/ 148 w 149"/>
                <a:gd name="T3" fmla="*/ 67 h 68"/>
                <a:gd name="T4" fmla="*/ 0 w 149"/>
                <a:gd name="T5" fmla="*/ 67 h 68"/>
                <a:gd name="T6" fmla="*/ 0 60000 65536"/>
                <a:gd name="T7" fmla="*/ 0 60000 65536"/>
                <a:gd name="T8" fmla="*/ 0 60000 65536"/>
                <a:gd name="T9" fmla="*/ 0 w 149"/>
                <a:gd name="T10" fmla="*/ 0 h 68"/>
                <a:gd name="T11" fmla="*/ 149 w 149"/>
                <a:gd name="T12" fmla="*/ 68 h 68"/>
              </a:gdLst>
              <a:ahLst/>
              <a:cxnLst>
                <a:cxn ang="T6">
                  <a:pos x="T0" y="T1"/>
                </a:cxn>
                <a:cxn ang="T7">
                  <a:pos x="T2" y="T3"/>
                </a:cxn>
                <a:cxn ang="T8">
                  <a:pos x="T4" y="T5"/>
                </a:cxn>
              </a:cxnLst>
              <a:rect l="T9" t="T10" r="T11" b="T12"/>
              <a:pathLst>
                <a:path w="149" h="68">
                  <a:moveTo>
                    <a:pt x="148" y="0"/>
                  </a:moveTo>
                  <a:lnTo>
                    <a:pt x="148" y="67"/>
                  </a:lnTo>
                  <a:lnTo>
                    <a:pt x="0" y="67"/>
                  </a:lnTo>
                </a:path>
              </a:pathLst>
            </a:custGeom>
            <a:solidFill>
              <a:srgbClr val="FF3300"/>
            </a:solidFill>
            <a:ln w="12700" cap="rnd">
              <a:solidFill>
                <a:srgbClr val="000000"/>
              </a:solidFill>
              <a:round/>
              <a:headEnd type="none" w="sm" len="sm"/>
              <a:tailEnd type="none" w="sm" len="sm"/>
            </a:ln>
          </p:spPr>
          <p:txBody>
            <a:bodyPr/>
            <a:lstStyle/>
            <a:p>
              <a:endParaRPr lang="hu-HU"/>
            </a:p>
          </p:txBody>
        </p:sp>
        <p:sp>
          <p:nvSpPr>
            <p:cNvPr id="7335" name="Freeform 252"/>
            <p:cNvSpPr>
              <a:spLocks/>
            </p:cNvSpPr>
            <p:nvPr/>
          </p:nvSpPr>
          <p:spPr bwMode="auto">
            <a:xfrm>
              <a:off x="3124" y="1139"/>
              <a:ext cx="149" cy="68"/>
            </a:xfrm>
            <a:custGeom>
              <a:avLst/>
              <a:gdLst>
                <a:gd name="T0" fmla="*/ 0 w 149"/>
                <a:gd name="T1" fmla="*/ 67 h 68"/>
                <a:gd name="T2" fmla="*/ 0 w 149"/>
                <a:gd name="T3" fmla="*/ 0 h 68"/>
                <a:gd name="T4" fmla="*/ 148 w 149"/>
                <a:gd name="T5" fmla="*/ 0 h 68"/>
                <a:gd name="T6" fmla="*/ 0 60000 65536"/>
                <a:gd name="T7" fmla="*/ 0 60000 65536"/>
                <a:gd name="T8" fmla="*/ 0 60000 65536"/>
                <a:gd name="T9" fmla="*/ 0 w 149"/>
                <a:gd name="T10" fmla="*/ 0 h 68"/>
                <a:gd name="T11" fmla="*/ 149 w 149"/>
                <a:gd name="T12" fmla="*/ 68 h 68"/>
              </a:gdLst>
              <a:ahLst/>
              <a:cxnLst>
                <a:cxn ang="T6">
                  <a:pos x="T0" y="T1"/>
                </a:cxn>
                <a:cxn ang="T7">
                  <a:pos x="T2" y="T3"/>
                </a:cxn>
                <a:cxn ang="T8">
                  <a:pos x="T4" y="T5"/>
                </a:cxn>
              </a:cxnLst>
              <a:rect l="T9" t="T10" r="T11" b="T12"/>
              <a:pathLst>
                <a:path w="149" h="68">
                  <a:moveTo>
                    <a:pt x="0" y="67"/>
                  </a:moveTo>
                  <a:lnTo>
                    <a:pt x="0" y="0"/>
                  </a:lnTo>
                  <a:lnTo>
                    <a:pt x="148" y="0"/>
                  </a:lnTo>
                </a:path>
              </a:pathLst>
            </a:custGeom>
            <a:solidFill>
              <a:srgbClr val="FF3300"/>
            </a:solidFill>
            <a:ln w="12700" cap="rnd">
              <a:solidFill>
                <a:srgbClr val="DDDDDD"/>
              </a:solidFill>
              <a:round/>
              <a:headEnd type="none" w="sm" len="sm"/>
              <a:tailEnd type="none" w="sm" len="sm"/>
            </a:ln>
          </p:spPr>
          <p:txBody>
            <a:bodyPr/>
            <a:lstStyle/>
            <a:p>
              <a:endParaRPr lang="hu-HU"/>
            </a:p>
          </p:txBody>
        </p:sp>
      </p:grpSp>
      <p:grpSp>
        <p:nvGrpSpPr>
          <p:cNvPr id="7250" name="Group 253"/>
          <p:cNvGrpSpPr>
            <a:grpSpLocks/>
          </p:cNvGrpSpPr>
          <p:nvPr/>
        </p:nvGrpSpPr>
        <p:grpSpPr bwMode="auto">
          <a:xfrm>
            <a:off x="5235575" y="1808163"/>
            <a:ext cx="596900" cy="107950"/>
            <a:chOff x="3298" y="1139"/>
            <a:chExt cx="376" cy="68"/>
          </a:xfrm>
        </p:grpSpPr>
        <p:sp>
          <p:nvSpPr>
            <p:cNvPr id="7332" name="Freeform 254"/>
            <p:cNvSpPr>
              <a:spLocks/>
            </p:cNvSpPr>
            <p:nvPr/>
          </p:nvSpPr>
          <p:spPr bwMode="auto">
            <a:xfrm>
              <a:off x="3298" y="1139"/>
              <a:ext cx="376" cy="68"/>
            </a:xfrm>
            <a:custGeom>
              <a:avLst/>
              <a:gdLst>
                <a:gd name="T0" fmla="*/ 375 w 376"/>
                <a:gd name="T1" fmla="*/ 0 h 68"/>
                <a:gd name="T2" fmla="*/ 375 w 376"/>
                <a:gd name="T3" fmla="*/ 67 h 68"/>
                <a:gd name="T4" fmla="*/ 0 w 376"/>
                <a:gd name="T5" fmla="*/ 67 h 68"/>
                <a:gd name="T6" fmla="*/ 0 60000 65536"/>
                <a:gd name="T7" fmla="*/ 0 60000 65536"/>
                <a:gd name="T8" fmla="*/ 0 60000 65536"/>
                <a:gd name="T9" fmla="*/ 0 w 376"/>
                <a:gd name="T10" fmla="*/ 0 h 68"/>
                <a:gd name="T11" fmla="*/ 376 w 376"/>
                <a:gd name="T12" fmla="*/ 68 h 68"/>
              </a:gdLst>
              <a:ahLst/>
              <a:cxnLst>
                <a:cxn ang="T6">
                  <a:pos x="T0" y="T1"/>
                </a:cxn>
                <a:cxn ang="T7">
                  <a:pos x="T2" y="T3"/>
                </a:cxn>
                <a:cxn ang="T8">
                  <a:pos x="T4" y="T5"/>
                </a:cxn>
              </a:cxnLst>
              <a:rect l="T9" t="T10" r="T11" b="T12"/>
              <a:pathLst>
                <a:path w="376" h="68">
                  <a:moveTo>
                    <a:pt x="375" y="0"/>
                  </a:moveTo>
                  <a:lnTo>
                    <a:pt x="375" y="67"/>
                  </a:lnTo>
                  <a:lnTo>
                    <a:pt x="0" y="67"/>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333" name="Freeform 255"/>
            <p:cNvSpPr>
              <a:spLocks/>
            </p:cNvSpPr>
            <p:nvPr/>
          </p:nvSpPr>
          <p:spPr bwMode="auto">
            <a:xfrm>
              <a:off x="3298" y="1139"/>
              <a:ext cx="376" cy="68"/>
            </a:xfrm>
            <a:custGeom>
              <a:avLst/>
              <a:gdLst>
                <a:gd name="T0" fmla="*/ 0 w 376"/>
                <a:gd name="T1" fmla="*/ 67 h 68"/>
                <a:gd name="T2" fmla="*/ 0 w 376"/>
                <a:gd name="T3" fmla="*/ 0 h 68"/>
                <a:gd name="T4" fmla="*/ 375 w 376"/>
                <a:gd name="T5" fmla="*/ 0 h 68"/>
                <a:gd name="T6" fmla="*/ 0 60000 65536"/>
                <a:gd name="T7" fmla="*/ 0 60000 65536"/>
                <a:gd name="T8" fmla="*/ 0 60000 65536"/>
                <a:gd name="T9" fmla="*/ 0 w 376"/>
                <a:gd name="T10" fmla="*/ 0 h 68"/>
                <a:gd name="T11" fmla="*/ 376 w 376"/>
                <a:gd name="T12" fmla="*/ 68 h 68"/>
              </a:gdLst>
              <a:ahLst/>
              <a:cxnLst>
                <a:cxn ang="T6">
                  <a:pos x="T0" y="T1"/>
                </a:cxn>
                <a:cxn ang="T7">
                  <a:pos x="T2" y="T3"/>
                </a:cxn>
                <a:cxn ang="T8">
                  <a:pos x="T4" y="T5"/>
                </a:cxn>
              </a:cxnLst>
              <a:rect l="T9" t="T10" r="T11" b="T12"/>
              <a:pathLst>
                <a:path w="376" h="68">
                  <a:moveTo>
                    <a:pt x="0" y="67"/>
                  </a:moveTo>
                  <a:lnTo>
                    <a:pt x="0" y="0"/>
                  </a:lnTo>
                  <a:lnTo>
                    <a:pt x="375"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251" name="Group 256"/>
          <p:cNvGrpSpPr>
            <a:grpSpLocks/>
          </p:cNvGrpSpPr>
          <p:nvPr/>
        </p:nvGrpSpPr>
        <p:grpSpPr bwMode="auto">
          <a:xfrm>
            <a:off x="4557713" y="1687513"/>
            <a:ext cx="1273175" cy="82550"/>
            <a:chOff x="2871" y="1063"/>
            <a:chExt cx="802" cy="52"/>
          </a:xfrm>
        </p:grpSpPr>
        <p:sp>
          <p:nvSpPr>
            <p:cNvPr id="7329" name="Rectangle 257"/>
            <p:cNvSpPr>
              <a:spLocks noChangeArrowheads="1"/>
            </p:cNvSpPr>
            <p:nvPr/>
          </p:nvSpPr>
          <p:spPr bwMode="auto">
            <a:xfrm>
              <a:off x="2871" y="1063"/>
              <a:ext cx="226"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330" name="Rectangle 258"/>
            <p:cNvSpPr>
              <a:spLocks noChangeArrowheads="1"/>
            </p:cNvSpPr>
            <p:nvPr/>
          </p:nvSpPr>
          <p:spPr bwMode="auto">
            <a:xfrm>
              <a:off x="3124" y="1063"/>
              <a:ext cx="148"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331" name="Rectangle 259"/>
            <p:cNvSpPr>
              <a:spLocks noChangeArrowheads="1"/>
            </p:cNvSpPr>
            <p:nvPr/>
          </p:nvSpPr>
          <p:spPr bwMode="auto">
            <a:xfrm>
              <a:off x="3307" y="1063"/>
              <a:ext cx="366" cy="52"/>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grpSp>
      <p:grpSp>
        <p:nvGrpSpPr>
          <p:cNvPr id="7252" name="Group 260"/>
          <p:cNvGrpSpPr>
            <a:grpSpLocks/>
          </p:cNvGrpSpPr>
          <p:nvPr/>
        </p:nvGrpSpPr>
        <p:grpSpPr bwMode="auto">
          <a:xfrm>
            <a:off x="4557713" y="1674813"/>
            <a:ext cx="360362" cy="106362"/>
            <a:chOff x="2871" y="1055"/>
            <a:chExt cx="227" cy="67"/>
          </a:xfrm>
        </p:grpSpPr>
        <p:sp>
          <p:nvSpPr>
            <p:cNvPr id="7327" name="Freeform 261"/>
            <p:cNvSpPr>
              <a:spLocks/>
            </p:cNvSpPr>
            <p:nvPr/>
          </p:nvSpPr>
          <p:spPr bwMode="auto">
            <a:xfrm>
              <a:off x="2871" y="1055"/>
              <a:ext cx="227" cy="67"/>
            </a:xfrm>
            <a:custGeom>
              <a:avLst/>
              <a:gdLst>
                <a:gd name="T0" fmla="*/ 226 w 227"/>
                <a:gd name="T1" fmla="*/ 0 h 67"/>
                <a:gd name="T2" fmla="*/ 226 w 227"/>
                <a:gd name="T3" fmla="*/ 66 h 67"/>
                <a:gd name="T4" fmla="*/ 0 w 227"/>
                <a:gd name="T5" fmla="*/ 66 h 67"/>
                <a:gd name="T6" fmla="*/ 0 60000 65536"/>
                <a:gd name="T7" fmla="*/ 0 60000 65536"/>
                <a:gd name="T8" fmla="*/ 0 60000 65536"/>
                <a:gd name="T9" fmla="*/ 0 w 227"/>
                <a:gd name="T10" fmla="*/ 0 h 67"/>
                <a:gd name="T11" fmla="*/ 227 w 227"/>
                <a:gd name="T12" fmla="*/ 67 h 67"/>
              </a:gdLst>
              <a:ahLst/>
              <a:cxnLst>
                <a:cxn ang="T6">
                  <a:pos x="T0" y="T1"/>
                </a:cxn>
                <a:cxn ang="T7">
                  <a:pos x="T2" y="T3"/>
                </a:cxn>
                <a:cxn ang="T8">
                  <a:pos x="T4" y="T5"/>
                </a:cxn>
              </a:cxnLst>
              <a:rect l="T9" t="T10" r="T11" b="T12"/>
              <a:pathLst>
                <a:path w="227" h="67">
                  <a:moveTo>
                    <a:pt x="226" y="0"/>
                  </a:moveTo>
                  <a:lnTo>
                    <a:pt x="226" y="66"/>
                  </a:lnTo>
                  <a:lnTo>
                    <a:pt x="0" y="66"/>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328" name="Freeform 262"/>
            <p:cNvSpPr>
              <a:spLocks/>
            </p:cNvSpPr>
            <p:nvPr/>
          </p:nvSpPr>
          <p:spPr bwMode="auto">
            <a:xfrm>
              <a:off x="2871" y="1055"/>
              <a:ext cx="227" cy="67"/>
            </a:xfrm>
            <a:custGeom>
              <a:avLst/>
              <a:gdLst>
                <a:gd name="T0" fmla="*/ 0 w 227"/>
                <a:gd name="T1" fmla="*/ 66 h 67"/>
                <a:gd name="T2" fmla="*/ 0 w 227"/>
                <a:gd name="T3" fmla="*/ 0 h 67"/>
                <a:gd name="T4" fmla="*/ 226 w 227"/>
                <a:gd name="T5" fmla="*/ 0 h 67"/>
                <a:gd name="T6" fmla="*/ 0 60000 65536"/>
                <a:gd name="T7" fmla="*/ 0 60000 65536"/>
                <a:gd name="T8" fmla="*/ 0 60000 65536"/>
                <a:gd name="T9" fmla="*/ 0 w 227"/>
                <a:gd name="T10" fmla="*/ 0 h 67"/>
                <a:gd name="T11" fmla="*/ 227 w 227"/>
                <a:gd name="T12" fmla="*/ 67 h 67"/>
              </a:gdLst>
              <a:ahLst/>
              <a:cxnLst>
                <a:cxn ang="T6">
                  <a:pos x="T0" y="T1"/>
                </a:cxn>
                <a:cxn ang="T7">
                  <a:pos x="T2" y="T3"/>
                </a:cxn>
                <a:cxn ang="T8">
                  <a:pos x="T4" y="T5"/>
                </a:cxn>
              </a:cxnLst>
              <a:rect l="T9" t="T10" r="T11" b="T12"/>
              <a:pathLst>
                <a:path w="227" h="67">
                  <a:moveTo>
                    <a:pt x="0" y="66"/>
                  </a:moveTo>
                  <a:lnTo>
                    <a:pt x="0" y="0"/>
                  </a:lnTo>
                  <a:lnTo>
                    <a:pt x="226"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grpSp>
        <p:nvGrpSpPr>
          <p:cNvPr id="7253" name="Group 263"/>
          <p:cNvGrpSpPr>
            <a:grpSpLocks/>
          </p:cNvGrpSpPr>
          <p:nvPr/>
        </p:nvGrpSpPr>
        <p:grpSpPr bwMode="auto">
          <a:xfrm>
            <a:off x="4959350" y="1674813"/>
            <a:ext cx="236538" cy="106362"/>
            <a:chOff x="3124" y="1055"/>
            <a:chExt cx="149" cy="67"/>
          </a:xfrm>
        </p:grpSpPr>
        <p:sp>
          <p:nvSpPr>
            <p:cNvPr id="7325" name="Freeform 264"/>
            <p:cNvSpPr>
              <a:spLocks/>
            </p:cNvSpPr>
            <p:nvPr/>
          </p:nvSpPr>
          <p:spPr bwMode="auto">
            <a:xfrm>
              <a:off x="3124" y="1055"/>
              <a:ext cx="149" cy="67"/>
            </a:xfrm>
            <a:custGeom>
              <a:avLst/>
              <a:gdLst>
                <a:gd name="T0" fmla="*/ 148 w 149"/>
                <a:gd name="T1" fmla="*/ 0 h 67"/>
                <a:gd name="T2" fmla="*/ 148 w 149"/>
                <a:gd name="T3" fmla="*/ 66 h 67"/>
                <a:gd name="T4" fmla="*/ 0 w 149"/>
                <a:gd name="T5" fmla="*/ 66 h 67"/>
                <a:gd name="T6" fmla="*/ 0 60000 65536"/>
                <a:gd name="T7" fmla="*/ 0 60000 65536"/>
                <a:gd name="T8" fmla="*/ 0 60000 65536"/>
                <a:gd name="T9" fmla="*/ 0 w 149"/>
                <a:gd name="T10" fmla="*/ 0 h 67"/>
                <a:gd name="T11" fmla="*/ 149 w 149"/>
                <a:gd name="T12" fmla="*/ 67 h 67"/>
              </a:gdLst>
              <a:ahLst/>
              <a:cxnLst>
                <a:cxn ang="T6">
                  <a:pos x="T0" y="T1"/>
                </a:cxn>
                <a:cxn ang="T7">
                  <a:pos x="T2" y="T3"/>
                </a:cxn>
                <a:cxn ang="T8">
                  <a:pos x="T4" y="T5"/>
                </a:cxn>
              </a:cxnLst>
              <a:rect l="T9" t="T10" r="T11" b="T12"/>
              <a:pathLst>
                <a:path w="149" h="67">
                  <a:moveTo>
                    <a:pt x="148" y="0"/>
                  </a:moveTo>
                  <a:lnTo>
                    <a:pt x="148" y="66"/>
                  </a:lnTo>
                  <a:lnTo>
                    <a:pt x="0" y="66"/>
                  </a:lnTo>
                </a:path>
              </a:pathLst>
            </a:custGeom>
            <a:solidFill>
              <a:srgbClr val="3365FB"/>
            </a:solidFill>
            <a:ln w="12700" cap="rnd">
              <a:solidFill>
                <a:srgbClr val="000000"/>
              </a:solidFill>
              <a:round/>
              <a:headEnd type="none" w="sm" len="sm"/>
              <a:tailEnd type="none" w="sm" len="sm"/>
            </a:ln>
          </p:spPr>
          <p:txBody>
            <a:bodyPr/>
            <a:lstStyle/>
            <a:p>
              <a:endParaRPr lang="hu-HU"/>
            </a:p>
          </p:txBody>
        </p:sp>
        <p:sp>
          <p:nvSpPr>
            <p:cNvPr id="7326" name="Freeform 265"/>
            <p:cNvSpPr>
              <a:spLocks/>
            </p:cNvSpPr>
            <p:nvPr/>
          </p:nvSpPr>
          <p:spPr bwMode="auto">
            <a:xfrm>
              <a:off x="3124" y="1055"/>
              <a:ext cx="149" cy="67"/>
            </a:xfrm>
            <a:custGeom>
              <a:avLst/>
              <a:gdLst>
                <a:gd name="T0" fmla="*/ 0 w 149"/>
                <a:gd name="T1" fmla="*/ 66 h 67"/>
                <a:gd name="T2" fmla="*/ 0 w 149"/>
                <a:gd name="T3" fmla="*/ 0 h 67"/>
                <a:gd name="T4" fmla="*/ 148 w 149"/>
                <a:gd name="T5" fmla="*/ 0 h 67"/>
                <a:gd name="T6" fmla="*/ 0 60000 65536"/>
                <a:gd name="T7" fmla="*/ 0 60000 65536"/>
                <a:gd name="T8" fmla="*/ 0 60000 65536"/>
                <a:gd name="T9" fmla="*/ 0 w 149"/>
                <a:gd name="T10" fmla="*/ 0 h 67"/>
                <a:gd name="T11" fmla="*/ 149 w 149"/>
                <a:gd name="T12" fmla="*/ 67 h 67"/>
              </a:gdLst>
              <a:ahLst/>
              <a:cxnLst>
                <a:cxn ang="T6">
                  <a:pos x="T0" y="T1"/>
                </a:cxn>
                <a:cxn ang="T7">
                  <a:pos x="T2" y="T3"/>
                </a:cxn>
                <a:cxn ang="T8">
                  <a:pos x="T4" y="T5"/>
                </a:cxn>
              </a:cxnLst>
              <a:rect l="T9" t="T10" r="T11" b="T12"/>
              <a:pathLst>
                <a:path w="149" h="67">
                  <a:moveTo>
                    <a:pt x="0" y="66"/>
                  </a:moveTo>
                  <a:lnTo>
                    <a:pt x="0" y="0"/>
                  </a:lnTo>
                  <a:lnTo>
                    <a:pt x="148" y="0"/>
                  </a:lnTo>
                </a:path>
              </a:pathLst>
            </a:custGeom>
            <a:solidFill>
              <a:srgbClr val="3365FB"/>
            </a:solidFill>
            <a:ln w="12700" cap="rnd">
              <a:solidFill>
                <a:srgbClr val="DDDDDD"/>
              </a:solidFill>
              <a:round/>
              <a:headEnd type="none" w="sm" len="sm"/>
              <a:tailEnd type="none" w="sm" len="sm"/>
            </a:ln>
          </p:spPr>
          <p:txBody>
            <a:bodyPr/>
            <a:lstStyle/>
            <a:p>
              <a:endParaRPr lang="hu-HU"/>
            </a:p>
          </p:txBody>
        </p:sp>
      </p:grpSp>
      <p:grpSp>
        <p:nvGrpSpPr>
          <p:cNvPr id="7254" name="Group 266"/>
          <p:cNvGrpSpPr>
            <a:grpSpLocks/>
          </p:cNvGrpSpPr>
          <p:nvPr/>
        </p:nvGrpSpPr>
        <p:grpSpPr bwMode="auto">
          <a:xfrm>
            <a:off x="5235575" y="1674813"/>
            <a:ext cx="596900" cy="106362"/>
            <a:chOff x="3298" y="1055"/>
            <a:chExt cx="376" cy="67"/>
          </a:xfrm>
        </p:grpSpPr>
        <p:sp>
          <p:nvSpPr>
            <p:cNvPr id="7323" name="Freeform 267"/>
            <p:cNvSpPr>
              <a:spLocks/>
            </p:cNvSpPr>
            <p:nvPr/>
          </p:nvSpPr>
          <p:spPr bwMode="auto">
            <a:xfrm>
              <a:off x="3298" y="1055"/>
              <a:ext cx="376" cy="67"/>
            </a:xfrm>
            <a:custGeom>
              <a:avLst/>
              <a:gdLst>
                <a:gd name="T0" fmla="*/ 375 w 376"/>
                <a:gd name="T1" fmla="*/ 0 h 67"/>
                <a:gd name="T2" fmla="*/ 375 w 376"/>
                <a:gd name="T3" fmla="*/ 66 h 67"/>
                <a:gd name="T4" fmla="*/ 0 w 376"/>
                <a:gd name="T5" fmla="*/ 66 h 67"/>
                <a:gd name="T6" fmla="*/ 0 60000 65536"/>
                <a:gd name="T7" fmla="*/ 0 60000 65536"/>
                <a:gd name="T8" fmla="*/ 0 60000 65536"/>
                <a:gd name="T9" fmla="*/ 0 w 376"/>
                <a:gd name="T10" fmla="*/ 0 h 67"/>
                <a:gd name="T11" fmla="*/ 376 w 376"/>
                <a:gd name="T12" fmla="*/ 67 h 67"/>
              </a:gdLst>
              <a:ahLst/>
              <a:cxnLst>
                <a:cxn ang="T6">
                  <a:pos x="T0" y="T1"/>
                </a:cxn>
                <a:cxn ang="T7">
                  <a:pos x="T2" y="T3"/>
                </a:cxn>
                <a:cxn ang="T8">
                  <a:pos x="T4" y="T5"/>
                </a:cxn>
              </a:cxnLst>
              <a:rect l="T9" t="T10" r="T11" b="T12"/>
              <a:pathLst>
                <a:path w="376" h="67">
                  <a:moveTo>
                    <a:pt x="375" y="0"/>
                  </a:moveTo>
                  <a:lnTo>
                    <a:pt x="375" y="66"/>
                  </a:lnTo>
                  <a:lnTo>
                    <a:pt x="0" y="66"/>
                  </a:lnTo>
                </a:path>
              </a:pathLst>
            </a:custGeom>
            <a:solidFill>
              <a:srgbClr val="919191"/>
            </a:solidFill>
            <a:ln w="12700" cap="rnd">
              <a:solidFill>
                <a:srgbClr val="000000"/>
              </a:solidFill>
              <a:round/>
              <a:headEnd type="none" w="sm" len="sm"/>
              <a:tailEnd type="none" w="sm" len="sm"/>
            </a:ln>
          </p:spPr>
          <p:txBody>
            <a:bodyPr/>
            <a:lstStyle/>
            <a:p>
              <a:endParaRPr lang="hu-HU"/>
            </a:p>
          </p:txBody>
        </p:sp>
        <p:sp>
          <p:nvSpPr>
            <p:cNvPr id="7324" name="Freeform 268"/>
            <p:cNvSpPr>
              <a:spLocks/>
            </p:cNvSpPr>
            <p:nvPr/>
          </p:nvSpPr>
          <p:spPr bwMode="auto">
            <a:xfrm>
              <a:off x="3298" y="1055"/>
              <a:ext cx="376" cy="67"/>
            </a:xfrm>
            <a:custGeom>
              <a:avLst/>
              <a:gdLst>
                <a:gd name="T0" fmla="*/ 0 w 376"/>
                <a:gd name="T1" fmla="*/ 66 h 67"/>
                <a:gd name="T2" fmla="*/ 0 w 376"/>
                <a:gd name="T3" fmla="*/ 0 h 67"/>
                <a:gd name="T4" fmla="*/ 375 w 376"/>
                <a:gd name="T5" fmla="*/ 0 h 67"/>
                <a:gd name="T6" fmla="*/ 0 60000 65536"/>
                <a:gd name="T7" fmla="*/ 0 60000 65536"/>
                <a:gd name="T8" fmla="*/ 0 60000 65536"/>
                <a:gd name="T9" fmla="*/ 0 w 376"/>
                <a:gd name="T10" fmla="*/ 0 h 67"/>
                <a:gd name="T11" fmla="*/ 376 w 376"/>
                <a:gd name="T12" fmla="*/ 67 h 67"/>
              </a:gdLst>
              <a:ahLst/>
              <a:cxnLst>
                <a:cxn ang="T6">
                  <a:pos x="T0" y="T1"/>
                </a:cxn>
                <a:cxn ang="T7">
                  <a:pos x="T2" y="T3"/>
                </a:cxn>
                <a:cxn ang="T8">
                  <a:pos x="T4" y="T5"/>
                </a:cxn>
              </a:cxnLst>
              <a:rect l="T9" t="T10" r="T11" b="T12"/>
              <a:pathLst>
                <a:path w="376" h="67">
                  <a:moveTo>
                    <a:pt x="0" y="66"/>
                  </a:moveTo>
                  <a:lnTo>
                    <a:pt x="0" y="0"/>
                  </a:lnTo>
                  <a:lnTo>
                    <a:pt x="375" y="0"/>
                  </a:lnTo>
                </a:path>
              </a:pathLst>
            </a:custGeom>
            <a:solidFill>
              <a:srgbClr val="919191"/>
            </a:solidFill>
            <a:ln w="12700" cap="rnd">
              <a:solidFill>
                <a:srgbClr val="DDDDDD"/>
              </a:solidFill>
              <a:round/>
              <a:headEnd type="none" w="sm" len="sm"/>
              <a:tailEnd type="none" w="sm" len="sm"/>
            </a:ln>
          </p:spPr>
          <p:txBody>
            <a:bodyPr/>
            <a:lstStyle/>
            <a:p>
              <a:endParaRPr lang="hu-HU"/>
            </a:p>
          </p:txBody>
        </p:sp>
      </p:grpSp>
      <p:sp>
        <p:nvSpPr>
          <p:cNvPr id="7255" name="Line 269"/>
          <p:cNvSpPr>
            <a:spLocks noChangeShapeType="1"/>
          </p:cNvSpPr>
          <p:nvPr/>
        </p:nvSpPr>
        <p:spPr bwMode="auto">
          <a:xfrm>
            <a:off x="6010275" y="2460625"/>
            <a:ext cx="1524000" cy="0"/>
          </a:xfrm>
          <a:prstGeom prst="line">
            <a:avLst/>
          </a:prstGeom>
          <a:noFill/>
          <a:ln w="28575">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7256" name="Line 270"/>
          <p:cNvSpPr>
            <a:spLocks noChangeShapeType="1"/>
          </p:cNvSpPr>
          <p:nvPr/>
        </p:nvSpPr>
        <p:spPr bwMode="auto">
          <a:xfrm>
            <a:off x="5997575" y="2998788"/>
            <a:ext cx="1547813" cy="0"/>
          </a:xfrm>
          <a:prstGeom prst="line">
            <a:avLst/>
          </a:prstGeom>
          <a:noFill/>
          <a:ln w="28575">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grpSp>
        <p:nvGrpSpPr>
          <p:cNvPr id="7257" name="Group 271"/>
          <p:cNvGrpSpPr>
            <a:grpSpLocks/>
          </p:cNvGrpSpPr>
          <p:nvPr/>
        </p:nvGrpSpPr>
        <p:grpSpPr bwMode="auto">
          <a:xfrm>
            <a:off x="1471613" y="3671888"/>
            <a:ext cx="363537" cy="368300"/>
            <a:chOff x="922" y="2319"/>
            <a:chExt cx="229" cy="232"/>
          </a:xfrm>
        </p:grpSpPr>
        <p:sp>
          <p:nvSpPr>
            <p:cNvPr id="7318" name="Rectangle 272"/>
            <p:cNvSpPr>
              <a:spLocks noChangeArrowheads="1"/>
            </p:cNvSpPr>
            <p:nvPr/>
          </p:nvSpPr>
          <p:spPr bwMode="auto">
            <a:xfrm>
              <a:off x="926" y="2323"/>
              <a:ext cx="213" cy="214"/>
            </a:xfrm>
            <a:prstGeom prst="rect">
              <a:avLst/>
            </a:prstGeom>
            <a:solidFill>
              <a:srgbClr val="919191"/>
            </a:solidFill>
            <a:ln w="12700">
              <a:solidFill>
                <a:srgbClr val="919191"/>
              </a:solidFill>
              <a:miter lim="800000"/>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319" name="AutoShape 273"/>
            <p:cNvSpPr>
              <a:spLocks noChangeArrowheads="1"/>
            </p:cNvSpPr>
            <p:nvPr/>
          </p:nvSpPr>
          <p:spPr bwMode="auto">
            <a:xfrm rot="10800000" flipH="1" flipV="1">
              <a:off x="922" y="2319"/>
              <a:ext cx="221" cy="1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150 w 21600"/>
                <a:gd name="T13" fmla="*/ 2700 h 21600"/>
                <a:gd name="T14" fmla="*/ 19450 w 21600"/>
                <a:gd name="T15" fmla="*/ 18900 h 21600"/>
              </a:gdLst>
              <a:ahLst/>
              <a:cxnLst>
                <a:cxn ang="T8">
                  <a:pos x="T0" y="T1"/>
                </a:cxn>
                <a:cxn ang="T9">
                  <a:pos x="T2" y="T3"/>
                </a:cxn>
                <a:cxn ang="T10">
                  <a:pos x="T4" y="T5"/>
                </a:cxn>
                <a:cxn ang="T11">
                  <a:pos x="T6" y="T7"/>
                </a:cxn>
              </a:cxnLst>
              <a:rect l="T12" t="T13" r="T14" b="T15"/>
              <a:pathLst>
                <a:path w="21600" h="21600">
                  <a:moveTo>
                    <a:pt x="0" y="0"/>
                  </a:moveTo>
                  <a:lnTo>
                    <a:pt x="687" y="21600"/>
                  </a:lnTo>
                  <a:lnTo>
                    <a:pt x="20913" y="21600"/>
                  </a:lnTo>
                  <a:lnTo>
                    <a:pt x="21600"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sp>
          <p:nvSpPr>
            <p:cNvPr id="7320" name="AutoShape 274"/>
            <p:cNvSpPr>
              <a:spLocks noChangeArrowheads="1"/>
            </p:cNvSpPr>
            <p:nvPr/>
          </p:nvSpPr>
          <p:spPr bwMode="auto">
            <a:xfrm flipV="1">
              <a:off x="922" y="2535"/>
              <a:ext cx="221" cy="1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150 w 21600"/>
                <a:gd name="T13" fmla="*/ 2700 h 21600"/>
                <a:gd name="T14" fmla="*/ 19450 w 21600"/>
                <a:gd name="T15" fmla="*/ 18900 h 21600"/>
              </a:gdLst>
              <a:ahLst/>
              <a:cxnLst>
                <a:cxn ang="T8">
                  <a:pos x="T0" y="T1"/>
                </a:cxn>
                <a:cxn ang="T9">
                  <a:pos x="T2" y="T3"/>
                </a:cxn>
                <a:cxn ang="T10">
                  <a:pos x="T4" y="T5"/>
                </a:cxn>
                <a:cxn ang="T11">
                  <a:pos x="T6" y="T7"/>
                </a:cxn>
              </a:cxnLst>
              <a:rect l="T12" t="T13" r="T14" b="T15"/>
              <a:pathLst>
                <a:path w="21600" h="21600">
                  <a:moveTo>
                    <a:pt x="0" y="0"/>
                  </a:moveTo>
                  <a:lnTo>
                    <a:pt x="687" y="21600"/>
                  </a:lnTo>
                  <a:lnTo>
                    <a:pt x="20913" y="21600"/>
                  </a:lnTo>
                  <a:lnTo>
                    <a:pt x="21600" y="0"/>
                  </a:lnTo>
                  <a:lnTo>
                    <a:pt x="0" y="0"/>
                  </a:lnTo>
                  <a:close/>
                </a:path>
              </a:pathLst>
            </a:custGeom>
            <a:solidFill>
              <a:srgbClr val="41414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sp>
          <p:nvSpPr>
            <p:cNvPr id="7321" name="AutoShape 275"/>
            <p:cNvSpPr>
              <a:spLocks noChangeArrowheads="1"/>
            </p:cNvSpPr>
            <p:nvPr/>
          </p:nvSpPr>
          <p:spPr bwMode="auto">
            <a:xfrm rot="5400000" flipV="1">
              <a:off x="819" y="2422"/>
              <a:ext cx="222" cy="1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141 w 21600"/>
                <a:gd name="T13" fmla="*/ 2700 h 21600"/>
                <a:gd name="T14" fmla="*/ 19459 w 21600"/>
                <a:gd name="T15" fmla="*/ 18900 h 21600"/>
              </a:gdLst>
              <a:ahLst/>
              <a:cxnLst>
                <a:cxn ang="T8">
                  <a:pos x="T0" y="T1"/>
                </a:cxn>
                <a:cxn ang="T9">
                  <a:pos x="T2" y="T3"/>
                </a:cxn>
                <a:cxn ang="T10">
                  <a:pos x="T4" y="T5"/>
                </a:cxn>
                <a:cxn ang="T11">
                  <a:pos x="T6" y="T7"/>
                </a:cxn>
              </a:cxnLst>
              <a:rect l="T12" t="T13" r="T14" b="T15"/>
              <a:pathLst>
                <a:path w="21600" h="21600">
                  <a:moveTo>
                    <a:pt x="0" y="0"/>
                  </a:moveTo>
                  <a:lnTo>
                    <a:pt x="722" y="21600"/>
                  </a:lnTo>
                  <a:lnTo>
                    <a:pt x="20878" y="21600"/>
                  </a:lnTo>
                  <a:lnTo>
                    <a:pt x="21600"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sp>
          <p:nvSpPr>
            <p:cNvPr id="7322" name="AutoShape 276"/>
            <p:cNvSpPr>
              <a:spLocks noChangeArrowheads="1"/>
            </p:cNvSpPr>
            <p:nvPr/>
          </p:nvSpPr>
          <p:spPr bwMode="auto">
            <a:xfrm rot="-5400000" flipH="1" flipV="1">
              <a:off x="1032" y="2422"/>
              <a:ext cx="222" cy="1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141 w 21600"/>
                <a:gd name="T13" fmla="*/ 2700 h 21600"/>
                <a:gd name="T14" fmla="*/ 19459 w 21600"/>
                <a:gd name="T15" fmla="*/ 18900 h 21600"/>
              </a:gdLst>
              <a:ahLst/>
              <a:cxnLst>
                <a:cxn ang="T8">
                  <a:pos x="T0" y="T1"/>
                </a:cxn>
                <a:cxn ang="T9">
                  <a:pos x="T2" y="T3"/>
                </a:cxn>
                <a:cxn ang="T10">
                  <a:pos x="T4" y="T5"/>
                </a:cxn>
                <a:cxn ang="T11">
                  <a:pos x="T6" y="T7"/>
                </a:cxn>
              </a:cxnLst>
              <a:rect l="T12" t="T13" r="T14" b="T15"/>
              <a:pathLst>
                <a:path w="21600" h="21600">
                  <a:moveTo>
                    <a:pt x="0" y="0"/>
                  </a:moveTo>
                  <a:lnTo>
                    <a:pt x="722" y="21600"/>
                  </a:lnTo>
                  <a:lnTo>
                    <a:pt x="20878" y="21600"/>
                  </a:lnTo>
                  <a:lnTo>
                    <a:pt x="21600" y="0"/>
                  </a:lnTo>
                  <a:lnTo>
                    <a:pt x="0" y="0"/>
                  </a:lnTo>
                  <a:close/>
                </a:path>
              </a:pathLst>
            </a:custGeom>
            <a:solidFill>
              <a:srgbClr val="41414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grpSp>
      <p:grpSp>
        <p:nvGrpSpPr>
          <p:cNvPr id="7258" name="Group 277"/>
          <p:cNvGrpSpPr>
            <a:grpSpLocks/>
          </p:cNvGrpSpPr>
          <p:nvPr/>
        </p:nvGrpSpPr>
        <p:grpSpPr bwMode="auto">
          <a:xfrm>
            <a:off x="1700213" y="4138613"/>
            <a:ext cx="363537" cy="368300"/>
            <a:chOff x="1066" y="2607"/>
            <a:chExt cx="229" cy="232"/>
          </a:xfrm>
        </p:grpSpPr>
        <p:sp>
          <p:nvSpPr>
            <p:cNvPr id="7313" name="Rectangle 278"/>
            <p:cNvSpPr>
              <a:spLocks noChangeArrowheads="1"/>
            </p:cNvSpPr>
            <p:nvPr/>
          </p:nvSpPr>
          <p:spPr bwMode="auto">
            <a:xfrm>
              <a:off x="1070" y="2611"/>
              <a:ext cx="213" cy="214"/>
            </a:xfrm>
            <a:prstGeom prst="rect">
              <a:avLst/>
            </a:prstGeom>
            <a:solidFill>
              <a:srgbClr val="919191"/>
            </a:solidFill>
            <a:ln w="12700">
              <a:solidFill>
                <a:srgbClr val="919191"/>
              </a:solidFill>
              <a:miter lim="800000"/>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314" name="AutoShape 279"/>
            <p:cNvSpPr>
              <a:spLocks noChangeArrowheads="1"/>
            </p:cNvSpPr>
            <p:nvPr/>
          </p:nvSpPr>
          <p:spPr bwMode="auto">
            <a:xfrm rot="10800000" flipH="1" flipV="1">
              <a:off x="1066" y="2607"/>
              <a:ext cx="221" cy="1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150 w 21600"/>
                <a:gd name="T13" fmla="*/ 2700 h 21600"/>
                <a:gd name="T14" fmla="*/ 19450 w 21600"/>
                <a:gd name="T15" fmla="*/ 18900 h 21600"/>
              </a:gdLst>
              <a:ahLst/>
              <a:cxnLst>
                <a:cxn ang="T8">
                  <a:pos x="T0" y="T1"/>
                </a:cxn>
                <a:cxn ang="T9">
                  <a:pos x="T2" y="T3"/>
                </a:cxn>
                <a:cxn ang="T10">
                  <a:pos x="T4" y="T5"/>
                </a:cxn>
                <a:cxn ang="T11">
                  <a:pos x="T6" y="T7"/>
                </a:cxn>
              </a:cxnLst>
              <a:rect l="T12" t="T13" r="T14" b="T15"/>
              <a:pathLst>
                <a:path w="21600" h="21600">
                  <a:moveTo>
                    <a:pt x="0" y="0"/>
                  </a:moveTo>
                  <a:lnTo>
                    <a:pt x="687" y="21600"/>
                  </a:lnTo>
                  <a:lnTo>
                    <a:pt x="20913" y="21600"/>
                  </a:lnTo>
                  <a:lnTo>
                    <a:pt x="21600"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sp>
          <p:nvSpPr>
            <p:cNvPr id="7315" name="AutoShape 280"/>
            <p:cNvSpPr>
              <a:spLocks noChangeArrowheads="1"/>
            </p:cNvSpPr>
            <p:nvPr/>
          </p:nvSpPr>
          <p:spPr bwMode="auto">
            <a:xfrm flipV="1">
              <a:off x="1066" y="2823"/>
              <a:ext cx="221" cy="1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150 w 21600"/>
                <a:gd name="T13" fmla="*/ 2700 h 21600"/>
                <a:gd name="T14" fmla="*/ 19450 w 21600"/>
                <a:gd name="T15" fmla="*/ 18900 h 21600"/>
              </a:gdLst>
              <a:ahLst/>
              <a:cxnLst>
                <a:cxn ang="T8">
                  <a:pos x="T0" y="T1"/>
                </a:cxn>
                <a:cxn ang="T9">
                  <a:pos x="T2" y="T3"/>
                </a:cxn>
                <a:cxn ang="T10">
                  <a:pos x="T4" y="T5"/>
                </a:cxn>
                <a:cxn ang="T11">
                  <a:pos x="T6" y="T7"/>
                </a:cxn>
              </a:cxnLst>
              <a:rect l="T12" t="T13" r="T14" b="T15"/>
              <a:pathLst>
                <a:path w="21600" h="21600">
                  <a:moveTo>
                    <a:pt x="0" y="0"/>
                  </a:moveTo>
                  <a:lnTo>
                    <a:pt x="687" y="21600"/>
                  </a:lnTo>
                  <a:lnTo>
                    <a:pt x="20913" y="21600"/>
                  </a:lnTo>
                  <a:lnTo>
                    <a:pt x="21600" y="0"/>
                  </a:lnTo>
                  <a:lnTo>
                    <a:pt x="0" y="0"/>
                  </a:lnTo>
                  <a:close/>
                </a:path>
              </a:pathLst>
            </a:custGeom>
            <a:solidFill>
              <a:srgbClr val="41414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sp>
          <p:nvSpPr>
            <p:cNvPr id="7316" name="AutoShape 281"/>
            <p:cNvSpPr>
              <a:spLocks noChangeArrowheads="1"/>
            </p:cNvSpPr>
            <p:nvPr/>
          </p:nvSpPr>
          <p:spPr bwMode="auto">
            <a:xfrm rot="5400000" flipV="1">
              <a:off x="963" y="2710"/>
              <a:ext cx="222" cy="1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141 w 21600"/>
                <a:gd name="T13" fmla="*/ 2700 h 21600"/>
                <a:gd name="T14" fmla="*/ 19459 w 21600"/>
                <a:gd name="T15" fmla="*/ 18900 h 21600"/>
              </a:gdLst>
              <a:ahLst/>
              <a:cxnLst>
                <a:cxn ang="T8">
                  <a:pos x="T0" y="T1"/>
                </a:cxn>
                <a:cxn ang="T9">
                  <a:pos x="T2" y="T3"/>
                </a:cxn>
                <a:cxn ang="T10">
                  <a:pos x="T4" y="T5"/>
                </a:cxn>
                <a:cxn ang="T11">
                  <a:pos x="T6" y="T7"/>
                </a:cxn>
              </a:cxnLst>
              <a:rect l="T12" t="T13" r="T14" b="T15"/>
              <a:pathLst>
                <a:path w="21600" h="21600">
                  <a:moveTo>
                    <a:pt x="0" y="0"/>
                  </a:moveTo>
                  <a:lnTo>
                    <a:pt x="722" y="21600"/>
                  </a:lnTo>
                  <a:lnTo>
                    <a:pt x="20878" y="21600"/>
                  </a:lnTo>
                  <a:lnTo>
                    <a:pt x="21600"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sp>
          <p:nvSpPr>
            <p:cNvPr id="7317" name="AutoShape 282"/>
            <p:cNvSpPr>
              <a:spLocks noChangeArrowheads="1"/>
            </p:cNvSpPr>
            <p:nvPr/>
          </p:nvSpPr>
          <p:spPr bwMode="auto">
            <a:xfrm rot="-5400000" flipH="1" flipV="1">
              <a:off x="1176" y="2710"/>
              <a:ext cx="222" cy="1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141 w 21600"/>
                <a:gd name="T13" fmla="*/ 2700 h 21600"/>
                <a:gd name="T14" fmla="*/ 19459 w 21600"/>
                <a:gd name="T15" fmla="*/ 18900 h 21600"/>
              </a:gdLst>
              <a:ahLst/>
              <a:cxnLst>
                <a:cxn ang="T8">
                  <a:pos x="T0" y="T1"/>
                </a:cxn>
                <a:cxn ang="T9">
                  <a:pos x="T2" y="T3"/>
                </a:cxn>
                <a:cxn ang="T10">
                  <a:pos x="T4" y="T5"/>
                </a:cxn>
                <a:cxn ang="T11">
                  <a:pos x="T6" y="T7"/>
                </a:cxn>
              </a:cxnLst>
              <a:rect l="T12" t="T13" r="T14" b="T15"/>
              <a:pathLst>
                <a:path w="21600" h="21600">
                  <a:moveTo>
                    <a:pt x="0" y="0"/>
                  </a:moveTo>
                  <a:lnTo>
                    <a:pt x="722" y="21600"/>
                  </a:lnTo>
                  <a:lnTo>
                    <a:pt x="20878" y="21600"/>
                  </a:lnTo>
                  <a:lnTo>
                    <a:pt x="21600" y="0"/>
                  </a:lnTo>
                  <a:lnTo>
                    <a:pt x="0" y="0"/>
                  </a:lnTo>
                  <a:close/>
                </a:path>
              </a:pathLst>
            </a:custGeom>
            <a:solidFill>
              <a:srgbClr val="41414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grpSp>
      <p:sp>
        <p:nvSpPr>
          <p:cNvPr id="7259" name="Rectangle 283"/>
          <p:cNvSpPr>
            <a:spLocks noChangeArrowheads="1"/>
          </p:cNvSpPr>
          <p:nvPr/>
        </p:nvSpPr>
        <p:spPr bwMode="auto">
          <a:xfrm>
            <a:off x="868363" y="4678363"/>
            <a:ext cx="338137" cy="339725"/>
          </a:xfrm>
          <a:prstGeom prst="rect">
            <a:avLst/>
          </a:prstGeom>
          <a:solidFill>
            <a:srgbClr val="3365FB"/>
          </a:solidFill>
          <a:ln w="12700">
            <a:solidFill>
              <a:srgbClr val="919191"/>
            </a:solidFill>
            <a:miter lim="800000"/>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260" name="AutoShape 284"/>
          <p:cNvSpPr>
            <a:spLocks noChangeArrowheads="1"/>
          </p:cNvSpPr>
          <p:nvPr/>
        </p:nvSpPr>
        <p:spPr bwMode="auto">
          <a:xfrm rot="10800000" flipH="1" flipV="1">
            <a:off x="862013" y="4672013"/>
            <a:ext cx="350837" cy="25400"/>
          </a:xfrm>
          <a:custGeom>
            <a:avLst/>
            <a:gdLst>
              <a:gd name="T0" fmla="*/ 91082921 w 21600"/>
              <a:gd name="T1" fmla="*/ 17561 h 21600"/>
              <a:gd name="T2" fmla="*/ 46278568 w 21600"/>
              <a:gd name="T3" fmla="*/ 35124 h 21600"/>
              <a:gd name="T4" fmla="*/ 1473954 w 21600"/>
              <a:gd name="T5" fmla="*/ 17561 h 21600"/>
              <a:gd name="T6" fmla="*/ 46278568 w 21600"/>
              <a:gd name="T7" fmla="*/ 0 h 21600"/>
              <a:gd name="T8" fmla="*/ 0 60000 65536"/>
              <a:gd name="T9" fmla="*/ 0 60000 65536"/>
              <a:gd name="T10" fmla="*/ 0 60000 65536"/>
              <a:gd name="T11" fmla="*/ 0 60000 65536"/>
              <a:gd name="T12" fmla="*/ 2144 w 21600"/>
              <a:gd name="T13" fmla="*/ 2144 h 21600"/>
              <a:gd name="T14" fmla="*/ 19456 w 21600"/>
              <a:gd name="T15" fmla="*/ 19456 h 21600"/>
            </a:gdLst>
            <a:ahLst/>
            <a:cxnLst>
              <a:cxn ang="T8">
                <a:pos x="T0" y="T1"/>
              </a:cxn>
              <a:cxn ang="T9">
                <a:pos x="T2" y="T3"/>
              </a:cxn>
              <a:cxn ang="T10">
                <a:pos x="T4" y="T5"/>
              </a:cxn>
              <a:cxn ang="T11">
                <a:pos x="T6" y="T7"/>
              </a:cxn>
            </a:cxnLst>
            <a:rect l="T12" t="T13" r="T14" b="T15"/>
            <a:pathLst>
              <a:path w="21600" h="21600">
                <a:moveTo>
                  <a:pt x="0" y="0"/>
                </a:moveTo>
                <a:lnTo>
                  <a:pt x="687" y="21600"/>
                </a:lnTo>
                <a:lnTo>
                  <a:pt x="20913" y="21600"/>
                </a:lnTo>
                <a:lnTo>
                  <a:pt x="21600"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sp>
        <p:nvSpPr>
          <p:cNvPr id="7261" name="AutoShape 285"/>
          <p:cNvSpPr>
            <a:spLocks noChangeArrowheads="1"/>
          </p:cNvSpPr>
          <p:nvPr/>
        </p:nvSpPr>
        <p:spPr bwMode="auto">
          <a:xfrm flipV="1">
            <a:off x="862013" y="5014913"/>
            <a:ext cx="350837" cy="25400"/>
          </a:xfrm>
          <a:custGeom>
            <a:avLst/>
            <a:gdLst>
              <a:gd name="T0" fmla="*/ 91082921 w 21600"/>
              <a:gd name="T1" fmla="*/ 17561 h 21600"/>
              <a:gd name="T2" fmla="*/ 46278568 w 21600"/>
              <a:gd name="T3" fmla="*/ 35124 h 21600"/>
              <a:gd name="T4" fmla="*/ 1473954 w 21600"/>
              <a:gd name="T5" fmla="*/ 17561 h 21600"/>
              <a:gd name="T6" fmla="*/ 46278568 w 21600"/>
              <a:gd name="T7" fmla="*/ 0 h 21600"/>
              <a:gd name="T8" fmla="*/ 0 60000 65536"/>
              <a:gd name="T9" fmla="*/ 0 60000 65536"/>
              <a:gd name="T10" fmla="*/ 0 60000 65536"/>
              <a:gd name="T11" fmla="*/ 0 60000 65536"/>
              <a:gd name="T12" fmla="*/ 2144 w 21600"/>
              <a:gd name="T13" fmla="*/ 2144 h 21600"/>
              <a:gd name="T14" fmla="*/ 19456 w 21600"/>
              <a:gd name="T15" fmla="*/ 19456 h 21600"/>
            </a:gdLst>
            <a:ahLst/>
            <a:cxnLst>
              <a:cxn ang="T8">
                <a:pos x="T0" y="T1"/>
              </a:cxn>
              <a:cxn ang="T9">
                <a:pos x="T2" y="T3"/>
              </a:cxn>
              <a:cxn ang="T10">
                <a:pos x="T4" y="T5"/>
              </a:cxn>
              <a:cxn ang="T11">
                <a:pos x="T6" y="T7"/>
              </a:cxn>
            </a:cxnLst>
            <a:rect l="T12" t="T13" r="T14" b="T15"/>
            <a:pathLst>
              <a:path w="21600" h="21600">
                <a:moveTo>
                  <a:pt x="0" y="0"/>
                </a:moveTo>
                <a:lnTo>
                  <a:pt x="687" y="21600"/>
                </a:lnTo>
                <a:lnTo>
                  <a:pt x="20913" y="21600"/>
                </a:lnTo>
                <a:lnTo>
                  <a:pt x="21600" y="0"/>
                </a:lnTo>
                <a:lnTo>
                  <a:pt x="0" y="0"/>
                </a:lnTo>
                <a:close/>
              </a:path>
            </a:pathLst>
          </a:custGeom>
          <a:solidFill>
            <a:srgbClr val="41414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sp>
        <p:nvSpPr>
          <p:cNvPr id="7262" name="AutoShape 286"/>
          <p:cNvSpPr>
            <a:spLocks noChangeArrowheads="1"/>
          </p:cNvSpPr>
          <p:nvPr/>
        </p:nvSpPr>
        <p:spPr bwMode="auto">
          <a:xfrm rot="5400000" flipV="1">
            <a:off x="698500" y="4835526"/>
            <a:ext cx="352425" cy="25400"/>
          </a:xfrm>
          <a:custGeom>
            <a:avLst/>
            <a:gdLst>
              <a:gd name="T0" fmla="*/ 92251404 w 21600"/>
              <a:gd name="T1" fmla="*/ 17561 h 21600"/>
              <a:gd name="T2" fmla="*/ 46909823 w 21600"/>
              <a:gd name="T3" fmla="*/ 35124 h 21600"/>
              <a:gd name="T4" fmla="*/ 1567981 w 21600"/>
              <a:gd name="T5" fmla="*/ 17561 h 21600"/>
              <a:gd name="T6" fmla="*/ 46909823 w 21600"/>
              <a:gd name="T7" fmla="*/ 0 h 21600"/>
              <a:gd name="T8" fmla="*/ 0 60000 65536"/>
              <a:gd name="T9" fmla="*/ 0 60000 65536"/>
              <a:gd name="T10" fmla="*/ 0 60000 65536"/>
              <a:gd name="T11" fmla="*/ 0 60000 65536"/>
              <a:gd name="T12" fmla="*/ 2161 w 21600"/>
              <a:gd name="T13" fmla="*/ 2161 h 21600"/>
              <a:gd name="T14" fmla="*/ 19439 w 21600"/>
              <a:gd name="T15" fmla="*/ 19439 h 21600"/>
            </a:gdLst>
            <a:ahLst/>
            <a:cxnLst>
              <a:cxn ang="T8">
                <a:pos x="T0" y="T1"/>
              </a:cxn>
              <a:cxn ang="T9">
                <a:pos x="T2" y="T3"/>
              </a:cxn>
              <a:cxn ang="T10">
                <a:pos x="T4" y="T5"/>
              </a:cxn>
              <a:cxn ang="T11">
                <a:pos x="T6" y="T7"/>
              </a:cxn>
            </a:cxnLst>
            <a:rect l="T12" t="T13" r="T14" b="T15"/>
            <a:pathLst>
              <a:path w="21600" h="21600">
                <a:moveTo>
                  <a:pt x="0" y="0"/>
                </a:moveTo>
                <a:lnTo>
                  <a:pt x="722" y="21600"/>
                </a:lnTo>
                <a:lnTo>
                  <a:pt x="20878" y="21600"/>
                </a:lnTo>
                <a:lnTo>
                  <a:pt x="21600"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sp>
        <p:nvSpPr>
          <p:cNvPr id="7263" name="AutoShape 287"/>
          <p:cNvSpPr>
            <a:spLocks noChangeArrowheads="1"/>
          </p:cNvSpPr>
          <p:nvPr/>
        </p:nvSpPr>
        <p:spPr bwMode="auto">
          <a:xfrm rot="-5400000" flipH="1" flipV="1">
            <a:off x="1036637" y="4835526"/>
            <a:ext cx="352425" cy="25400"/>
          </a:xfrm>
          <a:custGeom>
            <a:avLst/>
            <a:gdLst>
              <a:gd name="T0" fmla="*/ 92251404 w 21600"/>
              <a:gd name="T1" fmla="*/ 17561 h 21600"/>
              <a:gd name="T2" fmla="*/ 46909823 w 21600"/>
              <a:gd name="T3" fmla="*/ 35124 h 21600"/>
              <a:gd name="T4" fmla="*/ 1567981 w 21600"/>
              <a:gd name="T5" fmla="*/ 17561 h 21600"/>
              <a:gd name="T6" fmla="*/ 46909823 w 21600"/>
              <a:gd name="T7" fmla="*/ 0 h 21600"/>
              <a:gd name="T8" fmla="*/ 0 60000 65536"/>
              <a:gd name="T9" fmla="*/ 0 60000 65536"/>
              <a:gd name="T10" fmla="*/ 0 60000 65536"/>
              <a:gd name="T11" fmla="*/ 0 60000 65536"/>
              <a:gd name="T12" fmla="*/ 2161 w 21600"/>
              <a:gd name="T13" fmla="*/ 2161 h 21600"/>
              <a:gd name="T14" fmla="*/ 19439 w 21600"/>
              <a:gd name="T15" fmla="*/ 19439 h 21600"/>
            </a:gdLst>
            <a:ahLst/>
            <a:cxnLst>
              <a:cxn ang="T8">
                <a:pos x="T0" y="T1"/>
              </a:cxn>
              <a:cxn ang="T9">
                <a:pos x="T2" y="T3"/>
              </a:cxn>
              <a:cxn ang="T10">
                <a:pos x="T4" y="T5"/>
              </a:cxn>
              <a:cxn ang="T11">
                <a:pos x="T6" y="T7"/>
              </a:cxn>
            </a:cxnLst>
            <a:rect l="T12" t="T13" r="T14" b="T15"/>
            <a:pathLst>
              <a:path w="21600" h="21600">
                <a:moveTo>
                  <a:pt x="0" y="0"/>
                </a:moveTo>
                <a:lnTo>
                  <a:pt x="722" y="21600"/>
                </a:lnTo>
                <a:lnTo>
                  <a:pt x="20878" y="21600"/>
                </a:lnTo>
                <a:lnTo>
                  <a:pt x="21600" y="0"/>
                </a:lnTo>
                <a:lnTo>
                  <a:pt x="0" y="0"/>
                </a:lnTo>
                <a:close/>
              </a:path>
            </a:pathLst>
          </a:custGeom>
          <a:solidFill>
            <a:srgbClr val="41414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grpSp>
        <p:nvGrpSpPr>
          <p:cNvPr id="7264" name="Group 288"/>
          <p:cNvGrpSpPr>
            <a:grpSpLocks/>
          </p:cNvGrpSpPr>
          <p:nvPr/>
        </p:nvGrpSpPr>
        <p:grpSpPr bwMode="auto">
          <a:xfrm>
            <a:off x="1243013" y="4138613"/>
            <a:ext cx="363537" cy="368300"/>
            <a:chOff x="778" y="2607"/>
            <a:chExt cx="229" cy="232"/>
          </a:xfrm>
        </p:grpSpPr>
        <p:sp>
          <p:nvSpPr>
            <p:cNvPr id="7308" name="Rectangle 289"/>
            <p:cNvSpPr>
              <a:spLocks noChangeArrowheads="1"/>
            </p:cNvSpPr>
            <p:nvPr/>
          </p:nvSpPr>
          <p:spPr bwMode="auto">
            <a:xfrm>
              <a:off x="782" y="2611"/>
              <a:ext cx="213" cy="214"/>
            </a:xfrm>
            <a:prstGeom prst="rect">
              <a:avLst/>
            </a:prstGeom>
            <a:solidFill>
              <a:srgbClr val="919191"/>
            </a:solidFill>
            <a:ln w="12700">
              <a:solidFill>
                <a:srgbClr val="919191"/>
              </a:solidFill>
              <a:miter lim="800000"/>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309" name="AutoShape 290"/>
            <p:cNvSpPr>
              <a:spLocks noChangeArrowheads="1"/>
            </p:cNvSpPr>
            <p:nvPr/>
          </p:nvSpPr>
          <p:spPr bwMode="auto">
            <a:xfrm rot="10800000" flipH="1" flipV="1">
              <a:off x="778" y="2607"/>
              <a:ext cx="221" cy="1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150 w 21600"/>
                <a:gd name="T13" fmla="*/ 2700 h 21600"/>
                <a:gd name="T14" fmla="*/ 19450 w 21600"/>
                <a:gd name="T15" fmla="*/ 18900 h 21600"/>
              </a:gdLst>
              <a:ahLst/>
              <a:cxnLst>
                <a:cxn ang="T8">
                  <a:pos x="T0" y="T1"/>
                </a:cxn>
                <a:cxn ang="T9">
                  <a:pos x="T2" y="T3"/>
                </a:cxn>
                <a:cxn ang="T10">
                  <a:pos x="T4" y="T5"/>
                </a:cxn>
                <a:cxn ang="T11">
                  <a:pos x="T6" y="T7"/>
                </a:cxn>
              </a:cxnLst>
              <a:rect l="T12" t="T13" r="T14" b="T15"/>
              <a:pathLst>
                <a:path w="21600" h="21600">
                  <a:moveTo>
                    <a:pt x="0" y="0"/>
                  </a:moveTo>
                  <a:lnTo>
                    <a:pt x="687" y="21600"/>
                  </a:lnTo>
                  <a:lnTo>
                    <a:pt x="20913" y="21600"/>
                  </a:lnTo>
                  <a:lnTo>
                    <a:pt x="21600"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sp>
          <p:nvSpPr>
            <p:cNvPr id="7310" name="AutoShape 291"/>
            <p:cNvSpPr>
              <a:spLocks noChangeArrowheads="1"/>
            </p:cNvSpPr>
            <p:nvPr/>
          </p:nvSpPr>
          <p:spPr bwMode="auto">
            <a:xfrm flipV="1">
              <a:off x="778" y="2823"/>
              <a:ext cx="221" cy="1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150 w 21600"/>
                <a:gd name="T13" fmla="*/ 2700 h 21600"/>
                <a:gd name="T14" fmla="*/ 19450 w 21600"/>
                <a:gd name="T15" fmla="*/ 18900 h 21600"/>
              </a:gdLst>
              <a:ahLst/>
              <a:cxnLst>
                <a:cxn ang="T8">
                  <a:pos x="T0" y="T1"/>
                </a:cxn>
                <a:cxn ang="T9">
                  <a:pos x="T2" y="T3"/>
                </a:cxn>
                <a:cxn ang="T10">
                  <a:pos x="T4" y="T5"/>
                </a:cxn>
                <a:cxn ang="T11">
                  <a:pos x="T6" y="T7"/>
                </a:cxn>
              </a:cxnLst>
              <a:rect l="T12" t="T13" r="T14" b="T15"/>
              <a:pathLst>
                <a:path w="21600" h="21600">
                  <a:moveTo>
                    <a:pt x="0" y="0"/>
                  </a:moveTo>
                  <a:lnTo>
                    <a:pt x="687" y="21600"/>
                  </a:lnTo>
                  <a:lnTo>
                    <a:pt x="20913" y="21600"/>
                  </a:lnTo>
                  <a:lnTo>
                    <a:pt x="21600" y="0"/>
                  </a:lnTo>
                  <a:lnTo>
                    <a:pt x="0" y="0"/>
                  </a:lnTo>
                  <a:close/>
                </a:path>
              </a:pathLst>
            </a:custGeom>
            <a:solidFill>
              <a:srgbClr val="41414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sp>
          <p:nvSpPr>
            <p:cNvPr id="7311" name="AutoShape 292"/>
            <p:cNvSpPr>
              <a:spLocks noChangeArrowheads="1"/>
            </p:cNvSpPr>
            <p:nvPr/>
          </p:nvSpPr>
          <p:spPr bwMode="auto">
            <a:xfrm rot="5400000" flipV="1">
              <a:off x="675" y="2710"/>
              <a:ext cx="222" cy="1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141 w 21600"/>
                <a:gd name="T13" fmla="*/ 2700 h 21600"/>
                <a:gd name="T14" fmla="*/ 19459 w 21600"/>
                <a:gd name="T15" fmla="*/ 18900 h 21600"/>
              </a:gdLst>
              <a:ahLst/>
              <a:cxnLst>
                <a:cxn ang="T8">
                  <a:pos x="T0" y="T1"/>
                </a:cxn>
                <a:cxn ang="T9">
                  <a:pos x="T2" y="T3"/>
                </a:cxn>
                <a:cxn ang="T10">
                  <a:pos x="T4" y="T5"/>
                </a:cxn>
                <a:cxn ang="T11">
                  <a:pos x="T6" y="T7"/>
                </a:cxn>
              </a:cxnLst>
              <a:rect l="T12" t="T13" r="T14" b="T15"/>
              <a:pathLst>
                <a:path w="21600" h="21600">
                  <a:moveTo>
                    <a:pt x="0" y="0"/>
                  </a:moveTo>
                  <a:lnTo>
                    <a:pt x="722" y="21600"/>
                  </a:lnTo>
                  <a:lnTo>
                    <a:pt x="20878" y="21600"/>
                  </a:lnTo>
                  <a:lnTo>
                    <a:pt x="21600"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sp>
          <p:nvSpPr>
            <p:cNvPr id="7312" name="AutoShape 293"/>
            <p:cNvSpPr>
              <a:spLocks noChangeArrowheads="1"/>
            </p:cNvSpPr>
            <p:nvPr/>
          </p:nvSpPr>
          <p:spPr bwMode="auto">
            <a:xfrm rot="-5400000" flipH="1" flipV="1">
              <a:off x="888" y="2710"/>
              <a:ext cx="222" cy="1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141 w 21600"/>
                <a:gd name="T13" fmla="*/ 2700 h 21600"/>
                <a:gd name="T14" fmla="*/ 19459 w 21600"/>
                <a:gd name="T15" fmla="*/ 18900 h 21600"/>
              </a:gdLst>
              <a:ahLst/>
              <a:cxnLst>
                <a:cxn ang="T8">
                  <a:pos x="T0" y="T1"/>
                </a:cxn>
                <a:cxn ang="T9">
                  <a:pos x="T2" y="T3"/>
                </a:cxn>
                <a:cxn ang="T10">
                  <a:pos x="T4" y="T5"/>
                </a:cxn>
                <a:cxn ang="T11">
                  <a:pos x="T6" y="T7"/>
                </a:cxn>
              </a:cxnLst>
              <a:rect l="T12" t="T13" r="T14" b="T15"/>
              <a:pathLst>
                <a:path w="21600" h="21600">
                  <a:moveTo>
                    <a:pt x="0" y="0"/>
                  </a:moveTo>
                  <a:lnTo>
                    <a:pt x="722" y="21600"/>
                  </a:lnTo>
                  <a:lnTo>
                    <a:pt x="20878" y="21600"/>
                  </a:lnTo>
                  <a:lnTo>
                    <a:pt x="21600" y="0"/>
                  </a:lnTo>
                  <a:lnTo>
                    <a:pt x="0" y="0"/>
                  </a:lnTo>
                  <a:close/>
                </a:path>
              </a:pathLst>
            </a:custGeom>
            <a:solidFill>
              <a:srgbClr val="41414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grpSp>
      <p:sp>
        <p:nvSpPr>
          <p:cNvPr id="7265" name="Rectangle 294"/>
          <p:cNvSpPr>
            <a:spLocks noChangeArrowheads="1"/>
          </p:cNvSpPr>
          <p:nvPr/>
        </p:nvSpPr>
        <p:spPr bwMode="auto">
          <a:xfrm>
            <a:off x="1249363" y="4678363"/>
            <a:ext cx="338137" cy="339725"/>
          </a:xfrm>
          <a:prstGeom prst="rect">
            <a:avLst/>
          </a:prstGeom>
          <a:solidFill>
            <a:srgbClr val="006600"/>
          </a:solidFill>
          <a:ln w="12700">
            <a:solidFill>
              <a:srgbClr val="919191"/>
            </a:solidFill>
            <a:miter lim="800000"/>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266" name="AutoShape 295"/>
          <p:cNvSpPr>
            <a:spLocks noChangeArrowheads="1"/>
          </p:cNvSpPr>
          <p:nvPr/>
        </p:nvSpPr>
        <p:spPr bwMode="auto">
          <a:xfrm rot="10800000" flipH="1" flipV="1">
            <a:off x="1243013" y="4672013"/>
            <a:ext cx="350837" cy="25400"/>
          </a:xfrm>
          <a:custGeom>
            <a:avLst/>
            <a:gdLst>
              <a:gd name="T0" fmla="*/ 91082921 w 21600"/>
              <a:gd name="T1" fmla="*/ 17561 h 21600"/>
              <a:gd name="T2" fmla="*/ 46278568 w 21600"/>
              <a:gd name="T3" fmla="*/ 35124 h 21600"/>
              <a:gd name="T4" fmla="*/ 1473954 w 21600"/>
              <a:gd name="T5" fmla="*/ 17561 h 21600"/>
              <a:gd name="T6" fmla="*/ 46278568 w 21600"/>
              <a:gd name="T7" fmla="*/ 0 h 21600"/>
              <a:gd name="T8" fmla="*/ 0 60000 65536"/>
              <a:gd name="T9" fmla="*/ 0 60000 65536"/>
              <a:gd name="T10" fmla="*/ 0 60000 65536"/>
              <a:gd name="T11" fmla="*/ 0 60000 65536"/>
              <a:gd name="T12" fmla="*/ 2144 w 21600"/>
              <a:gd name="T13" fmla="*/ 2144 h 21600"/>
              <a:gd name="T14" fmla="*/ 19456 w 21600"/>
              <a:gd name="T15" fmla="*/ 19456 h 21600"/>
            </a:gdLst>
            <a:ahLst/>
            <a:cxnLst>
              <a:cxn ang="T8">
                <a:pos x="T0" y="T1"/>
              </a:cxn>
              <a:cxn ang="T9">
                <a:pos x="T2" y="T3"/>
              </a:cxn>
              <a:cxn ang="T10">
                <a:pos x="T4" y="T5"/>
              </a:cxn>
              <a:cxn ang="T11">
                <a:pos x="T6" y="T7"/>
              </a:cxn>
            </a:cxnLst>
            <a:rect l="T12" t="T13" r="T14" b="T15"/>
            <a:pathLst>
              <a:path w="21600" h="21600">
                <a:moveTo>
                  <a:pt x="0" y="0"/>
                </a:moveTo>
                <a:lnTo>
                  <a:pt x="687" y="21600"/>
                </a:lnTo>
                <a:lnTo>
                  <a:pt x="20913" y="21600"/>
                </a:lnTo>
                <a:lnTo>
                  <a:pt x="21600"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sp>
        <p:nvSpPr>
          <p:cNvPr id="7267" name="AutoShape 296"/>
          <p:cNvSpPr>
            <a:spLocks noChangeArrowheads="1"/>
          </p:cNvSpPr>
          <p:nvPr/>
        </p:nvSpPr>
        <p:spPr bwMode="auto">
          <a:xfrm flipV="1">
            <a:off x="1243013" y="5014913"/>
            <a:ext cx="350837" cy="25400"/>
          </a:xfrm>
          <a:custGeom>
            <a:avLst/>
            <a:gdLst>
              <a:gd name="T0" fmla="*/ 91082921 w 21600"/>
              <a:gd name="T1" fmla="*/ 17561 h 21600"/>
              <a:gd name="T2" fmla="*/ 46278568 w 21600"/>
              <a:gd name="T3" fmla="*/ 35124 h 21600"/>
              <a:gd name="T4" fmla="*/ 1473954 w 21600"/>
              <a:gd name="T5" fmla="*/ 17561 h 21600"/>
              <a:gd name="T6" fmla="*/ 46278568 w 21600"/>
              <a:gd name="T7" fmla="*/ 0 h 21600"/>
              <a:gd name="T8" fmla="*/ 0 60000 65536"/>
              <a:gd name="T9" fmla="*/ 0 60000 65536"/>
              <a:gd name="T10" fmla="*/ 0 60000 65536"/>
              <a:gd name="T11" fmla="*/ 0 60000 65536"/>
              <a:gd name="T12" fmla="*/ 2144 w 21600"/>
              <a:gd name="T13" fmla="*/ 2144 h 21600"/>
              <a:gd name="T14" fmla="*/ 19456 w 21600"/>
              <a:gd name="T15" fmla="*/ 19456 h 21600"/>
            </a:gdLst>
            <a:ahLst/>
            <a:cxnLst>
              <a:cxn ang="T8">
                <a:pos x="T0" y="T1"/>
              </a:cxn>
              <a:cxn ang="T9">
                <a:pos x="T2" y="T3"/>
              </a:cxn>
              <a:cxn ang="T10">
                <a:pos x="T4" y="T5"/>
              </a:cxn>
              <a:cxn ang="T11">
                <a:pos x="T6" y="T7"/>
              </a:cxn>
            </a:cxnLst>
            <a:rect l="T12" t="T13" r="T14" b="T15"/>
            <a:pathLst>
              <a:path w="21600" h="21600">
                <a:moveTo>
                  <a:pt x="0" y="0"/>
                </a:moveTo>
                <a:lnTo>
                  <a:pt x="687" y="21600"/>
                </a:lnTo>
                <a:lnTo>
                  <a:pt x="20913" y="21600"/>
                </a:lnTo>
                <a:lnTo>
                  <a:pt x="21600" y="0"/>
                </a:lnTo>
                <a:lnTo>
                  <a:pt x="0" y="0"/>
                </a:lnTo>
                <a:close/>
              </a:path>
            </a:pathLst>
          </a:custGeom>
          <a:solidFill>
            <a:srgbClr val="41414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sp>
        <p:nvSpPr>
          <p:cNvPr id="7268" name="AutoShape 297"/>
          <p:cNvSpPr>
            <a:spLocks noChangeArrowheads="1"/>
          </p:cNvSpPr>
          <p:nvPr/>
        </p:nvSpPr>
        <p:spPr bwMode="auto">
          <a:xfrm rot="5400000" flipV="1">
            <a:off x="1079500" y="4835526"/>
            <a:ext cx="352425" cy="25400"/>
          </a:xfrm>
          <a:custGeom>
            <a:avLst/>
            <a:gdLst>
              <a:gd name="T0" fmla="*/ 92251404 w 21600"/>
              <a:gd name="T1" fmla="*/ 17561 h 21600"/>
              <a:gd name="T2" fmla="*/ 46909823 w 21600"/>
              <a:gd name="T3" fmla="*/ 35124 h 21600"/>
              <a:gd name="T4" fmla="*/ 1567981 w 21600"/>
              <a:gd name="T5" fmla="*/ 17561 h 21600"/>
              <a:gd name="T6" fmla="*/ 46909823 w 21600"/>
              <a:gd name="T7" fmla="*/ 0 h 21600"/>
              <a:gd name="T8" fmla="*/ 0 60000 65536"/>
              <a:gd name="T9" fmla="*/ 0 60000 65536"/>
              <a:gd name="T10" fmla="*/ 0 60000 65536"/>
              <a:gd name="T11" fmla="*/ 0 60000 65536"/>
              <a:gd name="T12" fmla="*/ 2161 w 21600"/>
              <a:gd name="T13" fmla="*/ 2161 h 21600"/>
              <a:gd name="T14" fmla="*/ 19439 w 21600"/>
              <a:gd name="T15" fmla="*/ 19439 h 21600"/>
            </a:gdLst>
            <a:ahLst/>
            <a:cxnLst>
              <a:cxn ang="T8">
                <a:pos x="T0" y="T1"/>
              </a:cxn>
              <a:cxn ang="T9">
                <a:pos x="T2" y="T3"/>
              </a:cxn>
              <a:cxn ang="T10">
                <a:pos x="T4" y="T5"/>
              </a:cxn>
              <a:cxn ang="T11">
                <a:pos x="T6" y="T7"/>
              </a:cxn>
            </a:cxnLst>
            <a:rect l="T12" t="T13" r="T14" b="T15"/>
            <a:pathLst>
              <a:path w="21600" h="21600">
                <a:moveTo>
                  <a:pt x="0" y="0"/>
                </a:moveTo>
                <a:lnTo>
                  <a:pt x="722" y="21600"/>
                </a:lnTo>
                <a:lnTo>
                  <a:pt x="20878" y="21600"/>
                </a:lnTo>
                <a:lnTo>
                  <a:pt x="21600"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sp>
        <p:nvSpPr>
          <p:cNvPr id="7269" name="AutoShape 298"/>
          <p:cNvSpPr>
            <a:spLocks noChangeArrowheads="1"/>
          </p:cNvSpPr>
          <p:nvPr/>
        </p:nvSpPr>
        <p:spPr bwMode="auto">
          <a:xfrm rot="-5400000" flipH="1" flipV="1">
            <a:off x="1417637" y="4835526"/>
            <a:ext cx="352425" cy="25400"/>
          </a:xfrm>
          <a:custGeom>
            <a:avLst/>
            <a:gdLst>
              <a:gd name="T0" fmla="*/ 92251404 w 21600"/>
              <a:gd name="T1" fmla="*/ 17561 h 21600"/>
              <a:gd name="T2" fmla="*/ 46909823 w 21600"/>
              <a:gd name="T3" fmla="*/ 35124 h 21600"/>
              <a:gd name="T4" fmla="*/ 1567981 w 21600"/>
              <a:gd name="T5" fmla="*/ 17561 h 21600"/>
              <a:gd name="T6" fmla="*/ 46909823 w 21600"/>
              <a:gd name="T7" fmla="*/ 0 h 21600"/>
              <a:gd name="T8" fmla="*/ 0 60000 65536"/>
              <a:gd name="T9" fmla="*/ 0 60000 65536"/>
              <a:gd name="T10" fmla="*/ 0 60000 65536"/>
              <a:gd name="T11" fmla="*/ 0 60000 65536"/>
              <a:gd name="T12" fmla="*/ 2161 w 21600"/>
              <a:gd name="T13" fmla="*/ 2161 h 21600"/>
              <a:gd name="T14" fmla="*/ 19439 w 21600"/>
              <a:gd name="T15" fmla="*/ 19439 h 21600"/>
            </a:gdLst>
            <a:ahLst/>
            <a:cxnLst>
              <a:cxn ang="T8">
                <a:pos x="T0" y="T1"/>
              </a:cxn>
              <a:cxn ang="T9">
                <a:pos x="T2" y="T3"/>
              </a:cxn>
              <a:cxn ang="T10">
                <a:pos x="T4" y="T5"/>
              </a:cxn>
              <a:cxn ang="T11">
                <a:pos x="T6" y="T7"/>
              </a:cxn>
            </a:cxnLst>
            <a:rect l="T12" t="T13" r="T14" b="T15"/>
            <a:pathLst>
              <a:path w="21600" h="21600">
                <a:moveTo>
                  <a:pt x="0" y="0"/>
                </a:moveTo>
                <a:lnTo>
                  <a:pt x="722" y="21600"/>
                </a:lnTo>
                <a:lnTo>
                  <a:pt x="20878" y="21600"/>
                </a:lnTo>
                <a:lnTo>
                  <a:pt x="21600" y="0"/>
                </a:lnTo>
                <a:lnTo>
                  <a:pt x="0" y="0"/>
                </a:lnTo>
                <a:close/>
              </a:path>
            </a:pathLst>
          </a:custGeom>
          <a:solidFill>
            <a:srgbClr val="41414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sp>
        <p:nvSpPr>
          <p:cNvPr id="7270" name="Rectangle 299"/>
          <p:cNvSpPr>
            <a:spLocks noChangeArrowheads="1"/>
          </p:cNvSpPr>
          <p:nvPr/>
        </p:nvSpPr>
        <p:spPr bwMode="auto">
          <a:xfrm>
            <a:off x="1630363" y="4678363"/>
            <a:ext cx="338137" cy="339725"/>
          </a:xfrm>
          <a:prstGeom prst="rect">
            <a:avLst/>
          </a:prstGeom>
          <a:solidFill>
            <a:srgbClr val="FF3300"/>
          </a:solidFill>
          <a:ln w="12700">
            <a:solidFill>
              <a:srgbClr val="919191"/>
            </a:solidFill>
            <a:miter lim="800000"/>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271" name="AutoShape 300"/>
          <p:cNvSpPr>
            <a:spLocks noChangeArrowheads="1"/>
          </p:cNvSpPr>
          <p:nvPr/>
        </p:nvSpPr>
        <p:spPr bwMode="auto">
          <a:xfrm rot="10800000" flipH="1" flipV="1">
            <a:off x="1624013" y="4672013"/>
            <a:ext cx="350837" cy="25400"/>
          </a:xfrm>
          <a:custGeom>
            <a:avLst/>
            <a:gdLst>
              <a:gd name="T0" fmla="*/ 91082921 w 21600"/>
              <a:gd name="T1" fmla="*/ 17561 h 21600"/>
              <a:gd name="T2" fmla="*/ 46278568 w 21600"/>
              <a:gd name="T3" fmla="*/ 35124 h 21600"/>
              <a:gd name="T4" fmla="*/ 1473954 w 21600"/>
              <a:gd name="T5" fmla="*/ 17561 h 21600"/>
              <a:gd name="T6" fmla="*/ 46278568 w 21600"/>
              <a:gd name="T7" fmla="*/ 0 h 21600"/>
              <a:gd name="T8" fmla="*/ 0 60000 65536"/>
              <a:gd name="T9" fmla="*/ 0 60000 65536"/>
              <a:gd name="T10" fmla="*/ 0 60000 65536"/>
              <a:gd name="T11" fmla="*/ 0 60000 65536"/>
              <a:gd name="T12" fmla="*/ 2144 w 21600"/>
              <a:gd name="T13" fmla="*/ 2144 h 21600"/>
              <a:gd name="T14" fmla="*/ 19456 w 21600"/>
              <a:gd name="T15" fmla="*/ 19456 h 21600"/>
            </a:gdLst>
            <a:ahLst/>
            <a:cxnLst>
              <a:cxn ang="T8">
                <a:pos x="T0" y="T1"/>
              </a:cxn>
              <a:cxn ang="T9">
                <a:pos x="T2" y="T3"/>
              </a:cxn>
              <a:cxn ang="T10">
                <a:pos x="T4" y="T5"/>
              </a:cxn>
              <a:cxn ang="T11">
                <a:pos x="T6" y="T7"/>
              </a:cxn>
            </a:cxnLst>
            <a:rect l="T12" t="T13" r="T14" b="T15"/>
            <a:pathLst>
              <a:path w="21600" h="21600">
                <a:moveTo>
                  <a:pt x="0" y="0"/>
                </a:moveTo>
                <a:lnTo>
                  <a:pt x="687" y="21600"/>
                </a:lnTo>
                <a:lnTo>
                  <a:pt x="20913" y="21600"/>
                </a:lnTo>
                <a:lnTo>
                  <a:pt x="21600"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sp>
        <p:nvSpPr>
          <p:cNvPr id="7272" name="AutoShape 301"/>
          <p:cNvSpPr>
            <a:spLocks noChangeArrowheads="1"/>
          </p:cNvSpPr>
          <p:nvPr/>
        </p:nvSpPr>
        <p:spPr bwMode="auto">
          <a:xfrm flipV="1">
            <a:off x="1624013" y="5014913"/>
            <a:ext cx="350837" cy="25400"/>
          </a:xfrm>
          <a:custGeom>
            <a:avLst/>
            <a:gdLst>
              <a:gd name="T0" fmla="*/ 91082921 w 21600"/>
              <a:gd name="T1" fmla="*/ 17561 h 21600"/>
              <a:gd name="T2" fmla="*/ 46278568 w 21600"/>
              <a:gd name="T3" fmla="*/ 35124 h 21600"/>
              <a:gd name="T4" fmla="*/ 1473954 w 21600"/>
              <a:gd name="T5" fmla="*/ 17561 h 21600"/>
              <a:gd name="T6" fmla="*/ 46278568 w 21600"/>
              <a:gd name="T7" fmla="*/ 0 h 21600"/>
              <a:gd name="T8" fmla="*/ 0 60000 65536"/>
              <a:gd name="T9" fmla="*/ 0 60000 65536"/>
              <a:gd name="T10" fmla="*/ 0 60000 65536"/>
              <a:gd name="T11" fmla="*/ 0 60000 65536"/>
              <a:gd name="T12" fmla="*/ 2144 w 21600"/>
              <a:gd name="T13" fmla="*/ 2144 h 21600"/>
              <a:gd name="T14" fmla="*/ 19456 w 21600"/>
              <a:gd name="T15" fmla="*/ 19456 h 21600"/>
            </a:gdLst>
            <a:ahLst/>
            <a:cxnLst>
              <a:cxn ang="T8">
                <a:pos x="T0" y="T1"/>
              </a:cxn>
              <a:cxn ang="T9">
                <a:pos x="T2" y="T3"/>
              </a:cxn>
              <a:cxn ang="T10">
                <a:pos x="T4" y="T5"/>
              </a:cxn>
              <a:cxn ang="T11">
                <a:pos x="T6" y="T7"/>
              </a:cxn>
            </a:cxnLst>
            <a:rect l="T12" t="T13" r="T14" b="T15"/>
            <a:pathLst>
              <a:path w="21600" h="21600">
                <a:moveTo>
                  <a:pt x="0" y="0"/>
                </a:moveTo>
                <a:lnTo>
                  <a:pt x="687" y="21600"/>
                </a:lnTo>
                <a:lnTo>
                  <a:pt x="20913" y="21600"/>
                </a:lnTo>
                <a:lnTo>
                  <a:pt x="21600" y="0"/>
                </a:lnTo>
                <a:lnTo>
                  <a:pt x="0" y="0"/>
                </a:lnTo>
                <a:close/>
              </a:path>
            </a:pathLst>
          </a:custGeom>
          <a:solidFill>
            <a:srgbClr val="41414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sp>
        <p:nvSpPr>
          <p:cNvPr id="7273" name="AutoShape 302"/>
          <p:cNvSpPr>
            <a:spLocks noChangeArrowheads="1"/>
          </p:cNvSpPr>
          <p:nvPr/>
        </p:nvSpPr>
        <p:spPr bwMode="auto">
          <a:xfrm rot="5400000" flipV="1">
            <a:off x="1460500" y="4835526"/>
            <a:ext cx="352425" cy="25400"/>
          </a:xfrm>
          <a:custGeom>
            <a:avLst/>
            <a:gdLst>
              <a:gd name="T0" fmla="*/ 92251404 w 21600"/>
              <a:gd name="T1" fmla="*/ 17561 h 21600"/>
              <a:gd name="T2" fmla="*/ 46909823 w 21600"/>
              <a:gd name="T3" fmla="*/ 35124 h 21600"/>
              <a:gd name="T4" fmla="*/ 1567981 w 21600"/>
              <a:gd name="T5" fmla="*/ 17561 h 21600"/>
              <a:gd name="T6" fmla="*/ 46909823 w 21600"/>
              <a:gd name="T7" fmla="*/ 0 h 21600"/>
              <a:gd name="T8" fmla="*/ 0 60000 65536"/>
              <a:gd name="T9" fmla="*/ 0 60000 65536"/>
              <a:gd name="T10" fmla="*/ 0 60000 65536"/>
              <a:gd name="T11" fmla="*/ 0 60000 65536"/>
              <a:gd name="T12" fmla="*/ 2161 w 21600"/>
              <a:gd name="T13" fmla="*/ 2161 h 21600"/>
              <a:gd name="T14" fmla="*/ 19439 w 21600"/>
              <a:gd name="T15" fmla="*/ 19439 h 21600"/>
            </a:gdLst>
            <a:ahLst/>
            <a:cxnLst>
              <a:cxn ang="T8">
                <a:pos x="T0" y="T1"/>
              </a:cxn>
              <a:cxn ang="T9">
                <a:pos x="T2" y="T3"/>
              </a:cxn>
              <a:cxn ang="T10">
                <a:pos x="T4" y="T5"/>
              </a:cxn>
              <a:cxn ang="T11">
                <a:pos x="T6" y="T7"/>
              </a:cxn>
            </a:cxnLst>
            <a:rect l="T12" t="T13" r="T14" b="T15"/>
            <a:pathLst>
              <a:path w="21600" h="21600">
                <a:moveTo>
                  <a:pt x="0" y="0"/>
                </a:moveTo>
                <a:lnTo>
                  <a:pt x="722" y="21600"/>
                </a:lnTo>
                <a:lnTo>
                  <a:pt x="20878" y="21600"/>
                </a:lnTo>
                <a:lnTo>
                  <a:pt x="21600"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sp>
        <p:nvSpPr>
          <p:cNvPr id="7274" name="AutoShape 303"/>
          <p:cNvSpPr>
            <a:spLocks noChangeArrowheads="1"/>
          </p:cNvSpPr>
          <p:nvPr/>
        </p:nvSpPr>
        <p:spPr bwMode="auto">
          <a:xfrm rot="-5400000" flipH="1" flipV="1">
            <a:off x="1798637" y="4835526"/>
            <a:ext cx="352425" cy="25400"/>
          </a:xfrm>
          <a:custGeom>
            <a:avLst/>
            <a:gdLst>
              <a:gd name="T0" fmla="*/ 92251404 w 21600"/>
              <a:gd name="T1" fmla="*/ 17561 h 21600"/>
              <a:gd name="T2" fmla="*/ 46909823 w 21600"/>
              <a:gd name="T3" fmla="*/ 35124 h 21600"/>
              <a:gd name="T4" fmla="*/ 1567981 w 21600"/>
              <a:gd name="T5" fmla="*/ 17561 h 21600"/>
              <a:gd name="T6" fmla="*/ 46909823 w 21600"/>
              <a:gd name="T7" fmla="*/ 0 h 21600"/>
              <a:gd name="T8" fmla="*/ 0 60000 65536"/>
              <a:gd name="T9" fmla="*/ 0 60000 65536"/>
              <a:gd name="T10" fmla="*/ 0 60000 65536"/>
              <a:gd name="T11" fmla="*/ 0 60000 65536"/>
              <a:gd name="T12" fmla="*/ 2161 w 21600"/>
              <a:gd name="T13" fmla="*/ 2161 h 21600"/>
              <a:gd name="T14" fmla="*/ 19439 w 21600"/>
              <a:gd name="T15" fmla="*/ 19439 h 21600"/>
            </a:gdLst>
            <a:ahLst/>
            <a:cxnLst>
              <a:cxn ang="T8">
                <a:pos x="T0" y="T1"/>
              </a:cxn>
              <a:cxn ang="T9">
                <a:pos x="T2" y="T3"/>
              </a:cxn>
              <a:cxn ang="T10">
                <a:pos x="T4" y="T5"/>
              </a:cxn>
              <a:cxn ang="T11">
                <a:pos x="T6" y="T7"/>
              </a:cxn>
            </a:cxnLst>
            <a:rect l="T12" t="T13" r="T14" b="T15"/>
            <a:pathLst>
              <a:path w="21600" h="21600">
                <a:moveTo>
                  <a:pt x="0" y="0"/>
                </a:moveTo>
                <a:lnTo>
                  <a:pt x="722" y="21600"/>
                </a:lnTo>
                <a:lnTo>
                  <a:pt x="20878" y="21600"/>
                </a:lnTo>
                <a:lnTo>
                  <a:pt x="21600" y="0"/>
                </a:lnTo>
                <a:lnTo>
                  <a:pt x="0" y="0"/>
                </a:lnTo>
                <a:close/>
              </a:path>
            </a:pathLst>
          </a:custGeom>
          <a:solidFill>
            <a:srgbClr val="41414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sp>
        <p:nvSpPr>
          <p:cNvPr id="7275" name="Rectangle 304"/>
          <p:cNvSpPr>
            <a:spLocks noChangeArrowheads="1"/>
          </p:cNvSpPr>
          <p:nvPr/>
        </p:nvSpPr>
        <p:spPr bwMode="auto">
          <a:xfrm>
            <a:off x="2011363" y="4678363"/>
            <a:ext cx="338137" cy="339725"/>
          </a:xfrm>
          <a:prstGeom prst="rect">
            <a:avLst/>
          </a:prstGeom>
          <a:solidFill>
            <a:srgbClr val="FAFD00"/>
          </a:solidFill>
          <a:ln w="12700">
            <a:solidFill>
              <a:srgbClr val="919191"/>
            </a:solidFill>
            <a:miter lim="800000"/>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hu-HU" altLang="hu-HU" sz="1800"/>
          </a:p>
        </p:txBody>
      </p:sp>
      <p:sp>
        <p:nvSpPr>
          <p:cNvPr id="7276" name="AutoShape 305"/>
          <p:cNvSpPr>
            <a:spLocks noChangeArrowheads="1"/>
          </p:cNvSpPr>
          <p:nvPr/>
        </p:nvSpPr>
        <p:spPr bwMode="auto">
          <a:xfrm rot="10800000" flipH="1" flipV="1">
            <a:off x="2005013" y="4672013"/>
            <a:ext cx="350837" cy="25400"/>
          </a:xfrm>
          <a:custGeom>
            <a:avLst/>
            <a:gdLst>
              <a:gd name="T0" fmla="*/ 91082921 w 21600"/>
              <a:gd name="T1" fmla="*/ 17561 h 21600"/>
              <a:gd name="T2" fmla="*/ 46278568 w 21600"/>
              <a:gd name="T3" fmla="*/ 35124 h 21600"/>
              <a:gd name="T4" fmla="*/ 1473954 w 21600"/>
              <a:gd name="T5" fmla="*/ 17561 h 21600"/>
              <a:gd name="T6" fmla="*/ 46278568 w 21600"/>
              <a:gd name="T7" fmla="*/ 0 h 21600"/>
              <a:gd name="T8" fmla="*/ 0 60000 65536"/>
              <a:gd name="T9" fmla="*/ 0 60000 65536"/>
              <a:gd name="T10" fmla="*/ 0 60000 65536"/>
              <a:gd name="T11" fmla="*/ 0 60000 65536"/>
              <a:gd name="T12" fmla="*/ 2144 w 21600"/>
              <a:gd name="T13" fmla="*/ 2144 h 21600"/>
              <a:gd name="T14" fmla="*/ 19456 w 21600"/>
              <a:gd name="T15" fmla="*/ 19456 h 21600"/>
            </a:gdLst>
            <a:ahLst/>
            <a:cxnLst>
              <a:cxn ang="T8">
                <a:pos x="T0" y="T1"/>
              </a:cxn>
              <a:cxn ang="T9">
                <a:pos x="T2" y="T3"/>
              </a:cxn>
              <a:cxn ang="T10">
                <a:pos x="T4" y="T5"/>
              </a:cxn>
              <a:cxn ang="T11">
                <a:pos x="T6" y="T7"/>
              </a:cxn>
            </a:cxnLst>
            <a:rect l="T12" t="T13" r="T14" b="T15"/>
            <a:pathLst>
              <a:path w="21600" h="21600">
                <a:moveTo>
                  <a:pt x="0" y="0"/>
                </a:moveTo>
                <a:lnTo>
                  <a:pt x="687" y="21600"/>
                </a:lnTo>
                <a:lnTo>
                  <a:pt x="20913" y="21600"/>
                </a:lnTo>
                <a:lnTo>
                  <a:pt x="21600"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sp>
        <p:nvSpPr>
          <p:cNvPr id="7277" name="AutoShape 306"/>
          <p:cNvSpPr>
            <a:spLocks noChangeArrowheads="1"/>
          </p:cNvSpPr>
          <p:nvPr/>
        </p:nvSpPr>
        <p:spPr bwMode="auto">
          <a:xfrm flipV="1">
            <a:off x="2005013" y="5014913"/>
            <a:ext cx="350837" cy="25400"/>
          </a:xfrm>
          <a:custGeom>
            <a:avLst/>
            <a:gdLst>
              <a:gd name="T0" fmla="*/ 91082921 w 21600"/>
              <a:gd name="T1" fmla="*/ 17561 h 21600"/>
              <a:gd name="T2" fmla="*/ 46278568 w 21600"/>
              <a:gd name="T3" fmla="*/ 35124 h 21600"/>
              <a:gd name="T4" fmla="*/ 1473954 w 21600"/>
              <a:gd name="T5" fmla="*/ 17561 h 21600"/>
              <a:gd name="T6" fmla="*/ 46278568 w 21600"/>
              <a:gd name="T7" fmla="*/ 0 h 21600"/>
              <a:gd name="T8" fmla="*/ 0 60000 65536"/>
              <a:gd name="T9" fmla="*/ 0 60000 65536"/>
              <a:gd name="T10" fmla="*/ 0 60000 65536"/>
              <a:gd name="T11" fmla="*/ 0 60000 65536"/>
              <a:gd name="T12" fmla="*/ 2144 w 21600"/>
              <a:gd name="T13" fmla="*/ 2144 h 21600"/>
              <a:gd name="T14" fmla="*/ 19456 w 21600"/>
              <a:gd name="T15" fmla="*/ 19456 h 21600"/>
            </a:gdLst>
            <a:ahLst/>
            <a:cxnLst>
              <a:cxn ang="T8">
                <a:pos x="T0" y="T1"/>
              </a:cxn>
              <a:cxn ang="T9">
                <a:pos x="T2" y="T3"/>
              </a:cxn>
              <a:cxn ang="T10">
                <a:pos x="T4" y="T5"/>
              </a:cxn>
              <a:cxn ang="T11">
                <a:pos x="T6" y="T7"/>
              </a:cxn>
            </a:cxnLst>
            <a:rect l="T12" t="T13" r="T14" b="T15"/>
            <a:pathLst>
              <a:path w="21600" h="21600">
                <a:moveTo>
                  <a:pt x="0" y="0"/>
                </a:moveTo>
                <a:lnTo>
                  <a:pt x="687" y="21600"/>
                </a:lnTo>
                <a:lnTo>
                  <a:pt x="20913" y="21600"/>
                </a:lnTo>
                <a:lnTo>
                  <a:pt x="21600" y="0"/>
                </a:lnTo>
                <a:lnTo>
                  <a:pt x="0" y="0"/>
                </a:lnTo>
                <a:close/>
              </a:path>
            </a:pathLst>
          </a:custGeom>
          <a:solidFill>
            <a:srgbClr val="41414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sp>
        <p:nvSpPr>
          <p:cNvPr id="7278" name="AutoShape 307"/>
          <p:cNvSpPr>
            <a:spLocks noChangeArrowheads="1"/>
          </p:cNvSpPr>
          <p:nvPr/>
        </p:nvSpPr>
        <p:spPr bwMode="auto">
          <a:xfrm rot="5400000" flipV="1">
            <a:off x="1841500" y="4835526"/>
            <a:ext cx="352425" cy="25400"/>
          </a:xfrm>
          <a:custGeom>
            <a:avLst/>
            <a:gdLst>
              <a:gd name="T0" fmla="*/ 92251404 w 21600"/>
              <a:gd name="T1" fmla="*/ 17561 h 21600"/>
              <a:gd name="T2" fmla="*/ 46909823 w 21600"/>
              <a:gd name="T3" fmla="*/ 35124 h 21600"/>
              <a:gd name="T4" fmla="*/ 1567981 w 21600"/>
              <a:gd name="T5" fmla="*/ 17561 h 21600"/>
              <a:gd name="T6" fmla="*/ 46909823 w 21600"/>
              <a:gd name="T7" fmla="*/ 0 h 21600"/>
              <a:gd name="T8" fmla="*/ 0 60000 65536"/>
              <a:gd name="T9" fmla="*/ 0 60000 65536"/>
              <a:gd name="T10" fmla="*/ 0 60000 65536"/>
              <a:gd name="T11" fmla="*/ 0 60000 65536"/>
              <a:gd name="T12" fmla="*/ 2161 w 21600"/>
              <a:gd name="T13" fmla="*/ 2161 h 21600"/>
              <a:gd name="T14" fmla="*/ 19439 w 21600"/>
              <a:gd name="T15" fmla="*/ 19439 h 21600"/>
            </a:gdLst>
            <a:ahLst/>
            <a:cxnLst>
              <a:cxn ang="T8">
                <a:pos x="T0" y="T1"/>
              </a:cxn>
              <a:cxn ang="T9">
                <a:pos x="T2" y="T3"/>
              </a:cxn>
              <a:cxn ang="T10">
                <a:pos x="T4" y="T5"/>
              </a:cxn>
              <a:cxn ang="T11">
                <a:pos x="T6" y="T7"/>
              </a:cxn>
            </a:cxnLst>
            <a:rect l="T12" t="T13" r="T14" b="T15"/>
            <a:pathLst>
              <a:path w="21600" h="21600">
                <a:moveTo>
                  <a:pt x="0" y="0"/>
                </a:moveTo>
                <a:lnTo>
                  <a:pt x="722" y="21600"/>
                </a:lnTo>
                <a:lnTo>
                  <a:pt x="20878" y="21600"/>
                </a:lnTo>
                <a:lnTo>
                  <a:pt x="21600"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sp>
        <p:nvSpPr>
          <p:cNvPr id="7279" name="AutoShape 308"/>
          <p:cNvSpPr>
            <a:spLocks noChangeArrowheads="1"/>
          </p:cNvSpPr>
          <p:nvPr/>
        </p:nvSpPr>
        <p:spPr bwMode="auto">
          <a:xfrm rot="-5400000" flipH="1" flipV="1">
            <a:off x="2179637" y="4835526"/>
            <a:ext cx="352425" cy="25400"/>
          </a:xfrm>
          <a:custGeom>
            <a:avLst/>
            <a:gdLst>
              <a:gd name="T0" fmla="*/ 92251404 w 21600"/>
              <a:gd name="T1" fmla="*/ 17561 h 21600"/>
              <a:gd name="T2" fmla="*/ 46909823 w 21600"/>
              <a:gd name="T3" fmla="*/ 35124 h 21600"/>
              <a:gd name="T4" fmla="*/ 1567981 w 21600"/>
              <a:gd name="T5" fmla="*/ 17561 h 21600"/>
              <a:gd name="T6" fmla="*/ 46909823 w 21600"/>
              <a:gd name="T7" fmla="*/ 0 h 21600"/>
              <a:gd name="T8" fmla="*/ 0 60000 65536"/>
              <a:gd name="T9" fmla="*/ 0 60000 65536"/>
              <a:gd name="T10" fmla="*/ 0 60000 65536"/>
              <a:gd name="T11" fmla="*/ 0 60000 65536"/>
              <a:gd name="T12" fmla="*/ 2161 w 21600"/>
              <a:gd name="T13" fmla="*/ 2161 h 21600"/>
              <a:gd name="T14" fmla="*/ 19439 w 21600"/>
              <a:gd name="T15" fmla="*/ 19439 h 21600"/>
            </a:gdLst>
            <a:ahLst/>
            <a:cxnLst>
              <a:cxn ang="T8">
                <a:pos x="T0" y="T1"/>
              </a:cxn>
              <a:cxn ang="T9">
                <a:pos x="T2" y="T3"/>
              </a:cxn>
              <a:cxn ang="T10">
                <a:pos x="T4" y="T5"/>
              </a:cxn>
              <a:cxn ang="T11">
                <a:pos x="T6" y="T7"/>
              </a:cxn>
            </a:cxnLst>
            <a:rect l="T12" t="T13" r="T14" b="T15"/>
            <a:pathLst>
              <a:path w="21600" h="21600">
                <a:moveTo>
                  <a:pt x="0" y="0"/>
                </a:moveTo>
                <a:lnTo>
                  <a:pt x="722" y="21600"/>
                </a:lnTo>
                <a:lnTo>
                  <a:pt x="20878" y="21600"/>
                </a:lnTo>
                <a:lnTo>
                  <a:pt x="21600" y="0"/>
                </a:lnTo>
                <a:lnTo>
                  <a:pt x="0" y="0"/>
                </a:lnTo>
                <a:close/>
              </a:path>
            </a:pathLst>
          </a:custGeom>
          <a:solidFill>
            <a:srgbClr val="41414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u-HU"/>
          </a:p>
        </p:txBody>
      </p:sp>
      <p:grpSp>
        <p:nvGrpSpPr>
          <p:cNvPr id="7280" name="Group 309"/>
          <p:cNvGrpSpPr>
            <a:grpSpLocks/>
          </p:cNvGrpSpPr>
          <p:nvPr/>
        </p:nvGrpSpPr>
        <p:grpSpPr bwMode="auto">
          <a:xfrm>
            <a:off x="1450975" y="5038725"/>
            <a:ext cx="1219200" cy="457200"/>
            <a:chOff x="909" y="3174"/>
            <a:chExt cx="768" cy="288"/>
          </a:xfrm>
        </p:grpSpPr>
        <p:sp>
          <p:nvSpPr>
            <p:cNvPr id="7306" name="Line 310"/>
            <p:cNvSpPr>
              <a:spLocks noChangeShapeType="1"/>
            </p:cNvSpPr>
            <p:nvPr/>
          </p:nvSpPr>
          <p:spPr bwMode="auto">
            <a:xfrm>
              <a:off x="909" y="3174"/>
              <a:ext cx="0" cy="288"/>
            </a:xfrm>
            <a:prstGeom prst="line">
              <a:avLst/>
            </a:prstGeom>
            <a:noFill/>
            <a:ln w="25400">
              <a:solidFill>
                <a:srgbClr val="0066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7307" name="Line 311"/>
            <p:cNvSpPr>
              <a:spLocks noChangeShapeType="1"/>
            </p:cNvSpPr>
            <p:nvPr/>
          </p:nvSpPr>
          <p:spPr bwMode="auto">
            <a:xfrm>
              <a:off x="909" y="3462"/>
              <a:ext cx="768" cy="0"/>
            </a:xfrm>
            <a:prstGeom prst="line">
              <a:avLst/>
            </a:prstGeom>
            <a:noFill/>
            <a:ln w="25400">
              <a:solidFill>
                <a:srgbClr val="0066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hu-HU"/>
            </a:p>
          </p:txBody>
        </p:sp>
      </p:grpSp>
      <p:grpSp>
        <p:nvGrpSpPr>
          <p:cNvPr id="7281" name="Group 312"/>
          <p:cNvGrpSpPr>
            <a:grpSpLocks/>
          </p:cNvGrpSpPr>
          <p:nvPr/>
        </p:nvGrpSpPr>
        <p:grpSpPr bwMode="auto">
          <a:xfrm>
            <a:off x="993775" y="5038725"/>
            <a:ext cx="1676400" cy="152400"/>
            <a:chOff x="621" y="3174"/>
            <a:chExt cx="1056" cy="96"/>
          </a:xfrm>
        </p:grpSpPr>
        <p:sp>
          <p:nvSpPr>
            <p:cNvPr id="7304" name="Line 313"/>
            <p:cNvSpPr>
              <a:spLocks noChangeShapeType="1"/>
            </p:cNvSpPr>
            <p:nvPr/>
          </p:nvSpPr>
          <p:spPr bwMode="auto">
            <a:xfrm>
              <a:off x="621" y="3174"/>
              <a:ext cx="0" cy="96"/>
            </a:xfrm>
            <a:prstGeom prst="line">
              <a:avLst/>
            </a:prstGeom>
            <a:noFill/>
            <a:ln w="25400">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7305" name="Line 314"/>
            <p:cNvSpPr>
              <a:spLocks noChangeShapeType="1"/>
            </p:cNvSpPr>
            <p:nvPr/>
          </p:nvSpPr>
          <p:spPr bwMode="auto">
            <a:xfrm>
              <a:off x="621" y="3270"/>
              <a:ext cx="1056" cy="0"/>
            </a:xfrm>
            <a:prstGeom prst="line">
              <a:avLst/>
            </a:prstGeom>
            <a:noFill/>
            <a:ln w="25400">
              <a:solidFill>
                <a:srgbClr val="0000FF"/>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hu-HU"/>
            </a:p>
          </p:txBody>
        </p:sp>
      </p:grpSp>
      <p:grpSp>
        <p:nvGrpSpPr>
          <p:cNvPr id="7282" name="Group 315"/>
          <p:cNvGrpSpPr>
            <a:grpSpLocks/>
          </p:cNvGrpSpPr>
          <p:nvPr/>
        </p:nvGrpSpPr>
        <p:grpSpPr bwMode="auto">
          <a:xfrm>
            <a:off x="2212975" y="5038725"/>
            <a:ext cx="457200" cy="1066800"/>
            <a:chOff x="1389" y="3174"/>
            <a:chExt cx="288" cy="672"/>
          </a:xfrm>
        </p:grpSpPr>
        <p:sp>
          <p:nvSpPr>
            <p:cNvPr id="7302" name="Line 316"/>
            <p:cNvSpPr>
              <a:spLocks noChangeShapeType="1"/>
            </p:cNvSpPr>
            <p:nvPr/>
          </p:nvSpPr>
          <p:spPr bwMode="auto">
            <a:xfrm>
              <a:off x="1389" y="3174"/>
              <a:ext cx="0" cy="672"/>
            </a:xfrm>
            <a:prstGeom prst="line">
              <a:avLst/>
            </a:prstGeom>
            <a:noFill/>
            <a:ln w="25400">
              <a:solidFill>
                <a:srgbClr val="FFFF6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7303" name="Line 317"/>
            <p:cNvSpPr>
              <a:spLocks noChangeShapeType="1"/>
            </p:cNvSpPr>
            <p:nvPr/>
          </p:nvSpPr>
          <p:spPr bwMode="auto">
            <a:xfrm>
              <a:off x="1389" y="3846"/>
              <a:ext cx="288" cy="0"/>
            </a:xfrm>
            <a:prstGeom prst="line">
              <a:avLst/>
            </a:prstGeom>
            <a:noFill/>
            <a:ln w="25400">
              <a:solidFill>
                <a:srgbClr val="FFFF66"/>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hu-HU"/>
            </a:p>
          </p:txBody>
        </p:sp>
      </p:grpSp>
      <p:grpSp>
        <p:nvGrpSpPr>
          <p:cNvPr id="7283" name="Group 318"/>
          <p:cNvGrpSpPr>
            <a:grpSpLocks/>
          </p:cNvGrpSpPr>
          <p:nvPr/>
        </p:nvGrpSpPr>
        <p:grpSpPr bwMode="auto">
          <a:xfrm>
            <a:off x="1831975" y="5038725"/>
            <a:ext cx="838200" cy="762000"/>
            <a:chOff x="1149" y="3174"/>
            <a:chExt cx="528" cy="480"/>
          </a:xfrm>
        </p:grpSpPr>
        <p:sp>
          <p:nvSpPr>
            <p:cNvPr id="7300" name="Line 319"/>
            <p:cNvSpPr>
              <a:spLocks noChangeShapeType="1"/>
            </p:cNvSpPr>
            <p:nvPr/>
          </p:nvSpPr>
          <p:spPr bwMode="auto">
            <a:xfrm>
              <a:off x="1149" y="3174"/>
              <a:ext cx="0" cy="480"/>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7301" name="Line 320"/>
            <p:cNvSpPr>
              <a:spLocks noChangeShapeType="1"/>
            </p:cNvSpPr>
            <p:nvPr/>
          </p:nvSpPr>
          <p:spPr bwMode="auto">
            <a:xfrm>
              <a:off x="1149" y="3654"/>
              <a:ext cx="528" cy="0"/>
            </a:xfrm>
            <a:prstGeom prst="line">
              <a:avLst/>
            </a:prstGeom>
            <a:noFill/>
            <a:ln w="25400">
              <a:solidFill>
                <a:schemeClr val="hlink"/>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hu-HU"/>
            </a:p>
          </p:txBody>
        </p:sp>
      </p:grpSp>
      <p:grpSp>
        <p:nvGrpSpPr>
          <p:cNvPr id="7284" name="Group 321"/>
          <p:cNvGrpSpPr>
            <a:grpSpLocks/>
          </p:cNvGrpSpPr>
          <p:nvPr/>
        </p:nvGrpSpPr>
        <p:grpSpPr bwMode="auto">
          <a:xfrm>
            <a:off x="2616200" y="4330700"/>
            <a:ext cx="5697538" cy="1916113"/>
            <a:chOff x="1648" y="2728"/>
            <a:chExt cx="3589" cy="1207"/>
          </a:xfrm>
        </p:grpSpPr>
        <p:grpSp>
          <p:nvGrpSpPr>
            <p:cNvPr id="7291" name="Group 322"/>
            <p:cNvGrpSpPr>
              <a:grpSpLocks/>
            </p:cNvGrpSpPr>
            <p:nvPr/>
          </p:nvGrpSpPr>
          <p:grpSpPr bwMode="auto">
            <a:xfrm>
              <a:off x="1648" y="3148"/>
              <a:ext cx="3589" cy="787"/>
              <a:chOff x="1648" y="3148"/>
              <a:chExt cx="3589" cy="787"/>
            </a:xfrm>
          </p:grpSpPr>
          <p:sp>
            <p:nvSpPr>
              <p:cNvPr id="7296" name="Rectangle 323"/>
              <p:cNvSpPr>
                <a:spLocks noChangeArrowheads="1"/>
              </p:cNvSpPr>
              <p:nvPr/>
            </p:nvSpPr>
            <p:spPr bwMode="auto">
              <a:xfrm>
                <a:off x="1810" y="3148"/>
                <a:ext cx="342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hu-HU" sz="1600" b="1">
                    <a:latin typeface="Courier New" pitchFamily="49" charset="0"/>
                  </a:rPr>
                  <a:t>&lt;Blue, 10.0.3, 12.8.3, 1000100100010010100&gt;</a:t>
                </a:r>
              </a:p>
            </p:txBody>
          </p:sp>
          <p:sp>
            <p:nvSpPr>
              <p:cNvPr id="7297" name="Rectangle 324"/>
              <p:cNvSpPr>
                <a:spLocks noChangeArrowheads="1"/>
              </p:cNvSpPr>
              <p:nvPr/>
            </p:nvSpPr>
            <p:spPr bwMode="auto">
              <a:xfrm>
                <a:off x="1725" y="3340"/>
                <a:ext cx="350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hu-HU" sz="1600" b="1">
                    <a:latin typeface="Courier New" pitchFamily="49" charset="0"/>
                  </a:rPr>
                  <a:t>&lt;Green, 10.0.3, 12.8.3, 0001010000100100000&gt;</a:t>
                </a:r>
              </a:p>
            </p:txBody>
          </p:sp>
          <p:sp>
            <p:nvSpPr>
              <p:cNvPr id="7298" name="Rectangle 325"/>
              <p:cNvSpPr>
                <a:spLocks noChangeArrowheads="1"/>
              </p:cNvSpPr>
              <p:nvPr/>
            </p:nvSpPr>
            <p:spPr bwMode="auto">
              <a:xfrm>
                <a:off x="1879" y="3532"/>
                <a:ext cx="33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hu-HU" sz="1600" b="1">
                    <a:latin typeface="Courier New" pitchFamily="49" charset="0"/>
                  </a:rPr>
                  <a:t>&lt;Red, 10.0.3, 12.8.3, 0100000011000001001&gt;</a:t>
                </a:r>
              </a:p>
            </p:txBody>
          </p:sp>
          <p:sp>
            <p:nvSpPr>
              <p:cNvPr id="7299" name="Rectangle 326"/>
              <p:cNvSpPr>
                <a:spLocks noChangeArrowheads="1"/>
              </p:cNvSpPr>
              <p:nvPr/>
            </p:nvSpPr>
            <p:spPr bwMode="auto">
              <a:xfrm>
                <a:off x="1648" y="3723"/>
                <a:ext cx="358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hu-HU" sz="1600" b="1">
                    <a:latin typeface="Courier New" pitchFamily="49" charset="0"/>
                  </a:rPr>
                  <a:t>&lt;Yellow, 10.0.3, 12.8.3, 0010001000001000010&gt;</a:t>
                </a:r>
              </a:p>
            </p:txBody>
          </p:sp>
        </p:grpSp>
        <p:sp>
          <p:nvSpPr>
            <p:cNvPr id="7292" name="Rectangle 327"/>
            <p:cNvSpPr>
              <a:spLocks noChangeArrowheads="1"/>
            </p:cNvSpPr>
            <p:nvPr/>
          </p:nvSpPr>
          <p:spPr bwMode="auto">
            <a:xfrm>
              <a:off x="2044" y="2901"/>
              <a:ext cx="3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hu-HU" sz="1800" b="1"/>
                <a:t>Key</a:t>
              </a:r>
            </a:p>
          </p:txBody>
        </p:sp>
        <p:sp>
          <p:nvSpPr>
            <p:cNvPr id="7293" name="Rectangle 328"/>
            <p:cNvSpPr>
              <a:spLocks noChangeArrowheads="1"/>
            </p:cNvSpPr>
            <p:nvPr/>
          </p:nvSpPr>
          <p:spPr bwMode="auto">
            <a:xfrm>
              <a:off x="2427" y="2728"/>
              <a:ext cx="54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hu-HU" sz="1800" b="1"/>
                <a:t>Start</a:t>
              </a:r>
            </a:p>
            <a:p>
              <a:pPr>
                <a:spcBef>
                  <a:spcPct val="0"/>
                </a:spcBef>
                <a:buFontTx/>
                <a:buNone/>
              </a:pPr>
              <a:r>
                <a:rPr lang="en-US" altLang="hu-HU" sz="1800" b="1">
                  <a:latin typeface="Courier New" pitchFamily="49" charset="0"/>
                </a:rPr>
                <a:t>ROWID</a:t>
              </a:r>
            </a:p>
          </p:txBody>
        </p:sp>
        <p:sp>
          <p:nvSpPr>
            <p:cNvPr id="7294" name="Rectangle 329"/>
            <p:cNvSpPr>
              <a:spLocks noChangeArrowheads="1"/>
            </p:cNvSpPr>
            <p:nvPr/>
          </p:nvSpPr>
          <p:spPr bwMode="auto">
            <a:xfrm>
              <a:off x="2960" y="2728"/>
              <a:ext cx="54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hu-HU" sz="1800" b="1"/>
                <a:t>End</a:t>
              </a:r>
            </a:p>
            <a:p>
              <a:pPr>
                <a:spcBef>
                  <a:spcPct val="0"/>
                </a:spcBef>
                <a:buFontTx/>
                <a:buNone/>
              </a:pPr>
              <a:r>
                <a:rPr lang="en-US" altLang="hu-HU" sz="1800" b="1">
                  <a:latin typeface="Courier New" pitchFamily="49" charset="0"/>
                </a:rPr>
                <a:t>ROWID</a:t>
              </a:r>
            </a:p>
          </p:txBody>
        </p:sp>
        <p:sp>
          <p:nvSpPr>
            <p:cNvPr id="7295" name="Rectangle 330"/>
            <p:cNvSpPr>
              <a:spLocks noChangeArrowheads="1"/>
            </p:cNvSpPr>
            <p:nvPr/>
          </p:nvSpPr>
          <p:spPr bwMode="auto">
            <a:xfrm>
              <a:off x="3440" y="2901"/>
              <a:ext cx="1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hu-HU" sz="1800"/>
                <a:t>	</a:t>
              </a:r>
              <a:r>
                <a:rPr lang="en-US" altLang="hu-HU" sz="1800" b="1"/>
                <a:t>Bitmap</a:t>
              </a:r>
            </a:p>
          </p:txBody>
        </p:sp>
      </p:grpSp>
      <p:sp>
        <p:nvSpPr>
          <p:cNvPr id="7285" name="Rectangle 331"/>
          <p:cNvSpPr>
            <a:spLocks noChangeArrowheads="1"/>
          </p:cNvSpPr>
          <p:nvPr/>
        </p:nvSpPr>
        <p:spPr bwMode="auto">
          <a:xfrm>
            <a:off x="3286125" y="1665288"/>
            <a:ext cx="781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hu-HU" sz="1800" b="1"/>
              <a:t>Table</a:t>
            </a:r>
          </a:p>
        </p:txBody>
      </p:sp>
      <p:sp>
        <p:nvSpPr>
          <p:cNvPr id="7286" name="Rectangle 332"/>
          <p:cNvSpPr>
            <a:spLocks noChangeArrowheads="1"/>
          </p:cNvSpPr>
          <p:nvPr/>
        </p:nvSpPr>
        <p:spPr bwMode="auto">
          <a:xfrm>
            <a:off x="1262063" y="3227388"/>
            <a:ext cx="781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hu-HU" sz="1800" b="1"/>
              <a:t>Index</a:t>
            </a:r>
          </a:p>
        </p:txBody>
      </p:sp>
      <p:sp>
        <p:nvSpPr>
          <p:cNvPr id="7287" name="Rectangle 333"/>
          <p:cNvSpPr>
            <a:spLocks noChangeArrowheads="1"/>
          </p:cNvSpPr>
          <p:nvPr/>
        </p:nvSpPr>
        <p:spPr bwMode="auto">
          <a:xfrm>
            <a:off x="6232525" y="1944688"/>
            <a:ext cx="1123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hu-HU" sz="1800" b="1"/>
              <a:t>Block 10</a:t>
            </a:r>
          </a:p>
        </p:txBody>
      </p:sp>
      <p:sp>
        <p:nvSpPr>
          <p:cNvPr id="7288" name="Rectangle 334"/>
          <p:cNvSpPr>
            <a:spLocks noChangeArrowheads="1"/>
          </p:cNvSpPr>
          <p:nvPr/>
        </p:nvSpPr>
        <p:spPr bwMode="auto">
          <a:xfrm>
            <a:off x="6232525" y="2554288"/>
            <a:ext cx="1123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hu-HU" sz="1800" b="1"/>
              <a:t>Block 11</a:t>
            </a:r>
          </a:p>
        </p:txBody>
      </p:sp>
      <p:sp>
        <p:nvSpPr>
          <p:cNvPr id="7289" name="Rectangle 335"/>
          <p:cNvSpPr>
            <a:spLocks noChangeArrowheads="1"/>
          </p:cNvSpPr>
          <p:nvPr/>
        </p:nvSpPr>
        <p:spPr bwMode="auto">
          <a:xfrm>
            <a:off x="6232525" y="3163888"/>
            <a:ext cx="1123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hu-HU" sz="1800" b="1"/>
              <a:t>Block 12</a:t>
            </a:r>
          </a:p>
        </p:txBody>
      </p:sp>
      <p:sp>
        <p:nvSpPr>
          <p:cNvPr id="7290" name="Rectangle 336"/>
          <p:cNvSpPr>
            <a:spLocks noChangeArrowheads="1"/>
          </p:cNvSpPr>
          <p:nvPr/>
        </p:nvSpPr>
        <p:spPr bwMode="auto">
          <a:xfrm>
            <a:off x="6232525" y="1601788"/>
            <a:ext cx="768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hu-HU" sz="1800" b="1"/>
              <a:t>File 3</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95288" y="476250"/>
            <a:ext cx="8229600" cy="706438"/>
          </a:xfrm>
        </p:spPr>
        <p:txBody>
          <a:bodyPr/>
          <a:lstStyle/>
          <a:p>
            <a:pPr defTabSz="228600" eaLnBrk="1" hangingPunct="1"/>
            <a:r>
              <a:rPr lang="en-US" altLang="hu-HU" smtClean="0"/>
              <a:t>Bitmap Indexes </a:t>
            </a:r>
            <a:br>
              <a:rPr lang="en-US" altLang="hu-HU" smtClean="0"/>
            </a:br>
            <a:endParaRPr lang="en-US" altLang="hu-HU" smtClean="0"/>
          </a:p>
        </p:txBody>
      </p:sp>
      <p:sp>
        <p:nvSpPr>
          <p:cNvPr id="13315" name="Téglalap 1"/>
          <p:cNvSpPr>
            <a:spLocks noChangeArrowheads="1"/>
          </p:cNvSpPr>
          <p:nvPr/>
        </p:nvSpPr>
        <p:spPr bwMode="auto">
          <a:xfrm>
            <a:off x="395288" y="1268413"/>
            <a:ext cx="8569325" cy="498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457200">
              <a:spcBef>
                <a:spcPct val="20000"/>
              </a:spcBef>
              <a:buChar char="•"/>
              <a:defRPr sz="3200">
                <a:solidFill>
                  <a:schemeClr val="tx1"/>
                </a:solidFill>
                <a:latin typeface="Arial" charset="0"/>
              </a:defRPr>
            </a:lvl1pPr>
            <a:lvl2pPr marL="114300" defTabSz="457200">
              <a:spcBef>
                <a:spcPct val="20000"/>
              </a:spcBef>
              <a:buChar char="–"/>
              <a:defRPr sz="2800">
                <a:solidFill>
                  <a:schemeClr val="tx1"/>
                </a:solidFill>
                <a:latin typeface="Arial" charset="0"/>
              </a:defRPr>
            </a:lvl2pPr>
            <a:lvl3pPr marL="457200" indent="-228600" defTabSz="457200">
              <a:spcBef>
                <a:spcPct val="20000"/>
              </a:spcBef>
              <a:buChar char="•"/>
              <a:defRPr sz="2400">
                <a:solidFill>
                  <a:schemeClr val="tx1"/>
                </a:solidFill>
                <a:latin typeface="Arial" charset="0"/>
              </a:defRPr>
            </a:lvl3pPr>
            <a:lvl4pPr marL="1600200" indent="-228600" defTabSz="457200">
              <a:spcBef>
                <a:spcPct val="20000"/>
              </a:spcBef>
              <a:buChar char="–"/>
              <a:defRPr sz="2000">
                <a:solidFill>
                  <a:schemeClr val="tx1"/>
                </a:solidFill>
                <a:latin typeface="Arial" charset="0"/>
              </a:defRPr>
            </a:lvl4pPr>
            <a:lvl5pPr marL="2057400" indent="-228600" defTabSz="457200">
              <a:spcBef>
                <a:spcPct val="20000"/>
              </a:spcBef>
              <a:buChar char="»"/>
              <a:defRPr sz="2000">
                <a:solidFill>
                  <a:schemeClr val="tx1"/>
                </a:solidFill>
                <a:latin typeface="Arial" charset="0"/>
              </a:defRPr>
            </a:lvl5pPr>
            <a:lvl6pPr marL="2514600" indent="-228600" defTabSz="457200" eaLnBrk="0" fontAlgn="base" hangingPunct="0">
              <a:spcBef>
                <a:spcPct val="20000"/>
              </a:spcBef>
              <a:spcAft>
                <a:spcPct val="0"/>
              </a:spcAft>
              <a:buChar char="»"/>
              <a:defRPr sz="2000">
                <a:solidFill>
                  <a:schemeClr val="tx1"/>
                </a:solidFill>
                <a:latin typeface="Arial" charset="0"/>
              </a:defRPr>
            </a:lvl6pPr>
            <a:lvl7pPr marL="2971800" indent="-228600" defTabSz="457200" eaLnBrk="0" fontAlgn="base" hangingPunct="0">
              <a:spcBef>
                <a:spcPct val="20000"/>
              </a:spcBef>
              <a:spcAft>
                <a:spcPct val="0"/>
              </a:spcAft>
              <a:buChar char="»"/>
              <a:defRPr sz="2000">
                <a:solidFill>
                  <a:schemeClr val="tx1"/>
                </a:solidFill>
                <a:latin typeface="Arial" charset="0"/>
              </a:defRPr>
            </a:lvl7pPr>
            <a:lvl8pPr marL="3429000" indent="-228600" defTabSz="457200" eaLnBrk="0" fontAlgn="base" hangingPunct="0">
              <a:spcBef>
                <a:spcPct val="20000"/>
              </a:spcBef>
              <a:spcAft>
                <a:spcPct val="0"/>
              </a:spcAft>
              <a:buChar char="»"/>
              <a:defRPr sz="2000">
                <a:solidFill>
                  <a:schemeClr val="tx1"/>
                </a:solidFill>
                <a:latin typeface="Arial" charset="0"/>
              </a:defRPr>
            </a:lvl8pPr>
            <a:lvl9pPr marL="3886200" indent="-228600" defTabSz="457200" eaLnBrk="0" fontAlgn="base" hangingPunct="0">
              <a:spcBef>
                <a:spcPct val="20000"/>
              </a:spcBef>
              <a:spcAft>
                <a:spcPct val="0"/>
              </a:spcAft>
              <a:buChar char="»"/>
              <a:defRPr sz="2000">
                <a:solidFill>
                  <a:schemeClr val="tx1"/>
                </a:solidFill>
                <a:latin typeface="Arial" charset="0"/>
              </a:defRPr>
            </a:lvl9pPr>
          </a:lstStyle>
          <a:p>
            <a:pPr lvl="1" eaLnBrk="1" hangingPunct="1">
              <a:spcBef>
                <a:spcPct val="0"/>
              </a:spcBef>
              <a:buFontTx/>
              <a:buNone/>
            </a:pPr>
            <a:r>
              <a:rPr lang="en-US" altLang="hu-HU" sz="2000" b="1" dirty="0"/>
              <a:t>Structure of a bitmap index</a:t>
            </a:r>
            <a:endParaRPr lang="en-US" altLang="hu-HU" sz="2000" dirty="0"/>
          </a:p>
          <a:p>
            <a:pPr lvl="1" algn="just" eaLnBrk="1" hangingPunct="1">
              <a:spcBef>
                <a:spcPct val="0"/>
              </a:spcBef>
              <a:buFontTx/>
              <a:buNone/>
            </a:pPr>
            <a:r>
              <a:rPr lang="en-US" altLang="hu-HU" sz="2000" dirty="0"/>
              <a:t>A bitmap index is also organized as a B-tree, but the </a:t>
            </a:r>
            <a:r>
              <a:rPr lang="en-US" altLang="hu-HU" sz="2000" dirty="0">
                <a:solidFill>
                  <a:srgbClr val="FF0000"/>
                </a:solidFill>
              </a:rPr>
              <a:t>leaf node stores a bitmap for each key value </a:t>
            </a:r>
            <a:r>
              <a:rPr lang="en-US" altLang="hu-HU" sz="2000" dirty="0"/>
              <a:t>instead of a list of </a:t>
            </a:r>
            <a:r>
              <a:rPr lang="en-US" altLang="hu-HU" sz="2000" dirty="0">
                <a:latin typeface="Courier New" pitchFamily="49" charset="0"/>
              </a:rPr>
              <a:t>ROWID</a:t>
            </a:r>
            <a:r>
              <a:rPr lang="en-US" altLang="hu-HU" sz="2000" dirty="0"/>
              <a:t>s. Each bit in the bitmap corresponds to a possible </a:t>
            </a:r>
            <a:r>
              <a:rPr lang="en-US" altLang="hu-HU" sz="2000" dirty="0">
                <a:latin typeface="Courier New" pitchFamily="49" charset="0"/>
              </a:rPr>
              <a:t>ROWID</a:t>
            </a:r>
            <a:r>
              <a:rPr lang="en-US" altLang="hu-HU" sz="2000" dirty="0"/>
              <a:t>, and if the bit is set, it means that the row with the corresponding </a:t>
            </a:r>
            <a:r>
              <a:rPr lang="en-US" altLang="hu-HU" sz="2000" dirty="0">
                <a:latin typeface="Courier New" pitchFamily="49" charset="0"/>
              </a:rPr>
              <a:t>ROWID</a:t>
            </a:r>
            <a:r>
              <a:rPr lang="en-US" altLang="hu-HU" sz="2000" dirty="0"/>
              <a:t> contains the key value.</a:t>
            </a:r>
            <a:endParaRPr lang="en-US" altLang="hu-HU" sz="2000" b="1" dirty="0"/>
          </a:p>
          <a:p>
            <a:pPr lvl="1" eaLnBrk="1" hangingPunct="1">
              <a:spcBef>
                <a:spcPct val="0"/>
              </a:spcBef>
              <a:buFontTx/>
              <a:buNone/>
            </a:pPr>
            <a:r>
              <a:rPr lang="en-US" altLang="hu-HU" sz="2000" dirty="0"/>
              <a:t>As shown in the diagram, the leaf node of a bitmap index contains the following:</a:t>
            </a:r>
            <a:endParaRPr lang="en-US" altLang="hu-HU" sz="2000" b="1" dirty="0"/>
          </a:p>
          <a:p>
            <a:pPr lvl="2" eaLnBrk="1" hangingPunct="1">
              <a:spcBef>
                <a:spcPct val="0"/>
              </a:spcBef>
              <a:buFontTx/>
              <a:buNone/>
            </a:pPr>
            <a:r>
              <a:rPr lang="en-US" altLang="hu-HU" sz="2000" dirty="0"/>
              <a:t>An entry header that</a:t>
            </a:r>
            <a:r>
              <a:rPr lang="en-US" altLang="hu-HU" sz="2000" i="1" dirty="0"/>
              <a:t> </a:t>
            </a:r>
            <a:r>
              <a:rPr lang="en-US" altLang="hu-HU" sz="2000" dirty="0"/>
              <a:t>contains the number of columns and lock info</a:t>
            </a:r>
            <a:endParaRPr lang="hu-HU" altLang="hu-HU" sz="2000" dirty="0"/>
          </a:p>
          <a:p>
            <a:pPr lvl="2" eaLnBrk="1" hangingPunct="1">
              <a:spcBef>
                <a:spcPct val="0"/>
              </a:spcBef>
              <a:buFontTx/>
              <a:buNone/>
            </a:pPr>
            <a:r>
              <a:rPr lang="en-US" altLang="hu-HU" sz="2000" dirty="0"/>
              <a:t>Key values consisting of length and value pairs for each key column</a:t>
            </a:r>
            <a:endParaRPr lang="hu-HU" altLang="hu-HU" sz="2000" dirty="0"/>
          </a:p>
          <a:p>
            <a:pPr lvl="2" eaLnBrk="1" hangingPunct="1">
              <a:spcBef>
                <a:spcPct val="0"/>
              </a:spcBef>
              <a:buFontTx/>
              <a:buNone/>
            </a:pPr>
            <a:r>
              <a:rPr lang="en-US" altLang="hu-HU" sz="2000" dirty="0"/>
              <a:t>Start </a:t>
            </a:r>
            <a:r>
              <a:rPr lang="en-US" altLang="hu-HU" sz="2000" dirty="0">
                <a:latin typeface="Courier New" pitchFamily="49" charset="0"/>
              </a:rPr>
              <a:t>ROWID</a:t>
            </a:r>
            <a:endParaRPr lang="en-US" altLang="hu-HU" sz="2000" b="1" dirty="0"/>
          </a:p>
          <a:p>
            <a:pPr lvl="2" eaLnBrk="1" hangingPunct="1">
              <a:spcBef>
                <a:spcPct val="0"/>
              </a:spcBef>
              <a:buFontTx/>
              <a:buNone/>
            </a:pPr>
            <a:r>
              <a:rPr lang="en-US" altLang="hu-HU" sz="2000" dirty="0"/>
              <a:t>End </a:t>
            </a:r>
            <a:r>
              <a:rPr lang="en-US" altLang="hu-HU" sz="2000" dirty="0">
                <a:latin typeface="Courier New" pitchFamily="49" charset="0"/>
              </a:rPr>
              <a:t>ROWID</a:t>
            </a:r>
            <a:endParaRPr lang="en-US" altLang="hu-HU" sz="2000" b="1" dirty="0"/>
          </a:p>
          <a:p>
            <a:pPr lvl="2" eaLnBrk="1" hangingPunct="1">
              <a:spcBef>
                <a:spcPct val="0"/>
              </a:spcBef>
              <a:buFontTx/>
              <a:buNone/>
            </a:pPr>
            <a:r>
              <a:rPr lang="en-US" altLang="hu-HU" sz="2000" dirty="0"/>
              <a:t>A bitmap segment</a:t>
            </a:r>
            <a:r>
              <a:rPr lang="en-US" altLang="hu-HU" sz="2000" i="1" dirty="0"/>
              <a:t> </a:t>
            </a:r>
            <a:r>
              <a:rPr lang="en-US" altLang="hu-HU" sz="2000" dirty="0"/>
              <a:t>consisting of a string of bits. (The bit is set when the corresponding row contains the key value and is unset when the row does not contain the key value. The </a:t>
            </a:r>
            <a:r>
              <a:rPr lang="en-US" altLang="hu-HU" sz="2000" dirty="0">
                <a:solidFill>
                  <a:srgbClr val="FF0000"/>
                </a:solidFill>
              </a:rPr>
              <a:t>Oracle</a:t>
            </a:r>
            <a:r>
              <a:rPr lang="en-US" altLang="hu-HU" sz="2000" dirty="0"/>
              <a:t> server </a:t>
            </a:r>
            <a:r>
              <a:rPr lang="en-US" altLang="hu-HU" sz="2000" dirty="0">
                <a:solidFill>
                  <a:srgbClr val="FF0000"/>
                </a:solidFill>
              </a:rPr>
              <a:t>uses a patented compression</a:t>
            </a:r>
            <a:r>
              <a:rPr lang="en-US" altLang="hu-HU" sz="2000" dirty="0"/>
              <a:t> technique </a:t>
            </a:r>
            <a:r>
              <a:rPr lang="en-US" altLang="hu-HU" sz="2000" dirty="0">
                <a:solidFill>
                  <a:srgbClr val="FF0000"/>
                </a:solidFill>
              </a:rPr>
              <a:t>to store bitmap </a:t>
            </a:r>
            <a:r>
              <a:rPr lang="en-US" altLang="hu-HU" sz="2000" dirty="0"/>
              <a:t>segments.)</a:t>
            </a:r>
          </a:p>
          <a:p>
            <a:pPr lvl="2" eaLnBrk="1" hangingPunct="1">
              <a:spcBef>
                <a:spcPct val="0"/>
              </a:spcBef>
              <a:buFontTx/>
              <a:buNone/>
            </a:pPr>
            <a:endParaRPr lang="en-US" altLang="hu-HU" sz="1800" dirty="0"/>
          </a:p>
        </p:txBody>
      </p:sp>
    </p:spTree>
    <p:extLst>
      <p:ext uri="{BB962C8B-B14F-4D97-AF65-F5344CB8AC3E}">
        <p14:creationId xmlns:p14="http://schemas.microsoft.com/office/powerpoint/2010/main" val="100462526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74638"/>
            <a:ext cx="8229600" cy="685800"/>
          </a:xfrm>
        </p:spPr>
        <p:txBody>
          <a:bodyPr/>
          <a:lstStyle/>
          <a:p>
            <a:r>
              <a:rPr lang="en-US" altLang="hu-HU" sz="4000" smtClean="0">
                <a:latin typeface="Frutiger 55" pitchFamily="34" charset="0"/>
              </a:rPr>
              <a:t>Bitmap Index</a:t>
            </a:r>
            <a:endParaRPr lang="nl-NL" altLang="hu-HU" sz="4000" smtClean="0">
              <a:latin typeface="Frutiger 55" pitchFamily="34" charset="0"/>
            </a:endParaRPr>
          </a:p>
        </p:txBody>
      </p:sp>
      <p:graphicFrame>
        <p:nvGraphicFramePr>
          <p:cNvPr id="9219" name="Object 3"/>
          <p:cNvGraphicFramePr>
            <a:graphicFrameLocks noChangeAspect="1"/>
          </p:cNvGraphicFramePr>
          <p:nvPr/>
        </p:nvGraphicFramePr>
        <p:xfrm>
          <a:off x="609600" y="1524000"/>
          <a:ext cx="8115300" cy="2895600"/>
        </p:xfrm>
        <a:graphic>
          <a:graphicData uri="http://schemas.openxmlformats.org/presentationml/2006/ole">
            <mc:AlternateContent xmlns:mc="http://schemas.openxmlformats.org/markup-compatibility/2006">
              <mc:Choice xmlns:v="urn:schemas-microsoft-com:vml" Requires="v">
                <p:oleObj spid="_x0000_s9231" name="Document" r:id="rId3" imgW="8232648" imgH="3796284" progId="Word.Document.8">
                  <p:embed/>
                </p:oleObj>
              </mc:Choice>
              <mc:Fallback>
                <p:oleObj name="Document" r:id="rId3" imgW="8232648" imgH="3796284"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524000"/>
                        <a:ext cx="8115300" cy="289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0" name="Object 4"/>
          <p:cNvGraphicFramePr>
            <a:graphicFrameLocks noChangeAspect="1"/>
          </p:cNvGraphicFramePr>
          <p:nvPr/>
        </p:nvGraphicFramePr>
        <p:xfrm>
          <a:off x="2133600" y="4495800"/>
          <a:ext cx="4762500" cy="2197100"/>
        </p:xfrm>
        <a:graphic>
          <a:graphicData uri="http://schemas.openxmlformats.org/presentationml/2006/ole">
            <mc:AlternateContent xmlns:mc="http://schemas.openxmlformats.org/markup-compatibility/2006">
              <mc:Choice xmlns:v="urn:schemas-microsoft-com:vml" Requires="v">
                <p:oleObj spid="_x0000_s9232" name="Document" r:id="rId5" imgW="4878324" imgH="2894076" progId="Word.Document.8">
                  <p:embed/>
                </p:oleObj>
              </mc:Choice>
              <mc:Fallback>
                <p:oleObj name="Document" r:id="rId5" imgW="4878324" imgH="2894076" progId="Word.Document.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4495800"/>
                        <a:ext cx="4762500" cy="219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Alapértelmezett terv">
  <a:themeElements>
    <a:clrScheme name="Alapértelmezett ter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lapértelmezett ter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lapértelmezett ter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lapértelmezett terv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lapértelmezett terv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lapértelmezett terv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lapértelmezett terv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lapértelmezett terv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lapértelmezett terv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lapértelmezett terv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lapértelmezett terv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lapértelmezett terv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lapértelmezett terv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lapértelmezett terv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é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TotalTime>
  <Words>1726</Words>
  <Application>Microsoft Office PowerPoint</Application>
  <PresentationFormat>Diavetítés a képernyőre (4:3 oldalarány)</PresentationFormat>
  <Paragraphs>221</Paragraphs>
  <Slides>15</Slides>
  <Notes>8</Notes>
  <HiddenSlides>0</HiddenSlides>
  <MMClips>0</MMClips>
  <ScaleCrop>false</ScaleCrop>
  <HeadingPairs>
    <vt:vector size="8" baseType="variant">
      <vt:variant>
        <vt:lpstr>Használt betűtípusok</vt:lpstr>
      </vt:variant>
      <vt:variant>
        <vt:i4>4</vt:i4>
      </vt:variant>
      <vt:variant>
        <vt:lpstr>Téma</vt:lpstr>
      </vt:variant>
      <vt:variant>
        <vt:i4>1</vt:i4>
      </vt:variant>
      <vt:variant>
        <vt:lpstr>Beágyazott OLE kiszolgálók</vt:lpstr>
      </vt:variant>
      <vt:variant>
        <vt:i4>1</vt:i4>
      </vt:variant>
      <vt:variant>
        <vt:lpstr>Diacímek</vt:lpstr>
      </vt:variant>
      <vt:variant>
        <vt:i4>15</vt:i4>
      </vt:variant>
    </vt:vector>
  </HeadingPairs>
  <TitlesOfParts>
    <vt:vector size="21" baseType="lpstr">
      <vt:lpstr>Arial</vt:lpstr>
      <vt:lpstr>Courier New</vt:lpstr>
      <vt:lpstr>Frutiger 55</vt:lpstr>
      <vt:lpstr>Wingdings</vt:lpstr>
      <vt:lpstr>Alapértelmezett terv</vt:lpstr>
      <vt:lpstr>Document</vt:lpstr>
      <vt:lpstr>Indexes</vt:lpstr>
      <vt:lpstr>Types of Indexes</vt:lpstr>
      <vt:lpstr>B+ tree index</vt:lpstr>
      <vt:lpstr>B+-Tree Index  </vt:lpstr>
      <vt:lpstr>Index Options</vt:lpstr>
      <vt:lpstr>Index Options</vt:lpstr>
      <vt:lpstr>Bitmap Indexes</vt:lpstr>
      <vt:lpstr>Bitmap Indexes  </vt:lpstr>
      <vt:lpstr>Bitmap Index</vt:lpstr>
      <vt:lpstr>Using Bitmap Indexes</vt:lpstr>
      <vt:lpstr>Range queries</vt:lpstr>
      <vt:lpstr>Range queries</vt:lpstr>
      <vt:lpstr>Compressed bitmaps</vt:lpstr>
      <vt:lpstr>Compressed bitmaps</vt:lpstr>
      <vt:lpstr>Compressed bitmaps</vt:lpstr>
    </vt:vector>
  </TitlesOfParts>
  <Company>ELTE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Structures</dc:title>
  <dc:creator>Nikovits Tibor</dc:creator>
  <cp:lastModifiedBy>admin</cp:lastModifiedBy>
  <cp:revision>36</cp:revision>
  <dcterms:created xsi:type="dcterms:W3CDTF">2008-09-10T08:55:52Z</dcterms:created>
  <dcterms:modified xsi:type="dcterms:W3CDTF">2019-10-01T10:00:28Z</dcterms:modified>
</cp:coreProperties>
</file>