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444" r:id="rId5"/>
    <p:sldId id="445" r:id="rId6"/>
    <p:sldId id="259" r:id="rId7"/>
    <p:sldId id="260" r:id="rId8"/>
    <p:sldId id="261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388" r:id="rId18"/>
    <p:sldId id="389" r:id="rId19"/>
    <p:sldId id="277" r:id="rId20"/>
    <p:sldId id="278" r:id="rId21"/>
    <p:sldId id="390" r:id="rId22"/>
    <p:sldId id="369" r:id="rId23"/>
    <p:sldId id="391" r:id="rId24"/>
    <p:sldId id="370" r:id="rId25"/>
    <p:sldId id="392" r:id="rId26"/>
    <p:sldId id="393" r:id="rId27"/>
    <p:sldId id="372" r:id="rId28"/>
    <p:sldId id="394" r:id="rId29"/>
    <p:sldId id="395" r:id="rId30"/>
    <p:sldId id="373" r:id="rId31"/>
    <p:sldId id="396" r:id="rId32"/>
    <p:sldId id="375" r:id="rId33"/>
    <p:sldId id="398" r:id="rId34"/>
    <p:sldId id="399" r:id="rId35"/>
    <p:sldId id="282" r:id="rId36"/>
    <p:sldId id="400" r:id="rId37"/>
    <p:sldId id="401" r:id="rId38"/>
    <p:sldId id="402" r:id="rId39"/>
    <p:sldId id="283" r:id="rId40"/>
    <p:sldId id="403" r:id="rId41"/>
    <p:sldId id="404" r:id="rId42"/>
    <p:sldId id="405" r:id="rId43"/>
    <p:sldId id="380" r:id="rId44"/>
    <p:sldId id="286" r:id="rId45"/>
    <p:sldId id="406" r:id="rId46"/>
    <p:sldId id="304" r:id="rId47"/>
    <p:sldId id="305" r:id="rId48"/>
    <p:sldId id="410" r:id="rId49"/>
    <p:sldId id="446" r:id="rId50"/>
    <p:sldId id="447" r:id="rId51"/>
    <p:sldId id="448" r:id="rId52"/>
    <p:sldId id="307" r:id="rId53"/>
    <p:sldId id="308" r:id="rId54"/>
    <p:sldId id="309" r:id="rId55"/>
    <p:sldId id="443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411" r:id="rId67"/>
    <p:sldId id="381" r:id="rId68"/>
    <p:sldId id="412" r:id="rId69"/>
    <p:sldId id="413" r:id="rId70"/>
    <p:sldId id="321" r:id="rId71"/>
    <p:sldId id="414" r:id="rId72"/>
    <p:sldId id="415" r:id="rId73"/>
    <p:sldId id="416" r:id="rId74"/>
    <p:sldId id="322" r:id="rId75"/>
    <p:sldId id="417" r:id="rId76"/>
    <p:sldId id="418" r:id="rId77"/>
    <p:sldId id="419" r:id="rId78"/>
    <p:sldId id="433" r:id="rId79"/>
    <p:sldId id="434" r:id="rId80"/>
    <p:sldId id="435" r:id="rId81"/>
    <p:sldId id="436" r:id="rId82"/>
    <p:sldId id="437" r:id="rId83"/>
    <p:sldId id="438" r:id="rId84"/>
    <p:sldId id="439" r:id="rId85"/>
    <p:sldId id="440" r:id="rId86"/>
    <p:sldId id="441" r:id="rId87"/>
    <p:sldId id="442" r:id="rId88"/>
    <p:sldId id="449" r:id="rId89"/>
    <p:sldId id="351" r:id="rId90"/>
    <p:sldId id="352" r:id="rId91"/>
    <p:sldId id="355" r:id="rId92"/>
    <p:sldId id="430" r:id="rId93"/>
    <p:sldId id="353" r:id="rId94"/>
    <p:sldId id="431" r:id="rId95"/>
    <p:sldId id="356" r:id="rId96"/>
    <p:sldId id="357" r:id="rId97"/>
    <p:sldId id="432" r:id="rId98"/>
    <p:sldId id="358" r:id="rId99"/>
    <p:sldId id="364" r:id="rId10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7" autoAdjust="0"/>
    <p:restoredTop sz="90929"/>
  </p:normalViewPr>
  <p:slideViewPr>
    <p:cSldViewPr snapToGrid="0">
      <p:cViewPr varScale="1">
        <p:scale>
          <a:sx n="90" d="100"/>
          <a:sy n="90" d="100"/>
        </p:scale>
        <p:origin x="15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EFEBA31-427F-499A-93A6-0BC9681063E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D43EEE-A1BE-495A-B737-729B65AA8EA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BF0308-3188-4176-89C0-DAFC13C6607F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D32D-C226-4462-B326-ABC6AF82945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483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06A7-7299-4CC7-ADBD-A6EA47C0F01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160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1B0B-348E-4BD7-B259-36172CE3987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691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7B319-0BF5-4C96-98F6-9B1217FFE8B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528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96DE-41C1-4271-92DB-34B98702DBD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829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12474-7D76-49E4-B3FA-3B349672444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592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8713-091F-4C13-9E32-E6269752F14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0214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46A62-731B-4612-BBD4-3883439E1C7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915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DC61F-ED17-4376-8FFA-E4B18F57A3D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8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84928-8845-47CF-941F-0159C261A51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201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3D5C-6862-4D9D-99B9-C4551E777AA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065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79A98D-1645-4EAE-AE0C-6D0C61BAE70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DC272-ED49-4885-A472-DBC5D71328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5050"/>
            <a:ext cx="7772400" cy="34290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  <a:br>
              <a:rPr lang="en-US" altLang="hu-HU"/>
            </a:br>
            <a:br>
              <a:rPr lang="en-US" altLang="hu-HU"/>
            </a:br>
            <a:r>
              <a:rPr lang="en-US" altLang="hu-HU" sz="4000" b="1"/>
              <a:t>Notes 4: Indexing</a:t>
            </a:r>
            <a:endParaRPr lang="en-US" altLang="hu-HU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35513"/>
            <a:ext cx="6400800" cy="719137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4CFB7-24D9-422B-95C2-1C9A1CDAEF9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Notes on pointers: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Block pointer (sparse index) can be 		smaller than record pointer</a:t>
            </a:r>
            <a:r>
              <a:rPr lang="hu-HU" altLang="hu-HU"/>
              <a:t> </a:t>
            </a:r>
            <a:br>
              <a:rPr lang="hu-HU" altLang="hu-HU"/>
            </a:br>
            <a:r>
              <a:rPr lang="hu-HU" altLang="hu-HU"/>
              <a:t>   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BP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RP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514600" y="3657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514600" y="4038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514600" y="4419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514600" y="4800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18288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V="1">
            <a:off x="1752600" y="3657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F6EB6-ED37-4AAA-8DF3-02A6377DA27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Sparse vs. Dense Tradeoff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hu-HU" u="sng"/>
              <a:t>Sparse:</a:t>
            </a:r>
            <a:r>
              <a:rPr lang="en-US" altLang="hu-HU"/>
              <a:t> Less index space per record 			       can keep more of index in memory</a:t>
            </a:r>
          </a:p>
          <a:p>
            <a:pPr eaLnBrk="1" hangingPunct="1"/>
            <a:r>
              <a:rPr lang="en-US" altLang="hu-HU" u="sng"/>
              <a:t>Dense:</a:t>
            </a:r>
            <a:r>
              <a:rPr lang="en-US" altLang="hu-HU"/>
              <a:t>  Can tell if any record exists			       without accessing file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(Later: </a:t>
            </a:r>
          </a:p>
          <a:p>
            <a:pPr lvl="1" eaLnBrk="1" hangingPunct="1"/>
            <a:r>
              <a:rPr lang="en-US" altLang="hu-HU" sz="2000"/>
              <a:t>sparse better for insertions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hu-HU" sz="2000"/>
              <a:t>dense needed for secondary indexes)</a:t>
            </a:r>
            <a:endParaRPr lang="en-US" altLang="hu-HU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3F89C-8F86-4920-8F31-F27E7F315BD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Terms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Index sequential file</a:t>
            </a:r>
          </a:p>
          <a:p>
            <a:pPr eaLnBrk="1" hangingPunct="1"/>
            <a:r>
              <a:rPr lang="en-US" altLang="hu-HU" dirty="0"/>
              <a:t>Search key </a:t>
            </a:r>
            <a:r>
              <a:rPr lang="en-US" altLang="hu-HU" sz="2400" dirty="0"/>
              <a:t>(</a:t>
            </a:r>
            <a:r>
              <a:rPr lang="en-US" altLang="hu-HU" sz="2400" b="1" dirty="0"/>
              <a:t> </a:t>
            </a:r>
            <a:r>
              <a:rPr lang="en-US" altLang="hu-HU" sz="2400" dirty="0">
                <a:sym typeface="Symbol" panose="05050102010706020507" pitchFamily="18" charset="2"/>
              </a:rPr>
              <a:t> primary key)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  <a:sym typeface="Symbol" panose="05050102010706020507" pitchFamily="18" charset="2"/>
              </a:rPr>
              <a:t>Primary index </a:t>
            </a:r>
            <a:r>
              <a:rPr lang="en-US" altLang="hu-HU" sz="2400" dirty="0">
                <a:sym typeface="Symbol" panose="05050102010706020507" pitchFamily="18" charset="2"/>
              </a:rPr>
              <a:t>(on </a:t>
            </a:r>
            <a:r>
              <a:rPr lang="hu-HU" altLang="hu-HU" sz="2400" dirty="0" err="1">
                <a:sym typeface="Symbol" panose="05050102010706020507" pitchFamily="18" charset="2"/>
              </a:rPr>
              <a:t>ordering</a:t>
            </a:r>
            <a:r>
              <a:rPr lang="hu-HU" altLang="hu-HU" sz="2400" dirty="0">
                <a:sym typeface="Symbol" panose="05050102010706020507" pitchFamily="18" charset="2"/>
              </a:rPr>
              <a:t> </a:t>
            </a:r>
            <a:r>
              <a:rPr lang="en-US" altLang="hu-HU" sz="2400" dirty="0">
                <a:sym typeface="Symbol" panose="05050102010706020507" pitchFamily="18" charset="2"/>
              </a:rPr>
              <a:t>field)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  <a:sym typeface="Symbol" panose="05050102010706020507" pitchFamily="18" charset="2"/>
              </a:rPr>
              <a:t>Secondary index</a:t>
            </a:r>
            <a:r>
              <a:rPr lang="hu-HU" altLang="hu-HU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altLang="hu-HU" sz="2400" dirty="0">
                <a:sym typeface="Symbol" panose="05050102010706020507" pitchFamily="18" charset="2"/>
              </a:rPr>
              <a:t>(</a:t>
            </a:r>
            <a:r>
              <a:rPr lang="hu-HU" altLang="hu-HU" sz="2400" dirty="0" err="1">
                <a:sym typeface="Symbol" panose="05050102010706020507" pitchFamily="18" charset="2"/>
              </a:rPr>
              <a:t>on</a:t>
            </a:r>
            <a:r>
              <a:rPr lang="hu-HU" altLang="hu-HU" sz="2400" dirty="0">
                <a:sym typeface="Symbol" panose="05050102010706020507" pitchFamily="18" charset="2"/>
              </a:rPr>
              <a:t> non-</a:t>
            </a:r>
            <a:r>
              <a:rPr lang="hu-HU" altLang="hu-HU" sz="2400" dirty="0" err="1">
                <a:sym typeface="Symbol" panose="05050102010706020507" pitchFamily="18" charset="2"/>
              </a:rPr>
              <a:t>ordering</a:t>
            </a:r>
            <a:r>
              <a:rPr lang="hu-HU" altLang="hu-HU" sz="2400" dirty="0">
                <a:sym typeface="Symbol" panose="05050102010706020507" pitchFamily="18" charset="2"/>
              </a:rPr>
              <a:t> </a:t>
            </a:r>
            <a:r>
              <a:rPr lang="hu-HU" altLang="hu-HU" sz="2400" dirty="0" err="1">
                <a:sym typeface="Symbol" panose="05050102010706020507" pitchFamily="18" charset="2"/>
              </a:rPr>
              <a:t>field</a:t>
            </a:r>
            <a:r>
              <a:rPr lang="hu-HU" altLang="hu-HU" sz="2400" dirty="0">
                <a:sym typeface="Symbol" panose="05050102010706020507" pitchFamily="18" charset="2"/>
              </a:rPr>
              <a:t>)</a:t>
            </a:r>
            <a:endParaRPr lang="en-US" altLang="hu-HU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hu-HU" dirty="0">
                <a:sym typeface="Symbol" panose="05050102010706020507" pitchFamily="18" charset="2"/>
              </a:rPr>
              <a:t>Dense index </a:t>
            </a:r>
            <a:r>
              <a:rPr lang="en-US" altLang="hu-HU" sz="2400" dirty="0">
                <a:sym typeface="Symbol" panose="05050102010706020507" pitchFamily="18" charset="2"/>
              </a:rPr>
              <a:t>(all Search Key values in)</a:t>
            </a:r>
          </a:p>
          <a:p>
            <a:pPr eaLnBrk="1" hangingPunct="1"/>
            <a:r>
              <a:rPr lang="en-US" altLang="hu-HU" dirty="0">
                <a:sym typeface="Symbol" panose="05050102010706020507" pitchFamily="18" charset="2"/>
              </a:rPr>
              <a:t>Sparse index</a:t>
            </a:r>
          </a:p>
          <a:p>
            <a:pPr eaLnBrk="1" hangingPunct="1"/>
            <a:r>
              <a:rPr lang="en-US" altLang="hu-HU" dirty="0">
                <a:sym typeface="Symbol" panose="05050102010706020507" pitchFamily="18" charset="2"/>
              </a:rPr>
              <a:t>Multi-level index</a:t>
            </a:r>
            <a:endParaRPr lang="en-US" altLang="hu-HU" dirty="0"/>
          </a:p>
          <a:p>
            <a:pPr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157FE-5586-488E-9392-7577CFB051C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Next: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Duplicate keys</a:t>
            </a:r>
          </a:p>
          <a:p>
            <a:pPr eaLnBrk="1" hangingPunct="1"/>
            <a:endParaRPr lang="en-US" altLang="hu-HU"/>
          </a:p>
          <a:p>
            <a:pPr eaLnBrk="1" hangingPunct="1"/>
            <a:r>
              <a:rPr lang="en-US" altLang="hu-HU"/>
              <a:t>Deletion/Insertion</a:t>
            </a:r>
          </a:p>
          <a:p>
            <a:pPr eaLnBrk="1" hangingPunct="1"/>
            <a:endParaRPr lang="en-US" altLang="hu-HU"/>
          </a:p>
          <a:p>
            <a:pPr eaLnBrk="1" hangingPunct="1"/>
            <a:r>
              <a:rPr lang="en-US" altLang="hu-HU"/>
              <a:t>Secondary indexes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6DC3E-238D-4639-92CF-ED3BFCF1DCB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352800" cy="700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Duplicate keys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8479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8480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8481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82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8475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8476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8477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8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8471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8473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9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8467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8468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8469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0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8463" name="Rectangle 2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8464" name="Rectangle 2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8465" name="Rectangle 2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66" name="Rectangle 2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41" name="Group 58"/>
          <p:cNvGrpSpPr>
            <a:grpSpLocks/>
          </p:cNvGrpSpPr>
          <p:nvPr/>
        </p:nvGrpSpPr>
        <p:grpSpPr bwMode="auto">
          <a:xfrm>
            <a:off x="2127250" y="2382838"/>
            <a:ext cx="914400" cy="1219200"/>
            <a:chOff x="1872" y="912"/>
            <a:chExt cx="576" cy="768"/>
          </a:xfrm>
        </p:grpSpPr>
        <p:grpSp>
          <p:nvGrpSpPr>
            <p:cNvPr id="18453" name="Group 5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59" name="Rectangle 6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60" name="Rectangle 6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61" name="Rectangle 6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62" name="Rectangle 6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18454" name="Group 6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55" name="Rectangle 6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56" name="Rectangle 6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7" name="Rectangle 6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8" name="Rectangle 6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grpSp>
        <p:nvGrpSpPr>
          <p:cNvPr id="18442" name="Group 69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18443" name="Group 7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49" name="Rectangle 7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50" name="Rectangle 7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1" name="Rectangle 7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2" name="Rectangle 7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18444" name="Group 7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45" name="Rectangle 7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46" name="Rectangle 7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47" name="Rectangle 7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48" name="Rectangle 7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E5079-2E92-4B96-8AE7-1694EC427FA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954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954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4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5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954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954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4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4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953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4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954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4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953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3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953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3" name="Group 23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953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953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953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9464" name="Rectangle 30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5" name="Rectangle 31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67" name="Rectangle 33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8" name="Rectangle 35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9" name="Rectangle 36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0" name="Rectangle 37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1" name="Rectangle 38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472" name="Rectangle 41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473" name="Rectangle 42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4" name="Rectangle 43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5" name="Rectangle 44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76" name="Rectangle 46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77" name="Rectangle 47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8" name="Rectangle 48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9" name="Rectangle 49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80" name="Line 51"/>
          <p:cNvSpPr>
            <a:spLocks noChangeShapeType="1"/>
          </p:cNvSpPr>
          <p:nvPr/>
        </p:nvSpPr>
        <p:spPr bwMode="auto">
          <a:xfrm flipV="1">
            <a:off x="2828925" y="2295525"/>
            <a:ext cx="287178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1" name="Line 52"/>
          <p:cNvSpPr>
            <a:spLocks noChangeShapeType="1"/>
          </p:cNvSpPr>
          <p:nvPr/>
        </p:nvSpPr>
        <p:spPr bwMode="auto">
          <a:xfrm flipV="1">
            <a:off x="2814638" y="2613025"/>
            <a:ext cx="2900362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2" name="Line 53"/>
          <p:cNvSpPr>
            <a:spLocks noChangeShapeType="1"/>
          </p:cNvSpPr>
          <p:nvPr/>
        </p:nvSpPr>
        <p:spPr bwMode="auto">
          <a:xfrm flipV="1">
            <a:off x="2814638" y="3146425"/>
            <a:ext cx="2886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3" name="Line 54"/>
          <p:cNvSpPr>
            <a:spLocks noChangeShapeType="1"/>
          </p:cNvSpPr>
          <p:nvPr/>
        </p:nvSpPr>
        <p:spPr bwMode="auto">
          <a:xfrm flipV="1">
            <a:off x="2828925" y="3421063"/>
            <a:ext cx="2855913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4" name="Line 55"/>
          <p:cNvSpPr>
            <a:spLocks noChangeShapeType="1"/>
          </p:cNvSpPr>
          <p:nvPr/>
        </p:nvSpPr>
        <p:spPr bwMode="auto">
          <a:xfrm flipV="1">
            <a:off x="2828925" y="3954463"/>
            <a:ext cx="28702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5" name="Line 56"/>
          <p:cNvSpPr>
            <a:spLocks noChangeShapeType="1"/>
          </p:cNvSpPr>
          <p:nvPr/>
        </p:nvSpPr>
        <p:spPr bwMode="auto">
          <a:xfrm flipV="1">
            <a:off x="2828925" y="4243388"/>
            <a:ext cx="29003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6" name="Line 57"/>
          <p:cNvSpPr>
            <a:spLocks noChangeShapeType="1"/>
          </p:cNvSpPr>
          <p:nvPr/>
        </p:nvSpPr>
        <p:spPr bwMode="auto">
          <a:xfrm>
            <a:off x="2814638" y="4691063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7" name="Line 58"/>
          <p:cNvSpPr>
            <a:spLocks noChangeShapeType="1"/>
          </p:cNvSpPr>
          <p:nvPr/>
        </p:nvSpPr>
        <p:spPr bwMode="auto">
          <a:xfrm>
            <a:off x="2814638" y="4979988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9488" name="Group 59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9527" name="Rectangle 6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9528" name="Rectangle 6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29" name="Rectangle 6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0" name="Rectangle 6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89" name="Group 64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9523" name="Rectangle 6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9524" name="Rectangle 6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25" name="Rectangle 6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26" name="Rectangle 6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0" name="Group 69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9519" name="Rectangle 7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20" name="Rectangle 7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9521" name="Rectangle 7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22" name="Rectangle 7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1" name="Group 74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9515" name="Rectangle 7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16" name="Rectangle 7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9517" name="Rectangle 7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18" name="Rectangle 7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2" name="Group 79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9511" name="Rectangle 8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9512" name="Rectangle 8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9513" name="Rectangle 8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14" name="Rectangle 8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9493" name="Rectangle 86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4" name="Rectangle 87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5" name="Rectangle 88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6" name="Rectangle 89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7" name="Rectangle 9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8" name="Rectangle 9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9" name="Rectangle 9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0" name="Rectangle 9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501" name="Rectangle 97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502" name="Rectangle 98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3" name="Rectangle 99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4" name="Rectangle 100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5" name="Rectangle 102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6" name="Rectangle 103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7" name="Rectangle 104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8" name="Rectangle 105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9" name="Rectangle 106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924800" cy="928688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/>
              <a:t>Dense index, one way to implement?</a:t>
            </a:r>
          </a:p>
        </p:txBody>
      </p:sp>
      <p:sp>
        <p:nvSpPr>
          <p:cNvPr id="19510" name="Rectangle 107"/>
          <p:cNvSpPr>
            <a:spLocks noChangeArrowheads="1"/>
          </p:cNvSpPr>
          <p:nvPr/>
        </p:nvSpPr>
        <p:spPr bwMode="auto">
          <a:xfrm>
            <a:off x="4572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15DFA-9EBB-4D46-AC07-459C681395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0529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0530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0531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32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0525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0526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0527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8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5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0521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0522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0523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4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6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0517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0518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0519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0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7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0513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0514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0515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16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0488" name="Rectangle 29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0489" name="Rectangle 30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0" name="Rectangle 31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1" name="Rectangle 32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0492" name="Rectangle 34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0493" name="Rectangle 35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4" name="Rectangle 36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5" name="Rectangle 37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grpSp>
        <p:nvGrpSpPr>
          <p:cNvPr id="20496" name="Group 38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0503" name="Group 3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0509" name="Rectangle 4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0510" name="Rectangle 4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11" name="Rectangle 4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12" name="Rectangle 4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0504" name="Group 4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0505" name="Rectangle 4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0506" name="Rectangle 4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07" name="Rectangle 4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08" name="Rectangle 4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0497" name="Rectangle 49"/>
          <p:cNvSpPr>
            <a:spLocks noChangeArrowheads="1"/>
          </p:cNvSpPr>
          <p:nvPr/>
        </p:nvSpPr>
        <p:spPr bwMode="auto">
          <a:xfrm>
            <a:off x="533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Dense index, better way?</a:t>
            </a:r>
          </a:p>
        </p:txBody>
      </p:sp>
      <p:sp>
        <p:nvSpPr>
          <p:cNvPr id="20498" name="Line 50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51"/>
          <p:cNvSpPr>
            <a:spLocks noChangeShapeType="1"/>
          </p:cNvSpPr>
          <p:nvPr/>
        </p:nvSpPr>
        <p:spPr bwMode="auto">
          <a:xfrm>
            <a:off x="2798763" y="2828925"/>
            <a:ext cx="285750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Line 52"/>
          <p:cNvSpPr>
            <a:spLocks noChangeShapeType="1"/>
          </p:cNvSpPr>
          <p:nvPr/>
        </p:nvSpPr>
        <p:spPr bwMode="auto">
          <a:xfrm>
            <a:off x="2814638" y="3175000"/>
            <a:ext cx="2886075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1" name="Line 53"/>
          <p:cNvSpPr>
            <a:spLocks noChangeShapeType="1"/>
          </p:cNvSpPr>
          <p:nvPr/>
        </p:nvSpPr>
        <p:spPr bwMode="auto">
          <a:xfrm>
            <a:off x="2784475" y="3435350"/>
            <a:ext cx="2857500" cy="210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Rectangle 54"/>
          <p:cNvSpPr>
            <a:spLocks noChangeArrowheads="1"/>
          </p:cNvSpPr>
          <p:nvPr/>
        </p:nvSpPr>
        <p:spPr bwMode="auto">
          <a:xfrm>
            <a:off x="6096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F1562-AB49-46F3-892E-B27DFD12B03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1556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1557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1558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9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1552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1554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5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09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1548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1549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1550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1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10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1544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1545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1546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11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1540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1541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1542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43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5" name="Rectangle 30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1517" name="Rectangle 3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8" name="Rectangle 3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9" name="Rectangle 3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grpSp>
        <p:nvGrpSpPr>
          <p:cNvPr id="21520" name="Group 35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1530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1536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1537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8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9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1531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1532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1533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4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5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1521" name="Rectangle 46"/>
          <p:cNvSpPr>
            <a:spLocks noChangeArrowheads="1"/>
          </p:cNvSpPr>
          <p:nvPr/>
        </p:nvSpPr>
        <p:spPr bwMode="auto">
          <a:xfrm>
            <a:off x="4572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Sparse index, one way?</a:t>
            </a:r>
          </a:p>
        </p:txBody>
      </p:sp>
      <p:sp>
        <p:nvSpPr>
          <p:cNvPr id="21522" name="Line 4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3" name="Line 4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4" name="Line 4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5" name="Line 5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6" name="Rectangle 51"/>
          <p:cNvSpPr>
            <a:spLocks noChangeArrowheads="1"/>
          </p:cNvSpPr>
          <p:nvPr/>
        </p:nvSpPr>
        <p:spPr bwMode="auto">
          <a:xfrm>
            <a:off x="381000" y="2286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  <p:grpSp>
        <p:nvGrpSpPr>
          <p:cNvPr id="21527" name="Group 54"/>
          <p:cNvGrpSpPr>
            <a:grpSpLocks/>
          </p:cNvGrpSpPr>
          <p:nvPr/>
        </p:nvGrpSpPr>
        <p:grpSpPr bwMode="auto">
          <a:xfrm>
            <a:off x="457200" y="2132013"/>
            <a:ext cx="2171700" cy="3157537"/>
            <a:chOff x="288" y="1343"/>
            <a:chExt cx="1368" cy="1989"/>
          </a:xfrm>
        </p:grpSpPr>
        <p:sp>
          <p:nvSpPr>
            <p:cNvPr id="21528" name="Freeform 52"/>
            <p:cNvSpPr>
              <a:spLocks/>
            </p:cNvSpPr>
            <p:nvPr/>
          </p:nvSpPr>
          <p:spPr bwMode="auto">
            <a:xfrm>
              <a:off x="936" y="1879"/>
              <a:ext cx="720" cy="449"/>
            </a:xfrm>
            <a:custGeom>
              <a:avLst/>
              <a:gdLst>
                <a:gd name="T0" fmla="*/ 264 w 720"/>
                <a:gd name="T1" fmla="*/ 73 h 449"/>
                <a:gd name="T2" fmla="*/ 440 w 720"/>
                <a:gd name="T3" fmla="*/ 9 h 449"/>
                <a:gd name="T4" fmla="*/ 680 w 720"/>
                <a:gd name="T5" fmla="*/ 41 h 449"/>
                <a:gd name="T6" fmla="*/ 720 w 720"/>
                <a:gd name="T7" fmla="*/ 177 h 449"/>
                <a:gd name="T8" fmla="*/ 664 w 720"/>
                <a:gd name="T9" fmla="*/ 385 h 449"/>
                <a:gd name="T10" fmla="*/ 568 w 720"/>
                <a:gd name="T11" fmla="*/ 449 h 449"/>
                <a:gd name="T12" fmla="*/ 320 w 720"/>
                <a:gd name="T13" fmla="*/ 393 h 449"/>
                <a:gd name="T14" fmla="*/ 288 w 720"/>
                <a:gd name="T15" fmla="*/ 233 h 449"/>
                <a:gd name="T16" fmla="*/ 280 w 720"/>
                <a:gd name="T17" fmla="*/ 65 h 449"/>
                <a:gd name="T18" fmla="*/ 200 w 720"/>
                <a:gd name="T19" fmla="*/ 81 h 449"/>
                <a:gd name="T20" fmla="*/ 0 w 720"/>
                <a:gd name="T21" fmla="*/ 97 h 4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0"/>
                <a:gd name="T34" fmla="*/ 0 h 449"/>
                <a:gd name="T35" fmla="*/ 720 w 720"/>
                <a:gd name="T36" fmla="*/ 449 h 4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0" h="449">
                  <a:moveTo>
                    <a:pt x="264" y="73"/>
                  </a:moveTo>
                  <a:cubicBezTo>
                    <a:pt x="327" y="41"/>
                    <a:pt x="371" y="23"/>
                    <a:pt x="440" y="9"/>
                  </a:cubicBezTo>
                  <a:cubicBezTo>
                    <a:pt x="514" y="16"/>
                    <a:pt x="618" y="0"/>
                    <a:pt x="680" y="41"/>
                  </a:cubicBezTo>
                  <a:cubicBezTo>
                    <a:pt x="690" y="89"/>
                    <a:pt x="708" y="130"/>
                    <a:pt x="720" y="177"/>
                  </a:cubicBezTo>
                  <a:cubicBezTo>
                    <a:pt x="711" y="257"/>
                    <a:pt x="720" y="329"/>
                    <a:pt x="664" y="385"/>
                  </a:cubicBezTo>
                  <a:cubicBezTo>
                    <a:pt x="649" y="446"/>
                    <a:pt x="631" y="441"/>
                    <a:pt x="568" y="449"/>
                  </a:cubicBezTo>
                  <a:cubicBezTo>
                    <a:pt x="477" y="443"/>
                    <a:pt x="397" y="444"/>
                    <a:pt x="320" y="393"/>
                  </a:cubicBezTo>
                  <a:cubicBezTo>
                    <a:pt x="307" y="340"/>
                    <a:pt x="305" y="284"/>
                    <a:pt x="288" y="233"/>
                  </a:cubicBezTo>
                  <a:cubicBezTo>
                    <a:pt x="285" y="177"/>
                    <a:pt x="301" y="117"/>
                    <a:pt x="280" y="65"/>
                  </a:cubicBezTo>
                  <a:cubicBezTo>
                    <a:pt x="275" y="52"/>
                    <a:pt x="216" y="77"/>
                    <a:pt x="200" y="81"/>
                  </a:cubicBezTo>
                  <a:cubicBezTo>
                    <a:pt x="135" y="97"/>
                    <a:pt x="67" y="97"/>
                    <a:pt x="0" y="9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1529" name="Text Box 53"/>
            <p:cNvSpPr txBox="1">
              <a:spLocks noChangeArrowheads="1"/>
            </p:cNvSpPr>
            <p:nvPr/>
          </p:nvSpPr>
          <p:spPr bwMode="auto">
            <a:xfrm rot="-5400000">
              <a:off x="-371" y="2002"/>
              <a:ext cx="198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careful if looking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for 20 or 30!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5F42A-425E-47B3-B23B-8D717AFEB20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258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258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258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2581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2582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2583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4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3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257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2578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2579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0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4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2573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2574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2575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76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5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2569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2570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2571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72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2536" name="Rectangle 27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2537" name="Rectangle 28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38" name="Rectangle 29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39" name="Rectangle 30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2540" name="Rectangle 3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2541" name="Rectangle 3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42" name="Rectangle 3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43" name="Rectangle 3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grpSp>
        <p:nvGrpSpPr>
          <p:cNvPr id="22544" name="Group 35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2565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2560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256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256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2545" name="Rectangle 46"/>
          <p:cNvSpPr>
            <a:spLocks noChangeArrowheads="1"/>
          </p:cNvSpPr>
          <p:nvPr/>
        </p:nvSpPr>
        <p:spPr bwMode="auto">
          <a:xfrm>
            <a:off x="3810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Sparse index, another way?</a:t>
            </a:r>
          </a:p>
        </p:txBody>
      </p:sp>
      <p:sp>
        <p:nvSpPr>
          <p:cNvPr id="22546" name="Line 4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7" name="Line 4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8" name="Line 49"/>
          <p:cNvSpPr>
            <a:spLocks noChangeShapeType="1"/>
          </p:cNvSpPr>
          <p:nvPr/>
        </p:nvSpPr>
        <p:spPr bwMode="auto">
          <a:xfrm>
            <a:off x="2814638" y="3175000"/>
            <a:ext cx="294322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9" name="Line 5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50" name="Rectangle 51"/>
          <p:cNvSpPr>
            <a:spLocks noChangeArrowheads="1"/>
          </p:cNvSpPr>
          <p:nvPr/>
        </p:nvSpPr>
        <p:spPr bwMode="auto">
          <a:xfrm>
            <a:off x="3048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  <p:sp>
        <p:nvSpPr>
          <p:cNvPr id="22551" name="Text Box 52"/>
          <p:cNvSpPr txBox="1">
            <a:spLocks noChangeArrowheads="1"/>
          </p:cNvSpPr>
          <p:nvPr/>
        </p:nvSpPr>
        <p:spPr bwMode="auto">
          <a:xfrm>
            <a:off x="914400" y="1752600"/>
            <a:ext cx="376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–"/>
            </a:pPr>
            <a:r>
              <a:rPr lang="en-US" altLang="hu-HU" sz="2000" dirty="0"/>
              <a:t> place </a:t>
            </a:r>
            <a:r>
              <a:rPr lang="en-US" altLang="hu-HU" sz="2000" dirty="0">
                <a:solidFill>
                  <a:srgbClr val="FF0000"/>
                </a:solidFill>
              </a:rPr>
              <a:t>first new key from block</a:t>
            </a:r>
            <a:endParaRPr lang="en-US" altLang="hu-HU" sz="3600" dirty="0">
              <a:solidFill>
                <a:srgbClr val="FF0000"/>
              </a:solidFill>
            </a:endParaRPr>
          </a:p>
        </p:txBody>
      </p:sp>
      <p:sp>
        <p:nvSpPr>
          <p:cNvPr id="22552" name="Line 53"/>
          <p:cNvSpPr>
            <a:spLocks noChangeShapeType="1"/>
          </p:cNvSpPr>
          <p:nvPr/>
        </p:nvSpPr>
        <p:spPr bwMode="auto">
          <a:xfrm flipH="1">
            <a:off x="2438400" y="20574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2553" name="Group 59"/>
          <p:cNvGrpSpPr>
            <a:grpSpLocks/>
          </p:cNvGrpSpPr>
          <p:nvPr/>
        </p:nvGrpSpPr>
        <p:grpSpPr bwMode="auto">
          <a:xfrm>
            <a:off x="838200" y="2286000"/>
            <a:ext cx="4953000" cy="3200400"/>
            <a:chOff x="528" y="1440"/>
            <a:chExt cx="3120" cy="2016"/>
          </a:xfrm>
        </p:grpSpPr>
        <p:sp>
          <p:nvSpPr>
            <p:cNvPr id="22554" name="Freeform 54"/>
            <p:cNvSpPr>
              <a:spLocks/>
            </p:cNvSpPr>
            <p:nvPr/>
          </p:nvSpPr>
          <p:spPr bwMode="auto">
            <a:xfrm>
              <a:off x="1064" y="2080"/>
              <a:ext cx="528" cy="237"/>
            </a:xfrm>
            <a:custGeom>
              <a:avLst/>
              <a:gdLst>
                <a:gd name="T0" fmla="*/ 240 w 528"/>
                <a:gd name="T1" fmla="*/ 56 h 237"/>
                <a:gd name="T2" fmla="*/ 216 w 528"/>
                <a:gd name="T3" fmla="*/ 184 h 237"/>
                <a:gd name="T4" fmla="*/ 344 w 528"/>
                <a:gd name="T5" fmla="*/ 208 h 237"/>
                <a:gd name="T6" fmla="*/ 360 w 528"/>
                <a:gd name="T7" fmla="*/ 232 h 237"/>
                <a:gd name="T8" fmla="*/ 488 w 528"/>
                <a:gd name="T9" fmla="*/ 224 h 237"/>
                <a:gd name="T10" fmla="*/ 496 w 528"/>
                <a:gd name="T11" fmla="*/ 200 h 237"/>
                <a:gd name="T12" fmla="*/ 528 w 528"/>
                <a:gd name="T13" fmla="*/ 112 h 237"/>
                <a:gd name="T14" fmla="*/ 512 w 528"/>
                <a:gd name="T15" fmla="*/ 56 h 237"/>
                <a:gd name="T16" fmla="*/ 344 w 528"/>
                <a:gd name="T17" fmla="*/ 0 h 237"/>
                <a:gd name="T18" fmla="*/ 216 w 528"/>
                <a:gd name="T19" fmla="*/ 24 h 237"/>
                <a:gd name="T20" fmla="*/ 168 w 528"/>
                <a:gd name="T21" fmla="*/ 48 h 237"/>
                <a:gd name="T22" fmla="*/ 0 w 528"/>
                <a:gd name="T23" fmla="*/ 72 h 2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8"/>
                <a:gd name="T37" fmla="*/ 0 h 237"/>
                <a:gd name="T38" fmla="*/ 528 w 528"/>
                <a:gd name="T39" fmla="*/ 237 h 2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8" h="237">
                  <a:moveTo>
                    <a:pt x="240" y="56"/>
                  </a:moveTo>
                  <a:cubicBezTo>
                    <a:pt x="210" y="86"/>
                    <a:pt x="178" y="138"/>
                    <a:pt x="216" y="184"/>
                  </a:cubicBezTo>
                  <a:cubicBezTo>
                    <a:pt x="217" y="185"/>
                    <a:pt x="316" y="199"/>
                    <a:pt x="344" y="208"/>
                  </a:cubicBezTo>
                  <a:cubicBezTo>
                    <a:pt x="349" y="216"/>
                    <a:pt x="350" y="231"/>
                    <a:pt x="360" y="232"/>
                  </a:cubicBezTo>
                  <a:cubicBezTo>
                    <a:pt x="402" y="237"/>
                    <a:pt x="446" y="234"/>
                    <a:pt x="488" y="224"/>
                  </a:cubicBezTo>
                  <a:cubicBezTo>
                    <a:pt x="496" y="222"/>
                    <a:pt x="494" y="208"/>
                    <a:pt x="496" y="200"/>
                  </a:cubicBezTo>
                  <a:cubicBezTo>
                    <a:pt x="505" y="163"/>
                    <a:pt x="507" y="143"/>
                    <a:pt x="528" y="112"/>
                  </a:cubicBezTo>
                  <a:cubicBezTo>
                    <a:pt x="523" y="93"/>
                    <a:pt x="525" y="70"/>
                    <a:pt x="512" y="56"/>
                  </a:cubicBezTo>
                  <a:cubicBezTo>
                    <a:pt x="472" y="12"/>
                    <a:pt x="395" y="17"/>
                    <a:pt x="344" y="0"/>
                  </a:cubicBezTo>
                  <a:cubicBezTo>
                    <a:pt x="302" y="11"/>
                    <a:pt x="258" y="13"/>
                    <a:pt x="216" y="24"/>
                  </a:cubicBezTo>
                  <a:cubicBezTo>
                    <a:pt x="162" y="37"/>
                    <a:pt x="223" y="25"/>
                    <a:pt x="168" y="48"/>
                  </a:cubicBezTo>
                  <a:cubicBezTo>
                    <a:pt x="117" y="70"/>
                    <a:pt x="56" y="72"/>
                    <a:pt x="0" y="7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5" name="Text Box 55"/>
            <p:cNvSpPr txBox="1">
              <a:spLocks noChangeArrowheads="1"/>
            </p:cNvSpPr>
            <p:nvPr/>
          </p:nvSpPr>
          <p:spPr bwMode="auto">
            <a:xfrm>
              <a:off x="528" y="1440"/>
              <a:ext cx="77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should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this be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40?</a:t>
              </a:r>
              <a:endParaRPr lang="en-US" altLang="hu-HU" sz="3600"/>
            </a:p>
          </p:txBody>
        </p:sp>
        <p:sp>
          <p:nvSpPr>
            <p:cNvPr id="22556" name="Freeform 56"/>
            <p:cNvSpPr>
              <a:spLocks/>
            </p:cNvSpPr>
            <p:nvPr/>
          </p:nvSpPr>
          <p:spPr bwMode="auto">
            <a:xfrm>
              <a:off x="2720" y="2640"/>
              <a:ext cx="312" cy="72"/>
            </a:xfrm>
            <a:custGeom>
              <a:avLst/>
              <a:gdLst>
                <a:gd name="T0" fmla="*/ 312 w 312"/>
                <a:gd name="T1" fmla="*/ 0 h 72"/>
                <a:gd name="T2" fmla="*/ 104 w 312"/>
                <a:gd name="T3" fmla="*/ 40 h 72"/>
                <a:gd name="T4" fmla="*/ 40 w 312"/>
                <a:gd name="T5" fmla="*/ 64 h 72"/>
                <a:gd name="T6" fmla="*/ 0 w 312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72"/>
                <a:gd name="T14" fmla="*/ 312 w 31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72">
                  <a:moveTo>
                    <a:pt x="312" y="0"/>
                  </a:moveTo>
                  <a:cubicBezTo>
                    <a:pt x="244" y="17"/>
                    <a:pt x="174" y="30"/>
                    <a:pt x="104" y="40"/>
                  </a:cubicBezTo>
                  <a:cubicBezTo>
                    <a:pt x="67" y="59"/>
                    <a:pt x="79" y="55"/>
                    <a:pt x="40" y="64"/>
                  </a:cubicBezTo>
                  <a:cubicBezTo>
                    <a:pt x="27" y="67"/>
                    <a:pt x="0" y="72"/>
                    <a:pt x="0" y="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7" name="Freeform 57"/>
            <p:cNvSpPr>
              <a:spLocks/>
            </p:cNvSpPr>
            <p:nvPr/>
          </p:nvSpPr>
          <p:spPr bwMode="auto">
            <a:xfrm>
              <a:off x="2776" y="2568"/>
              <a:ext cx="80" cy="232"/>
            </a:xfrm>
            <a:custGeom>
              <a:avLst/>
              <a:gdLst>
                <a:gd name="T0" fmla="*/ 0 w 80"/>
                <a:gd name="T1" fmla="*/ 0 h 232"/>
                <a:gd name="T2" fmla="*/ 80 w 80"/>
                <a:gd name="T3" fmla="*/ 232 h 232"/>
                <a:gd name="T4" fmla="*/ 0 60000 65536"/>
                <a:gd name="T5" fmla="*/ 0 60000 65536"/>
                <a:gd name="T6" fmla="*/ 0 w 80"/>
                <a:gd name="T7" fmla="*/ 0 h 232"/>
                <a:gd name="T8" fmla="*/ 80 w 80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232">
                  <a:moveTo>
                    <a:pt x="0" y="0"/>
                  </a:moveTo>
                  <a:cubicBezTo>
                    <a:pt x="74" y="49"/>
                    <a:pt x="80" y="151"/>
                    <a:pt x="80" y="2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8" name="Line 58"/>
            <p:cNvSpPr>
              <a:spLocks noChangeShapeType="1"/>
            </p:cNvSpPr>
            <p:nvPr/>
          </p:nvSpPr>
          <p:spPr bwMode="auto">
            <a:xfrm>
              <a:off x="1776" y="2160"/>
              <a:ext cx="1872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944D7-F6E9-4B66-9110-AF506D0107B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b="1"/>
              <a:t>			</a:t>
            </a:r>
            <a:r>
              <a:rPr lang="en-US" altLang="hu-HU" sz="3600"/>
              <a:t>Duplicate values, </a:t>
            </a:r>
            <a:br>
              <a:rPr lang="en-US" altLang="hu-HU" sz="3600"/>
            </a:br>
            <a:r>
              <a:rPr lang="en-US" altLang="hu-HU" sz="3600"/>
              <a:t>			     primary index</a:t>
            </a:r>
            <a:endParaRPr lang="en-US" altLang="hu-HU" sz="3600" b="1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Index may point to </a:t>
            </a:r>
            <a:r>
              <a:rPr lang="en-US" altLang="hu-HU" u="sng"/>
              <a:t>first</a:t>
            </a:r>
            <a:r>
              <a:rPr lang="en-US" altLang="hu-HU"/>
              <a:t> instance of		each value only</a:t>
            </a:r>
          </a:p>
          <a:p>
            <a:pPr eaLnBrk="1" hangingPunct="1">
              <a:buFontTx/>
              <a:buNone/>
            </a:pPr>
            <a:r>
              <a:rPr lang="en-US" altLang="hu-HU"/>
              <a:t>							File</a:t>
            </a:r>
          </a:p>
          <a:p>
            <a:pPr eaLnBrk="1" hangingPunct="1">
              <a:buFontTx/>
              <a:buNone/>
            </a:pPr>
            <a:r>
              <a:rPr lang="en-US" altLang="hu-HU"/>
              <a:t>		      Index		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65163" y="693738"/>
            <a:ext cx="20193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381250" y="4246563"/>
            <a:ext cx="7207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111500" y="4246563"/>
            <a:ext cx="34607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381250" y="4105275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463925" y="4148138"/>
            <a:ext cx="0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2" name="Rectangle 27"/>
          <p:cNvSpPr>
            <a:spLocks noChangeArrowheads="1"/>
          </p:cNvSpPr>
          <p:nvPr/>
        </p:nvSpPr>
        <p:spPr bwMode="auto">
          <a:xfrm>
            <a:off x="5334000" y="3581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63" name="Rectangle 28"/>
          <p:cNvSpPr>
            <a:spLocks noChangeArrowheads="1"/>
          </p:cNvSpPr>
          <p:nvPr/>
        </p:nvSpPr>
        <p:spPr bwMode="auto">
          <a:xfrm>
            <a:off x="5334000" y="4114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5943600" y="35814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5943600" y="41148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5334000" y="53340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</a:t>
            </a: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5943600" y="53340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8" name="Line 33"/>
          <p:cNvSpPr>
            <a:spLocks noChangeShapeType="1"/>
          </p:cNvSpPr>
          <p:nvPr/>
        </p:nvSpPr>
        <p:spPr bwMode="auto">
          <a:xfrm>
            <a:off x="53340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9" name="Line 34"/>
          <p:cNvSpPr>
            <a:spLocks noChangeShapeType="1"/>
          </p:cNvSpPr>
          <p:nvPr/>
        </p:nvSpPr>
        <p:spPr bwMode="auto">
          <a:xfrm>
            <a:off x="78486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0" name="Text Box 35"/>
          <p:cNvSpPr txBox="1">
            <a:spLocks noChangeArrowheads="1"/>
          </p:cNvSpPr>
          <p:nvPr/>
        </p:nvSpPr>
        <p:spPr bwMode="auto">
          <a:xfrm>
            <a:off x="5486400" y="4724400"/>
            <a:ext cx="222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200" b="1">
                <a:latin typeface="Symbol" panose="05050102010706020507" pitchFamily="18" charset="2"/>
              </a:rPr>
              <a:t>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200" b="1"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23571" name="Freeform 36"/>
          <p:cNvSpPr>
            <a:spLocks/>
          </p:cNvSpPr>
          <p:nvPr/>
        </p:nvSpPr>
        <p:spPr bwMode="auto">
          <a:xfrm>
            <a:off x="3276600" y="3810000"/>
            <a:ext cx="1905000" cy="685800"/>
          </a:xfrm>
          <a:custGeom>
            <a:avLst/>
            <a:gdLst>
              <a:gd name="T0" fmla="*/ 0 w 1200"/>
              <a:gd name="T1" fmla="*/ 2147483646 h 432"/>
              <a:gd name="T2" fmla="*/ 2147483646 w 1200"/>
              <a:gd name="T3" fmla="*/ 2147483646 h 432"/>
              <a:gd name="T4" fmla="*/ 2147483646 w 1200"/>
              <a:gd name="T5" fmla="*/ 0 h 432"/>
              <a:gd name="T6" fmla="*/ 0 60000 65536"/>
              <a:gd name="T7" fmla="*/ 0 60000 65536"/>
              <a:gd name="T8" fmla="*/ 0 60000 65536"/>
              <a:gd name="T9" fmla="*/ 0 w 1200"/>
              <a:gd name="T10" fmla="*/ 0 h 432"/>
              <a:gd name="T11" fmla="*/ 1200 w 1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32">
                <a:moveTo>
                  <a:pt x="0" y="432"/>
                </a:moveTo>
                <a:cubicBezTo>
                  <a:pt x="68" y="300"/>
                  <a:pt x="136" y="168"/>
                  <a:pt x="336" y="96"/>
                </a:cubicBezTo>
                <a:cubicBezTo>
                  <a:pt x="536" y="24"/>
                  <a:pt x="868" y="12"/>
                  <a:pt x="120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384F4-5F1D-498B-903D-93AB19AAA39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Indexing</a:t>
            </a:r>
            <a:r>
              <a:rPr lang="en-US" altLang="hu-HU"/>
              <a:t> &amp; </a:t>
            </a:r>
            <a:r>
              <a:rPr lang="en-US" altLang="hu-HU" u="sng"/>
              <a:t>Hashing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value</a:t>
            </a:r>
            <a:endParaRPr lang="en-US" altLang="hu-HU" u="sng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609600"/>
            <a:ext cx="2286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Chapter 4</a:t>
            </a: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819400" y="2971800"/>
            <a:ext cx="1066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Symbol" panose="05050102010706020507" pitchFamily="18" charset="2"/>
              </a:rPr>
              <a:t>?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3622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38862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4800600" y="31242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value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4800600" y="2667000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5486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>
            <a:off x="6400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E0EF8-6244-4B4A-9CD6-3E876D68CA3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4618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4619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4620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21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2" name="Group 1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4614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4615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4616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17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3" name="Group 2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4610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4611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4612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13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4585" name="Rectangle 3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4586" name="Rectangle 3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87" name="Rectangle 4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88" name="Rectangle 4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4589" name="Rectangle 4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4590" name="Rectangle 4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1" name="Rectangle 4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2" name="Rectangle 4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4593" name="Rectangle 48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4594" name="Rectangle 49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4595" name="Rectangle 50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4596" name="Rectangle 51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4597" name="Rectangle 53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4598" name="Rectangle 54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9" name="Rectangle 55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600" name="Rectangle 56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4601" name="Line 5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2" name="Line 5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3" name="Line 5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4" name="Line 6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5" name="Text Box 61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40</a:t>
            </a:r>
            <a:endParaRPr lang="en-US" altLang="hu-HU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F03196-B14B-47E7-BDB0-337DB0A1449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564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564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564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4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563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564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564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4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7" name="Group 2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563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563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563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3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8" name="Group 2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5631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5632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5633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34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5609" name="Rectangle 3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5610" name="Rectangle 3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1" name="Rectangle 4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2" name="Rectangle 4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5613" name="Rectangle 4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5614" name="Rectangle 4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5" name="Rectangle 4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6" name="Rectangle 4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5619" name="Rectangle 50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5620" name="Rectangle 51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5621" name="Rectangle 53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5622" name="Rectangle 54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23" name="Rectangle 55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24" name="Rectangle 56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5625" name="Line 5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6" name="Line 5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7" name="Line 5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8" name="Line 6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9" name="Text Box 61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40</a:t>
            </a:r>
            <a:endParaRPr lang="en-US" altLang="hu-HU" sz="3600"/>
          </a:p>
        </p:txBody>
      </p:sp>
      <p:sp>
        <p:nvSpPr>
          <p:cNvPr id="25630" name="Rectangle 62" descr="Large grid"/>
          <p:cNvSpPr>
            <a:spLocks noChangeArrowheads="1"/>
          </p:cNvSpPr>
          <p:nvPr/>
        </p:nvSpPr>
        <p:spPr bwMode="auto">
          <a:xfrm>
            <a:off x="5815013" y="3267075"/>
            <a:ext cx="2057400" cy="304800"/>
          </a:xfrm>
          <a:prstGeom prst="rect">
            <a:avLst/>
          </a:prstGeom>
          <a:pattFill prst="lgGrid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70F49-22D2-4CB6-9BE4-EFE49EB7113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6629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6666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6667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6668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9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0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6662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6663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6664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5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1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6658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6659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6660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1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2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6654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6655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6656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57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6633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6634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5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6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6637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6638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9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0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6641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6642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6643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6644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6645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6646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7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8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6649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2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3" name="Text Box 1069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F5396-36B7-4D5A-A7DF-1A00C83AE89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7653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769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769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769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70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4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769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769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769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9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5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768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769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769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9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6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768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768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768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8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7657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7658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59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0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7661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7662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3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4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7665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7666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7667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7668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7669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7670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71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72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7673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4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5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6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7" name="Text Box 1069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27678" name="Group 1076"/>
          <p:cNvGrpSpPr>
            <a:grpSpLocks/>
          </p:cNvGrpSpPr>
          <p:nvPr/>
        </p:nvGrpSpPr>
        <p:grpSpPr bwMode="auto">
          <a:xfrm>
            <a:off x="1652588" y="2605088"/>
            <a:ext cx="6232525" cy="979487"/>
            <a:chOff x="1041" y="1641"/>
            <a:chExt cx="3926" cy="617"/>
          </a:xfrm>
        </p:grpSpPr>
        <p:grpSp>
          <p:nvGrpSpPr>
            <p:cNvPr id="27679" name="Group 1073"/>
            <p:cNvGrpSpPr>
              <a:grpSpLocks/>
            </p:cNvGrpSpPr>
            <p:nvPr/>
          </p:nvGrpSpPr>
          <p:grpSpPr bwMode="auto">
            <a:xfrm>
              <a:off x="3671" y="1807"/>
              <a:ext cx="1296" cy="451"/>
              <a:chOff x="3671" y="1807"/>
              <a:chExt cx="1296" cy="451"/>
            </a:xfrm>
          </p:grpSpPr>
          <p:sp>
            <p:nvSpPr>
              <p:cNvPr id="27682" name="Rectangle 1070" descr="Large grid"/>
              <p:cNvSpPr>
                <a:spLocks noChangeArrowheads="1"/>
              </p:cNvSpPr>
              <p:nvPr/>
            </p:nvSpPr>
            <p:spPr bwMode="auto">
              <a:xfrm>
                <a:off x="3671" y="2066"/>
                <a:ext cx="1296" cy="192"/>
              </a:xfrm>
              <a:prstGeom prst="rect">
                <a:avLst/>
              </a:prstGeom>
              <a:pattFill prst="lgGrid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7683" name="Text Box 1071"/>
              <p:cNvSpPr txBox="1">
                <a:spLocks noChangeArrowheads="1"/>
              </p:cNvSpPr>
              <p:nvPr/>
            </p:nvSpPr>
            <p:spPr bwMode="auto">
              <a:xfrm>
                <a:off x="3949" y="1807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40</a:t>
                </a:r>
                <a:endParaRPr lang="en-US" altLang="hu-HU" sz="3600"/>
              </a:p>
            </p:txBody>
          </p:sp>
          <p:sp>
            <p:nvSpPr>
              <p:cNvPr id="27684" name="Freeform 1072"/>
              <p:cNvSpPr>
                <a:spLocks/>
              </p:cNvSpPr>
              <p:nvPr/>
            </p:nvSpPr>
            <p:spPr bwMode="auto">
              <a:xfrm>
                <a:off x="3680" y="1888"/>
                <a:ext cx="248" cy="112"/>
              </a:xfrm>
              <a:custGeom>
                <a:avLst/>
                <a:gdLst>
                  <a:gd name="T0" fmla="*/ 248 w 248"/>
                  <a:gd name="T1" fmla="*/ 0 h 112"/>
                  <a:gd name="T2" fmla="*/ 40 w 248"/>
                  <a:gd name="T3" fmla="*/ 80 h 112"/>
                  <a:gd name="T4" fmla="*/ 0 w 248"/>
                  <a:gd name="T5" fmla="*/ 112 h 112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112"/>
                  <a:gd name="T11" fmla="*/ 248 w 248"/>
                  <a:gd name="T12" fmla="*/ 112 h 1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112">
                    <a:moveTo>
                      <a:pt x="248" y="0"/>
                    </a:moveTo>
                    <a:cubicBezTo>
                      <a:pt x="176" y="24"/>
                      <a:pt x="111" y="56"/>
                      <a:pt x="40" y="80"/>
                    </a:cubicBezTo>
                    <a:cubicBezTo>
                      <a:pt x="12" y="108"/>
                      <a:pt x="26" y="99"/>
                      <a:pt x="0" y="11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7680" name="Freeform 1074"/>
            <p:cNvSpPr>
              <a:spLocks/>
            </p:cNvSpPr>
            <p:nvPr/>
          </p:nvSpPr>
          <p:spPr bwMode="auto">
            <a:xfrm>
              <a:off x="1363" y="1747"/>
              <a:ext cx="243" cy="103"/>
            </a:xfrm>
            <a:custGeom>
              <a:avLst/>
              <a:gdLst>
                <a:gd name="T0" fmla="*/ 0 w 243"/>
                <a:gd name="T1" fmla="*/ 103 h 103"/>
                <a:gd name="T2" fmla="*/ 160 w 243"/>
                <a:gd name="T3" fmla="*/ 26 h 103"/>
                <a:gd name="T4" fmla="*/ 243 w 243"/>
                <a:gd name="T5" fmla="*/ 0 h 103"/>
                <a:gd name="T6" fmla="*/ 0 60000 65536"/>
                <a:gd name="T7" fmla="*/ 0 60000 65536"/>
                <a:gd name="T8" fmla="*/ 0 60000 65536"/>
                <a:gd name="T9" fmla="*/ 0 w 243"/>
                <a:gd name="T10" fmla="*/ 0 h 103"/>
                <a:gd name="T11" fmla="*/ 243 w 24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" h="103">
                  <a:moveTo>
                    <a:pt x="0" y="103"/>
                  </a:moveTo>
                  <a:cubicBezTo>
                    <a:pt x="57" y="82"/>
                    <a:pt x="101" y="45"/>
                    <a:pt x="160" y="26"/>
                  </a:cubicBezTo>
                  <a:cubicBezTo>
                    <a:pt x="184" y="10"/>
                    <a:pt x="214" y="0"/>
                    <a:pt x="24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1" name="Text Box 1075"/>
            <p:cNvSpPr txBox="1">
              <a:spLocks noChangeArrowheads="1"/>
            </p:cNvSpPr>
            <p:nvPr/>
          </p:nvSpPr>
          <p:spPr bwMode="auto">
            <a:xfrm>
              <a:off x="1041" y="1641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0143B-BE58-4101-9F0D-9282F6C5B98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8677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8714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8715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8716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17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78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8710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8711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8712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13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79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8706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8707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8708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09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80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8702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8703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8704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05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8681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8682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3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4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8685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8686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7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8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8689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8690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8691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8692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8693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8694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95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96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8697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8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9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0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1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680C-E19E-4615-8649-9976CC137B9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29701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9743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9744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9745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46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2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9739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9740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9741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42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3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9735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9736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9737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38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4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9731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9732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9733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34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9705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9706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07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08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9709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9710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1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2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9713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9714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9715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9716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9717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9718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9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20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9721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2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3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4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5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  <p:grpSp>
        <p:nvGrpSpPr>
          <p:cNvPr id="29726" name="Group 1084"/>
          <p:cNvGrpSpPr>
            <a:grpSpLocks/>
          </p:cNvGrpSpPr>
          <p:nvPr/>
        </p:nvGrpSpPr>
        <p:grpSpPr bwMode="auto">
          <a:xfrm>
            <a:off x="5245100" y="2962275"/>
            <a:ext cx="2640013" cy="596900"/>
            <a:chOff x="3304" y="1866"/>
            <a:chExt cx="1663" cy="376"/>
          </a:xfrm>
        </p:grpSpPr>
        <p:sp>
          <p:nvSpPr>
            <p:cNvPr id="29727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29728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29729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30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01347-818E-4914-A6A5-6E909D5869E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sparse index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0725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0781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0782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0783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84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6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0777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30778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0779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80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7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077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077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077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7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8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076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077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077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7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0729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0730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1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2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0733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0734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5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6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0737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30738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0739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0740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30741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30742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43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44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30745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6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7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8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9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  <p:grpSp>
        <p:nvGrpSpPr>
          <p:cNvPr id="30750" name="Group 1084"/>
          <p:cNvGrpSpPr>
            <a:grpSpLocks/>
          </p:cNvGrpSpPr>
          <p:nvPr/>
        </p:nvGrpSpPr>
        <p:grpSpPr bwMode="auto">
          <a:xfrm>
            <a:off x="5245100" y="2962275"/>
            <a:ext cx="2640013" cy="596900"/>
            <a:chOff x="3304" y="1866"/>
            <a:chExt cx="1663" cy="376"/>
          </a:xfrm>
        </p:grpSpPr>
        <p:sp>
          <p:nvSpPr>
            <p:cNvPr id="30765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30766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30767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8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30751" name="Group 1091"/>
          <p:cNvGrpSpPr>
            <a:grpSpLocks/>
          </p:cNvGrpSpPr>
          <p:nvPr/>
        </p:nvGrpSpPr>
        <p:grpSpPr bwMode="auto">
          <a:xfrm>
            <a:off x="1701800" y="2633663"/>
            <a:ext cx="4076700" cy="1989137"/>
            <a:chOff x="1072" y="1659"/>
            <a:chExt cx="2568" cy="1253"/>
          </a:xfrm>
        </p:grpSpPr>
        <p:sp>
          <p:nvSpPr>
            <p:cNvPr id="30752" name="Rectangle 1068" descr="Large grid"/>
            <p:cNvSpPr>
              <a:spLocks noChangeArrowheads="1"/>
            </p:cNvSpPr>
            <p:nvPr/>
          </p:nvSpPr>
          <p:spPr bwMode="auto">
            <a:xfrm>
              <a:off x="1351" y="2082"/>
              <a:ext cx="560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30753" name="Group 1075"/>
            <p:cNvGrpSpPr>
              <a:grpSpLocks/>
            </p:cNvGrpSpPr>
            <p:nvPr/>
          </p:nvGrpSpPr>
          <p:grpSpPr bwMode="auto">
            <a:xfrm>
              <a:off x="2592" y="2160"/>
              <a:ext cx="216" cy="182"/>
              <a:chOff x="336" y="3064"/>
              <a:chExt cx="408" cy="344"/>
            </a:xfrm>
          </p:grpSpPr>
          <p:sp>
            <p:nvSpPr>
              <p:cNvPr id="30763" name="Freeform 1076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4" name="Freeform 1077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30754" name="Group 1078"/>
            <p:cNvGrpSpPr>
              <a:grpSpLocks/>
            </p:cNvGrpSpPr>
            <p:nvPr/>
          </p:nvGrpSpPr>
          <p:grpSpPr bwMode="auto">
            <a:xfrm>
              <a:off x="2144" y="2304"/>
              <a:ext cx="216" cy="182"/>
              <a:chOff x="336" y="3064"/>
              <a:chExt cx="408" cy="344"/>
            </a:xfrm>
          </p:grpSpPr>
          <p:sp>
            <p:nvSpPr>
              <p:cNvPr id="30761" name="Freeform 1079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2" name="Freeform 1080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30755" name="Line 1085"/>
            <p:cNvSpPr>
              <a:spLocks noChangeShapeType="1"/>
            </p:cNvSpPr>
            <p:nvPr/>
          </p:nvSpPr>
          <p:spPr bwMode="auto">
            <a:xfrm>
              <a:off x="1792" y="1776"/>
              <a:ext cx="1824" cy="6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6" name="Line 1086"/>
            <p:cNvSpPr>
              <a:spLocks noChangeShapeType="1"/>
            </p:cNvSpPr>
            <p:nvPr/>
          </p:nvSpPr>
          <p:spPr bwMode="auto">
            <a:xfrm>
              <a:off x="1792" y="1984"/>
              <a:ext cx="1848" cy="9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7" name="Freeform 1087"/>
            <p:cNvSpPr>
              <a:spLocks/>
            </p:cNvSpPr>
            <p:nvPr/>
          </p:nvSpPr>
          <p:spPr bwMode="auto">
            <a:xfrm>
              <a:off x="1305" y="174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8" name="Freeform 1088"/>
            <p:cNvSpPr>
              <a:spLocks/>
            </p:cNvSpPr>
            <p:nvPr/>
          </p:nvSpPr>
          <p:spPr bwMode="auto">
            <a:xfrm>
              <a:off x="1321" y="190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9" name="Text Box 1089"/>
            <p:cNvSpPr txBox="1">
              <a:spLocks noChangeArrowheads="1"/>
            </p:cNvSpPr>
            <p:nvPr/>
          </p:nvSpPr>
          <p:spPr bwMode="auto">
            <a:xfrm>
              <a:off x="1072" y="165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50</a:t>
              </a:r>
              <a:endParaRPr lang="en-US" altLang="hu-HU" sz="3600"/>
            </a:p>
          </p:txBody>
        </p:sp>
        <p:sp>
          <p:nvSpPr>
            <p:cNvPr id="30760" name="Text Box 1090"/>
            <p:cNvSpPr txBox="1">
              <a:spLocks noChangeArrowheads="1"/>
            </p:cNvSpPr>
            <p:nvPr/>
          </p:nvSpPr>
          <p:spPr bwMode="auto">
            <a:xfrm>
              <a:off x="1080" y="1867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70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1F91C-FBDB-49B5-B07A-22FF65EECE1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dense index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1749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1789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1790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1791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92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0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1751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1752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3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1754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1785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1786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1787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88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1755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1781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1782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1783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84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6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1757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8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9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1760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1761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62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63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1764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1765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1766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1767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1768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1769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70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71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1772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3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4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5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6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7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8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9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80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39E33-D283-4953-A8A4-BB24F6085F8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dense index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2773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281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281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281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2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74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2775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2776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77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2778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281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281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281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1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2779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280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281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281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1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80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2781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2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3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2784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2785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6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7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2788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2789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2790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2791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2792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2793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94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95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2796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7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8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9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0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1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2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3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4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32805" name="Group 1093"/>
          <p:cNvGrpSpPr>
            <a:grpSpLocks/>
          </p:cNvGrpSpPr>
          <p:nvPr/>
        </p:nvGrpSpPr>
        <p:grpSpPr bwMode="auto">
          <a:xfrm>
            <a:off x="5815013" y="2895600"/>
            <a:ext cx="2057400" cy="676275"/>
            <a:chOff x="3663" y="1824"/>
            <a:chExt cx="1296" cy="426"/>
          </a:xfrm>
        </p:grpSpPr>
        <p:sp>
          <p:nvSpPr>
            <p:cNvPr id="32806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7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08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1D68E-CF00-492B-9D0A-8B1FF4DF5F4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dense index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3797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3848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3849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3850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51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798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3799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3800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1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3802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3844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3845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3846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47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3803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3840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3841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3842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43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804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3805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6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7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3808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3809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0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1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3812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3813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3814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3815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3816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3817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8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9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3820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1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2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3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4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5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6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7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8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33829" name="Group 1093"/>
          <p:cNvGrpSpPr>
            <a:grpSpLocks/>
          </p:cNvGrpSpPr>
          <p:nvPr/>
        </p:nvGrpSpPr>
        <p:grpSpPr bwMode="auto">
          <a:xfrm>
            <a:off x="5815013" y="2895600"/>
            <a:ext cx="2057400" cy="676275"/>
            <a:chOff x="3663" y="1824"/>
            <a:chExt cx="1296" cy="426"/>
          </a:xfrm>
        </p:grpSpPr>
        <p:sp>
          <p:nvSpPr>
            <p:cNvPr id="33837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8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39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  <p:grpSp>
        <p:nvGrpSpPr>
          <p:cNvPr id="33830" name="Group 1094"/>
          <p:cNvGrpSpPr>
            <a:grpSpLocks/>
          </p:cNvGrpSpPr>
          <p:nvPr/>
        </p:nvGrpSpPr>
        <p:grpSpPr bwMode="auto">
          <a:xfrm>
            <a:off x="1673225" y="2933700"/>
            <a:ext cx="3889375" cy="688975"/>
            <a:chOff x="1054" y="1848"/>
            <a:chExt cx="2450" cy="434"/>
          </a:xfrm>
        </p:grpSpPr>
        <p:sp>
          <p:nvSpPr>
            <p:cNvPr id="33831" name="Rectangle 1074" descr="Large grid"/>
            <p:cNvSpPr>
              <a:spLocks noChangeArrowheads="1"/>
            </p:cNvSpPr>
            <p:nvPr/>
          </p:nvSpPr>
          <p:spPr bwMode="auto">
            <a:xfrm>
              <a:off x="1335" y="2090"/>
              <a:ext cx="57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32" name="Text Box 1077"/>
            <p:cNvSpPr txBox="1">
              <a:spLocks noChangeArrowheads="1"/>
            </p:cNvSpPr>
            <p:nvPr/>
          </p:nvSpPr>
          <p:spPr bwMode="auto">
            <a:xfrm>
              <a:off x="1054" y="18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33833" name="Freeform 1078"/>
            <p:cNvSpPr>
              <a:spLocks/>
            </p:cNvSpPr>
            <p:nvPr/>
          </p:nvSpPr>
          <p:spPr bwMode="auto">
            <a:xfrm>
              <a:off x="1368" y="1902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33834" name="Group 1088"/>
            <p:cNvGrpSpPr>
              <a:grpSpLocks/>
            </p:cNvGrpSpPr>
            <p:nvPr/>
          </p:nvGrpSpPr>
          <p:grpSpPr bwMode="auto">
            <a:xfrm>
              <a:off x="3208" y="2056"/>
              <a:ext cx="296" cy="186"/>
              <a:chOff x="456" y="3024"/>
              <a:chExt cx="592" cy="312"/>
            </a:xfrm>
          </p:grpSpPr>
          <p:sp>
            <p:nvSpPr>
              <p:cNvPr id="33835" name="Freeform 1089"/>
              <p:cNvSpPr>
                <a:spLocks/>
              </p:cNvSpPr>
              <p:nvPr/>
            </p:nvSpPr>
            <p:spPr bwMode="auto">
              <a:xfrm>
                <a:off x="456" y="3024"/>
                <a:ext cx="520" cy="288"/>
              </a:xfrm>
              <a:custGeom>
                <a:avLst/>
                <a:gdLst>
                  <a:gd name="T0" fmla="*/ 0 w 520"/>
                  <a:gd name="T1" fmla="*/ 0 h 288"/>
                  <a:gd name="T2" fmla="*/ 24 w 520"/>
                  <a:gd name="T3" fmla="*/ 16 h 288"/>
                  <a:gd name="T4" fmla="*/ 40 w 520"/>
                  <a:gd name="T5" fmla="*/ 40 h 288"/>
                  <a:gd name="T6" fmla="*/ 88 w 520"/>
                  <a:gd name="T7" fmla="*/ 56 h 288"/>
                  <a:gd name="T8" fmla="*/ 128 w 520"/>
                  <a:gd name="T9" fmla="*/ 112 h 288"/>
                  <a:gd name="T10" fmla="*/ 136 w 520"/>
                  <a:gd name="T11" fmla="*/ 152 h 288"/>
                  <a:gd name="T12" fmla="*/ 408 w 520"/>
                  <a:gd name="T13" fmla="*/ 232 h 288"/>
                  <a:gd name="T14" fmla="*/ 520 w 520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0"/>
                  <a:gd name="T25" fmla="*/ 0 h 288"/>
                  <a:gd name="T26" fmla="*/ 520 w 520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0" h="288">
                    <a:moveTo>
                      <a:pt x="0" y="0"/>
                    </a:moveTo>
                    <a:cubicBezTo>
                      <a:pt x="8" y="5"/>
                      <a:pt x="17" y="9"/>
                      <a:pt x="24" y="16"/>
                    </a:cubicBezTo>
                    <a:cubicBezTo>
                      <a:pt x="31" y="23"/>
                      <a:pt x="32" y="35"/>
                      <a:pt x="40" y="40"/>
                    </a:cubicBezTo>
                    <a:cubicBezTo>
                      <a:pt x="54" y="49"/>
                      <a:pt x="88" y="56"/>
                      <a:pt x="88" y="56"/>
                    </a:cubicBezTo>
                    <a:cubicBezTo>
                      <a:pt x="89" y="58"/>
                      <a:pt x="125" y="104"/>
                      <a:pt x="128" y="112"/>
                    </a:cubicBezTo>
                    <a:cubicBezTo>
                      <a:pt x="133" y="125"/>
                      <a:pt x="124" y="146"/>
                      <a:pt x="136" y="152"/>
                    </a:cubicBezTo>
                    <a:cubicBezTo>
                      <a:pt x="176" y="173"/>
                      <a:pt x="349" y="215"/>
                      <a:pt x="408" y="232"/>
                    </a:cubicBezTo>
                    <a:cubicBezTo>
                      <a:pt x="433" y="270"/>
                      <a:pt x="474" y="288"/>
                      <a:pt x="520" y="2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36" name="Freeform 1090"/>
              <p:cNvSpPr>
                <a:spLocks/>
              </p:cNvSpPr>
              <p:nvPr/>
            </p:nvSpPr>
            <p:spPr bwMode="auto">
              <a:xfrm>
                <a:off x="504" y="3104"/>
                <a:ext cx="544" cy="232"/>
              </a:xfrm>
              <a:custGeom>
                <a:avLst/>
                <a:gdLst>
                  <a:gd name="T0" fmla="*/ 0 w 544"/>
                  <a:gd name="T1" fmla="*/ 232 h 232"/>
                  <a:gd name="T2" fmla="*/ 64 w 544"/>
                  <a:gd name="T3" fmla="*/ 216 h 232"/>
                  <a:gd name="T4" fmla="*/ 72 w 544"/>
                  <a:gd name="T5" fmla="*/ 152 h 232"/>
                  <a:gd name="T6" fmla="*/ 112 w 544"/>
                  <a:gd name="T7" fmla="*/ 144 h 232"/>
                  <a:gd name="T8" fmla="*/ 280 w 544"/>
                  <a:gd name="T9" fmla="*/ 120 h 232"/>
                  <a:gd name="T10" fmla="*/ 360 w 544"/>
                  <a:gd name="T11" fmla="*/ 64 h 232"/>
                  <a:gd name="T12" fmla="*/ 488 w 544"/>
                  <a:gd name="T13" fmla="*/ 24 h 232"/>
                  <a:gd name="T14" fmla="*/ 544 w 544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4"/>
                  <a:gd name="T25" fmla="*/ 0 h 232"/>
                  <a:gd name="T26" fmla="*/ 544 w 544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4" h="232">
                    <a:moveTo>
                      <a:pt x="0" y="232"/>
                    </a:moveTo>
                    <a:cubicBezTo>
                      <a:pt x="13" y="229"/>
                      <a:pt x="62" y="221"/>
                      <a:pt x="64" y="216"/>
                    </a:cubicBezTo>
                    <a:cubicBezTo>
                      <a:pt x="73" y="196"/>
                      <a:pt x="60" y="170"/>
                      <a:pt x="72" y="152"/>
                    </a:cubicBezTo>
                    <a:cubicBezTo>
                      <a:pt x="80" y="141"/>
                      <a:pt x="99" y="146"/>
                      <a:pt x="112" y="144"/>
                    </a:cubicBezTo>
                    <a:cubicBezTo>
                      <a:pt x="166" y="137"/>
                      <a:pt x="228" y="139"/>
                      <a:pt x="280" y="120"/>
                    </a:cubicBezTo>
                    <a:cubicBezTo>
                      <a:pt x="315" y="107"/>
                      <a:pt x="330" y="81"/>
                      <a:pt x="360" y="64"/>
                    </a:cubicBezTo>
                    <a:cubicBezTo>
                      <a:pt x="399" y="42"/>
                      <a:pt x="448" y="44"/>
                      <a:pt x="488" y="24"/>
                    </a:cubicBezTo>
                    <a:cubicBezTo>
                      <a:pt x="509" y="14"/>
                      <a:pt x="519" y="0"/>
                      <a:pt x="54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B943D-57F4-4D5F-89D8-8E62D90AB0F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Topics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Conventional indexes</a:t>
            </a:r>
          </a:p>
          <a:p>
            <a:pPr eaLnBrk="1" hangingPunct="1"/>
            <a:r>
              <a:rPr lang="en-US" altLang="hu-HU"/>
              <a:t>B-trees</a:t>
            </a:r>
          </a:p>
          <a:p>
            <a:pPr eaLnBrk="1" hangingPunct="1"/>
            <a:r>
              <a:rPr lang="en-US" altLang="hu-HU"/>
              <a:t>Hashing schemes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8C8F4-BA65-4B5B-B9BC-9A533AD1B4F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4819" name="Rectangle 1026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4820" name="Rectangle 1027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4821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4850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4851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4852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53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2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4846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7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4848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9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3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4842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4843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4844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5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4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4838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39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4840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1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4825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4826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27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28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4829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4830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31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32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4833" name="Line 1056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4" name="Line 1057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5" name="Line 1058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6" name="Line 1059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7" name="Text Box 1064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34</a:t>
            </a:r>
            <a:endParaRPr lang="en-US" altLang="hu-HU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42FC1-1585-4940-8462-2441F9DC86E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5843" name="Rectangle 1026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5844" name="Rectangle 1027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5845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587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587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587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8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6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587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587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7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586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587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587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8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586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6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586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6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5849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5850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1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2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5853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5854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5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6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5857" name="Line 1056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58" name="Line 1057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59" name="Line 1058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60" name="Line 1059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61" name="Text Box 1064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34</a:t>
            </a:r>
            <a:endParaRPr lang="en-US" altLang="hu-HU" sz="3600"/>
          </a:p>
        </p:txBody>
      </p:sp>
      <p:grpSp>
        <p:nvGrpSpPr>
          <p:cNvPr id="35862" name="Group 1067"/>
          <p:cNvGrpSpPr>
            <a:grpSpLocks/>
          </p:cNvGrpSpPr>
          <p:nvPr/>
        </p:nvGrpSpPr>
        <p:grpSpPr bwMode="auto">
          <a:xfrm>
            <a:off x="2124075" y="3200400"/>
            <a:ext cx="4194175" cy="2560638"/>
            <a:chOff x="1338" y="2016"/>
            <a:chExt cx="2642" cy="1613"/>
          </a:xfrm>
        </p:grpSpPr>
        <p:sp>
          <p:nvSpPr>
            <p:cNvPr id="35863" name="Text Box 1065"/>
            <p:cNvSpPr txBox="1">
              <a:spLocks noChangeArrowheads="1"/>
            </p:cNvSpPr>
            <p:nvPr/>
          </p:nvSpPr>
          <p:spPr bwMode="auto">
            <a:xfrm>
              <a:off x="3654" y="20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34</a:t>
              </a:r>
              <a:endParaRPr lang="en-US" altLang="hu-HU" sz="3600"/>
            </a:p>
          </p:txBody>
        </p:sp>
        <p:sp>
          <p:nvSpPr>
            <p:cNvPr id="35864" name="Text Box 1066"/>
            <p:cNvSpPr txBox="1">
              <a:spLocks noChangeArrowheads="1"/>
            </p:cNvSpPr>
            <p:nvPr/>
          </p:nvSpPr>
          <p:spPr bwMode="auto">
            <a:xfrm>
              <a:off x="1338" y="2881"/>
              <a:ext cx="19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rgbClr val="FF0000"/>
                  </a:solidFill>
                </a:rPr>
                <a:t> our lucky day!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 we have free space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 where we need it!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05BBB-164D-430A-A914-E2AEF1ADDA9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6898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6899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6900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901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1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6890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6891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6892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3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2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6886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87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89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6873" name="Rectangle 24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5" name="Rectangle 26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6" name="Rectangle 27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6877" name="Rectangle 28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6878" name="Rectangle 29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9" name="Rectangle 30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80" name="Rectangle 31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6881" name="Line 32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2" name="Line 33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3" name="Line 34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4" name="Line 35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5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15</a:t>
            </a:r>
            <a:endParaRPr lang="en-US" altLang="hu-HU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C23C03-BC30-48FF-A186-8B18EC2E1E0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7931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7932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7933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34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7927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8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7929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30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5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7923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7924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7925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6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6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7919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0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7921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2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7897" name="Rectangle 24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7898" name="Rectangle 25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899" name="Rectangle 26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0" name="Rectangle 27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7901" name="Rectangle 28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7902" name="Rectangle 29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3" name="Rectangle 30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4" name="Rectangle 31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7905" name="Line 32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6" name="Line 33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7" name="Line 34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8" name="Line 35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9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15</a:t>
            </a:r>
            <a:endParaRPr lang="en-US" altLang="hu-HU" sz="3600"/>
          </a:p>
        </p:txBody>
      </p:sp>
      <p:grpSp>
        <p:nvGrpSpPr>
          <p:cNvPr id="37910" name="Group 48"/>
          <p:cNvGrpSpPr>
            <a:grpSpLocks/>
          </p:cNvGrpSpPr>
          <p:nvPr/>
        </p:nvGrpSpPr>
        <p:grpSpPr bwMode="auto">
          <a:xfrm>
            <a:off x="1635125" y="2349500"/>
            <a:ext cx="5153025" cy="1295400"/>
            <a:chOff x="1030" y="1480"/>
            <a:chExt cx="3246" cy="816"/>
          </a:xfrm>
        </p:grpSpPr>
        <p:sp>
          <p:nvSpPr>
            <p:cNvPr id="37912" name="Text Box 41"/>
            <p:cNvSpPr txBox="1">
              <a:spLocks noChangeArrowheads="1"/>
            </p:cNvSpPr>
            <p:nvPr/>
          </p:nvSpPr>
          <p:spPr bwMode="auto">
            <a:xfrm>
              <a:off x="3934" y="14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15</a:t>
              </a:r>
              <a:endParaRPr lang="en-US" altLang="hu-HU" sz="3600"/>
            </a:p>
          </p:txBody>
        </p:sp>
        <p:sp>
          <p:nvSpPr>
            <p:cNvPr id="37913" name="Text Box 42"/>
            <p:cNvSpPr txBox="1">
              <a:spLocks noChangeArrowheads="1"/>
            </p:cNvSpPr>
            <p:nvPr/>
          </p:nvSpPr>
          <p:spPr bwMode="auto">
            <a:xfrm>
              <a:off x="3950" y="18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20</a:t>
              </a:r>
              <a:endParaRPr lang="en-US" altLang="hu-HU" sz="3600"/>
            </a:p>
          </p:txBody>
        </p:sp>
        <p:sp>
          <p:nvSpPr>
            <p:cNvPr id="37914" name="Text Box 43"/>
            <p:cNvSpPr txBox="1">
              <a:spLocks noChangeArrowheads="1"/>
            </p:cNvSpPr>
            <p:nvPr/>
          </p:nvSpPr>
          <p:spPr bwMode="auto">
            <a:xfrm>
              <a:off x="3638" y="200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37915" name="Text Box 44"/>
            <p:cNvSpPr txBox="1">
              <a:spLocks noChangeArrowheads="1"/>
            </p:cNvSpPr>
            <p:nvPr/>
          </p:nvSpPr>
          <p:spPr bwMode="auto">
            <a:xfrm>
              <a:off x="1030" y="16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20</a:t>
              </a:r>
              <a:endParaRPr lang="en-US" altLang="hu-HU" sz="3600"/>
            </a:p>
          </p:txBody>
        </p:sp>
        <p:sp>
          <p:nvSpPr>
            <p:cNvPr id="37916" name="Freeform 45"/>
            <p:cNvSpPr>
              <a:spLocks/>
            </p:cNvSpPr>
            <p:nvPr/>
          </p:nvSpPr>
          <p:spPr bwMode="auto">
            <a:xfrm>
              <a:off x="3664" y="1568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7" name="Freeform 46"/>
            <p:cNvSpPr>
              <a:spLocks/>
            </p:cNvSpPr>
            <p:nvPr/>
          </p:nvSpPr>
          <p:spPr bwMode="auto">
            <a:xfrm>
              <a:off x="3672" y="187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8" name="Freeform 47"/>
            <p:cNvSpPr>
              <a:spLocks/>
            </p:cNvSpPr>
            <p:nvPr/>
          </p:nvSpPr>
          <p:spPr bwMode="auto">
            <a:xfrm>
              <a:off x="1360" y="171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7911" name="Text Box 49"/>
          <p:cNvSpPr txBox="1">
            <a:spLocks noChangeArrowheads="1"/>
          </p:cNvSpPr>
          <p:nvPr/>
        </p:nvSpPr>
        <p:spPr bwMode="auto">
          <a:xfrm>
            <a:off x="312738" y="4603750"/>
            <a:ext cx="5438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Illustrated: Immediate reorganization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Variation: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000">
                <a:solidFill>
                  <a:schemeClr val="accent2"/>
                </a:solidFill>
              </a:rPr>
              <a:t> insert new block (chained file)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000">
                <a:solidFill>
                  <a:schemeClr val="accent2"/>
                </a:solidFill>
              </a:rPr>
              <a:t> update index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7C342-1C3B-4B99-8ABF-F408C603EB5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990850" y="2055813"/>
            <a:ext cx="2057400" cy="609600"/>
            <a:chOff x="3792" y="1152"/>
            <a:chExt cx="1296" cy="384"/>
          </a:xfrm>
        </p:grpSpPr>
        <p:sp>
          <p:nvSpPr>
            <p:cNvPr id="38960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8961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8962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63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2990850" y="2894013"/>
            <a:ext cx="2057400" cy="609600"/>
            <a:chOff x="3792" y="1152"/>
            <a:chExt cx="1296" cy="384"/>
          </a:xfrm>
        </p:grpSpPr>
        <p:sp>
          <p:nvSpPr>
            <p:cNvPr id="38956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7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8958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9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19" name="Group 14"/>
          <p:cNvGrpSpPr>
            <a:grpSpLocks/>
          </p:cNvGrpSpPr>
          <p:nvPr/>
        </p:nvGrpSpPr>
        <p:grpSpPr bwMode="auto">
          <a:xfrm>
            <a:off x="2990850" y="3732213"/>
            <a:ext cx="2057400" cy="609600"/>
            <a:chOff x="3792" y="1152"/>
            <a:chExt cx="1296" cy="384"/>
          </a:xfrm>
        </p:grpSpPr>
        <p:sp>
          <p:nvSpPr>
            <p:cNvPr id="38952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8953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8954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5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20" name="Group 19"/>
          <p:cNvGrpSpPr>
            <a:grpSpLocks/>
          </p:cNvGrpSpPr>
          <p:nvPr/>
        </p:nvGrpSpPr>
        <p:grpSpPr bwMode="auto">
          <a:xfrm>
            <a:off x="2990850" y="4570413"/>
            <a:ext cx="2057400" cy="609600"/>
            <a:chOff x="3792" y="1152"/>
            <a:chExt cx="1296" cy="384"/>
          </a:xfrm>
        </p:grpSpPr>
        <p:sp>
          <p:nvSpPr>
            <p:cNvPr id="38948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9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8950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1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8921" name="Rectangle 24"/>
          <p:cNvSpPr>
            <a:spLocks noChangeArrowheads="1"/>
          </p:cNvSpPr>
          <p:nvPr/>
        </p:nvSpPr>
        <p:spPr bwMode="auto">
          <a:xfrm>
            <a:off x="8064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8922" name="Rectangle 25"/>
          <p:cNvSpPr>
            <a:spLocks noChangeArrowheads="1"/>
          </p:cNvSpPr>
          <p:nvPr/>
        </p:nvSpPr>
        <p:spPr bwMode="auto">
          <a:xfrm>
            <a:off x="12636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3" name="Rectangle 26"/>
          <p:cNvSpPr>
            <a:spLocks noChangeArrowheads="1"/>
          </p:cNvSpPr>
          <p:nvPr/>
        </p:nvSpPr>
        <p:spPr bwMode="auto">
          <a:xfrm>
            <a:off x="12636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4" name="Rectangle 27"/>
          <p:cNvSpPr>
            <a:spLocks noChangeArrowheads="1"/>
          </p:cNvSpPr>
          <p:nvPr/>
        </p:nvSpPr>
        <p:spPr bwMode="auto">
          <a:xfrm>
            <a:off x="8064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8925" name="Rectangle 28"/>
          <p:cNvSpPr>
            <a:spLocks noChangeArrowheads="1"/>
          </p:cNvSpPr>
          <p:nvPr/>
        </p:nvSpPr>
        <p:spPr bwMode="auto">
          <a:xfrm>
            <a:off x="8064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8926" name="Rectangle 29"/>
          <p:cNvSpPr>
            <a:spLocks noChangeArrowheads="1"/>
          </p:cNvSpPr>
          <p:nvPr/>
        </p:nvSpPr>
        <p:spPr bwMode="auto">
          <a:xfrm>
            <a:off x="12636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7" name="Rectangle 30"/>
          <p:cNvSpPr>
            <a:spLocks noChangeArrowheads="1"/>
          </p:cNvSpPr>
          <p:nvPr/>
        </p:nvSpPr>
        <p:spPr bwMode="auto">
          <a:xfrm>
            <a:off x="12636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8" name="Rectangle 31"/>
          <p:cNvSpPr>
            <a:spLocks noChangeArrowheads="1"/>
          </p:cNvSpPr>
          <p:nvPr/>
        </p:nvSpPr>
        <p:spPr bwMode="auto">
          <a:xfrm>
            <a:off x="8064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8929" name="Line 32"/>
          <p:cNvSpPr>
            <a:spLocks noChangeShapeType="1"/>
          </p:cNvSpPr>
          <p:nvPr/>
        </p:nvSpPr>
        <p:spPr bwMode="auto">
          <a:xfrm flipV="1">
            <a:off x="1493838" y="2170113"/>
            <a:ext cx="151447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0" name="Line 33"/>
          <p:cNvSpPr>
            <a:spLocks noChangeShapeType="1"/>
          </p:cNvSpPr>
          <p:nvPr/>
        </p:nvSpPr>
        <p:spPr bwMode="auto">
          <a:xfrm>
            <a:off x="1477963" y="2765425"/>
            <a:ext cx="148113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1" name="Line 34"/>
          <p:cNvSpPr>
            <a:spLocks noChangeShapeType="1"/>
          </p:cNvSpPr>
          <p:nvPr/>
        </p:nvSpPr>
        <p:spPr bwMode="auto">
          <a:xfrm>
            <a:off x="1493838" y="3111500"/>
            <a:ext cx="1490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2" name="Line 35"/>
          <p:cNvSpPr>
            <a:spLocks noChangeShapeType="1"/>
          </p:cNvSpPr>
          <p:nvPr/>
        </p:nvSpPr>
        <p:spPr bwMode="auto">
          <a:xfrm>
            <a:off x="1524000" y="3371850"/>
            <a:ext cx="1460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3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25</a:t>
            </a:r>
            <a:endParaRPr lang="en-US" altLang="hu-HU" sz="3600"/>
          </a:p>
        </p:txBody>
      </p:sp>
      <p:grpSp>
        <p:nvGrpSpPr>
          <p:cNvPr id="38934" name="Group 55"/>
          <p:cNvGrpSpPr>
            <a:grpSpLocks/>
          </p:cNvGrpSpPr>
          <p:nvPr/>
        </p:nvGrpSpPr>
        <p:grpSpPr bwMode="auto">
          <a:xfrm>
            <a:off x="5067300" y="2222500"/>
            <a:ext cx="3543300" cy="2959100"/>
            <a:chOff x="3192" y="1400"/>
            <a:chExt cx="2232" cy="1864"/>
          </a:xfrm>
        </p:grpSpPr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3192" y="1488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3" name="Rectangle 47"/>
            <p:cNvSpPr>
              <a:spLocks noChangeArrowheads="1"/>
            </p:cNvSpPr>
            <p:nvPr/>
          </p:nvSpPr>
          <p:spPr bwMode="auto">
            <a:xfrm>
              <a:off x="3192" y="2016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4" name="Rectangle 48"/>
            <p:cNvSpPr>
              <a:spLocks noChangeArrowheads="1"/>
            </p:cNvSpPr>
            <p:nvPr/>
          </p:nvSpPr>
          <p:spPr bwMode="auto">
            <a:xfrm>
              <a:off x="3192" y="2544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5" name="Rectangle 49"/>
            <p:cNvSpPr>
              <a:spLocks noChangeArrowheads="1"/>
            </p:cNvSpPr>
            <p:nvPr/>
          </p:nvSpPr>
          <p:spPr bwMode="auto">
            <a:xfrm>
              <a:off x="3192" y="3072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6" name="Rectangle 50"/>
            <p:cNvSpPr>
              <a:spLocks noChangeArrowheads="1"/>
            </p:cNvSpPr>
            <p:nvPr/>
          </p:nvSpPr>
          <p:spPr bwMode="auto">
            <a:xfrm>
              <a:off x="5320" y="1520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7" name="Line 52"/>
            <p:cNvSpPr>
              <a:spLocks noChangeShapeType="1"/>
            </p:cNvSpPr>
            <p:nvPr/>
          </p:nvSpPr>
          <p:spPr bwMode="auto">
            <a:xfrm flipV="1">
              <a:off x="3240" y="1400"/>
              <a:ext cx="768" cy="1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8935" name="Group 54"/>
          <p:cNvGrpSpPr>
            <a:grpSpLocks/>
          </p:cNvGrpSpPr>
          <p:nvPr/>
        </p:nvGrpSpPr>
        <p:grpSpPr bwMode="auto">
          <a:xfrm>
            <a:off x="5940425" y="2106613"/>
            <a:ext cx="2800350" cy="1568450"/>
            <a:chOff x="3742" y="1327"/>
            <a:chExt cx="1764" cy="988"/>
          </a:xfrm>
        </p:grpSpPr>
        <p:grpSp>
          <p:nvGrpSpPr>
            <p:cNvPr id="38936" name="Group 41"/>
            <p:cNvGrpSpPr>
              <a:grpSpLocks/>
            </p:cNvGrpSpPr>
            <p:nvPr/>
          </p:nvGrpSpPr>
          <p:grpSpPr bwMode="auto">
            <a:xfrm>
              <a:off x="4012" y="1327"/>
              <a:ext cx="1296" cy="384"/>
              <a:chOff x="3792" y="1152"/>
              <a:chExt cx="1296" cy="384"/>
            </a:xfrm>
          </p:grpSpPr>
          <p:sp>
            <p:nvSpPr>
              <p:cNvPr id="38938" name="Rectangle 4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38939" name="Rectangle 43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25</a:t>
                </a:r>
                <a:endParaRPr lang="en-US" altLang="hu-HU" sz="2400"/>
              </a:p>
            </p:txBody>
          </p:sp>
          <p:sp>
            <p:nvSpPr>
              <p:cNvPr id="38940" name="Rectangle 44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38941" name="Rectangle 4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</p:grpSp>
        <p:sp>
          <p:nvSpPr>
            <p:cNvPr id="38937" name="Text Box 53"/>
            <p:cNvSpPr txBox="1">
              <a:spLocks noChangeArrowheads="1"/>
            </p:cNvSpPr>
            <p:nvPr/>
          </p:nvSpPr>
          <p:spPr bwMode="auto">
            <a:xfrm>
              <a:off x="3742" y="1797"/>
              <a:ext cx="17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overflow blocks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(reorganize later...)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9716C-7144-4FFF-ACDD-5336089BFCB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dense index case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917700"/>
            <a:ext cx="5959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u-HU" sz="3600"/>
              <a:t> Similar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u-HU" sz="3600"/>
              <a:t> Often more expensive . . 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6DC01-B8F7-4790-833D-D827A7DAC43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 dirty="0">
                <a:solidFill>
                  <a:srgbClr val="00B050"/>
                </a:solidFill>
              </a:rPr>
              <a:t>Secondary indexes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184900" y="889685"/>
            <a:ext cx="127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 dirty="0">
                <a:solidFill>
                  <a:srgbClr val="00B050"/>
                </a:solidFill>
              </a:rPr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 dirty="0">
                <a:solidFill>
                  <a:srgbClr val="00B050"/>
                </a:solidFill>
              </a:rPr>
              <a:t>field</a:t>
            </a:r>
            <a:endParaRPr lang="en-US" altLang="hu-HU" sz="2400" dirty="0">
              <a:solidFill>
                <a:srgbClr val="00B050"/>
              </a:solidFill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1016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1017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1018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9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1012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1013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1014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5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1008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1009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101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1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9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1004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1005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1006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07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70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1000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1001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1002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03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0971" name="Text Box 30"/>
          <p:cNvSpPr txBox="1">
            <a:spLocks noChangeArrowheads="1"/>
          </p:cNvSpPr>
          <p:nvPr/>
        </p:nvSpPr>
        <p:spPr bwMode="auto">
          <a:xfrm>
            <a:off x="1047750" y="1017588"/>
            <a:ext cx="2790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Sparse index</a:t>
            </a:r>
            <a:endParaRPr lang="en-US" altLang="hu-HU" sz="3600"/>
          </a:p>
        </p:txBody>
      </p:sp>
      <p:grpSp>
        <p:nvGrpSpPr>
          <p:cNvPr id="40972" name="Group 39"/>
          <p:cNvGrpSpPr>
            <a:grpSpLocks/>
          </p:cNvGrpSpPr>
          <p:nvPr/>
        </p:nvGrpSpPr>
        <p:grpSpPr bwMode="auto">
          <a:xfrm>
            <a:off x="2965450" y="1938338"/>
            <a:ext cx="914400" cy="1219200"/>
            <a:chOff x="1340" y="1501"/>
            <a:chExt cx="576" cy="768"/>
          </a:xfrm>
        </p:grpSpPr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4" name="Rectangle 3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0996" name="Rectangle 3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80</a:t>
              </a:r>
            </a:p>
          </p:txBody>
        </p:sp>
        <p:sp>
          <p:nvSpPr>
            <p:cNvPr id="40997" name="Rectangle 3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8" name="Rectangle 3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9" name="Rectangle 3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100</a:t>
              </a:r>
            </a:p>
          </p:txBody>
        </p:sp>
      </p:grpSp>
      <p:grpSp>
        <p:nvGrpSpPr>
          <p:cNvPr id="40973" name="Group 40"/>
          <p:cNvGrpSpPr>
            <a:grpSpLocks/>
          </p:cNvGrpSpPr>
          <p:nvPr/>
        </p:nvGrpSpPr>
        <p:grpSpPr bwMode="auto">
          <a:xfrm>
            <a:off x="2978150" y="3487738"/>
            <a:ext cx="914400" cy="1219200"/>
            <a:chOff x="1340" y="1501"/>
            <a:chExt cx="576" cy="768"/>
          </a:xfrm>
        </p:grpSpPr>
        <p:sp>
          <p:nvSpPr>
            <p:cNvPr id="40984" name="Rectangle 4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90</a:t>
              </a:r>
            </a:p>
          </p:txBody>
        </p:sp>
        <p:sp>
          <p:nvSpPr>
            <p:cNvPr id="40985" name="Rectangle 4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86" name="Rectangle 4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87" name="Rectangle 4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0988" name="Rectangle 4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  <p:sp>
          <p:nvSpPr>
            <p:cNvPr id="40989" name="Rectangle 4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0" name="Rectangle 4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1" name="Rectangle 4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0974" name="Line 50"/>
          <p:cNvSpPr>
            <a:spLocks noChangeShapeType="1"/>
          </p:cNvSpPr>
          <p:nvPr/>
        </p:nvSpPr>
        <p:spPr bwMode="auto">
          <a:xfrm flipV="1">
            <a:off x="3721100" y="1892300"/>
            <a:ext cx="1955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5" name="Line 51"/>
          <p:cNvSpPr>
            <a:spLocks noChangeShapeType="1"/>
          </p:cNvSpPr>
          <p:nvPr/>
        </p:nvSpPr>
        <p:spPr bwMode="auto">
          <a:xfrm>
            <a:off x="3721100" y="2400300"/>
            <a:ext cx="1981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6" name="Line 52"/>
          <p:cNvSpPr>
            <a:spLocks noChangeShapeType="1"/>
          </p:cNvSpPr>
          <p:nvPr/>
        </p:nvSpPr>
        <p:spPr bwMode="auto">
          <a:xfrm>
            <a:off x="3721100" y="2705100"/>
            <a:ext cx="1981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7" name="Line 53"/>
          <p:cNvSpPr>
            <a:spLocks noChangeShapeType="1"/>
          </p:cNvSpPr>
          <p:nvPr/>
        </p:nvSpPr>
        <p:spPr bwMode="auto">
          <a:xfrm>
            <a:off x="3759200" y="3022600"/>
            <a:ext cx="19177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8" name="Line 54"/>
          <p:cNvSpPr>
            <a:spLocks noChangeShapeType="1"/>
          </p:cNvSpPr>
          <p:nvPr/>
        </p:nvSpPr>
        <p:spPr bwMode="auto">
          <a:xfrm>
            <a:off x="3759200" y="3632200"/>
            <a:ext cx="19685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9" name="Line 55"/>
          <p:cNvSpPr>
            <a:spLocks noChangeShapeType="1"/>
          </p:cNvSpPr>
          <p:nvPr/>
        </p:nvSpPr>
        <p:spPr bwMode="auto">
          <a:xfrm>
            <a:off x="3759200" y="3949700"/>
            <a:ext cx="13208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0980" name="Group 59"/>
          <p:cNvGrpSpPr>
            <a:grpSpLocks/>
          </p:cNvGrpSpPr>
          <p:nvPr/>
        </p:nvGrpSpPr>
        <p:grpSpPr bwMode="auto">
          <a:xfrm>
            <a:off x="865188" y="1739900"/>
            <a:ext cx="4606925" cy="3876675"/>
            <a:chOff x="545" y="1096"/>
            <a:chExt cx="2902" cy="2442"/>
          </a:xfrm>
        </p:grpSpPr>
        <p:sp>
          <p:nvSpPr>
            <p:cNvPr id="40981" name="Freeform 56"/>
            <p:cNvSpPr>
              <a:spLocks/>
            </p:cNvSpPr>
            <p:nvPr/>
          </p:nvSpPr>
          <p:spPr bwMode="auto">
            <a:xfrm>
              <a:off x="752" y="1096"/>
              <a:ext cx="2456" cy="1808"/>
            </a:xfrm>
            <a:custGeom>
              <a:avLst/>
              <a:gdLst>
                <a:gd name="T0" fmla="*/ 2456 w 2456"/>
                <a:gd name="T1" fmla="*/ 0 h 1808"/>
                <a:gd name="T2" fmla="*/ 2304 w 2456"/>
                <a:gd name="T3" fmla="*/ 56 h 1808"/>
                <a:gd name="T4" fmla="*/ 2112 w 2456"/>
                <a:gd name="T5" fmla="*/ 208 h 1808"/>
                <a:gd name="T6" fmla="*/ 1952 w 2456"/>
                <a:gd name="T7" fmla="*/ 304 h 1808"/>
                <a:gd name="T8" fmla="*/ 1800 w 2456"/>
                <a:gd name="T9" fmla="*/ 376 h 1808"/>
                <a:gd name="T10" fmla="*/ 1744 w 2456"/>
                <a:gd name="T11" fmla="*/ 424 h 1808"/>
                <a:gd name="T12" fmla="*/ 1608 w 2456"/>
                <a:gd name="T13" fmla="*/ 488 h 1808"/>
                <a:gd name="T14" fmla="*/ 1440 w 2456"/>
                <a:gd name="T15" fmla="*/ 608 h 1808"/>
                <a:gd name="T16" fmla="*/ 1128 w 2456"/>
                <a:gd name="T17" fmla="*/ 816 h 1808"/>
                <a:gd name="T18" fmla="*/ 880 w 2456"/>
                <a:gd name="T19" fmla="*/ 1064 h 1808"/>
                <a:gd name="T20" fmla="*/ 648 w 2456"/>
                <a:gd name="T21" fmla="*/ 1248 h 1808"/>
                <a:gd name="T22" fmla="*/ 448 w 2456"/>
                <a:gd name="T23" fmla="*/ 1440 h 1808"/>
                <a:gd name="T24" fmla="*/ 128 w 2456"/>
                <a:gd name="T25" fmla="*/ 1720 h 1808"/>
                <a:gd name="T26" fmla="*/ 0 w 2456"/>
                <a:gd name="T27" fmla="*/ 1808 h 18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56"/>
                <a:gd name="T43" fmla="*/ 0 h 1808"/>
                <a:gd name="T44" fmla="*/ 2456 w 2456"/>
                <a:gd name="T45" fmla="*/ 1808 h 18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56" h="1808">
                  <a:moveTo>
                    <a:pt x="2456" y="0"/>
                  </a:moveTo>
                  <a:cubicBezTo>
                    <a:pt x="2413" y="29"/>
                    <a:pt x="2355" y="46"/>
                    <a:pt x="2304" y="56"/>
                  </a:cubicBezTo>
                  <a:cubicBezTo>
                    <a:pt x="2235" y="102"/>
                    <a:pt x="2178" y="159"/>
                    <a:pt x="2112" y="208"/>
                  </a:cubicBezTo>
                  <a:cubicBezTo>
                    <a:pt x="2066" y="243"/>
                    <a:pt x="2003" y="279"/>
                    <a:pt x="1952" y="304"/>
                  </a:cubicBezTo>
                  <a:cubicBezTo>
                    <a:pt x="1902" y="329"/>
                    <a:pt x="1847" y="342"/>
                    <a:pt x="1800" y="376"/>
                  </a:cubicBezTo>
                  <a:cubicBezTo>
                    <a:pt x="1780" y="390"/>
                    <a:pt x="1765" y="411"/>
                    <a:pt x="1744" y="424"/>
                  </a:cubicBezTo>
                  <a:cubicBezTo>
                    <a:pt x="1697" y="454"/>
                    <a:pt x="1656" y="469"/>
                    <a:pt x="1608" y="488"/>
                  </a:cubicBezTo>
                  <a:cubicBezTo>
                    <a:pt x="1556" y="540"/>
                    <a:pt x="1499" y="567"/>
                    <a:pt x="1440" y="608"/>
                  </a:cubicBezTo>
                  <a:cubicBezTo>
                    <a:pt x="1338" y="680"/>
                    <a:pt x="1237" y="752"/>
                    <a:pt x="1128" y="816"/>
                  </a:cubicBezTo>
                  <a:cubicBezTo>
                    <a:pt x="1084" y="841"/>
                    <a:pt x="881" y="1063"/>
                    <a:pt x="880" y="1064"/>
                  </a:cubicBezTo>
                  <a:cubicBezTo>
                    <a:pt x="812" y="1136"/>
                    <a:pt x="705" y="1168"/>
                    <a:pt x="648" y="1248"/>
                  </a:cubicBezTo>
                  <a:cubicBezTo>
                    <a:pt x="525" y="1420"/>
                    <a:pt x="622" y="1313"/>
                    <a:pt x="448" y="1440"/>
                  </a:cubicBezTo>
                  <a:cubicBezTo>
                    <a:pt x="237" y="1595"/>
                    <a:pt x="279" y="1584"/>
                    <a:pt x="128" y="1720"/>
                  </a:cubicBezTo>
                  <a:cubicBezTo>
                    <a:pt x="106" y="1740"/>
                    <a:pt x="50" y="1808"/>
                    <a:pt x="0" y="180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0982" name="Freeform 57"/>
            <p:cNvSpPr>
              <a:spLocks/>
            </p:cNvSpPr>
            <p:nvPr/>
          </p:nvSpPr>
          <p:spPr bwMode="auto">
            <a:xfrm>
              <a:off x="824" y="1152"/>
              <a:ext cx="2512" cy="1448"/>
            </a:xfrm>
            <a:custGeom>
              <a:avLst/>
              <a:gdLst>
                <a:gd name="T0" fmla="*/ 0 w 2512"/>
                <a:gd name="T1" fmla="*/ 0 h 1448"/>
                <a:gd name="T2" fmla="*/ 264 w 2512"/>
                <a:gd name="T3" fmla="*/ 176 h 1448"/>
                <a:gd name="T4" fmla="*/ 400 w 2512"/>
                <a:gd name="T5" fmla="*/ 256 h 1448"/>
                <a:gd name="T6" fmla="*/ 536 w 2512"/>
                <a:gd name="T7" fmla="*/ 352 h 1448"/>
                <a:gd name="T8" fmla="*/ 800 w 2512"/>
                <a:gd name="T9" fmla="*/ 520 h 1448"/>
                <a:gd name="T10" fmla="*/ 984 w 2512"/>
                <a:gd name="T11" fmla="*/ 624 h 1448"/>
                <a:gd name="T12" fmla="*/ 1088 w 2512"/>
                <a:gd name="T13" fmla="*/ 704 h 1448"/>
                <a:gd name="T14" fmla="*/ 1280 w 2512"/>
                <a:gd name="T15" fmla="*/ 744 h 1448"/>
                <a:gd name="T16" fmla="*/ 1584 w 2512"/>
                <a:gd name="T17" fmla="*/ 968 h 1448"/>
                <a:gd name="T18" fmla="*/ 1752 w 2512"/>
                <a:gd name="T19" fmla="*/ 1040 h 1448"/>
                <a:gd name="T20" fmla="*/ 2040 w 2512"/>
                <a:gd name="T21" fmla="*/ 1184 h 1448"/>
                <a:gd name="T22" fmla="*/ 2240 w 2512"/>
                <a:gd name="T23" fmla="*/ 1344 h 1448"/>
                <a:gd name="T24" fmla="*/ 2368 w 2512"/>
                <a:gd name="T25" fmla="*/ 1376 h 1448"/>
                <a:gd name="T26" fmla="*/ 2488 w 2512"/>
                <a:gd name="T27" fmla="*/ 1432 h 1448"/>
                <a:gd name="T28" fmla="*/ 2512 w 2512"/>
                <a:gd name="T29" fmla="*/ 1448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12"/>
                <a:gd name="T46" fmla="*/ 0 h 1448"/>
                <a:gd name="T47" fmla="*/ 2512 w 2512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12" h="1448">
                  <a:moveTo>
                    <a:pt x="0" y="0"/>
                  </a:moveTo>
                  <a:cubicBezTo>
                    <a:pt x="119" y="20"/>
                    <a:pt x="171" y="114"/>
                    <a:pt x="264" y="176"/>
                  </a:cubicBezTo>
                  <a:cubicBezTo>
                    <a:pt x="325" y="217"/>
                    <a:pt x="350" y="206"/>
                    <a:pt x="400" y="256"/>
                  </a:cubicBezTo>
                  <a:cubicBezTo>
                    <a:pt x="501" y="357"/>
                    <a:pt x="356" y="277"/>
                    <a:pt x="536" y="352"/>
                  </a:cubicBezTo>
                  <a:cubicBezTo>
                    <a:pt x="607" y="423"/>
                    <a:pt x="710" y="472"/>
                    <a:pt x="800" y="520"/>
                  </a:cubicBezTo>
                  <a:cubicBezTo>
                    <a:pt x="862" y="553"/>
                    <a:pt x="928" y="581"/>
                    <a:pt x="984" y="624"/>
                  </a:cubicBezTo>
                  <a:cubicBezTo>
                    <a:pt x="1019" y="651"/>
                    <a:pt x="1047" y="688"/>
                    <a:pt x="1088" y="704"/>
                  </a:cubicBezTo>
                  <a:cubicBezTo>
                    <a:pt x="1149" y="729"/>
                    <a:pt x="1216" y="731"/>
                    <a:pt x="1280" y="744"/>
                  </a:cubicBezTo>
                  <a:cubicBezTo>
                    <a:pt x="1419" y="867"/>
                    <a:pt x="1419" y="884"/>
                    <a:pt x="1584" y="968"/>
                  </a:cubicBezTo>
                  <a:cubicBezTo>
                    <a:pt x="1638" y="996"/>
                    <a:pt x="1698" y="1011"/>
                    <a:pt x="1752" y="1040"/>
                  </a:cubicBezTo>
                  <a:cubicBezTo>
                    <a:pt x="2061" y="1207"/>
                    <a:pt x="1684" y="1059"/>
                    <a:pt x="2040" y="1184"/>
                  </a:cubicBezTo>
                  <a:cubicBezTo>
                    <a:pt x="2061" y="1202"/>
                    <a:pt x="2200" y="1326"/>
                    <a:pt x="2240" y="1344"/>
                  </a:cubicBezTo>
                  <a:cubicBezTo>
                    <a:pt x="2280" y="1362"/>
                    <a:pt x="2327" y="1361"/>
                    <a:pt x="2368" y="1376"/>
                  </a:cubicBezTo>
                  <a:cubicBezTo>
                    <a:pt x="2410" y="1391"/>
                    <a:pt x="2451" y="1408"/>
                    <a:pt x="2488" y="1432"/>
                  </a:cubicBezTo>
                  <a:cubicBezTo>
                    <a:pt x="2496" y="1437"/>
                    <a:pt x="2512" y="1448"/>
                    <a:pt x="2512" y="144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0983" name="Text Box 58"/>
            <p:cNvSpPr txBox="1">
              <a:spLocks noChangeArrowheads="1"/>
            </p:cNvSpPr>
            <p:nvPr/>
          </p:nvSpPr>
          <p:spPr bwMode="auto">
            <a:xfrm>
              <a:off x="545" y="3134"/>
              <a:ext cx="29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>
                  <a:solidFill>
                    <a:srgbClr val="FF0000"/>
                  </a:solidFill>
                </a:rPr>
                <a:t>does not make sense!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43A7A-D6C0-46D0-B057-18B67E3A15B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field</a:t>
            </a:r>
            <a:endParaRPr lang="en-US" altLang="hu-HU" sz="2400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1990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2039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2040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2041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42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1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2035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2036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2037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8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2031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2032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2033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4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3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2027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2028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2029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0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4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2023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2024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2025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26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1995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Dense index</a:t>
            </a:r>
            <a:endParaRPr lang="en-US" altLang="hu-HU" sz="3600"/>
          </a:p>
        </p:txBody>
      </p:sp>
      <p:grpSp>
        <p:nvGrpSpPr>
          <p:cNvPr id="41996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41997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2016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7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8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  <p:sp>
            <p:nvSpPr>
              <p:cNvPr id="42019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42020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21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22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  <p:grpSp>
          <p:nvGrpSpPr>
            <p:cNvPr id="41998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2007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2008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09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  <p:sp>
            <p:nvSpPr>
              <p:cNvPr id="42011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42012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3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4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1999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0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1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2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3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4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5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6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782EB-EE26-4D5D-AA4D-02306D607BD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field</a:t>
            </a:r>
            <a:endParaRPr lang="en-US" altLang="hu-HU" sz="2400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3014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3078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3079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3080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81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5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3074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3075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3076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77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3070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3071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3072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73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7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3066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3067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3068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69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8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3062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3063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3064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65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3019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Dense index</a:t>
            </a:r>
            <a:endParaRPr lang="en-US" altLang="hu-HU" sz="3600"/>
          </a:p>
        </p:txBody>
      </p:sp>
      <p:grpSp>
        <p:nvGrpSpPr>
          <p:cNvPr id="43020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43036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43054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3055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6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7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  <p:sp>
            <p:nvSpPr>
              <p:cNvPr id="43058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43059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60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61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  <p:grpSp>
          <p:nvGrpSpPr>
            <p:cNvPr id="43037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3046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3047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48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49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  <p:sp>
            <p:nvSpPr>
              <p:cNvPr id="43050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43051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2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3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3038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39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0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1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2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3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4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5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3021" name="Group 72"/>
          <p:cNvGrpSpPr>
            <a:grpSpLocks/>
          </p:cNvGrpSpPr>
          <p:nvPr/>
        </p:nvGrpSpPr>
        <p:grpSpPr bwMode="auto">
          <a:xfrm>
            <a:off x="735013" y="1943100"/>
            <a:ext cx="2516187" cy="3187700"/>
            <a:chOff x="463" y="1224"/>
            <a:chExt cx="1585" cy="2008"/>
          </a:xfrm>
        </p:grpSpPr>
        <p:grpSp>
          <p:nvGrpSpPr>
            <p:cNvPr id="43022" name="Group 40"/>
            <p:cNvGrpSpPr>
              <a:grpSpLocks/>
            </p:cNvGrpSpPr>
            <p:nvPr/>
          </p:nvGrpSpPr>
          <p:grpSpPr bwMode="auto">
            <a:xfrm>
              <a:off x="652" y="1565"/>
              <a:ext cx="576" cy="768"/>
              <a:chOff x="1340" y="1501"/>
              <a:chExt cx="576" cy="768"/>
            </a:xfrm>
          </p:grpSpPr>
          <p:sp>
            <p:nvSpPr>
              <p:cNvPr id="43028" name="Rectangle 4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3029" name="Rectangle 4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0" name="Rectangle 4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1" name="Rectangle 4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3032" name="Rectangle 4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43033" name="Rectangle 4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4" name="Rectangle 4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5" name="Rectangle 4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3023" name="Line 66"/>
            <p:cNvSpPr>
              <a:spLocks noChangeShapeType="1"/>
            </p:cNvSpPr>
            <p:nvPr/>
          </p:nvSpPr>
          <p:spPr bwMode="auto">
            <a:xfrm flipV="1">
              <a:off x="1152" y="1224"/>
              <a:ext cx="896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4" name="Line 67"/>
            <p:cNvSpPr>
              <a:spLocks noChangeShapeType="1"/>
            </p:cNvSpPr>
            <p:nvPr/>
          </p:nvSpPr>
          <p:spPr bwMode="auto">
            <a:xfrm>
              <a:off x="1144" y="1848"/>
              <a:ext cx="8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5" name="Line 68"/>
            <p:cNvSpPr>
              <a:spLocks noChangeShapeType="1"/>
            </p:cNvSpPr>
            <p:nvPr/>
          </p:nvSpPr>
          <p:spPr bwMode="auto">
            <a:xfrm>
              <a:off x="1144" y="2032"/>
              <a:ext cx="72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6" name="Line 69"/>
            <p:cNvSpPr>
              <a:spLocks noChangeShapeType="1"/>
            </p:cNvSpPr>
            <p:nvPr/>
          </p:nvSpPr>
          <p:spPr bwMode="auto">
            <a:xfrm>
              <a:off x="1128" y="2240"/>
              <a:ext cx="424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7" name="Text Box 70"/>
            <p:cNvSpPr txBox="1">
              <a:spLocks noChangeArrowheads="1"/>
            </p:cNvSpPr>
            <p:nvPr/>
          </p:nvSpPr>
          <p:spPr bwMode="auto">
            <a:xfrm>
              <a:off x="463" y="2367"/>
              <a:ext cx="75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sparse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high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level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93BA6-2790-411C-BED1-B42AF2364D1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With secondary indexes:</a:t>
            </a:r>
            <a:endParaRPr lang="en-US" altLang="hu-HU" sz="360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7399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Lowest level is dense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Other levels are sparse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914400" y="3327400"/>
            <a:ext cx="8229600" cy="1701800"/>
            <a:chOff x="360" y="2168"/>
            <a:chExt cx="5184" cy="1072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360" y="2168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u="sng" dirty="0">
                  <a:solidFill>
                    <a:schemeClr val="tx2"/>
                  </a:solidFill>
                </a:rPr>
                <a:t>Also:</a:t>
              </a:r>
              <a:r>
                <a:rPr lang="en-US" altLang="hu-HU" sz="3600" dirty="0">
                  <a:solidFill>
                    <a:schemeClr val="tx2"/>
                  </a:solidFill>
                </a:rPr>
                <a:t> Pointers are record pointers</a:t>
              </a:r>
            </a:p>
          </p:txBody>
        </p:sp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648" y="2776"/>
              <a:ext cx="489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(not block pointers)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B2392-57EA-486F-9C25-797CF2BBEC1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hu-HU" sz="2400" dirty="0"/>
              <a:t>A single-level index is an </a:t>
            </a:r>
            <a:r>
              <a:rPr lang="en-US" altLang="hu-HU" sz="2400" dirty="0">
                <a:solidFill>
                  <a:srgbClr val="FF0000"/>
                </a:solidFill>
              </a:rPr>
              <a:t>auxiliary file </a:t>
            </a:r>
            <a:r>
              <a:rPr lang="en-US" altLang="hu-HU" sz="2400" dirty="0"/>
              <a:t>that makes it more efficient to search for a record in the data file.</a:t>
            </a:r>
            <a:endParaRPr lang="hu-HU" altLang="hu-HU" sz="24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hu-HU" sz="24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hu-HU" sz="2400" dirty="0"/>
              <a:t>The index is </a:t>
            </a:r>
            <a:r>
              <a:rPr lang="en-US" altLang="hu-HU" sz="2400" dirty="0">
                <a:solidFill>
                  <a:srgbClr val="FF0000"/>
                </a:solidFill>
              </a:rPr>
              <a:t>usually</a:t>
            </a:r>
            <a:r>
              <a:rPr lang="en-US" altLang="hu-HU" sz="2400" dirty="0"/>
              <a:t> specified </a:t>
            </a:r>
            <a:r>
              <a:rPr lang="en-US" altLang="hu-HU" sz="2400" dirty="0">
                <a:solidFill>
                  <a:srgbClr val="FF0000"/>
                </a:solidFill>
              </a:rPr>
              <a:t>on one field </a:t>
            </a:r>
            <a:r>
              <a:rPr lang="en-US" altLang="hu-HU" sz="2400" dirty="0"/>
              <a:t>of the file (although it could be specified on several fields)</a:t>
            </a:r>
            <a:r>
              <a:rPr lang="hu-HU" altLang="hu-HU" sz="2400" dirty="0"/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hu-HU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hu-HU" sz="2400" dirty="0"/>
              <a:t>One form of an index is a file of entries </a:t>
            </a:r>
            <a:br>
              <a:rPr lang="hu-HU" altLang="hu-HU" sz="2400" dirty="0"/>
            </a:br>
            <a:r>
              <a:rPr lang="en-US" altLang="hu-HU" sz="2400" dirty="0"/>
              <a:t>&lt;</a:t>
            </a:r>
            <a:r>
              <a:rPr lang="en-US" altLang="hu-HU" sz="2400" b="1" dirty="0"/>
              <a:t>field value, pointer to record&gt;</a:t>
            </a:r>
            <a:r>
              <a:rPr lang="en-US" altLang="hu-HU" sz="2400" dirty="0"/>
              <a:t>, </a:t>
            </a:r>
            <a:br>
              <a:rPr lang="hu-HU" altLang="hu-HU" sz="2400" dirty="0"/>
            </a:br>
            <a:r>
              <a:rPr lang="en-US" altLang="hu-HU" sz="2400" dirty="0"/>
              <a:t>which is </a:t>
            </a:r>
            <a:r>
              <a:rPr lang="en-US" altLang="hu-HU" sz="2400" dirty="0">
                <a:solidFill>
                  <a:srgbClr val="FF0000"/>
                </a:solidFill>
              </a:rPr>
              <a:t>ordered by field value</a:t>
            </a:r>
            <a:r>
              <a:rPr lang="hu-HU" altLang="hu-HU" sz="2400" dirty="0"/>
              <a:t>.</a:t>
            </a:r>
            <a:endParaRPr lang="en-US" altLang="hu-HU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hu-HU" sz="2400" dirty="0"/>
              <a:t>The index is called an </a:t>
            </a:r>
            <a:r>
              <a:rPr lang="en-US" altLang="hu-HU" sz="2400" dirty="0">
                <a:solidFill>
                  <a:srgbClr val="FF0000"/>
                </a:solidFill>
              </a:rPr>
              <a:t>access path </a:t>
            </a:r>
            <a:r>
              <a:rPr lang="en-US" altLang="hu-HU" sz="2400" dirty="0"/>
              <a:t>on the field.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ED8D0-A05B-4FE3-8717-6FF959ABAD8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Duplicate values &amp; secondary indexes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512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512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512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2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511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511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2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511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511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1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3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510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511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1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4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510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0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510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5" name="Group 36"/>
          <p:cNvGrpSpPr>
            <a:grpSpLocks/>
          </p:cNvGrpSpPr>
          <p:nvPr/>
        </p:nvGrpSpPr>
        <p:grpSpPr bwMode="auto">
          <a:xfrm>
            <a:off x="3460750" y="1443038"/>
            <a:ext cx="914400" cy="1219200"/>
            <a:chOff x="1340" y="1501"/>
            <a:chExt cx="576" cy="768"/>
          </a:xfrm>
        </p:grpSpPr>
        <p:sp>
          <p:nvSpPr>
            <p:cNvPr id="45097" name="Rectangle 2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098" name="Rectangle 2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9" name="Rectangle 3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0" name="Rectangle 3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101" name="Rectangle 3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102" name="Rectangle 3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3" name="Rectangle 3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4" name="Rectangle 3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</p:grpSp>
      <p:grpSp>
        <p:nvGrpSpPr>
          <p:cNvPr id="45066" name="Group 37"/>
          <p:cNvGrpSpPr>
            <a:grpSpLocks/>
          </p:cNvGrpSpPr>
          <p:nvPr/>
        </p:nvGrpSpPr>
        <p:grpSpPr bwMode="auto">
          <a:xfrm>
            <a:off x="3460750" y="2820988"/>
            <a:ext cx="914400" cy="1219200"/>
            <a:chOff x="1340" y="1501"/>
            <a:chExt cx="576" cy="768"/>
          </a:xfrm>
        </p:grpSpPr>
        <p:sp>
          <p:nvSpPr>
            <p:cNvPr id="45089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5090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1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2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5093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94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5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6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5067" name="Group 46"/>
          <p:cNvGrpSpPr>
            <a:grpSpLocks/>
          </p:cNvGrpSpPr>
          <p:nvPr/>
        </p:nvGrpSpPr>
        <p:grpSpPr bwMode="auto">
          <a:xfrm>
            <a:off x="3460750" y="4198938"/>
            <a:ext cx="914400" cy="1219200"/>
            <a:chOff x="1340" y="1501"/>
            <a:chExt cx="576" cy="768"/>
          </a:xfrm>
        </p:grpSpPr>
        <p:sp>
          <p:nvSpPr>
            <p:cNvPr id="45081" name="Rectangle 47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82" name="Rectangle 48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3" name="Rectangle 49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4" name="Rectangle 50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85" name="Rectangle 51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5086" name="Rectangle 52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7" name="Rectangle 53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8" name="Rectangle 54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5068" name="Line 55"/>
          <p:cNvSpPr>
            <a:spLocks noChangeShapeType="1"/>
          </p:cNvSpPr>
          <p:nvPr/>
        </p:nvSpPr>
        <p:spPr bwMode="auto">
          <a:xfrm>
            <a:off x="4254500" y="1892300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9" name="Line 56"/>
          <p:cNvSpPr>
            <a:spLocks noChangeShapeType="1"/>
          </p:cNvSpPr>
          <p:nvPr/>
        </p:nvSpPr>
        <p:spPr bwMode="auto">
          <a:xfrm>
            <a:off x="4241800" y="1574800"/>
            <a:ext cx="1739900" cy="163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0" name="Line 57"/>
          <p:cNvSpPr>
            <a:spLocks noChangeShapeType="1"/>
          </p:cNvSpPr>
          <p:nvPr/>
        </p:nvSpPr>
        <p:spPr bwMode="auto">
          <a:xfrm>
            <a:off x="4229100" y="2197100"/>
            <a:ext cx="1739900" cy="186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1" name="Line 59"/>
          <p:cNvSpPr>
            <a:spLocks noChangeShapeType="1"/>
          </p:cNvSpPr>
          <p:nvPr/>
        </p:nvSpPr>
        <p:spPr bwMode="auto">
          <a:xfrm flipV="1">
            <a:off x="4229100" y="2463800"/>
            <a:ext cx="1778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2" name="Freeform 60"/>
          <p:cNvSpPr>
            <a:spLocks/>
          </p:cNvSpPr>
          <p:nvPr/>
        </p:nvSpPr>
        <p:spPr bwMode="auto">
          <a:xfrm>
            <a:off x="4254500" y="1474788"/>
            <a:ext cx="1739900" cy="1147762"/>
          </a:xfrm>
          <a:custGeom>
            <a:avLst/>
            <a:gdLst>
              <a:gd name="T0" fmla="*/ 0 w 1096"/>
              <a:gd name="T1" fmla="*/ 2147483646 h 723"/>
              <a:gd name="T2" fmla="*/ 2147483646 w 1096"/>
              <a:gd name="T3" fmla="*/ 2147483646 h 723"/>
              <a:gd name="T4" fmla="*/ 2147483646 w 1096"/>
              <a:gd name="T5" fmla="*/ 2147483646 h 723"/>
              <a:gd name="T6" fmla="*/ 2147483646 w 1096"/>
              <a:gd name="T7" fmla="*/ 2147483646 h 723"/>
              <a:gd name="T8" fmla="*/ 0 60000 65536"/>
              <a:gd name="T9" fmla="*/ 0 60000 65536"/>
              <a:gd name="T10" fmla="*/ 0 60000 65536"/>
              <a:gd name="T11" fmla="*/ 0 60000 65536"/>
              <a:gd name="T12" fmla="*/ 0 w 1096"/>
              <a:gd name="T13" fmla="*/ 0 h 723"/>
              <a:gd name="T14" fmla="*/ 1096 w 1096"/>
              <a:gd name="T15" fmla="*/ 723 h 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6" h="723">
                <a:moveTo>
                  <a:pt x="0" y="647"/>
                </a:moveTo>
                <a:cubicBezTo>
                  <a:pt x="116" y="685"/>
                  <a:pt x="233" y="723"/>
                  <a:pt x="320" y="631"/>
                </a:cubicBezTo>
                <a:cubicBezTo>
                  <a:pt x="407" y="539"/>
                  <a:pt x="391" y="190"/>
                  <a:pt x="520" y="95"/>
                </a:cubicBezTo>
                <a:cubicBezTo>
                  <a:pt x="649" y="0"/>
                  <a:pt x="872" y="31"/>
                  <a:pt x="1096" y="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3" name="Line 61"/>
          <p:cNvSpPr>
            <a:spLocks noChangeShapeType="1"/>
          </p:cNvSpPr>
          <p:nvPr/>
        </p:nvSpPr>
        <p:spPr bwMode="auto">
          <a:xfrm>
            <a:off x="4216400" y="3251200"/>
            <a:ext cx="1765300" cy="158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4" name="Line 62"/>
          <p:cNvSpPr>
            <a:spLocks noChangeShapeType="1"/>
          </p:cNvSpPr>
          <p:nvPr/>
        </p:nvSpPr>
        <p:spPr bwMode="auto">
          <a:xfrm>
            <a:off x="4165600" y="4660900"/>
            <a:ext cx="18288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5" name="Line 63"/>
          <p:cNvSpPr>
            <a:spLocks noChangeShapeType="1"/>
          </p:cNvSpPr>
          <p:nvPr/>
        </p:nvSpPr>
        <p:spPr bwMode="auto">
          <a:xfrm flipV="1">
            <a:off x="4178300" y="3556000"/>
            <a:ext cx="1803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6" name="Freeform 64"/>
          <p:cNvSpPr>
            <a:spLocks/>
          </p:cNvSpPr>
          <p:nvPr/>
        </p:nvSpPr>
        <p:spPr bwMode="auto">
          <a:xfrm>
            <a:off x="4229100" y="2755900"/>
            <a:ext cx="1752600" cy="901700"/>
          </a:xfrm>
          <a:custGeom>
            <a:avLst/>
            <a:gdLst>
              <a:gd name="T0" fmla="*/ 0 w 1104"/>
              <a:gd name="T1" fmla="*/ 2147483646 h 568"/>
              <a:gd name="T2" fmla="*/ 2147483646 w 1104"/>
              <a:gd name="T3" fmla="*/ 2147483646 h 568"/>
              <a:gd name="T4" fmla="*/ 2147483646 w 1104"/>
              <a:gd name="T5" fmla="*/ 2147483646 h 568"/>
              <a:gd name="T6" fmla="*/ 2147483646 w 1104"/>
              <a:gd name="T7" fmla="*/ 0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568"/>
              <a:gd name="T14" fmla="*/ 1104 w 1104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568">
                <a:moveTo>
                  <a:pt x="0" y="512"/>
                </a:moveTo>
                <a:cubicBezTo>
                  <a:pt x="136" y="540"/>
                  <a:pt x="272" y="568"/>
                  <a:pt x="392" y="520"/>
                </a:cubicBezTo>
                <a:cubicBezTo>
                  <a:pt x="512" y="472"/>
                  <a:pt x="601" y="311"/>
                  <a:pt x="720" y="224"/>
                </a:cubicBezTo>
                <a:cubicBezTo>
                  <a:pt x="839" y="137"/>
                  <a:pt x="1044" y="37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7" name="Freeform 65"/>
          <p:cNvSpPr>
            <a:spLocks/>
          </p:cNvSpPr>
          <p:nvPr/>
        </p:nvSpPr>
        <p:spPr bwMode="auto">
          <a:xfrm>
            <a:off x="4203700" y="3783013"/>
            <a:ext cx="1790700" cy="809625"/>
          </a:xfrm>
          <a:custGeom>
            <a:avLst/>
            <a:gdLst>
              <a:gd name="T0" fmla="*/ 0 w 1128"/>
              <a:gd name="T1" fmla="*/ 2147483646 h 510"/>
              <a:gd name="T2" fmla="*/ 2147483646 w 1128"/>
              <a:gd name="T3" fmla="*/ 2147483646 h 510"/>
              <a:gd name="T4" fmla="*/ 2147483646 w 1128"/>
              <a:gd name="T5" fmla="*/ 2147483646 h 510"/>
              <a:gd name="T6" fmla="*/ 2147483646 w 1128"/>
              <a:gd name="T7" fmla="*/ 2147483646 h 51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510"/>
              <a:gd name="T14" fmla="*/ 1128 w 1128"/>
              <a:gd name="T15" fmla="*/ 510 h 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510">
                <a:moveTo>
                  <a:pt x="0" y="65"/>
                </a:moveTo>
                <a:cubicBezTo>
                  <a:pt x="97" y="32"/>
                  <a:pt x="195" y="0"/>
                  <a:pt x="256" y="65"/>
                </a:cubicBezTo>
                <a:cubicBezTo>
                  <a:pt x="317" y="130"/>
                  <a:pt x="223" y="404"/>
                  <a:pt x="368" y="457"/>
                </a:cubicBezTo>
                <a:cubicBezTo>
                  <a:pt x="513" y="510"/>
                  <a:pt x="820" y="447"/>
                  <a:pt x="1128" y="3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8" name="Line 66"/>
          <p:cNvSpPr>
            <a:spLocks noChangeShapeType="1"/>
          </p:cNvSpPr>
          <p:nvPr/>
        </p:nvSpPr>
        <p:spPr bwMode="auto">
          <a:xfrm>
            <a:off x="4191000" y="4978400"/>
            <a:ext cx="1168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9" name="Text Box 67"/>
          <p:cNvSpPr txBox="1">
            <a:spLocks noChangeArrowheads="1"/>
          </p:cNvSpPr>
          <p:nvPr/>
        </p:nvSpPr>
        <p:spPr bwMode="auto">
          <a:xfrm>
            <a:off x="627063" y="958850"/>
            <a:ext cx="218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one option...</a:t>
            </a:r>
            <a:endParaRPr lang="en-US" altLang="hu-HU" sz="3600"/>
          </a:p>
        </p:txBody>
      </p:sp>
      <p:sp>
        <p:nvSpPr>
          <p:cNvPr id="45080" name="Text Box 68"/>
          <p:cNvSpPr txBox="1">
            <a:spLocks noChangeArrowheads="1"/>
          </p:cNvSpPr>
          <p:nvPr/>
        </p:nvSpPr>
        <p:spPr bwMode="auto">
          <a:xfrm>
            <a:off x="177800" y="2293938"/>
            <a:ext cx="32893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Problem: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excess overhead!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hu-HU" sz="3200">
                <a:solidFill>
                  <a:srgbClr val="FF0000"/>
                </a:solidFill>
              </a:rPr>
              <a:t> disk space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hu-HU" sz="3200">
                <a:solidFill>
                  <a:srgbClr val="FF0000"/>
                </a:solidFill>
              </a:rPr>
              <a:t> search time</a:t>
            </a:r>
            <a:endParaRPr lang="en-US" altLang="hu-HU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9C365-1EDA-4CDF-8B0A-89C991C3BBC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Duplicate values &amp; secondary indexes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6134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6135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6136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37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6130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31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6132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33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6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6126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27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6128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9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7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6122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23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6124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5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8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6118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6089" name="Rectangle 29"/>
          <p:cNvSpPr>
            <a:spLocks noChangeArrowheads="1"/>
          </p:cNvSpPr>
          <p:nvPr/>
        </p:nvSpPr>
        <p:spPr bwMode="auto">
          <a:xfrm>
            <a:off x="3194050" y="1519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46090" name="Rectangle 30"/>
          <p:cNvSpPr>
            <a:spLocks noChangeArrowheads="1"/>
          </p:cNvSpPr>
          <p:nvPr/>
        </p:nvSpPr>
        <p:spPr bwMode="auto">
          <a:xfrm>
            <a:off x="3651250" y="1519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1" name="Rectangle 34"/>
          <p:cNvSpPr>
            <a:spLocks noChangeArrowheads="1"/>
          </p:cNvSpPr>
          <p:nvPr/>
        </p:nvSpPr>
        <p:spPr bwMode="auto">
          <a:xfrm>
            <a:off x="3659188" y="1827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2" name="Rectangle 35"/>
          <p:cNvSpPr>
            <a:spLocks noChangeArrowheads="1"/>
          </p:cNvSpPr>
          <p:nvPr/>
        </p:nvSpPr>
        <p:spPr bwMode="auto">
          <a:xfrm>
            <a:off x="3657600" y="213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3" name="Text Box 37"/>
          <p:cNvSpPr txBox="1">
            <a:spLocks noChangeArrowheads="1"/>
          </p:cNvSpPr>
          <p:nvPr/>
        </p:nvSpPr>
        <p:spPr bwMode="auto">
          <a:xfrm>
            <a:off x="312738" y="958850"/>
            <a:ext cx="281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another option...</a:t>
            </a:r>
            <a:endParaRPr lang="en-US" altLang="hu-HU" sz="3600"/>
          </a:p>
        </p:txBody>
      </p:sp>
      <p:sp>
        <p:nvSpPr>
          <p:cNvPr id="46094" name="Rectangle 39"/>
          <p:cNvSpPr>
            <a:spLocks noChangeArrowheads="1"/>
          </p:cNvSpPr>
          <p:nvPr/>
        </p:nvSpPr>
        <p:spPr bwMode="auto">
          <a:xfrm>
            <a:off x="3652838" y="274796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5" name="Rectangle 40"/>
          <p:cNvSpPr>
            <a:spLocks noChangeArrowheads="1"/>
          </p:cNvSpPr>
          <p:nvPr/>
        </p:nvSpPr>
        <p:spPr bwMode="auto">
          <a:xfrm>
            <a:off x="3657600" y="48148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46096" name="Group 42"/>
          <p:cNvGrpSpPr>
            <a:grpSpLocks/>
          </p:cNvGrpSpPr>
          <p:nvPr/>
        </p:nvGrpSpPr>
        <p:grpSpPr bwMode="auto">
          <a:xfrm>
            <a:off x="3203575" y="3902075"/>
            <a:ext cx="914400" cy="304800"/>
            <a:chOff x="692" y="1533"/>
            <a:chExt cx="576" cy="192"/>
          </a:xfrm>
        </p:grpSpPr>
        <p:sp>
          <p:nvSpPr>
            <p:cNvPr id="46116" name="Rectangle 43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7" name="Rectangle 44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6097" name="Group 45"/>
          <p:cNvGrpSpPr>
            <a:grpSpLocks/>
          </p:cNvGrpSpPr>
          <p:nvPr/>
        </p:nvGrpSpPr>
        <p:grpSpPr bwMode="auto">
          <a:xfrm>
            <a:off x="3203575" y="3592513"/>
            <a:ext cx="914400" cy="304800"/>
            <a:chOff x="692" y="1533"/>
            <a:chExt cx="576" cy="192"/>
          </a:xfrm>
        </p:grpSpPr>
        <p:sp>
          <p:nvSpPr>
            <p:cNvPr id="46114" name="Rectangle 46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5" name="Rectangle 47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</p:grpSp>
      <p:grpSp>
        <p:nvGrpSpPr>
          <p:cNvPr id="46098" name="Group 48"/>
          <p:cNvGrpSpPr>
            <a:grpSpLocks/>
          </p:cNvGrpSpPr>
          <p:nvPr/>
        </p:nvGrpSpPr>
        <p:grpSpPr bwMode="auto">
          <a:xfrm>
            <a:off x="3194050" y="2444750"/>
            <a:ext cx="914400" cy="304800"/>
            <a:chOff x="692" y="1533"/>
            <a:chExt cx="576" cy="192"/>
          </a:xfrm>
        </p:grpSpPr>
        <p:sp>
          <p:nvSpPr>
            <p:cNvPr id="46112" name="Rectangle 49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3" name="Rectangle 50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</p:grpSp>
      <p:sp>
        <p:nvSpPr>
          <p:cNvPr id="46099" name="Rectangle 51"/>
          <p:cNvSpPr>
            <a:spLocks noChangeArrowheads="1"/>
          </p:cNvSpPr>
          <p:nvPr/>
        </p:nvSpPr>
        <p:spPr bwMode="auto">
          <a:xfrm>
            <a:off x="3657600" y="45100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100" name="Rectangle 52"/>
          <p:cNvSpPr>
            <a:spLocks noChangeArrowheads="1"/>
          </p:cNvSpPr>
          <p:nvPr/>
        </p:nvSpPr>
        <p:spPr bwMode="auto">
          <a:xfrm>
            <a:off x="3662363" y="42052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101" name="Line 53"/>
          <p:cNvSpPr>
            <a:spLocks noChangeShapeType="1"/>
          </p:cNvSpPr>
          <p:nvPr/>
        </p:nvSpPr>
        <p:spPr bwMode="auto">
          <a:xfrm>
            <a:off x="3911600" y="1638300"/>
            <a:ext cx="20701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2" name="Line 54"/>
          <p:cNvSpPr>
            <a:spLocks noChangeShapeType="1"/>
          </p:cNvSpPr>
          <p:nvPr/>
        </p:nvSpPr>
        <p:spPr bwMode="auto">
          <a:xfrm flipV="1">
            <a:off x="3924300" y="1854200"/>
            <a:ext cx="20701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3" name="Line 55"/>
          <p:cNvSpPr>
            <a:spLocks noChangeShapeType="1"/>
          </p:cNvSpPr>
          <p:nvPr/>
        </p:nvSpPr>
        <p:spPr bwMode="auto">
          <a:xfrm>
            <a:off x="3937000" y="2260600"/>
            <a:ext cx="2044700" cy="184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4" name="Line 57"/>
          <p:cNvSpPr>
            <a:spLocks noChangeShapeType="1"/>
          </p:cNvSpPr>
          <p:nvPr/>
        </p:nvSpPr>
        <p:spPr bwMode="auto">
          <a:xfrm flipV="1">
            <a:off x="3937000" y="1549400"/>
            <a:ext cx="20701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5" name="Line 58"/>
          <p:cNvSpPr>
            <a:spLocks noChangeShapeType="1"/>
          </p:cNvSpPr>
          <p:nvPr/>
        </p:nvSpPr>
        <p:spPr bwMode="auto">
          <a:xfrm flipV="1">
            <a:off x="3987800" y="2425700"/>
            <a:ext cx="20320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6" name="Line 59"/>
          <p:cNvSpPr>
            <a:spLocks noChangeShapeType="1"/>
          </p:cNvSpPr>
          <p:nvPr/>
        </p:nvSpPr>
        <p:spPr bwMode="auto">
          <a:xfrm>
            <a:off x="3924300" y="3771900"/>
            <a:ext cx="20955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7" name="Line 60"/>
          <p:cNvSpPr>
            <a:spLocks noChangeShapeType="1"/>
          </p:cNvSpPr>
          <p:nvPr/>
        </p:nvSpPr>
        <p:spPr bwMode="auto">
          <a:xfrm flipV="1">
            <a:off x="3937000" y="2743200"/>
            <a:ext cx="20447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8" name="Line 61"/>
          <p:cNvSpPr>
            <a:spLocks noChangeShapeType="1"/>
          </p:cNvSpPr>
          <p:nvPr/>
        </p:nvSpPr>
        <p:spPr bwMode="auto">
          <a:xfrm>
            <a:off x="3962400" y="4965700"/>
            <a:ext cx="2044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9" name="Line 62"/>
          <p:cNvSpPr>
            <a:spLocks noChangeShapeType="1"/>
          </p:cNvSpPr>
          <p:nvPr/>
        </p:nvSpPr>
        <p:spPr bwMode="auto">
          <a:xfrm flipV="1">
            <a:off x="3949700" y="3530600"/>
            <a:ext cx="20447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10" name="Freeform 63"/>
          <p:cNvSpPr>
            <a:spLocks/>
          </p:cNvSpPr>
          <p:nvPr/>
        </p:nvSpPr>
        <p:spPr bwMode="auto">
          <a:xfrm>
            <a:off x="3962400" y="4330700"/>
            <a:ext cx="2019300" cy="412750"/>
          </a:xfrm>
          <a:custGeom>
            <a:avLst/>
            <a:gdLst>
              <a:gd name="T0" fmla="*/ 0 w 1272"/>
              <a:gd name="T1" fmla="*/ 0 h 260"/>
              <a:gd name="T2" fmla="*/ 2147483646 w 1272"/>
              <a:gd name="T3" fmla="*/ 2147483646 h 260"/>
              <a:gd name="T4" fmla="*/ 2147483646 w 1272"/>
              <a:gd name="T5" fmla="*/ 2147483646 h 260"/>
              <a:gd name="T6" fmla="*/ 2147483646 w 1272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272"/>
              <a:gd name="T13" fmla="*/ 0 h 260"/>
              <a:gd name="T14" fmla="*/ 1272 w 1272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2" h="260">
                <a:moveTo>
                  <a:pt x="0" y="0"/>
                </a:moveTo>
                <a:cubicBezTo>
                  <a:pt x="154" y="88"/>
                  <a:pt x="308" y="177"/>
                  <a:pt x="432" y="216"/>
                </a:cubicBezTo>
                <a:cubicBezTo>
                  <a:pt x="556" y="255"/>
                  <a:pt x="604" y="260"/>
                  <a:pt x="744" y="232"/>
                </a:cubicBezTo>
                <a:cubicBezTo>
                  <a:pt x="884" y="204"/>
                  <a:pt x="1189" y="80"/>
                  <a:pt x="127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11" name="Text Box 64"/>
          <p:cNvSpPr txBox="1">
            <a:spLocks noChangeArrowheads="1"/>
          </p:cNvSpPr>
          <p:nvPr/>
        </p:nvSpPr>
        <p:spPr bwMode="auto">
          <a:xfrm>
            <a:off x="647700" y="2371725"/>
            <a:ext cx="238283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Problem: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variable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records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index!</a:t>
            </a:r>
            <a:endParaRPr lang="en-US" altLang="hu-HU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D7BA3-B51A-4C88-B3F8-E7AC65AEEE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4605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Duplicate values &amp; secondary indexes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5246688" y="1306513"/>
            <a:ext cx="2057400" cy="609600"/>
            <a:chOff x="3792" y="1152"/>
            <a:chExt cx="1296" cy="384"/>
          </a:xfrm>
        </p:grpSpPr>
        <p:sp>
          <p:nvSpPr>
            <p:cNvPr id="4717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717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717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7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5246688" y="2144713"/>
            <a:ext cx="2057400" cy="609600"/>
            <a:chOff x="3792" y="1152"/>
            <a:chExt cx="1296" cy="384"/>
          </a:xfrm>
        </p:grpSpPr>
        <p:sp>
          <p:nvSpPr>
            <p:cNvPr id="4716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716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7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0" name="Group 13"/>
          <p:cNvGrpSpPr>
            <a:grpSpLocks/>
          </p:cNvGrpSpPr>
          <p:nvPr/>
        </p:nvGrpSpPr>
        <p:grpSpPr bwMode="auto">
          <a:xfrm>
            <a:off x="5246688" y="2982913"/>
            <a:ext cx="2057400" cy="609600"/>
            <a:chOff x="3792" y="1152"/>
            <a:chExt cx="1296" cy="384"/>
          </a:xfrm>
        </p:grpSpPr>
        <p:sp>
          <p:nvSpPr>
            <p:cNvPr id="4716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716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6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1" name="Group 18"/>
          <p:cNvGrpSpPr>
            <a:grpSpLocks/>
          </p:cNvGrpSpPr>
          <p:nvPr/>
        </p:nvGrpSpPr>
        <p:grpSpPr bwMode="auto">
          <a:xfrm>
            <a:off x="5246688" y="3821113"/>
            <a:ext cx="2057400" cy="609600"/>
            <a:chOff x="3792" y="1152"/>
            <a:chExt cx="1296" cy="384"/>
          </a:xfrm>
        </p:grpSpPr>
        <p:sp>
          <p:nvSpPr>
            <p:cNvPr id="4715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716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6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2" name="Group 23"/>
          <p:cNvGrpSpPr>
            <a:grpSpLocks/>
          </p:cNvGrpSpPr>
          <p:nvPr/>
        </p:nvGrpSpPr>
        <p:grpSpPr bwMode="auto">
          <a:xfrm>
            <a:off x="5246688" y="4583113"/>
            <a:ext cx="2057400" cy="609600"/>
            <a:chOff x="3792" y="1152"/>
            <a:chExt cx="1296" cy="384"/>
          </a:xfrm>
        </p:grpSpPr>
        <p:sp>
          <p:nvSpPr>
            <p:cNvPr id="4715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5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715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3" name="Group 28"/>
          <p:cNvGrpSpPr>
            <a:grpSpLocks/>
          </p:cNvGrpSpPr>
          <p:nvPr/>
        </p:nvGrpSpPr>
        <p:grpSpPr bwMode="auto">
          <a:xfrm>
            <a:off x="2398713" y="1657350"/>
            <a:ext cx="914400" cy="1219200"/>
            <a:chOff x="1340" y="1501"/>
            <a:chExt cx="576" cy="768"/>
          </a:xfrm>
        </p:grpSpPr>
        <p:sp>
          <p:nvSpPr>
            <p:cNvPr id="47147" name="Rectangle 29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7148" name="Rectangle 30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9" name="Rectangle 31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0" name="Rectangle 32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7151" name="Rectangle 33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7152" name="Rectangle 34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3" name="Rectangle 35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4" name="Rectangle 36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7114" name="Group 37"/>
          <p:cNvGrpSpPr>
            <a:grpSpLocks/>
          </p:cNvGrpSpPr>
          <p:nvPr/>
        </p:nvGrpSpPr>
        <p:grpSpPr bwMode="auto">
          <a:xfrm>
            <a:off x="2398713" y="3092450"/>
            <a:ext cx="914400" cy="1219200"/>
            <a:chOff x="1340" y="1501"/>
            <a:chExt cx="576" cy="768"/>
          </a:xfrm>
        </p:grpSpPr>
        <p:sp>
          <p:nvSpPr>
            <p:cNvPr id="47139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50</a:t>
              </a:r>
            </a:p>
          </p:txBody>
        </p:sp>
        <p:sp>
          <p:nvSpPr>
            <p:cNvPr id="47140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1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2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60</a:t>
              </a:r>
            </a:p>
          </p:txBody>
        </p:sp>
        <p:sp>
          <p:nvSpPr>
            <p:cNvPr id="47143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7144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5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6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7115" name="Line 63"/>
          <p:cNvSpPr>
            <a:spLocks noChangeShapeType="1"/>
          </p:cNvSpPr>
          <p:nvPr/>
        </p:nvSpPr>
        <p:spPr bwMode="auto">
          <a:xfrm flipV="1">
            <a:off x="3141663" y="1762125"/>
            <a:ext cx="2070100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6" name="Line 64"/>
          <p:cNvSpPr>
            <a:spLocks noChangeShapeType="1"/>
          </p:cNvSpPr>
          <p:nvPr/>
        </p:nvSpPr>
        <p:spPr bwMode="auto">
          <a:xfrm>
            <a:off x="3176588" y="2106613"/>
            <a:ext cx="2068512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7" name="Line 65"/>
          <p:cNvSpPr>
            <a:spLocks noChangeShapeType="1"/>
          </p:cNvSpPr>
          <p:nvPr/>
        </p:nvSpPr>
        <p:spPr bwMode="auto">
          <a:xfrm>
            <a:off x="3154363" y="2424113"/>
            <a:ext cx="2100262" cy="219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Line 66"/>
          <p:cNvSpPr>
            <a:spLocks noChangeShapeType="1"/>
          </p:cNvSpPr>
          <p:nvPr/>
        </p:nvSpPr>
        <p:spPr bwMode="auto">
          <a:xfrm flipV="1">
            <a:off x="3167063" y="2638425"/>
            <a:ext cx="2065337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9" name="Line 67"/>
          <p:cNvSpPr>
            <a:spLocks noChangeShapeType="1"/>
          </p:cNvSpPr>
          <p:nvPr/>
        </p:nvSpPr>
        <p:spPr bwMode="auto">
          <a:xfrm>
            <a:off x="3141663" y="3249613"/>
            <a:ext cx="15367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20" name="Line 68"/>
          <p:cNvSpPr>
            <a:spLocks noChangeShapeType="1"/>
          </p:cNvSpPr>
          <p:nvPr/>
        </p:nvSpPr>
        <p:spPr bwMode="auto">
          <a:xfrm>
            <a:off x="3116263" y="3529013"/>
            <a:ext cx="106680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21" name="Rectangle 81"/>
          <p:cNvSpPr>
            <a:spLocks noChangeArrowheads="1"/>
          </p:cNvSpPr>
          <p:nvPr/>
        </p:nvSpPr>
        <p:spPr bwMode="auto">
          <a:xfrm>
            <a:off x="7304088" y="16002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2" name="Rectangle 82"/>
          <p:cNvSpPr>
            <a:spLocks noChangeArrowheads="1"/>
          </p:cNvSpPr>
          <p:nvPr/>
        </p:nvSpPr>
        <p:spPr bwMode="auto">
          <a:xfrm>
            <a:off x="7304088" y="12954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  <a:endParaRPr lang="en-US" altLang="hu-HU" sz="3600"/>
          </a:p>
        </p:txBody>
      </p:sp>
      <p:sp>
        <p:nvSpPr>
          <p:cNvPr id="47123" name="Rectangle 83"/>
          <p:cNvSpPr>
            <a:spLocks noChangeArrowheads="1"/>
          </p:cNvSpPr>
          <p:nvPr/>
        </p:nvSpPr>
        <p:spPr bwMode="auto">
          <a:xfrm>
            <a:off x="7304088" y="21336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4" name="Rectangle 84"/>
          <p:cNvSpPr>
            <a:spLocks noChangeArrowheads="1"/>
          </p:cNvSpPr>
          <p:nvPr/>
        </p:nvSpPr>
        <p:spPr bwMode="auto">
          <a:xfrm>
            <a:off x="7315200" y="24495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5" name="Rectangle 85"/>
          <p:cNvSpPr>
            <a:spLocks noChangeArrowheads="1"/>
          </p:cNvSpPr>
          <p:nvPr/>
        </p:nvSpPr>
        <p:spPr bwMode="auto">
          <a:xfrm>
            <a:off x="7315200" y="29829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6" name="Rectangle 86"/>
          <p:cNvSpPr>
            <a:spLocks noChangeArrowheads="1"/>
          </p:cNvSpPr>
          <p:nvPr/>
        </p:nvSpPr>
        <p:spPr bwMode="auto">
          <a:xfrm>
            <a:off x="7315200" y="3265488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7" name="Rectangle 87"/>
          <p:cNvSpPr>
            <a:spLocks noChangeArrowheads="1"/>
          </p:cNvSpPr>
          <p:nvPr/>
        </p:nvSpPr>
        <p:spPr bwMode="auto">
          <a:xfrm>
            <a:off x="7304088" y="45720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28" name="Rectangle 88"/>
          <p:cNvSpPr>
            <a:spLocks noChangeArrowheads="1"/>
          </p:cNvSpPr>
          <p:nvPr/>
        </p:nvSpPr>
        <p:spPr bwMode="auto">
          <a:xfrm>
            <a:off x="7304088" y="41148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9" name="Rectangle 89"/>
          <p:cNvSpPr>
            <a:spLocks noChangeArrowheads="1"/>
          </p:cNvSpPr>
          <p:nvPr/>
        </p:nvSpPr>
        <p:spPr bwMode="auto">
          <a:xfrm>
            <a:off x="7315200" y="38211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30" name="Rectangle 90"/>
          <p:cNvSpPr>
            <a:spLocks noChangeArrowheads="1"/>
          </p:cNvSpPr>
          <p:nvPr/>
        </p:nvSpPr>
        <p:spPr bwMode="auto">
          <a:xfrm>
            <a:off x="7304088" y="48879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31" name="Freeform 91"/>
          <p:cNvSpPr>
            <a:spLocks/>
          </p:cNvSpPr>
          <p:nvPr/>
        </p:nvSpPr>
        <p:spPr bwMode="auto">
          <a:xfrm>
            <a:off x="7391400" y="1550988"/>
            <a:ext cx="511175" cy="1636712"/>
          </a:xfrm>
          <a:custGeom>
            <a:avLst/>
            <a:gdLst>
              <a:gd name="T0" fmla="*/ 0 w 322"/>
              <a:gd name="T1" fmla="*/ 2147483646 h 1031"/>
              <a:gd name="T2" fmla="*/ 2147483646 w 322"/>
              <a:gd name="T3" fmla="*/ 2147483646 h 1031"/>
              <a:gd name="T4" fmla="*/ 2147483646 w 322"/>
              <a:gd name="T5" fmla="*/ 2147483646 h 1031"/>
              <a:gd name="T6" fmla="*/ 2147483646 w 322"/>
              <a:gd name="T7" fmla="*/ 2147483646 h 1031"/>
              <a:gd name="T8" fmla="*/ 0 60000 65536"/>
              <a:gd name="T9" fmla="*/ 0 60000 65536"/>
              <a:gd name="T10" fmla="*/ 0 60000 65536"/>
              <a:gd name="T11" fmla="*/ 0 60000 65536"/>
              <a:gd name="T12" fmla="*/ 0 w 322"/>
              <a:gd name="T13" fmla="*/ 0 h 1031"/>
              <a:gd name="T14" fmla="*/ 322 w 322"/>
              <a:gd name="T15" fmla="*/ 1031 h 10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2" h="1031">
                <a:moveTo>
                  <a:pt x="0" y="127"/>
                </a:moveTo>
                <a:cubicBezTo>
                  <a:pt x="113" y="63"/>
                  <a:pt x="226" y="0"/>
                  <a:pt x="274" y="127"/>
                </a:cubicBezTo>
                <a:cubicBezTo>
                  <a:pt x="322" y="254"/>
                  <a:pt x="318" y="745"/>
                  <a:pt x="288" y="888"/>
                </a:cubicBezTo>
                <a:cubicBezTo>
                  <a:pt x="258" y="1031"/>
                  <a:pt x="129" y="968"/>
                  <a:pt x="96" y="9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2" name="Freeform 93"/>
          <p:cNvSpPr>
            <a:spLocks/>
          </p:cNvSpPr>
          <p:nvPr/>
        </p:nvSpPr>
        <p:spPr bwMode="auto">
          <a:xfrm>
            <a:off x="7424738" y="1268413"/>
            <a:ext cx="919162" cy="1025525"/>
          </a:xfrm>
          <a:custGeom>
            <a:avLst/>
            <a:gdLst>
              <a:gd name="T0" fmla="*/ 0 w 579"/>
              <a:gd name="T1" fmla="*/ 2147483646 h 646"/>
              <a:gd name="T2" fmla="*/ 2147483646 w 579"/>
              <a:gd name="T3" fmla="*/ 2147483646 h 646"/>
              <a:gd name="T4" fmla="*/ 2147483646 w 579"/>
              <a:gd name="T5" fmla="*/ 2147483646 h 646"/>
              <a:gd name="T6" fmla="*/ 2147483646 w 579"/>
              <a:gd name="T7" fmla="*/ 2147483646 h 646"/>
              <a:gd name="T8" fmla="*/ 2147483646 w 579"/>
              <a:gd name="T9" fmla="*/ 2147483646 h 646"/>
              <a:gd name="T10" fmla="*/ 2147483646 w 579"/>
              <a:gd name="T11" fmla="*/ 2147483646 h 646"/>
              <a:gd name="T12" fmla="*/ 2147483646 w 579"/>
              <a:gd name="T13" fmla="*/ 2147483646 h 6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9"/>
              <a:gd name="T22" fmla="*/ 0 h 646"/>
              <a:gd name="T23" fmla="*/ 579 w 579"/>
              <a:gd name="T24" fmla="*/ 646 h 6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9" h="646">
                <a:moveTo>
                  <a:pt x="0" y="634"/>
                </a:moveTo>
                <a:cubicBezTo>
                  <a:pt x="172" y="640"/>
                  <a:pt x="344" y="646"/>
                  <a:pt x="438" y="627"/>
                </a:cubicBezTo>
                <a:cubicBezTo>
                  <a:pt x="532" y="608"/>
                  <a:pt x="545" y="572"/>
                  <a:pt x="562" y="518"/>
                </a:cubicBezTo>
                <a:cubicBezTo>
                  <a:pt x="579" y="464"/>
                  <a:pt x="545" y="366"/>
                  <a:pt x="541" y="305"/>
                </a:cubicBezTo>
                <a:cubicBezTo>
                  <a:pt x="537" y="244"/>
                  <a:pt x="575" y="202"/>
                  <a:pt x="541" y="154"/>
                </a:cubicBezTo>
                <a:cubicBezTo>
                  <a:pt x="507" y="106"/>
                  <a:pt x="415" y="34"/>
                  <a:pt x="336" y="17"/>
                </a:cubicBezTo>
                <a:cubicBezTo>
                  <a:pt x="257" y="0"/>
                  <a:pt x="162" y="25"/>
                  <a:pt x="68" y="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3" name="Freeform 94"/>
          <p:cNvSpPr>
            <a:spLocks/>
          </p:cNvSpPr>
          <p:nvPr/>
        </p:nvSpPr>
        <p:spPr bwMode="auto">
          <a:xfrm>
            <a:off x="7424738" y="2544763"/>
            <a:ext cx="700087" cy="917575"/>
          </a:xfrm>
          <a:custGeom>
            <a:avLst/>
            <a:gdLst>
              <a:gd name="T0" fmla="*/ 0 w 441"/>
              <a:gd name="T1" fmla="*/ 2147483646 h 578"/>
              <a:gd name="T2" fmla="*/ 2147483646 w 441"/>
              <a:gd name="T3" fmla="*/ 2147483646 h 578"/>
              <a:gd name="T4" fmla="*/ 2147483646 w 441"/>
              <a:gd name="T5" fmla="*/ 2147483646 h 578"/>
              <a:gd name="T6" fmla="*/ 2147483646 w 441"/>
              <a:gd name="T7" fmla="*/ 2147483646 h 578"/>
              <a:gd name="T8" fmla="*/ 0 60000 65536"/>
              <a:gd name="T9" fmla="*/ 0 60000 65536"/>
              <a:gd name="T10" fmla="*/ 0 60000 65536"/>
              <a:gd name="T11" fmla="*/ 0 60000 65536"/>
              <a:gd name="T12" fmla="*/ 0 w 441"/>
              <a:gd name="T13" fmla="*/ 0 h 578"/>
              <a:gd name="T14" fmla="*/ 441 w 441"/>
              <a:gd name="T15" fmla="*/ 578 h 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1" h="578">
                <a:moveTo>
                  <a:pt x="0" y="15"/>
                </a:moveTo>
                <a:cubicBezTo>
                  <a:pt x="156" y="7"/>
                  <a:pt x="313" y="0"/>
                  <a:pt x="377" y="50"/>
                </a:cubicBezTo>
                <a:cubicBezTo>
                  <a:pt x="441" y="100"/>
                  <a:pt x="434" y="229"/>
                  <a:pt x="384" y="317"/>
                </a:cubicBezTo>
                <a:cubicBezTo>
                  <a:pt x="334" y="405"/>
                  <a:pt x="204" y="491"/>
                  <a:pt x="75" y="5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4" name="Freeform 95"/>
          <p:cNvSpPr>
            <a:spLocks/>
          </p:cNvSpPr>
          <p:nvPr/>
        </p:nvSpPr>
        <p:spPr bwMode="auto">
          <a:xfrm>
            <a:off x="7413625" y="3417888"/>
            <a:ext cx="542925" cy="892175"/>
          </a:xfrm>
          <a:custGeom>
            <a:avLst/>
            <a:gdLst>
              <a:gd name="T0" fmla="*/ 0 w 342"/>
              <a:gd name="T1" fmla="*/ 0 h 562"/>
              <a:gd name="T2" fmla="*/ 2147483646 w 342"/>
              <a:gd name="T3" fmla="*/ 2147483646 h 562"/>
              <a:gd name="T4" fmla="*/ 2147483646 w 342"/>
              <a:gd name="T5" fmla="*/ 2147483646 h 562"/>
              <a:gd name="T6" fmla="*/ 2147483646 w 342"/>
              <a:gd name="T7" fmla="*/ 2147483646 h 562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562"/>
              <a:gd name="T14" fmla="*/ 342 w 342"/>
              <a:gd name="T15" fmla="*/ 562 h 5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562">
                <a:moveTo>
                  <a:pt x="0" y="0"/>
                </a:moveTo>
                <a:cubicBezTo>
                  <a:pt x="124" y="78"/>
                  <a:pt x="248" y="156"/>
                  <a:pt x="295" y="226"/>
                </a:cubicBezTo>
                <a:cubicBezTo>
                  <a:pt x="342" y="296"/>
                  <a:pt x="318" y="362"/>
                  <a:pt x="281" y="418"/>
                </a:cubicBezTo>
                <a:cubicBezTo>
                  <a:pt x="244" y="474"/>
                  <a:pt x="159" y="518"/>
                  <a:pt x="75" y="5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5" name="Freeform 96"/>
          <p:cNvSpPr>
            <a:spLocks/>
          </p:cNvSpPr>
          <p:nvPr/>
        </p:nvSpPr>
        <p:spPr bwMode="auto">
          <a:xfrm>
            <a:off x="7402513" y="4289425"/>
            <a:ext cx="328612" cy="731838"/>
          </a:xfrm>
          <a:custGeom>
            <a:avLst/>
            <a:gdLst>
              <a:gd name="T0" fmla="*/ 0 w 207"/>
              <a:gd name="T1" fmla="*/ 0 h 461"/>
              <a:gd name="T2" fmla="*/ 2147483646 w 207"/>
              <a:gd name="T3" fmla="*/ 2147483646 h 461"/>
              <a:gd name="T4" fmla="*/ 2147483646 w 207"/>
              <a:gd name="T5" fmla="*/ 2147483646 h 461"/>
              <a:gd name="T6" fmla="*/ 2147483646 w 207"/>
              <a:gd name="T7" fmla="*/ 2147483646 h 461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461"/>
              <a:gd name="T14" fmla="*/ 207 w 207"/>
              <a:gd name="T15" fmla="*/ 461 h 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461">
                <a:moveTo>
                  <a:pt x="0" y="0"/>
                </a:moveTo>
                <a:cubicBezTo>
                  <a:pt x="69" y="61"/>
                  <a:pt x="139" y="122"/>
                  <a:pt x="171" y="192"/>
                </a:cubicBezTo>
                <a:cubicBezTo>
                  <a:pt x="203" y="262"/>
                  <a:pt x="207" y="375"/>
                  <a:pt x="192" y="418"/>
                </a:cubicBezTo>
                <a:cubicBezTo>
                  <a:pt x="177" y="461"/>
                  <a:pt x="100" y="445"/>
                  <a:pt x="82" y="4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6" name="Freeform 97"/>
          <p:cNvSpPr>
            <a:spLocks/>
          </p:cNvSpPr>
          <p:nvPr/>
        </p:nvSpPr>
        <p:spPr bwMode="auto">
          <a:xfrm>
            <a:off x="7445375" y="3146425"/>
            <a:ext cx="523875" cy="815975"/>
          </a:xfrm>
          <a:custGeom>
            <a:avLst/>
            <a:gdLst>
              <a:gd name="T0" fmla="*/ 0 w 330"/>
              <a:gd name="T1" fmla="*/ 0 h 514"/>
              <a:gd name="T2" fmla="*/ 2147483646 w 330"/>
              <a:gd name="T3" fmla="*/ 2147483646 h 514"/>
              <a:gd name="T4" fmla="*/ 2147483646 w 330"/>
              <a:gd name="T5" fmla="*/ 2147483646 h 514"/>
              <a:gd name="T6" fmla="*/ 2147483646 w 330"/>
              <a:gd name="T7" fmla="*/ 2147483646 h 514"/>
              <a:gd name="T8" fmla="*/ 2147483646 w 330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0"/>
              <a:gd name="T16" fmla="*/ 0 h 514"/>
              <a:gd name="T17" fmla="*/ 330 w 330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0" h="514">
                <a:moveTo>
                  <a:pt x="0" y="0"/>
                </a:moveTo>
                <a:cubicBezTo>
                  <a:pt x="93" y="51"/>
                  <a:pt x="186" y="102"/>
                  <a:pt x="240" y="144"/>
                </a:cubicBezTo>
                <a:cubicBezTo>
                  <a:pt x="294" y="186"/>
                  <a:pt x="330" y="201"/>
                  <a:pt x="323" y="253"/>
                </a:cubicBezTo>
                <a:cubicBezTo>
                  <a:pt x="316" y="305"/>
                  <a:pt x="241" y="416"/>
                  <a:pt x="199" y="459"/>
                </a:cubicBezTo>
                <a:cubicBezTo>
                  <a:pt x="157" y="502"/>
                  <a:pt x="113" y="508"/>
                  <a:pt x="69" y="5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7" name="Text Box 98"/>
          <p:cNvSpPr txBox="1">
            <a:spLocks noChangeArrowheads="1"/>
          </p:cNvSpPr>
          <p:nvPr/>
        </p:nvSpPr>
        <p:spPr bwMode="auto">
          <a:xfrm>
            <a:off x="747713" y="4560888"/>
            <a:ext cx="287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Another idea:</a:t>
            </a:r>
            <a:br>
              <a:rPr lang="en-US" altLang="hu-HU" sz="1600"/>
            </a:br>
            <a:r>
              <a:rPr lang="en-US" altLang="hu-HU" sz="1600"/>
              <a:t>Chain records with same key?</a:t>
            </a:r>
            <a:endParaRPr lang="en-US" altLang="hu-HU" sz="3600"/>
          </a:p>
        </p:txBody>
      </p:sp>
      <p:sp>
        <p:nvSpPr>
          <p:cNvPr id="47138" name="Text Box 99"/>
          <p:cNvSpPr txBox="1">
            <a:spLocks noChangeArrowheads="1"/>
          </p:cNvSpPr>
          <p:nvPr/>
        </p:nvSpPr>
        <p:spPr bwMode="auto">
          <a:xfrm>
            <a:off x="1112838" y="5202238"/>
            <a:ext cx="36782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Problems: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1600">
                <a:solidFill>
                  <a:srgbClr val="FF0000"/>
                </a:solidFill>
              </a:rPr>
              <a:t> Need to add fields to records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1600">
                <a:solidFill>
                  <a:srgbClr val="FF0000"/>
                </a:solidFill>
              </a:rPr>
              <a:t> Need to follow chain to know records</a:t>
            </a:r>
            <a:endParaRPr lang="en-US" altLang="hu-HU"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CFD1C-7790-4C32-93E7-25D2DA35A8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Duplicate values &amp; secondary indexes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820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820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820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1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3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820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20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820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0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4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819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20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820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0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5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819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19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819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6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819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19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819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7" name="Group 28"/>
          <p:cNvGrpSpPr>
            <a:grpSpLocks/>
          </p:cNvGrpSpPr>
          <p:nvPr/>
        </p:nvGrpSpPr>
        <p:grpSpPr bwMode="auto">
          <a:xfrm>
            <a:off x="1593850" y="1722438"/>
            <a:ext cx="914400" cy="1219200"/>
            <a:chOff x="1340" y="1501"/>
            <a:chExt cx="576" cy="768"/>
          </a:xfrm>
        </p:grpSpPr>
        <p:sp>
          <p:nvSpPr>
            <p:cNvPr id="48183" name="Rectangle 29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8184" name="Rectangle 30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5" name="Rectangle 31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6" name="Rectangle 32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8187" name="Rectangle 33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8188" name="Rectangle 34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9" name="Rectangle 35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0" name="Rectangle 36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1593850" y="3157538"/>
            <a:ext cx="914400" cy="1219200"/>
            <a:chOff x="1340" y="1501"/>
            <a:chExt cx="576" cy="768"/>
          </a:xfrm>
        </p:grpSpPr>
        <p:sp>
          <p:nvSpPr>
            <p:cNvPr id="48175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50</a:t>
              </a:r>
            </a:p>
          </p:txBody>
        </p:sp>
        <p:sp>
          <p:nvSpPr>
            <p:cNvPr id="48176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7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8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60</a:t>
              </a:r>
            </a:p>
          </p:txBody>
        </p:sp>
        <p:sp>
          <p:nvSpPr>
            <p:cNvPr id="48179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8180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1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2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grpSp>
        <p:nvGrpSpPr>
          <p:cNvPr id="48139" name="Group 55"/>
          <p:cNvGrpSpPr>
            <a:grpSpLocks/>
          </p:cNvGrpSpPr>
          <p:nvPr/>
        </p:nvGrpSpPr>
        <p:grpSpPr bwMode="auto">
          <a:xfrm>
            <a:off x="3892550" y="1138238"/>
            <a:ext cx="457200" cy="1219200"/>
            <a:chOff x="2708" y="1573"/>
            <a:chExt cx="288" cy="768"/>
          </a:xfrm>
        </p:grpSpPr>
        <p:sp>
          <p:nvSpPr>
            <p:cNvPr id="48171" name="Rectangle 48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2" name="Rectangle 49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3" name="Rectangle 52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4" name="Rectangle 53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40" name="Group 56"/>
          <p:cNvGrpSpPr>
            <a:grpSpLocks/>
          </p:cNvGrpSpPr>
          <p:nvPr/>
        </p:nvGrpSpPr>
        <p:grpSpPr bwMode="auto">
          <a:xfrm>
            <a:off x="3892550" y="2344738"/>
            <a:ext cx="457200" cy="1219200"/>
            <a:chOff x="2708" y="1573"/>
            <a:chExt cx="288" cy="768"/>
          </a:xfrm>
        </p:grpSpPr>
        <p:sp>
          <p:nvSpPr>
            <p:cNvPr id="48167" name="Rectangle 5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8" name="Rectangle 5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9" name="Rectangle 5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0" name="Rectangle 6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41" name="Group 66"/>
          <p:cNvGrpSpPr>
            <a:grpSpLocks/>
          </p:cNvGrpSpPr>
          <p:nvPr/>
        </p:nvGrpSpPr>
        <p:grpSpPr bwMode="auto">
          <a:xfrm>
            <a:off x="3905250" y="3881438"/>
            <a:ext cx="457200" cy="1219200"/>
            <a:chOff x="2708" y="1573"/>
            <a:chExt cx="288" cy="768"/>
          </a:xfrm>
        </p:grpSpPr>
        <p:sp>
          <p:nvSpPr>
            <p:cNvPr id="48163" name="Rectangle 6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4" name="Rectangle 6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5" name="Rectangle 6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6" name="Rectangle 7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8142" name="Line 71"/>
          <p:cNvSpPr>
            <a:spLocks noChangeShapeType="1"/>
          </p:cNvSpPr>
          <p:nvPr/>
        </p:nvSpPr>
        <p:spPr bwMode="auto">
          <a:xfrm>
            <a:off x="3905250" y="5095875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3" name="Line 73"/>
          <p:cNvSpPr>
            <a:spLocks noChangeShapeType="1"/>
          </p:cNvSpPr>
          <p:nvPr/>
        </p:nvSpPr>
        <p:spPr bwMode="auto">
          <a:xfrm>
            <a:off x="4362450" y="5105400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4" name="Line 74"/>
          <p:cNvSpPr>
            <a:spLocks noChangeShapeType="1"/>
          </p:cNvSpPr>
          <p:nvPr/>
        </p:nvSpPr>
        <p:spPr bwMode="auto">
          <a:xfrm flipV="1">
            <a:off x="2336800" y="1282700"/>
            <a:ext cx="1536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5" name="Line 76"/>
          <p:cNvSpPr>
            <a:spLocks noChangeShapeType="1"/>
          </p:cNvSpPr>
          <p:nvPr/>
        </p:nvSpPr>
        <p:spPr bwMode="auto">
          <a:xfrm>
            <a:off x="2349500" y="2171700"/>
            <a:ext cx="1524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6" name="Line 77"/>
          <p:cNvSpPr>
            <a:spLocks noChangeShapeType="1"/>
          </p:cNvSpPr>
          <p:nvPr/>
        </p:nvSpPr>
        <p:spPr bwMode="auto">
          <a:xfrm>
            <a:off x="2349500" y="2489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7" name="Line 78"/>
          <p:cNvSpPr>
            <a:spLocks noChangeShapeType="1"/>
          </p:cNvSpPr>
          <p:nvPr/>
        </p:nvSpPr>
        <p:spPr bwMode="auto">
          <a:xfrm>
            <a:off x="2362200" y="2806700"/>
            <a:ext cx="15113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8" name="Line 79"/>
          <p:cNvSpPr>
            <a:spLocks noChangeShapeType="1"/>
          </p:cNvSpPr>
          <p:nvPr/>
        </p:nvSpPr>
        <p:spPr bwMode="auto">
          <a:xfrm>
            <a:off x="2336800" y="3314700"/>
            <a:ext cx="15367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9" name="Line 80"/>
          <p:cNvSpPr>
            <a:spLocks noChangeShapeType="1"/>
          </p:cNvSpPr>
          <p:nvPr/>
        </p:nvSpPr>
        <p:spPr bwMode="auto">
          <a:xfrm>
            <a:off x="2311400" y="3594100"/>
            <a:ext cx="106680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0" name="Line 81"/>
          <p:cNvSpPr>
            <a:spLocks noChangeShapeType="1"/>
          </p:cNvSpPr>
          <p:nvPr/>
        </p:nvSpPr>
        <p:spPr bwMode="auto">
          <a:xfrm>
            <a:off x="4140200" y="1600200"/>
            <a:ext cx="18415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1" name="Line 82"/>
          <p:cNvSpPr>
            <a:spLocks noChangeShapeType="1"/>
          </p:cNvSpPr>
          <p:nvPr/>
        </p:nvSpPr>
        <p:spPr bwMode="auto">
          <a:xfrm>
            <a:off x="4140200" y="1270000"/>
            <a:ext cx="18415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2" name="Line 83"/>
          <p:cNvSpPr>
            <a:spLocks noChangeShapeType="1"/>
          </p:cNvSpPr>
          <p:nvPr/>
        </p:nvSpPr>
        <p:spPr bwMode="auto">
          <a:xfrm>
            <a:off x="4140200" y="1917700"/>
            <a:ext cx="184150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3" name="Line 84"/>
          <p:cNvSpPr>
            <a:spLocks noChangeShapeType="1"/>
          </p:cNvSpPr>
          <p:nvPr/>
        </p:nvSpPr>
        <p:spPr bwMode="auto">
          <a:xfrm flipV="1">
            <a:off x="4140200" y="1562100"/>
            <a:ext cx="1841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4" name="Line 85"/>
          <p:cNvSpPr>
            <a:spLocks noChangeShapeType="1"/>
          </p:cNvSpPr>
          <p:nvPr/>
        </p:nvSpPr>
        <p:spPr bwMode="auto">
          <a:xfrm flipV="1">
            <a:off x="4114800" y="2438400"/>
            <a:ext cx="18669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5" name="Line 86"/>
          <p:cNvSpPr>
            <a:spLocks noChangeShapeType="1"/>
          </p:cNvSpPr>
          <p:nvPr/>
        </p:nvSpPr>
        <p:spPr bwMode="auto">
          <a:xfrm>
            <a:off x="4140200" y="2806700"/>
            <a:ext cx="18415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6" name="Line 87"/>
          <p:cNvSpPr>
            <a:spLocks noChangeShapeType="1"/>
          </p:cNvSpPr>
          <p:nvPr/>
        </p:nvSpPr>
        <p:spPr bwMode="auto">
          <a:xfrm flipV="1">
            <a:off x="4152900" y="2743200"/>
            <a:ext cx="1828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7" name="Line 88"/>
          <p:cNvSpPr>
            <a:spLocks noChangeShapeType="1"/>
          </p:cNvSpPr>
          <p:nvPr/>
        </p:nvSpPr>
        <p:spPr bwMode="auto">
          <a:xfrm>
            <a:off x="4152900" y="4368800"/>
            <a:ext cx="18288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8" name="Freeform 89"/>
          <p:cNvSpPr>
            <a:spLocks/>
          </p:cNvSpPr>
          <p:nvPr/>
        </p:nvSpPr>
        <p:spPr bwMode="auto">
          <a:xfrm>
            <a:off x="4152900" y="3416300"/>
            <a:ext cx="1828800" cy="1003300"/>
          </a:xfrm>
          <a:custGeom>
            <a:avLst/>
            <a:gdLst>
              <a:gd name="T0" fmla="*/ 0 w 1152"/>
              <a:gd name="T1" fmla="*/ 0 h 632"/>
              <a:gd name="T2" fmla="*/ 2147483646 w 1152"/>
              <a:gd name="T3" fmla="*/ 2147483646 h 632"/>
              <a:gd name="T4" fmla="*/ 2147483646 w 1152"/>
              <a:gd name="T5" fmla="*/ 2147483646 h 632"/>
              <a:gd name="T6" fmla="*/ 0 60000 65536"/>
              <a:gd name="T7" fmla="*/ 0 60000 65536"/>
              <a:gd name="T8" fmla="*/ 0 60000 65536"/>
              <a:gd name="T9" fmla="*/ 0 w 1152"/>
              <a:gd name="T10" fmla="*/ 0 h 632"/>
              <a:gd name="T11" fmla="*/ 1152 w 1152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632">
                <a:moveTo>
                  <a:pt x="0" y="0"/>
                </a:moveTo>
                <a:cubicBezTo>
                  <a:pt x="140" y="159"/>
                  <a:pt x="280" y="319"/>
                  <a:pt x="472" y="424"/>
                </a:cubicBezTo>
                <a:cubicBezTo>
                  <a:pt x="664" y="529"/>
                  <a:pt x="908" y="580"/>
                  <a:pt x="11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9" name="Line 90"/>
          <p:cNvSpPr>
            <a:spLocks noChangeShapeType="1"/>
          </p:cNvSpPr>
          <p:nvPr/>
        </p:nvSpPr>
        <p:spPr bwMode="auto">
          <a:xfrm flipV="1">
            <a:off x="4191000" y="3556000"/>
            <a:ext cx="1803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60" name="Line 91"/>
          <p:cNvSpPr>
            <a:spLocks noChangeShapeType="1"/>
          </p:cNvSpPr>
          <p:nvPr/>
        </p:nvSpPr>
        <p:spPr bwMode="auto">
          <a:xfrm>
            <a:off x="4178300" y="4660900"/>
            <a:ext cx="11303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61" name="Text Box 92"/>
          <p:cNvSpPr txBox="1">
            <a:spLocks noChangeArrowheads="1"/>
          </p:cNvSpPr>
          <p:nvPr/>
        </p:nvSpPr>
        <p:spPr bwMode="auto">
          <a:xfrm>
            <a:off x="3462338" y="5480050"/>
            <a:ext cx="1385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buckets</a:t>
            </a:r>
            <a:endParaRPr lang="en-US" altLang="hu-HU" sz="3600"/>
          </a:p>
        </p:txBody>
      </p:sp>
      <p:sp>
        <p:nvSpPr>
          <p:cNvPr id="48162" name="Text Box 82"/>
          <p:cNvSpPr txBox="1">
            <a:spLocks noChangeArrowheads="1"/>
          </p:cNvSpPr>
          <p:nvPr/>
        </p:nvSpPr>
        <p:spPr bwMode="auto">
          <a:xfrm>
            <a:off x="590550" y="5062538"/>
            <a:ext cx="2520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Pointers can be stored in separate blocks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CB676-9E93-43E6-BDDE-73CB2061C19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Why “bucket” idea is useful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Indexes			Records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Name: primary 	EMP </a:t>
            </a:r>
            <a:r>
              <a:rPr lang="en-US" altLang="hu-HU" sz="2400"/>
              <a:t>(name,dept,floor,...)</a:t>
            </a:r>
          </a:p>
          <a:p>
            <a:pPr eaLnBrk="1" hangingPunct="1">
              <a:buFontTx/>
              <a:buNone/>
            </a:pPr>
            <a:r>
              <a:rPr lang="en-US" altLang="hu-HU"/>
              <a:t>Dept: secondary</a:t>
            </a:r>
          </a:p>
          <a:p>
            <a:pPr eaLnBrk="1" hangingPunct="1">
              <a:buFontTx/>
              <a:buNone/>
            </a:pPr>
            <a:r>
              <a:rPr lang="en-US" altLang="hu-HU"/>
              <a:t>Floor: secondary</a:t>
            </a:r>
            <a:endParaRPr lang="en-US" altLang="hu-HU" sz="2400"/>
          </a:p>
          <a:p>
            <a:pPr eaLnBrk="1" hangingPunct="1">
              <a:buFontTx/>
              <a:buNone/>
            </a:pPr>
            <a:endParaRPr lang="hu-HU" altLang="hu-HU" u="sng"/>
          </a:p>
          <a:p>
            <a:pPr eaLnBrk="1" hangingPunct="1">
              <a:buFontTx/>
              <a:buNone/>
            </a:pPr>
            <a:r>
              <a:rPr lang="hu-HU" altLang="hu-HU"/>
              <a:t>See the following query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CB7CE-9F0E-49E3-90FF-CBA89D82FC3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200"/>
              <a:t>Query: Get employees in </a:t>
            </a:r>
            <a:br>
              <a:rPr lang="en-US" altLang="hu-HU" sz="3200"/>
            </a:br>
            <a:r>
              <a:rPr lang="en-US" altLang="hu-HU" sz="3200"/>
              <a:t>		(Toy Dept) </a:t>
            </a:r>
            <a:r>
              <a:rPr lang="en-US" altLang="hu-HU" baseline="-25000"/>
              <a:t>^</a:t>
            </a:r>
            <a:r>
              <a:rPr lang="en-US" altLang="hu-HU" sz="3200"/>
              <a:t> (2nd floor)</a:t>
            </a:r>
            <a:endParaRPr lang="en-US" altLang="hu-HU" sz="3600"/>
          </a:p>
        </p:txBody>
      </p:sp>
      <p:grpSp>
        <p:nvGrpSpPr>
          <p:cNvPr id="50180" name="Group 39"/>
          <p:cNvGrpSpPr>
            <a:grpSpLocks/>
          </p:cNvGrpSpPr>
          <p:nvPr/>
        </p:nvGrpSpPr>
        <p:grpSpPr bwMode="auto">
          <a:xfrm>
            <a:off x="466725" y="1739900"/>
            <a:ext cx="8162925" cy="3340100"/>
            <a:chOff x="294" y="1096"/>
            <a:chExt cx="5142" cy="2104"/>
          </a:xfrm>
        </p:grpSpPr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294" y="1096"/>
              <a:ext cx="51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Dept. index			EMP			 Floor index</a:t>
              </a:r>
            </a:p>
          </p:txBody>
        </p:sp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2448" y="15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4" name="Rectangle 6"/>
            <p:cNvSpPr>
              <a:spLocks noChangeArrowheads="1"/>
            </p:cNvSpPr>
            <p:nvPr/>
          </p:nvSpPr>
          <p:spPr bwMode="auto">
            <a:xfrm>
              <a:off x="2448" y="180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5" name="Rectangle 7"/>
            <p:cNvSpPr>
              <a:spLocks noChangeArrowheads="1"/>
            </p:cNvSpPr>
            <p:nvPr/>
          </p:nvSpPr>
          <p:spPr bwMode="auto">
            <a:xfrm>
              <a:off x="2448" y="20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6" name="Rectangle 8"/>
            <p:cNvSpPr>
              <a:spLocks noChangeArrowheads="1"/>
            </p:cNvSpPr>
            <p:nvPr/>
          </p:nvSpPr>
          <p:spPr bwMode="auto">
            <a:xfrm>
              <a:off x="2448" y="22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>
              <a:off x="2448" y="252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2448" y="27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9" name="Line 11"/>
            <p:cNvSpPr>
              <a:spLocks noChangeShapeType="1"/>
            </p:cNvSpPr>
            <p:nvPr/>
          </p:nvSpPr>
          <p:spPr bwMode="auto">
            <a:xfrm>
              <a:off x="2448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0" name="Line 12"/>
            <p:cNvSpPr>
              <a:spLocks noChangeShapeType="1"/>
            </p:cNvSpPr>
            <p:nvPr/>
          </p:nvSpPr>
          <p:spPr bwMode="auto">
            <a:xfrm>
              <a:off x="3312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2448" y="13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2" name="Line 14"/>
            <p:cNvSpPr>
              <a:spLocks noChangeShapeType="1"/>
            </p:cNvSpPr>
            <p:nvPr/>
          </p:nvSpPr>
          <p:spPr bwMode="auto">
            <a:xfrm>
              <a:off x="3312" y="14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3" name="Rectangle 15"/>
            <p:cNvSpPr>
              <a:spLocks noChangeArrowheads="1"/>
            </p:cNvSpPr>
            <p:nvPr/>
          </p:nvSpPr>
          <p:spPr bwMode="auto">
            <a:xfrm>
              <a:off x="1680" y="1472"/>
              <a:ext cx="28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94" name="Rectangle 16"/>
            <p:cNvSpPr>
              <a:spLocks noChangeArrowheads="1"/>
            </p:cNvSpPr>
            <p:nvPr/>
          </p:nvSpPr>
          <p:spPr bwMode="auto">
            <a:xfrm>
              <a:off x="3648" y="1472"/>
              <a:ext cx="28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95" name="Rectangle 17"/>
            <p:cNvSpPr>
              <a:spLocks noChangeArrowheads="1"/>
            </p:cNvSpPr>
            <p:nvPr/>
          </p:nvSpPr>
          <p:spPr bwMode="auto">
            <a:xfrm>
              <a:off x="528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Toy</a:t>
              </a:r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>
              <a:off x="528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1104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>
              <a:off x="528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9" name="Line 21"/>
            <p:cNvSpPr>
              <a:spLocks noChangeShapeType="1"/>
            </p:cNvSpPr>
            <p:nvPr/>
          </p:nvSpPr>
          <p:spPr bwMode="auto">
            <a:xfrm>
              <a:off x="1104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0" name="Line 22"/>
            <p:cNvSpPr>
              <a:spLocks noChangeShapeType="1"/>
            </p:cNvSpPr>
            <p:nvPr/>
          </p:nvSpPr>
          <p:spPr bwMode="auto">
            <a:xfrm>
              <a:off x="912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1" name="Rectangle 23"/>
            <p:cNvSpPr>
              <a:spLocks noChangeArrowheads="1"/>
            </p:cNvSpPr>
            <p:nvPr/>
          </p:nvSpPr>
          <p:spPr bwMode="auto">
            <a:xfrm>
              <a:off x="4560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    2nd</a:t>
              </a:r>
            </a:p>
          </p:txBody>
        </p:sp>
        <p:sp>
          <p:nvSpPr>
            <p:cNvPr id="50202" name="Line 24"/>
            <p:cNvSpPr>
              <a:spLocks noChangeShapeType="1"/>
            </p:cNvSpPr>
            <p:nvPr/>
          </p:nvSpPr>
          <p:spPr bwMode="auto">
            <a:xfrm>
              <a:off x="4560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5136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4" name="Line 26"/>
            <p:cNvSpPr>
              <a:spLocks noChangeShapeType="1"/>
            </p:cNvSpPr>
            <p:nvPr/>
          </p:nvSpPr>
          <p:spPr bwMode="auto">
            <a:xfrm>
              <a:off x="4560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5" name="Line 27"/>
            <p:cNvSpPr>
              <a:spLocks noChangeShapeType="1"/>
            </p:cNvSpPr>
            <p:nvPr/>
          </p:nvSpPr>
          <p:spPr bwMode="auto">
            <a:xfrm>
              <a:off x="5136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6" name="Line 28"/>
            <p:cNvSpPr>
              <a:spLocks noChangeShapeType="1"/>
            </p:cNvSpPr>
            <p:nvPr/>
          </p:nvSpPr>
          <p:spPr bwMode="auto">
            <a:xfrm>
              <a:off x="480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1680" y="17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>
              <a:off x="1680" y="19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9" name="Line 31"/>
            <p:cNvSpPr>
              <a:spLocks noChangeShapeType="1"/>
            </p:cNvSpPr>
            <p:nvPr/>
          </p:nvSpPr>
          <p:spPr bwMode="auto">
            <a:xfrm>
              <a:off x="3648" y="17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0" name="Line 32"/>
            <p:cNvSpPr>
              <a:spLocks noChangeShapeType="1"/>
            </p:cNvSpPr>
            <p:nvPr/>
          </p:nvSpPr>
          <p:spPr bwMode="auto">
            <a:xfrm flipH="1">
              <a:off x="3312" y="15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1" name="Line 33"/>
            <p:cNvSpPr>
              <a:spLocks noChangeShapeType="1"/>
            </p:cNvSpPr>
            <p:nvPr/>
          </p:nvSpPr>
          <p:spPr bwMode="auto">
            <a:xfrm flipH="1">
              <a:off x="3312" y="185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2" name="Line 34"/>
            <p:cNvSpPr>
              <a:spLocks noChangeShapeType="1"/>
            </p:cNvSpPr>
            <p:nvPr/>
          </p:nvSpPr>
          <p:spPr bwMode="auto">
            <a:xfrm flipH="1" flipV="1">
              <a:off x="4032" y="152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3" name="Line 35"/>
            <p:cNvSpPr>
              <a:spLocks noChangeShapeType="1"/>
            </p:cNvSpPr>
            <p:nvPr/>
          </p:nvSpPr>
          <p:spPr bwMode="auto">
            <a:xfrm flipV="1">
              <a:off x="1008" y="156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4" name="Line 36"/>
            <p:cNvSpPr>
              <a:spLocks noChangeShapeType="1"/>
            </p:cNvSpPr>
            <p:nvPr/>
          </p:nvSpPr>
          <p:spPr bwMode="auto">
            <a:xfrm>
              <a:off x="1872" y="1616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5" name="Line 37"/>
            <p:cNvSpPr>
              <a:spLocks noChangeShapeType="1"/>
            </p:cNvSpPr>
            <p:nvPr/>
          </p:nvSpPr>
          <p:spPr bwMode="auto">
            <a:xfrm>
              <a:off x="1872" y="185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6" name="Line 38"/>
            <p:cNvSpPr>
              <a:spLocks noChangeShapeType="1"/>
            </p:cNvSpPr>
            <p:nvPr/>
          </p:nvSpPr>
          <p:spPr bwMode="auto">
            <a:xfrm>
              <a:off x="1872" y="204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0181" name="Rectangle 40"/>
          <p:cNvSpPr>
            <a:spLocks noChangeArrowheads="1"/>
          </p:cNvSpPr>
          <p:nvPr/>
        </p:nvSpPr>
        <p:spPr bwMode="auto">
          <a:xfrm>
            <a:off x="393700" y="50927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tx2"/>
                </a:solidFill>
                <a:sym typeface="Symbol" panose="05050102010706020507" pitchFamily="18" charset="2"/>
              </a:rPr>
              <a:t> </a:t>
            </a:r>
            <a:r>
              <a:rPr lang="en-US" altLang="hu-HU">
                <a:solidFill>
                  <a:schemeClr val="tx2"/>
                </a:solidFill>
              </a:rPr>
              <a:t>Intersect toy bucket and 2nd Floor 	      </a:t>
            </a:r>
            <a:br>
              <a:rPr lang="en-US" altLang="hu-HU">
                <a:solidFill>
                  <a:schemeClr val="tx2"/>
                </a:solidFill>
              </a:rPr>
            </a:br>
            <a:r>
              <a:rPr lang="en-US" altLang="hu-HU">
                <a:solidFill>
                  <a:schemeClr val="tx2"/>
                </a:solidFill>
              </a:rPr>
              <a:t>    bucket to get set of matching EMP’s</a:t>
            </a:r>
            <a:endParaRPr lang="en-US" altLang="hu-HU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0B4D6-A2B3-451A-A020-4367EFCD68C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Summary so far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Conventional index</a:t>
            </a:r>
          </a:p>
          <a:p>
            <a:pPr lvl="1" eaLnBrk="1" hangingPunct="1"/>
            <a:r>
              <a:rPr lang="en-US" altLang="hu-HU"/>
              <a:t>Basic Ideas: sparse, dense, multi-level…</a:t>
            </a:r>
          </a:p>
          <a:p>
            <a:pPr lvl="1" eaLnBrk="1" hangingPunct="1"/>
            <a:r>
              <a:rPr lang="en-US" altLang="hu-HU"/>
              <a:t>Duplicate Keys</a:t>
            </a:r>
          </a:p>
          <a:p>
            <a:pPr lvl="1" eaLnBrk="1" hangingPunct="1"/>
            <a:r>
              <a:rPr lang="en-US" altLang="hu-HU"/>
              <a:t>Deletion/Insertion</a:t>
            </a:r>
          </a:p>
          <a:p>
            <a:pPr lvl="1" eaLnBrk="1" hangingPunct="1"/>
            <a:r>
              <a:rPr lang="en-US" altLang="hu-HU"/>
              <a:t>Secondary indexes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55E02-E417-4D28-BCCA-4B58298016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330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Conventional indexes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511300"/>
            <a:ext cx="7772400" cy="215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Advantage:</a:t>
            </a:r>
          </a:p>
          <a:p>
            <a:pPr eaLnBrk="1" hangingPunct="1">
              <a:buFontTx/>
              <a:buNone/>
            </a:pPr>
            <a:r>
              <a:rPr lang="en-US" altLang="hu-HU"/>
              <a:t>			- Simple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- Index is sequential file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	good for scans</a:t>
            </a:r>
            <a:endParaRPr lang="en-US" altLang="hu-HU" u="sng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96900" y="384810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u="sng"/>
              <a:t>Disadvantage: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- Inserts expensive, and/or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- Lose sequentiality &amp; balance</a:t>
            </a:r>
            <a:endParaRPr lang="en-US" altLang="hu-HU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4045F-41B3-4DEE-BF89-C2445B81E24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588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	</a:t>
            </a:r>
            <a:r>
              <a:rPr lang="en-US" altLang="hu-HU"/>
              <a:t>	Index </a:t>
            </a:r>
            <a:r>
              <a:rPr lang="en-US" altLang="hu-HU" sz="2400"/>
              <a:t>(sequential)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	continuous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	free space</a:t>
            </a:r>
            <a:endParaRPr lang="en-US" altLang="hu-H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543300" y="132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543300" y="1625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543300" y="1930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543300" y="2235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305300" y="132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4610100" y="147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610100" y="177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4610100" y="208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543300" y="2692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3543300" y="2997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543300" y="3302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543300" y="3606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305300" y="269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610100" y="284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610100" y="314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610100" y="345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8" name="Rectangle 28"/>
          <p:cNvSpPr>
            <a:spLocks noChangeArrowheads="1"/>
          </p:cNvSpPr>
          <p:nvPr/>
        </p:nvSpPr>
        <p:spPr bwMode="auto">
          <a:xfrm>
            <a:off x="3543300" y="4216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</p:txBody>
      </p:sp>
      <p:sp>
        <p:nvSpPr>
          <p:cNvPr id="53269" name="Rectangle 29"/>
          <p:cNvSpPr>
            <a:spLocks noChangeArrowheads="1"/>
          </p:cNvSpPr>
          <p:nvPr/>
        </p:nvSpPr>
        <p:spPr bwMode="auto">
          <a:xfrm>
            <a:off x="3543300" y="4521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53270" name="Rectangle 30"/>
          <p:cNvSpPr>
            <a:spLocks noChangeArrowheads="1"/>
          </p:cNvSpPr>
          <p:nvPr/>
        </p:nvSpPr>
        <p:spPr bwMode="auto">
          <a:xfrm>
            <a:off x="3543300" y="4826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</p:txBody>
      </p:sp>
      <p:sp>
        <p:nvSpPr>
          <p:cNvPr id="53271" name="Rectangle 31"/>
          <p:cNvSpPr>
            <a:spLocks noChangeArrowheads="1"/>
          </p:cNvSpPr>
          <p:nvPr/>
        </p:nvSpPr>
        <p:spPr bwMode="auto">
          <a:xfrm>
            <a:off x="3543300" y="513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72" name="Line 32"/>
          <p:cNvSpPr>
            <a:spLocks noChangeShapeType="1"/>
          </p:cNvSpPr>
          <p:nvPr/>
        </p:nvSpPr>
        <p:spPr bwMode="auto">
          <a:xfrm>
            <a:off x="4305300" y="421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3" name="Line 33"/>
          <p:cNvSpPr>
            <a:spLocks noChangeShapeType="1"/>
          </p:cNvSpPr>
          <p:nvPr/>
        </p:nvSpPr>
        <p:spPr bwMode="auto">
          <a:xfrm>
            <a:off x="4610100" y="436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4" name="Line 34"/>
          <p:cNvSpPr>
            <a:spLocks noChangeShapeType="1"/>
          </p:cNvSpPr>
          <p:nvPr/>
        </p:nvSpPr>
        <p:spPr bwMode="auto">
          <a:xfrm>
            <a:off x="46101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5" name="Line 35"/>
          <p:cNvSpPr>
            <a:spLocks noChangeShapeType="1"/>
          </p:cNvSpPr>
          <p:nvPr/>
        </p:nvSpPr>
        <p:spPr bwMode="auto">
          <a:xfrm>
            <a:off x="46101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6" name="Line 39"/>
          <p:cNvSpPr>
            <a:spLocks noChangeShapeType="1"/>
          </p:cNvSpPr>
          <p:nvPr/>
        </p:nvSpPr>
        <p:spPr bwMode="auto">
          <a:xfrm flipV="1">
            <a:off x="3086100" y="3759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7" name="Freeform 40"/>
          <p:cNvSpPr>
            <a:spLocks/>
          </p:cNvSpPr>
          <p:nvPr/>
        </p:nvSpPr>
        <p:spPr bwMode="auto">
          <a:xfrm>
            <a:off x="3371850" y="2425700"/>
            <a:ext cx="158750" cy="381000"/>
          </a:xfrm>
          <a:custGeom>
            <a:avLst/>
            <a:gdLst>
              <a:gd name="T0" fmla="*/ 2147483646 w 100"/>
              <a:gd name="T1" fmla="*/ 0 h 240"/>
              <a:gd name="T2" fmla="*/ 2147483646 w 100"/>
              <a:gd name="T3" fmla="*/ 2147483646 h 240"/>
              <a:gd name="T4" fmla="*/ 2147483646 w 100"/>
              <a:gd name="T5" fmla="*/ 2147483646 h 240"/>
              <a:gd name="T6" fmla="*/ 2147483646 w 10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8" name="Freeform 41"/>
          <p:cNvSpPr>
            <a:spLocks/>
          </p:cNvSpPr>
          <p:nvPr/>
        </p:nvSpPr>
        <p:spPr bwMode="auto">
          <a:xfrm>
            <a:off x="3371850" y="3898900"/>
            <a:ext cx="158750" cy="381000"/>
          </a:xfrm>
          <a:custGeom>
            <a:avLst/>
            <a:gdLst>
              <a:gd name="T0" fmla="*/ 2147483646 w 100"/>
              <a:gd name="T1" fmla="*/ 0 h 240"/>
              <a:gd name="T2" fmla="*/ 2147483646 w 100"/>
              <a:gd name="T3" fmla="*/ 2147483646 h 240"/>
              <a:gd name="T4" fmla="*/ 2147483646 w 100"/>
              <a:gd name="T5" fmla="*/ 2147483646 h 240"/>
              <a:gd name="T6" fmla="*/ 2147483646 w 10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3279" name="Group 75"/>
          <p:cNvGrpSpPr>
            <a:grpSpLocks/>
          </p:cNvGrpSpPr>
          <p:nvPr/>
        </p:nvGrpSpPr>
        <p:grpSpPr bwMode="auto">
          <a:xfrm>
            <a:off x="3552825" y="1524000"/>
            <a:ext cx="5184775" cy="4194175"/>
            <a:chOff x="2238" y="960"/>
            <a:chExt cx="3266" cy="2642"/>
          </a:xfrm>
        </p:grpSpPr>
        <p:sp>
          <p:nvSpPr>
            <p:cNvPr id="53280" name="Rectangle 57"/>
            <p:cNvSpPr>
              <a:spLocks noChangeArrowheads="1"/>
            </p:cNvSpPr>
            <p:nvPr/>
          </p:nvSpPr>
          <p:spPr bwMode="auto">
            <a:xfrm>
              <a:off x="3056" y="3224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1" name="Rectangle 58"/>
            <p:cNvSpPr>
              <a:spLocks noChangeArrowheads="1"/>
            </p:cNvSpPr>
            <p:nvPr/>
          </p:nvSpPr>
          <p:spPr bwMode="auto">
            <a:xfrm>
              <a:off x="3056" y="2272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53282" name="Group 54"/>
            <p:cNvGrpSpPr>
              <a:grpSpLocks/>
            </p:cNvGrpSpPr>
            <p:nvPr/>
          </p:nvGrpSpPr>
          <p:grpSpPr bwMode="auto">
            <a:xfrm>
              <a:off x="3984" y="984"/>
              <a:ext cx="816" cy="776"/>
              <a:chOff x="3984" y="992"/>
              <a:chExt cx="816" cy="776"/>
            </a:xfrm>
          </p:grpSpPr>
          <p:sp>
            <p:nvSpPr>
              <p:cNvPr id="53304" name="Rectangle 42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39</a:t>
                </a:r>
                <a:endParaRPr lang="en-US" altLang="hu-HU" sz="2400"/>
              </a:p>
            </p:txBody>
          </p:sp>
          <p:sp>
            <p:nvSpPr>
              <p:cNvPr id="53305" name="Rectangle 43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31</a:t>
                </a:r>
                <a:endParaRPr lang="en-US" altLang="hu-HU" sz="2400"/>
              </a:p>
            </p:txBody>
          </p:sp>
          <p:sp>
            <p:nvSpPr>
              <p:cNvPr id="53306" name="Rectangle 44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35</a:t>
                </a:r>
                <a:endParaRPr lang="en-US" altLang="hu-HU" sz="2400"/>
              </a:p>
            </p:txBody>
          </p:sp>
          <p:sp>
            <p:nvSpPr>
              <p:cNvPr id="53307" name="Rectangle 45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36</a:t>
                </a:r>
                <a:endParaRPr lang="en-US" altLang="hu-HU" sz="3600"/>
              </a:p>
            </p:txBody>
          </p:sp>
          <p:sp>
            <p:nvSpPr>
              <p:cNvPr id="53308" name="Line 46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3283" name="Group 48"/>
            <p:cNvGrpSpPr>
              <a:grpSpLocks/>
            </p:cNvGrpSpPr>
            <p:nvPr/>
          </p:nvGrpSpPr>
          <p:grpSpPr bwMode="auto">
            <a:xfrm>
              <a:off x="4000" y="2080"/>
              <a:ext cx="816" cy="776"/>
              <a:chOff x="3984" y="992"/>
              <a:chExt cx="816" cy="776"/>
            </a:xfrm>
          </p:grpSpPr>
          <p:sp>
            <p:nvSpPr>
              <p:cNvPr id="53299" name="Rectangle 49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32</a:t>
                </a:r>
                <a:endParaRPr lang="en-US" altLang="hu-HU" sz="2400"/>
              </a:p>
            </p:txBody>
          </p:sp>
          <p:sp>
            <p:nvSpPr>
              <p:cNvPr id="53300" name="Rectangle 50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38</a:t>
                </a:r>
                <a:endParaRPr lang="en-US" altLang="hu-HU" sz="2400"/>
              </a:p>
            </p:txBody>
          </p:sp>
          <p:sp>
            <p:nvSpPr>
              <p:cNvPr id="53301" name="Rectangle 51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34</a:t>
                </a:r>
                <a:endParaRPr lang="en-US" altLang="hu-HU" sz="2400"/>
              </a:p>
            </p:txBody>
          </p:sp>
          <p:sp>
            <p:nvSpPr>
              <p:cNvPr id="53302" name="Rectangle 52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53303" name="Line 53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3284" name="Text Box 55"/>
            <p:cNvSpPr txBox="1">
              <a:spLocks noChangeArrowheads="1"/>
            </p:cNvSpPr>
            <p:nvPr/>
          </p:nvSpPr>
          <p:spPr bwMode="auto">
            <a:xfrm>
              <a:off x="2238" y="136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33</a:t>
              </a:r>
              <a:endParaRPr lang="en-US" altLang="hu-HU" sz="3600"/>
            </a:p>
          </p:txBody>
        </p:sp>
        <p:sp>
          <p:nvSpPr>
            <p:cNvPr id="53285" name="Rectangle 56"/>
            <p:cNvSpPr>
              <a:spLocks noChangeArrowheads="1"/>
            </p:cNvSpPr>
            <p:nvPr/>
          </p:nvSpPr>
          <p:spPr bwMode="auto">
            <a:xfrm>
              <a:off x="4800" y="1560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6" name="Rectangle 59"/>
            <p:cNvSpPr>
              <a:spLocks noChangeArrowheads="1"/>
            </p:cNvSpPr>
            <p:nvPr/>
          </p:nvSpPr>
          <p:spPr bwMode="auto">
            <a:xfrm>
              <a:off x="3056" y="1408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7" name="Rectangle 60"/>
            <p:cNvSpPr>
              <a:spLocks noChangeArrowheads="1"/>
            </p:cNvSpPr>
            <p:nvPr/>
          </p:nvSpPr>
          <p:spPr bwMode="auto">
            <a:xfrm>
              <a:off x="4824" y="2656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8" name="Freeform 61"/>
            <p:cNvSpPr>
              <a:spLocks/>
            </p:cNvSpPr>
            <p:nvPr/>
          </p:nvSpPr>
          <p:spPr bwMode="auto">
            <a:xfrm>
              <a:off x="3160" y="1080"/>
              <a:ext cx="816" cy="476"/>
            </a:xfrm>
            <a:custGeom>
              <a:avLst/>
              <a:gdLst>
                <a:gd name="T0" fmla="*/ 0 w 816"/>
                <a:gd name="T1" fmla="*/ 408 h 476"/>
                <a:gd name="T2" fmla="*/ 360 w 816"/>
                <a:gd name="T3" fmla="*/ 408 h 476"/>
                <a:gd name="T4" fmla="*/ 816 w 816"/>
                <a:gd name="T5" fmla="*/ 0 h 476"/>
                <a:gd name="T6" fmla="*/ 0 60000 65536"/>
                <a:gd name="T7" fmla="*/ 0 60000 65536"/>
                <a:gd name="T8" fmla="*/ 0 60000 65536"/>
                <a:gd name="T9" fmla="*/ 0 w 816"/>
                <a:gd name="T10" fmla="*/ 0 h 476"/>
                <a:gd name="T11" fmla="*/ 816 w 816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76">
                  <a:moveTo>
                    <a:pt x="0" y="408"/>
                  </a:moveTo>
                  <a:cubicBezTo>
                    <a:pt x="112" y="442"/>
                    <a:pt x="224" y="476"/>
                    <a:pt x="360" y="408"/>
                  </a:cubicBezTo>
                  <a:cubicBezTo>
                    <a:pt x="496" y="340"/>
                    <a:pt x="656" y="17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89" name="Freeform 62"/>
            <p:cNvSpPr>
              <a:spLocks/>
            </p:cNvSpPr>
            <p:nvPr/>
          </p:nvSpPr>
          <p:spPr bwMode="auto">
            <a:xfrm>
              <a:off x="4824" y="1616"/>
              <a:ext cx="420" cy="520"/>
            </a:xfrm>
            <a:custGeom>
              <a:avLst/>
              <a:gdLst>
                <a:gd name="T0" fmla="*/ 56 w 420"/>
                <a:gd name="T1" fmla="*/ 0 h 520"/>
                <a:gd name="T2" fmla="*/ 360 w 420"/>
                <a:gd name="T3" fmla="*/ 64 h 520"/>
                <a:gd name="T4" fmla="*/ 360 w 420"/>
                <a:gd name="T5" fmla="*/ 352 h 520"/>
                <a:gd name="T6" fmla="*/ 0 w 420"/>
                <a:gd name="T7" fmla="*/ 520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520"/>
                <a:gd name="T14" fmla="*/ 420 w 420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520">
                  <a:moveTo>
                    <a:pt x="56" y="0"/>
                  </a:moveTo>
                  <a:cubicBezTo>
                    <a:pt x="182" y="2"/>
                    <a:pt x="309" y="5"/>
                    <a:pt x="360" y="64"/>
                  </a:cubicBezTo>
                  <a:cubicBezTo>
                    <a:pt x="411" y="123"/>
                    <a:pt x="420" y="276"/>
                    <a:pt x="360" y="352"/>
                  </a:cubicBezTo>
                  <a:cubicBezTo>
                    <a:pt x="300" y="428"/>
                    <a:pt x="150" y="474"/>
                    <a:pt x="0" y="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0" name="Freeform 64"/>
            <p:cNvSpPr>
              <a:spLocks/>
            </p:cNvSpPr>
            <p:nvPr/>
          </p:nvSpPr>
          <p:spPr bwMode="auto">
            <a:xfrm>
              <a:off x="2848" y="1504"/>
              <a:ext cx="600" cy="177"/>
            </a:xfrm>
            <a:custGeom>
              <a:avLst/>
              <a:gdLst>
                <a:gd name="T0" fmla="*/ 72 w 600"/>
                <a:gd name="T1" fmla="*/ 0 h 177"/>
                <a:gd name="T2" fmla="*/ 88 w 600"/>
                <a:gd name="T3" fmla="*/ 152 h 177"/>
                <a:gd name="T4" fmla="*/ 600 w 600"/>
                <a:gd name="T5" fmla="*/ 152 h 177"/>
                <a:gd name="T6" fmla="*/ 0 60000 65536"/>
                <a:gd name="T7" fmla="*/ 0 60000 65536"/>
                <a:gd name="T8" fmla="*/ 0 60000 65536"/>
                <a:gd name="T9" fmla="*/ 0 w 600"/>
                <a:gd name="T10" fmla="*/ 0 h 177"/>
                <a:gd name="T11" fmla="*/ 600 w 600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77">
                  <a:moveTo>
                    <a:pt x="72" y="0"/>
                  </a:moveTo>
                  <a:cubicBezTo>
                    <a:pt x="36" y="63"/>
                    <a:pt x="0" y="127"/>
                    <a:pt x="88" y="152"/>
                  </a:cubicBezTo>
                  <a:cubicBezTo>
                    <a:pt x="176" y="177"/>
                    <a:pt x="388" y="164"/>
                    <a:pt x="600" y="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1" name="Text Box 65"/>
            <p:cNvSpPr txBox="1">
              <a:spLocks noChangeArrowheads="1"/>
            </p:cNvSpPr>
            <p:nvPr/>
          </p:nvSpPr>
          <p:spPr bwMode="auto">
            <a:xfrm>
              <a:off x="3647" y="3006"/>
              <a:ext cx="1685" cy="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overflow area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(not sequential)</a:t>
              </a:r>
              <a:endParaRPr lang="en-US" altLang="hu-HU" sz="2800"/>
            </a:p>
          </p:txBody>
        </p:sp>
        <p:sp>
          <p:nvSpPr>
            <p:cNvPr id="53292" name="Line 66"/>
            <p:cNvSpPr>
              <a:spLocks noChangeShapeType="1"/>
            </p:cNvSpPr>
            <p:nvPr/>
          </p:nvSpPr>
          <p:spPr bwMode="auto">
            <a:xfrm flipV="1">
              <a:off x="4616" y="960"/>
              <a:ext cx="52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3" name="Line 67"/>
            <p:cNvSpPr>
              <a:spLocks noChangeShapeType="1"/>
            </p:cNvSpPr>
            <p:nvPr/>
          </p:nvSpPr>
          <p:spPr bwMode="auto">
            <a:xfrm flipV="1">
              <a:off x="4616" y="1184"/>
              <a:ext cx="576" cy="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4" name="Line 68"/>
            <p:cNvSpPr>
              <a:spLocks noChangeShapeType="1"/>
            </p:cNvSpPr>
            <p:nvPr/>
          </p:nvSpPr>
          <p:spPr bwMode="auto">
            <a:xfrm flipV="1">
              <a:off x="4616" y="1448"/>
              <a:ext cx="608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5" name="Freeform 69"/>
            <p:cNvSpPr>
              <a:spLocks/>
            </p:cNvSpPr>
            <p:nvPr/>
          </p:nvSpPr>
          <p:spPr bwMode="auto">
            <a:xfrm>
              <a:off x="4512" y="1656"/>
              <a:ext cx="992" cy="265"/>
            </a:xfrm>
            <a:custGeom>
              <a:avLst/>
              <a:gdLst>
                <a:gd name="T0" fmla="*/ 128 w 992"/>
                <a:gd name="T1" fmla="*/ 0 h 265"/>
                <a:gd name="T2" fmla="*/ 144 w 992"/>
                <a:gd name="T3" fmla="*/ 224 h 265"/>
                <a:gd name="T4" fmla="*/ 992 w 992"/>
                <a:gd name="T5" fmla="*/ 248 h 265"/>
                <a:gd name="T6" fmla="*/ 0 60000 65536"/>
                <a:gd name="T7" fmla="*/ 0 60000 65536"/>
                <a:gd name="T8" fmla="*/ 0 60000 65536"/>
                <a:gd name="T9" fmla="*/ 0 w 992"/>
                <a:gd name="T10" fmla="*/ 0 h 265"/>
                <a:gd name="T11" fmla="*/ 992 w 992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265">
                  <a:moveTo>
                    <a:pt x="128" y="0"/>
                  </a:moveTo>
                  <a:cubicBezTo>
                    <a:pt x="64" y="91"/>
                    <a:pt x="0" y="183"/>
                    <a:pt x="144" y="224"/>
                  </a:cubicBezTo>
                  <a:cubicBezTo>
                    <a:pt x="288" y="265"/>
                    <a:pt x="640" y="256"/>
                    <a:pt x="992" y="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6" name="Line 71"/>
            <p:cNvSpPr>
              <a:spLocks noChangeShapeType="1"/>
            </p:cNvSpPr>
            <p:nvPr/>
          </p:nvSpPr>
          <p:spPr bwMode="auto">
            <a:xfrm>
              <a:off x="4656" y="2192"/>
              <a:ext cx="6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7" name="Line 72"/>
            <p:cNvSpPr>
              <a:spLocks noChangeShapeType="1"/>
            </p:cNvSpPr>
            <p:nvPr/>
          </p:nvSpPr>
          <p:spPr bwMode="auto">
            <a:xfrm>
              <a:off x="4600" y="2360"/>
              <a:ext cx="76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8" name="Line 73"/>
            <p:cNvSpPr>
              <a:spLocks noChangeShapeType="1"/>
            </p:cNvSpPr>
            <p:nvPr/>
          </p:nvSpPr>
          <p:spPr bwMode="auto">
            <a:xfrm>
              <a:off x="4584" y="2552"/>
              <a:ext cx="640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BACD7-383B-466E-B3D2-4E9DF2E3530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>
                <a:solidFill>
                  <a:srgbClr val="FF0000"/>
                </a:solidFill>
              </a:rPr>
              <a:t>Clustering Index</a:t>
            </a:r>
            <a:endParaRPr lang="hu-HU" altLang="hu-HU" sz="2400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hu-HU" sz="2400" dirty="0"/>
          </a:p>
          <a:p>
            <a:pPr lvl="1" eaLnBrk="1" hangingPunct="1">
              <a:defRPr/>
            </a:pPr>
            <a:r>
              <a:rPr lang="en-US" altLang="hu-HU" sz="2200" dirty="0"/>
              <a:t>Defined on an ordered data file</a:t>
            </a:r>
          </a:p>
          <a:p>
            <a:pPr lvl="1" algn="just" eaLnBrk="1" hangingPunct="1">
              <a:defRPr/>
            </a:pPr>
            <a:r>
              <a:rPr lang="en-US" altLang="hu-HU" sz="2200" dirty="0"/>
              <a:t>The </a:t>
            </a:r>
            <a:r>
              <a:rPr lang="en-US" altLang="hu-HU" sz="2200" dirty="0">
                <a:solidFill>
                  <a:srgbClr val="00B050"/>
                </a:solidFill>
              </a:rPr>
              <a:t>data</a:t>
            </a:r>
            <a:r>
              <a:rPr lang="en-US" altLang="hu-HU" sz="2200" dirty="0"/>
              <a:t> file is </a:t>
            </a:r>
            <a:r>
              <a:rPr lang="en-US" altLang="hu-HU" sz="2200" dirty="0">
                <a:solidFill>
                  <a:srgbClr val="00B050"/>
                </a:solidFill>
              </a:rPr>
              <a:t>ordered on a </a:t>
            </a:r>
            <a:r>
              <a:rPr lang="en-US" altLang="hu-HU" sz="2200" i="1" dirty="0">
                <a:solidFill>
                  <a:srgbClr val="00B050"/>
                </a:solidFill>
              </a:rPr>
              <a:t>non-key field</a:t>
            </a:r>
            <a:r>
              <a:rPr lang="en-US" altLang="hu-HU" sz="2200" dirty="0"/>
              <a:t>.</a:t>
            </a:r>
          </a:p>
          <a:p>
            <a:pPr lvl="1" eaLnBrk="1" hangingPunct="1">
              <a:defRPr/>
            </a:pPr>
            <a:r>
              <a:rPr lang="en-US" altLang="hu-HU" sz="2200" dirty="0"/>
              <a:t>Includes </a:t>
            </a:r>
            <a:r>
              <a:rPr lang="en-US" altLang="hu-HU" sz="2200" dirty="0">
                <a:solidFill>
                  <a:srgbClr val="00B050"/>
                </a:solidFill>
              </a:rPr>
              <a:t>one index entry </a:t>
            </a:r>
            <a:r>
              <a:rPr lang="en-US" altLang="hu-HU" sz="2200" i="1" dirty="0">
                <a:solidFill>
                  <a:srgbClr val="00B050"/>
                </a:solidFill>
              </a:rPr>
              <a:t>for each distinct value</a:t>
            </a:r>
            <a:r>
              <a:rPr lang="en-US" altLang="hu-HU" sz="2200" dirty="0">
                <a:solidFill>
                  <a:srgbClr val="00B050"/>
                </a:solidFill>
              </a:rPr>
              <a:t> </a:t>
            </a:r>
            <a:r>
              <a:rPr lang="en-US" altLang="hu-HU" sz="2200" dirty="0"/>
              <a:t>of the field; the index entry points to the first data block that contains records with that field value.</a:t>
            </a:r>
          </a:p>
          <a:p>
            <a:pPr lvl="1" eaLnBrk="1" hangingPunct="1">
              <a:defRPr/>
            </a:pPr>
            <a:r>
              <a:rPr lang="en-US" altLang="hu-HU" sz="2200" dirty="0"/>
              <a:t>It is an example of </a:t>
            </a:r>
            <a:r>
              <a:rPr lang="en-US" altLang="hu-HU" sz="2200" i="1" dirty="0">
                <a:solidFill>
                  <a:srgbClr val="00B050"/>
                </a:solidFill>
              </a:rPr>
              <a:t>non</a:t>
            </a:r>
            <a:r>
              <a:rPr lang="hu-HU" altLang="hu-HU" sz="2200" i="1" dirty="0">
                <a:solidFill>
                  <a:srgbClr val="00B050"/>
                </a:solidFill>
              </a:rPr>
              <a:t>-</a:t>
            </a:r>
            <a:r>
              <a:rPr lang="en-US" altLang="hu-HU" sz="2200" i="1" dirty="0">
                <a:solidFill>
                  <a:srgbClr val="00B050"/>
                </a:solidFill>
              </a:rPr>
              <a:t>dense</a:t>
            </a:r>
            <a:r>
              <a:rPr lang="en-US" altLang="hu-HU" sz="2200" dirty="0">
                <a:solidFill>
                  <a:srgbClr val="00B050"/>
                </a:solidFill>
              </a:rPr>
              <a:t> index </a:t>
            </a:r>
            <a:r>
              <a:rPr lang="en-US" altLang="hu-HU" sz="2200" dirty="0"/>
              <a:t>where Insertion and Deletion is relatively straightforward with a clustering index.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47AF8-6DC6-409C-9CB7-0C782C3922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The index file usually occupies considerably less disk blocks than the data file because </a:t>
            </a:r>
            <a:r>
              <a:rPr lang="en-US" altLang="hu-HU" sz="2400" dirty="0">
                <a:solidFill>
                  <a:srgbClr val="FF0000"/>
                </a:solidFill>
              </a:rPr>
              <a:t>its entries are </a:t>
            </a:r>
            <a:r>
              <a:rPr lang="en-US" altLang="hu-HU" sz="2400" dirty="0"/>
              <a:t>much </a:t>
            </a:r>
            <a:r>
              <a:rPr lang="en-US" altLang="hu-HU" sz="2400" dirty="0">
                <a:solidFill>
                  <a:srgbClr val="FF0000"/>
                </a:solidFill>
              </a:rPr>
              <a:t>smaller</a:t>
            </a:r>
          </a:p>
          <a:p>
            <a:pPr eaLnBrk="1" hangingPunct="1">
              <a:defRPr/>
            </a:pPr>
            <a:r>
              <a:rPr lang="en-US" altLang="hu-HU" sz="2400" dirty="0"/>
              <a:t>A binary search on the index yields a pointer to the file record</a:t>
            </a:r>
          </a:p>
          <a:p>
            <a:pPr eaLnBrk="1" hangingPunct="1">
              <a:defRPr/>
            </a:pPr>
            <a:endParaRPr lang="hu-HU" altLang="hu-HU" sz="2400" dirty="0"/>
          </a:p>
          <a:p>
            <a:pPr eaLnBrk="1" hangingPunct="1">
              <a:defRPr/>
            </a:pPr>
            <a:r>
              <a:rPr lang="en-US" altLang="hu-HU" sz="2400" dirty="0"/>
              <a:t>Indexes can also be characterized as dense or sparse </a:t>
            </a:r>
          </a:p>
          <a:p>
            <a:pPr lvl="1" eaLnBrk="1" hangingPunct="1">
              <a:defRPr/>
            </a:pPr>
            <a:r>
              <a:rPr lang="en-US" altLang="hu-HU" sz="2200" dirty="0"/>
              <a:t>A </a:t>
            </a:r>
            <a:r>
              <a:rPr lang="en-US" altLang="hu-HU" sz="2200" b="1" dirty="0">
                <a:solidFill>
                  <a:srgbClr val="FF0000"/>
                </a:solidFill>
              </a:rPr>
              <a:t>dense index</a:t>
            </a:r>
            <a:r>
              <a:rPr lang="en-US" altLang="hu-HU" sz="2200" dirty="0">
                <a:solidFill>
                  <a:srgbClr val="FF0000"/>
                </a:solidFill>
              </a:rPr>
              <a:t> </a:t>
            </a:r>
            <a:r>
              <a:rPr lang="en-US" altLang="hu-HU" sz="2200" dirty="0"/>
              <a:t>has an index entry for every search key value (</a:t>
            </a:r>
            <a:r>
              <a:rPr lang="hu-HU" altLang="hu-HU" sz="2200" dirty="0" err="1"/>
              <a:t>usually</a:t>
            </a:r>
            <a:r>
              <a:rPr lang="en-US" altLang="hu-HU" sz="2200" dirty="0"/>
              <a:t> every record) in the data file. </a:t>
            </a:r>
          </a:p>
          <a:p>
            <a:pPr lvl="1" eaLnBrk="1" hangingPunct="1">
              <a:defRPr/>
            </a:pPr>
            <a:r>
              <a:rPr lang="en-US" altLang="hu-HU" sz="2200" dirty="0"/>
              <a:t>A </a:t>
            </a:r>
            <a:r>
              <a:rPr lang="en-US" altLang="hu-HU" sz="2200" b="1" dirty="0">
                <a:solidFill>
                  <a:srgbClr val="FF0000"/>
                </a:solidFill>
              </a:rPr>
              <a:t>sparse</a:t>
            </a:r>
            <a:r>
              <a:rPr lang="en-US" altLang="hu-HU" sz="2200" b="1" dirty="0"/>
              <a:t> (or </a:t>
            </a:r>
            <a:r>
              <a:rPr lang="en-US" altLang="hu-HU" sz="2200" b="1" dirty="0" err="1"/>
              <a:t>nondense</a:t>
            </a:r>
            <a:r>
              <a:rPr lang="en-US" altLang="hu-HU" sz="2200" b="1" dirty="0"/>
              <a:t>) </a:t>
            </a:r>
            <a:r>
              <a:rPr lang="en-US" altLang="hu-HU" sz="2200" b="1" dirty="0">
                <a:solidFill>
                  <a:srgbClr val="FF0000"/>
                </a:solidFill>
              </a:rPr>
              <a:t>index</a:t>
            </a:r>
            <a:r>
              <a:rPr lang="en-US" altLang="hu-HU" sz="2200" dirty="0"/>
              <a:t>, on the other hand, has index entries for only some of the search values</a:t>
            </a:r>
            <a:endParaRPr lang="hu-HU" altLang="hu-HU" sz="2200" dirty="0"/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sz="2200" dirty="0"/>
              <a:t>   (</a:t>
            </a:r>
            <a:r>
              <a:rPr lang="hu-HU" altLang="hu-HU" sz="2200" dirty="0" err="1"/>
              <a:t>typically</a:t>
            </a:r>
            <a:r>
              <a:rPr lang="hu-HU" altLang="hu-HU" sz="2200" dirty="0"/>
              <a:t> </a:t>
            </a:r>
            <a:r>
              <a:rPr lang="hu-HU" altLang="hu-HU" sz="2200" dirty="0" err="1"/>
              <a:t>one</a:t>
            </a:r>
            <a:r>
              <a:rPr lang="hu-HU" altLang="hu-HU" sz="2200" dirty="0"/>
              <a:t> </a:t>
            </a:r>
            <a:r>
              <a:rPr lang="hu-HU" altLang="hu-HU" sz="2200" dirty="0" err="1"/>
              <a:t>entry</a:t>
            </a:r>
            <a:r>
              <a:rPr lang="hu-HU" altLang="hu-HU" sz="2200" dirty="0"/>
              <a:t> per </a:t>
            </a:r>
            <a:r>
              <a:rPr lang="hu-HU" altLang="hu-HU" sz="2200" dirty="0" err="1"/>
              <a:t>data</a:t>
            </a:r>
            <a:r>
              <a:rPr lang="hu-HU" altLang="hu-HU" sz="2200" dirty="0"/>
              <a:t> file </a:t>
            </a:r>
            <a:r>
              <a:rPr lang="hu-HU" altLang="hu-HU" sz="2200" dirty="0" err="1"/>
              <a:t>block</a:t>
            </a:r>
            <a:r>
              <a:rPr lang="hu-HU" altLang="hu-HU" sz="2200" dirty="0"/>
              <a:t>)</a:t>
            </a:r>
            <a:endParaRPr lang="en-US" altLang="hu-H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0C20E-F786-429B-B668-474EA197036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Clustering Index</a:t>
            </a:r>
            <a:endParaRPr lang="hu-HU" altLang="hu-HU" sz="2400" dirty="0"/>
          </a:p>
          <a:p>
            <a:pPr marL="0" indent="0" eaLnBrk="1" hangingPunct="1">
              <a:buFontTx/>
              <a:buNone/>
              <a:defRPr/>
            </a:pPr>
            <a:endParaRPr lang="en-US" altLang="hu-HU" sz="2400" dirty="0"/>
          </a:p>
          <a:p>
            <a:pPr marL="0" indent="0" eaLnBrk="1" hangingPunct="1">
              <a:buFontTx/>
              <a:buNone/>
              <a:defRPr/>
            </a:pPr>
            <a:endParaRPr lang="en-US" altLang="hu-HU" dirty="0"/>
          </a:p>
        </p:txBody>
      </p:sp>
      <p:pic>
        <p:nvPicPr>
          <p:cNvPr id="55300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230313"/>
            <a:ext cx="7396162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13DB2-8B7A-44B0-8864-35731D6685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Clustering Index</a:t>
            </a:r>
            <a:r>
              <a:rPr lang="hu-HU" altLang="hu-HU" sz="2400" dirty="0"/>
              <a:t> version 2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sz="2400" dirty="0"/>
          </a:p>
          <a:p>
            <a:pPr marL="0" indent="0" eaLnBrk="1" hangingPunct="1">
              <a:buFontTx/>
              <a:buNone/>
              <a:defRPr/>
            </a:pPr>
            <a:endParaRPr lang="en-US" altLang="hu-HU" dirty="0"/>
          </a:p>
        </p:txBody>
      </p:sp>
      <p:pic>
        <p:nvPicPr>
          <p:cNvPr id="56324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257300"/>
            <a:ext cx="705008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4E1F9-B092-4FA0-9835-CCEAB3E80DC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Outline:</a:t>
            </a:r>
            <a:r>
              <a:rPr lang="en-US" altLang="hu-HU" sz="3600"/>
              <a:t> </a:t>
            </a:r>
            <a:endParaRPr lang="en-US" altLang="hu-HU" sz="3600" u="sng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Conventional indexes</a:t>
            </a:r>
          </a:p>
          <a:p>
            <a:pPr eaLnBrk="1" hangingPunct="1"/>
            <a:r>
              <a:rPr lang="en-US" altLang="hu-HU"/>
              <a:t>B-Trees                  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NEXT</a:t>
            </a:r>
          </a:p>
          <a:p>
            <a:pPr eaLnBrk="1" hangingPunct="1"/>
            <a:r>
              <a:rPr lang="en-US" altLang="hu-HU"/>
              <a:t>Hashing schemes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A9E8A-9159-4619-AE6A-CC0CCEEDDB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11200"/>
            <a:ext cx="7772400" cy="1778000"/>
          </a:xfrm>
        </p:spPr>
        <p:txBody>
          <a:bodyPr/>
          <a:lstStyle/>
          <a:p>
            <a:pPr eaLnBrk="1" hangingPunct="1"/>
            <a:r>
              <a:rPr lang="en-US" altLang="hu-HU"/>
              <a:t>NEXT: Another type of index</a:t>
            </a:r>
          </a:p>
          <a:p>
            <a:pPr lvl="1" eaLnBrk="1" hangingPunct="1"/>
            <a:r>
              <a:rPr lang="en-US" altLang="hu-HU"/>
              <a:t>Give up on sequentiality of index</a:t>
            </a:r>
          </a:p>
          <a:p>
            <a:pPr lvl="1" eaLnBrk="1" hangingPunct="1"/>
            <a:r>
              <a:rPr lang="en-US" altLang="hu-HU"/>
              <a:t>Try to get “balance”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3BC88-B0BD-47F2-8212-0C6812BB56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3100" y="16129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hu-HU"/>
              <a:t>Root</a:t>
            </a:r>
          </a:p>
          <a:p>
            <a:pPr algn="ctr" eaLnBrk="1" hangingPunct="1">
              <a:buFontTx/>
              <a:buNone/>
            </a:pPr>
            <a:endParaRPr lang="en-US" altLang="hu-HU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644525" y="498475"/>
            <a:ext cx="742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u="sng"/>
              <a:t>B+Tree Example</a:t>
            </a:r>
            <a:r>
              <a:rPr lang="en-US" altLang="hu-HU" sz="3600"/>
              <a:t>				n=3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 rot="-5400000">
            <a:off x="4236244" y="1964531"/>
            <a:ext cx="561975" cy="1211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 rot="-5400000">
            <a:off x="6560344" y="2758281"/>
            <a:ext cx="561975" cy="142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59399" name="Rectangle 9"/>
          <p:cNvSpPr>
            <a:spLocks noChangeArrowheads="1"/>
          </p:cNvSpPr>
          <p:nvPr/>
        </p:nvSpPr>
        <p:spPr bwMode="auto">
          <a:xfrm rot="-5400000">
            <a:off x="2205831" y="2820195"/>
            <a:ext cx="561975" cy="132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H="1">
            <a:off x="3278188" y="2576513"/>
            <a:ext cx="8651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4849813" y="2517775"/>
            <a:ext cx="11842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2" name="Rectangle 18"/>
          <p:cNvSpPr>
            <a:spLocks noChangeArrowheads="1"/>
          </p:cNvSpPr>
          <p:nvPr/>
        </p:nvSpPr>
        <p:spPr bwMode="auto">
          <a:xfrm rot="-5400000">
            <a:off x="748506" y="4091782"/>
            <a:ext cx="561975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59403" name="Rectangle 19"/>
          <p:cNvSpPr>
            <a:spLocks noChangeArrowheads="1"/>
          </p:cNvSpPr>
          <p:nvPr/>
        </p:nvSpPr>
        <p:spPr bwMode="auto">
          <a:xfrm rot="-5400000">
            <a:off x="2207419" y="4220369"/>
            <a:ext cx="561975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59404" name="Rectangle 20"/>
          <p:cNvSpPr>
            <a:spLocks noChangeArrowheads="1"/>
          </p:cNvSpPr>
          <p:nvPr/>
        </p:nvSpPr>
        <p:spPr bwMode="auto">
          <a:xfrm rot="-5400000">
            <a:off x="3456781" y="4174332"/>
            <a:ext cx="561975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</p:txBody>
      </p:sp>
      <p:sp>
        <p:nvSpPr>
          <p:cNvPr id="59405" name="Rectangle 21"/>
          <p:cNvSpPr>
            <a:spLocks noChangeArrowheads="1"/>
          </p:cNvSpPr>
          <p:nvPr/>
        </p:nvSpPr>
        <p:spPr bwMode="auto">
          <a:xfrm rot="-5400000">
            <a:off x="4938713" y="4111625"/>
            <a:ext cx="561975" cy="120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</p:txBody>
      </p:sp>
      <p:sp>
        <p:nvSpPr>
          <p:cNvPr id="59406" name="Rectangle 22"/>
          <p:cNvSpPr>
            <a:spLocks noChangeArrowheads="1"/>
          </p:cNvSpPr>
          <p:nvPr/>
        </p:nvSpPr>
        <p:spPr bwMode="auto">
          <a:xfrm rot="-5400000">
            <a:off x="6330156" y="4204494"/>
            <a:ext cx="561975" cy="103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59407" name="Rectangle 23"/>
          <p:cNvSpPr>
            <a:spLocks noChangeArrowheads="1"/>
          </p:cNvSpPr>
          <p:nvPr/>
        </p:nvSpPr>
        <p:spPr bwMode="auto">
          <a:xfrm rot="-5400000">
            <a:off x="7637462" y="4124326"/>
            <a:ext cx="56197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59408" name="Line 24"/>
          <p:cNvSpPr>
            <a:spLocks noChangeShapeType="1"/>
          </p:cNvSpPr>
          <p:nvPr/>
        </p:nvSpPr>
        <p:spPr bwMode="auto">
          <a:xfrm flipH="1">
            <a:off x="1387475" y="3543300"/>
            <a:ext cx="77946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9" name="Line 25"/>
          <p:cNvSpPr>
            <a:spLocks noChangeShapeType="1"/>
          </p:cNvSpPr>
          <p:nvPr/>
        </p:nvSpPr>
        <p:spPr bwMode="auto">
          <a:xfrm flipH="1">
            <a:off x="2454275" y="3529013"/>
            <a:ext cx="27463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4229100" y="3384550"/>
            <a:ext cx="2035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 flipH="1">
            <a:off x="5484813" y="3441700"/>
            <a:ext cx="1169987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6783388" y="3484563"/>
            <a:ext cx="26035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7375525" y="3455988"/>
            <a:ext cx="274638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>
            <a:off x="622300" y="487045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1035050" y="48783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>
            <a:off x="1395413" y="49069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2260600" y="49355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8" name="Line 34"/>
          <p:cNvSpPr>
            <a:spLocks noChangeShapeType="1"/>
          </p:cNvSpPr>
          <p:nvPr/>
        </p:nvSpPr>
        <p:spPr bwMode="auto">
          <a:xfrm>
            <a:off x="3386138" y="49657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9" name="Line 35"/>
          <p:cNvSpPr>
            <a:spLocks noChangeShapeType="1"/>
          </p:cNvSpPr>
          <p:nvPr/>
        </p:nvSpPr>
        <p:spPr bwMode="auto">
          <a:xfrm>
            <a:off x="2687638" y="49291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0" name="Line 36"/>
          <p:cNvSpPr>
            <a:spLocks noChangeShapeType="1"/>
          </p:cNvSpPr>
          <p:nvPr/>
        </p:nvSpPr>
        <p:spPr bwMode="auto">
          <a:xfrm>
            <a:off x="3740150" y="49736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1" name="Line 37"/>
          <p:cNvSpPr>
            <a:spLocks noChangeShapeType="1"/>
          </p:cNvSpPr>
          <p:nvPr/>
        </p:nvSpPr>
        <p:spPr bwMode="auto">
          <a:xfrm>
            <a:off x="4065588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2" name="Line 38"/>
          <p:cNvSpPr>
            <a:spLocks noChangeShapeType="1"/>
          </p:cNvSpPr>
          <p:nvPr/>
        </p:nvSpPr>
        <p:spPr bwMode="auto">
          <a:xfrm>
            <a:off x="5003800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3" name="Line 39"/>
          <p:cNvSpPr>
            <a:spLocks noChangeShapeType="1"/>
          </p:cNvSpPr>
          <p:nvPr/>
        </p:nvSpPr>
        <p:spPr bwMode="auto">
          <a:xfrm>
            <a:off x="5387975" y="49752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4" name="Line 40"/>
          <p:cNvSpPr>
            <a:spLocks noChangeShapeType="1"/>
          </p:cNvSpPr>
          <p:nvPr/>
        </p:nvSpPr>
        <p:spPr bwMode="auto">
          <a:xfrm>
            <a:off x="6232525" y="50117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5" name="Line 41"/>
          <p:cNvSpPr>
            <a:spLocks noChangeShapeType="1"/>
          </p:cNvSpPr>
          <p:nvPr/>
        </p:nvSpPr>
        <p:spPr bwMode="auto">
          <a:xfrm>
            <a:off x="6615113" y="50196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6" name="Line 42"/>
          <p:cNvSpPr>
            <a:spLocks noChangeShapeType="1"/>
          </p:cNvSpPr>
          <p:nvPr/>
        </p:nvSpPr>
        <p:spPr bwMode="auto">
          <a:xfrm>
            <a:off x="6985000" y="50292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7" name="Line 43"/>
          <p:cNvSpPr>
            <a:spLocks noChangeShapeType="1"/>
          </p:cNvSpPr>
          <p:nvPr/>
        </p:nvSpPr>
        <p:spPr bwMode="auto">
          <a:xfrm>
            <a:off x="7729538" y="49498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8" name="Line 44"/>
          <p:cNvSpPr>
            <a:spLocks noChangeShapeType="1"/>
          </p:cNvSpPr>
          <p:nvPr/>
        </p:nvSpPr>
        <p:spPr bwMode="auto">
          <a:xfrm>
            <a:off x="8069263" y="49434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D7040-C2A2-49D4-A9BC-3DFC3CEDF01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hu-HU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2290762"/>
          </a:xfrm>
        </p:spPr>
        <p:txBody>
          <a:bodyPr/>
          <a:lstStyle/>
          <a:p>
            <a:r>
              <a:rPr lang="hu-HU" altLang="hu-HU" sz="3200"/>
              <a:t>Lookup in a B+ tree</a:t>
            </a:r>
            <a:br>
              <a:rPr lang="hu-HU" altLang="hu-HU" sz="3200"/>
            </a:br>
            <a:br>
              <a:rPr lang="hu-HU" altLang="hu-HU" sz="3200"/>
            </a:br>
            <a:r>
              <a:rPr lang="hu-HU" altLang="hu-HU" sz="2400">
                <a:solidFill>
                  <a:srgbClr val="FF0000"/>
                </a:solidFill>
              </a:rPr>
              <a:t>Useful for range queries too</a:t>
            </a:r>
            <a:br>
              <a:rPr lang="hu-HU" altLang="hu-HU" sz="2000"/>
            </a:br>
            <a:br>
              <a:rPr lang="hu-HU" altLang="hu-HU" sz="2000"/>
            </a:br>
            <a:r>
              <a:rPr lang="hu-HU" altLang="hu-HU" sz="2000"/>
              <a:t>SELECT * FROM R WHERE R.o &gt;= a AND R.o &lt;= b;</a:t>
            </a:r>
            <a:endParaRPr lang="en-US" altLang="hu-HU" sz="2000"/>
          </a:p>
        </p:txBody>
      </p:sp>
      <p:pic>
        <p:nvPicPr>
          <p:cNvPr id="60420" name="Picture 33" descr="ssho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70564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D2284-C66B-417A-8FDE-3C1B9589D2B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Sample non-leaf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68580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2400"/>
              <a:t>to keys	to keys		to keys  	to keys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&lt; 57		57</a:t>
            </a:r>
            <a:r>
              <a:rPr lang="en-US" altLang="hu-HU" sz="2800">
                <a:sym typeface="Symbol" panose="05050102010706020507" pitchFamily="18" charset="2"/>
              </a:rPr>
              <a:t></a:t>
            </a:r>
            <a:r>
              <a:rPr lang="en-US" altLang="hu-HU" sz="2400">
                <a:sym typeface="Symbol" panose="05050102010706020507" pitchFamily="18" charset="2"/>
              </a:rPr>
              <a:t> k&lt;81		81</a:t>
            </a:r>
            <a:r>
              <a:rPr lang="en-US" altLang="hu-HU">
                <a:sym typeface="Symbol" panose="05050102010706020507" pitchFamily="18" charset="2"/>
              </a:rPr>
              <a:t></a:t>
            </a:r>
            <a:r>
              <a:rPr lang="en-US" altLang="hu-HU" sz="2400">
                <a:sym typeface="Symbol" panose="05050102010706020507" pitchFamily="18" charset="2"/>
              </a:rPr>
              <a:t>k&lt;95	 </a:t>
            </a:r>
            <a:r>
              <a:rPr lang="en-US" altLang="hu-HU">
                <a:sym typeface="Symbol" panose="05050102010706020507" pitchFamily="18" charset="2"/>
              </a:rPr>
              <a:t></a:t>
            </a:r>
            <a:r>
              <a:rPr lang="en-US" altLang="hu-HU" sz="2400">
                <a:sym typeface="Symbol" panose="05050102010706020507" pitchFamily="18" charset="2"/>
              </a:rPr>
              <a:t>95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 rot="-5400000">
            <a:off x="3609182" y="1788319"/>
            <a:ext cx="14430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95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4862513" y="1595438"/>
            <a:ext cx="314325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831975" y="2900363"/>
            <a:ext cx="1544638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3246438" y="2930525"/>
            <a:ext cx="606425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618038" y="2900363"/>
            <a:ext cx="10382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10188" y="2900363"/>
            <a:ext cx="2179637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11A08-14A5-4E1B-B7A7-AF446128759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Sample leaf node: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637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					From non-leaf node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						to next leaf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in sequence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 rot="-5400000">
            <a:off x="3901282" y="2083594"/>
            <a:ext cx="12271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95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4470400" y="2106613"/>
            <a:ext cx="15875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5494338" y="2800350"/>
            <a:ext cx="59213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 rot="-5400000">
            <a:off x="3763169" y="3993357"/>
            <a:ext cx="14811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57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US" altLang="hu-HU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81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US" altLang="hu-HU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85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3835400" y="35798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549775" y="35306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5235575" y="35528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4F02F-A5E2-46EE-A443-5592AD1FDE9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In textbook’s notation	</a:t>
            </a:r>
            <a:r>
              <a:rPr lang="en-US" altLang="hu-HU" sz="3600"/>
              <a:t>		n=3</a:t>
            </a:r>
            <a:endParaRPr lang="en-US" altLang="hu-HU" sz="3600" u="sng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Leaf: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Non-leaf: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 rot="-5400000">
            <a:off x="1980407" y="2185193"/>
            <a:ext cx="635000" cy="126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2857500" y="267017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2092325" y="302895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 rot="-5400000">
            <a:off x="1960563" y="4329113"/>
            <a:ext cx="749300" cy="1339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990725" y="52085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749550" y="521811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9" name="Line 19"/>
          <p:cNvSpPr>
            <a:spLocks noChangeShapeType="1"/>
          </p:cNvSpPr>
          <p:nvPr/>
        </p:nvSpPr>
        <p:spPr bwMode="auto">
          <a:xfrm>
            <a:off x="2474913" y="30511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0" name="Rectangle 20"/>
          <p:cNvSpPr>
            <a:spLocks noChangeArrowheads="1"/>
          </p:cNvSpPr>
          <p:nvPr/>
        </p:nvSpPr>
        <p:spPr bwMode="auto">
          <a:xfrm>
            <a:off x="5486400" y="2468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501" name="Rectangle 21"/>
          <p:cNvSpPr>
            <a:spLocks noChangeArrowheads="1"/>
          </p:cNvSpPr>
          <p:nvPr/>
        </p:nvSpPr>
        <p:spPr bwMode="auto">
          <a:xfrm>
            <a:off x="6083300" y="2474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3502" name="Rectangle 22"/>
          <p:cNvSpPr>
            <a:spLocks noChangeArrowheads="1"/>
          </p:cNvSpPr>
          <p:nvPr/>
        </p:nvSpPr>
        <p:spPr bwMode="auto">
          <a:xfrm>
            <a:off x="6683375" y="2470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63503" name="Group 33"/>
          <p:cNvGrpSpPr>
            <a:grpSpLocks/>
          </p:cNvGrpSpPr>
          <p:nvPr/>
        </p:nvGrpSpPr>
        <p:grpSpPr bwMode="auto">
          <a:xfrm>
            <a:off x="5486400" y="2971800"/>
            <a:ext cx="1828800" cy="533400"/>
            <a:chOff x="3456" y="2352"/>
            <a:chExt cx="1152" cy="336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63504" name="Line 34"/>
          <p:cNvSpPr>
            <a:spLocks noChangeShapeType="1"/>
          </p:cNvSpPr>
          <p:nvPr/>
        </p:nvSpPr>
        <p:spPr bwMode="auto">
          <a:xfrm>
            <a:off x="579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5" name="Line 35"/>
          <p:cNvSpPr>
            <a:spLocks noChangeShapeType="1"/>
          </p:cNvSpPr>
          <p:nvPr/>
        </p:nvSpPr>
        <p:spPr bwMode="auto">
          <a:xfrm>
            <a:off x="6172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6" name="Rectangle 36"/>
          <p:cNvSpPr>
            <a:spLocks noChangeArrowheads="1"/>
          </p:cNvSpPr>
          <p:nvPr/>
        </p:nvSpPr>
        <p:spPr bwMode="auto">
          <a:xfrm>
            <a:off x="5410200" y="4373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507" name="Rectangle 37"/>
          <p:cNvSpPr>
            <a:spLocks noChangeArrowheads="1"/>
          </p:cNvSpPr>
          <p:nvPr/>
        </p:nvSpPr>
        <p:spPr bwMode="auto">
          <a:xfrm>
            <a:off x="6007100" y="4379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8" name="Rectangle 38"/>
          <p:cNvSpPr>
            <a:spLocks noChangeArrowheads="1"/>
          </p:cNvSpPr>
          <p:nvPr/>
        </p:nvSpPr>
        <p:spPr bwMode="auto">
          <a:xfrm>
            <a:off x="6607175" y="4375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63509" name="Group 39"/>
          <p:cNvGrpSpPr>
            <a:grpSpLocks/>
          </p:cNvGrpSpPr>
          <p:nvPr/>
        </p:nvGrpSpPr>
        <p:grpSpPr bwMode="auto">
          <a:xfrm>
            <a:off x="5410200" y="4876800"/>
            <a:ext cx="1828800" cy="533400"/>
            <a:chOff x="3456" y="2352"/>
            <a:chExt cx="1152" cy="336"/>
          </a:xfrm>
        </p:grpSpPr>
        <p:sp>
          <p:nvSpPr>
            <p:cNvPr id="63513" name="Rectangle 40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4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5" name="Rectangle 42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6" name="Rectangle 43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63510" name="Line 44"/>
          <p:cNvSpPr>
            <a:spLocks noChangeShapeType="1"/>
          </p:cNvSpPr>
          <p:nvPr/>
        </p:nvSpPr>
        <p:spPr bwMode="auto">
          <a:xfrm>
            <a:off x="5715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11" name="Line 45"/>
          <p:cNvSpPr>
            <a:spLocks noChangeShapeType="1"/>
          </p:cNvSpPr>
          <p:nvPr/>
        </p:nvSpPr>
        <p:spPr bwMode="auto">
          <a:xfrm>
            <a:off x="6096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12" name="Line 46"/>
          <p:cNvSpPr>
            <a:spLocks noChangeShapeType="1"/>
          </p:cNvSpPr>
          <p:nvPr/>
        </p:nvSpPr>
        <p:spPr bwMode="auto">
          <a:xfrm>
            <a:off x="7086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B497C0-E25E-4D80-8DD8-E20C61866CB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Size of nodes:		n+1 pointers</a:t>
            </a:r>
          </a:p>
          <a:p>
            <a:pPr eaLnBrk="1" hangingPunct="1">
              <a:buFontTx/>
              <a:buNone/>
            </a:pPr>
            <a:r>
              <a:rPr lang="en-US" altLang="hu-HU"/>
              <a:t>					n keys</a:t>
            </a:r>
            <a:r>
              <a:rPr lang="en-US" altLang="hu-HU" u="sng"/>
              <a:t>  </a:t>
            </a:r>
          </a:p>
        </p:txBody>
      </p:sp>
      <p:sp>
        <p:nvSpPr>
          <p:cNvPr id="64516" name="AutoShape 4"/>
          <p:cNvSpPr>
            <a:spLocks/>
          </p:cNvSpPr>
          <p:nvPr/>
        </p:nvSpPr>
        <p:spPr bwMode="auto">
          <a:xfrm>
            <a:off x="3962400" y="19812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708775" y="24003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sng"/>
              <a:t>(fixed)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3A9F7-452F-466B-B381-42BAB66B316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026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026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026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026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026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026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6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0254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0255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56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8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0249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0250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0251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52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59E313-B251-4B2B-BF45-C96211F446C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Don’t want nodes to be too empty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Use at least</a:t>
            </a:r>
          </a:p>
          <a:p>
            <a:pPr eaLnBrk="1" hangingPunct="1"/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 sz="3200"/>
              <a:t>Non-leaf:	</a:t>
            </a:r>
            <a:r>
              <a:rPr lang="en-US" altLang="hu-HU" sz="3200">
                <a:sym typeface="Symbol" panose="05050102010706020507" pitchFamily="18" charset="2"/>
              </a:rPr>
              <a:t>(</a:t>
            </a:r>
            <a:r>
              <a:rPr lang="en-US" altLang="hu-HU" sz="3200"/>
              <a:t>n+1)/2</a:t>
            </a:r>
            <a:r>
              <a:rPr lang="en-US" altLang="hu-HU" sz="3200">
                <a:sym typeface="Symbol" panose="05050102010706020507" pitchFamily="18" charset="2"/>
              </a:rPr>
              <a:t></a:t>
            </a:r>
            <a:r>
              <a:rPr lang="en-US" altLang="hu-HU" sz="3200"/>
              <a:t>	pointers</a:t>
            </a:r>
          </a:p>
          <a:p>
            <a:pPr lvl="1" eaLnBrk="1" hangingPunct="1">
              <a:buFontTx/>
              <a:buNone/>
            </a:pPr>
            <a:endParaRPr lang="en-US" altLang="hu-HU" sz="3200"/>
          </a:p>
          <a:p>
            <a:pPr lvl="1" eaLnBrk="1" hangingPunct="1">
              <a:buFontTx/>
              <a:buNone/>
            </a:pPr>
            <a:r>
              <a:rPr lang="en-US" altLang="hu-HU" sz="3200"/>
              <a:t>Leaf:		</a:t>
            </a:r>
            <a:r>
              <a:rPr lang="en-US" altLang="hu-HU" sz="3200">
                <a:sym typeface="Symbol" panose="05050102010706020507" pitchFamily="18" charset="2"/>
              </a:rPr>
              <a:t></a:t>
            </a:r>
            <a:r>
              <a:rPr lang="en-US" altLang="hu-HU" sz="3200"/>
              <a:t>(n+1)/2</a:t>
            </a:r>
            <a:r>
              <a:rPr lang="en-US" altLang="hu-HU" sz="3200">
                <a:sym typeface="Symbol" panose="05050102010706020507" pitchFamily="18" charset="2"/>
              </a:rPr>
              <a:t></a:t>
            </a:r>
            <a:r>
              <a:rPr lang="en-US" altLang="hu-HU" sz="3200"/>
              <a:t>  pointers to data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9D1D7-00B7-4659-A7F1-E98909149B8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Full node		min. node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Non-leaf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Leaf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4445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n=3</a:t>
            </a:r>
          </a:p>
        </p:txBody>
      </p:sp>
      <p:sp>
        <p:nvSpPr>
          <p:cNvPr id="66565" name="AutoShape 15"/>
          <p:cNvSpPr>
            <a:spLocks/>
          </p:cNvSpPr>
          <p:nvPr/>
        </p:nvSpPr>
        <p:spPr bwMode="auto">
          <a:xfrm>
            <a:off x="2501900" y="23241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66" name="AutoShape 16"/>
          <p:cNvSpPr>
            <a:spLocks/>
          </p:cNvSpPr>
          <p:nvPr/>
        </p:nvSpPr>
        <p:spPr bwMode="auto">
          <a:xfrm>
            <a:off x="2425700" y="40640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67" name="Rectangle 17"/>
          <p:cNvSpPr>
            <a:spLocks noChangeArrowheads="1"/>
          </p:cNvSpPr>
          <p:nvPr/>
        </p:nvSpPr>
        <p:spPr bwMode="auto">
          <a:xfrm rot="-5400000">
            <a:off x="38354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66568" name="Rectangle 18"/>
          <p:cNvSpPr>
            <a:spLocks noChangeArrowheads="1"/>
          </p:cNvSpPr>
          <p:nvPr/>
        </p:nvSpPr>
        <p:spPr bwMode="auto">
          <a:xfrm rot="-5400000">
            <a:off x="65786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6569" name="Rectangle 19"/>
          <p:cNvSpPr>
            <a:spLocks noChangeArrowheads="1"/>
          </p:cNvSpPr>
          <p:nvPr/>
        </p:nvSpPr>
        <p:spPr bwMode="auto">
          <a:xfrm rot="-5400000">
            <a:off x="38354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66570" name="Rectangle 20"/>
          <p:cNvSpPr>
            <a:spLocks noChangeArrowheads="1"/>
          </p:cNvSpPr>
          <p:nvPr/>
        </p:nvSpPr>
        <p:spPr bwMode="auto">
          <a:xfrm rot="-5400000">
            <a:off x="65786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6571" name="Line 21"/>
          <p:cNvSpPr>
            <a:spLocks noChangeShapeType="1"/>
          </p:cNvSpPr>
          <p:nvPr/>
        </p:nvSpPr>
        <p:spPr bwMode="auto">
          <a:xfrm flipH="1">
            <a:off x="66167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2" name="Line 22"/>
          <p:cNvSpPr>
            <a:spLocks noChangeShapeType="1"/>
          </p:cNvSpPr>
          <p:nvPr/>
        </p:nvSpPr>
        <p:spPr bwMode="auto">
          <a:xfrm flipH="1">
            <a:off x="75311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3" name="Line 23"/>
          <p:cNvSpPr>
            <a:spLocks noChangeShapeType="1"/>
          </p:cNvSpPr>
          <p:nvPr/>
        </p:nvSpPr>
        <p:spPr bwMode="auto">
          <a:xfrm flipH="1">
            <a:off x="3568700" y="30861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4" name="Line 24"/>
          <p:cNvSpPr>
            <a:spLocks noChangeShapeType="1"/>
          </p:cNvSpPr>
          <p:nvPr/>
        </p:nvSpPr>
        <p:spPr bwMode="auto">
          <a:xfrm flipH="1">
            <a:off x="4025900" y="31623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5" name="Line 25"/>
          <p:cNvSpPr>
            <a:spLocks noChangeShapeType="1"/>
          </p:cNvSpPr>
          <p:nvPr/>
        </p:nvSpPr>
        <p:spPr bwMode="auto">
          <a:xfrm flipH="1">
            <a:off x="4559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6" name="Line 26"/>
          <p:cNvSpPr>
            <a:spLocks noChangeShapeType="1"/>
          </p:cNvSpPr>
          <p:nvPr/>
        </p:nvSpPr>
        <p:spPr bwMode="auto">
          <a:xfrm flipH="1">
            <a:off x="4940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7" name="Line 27"/>
          <p:cNvSpPr>
            <a:spLocks noChangeShapeType="1"/>
          </p:cNvSpPr>
          <p:nvPr/>
        </p:nvSpPr>
        <p:spPr bwMode="auto">
          <a:xfrm>
            <a:off x="4914900" y="4381500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8" name="Line 28"/>
          <p:cNvSpPr>
            <a:spLocks noChangeShapeType="1"/>
          </p:cNvSpPr>
          <p:nvPr/>
        </p:nvSpPr>
        <p:spPr bwMode="auto">
          <a:xfrm>
            <a:off x="3949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9" name="Line 29"/>
          <p:cNvSpPr>
            <a:spLocks noChangeShapeType="1"/>
          </p:cNvSpPr>
          <p:nvPr/>
        </p:nvSpPr>
        <p:spPr bwMode="auto">
          <a:xfrm>
            <a:off x="4330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0" name="Line 30"/>
          <p:cNvSpPr>
            <a:spLocks noChangeShapeType="1"/>
          </p:cNvSpPr>
          <p:nvPr/>
        </p:nvSpPr>
        <p:spPr bwMode="auto">
          <a:xfrm>
            <a:off x="4711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1" name="Line 31"/>
          <p:cNvSpPr>
            <a:spLocks noChangeShapeType="1"/>
          </p:cNvSpPr>
          <p:nvPr/>
        </p:nvSpPr>
        <p:spPr bwMode="auto">
          <a:xfrm>
            <a:off x="7226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2" name="Line 32"/>
          <p:cNvSpPr>
            <a:spLocks noChangeShapeType="1"/>
          </p:cNvSpPr>
          <p:nvPr/>
        </p:nvSpPr>
        <p:spPr bwMode="auto">
          <a:xfrm>
            <a:off x="6845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3" name="Line 33"/>
          <p:cNvSpPr>
            <a:spLocks noChangeShapeType="1"/>
          </p:cNvSpPr>
          <p:nvPr/>
        </p:nvSpPr>
        <p:spPr bwMode="auto">
          <a:xfrm>
            <a:off x="7607300" y="4381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4" name="AutoShape 35"/>
          <p:cNvSpPr>
            <a:spLocks/>
          </p:cNvSpPr>
          <p:nvPr/>
        </p:nvSpPr>
        <p:spPr bwMode="auto">
          <a:xfrm rot="5400000">
            <a:off x="41783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85" name="AutoShape 36"/>
          <p:cNvSpPr>
            <a:spLocks/>
          </p:cNvSpPr>
          <p:nvPr/>
        </p:nvSpPr>
        <p:spPr bwMode="auto">
          <a:xfrm rot="5400000">
            <a:off x="69469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86" name="Text Box 37"/>
          <p:cNvSpPr txBox="1">
            <a:spLocks noChangeArrowheads="1"/>
          </p:cNvSpPr>
          <p:nvPr/>
        </p:nvSpPr>
        <p:spPr bwMode="auto">
          <a:xfrm rot="-5400000">
            <a:off x="7578725" y="4425951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counts even if null</a:t>
            </a:r>
            <a:endParaRPr lang="en-US" altLang="hu-HU" sz="3600"/>
          </a:p>
        </p:txBody>
      </p:sp>
      <p:sp>
        <p:nvSpPr>
          <p:cNvPr id="66587" name="Freeform 38"/>
          <p:cNvSpPr>
            <a:spLocks/>
          </p:cNvSpPr>
          <p:nvPr/>
        </p:nvSpPr>
        <p:spPr bwMode="auto">
          <a:xfrm>
            <a:off x="7924800" y="4419600"/>
            <a:ext cx="406400" cy="517525"/>
          </a:xfrm>
          <a:custGeom>
            <a:avLst/>
            <a:gdLst>
              <a:gd name="T0" fmla="*/ 2147483646 w 256"/>
              <a:gd name="T1" fmla="*/ 2147483646 h 326"/>
              <a:gd name="T2" fmla="*/ 2147483646 w 256"/>
              <a:gd name="T3" fmla="*/ 2147483646 h 326"/>
              <a:gd name="T4" fmla="*/ 0 w 256"/>
              <a:gd name="T5" fmla="*/ 0 h 326"/>
              <a:gd name="T6" fmla="*/ 0 60000 65536"/>
              <a:gd name="T7" fmla="*/ 0 60000 65536"/>
              <a:gd name="T8" fmla="*/ 0 60000 65536"/>
              <a:gd name="T9" fmla="*/ 0 w 256"/>
              <a:gd name="T10" fmla="*/ 0 h 326"/>
              <a:gd name="T11" fmla="*/ 256 w 256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326">
                <a:moveTo>
                  <a:pt x="256" y="280"/>
                </a:moveTo>
                <a:cubicBezTo>
                  <a:pt x="221" y="303"/>
                  <a:pt x="186" y="326"/>
                  <a:pt x="144" y="280"/>
                </a:cubicBezTo>
                <a:cubicBezTo>
                  <a:pt x="102" y="234"/>
                  <a:pt x="23" y="4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FDF68C-CC7B-410C-8D63-B7E9D479BC7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B+tree rules		</a:t>
            </a:r>
            <a:r>
              <a:rPr lang="en-US" altLang="hu-HU" sz="3600"/>
              <a:t>tree of order </a:t>
            </a:r>
            <a:r>
              <a:rPr lang="en-US" altLang="hu-HU" sz="3600" i="1"/>
              <a:t>n</a:t>
            </a:r>
            <a:endParaRPr lang="en-US" altLang="hu-HU" sz="3600" u="sng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All leaves at same lowest level				(balanced tree)</a:t>
            </a:r>
          </a:p>
          <a:p>
            <a:pPr eaLnBrk="1" hangingPunct="1">
              <a:buFontTx/>
              <a:buNone/>
            </a:pPr>
            <a:r>
              <a:rPr lang="en-US" altLang="hu-HU"/>
              <a:t>(2) Pointers in leaves point to records			except for “sequence pointer”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/>
              <a:t>			(to next leaf)</a:t>
            </a:r>
            <a:endParaRPr lang="en-US" altLang="hu-H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FB3A9-D20A-4E01-A116-6B343E2B44F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(3) Number of pointers/keys for B+tree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14400" y="28194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Non-leaf</a:t>
            </a:r>
          </a:p>
          <a:p>
            <a:pPr algn="ctr"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(non-root)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743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3505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4267200" y="28194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(</a:t>
            </a:r>
            <a:r>
              <a:rPr lang="en-US" altLang="hu-HU" sz="2400"/>
              <a:t>n+1)/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</a:t>
            </a:r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5848350" y="2819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 </a:t>
            </a:r>
            <a:r>
              <a:rPr lang="en-US" altLang="hu-HU" sz="2400">
                <a:sym typeface="Symbol" panose="05050102010706020507" pitchFamily="18" charset="2"/>
              </a:rPr>
              <a:t>(</a:t>
            </a:r>
            <a:r>
              <a:rPr lang="en-US" altLang="hu-HU" sz="2400"/>
              <a:t>n+1)/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</a:t>
            </a:r>
            <a:r>
              <a:rPr lang="en-US" altLang="hu-HU" sz="2000"/>
              <a:t>- 1</a:t>
            </a:r>
          </a:p>
        </p:txBody>
      </p:sp>
      <p:sp>
        <p:nvSpPr>
          <p:cNvPr id="68617" name="Rectangle 10"/>
          <p:cNvSpPr>
            <a:spLocks noChangeArrowheads="1"/>
          </p:cNvSpPr>
          <p:nvPr/>
        </p:nvSpPr>
        <p:spPr bwMode="auto">
          <a:xfrm>
            <a:off x="914400" y="33528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</a:p>
          <a:p>
            <a:pPr algn="ctr"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(non-root)</a:t>
            </a:r>
          </a:p>
        </p:txBody>
      </p:sp>
      <p:sp>
        <p:nvSpPr>
          <p:cNvPr id="68618" name="Rectangle 11"/>
          <p:cNvSpPr>
            <a:spLocks noChangeArrowheads="1"/>
          </p:cNvSpPr>
          <p:nvPr/>
        </p:nvSpPr>
        <p:spPr bwMode="auto">
          <a:xfrm>
            <a:off x="2743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19" name="Rectangle 12"/>
          <p:cNvSpPr>
            <a:spLocks noChangeArrowheads="1"/>
          </p:cNvSpPr>
          <p:nvPr/>
        </p:nvSpPr>
        <p:spPr bwMode="auto">
          <a:xfrm>
            <a:off x="3505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20" name="Rectangle 13"/>
          <p:cNvSpPr>
            <a:spLocks noChangeArrowheads="1"/>
          </p:cNvSpPr>
          <p:nvPr/>
        </p:nvSpPr>
        <p:spPr bwMode="auto">
          <a:xfrm>
            <a:off x="4267200" y="3352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8621" name="Rectangle 15"/>
          <p:cNvSpPr>
            <a:spLocks noChangeArrowheads="1"/>
          </p:cNvSpPr>
          <p:nvPr/>
        </p:nvSpPr>
        <p:spPr bwMode="auto">
          <a:xfrm>
            <a:off x="914400" y="3886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Root</a:t>
            </a:r>
          </a:p>
        </p:txBody>
      </p:sp>
      <p:sp>
        <p:nvSpPr>
          <p:cNvPr id="68622" name="Rectangle 16"/>
          <p:cNvSpPr>
            <a:spLocks noChangeArrowheads="1"/>
          </p:cNvSpPr>
          <p:nvPr/>
        </p:nvSpPr>
        <p:spPr bwMode="auto">
          <a:xfrm>
            <a:off x="2743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23" name="Rectangle 17"/>
          <p:cNvSpPr>
            <a:spLocks noChangeArrowheads="1"/>
          </p:cNvSpPr>
          <p:nvPr/>
        </p:nvSpPr>
        <p:spPr bwMode="auto">
          <a:xfrm>
            <a:off x="3505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24" name="Rectangle 18"/>
          <p:cNvSpPr>
            <a:spLocks noChangeArrowheads="1"/>
          </p:cNvSpPr>
          <p:nvPr/>
        </p:nvSpPr>
        <p:spPr bwMode="auto">
          <a:xfrm>
            <a:off x="4267200" y="3886200"/>
            <a:ext cx="1587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68625" name="Rectangle 19"/>
          <p:cNvSpPr>
            <a:spLocks noChangeArrowheads="1"/>
          </p:cNvSpPr>
          <p:nvPr/>
        </p:nvSpPr>
        <p:spPr bwMode="auto">
          <a:xfrm>
            <a:off x="5854700" y="3886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68626" name="Text Box 22"/>
          <p:cNvSpPr txBox="1">
            <a:spLocks noChangeArrowheads="1"/>
          </p:cNvSpPr>
          <p:nvPr/>
        </p:nvSpPr>
        <p:spPr bwMode="auto">
          <a:xfrm>
            <a:off x="2743200" y="2003425"/>
            <a:ext cx="40433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Max   Max  Min             Min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ptrs   keys  ptrs</a:t>
            </a:r>
            <a:r>
              <a:rPr lang="en-US" altLang="hu-HU" sz="1400">
                <a:sym typeface="Symbol" panose="05050102010706020507" pitchFamily="18" charset="2"/>
              </a:rPr>
              <a:t></a:t>
            </a:r>
            <a:r>
              <a:rPr lang="en-US" altLang="hu-HU" sz="2400"/>
              <a:t>data    keys</a:t>
            </a:r>
          </a:p>
        </p:txBody>
      </p:sp>
      <p:sp>
        <p:nvSpPr>
          <p:cNvPr id="68627" name="Line 25"/>
          <p:cNvSpPr>
            <a:spLocks noChangeShapeType="1"/>
          </p:cNvSpPr>
          <p:nvPr/>
        </p:nvSpPr>
        <p:spPr bwMode="auto">
          <a:xfrm>
            <a:off x="3505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28" name="Line 26"/>
          <p:cNvSpPr>
            <a:spLocks noChangeShapeType="1"/>
          </p:cNvSpPr>
          <p:nvPr/>
        </p:nvSpPr>
        <p:spPr bwMode="auto">
          <a:xfrm>
            <a:off x="2743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29" name="Line 27"/>
          <p:cNvSpPr>
            <a:spLocks noChangeShapeType="1"/>
          </p:cNvSpPr>
          <p:nvPr/>
        </p:nvSpPr>
        <p:spPr bwMode="auto">
          <a:xfrm>
            <a:off x="4267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0" name="Line 28"/>
          <p:cNvSpPr>
            <a:spLocks noChangeShapeType="1"/>
          </p:cNvSpPr>
          <p:nvPr/>
        </p:nvSpPr>
        <p:spPr bwMode="auto">
          <a:xfrm>
            <a:off x="5842000" y="2063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1" name="Line 29"/>
          <p:cNvSpPr>
            <a:spLocks noChangeShapeType="1"/>
          </p:cNvSpPr>
          <p:nvPr/>
        </p:nvSpPr>
        <p:spPr bwMode="auto">
          <a:xfrm>
            <a:off x="7607300" y="2070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2" name="Line 30"/>
          <p:cNvSpPr>
            <a:spLocks noChangeShapeType="1"/>
          </p:cNvSpPr>
          <p:nvPr/>
        </p:nvSpPr>
        <p:spPr bwMode="auto">
          <a:xfrm>
            <a:off x="9144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3" name="Rectangle 31"/>
          <p:cNvSpPr>
            <a:spLocks noChangeArrowheads="1"/>
          </p:cNvSpPr>
          <p:nvPr/>
        </p:nvSpPr>
        <p:spPr bwMode="auto">
          <a:xfrm>
            <a:off x="4267200" y="33528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</a:t>
            </a:r>
            <a:r>
              <a:rPr lang="en-US" altLang="hu-HU" sz="2400"/>
              <a:t>(n+</a:t>
            </a:r>
            <a:r>
              <a:rPr lang="en-US" altLang="hu-HU" sz="2000"/>
              <a:t>1)</a:t>
            </a:r>
            <a:r>
              <a:rPr lang="en-US" altLang="hu-HU" sz="2400"/>
              <a:t>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68634" name="Rectangle 32"/>
          <p:cNvSpPr>
            <a:spLocks noChangeArrowheads="1"/>
          </p:cNvSpPr>
          <p:nvPr/>
        </p:nvSpPr>
        <p:spPr bwMode="auto">
          <a:xfrm>
            <a:off x="5845175" y="3352800"/>
            <a:ext cx="176212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 </a:t>
            </a:r>
            <a:r>
              <a:rPr lang="en-US" altLang="hu-HU" sz="2400">
                <a:sym typeface="Symbol" panose="05050102010706020507" pitchFamily="18" charset="2"/>
              </a:rPr>
              <a:t></a:t>
            </a:r>
            <a:r>
              <a:rPr lang="en-US" altLang="hu-HU" sz="2400"/>
              <a:t>(n+</a:t>
            </a:r>
            <a:r>
              <a:rPr lang="en-US" altLang="hu-HU" sz="2000"/>
              <a:t>1)</a:t>
            </a:r>
            <a:r>
              <a:rPr lang="en-US" altLang="hu-HU" sz="2400"/>
              <a:t>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</a:t>
            </a:r>
            <a:endParaRPr lang="en-US" altLang="hu-HU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808C4-E0A7-40C5-8C1A-B80EB32435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Insert into B+tree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simple case</a:t>
            </a:r>
          </a:p>
          <a:p>
            <a:pPr lvl="1" eaLnBrk="1" hangingPunct="1"/>
            <a:r>
              <a:rPr lang="en-US" altLang="hu-HU" sz="2400"/>
              <a:t>space available in leaf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(b) leaf overflow</a:t>
            </a:r>
          </a:p>
          <a:p>
            <a:pPr eaLnBrk="1" hangingPunct="1">
              <a:buFontTx/>
              <a:buNone/>
            </a:pPr>
            <a:r>
              <a:rPr lang="en-US" altLang="hu-HU"/>
              <a:t>(c) non-leaf overflow</a:t>
            </a:r>
          </a:p>
          <a:p>
            <a:pPr eaLnBrk="1" hangingPunct="1">
              <a:buFontTx/>
              <a:buNone/>
            </a:pPr>
            <a:r>
              <a:rPr lang="en-US" altLang="hu-HU"/>
              <a:t>(d) new root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C9BC2C-41B6-49F4-A00F-891D6330AED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Insert key = 32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294CA-502D-4881-B1C7-B9DB697B65D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Insert key = 32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1700" name="Group 22"/>
          <p:cNvGrpSpPr>
            <a:grpSpLocks/>
          </p:cNvGrpSpPr>
          <p:nvPr/>
        </p:nvGrpSpPr>
        <p:grpSpPr bwMode="auto">
          <a:xfrm>
            <a:off x="3887788" y="4529138"/>
            <a:ext cx="457200" cy="957262"/>
            <a:chOff x="2449" y="2853"/>
            <a:chExt cx="288" cy="603"/>
          </a:xfrm>
        </p:grpSpPr>
        <p:sp>
          <p:nvSpPr>
            <p:cNvPr id="71701" name="Text Box 20"/>
            <p:cNvSpPr txBox="1">
              <a:spLocks noChangeArrowheads="1"/>
            </p:cNvSpPr>
            <p:nvPr/>
          </p:nvSpPr>
          <p:spPr bwMode="auto">
            <a:xfrm rot="-5400000">
              <a:off x="2430" y="287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32</a:t>
              </a:r>
              <a:endParaRPr lang="en-US" altLang="hu-HU" sz="3600"/>
            </a:p>
          </p:txBody>
        </p:sp>
        <p:sp>
          <p:nvSpPr>
            <p:cNvPr id="71702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FCC6D-0F75-4565-B960-C1B2734EFAA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Insert key = 7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8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2719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8BF9F-D016-40F4-A2D1-E34E032A8A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Insert key = 7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8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9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0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1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3743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5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3748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73749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5</a:t>
              </a:r>
              <a:endParaRPr lang="en-US" altLang="hu-HU" sz="2400"/>
            </a:p>
          </p:txBody>
        </p:sp>
        <p:sp>
          <p:nvSpPr>
            <p:cNvPr id="73750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1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2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3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3754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5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6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15F3D-D6F2-483E-B07C-D7F078159BA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Insert key = 7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2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4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5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4768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9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70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71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4772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74776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5</a:t>
              </a:r>
              <a:endParaRPr lang="en-US" altLang="hu-HU" sz="2400"/>
            </a:p>
          </p:txBody>
        </p:sp>
        <p:sp>
          <p:nvSpPr>
            <p:cNvPr id="74777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78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79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0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4781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2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3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4773" name="Group 32"/>
          <p:cNvGrpSpPr>
            <a:grpSpLocks/>
          </p:cNvGrpSpPr>
          <p:nvPr/>
        </p:nvGrpSpPr>
        <p:grpSpPr bwMode="auto">
          <a:xfrm>
            <a:off x="1701800" y="3113088"/>
            <a:ext cx="2820988" cy="1052512"/>
            <a:chOff x="1072" y="1961"/>
            <a:chExt cx="1777" cy="663"/>
          </a:xfrm>
        </p:grpSpPr>
        <p:sp>
          <p:nvSpPr>
            <p:cNvPr id="74774" name="Text Box 30"/>
            <p:cNvSpPr txBox="1">
              <a:spLocks noChangeArrowheads="1"/>
            </p:cNvSpPr>
            <p:nvPr/>
          </p:nvSpPr>
          <p:spPr bwMode="auto">
            <a:xfrm rot="-5400000">
              <a:off x="2594" y="1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4775" name="Line 31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F1899-28FE-4092-B6E5-C7713E3D8F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1335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1336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1337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8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133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133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133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1327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1328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1329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0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1323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1324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1325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26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2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1319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1320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1321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22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2667000" y="685800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Dense Index</a:t>
            </a:r>
          </a:p>
        </p:txBody>
      </p:sp>
      <p:grpSp>
        <p:nvGrpSpPr>
          <p:cNvPr id="11274" name="Group 3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11309" name="Group 3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315" name="Rectangle 2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1316" name="Rectangle 3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7" name="Rectangle 3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8" name="Rectangle 3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</p:grpSp>
        <p:grpSp>
          <p:nvGrpSpPr>
            <p:cNvPr id="11310" name="Group 3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311" name="Rectangle 3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11312" name="Rectangle 3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3" name="Rectangle 3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4" name="Rectangle 3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</p:grpSp>
      <p:grpSp>
        <p:nvGrpSpPr>
          <p:cNvPr id="11275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11299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305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1306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7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8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</p:grpSp>
        <p:grpSp>
          <p:nvGrpSpPr>
            <p:cNvPr id="11300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301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11302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3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4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80</a:t>
                </a:r>
              </a:p>
            </p:txBody>
          </p:sp>
        </p:grpSp>
      </p:grpSp>
      <p:grpSp>
        <p:nvGrpSpPr>
          <p:cNvPr id="11276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11289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295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1296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7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8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100</a:t>
                </a:r>
              </a:p>
            </p:txBody>
          </p:sp>
        </p:grpSp>
        <p:grpSp>
          <p:nvGrpSpPr>
            <p:cNvPr id="11290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291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  <p:sp>
            <p:nvSpPr>
              <p:cNvPr id="11292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3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4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120</a:t>
                </a:r>
              </a:p>
            </p:txBody>
          </p:sp>
        </p:grpSp>
      </p:grpSp>
      <p:sp>
        <p:nvSpPr>
          <p:cNvPr id="11277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8" name="Line 63"/>
          <p:cNvSpPr>
            <a:spLocks noChangeShapeType="1"/>
          </p:cNvSpPr>
          <p:nvPr/>
        </p:nvSpPr>
        <p:spPr bwMode="auto">
          <a:xfrm>
            <a:off x="4114800" y="1828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9" name="Line 64"/>
          <p:cNvSpPr>
            <a:spLocks noChangeShapeType="1"/>
          </p:cNvSpPr>
          <p:nvPr/>
        </p:nvSpPr>
        <p:spPr bwMode="auto">
          <a:xfrm>
            <a:off x="4114800" y="2133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0" name="Line 65"/>
          <p:cNvSpPr>
            <a:spLocks noChangeShapeType="1"/>
          </p:cNvSpPr>
          <p:nvPr/>
        </p:nvSpPr>
        <p:spPr bwMode="auto">
          <a:xfrm>
            <a:off x="4191000" y="5029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1" name="Line 66"/>
          <p:cNvSpPr>
            <a:spLocks noChangeShapeType="1"/>
          </p:cNvSpPr>
          <p:nvPr/>
        </p:nvSpPr>
        <p:spPr bwMode="auto">
          <a:xfrm>
            <a:off x="4114800" y="3505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2" name="Line 67"/>
          <p:cNvSpPr>
            <a:spLocks noChangeShapeType="1"/>
          </p:cNvSpPr>
          <p:nvPr/>
        </p:nvSpPr>
        <p:spPr bwMode="auto">
          <a:xfrm>
            <a:off x="4114800" y="3200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3" name="Line 68"/>
          <p:cNvSpPr>
            <a:spLocks noChangeShapeType="1"/>
          </p:cNvSpPr>
          <p:nvPr/>
        </p:nvSpPr>
        <p:spPr bwMode="auto">
          <a:xfrm>
            <a:off x="41148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4" name="Line 69"/>
          <p:cNvSpPr>
            <a:spLocks noChangeShapeType="1"/>
          </p:cNvSpPr>
          <p:nvPr/>
        </p:nvSpPr>
        <p:spPr bwMode="auto">
          <a:xfrm>
            <a:off x="4114800" y="3810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5" name="Line 70"/>
          <p:cNvSpPr>
            <a:spLocks noChangeShapeType="1"/>
          </p:cNvSpPr>
          <p:nvPr/>
        </p:nvSpPr>
        <p:spPr bwMode="auto">
          <a:xfrm>
            <a:off x="4114800" y="4343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6" name="Line 71"/>
          <p:cNvSpPr>
            <a:spLocks noChangeShapeType="1"/>
          </p:cNvSpPr>
          <p:nvPr/>
        </p:nvSpPr>
        <p:spPr bwMode="auto">
          <a:xfrm>
            <a:off x="4114800" y="4648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7" name="Line 72"/>
          <p:cNvSpPr>
            <a:spLocks noChangeShapeType="1"/>
          </p:cNvSpPr>
          <p:nvPr/>
        </p:nvSpPr>
        <p:spPr bwMode="auto">
          <a:xfrm>
            <a:off x="4114800" y="5257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8" name="Line 73"/>
          <p:cNvSpPr>
            <a:spLocks noChangeShapeType="1"/>
          </p:cNvSpPr>
          <p:nvPr/>
        </p:nvSpPr>
        <p:spPr bwMode="auto">
          <a:xfrm>
            <a:off x="4114800" y="2438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F2C1C-02D8-4A58-9BF9-A625DC6675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5787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9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0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1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2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3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4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6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7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B4BB1-E2C0-47B5-B8B3-E20B04497C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2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4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5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6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7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8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9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20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21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6822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6823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6825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6826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7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6824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E6D5E7-BC14-410D-8C95-3D06F08D36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7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8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9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0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1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2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3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4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5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7846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77855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180</a:t>
              </a:r>
              <a:endParaRPr lang="en-US" altLang="hu-HU" sz="2400"/>
            </a:p>
          </p:txBody>
        </p:sp>
        <p:sp>
          <p:nvSpPr>
            <p:cNvPr id="77856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7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8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9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7847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7848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7850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7851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2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3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4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7849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4763C-255B-4C02-B0E8-3FF9B55839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1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2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3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4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8865" name="Group 43"/>
          <p:cNvGrpSpPr>
            <a:grpSpLocks/>
          </p:cNvGrpSpPr>
          <p:nvPr/>
        </p:nvGrpSpPr>
        <p:grpSpPr bwMode="auto">
          <a:xfrm>
            <a:off x="2632075" y="1676400"/>
            <a:ext cx="3349625" cy="1511300"/>
            <a:chOff x="1658" y="1056"/>
            <a:chExt cx="2110" cy="952"/>
          </a:xfrm>
        </p:grpSpPr>
        <p:sp>
          <p:nvSpPr>
            <p:cNvPr id="78885" name="Text Box 28"/>
            <p:cNvSpPr txBox="1">
              <a:spLocks noChangeArrowheads="1"/>
            </p:cNvSpPr>
            <p:nvPr/>
          </p:nvSpPr>
          <p:spPr bwMode="auto">
            <a:xfrm rot="-5400000">
              <a:off x="1586" y="1128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160</a:t>
              </a:r>
              <a:endParaRPr lang="en-US" altLang="hu-HU" sz="3600"/>
            </a:p>
          </p:txBody>
        </p:sp>
        <p:sp>
          <p:nvSpPr>
            <p:cNvPr id="78886" name="Line 29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78866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7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8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9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70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8871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78880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180</a:t>
              </a:r>
              <a:endParaRPr lang="en-US" altLang="hu-HU" sz="2400"/>
            </a:p>
          </p:txBody>
        </p:sp>
        <p:sp>
          <p:nvSpPr>
            <p:cNvPr id="78881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2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3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4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8872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8873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8875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8876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7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8874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F42C4-F24A-4BA1-AF9B-1D27E276572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(d) New root,  insert 45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9878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79879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79881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79882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5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6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7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8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9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0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1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2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4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5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6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7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8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9224D-2CC7-4BD0-8A67-7599A2FB6E1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(d) New root,  insert 45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0902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0903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0904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0905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0906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7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8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9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0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1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2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3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4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5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6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7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8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9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0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1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2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0923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0924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0925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6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7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8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9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068D34-6F35-44CA-BE96-DDF094F4A36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(d) New root,  insert 45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1926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1927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1928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1929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1930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1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2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3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4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5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6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7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8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9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0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1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2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3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4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5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6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1947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1954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1955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6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7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8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9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1948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81949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2400"/>
            </a:p>
          </p:txBody>
        </p:sp>
        <p:sp>
          <p:nvSpPr>
            <p:cNvPr id="81950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1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2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3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28318-9EE6-4B73-B17E-12DC40857E7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(d) New root,  insert 45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2950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2951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2952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2953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2954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5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6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7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8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9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0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1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2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3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4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5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6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7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8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9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70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971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2983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2984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5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6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7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8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972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82978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2400"/>
            </a:p>
          </p:txBody>
        </p:sp>
        <p:sp>
          <p:nvSpPr>
            <p:cNvPr id="82979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0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1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2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973" name="Group 52"/>
          <p:cNvGrpSpPr>
            <a:grpSpLocks/>
          </p:cNvGrpSpPr>
          <p:nvPr/>
        </p:nvGrpSpPr>
        <p:grpSpPr bwMode="auto">
          <a:xfrm>
            <a:off x="2268538" y="1536700"/>
            <a:ext cx="3624262" cy="1524000"/>
            <a:chOff x="1429" y="968"/>
            <a:chExt cx="2283" cy="960"/>
          </a:xfrm>
        </p:grpSpPr>
        <p:sp>
          <p:nvSpPr>
            <p:cNvPr id="82974" name="Rectangle 42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30</a:t>
              </a:r>
              <a:endParaRPr lang="en-US" altLang="hu-HU" sz="2400"/>
            </a:p>
          </p:txBody>
        </p:sp>
        <p:sp>
          <p:nvSpPr>
            <p:cNvPr id="82975" name="Line 47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76" name="Line 48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77" name="Text Box 49"/>
            <p:cNvSpPr txBox="1">
              <a:spLocks noChangeArrowheads="1"/>
            </p:cNvSpPr>
            <p:nvPr/>
          </p:nvSpPr>
          <p:spPr bwMode="auto">
            <a:xfrm>
              <a:off x="1429" y="1071"/>
              <a:ext cx="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new root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FB1FB9-C1A8-4FEB-A0C1-73D3A6793F6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Simple case - </a:t>
            </a:r>
            <a:r>
              <a:rPr lang="en-US" altLang="hu-HU" sz="2400"/>
              <a:t>no example</a:t>
            </a:r>
          </a:p>
          <a:p>
            <a:pPr eaLnBrk="1" hangingPunct="1">
              <a:buFontTx/>
              <a:buNone/>
            </a:pPr>
            <a:r>
              <a:rPr lang="en-US" altLang="hu-HU"/>
              <a:t>(b) Coalesce with neighbor </a:t>
            </a:r>
            <a:r>
              <a:rPr lang="en-US" altLang="hu-HU" sz="2400"/>
              <a:t>(sibling)</a:t>
            </a:r>
          </a:p>
          <a:p>
            <a:pPr eaLnBrk="1" hangingPunct="1">
              <a:buFontTx/>
              <a:buNone/>
            </a:pPr>
            <a:r>
              <a:rPr lang="en-US" altLang="hu-HU"/>
              <a:t>(c) Re-distribute keys</a:t>
            </a:r>
          </a:p>
          <a:p>
            <a:pPr eaLnBrk="1" hangingPunct="1">
              <a:buFontTx/>
              <a:buNone/>
            </a:pPr>
            <a:r>
              <a:rPr lang="en-US" altLang="hu-HU"/>
              <a:t>(d) Cases (b) or (c) at non-leaf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Deletion from B+tree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D99ED-C332-40E0-8341-72E72429671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(b) Coalesce with sibling</a:t>
            </a:r>
          </a:p>
          <a:p>
            <a:pPr lvl="1" eaLnBrk="1" hangingPunct="1"/>
            <a:r>
              <a:rPr lang="en-US" altLang="hu-HU"/>
              <a:t>Delete 50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CD223-B160-493D-99BC-EA4D70D16E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235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235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235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6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235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235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235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5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4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234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235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235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5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5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234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234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234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4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6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234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234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234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4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2297" name="Text Box 28"/>
          <p:cNvSpPr txBox="1">
            <a:spLocks noChangeArrowheads="1"/>
          </p:cNvSpPr>
          <p:nvPr/>
        </p:nvSpPr>
        <p:spPr bwMode="auto">
          <a:xfrm>
            <a:off x="2632075" y="6858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Sparse Index</a:t>
            </a:r>
          </a:p>
        </p:txBody>
      </p:sp>
      <p:grpSp>
        <p:nvGrpSpPr>
          <p:cNvPr id="12298" name="Group 2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12331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37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2338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9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40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</p:grpSp>
        <p:grpSp>
          <p:nvGrpSpPr>
            <p:cNvPr id="12332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33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2334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5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6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</p:grpSp>
      </p:grpSp>
      <p:grpSp>
        <p:nvGrpSpPr>
          <p:cNvPr id="12299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12321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27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9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0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</p:grpSp>
        <p:grpSp>
          <p:nvGrpSpPr>
            <p:cNvPr id="12322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23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130</a:t>
                </a:r>
              </a:p>
            </p:txBody>
          </p:sp>
          <p:sp>
            <p:nvSpPr>
              <p:cNvPr id="12324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5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6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150</a:t>
                </a:r>
              </a:p>
            </p:txBody>
          </p:sp>
        </p:grpSp>
      </p:grpSp>
      <p:grpSp>
        <p:nvGrpSpPr>
          <p:cNvPr id="12300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12311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17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2318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9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0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190</a:t>
                </a:r>
              </a:p>
            </p:txBody>
          </p:sp>
        </p:grpSp>
        <p:grpSp>
          <p:nvGrpSpPr>
            <p:cNvPr id="12312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13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210</a:t>
                </a:r>
              </a:p>
            </p:txBody>
          </p:sp>
          <p:sp>
            <p:nvSpPr>
              <p:cNvPr id="12314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5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6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230</a:t>
                </a:r>
              </a:p>
            </p:txBody>
          </p:sp>
        </p:grpSp>
      </p:grpSp>
      <p:sp>
        <p:nvSpPr>
          <p:cNvPr id="12301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2" name="Line 63"/>
          <p:cNvSpPr>
            <a:spLocks noChangeShapeType="1"/>
          </p:cNvSpPr>
          <p:nvPr/>
        </p:nvSpPr>
        <p:spPr bwMode="auto">
          <a:xfrm>
            <a:off x="4114800" y="1828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3" name="Line 74"/>
          <p:cNvSpPr>
            <a:spLocks noChangeShapeType="1"/>
          </p:cNvSpPr>
          <p:nvPr/>
        </p:nvSpPr>
        <p:spPr bwMode="auto">
          <a:xfrm>
            <a:off x="4114800" y="21336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4" name="Line 75"/>
          <p:cNvSpPr>
            <a:spLocks noChangeShapeType="1"/>
          </p:cNvSpPr>
          <p:nvPr/>
        </p:nvSpPr>
        <p:spPr bwMode="auto">
          <a:xfrm>
            <a:off x="4038600" y="24384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Line 76"/>
          <p:cNvSpPr>
            <a:spLocks noChangeShapeType="1"/>
          </p:cNvSpPr>
          <p:nvPr/>
        </p:nvSpPr>
        <p:spPr bwMode="auto">
          <a:xfrm>
            <a:off x="4114800" y="32766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6" name="Line 77"/>
          <p:cNvSpPr>
            <a:spLocks noChangeShapeType="1"/>
          </p:cNvSpPr>
          <p:nvPr/>
        </p:nvSpPr>
        <p:spPr bwMode="auto">
          <a:xfrm>
            <a:off x="4038600" y="28956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7" name="Line 78"/>
          <p:cNvSpPr>
            <a:spLocks noChangeShapeType="1"/>
          </p:cNvSpPr>
          <p:nvPr/>
        </p:nvSpPr>
        <p:spPr bwMode="auto">
          <a:xfrm>
            <a:off x="4191000" y="38100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8" name="Line 79"/>
          <p:cNvSpPr>
            <a:spLocks noChangeShapeType="1"/>
          </p:cNvSpPr>
          <p:nvPr/>
        </p:nvSpPr>
        <p:spPr bwMode="auto">
          <a:xfrm>
            <a:off x="4191000" y="5257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80"/>
          <p:cNvSpPr>
            <a:spLocks noChangeShapeType="1"/>
          </p:cNvSpPr>
          <p:nvPr/>
        </p:nvSpPr>
        <p:spPr bwMode="auto">
          <a:xfrm>
            <a:off x="4114800" y="47244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0" name="Line 81"/>
          <p:cNvSpPr>
            <a:spLocks noChangeShapeType="1"/>
          </p:cNvSpPr>
          <p:nvPr/>
        </p:nvSpPr>
        <p:spPr bwMode="auto">
          <a:xfrm>
            <a:off x="4191000" y="4343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120E09-103D-487D-A42A-80A6F264F91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(b) Coalesce with sibling</a:t>
            </a:r>
          </a:p>
          <a:p>
            <a:pPr lvl="1" eaLnBrk="1" hangingPunct="1"/>
            <a:r>
              <a:rPr lang="en-US" altLang="hu-HU"/>
              <a:t>Delete 50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grpSp>
        <p:nvGrpSpPr>
          <p:cNvPr id="86043" name="Group 33"/>
          <p:cNvGrpSpPr>
            <a:grpSpLocks/>
          </p:cNvGrpSpPr>
          <p:nvPr/>
        </p:nvGrpSpPr>
        <p:grpSpPr bwMode="auto">
          <a:xfrm>
            <a:off x="3532188" y="2678113"/>
            <a:ext cx="2868612" cy="2300287"/>
            <a:chOff x="2225" y="1687"/>
            <a:chExt cx="1807" cy="1449"/>
          </a:xfrm>
        </p:grpSpPr>
        <p:sp>
          <p:nvSpPr>
            <p:cNvPr id="86044" name="Text Box 27"/>
            <p:cNvSpPr txBox="1">
              <a:spLocks noChangeArrowheads="1"/>
            </p:cNvSpPr>
            <p:nvPr/>
          </p:nvSpPr>
          <p:spPr bwMode="auto">
            <a:xfrm rot="-5400000">
              <a:off x="2206" y="257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86045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6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7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8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9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A8D76-D387-4D03-B546-F02E8656303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Redistribute keys</a:t>
            </a:r>
          </a:p>
          <a:p>
            <a:pPr lvl="1" eaLnBrk="1" hangingPunct="1"/>
            <a:r>
              <a:rPr lang="en-US" altLang="hu-HU"/>
              <a:t>Delete 50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7047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0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1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2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3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4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5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6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7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3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5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6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7067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D413D-D992-47B6-A71A-A4E82B081F5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 Redistribute keys</a:t>
            </a:r>
          </a:p>
          <a:p>
            <a:pPr lvl="1" eaLnBrk="1" hangingPunct="1"/>
            <a:r>
              <a:rPr lang="en-US" altLang="hu-HU"/>
              <a:t>Delete 50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2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3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4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6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7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8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9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0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1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2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3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5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7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9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0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8091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8092" name="Group 38"/>
          <p:cNvGrpSpPr>
            <a:grpSpLocks/>
          </p:cNvGrpSpPr>
          <p:nvPr/>
        </p:nvGrpSpPr>
        <p:grpSpPr bwMode="auto">
          <a:xfrm>
            <a:off x="3683000" y="2200275"/>
            <a:ext cx="2378075" cy="2765425"/>
            <a:chOff x="2320" y="1386"/>
            <a:chExt cx="1498" cy="1742"/>
          </a:xfrm>
        </p:grpSpPr>
        <p:sp>
          <p:nvSpPr>
            <p:cNvPr id="88093" name="Text Box 27"/>
            <p:cNvSpPr txBox="1">
              <a:spLocks noChangeArrowheads="1"/>
            </p:cNvSpPr>
            <p:nvPr/>
          </p:nvSpPr>
          <p:spPr bwMode="auto">
            <a:xfrm rot="-5400000">
              <a:off x="2997" y="257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35</a:t>
              </a:r>
              <a:endParaRPr lang="en-US" altLang="hu-HU" sz="3600"/>
            </a:p>
          </p:txBody>
        </p:sp>
        <p:sp>
          <p:nvSpPr>
            <p:cNvPr id="88094" name="Line 28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5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6" name="Freeform 32"/>
            <p:cNvSpPr>
              <a:spLocks/>
            </p:cNvSpPr>
            <p:nvPr/>
          </p:nvSpPr>
          <p:spPr bwMode="auto">
            <a:xfrm>
              <a:off x="2320" y="2972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 rot="-5400000">
              <a:off x="2557" y="140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35</a:t>
              </a:r>
              <a:endParaRPr lang="en-US" altLang="hu-HU" sz="3600"/>
            </a:p>
          </p:txBody>
        </p:sp>
        <p:sp>
          <p:nvSpPr>
            <p:cNvPr id="88098" name="Freeform 34"/>
            <p:cNvSpPr>
              <a:spLocks/>
            </p:cNvSpPr>
            <p:nvPr/>
          </p:nvSpPr>
          <p:spPr bwMode="auto">
            <a:xfrm>
              <a:off x="2320" y="260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9" name="Freeform 35"/>
            <p:cNvSpPr>
              <a:spLocks/>
            </p:cNvSpPr>
            <p:nvPr/>
          </p:nvSpPr>
          <p:spPr bwMode="auto">
            <a:xfrm>
              <a:off x="3608" y="2615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100" name="Freeform 37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D61DC-5118-4745-8DE7-A0170092BE7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9091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89092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89093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9094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89095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89096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9097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9098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9099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0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1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2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3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4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5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6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7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8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9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0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1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2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3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89114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9115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6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7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8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9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0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1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2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3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4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5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6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7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F5522-B2AD-41E2-9D8D-27BDF821699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hu-HU" sz="1400"/>
          </a:p>
        </p:txBody>
      </p:sp>
      <p:sp>
        <p:nvSpPr>
          <p:cNvPr id="90115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0116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0117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0118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0119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0120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0121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0122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0123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4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5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6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7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8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9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0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1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2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3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4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5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6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7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0138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0139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0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1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2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3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4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5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6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7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8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9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50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0151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0153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0154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5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6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7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8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9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60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0152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6ADC1-FF1B-4005-827D-621F518774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hu-HU" sz="1400"/>
          </a:p>
        </p:txBody>
      </p:sp>
      <p:sp>
        <p:nvSpPr>
          <p:cNvPr id="91139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1140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1141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1142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1143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1144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1145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1146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1147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48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49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0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1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2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3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4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5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6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7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8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9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0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1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1162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1163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4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5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6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7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8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9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0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1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2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3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4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1175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91186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7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8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91189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90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1176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1178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1179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0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1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2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3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4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5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1177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EA155-1F3B-404F-BAFE-3BB19B1F8C9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hu-HU" sz="1400"/>
          </a:p>
        </p:txBody>
      </p:sp>
      <p:sp>
        <p:nvSpPr>
          <p:cNvPr id="92163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2164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2165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2166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2167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2168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2169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2170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2171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2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3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4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5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6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7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8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9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0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1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2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3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4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5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2186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2187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8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9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0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1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2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3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4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5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6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7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8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2199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92216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7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8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92219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20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2200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2208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2209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0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1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2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3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4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5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2201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grpSp>
        <p:nvGrpSpPr>
          <p:cNvPr id="92202" name="Group 88"/>
          <p:cNvGrpSpPr>
            <a:grpSpLocks/>
          </p:cNvGrpSpPr>
          <p:nvPr/>
        </p:nvGrpSpPr>
        <p:grpSpPr bwMode="auto">
          <a:xfrm>
            <a:off x="669925" y="1752600"/>
            <a:ext cx="4308475" cy="2049463"/>
            <a:chOff x="422" y="1104"/>
            <a:chExt cx="2714" cy="1291"/>
          </a:xfrm>
        </p:grpSpPr>
        <p:sp>
          <p:nvSpPr>
            <p:cNvPr id="92203" name="Freeform 78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04" name="Text Box 80"/>
            <p:cNvSpPr txBox="1">
              <a:spLocks noChangeArrowheads="1"/>
            </p:cNvSpPr>
            <p:nvPr/>
          </p:nvSpPr>
          <p:spPr bwMode="auto">
            <a:xfrm rot="-5400000">
              <a:off x="1982" y="208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25</a:t>
              </a:r>
              <a:endParaRPr lang="en-US" altLang="hu-HU" sz="3600"/>
            </a:p>
          </p:txBody>
        </p:sp>
        <p:sp>
          <p:nvSpPr>
            <p:cNvPr id="92205" name="Text Box 81"/>
            <p:cNvSpPr txBox="1">
              <a:spLocks noChangeArrowheads="1"/>
            </p:cNvSpPr>
            <p:nvPr/>
          </p:nvSpPr>
          <p:spPr bwMode="auto">
            <a:xfrm>
              <a:off x="422" y="1524"/>
              <a:ext cx="9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new root</a:t>
              </a:r>
              <a:endParaRPr lang="en-US" altLang="hu-HU" sz="3600"/>
            </a:p>
          </p:txBody>
        </p:sp>
        <p:sp>
          <p:nvSpPr>
            <p:cNvPr id="92206" name="Freeform 82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07" name="Freeform 7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29C9B-08C4-45E7-9E4D-C88C8BCA34E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hu-HU" sz="14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 err="1"/>
              <a:t>B+tree</a:t>
            </a:r>
            <a:r>
              <a:rPr lang="en-US" altLang="hu-HU" sz="3600" u="sng" dirty="0"/>
              <a:t> deletions </a:t>
            </a:r>
            <a:r>
              <a:rPr lang="en-US" altLang="hu-HU" sz="3600" u="sng" dirty="0">
                <a:solidFill>
                  <a:srgbClr val="FF0000"/>
                </a:solidFill>
              </a:rPr>
              <a:t>in practice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35100"/>
          </a:xfrm>
        </p:spPr>
        <p:txBody>
          <a:bodyPr/>
          <a:lstStyle/>
          <a:p>
            <a:pPr eaLnBrk="1" hangingPunct="1">
              <a:buFontTx/>
              <a:buChar char="–"/>
            </a:pPr>
            <a:r>
              <a:rPr lang="en-US" altLang="hu-HU" dirty="0"/>
              <a:t>Often, coalescing is </a:t>
            </a:r>
            <a:r>
              <a:rPr lang="en-US" altLang="hu-HU" u="sng" dirty="0">
                <a:solidFill>
                  <a:srgbClr val="FF0000"/>
                </a:solidFill>
              </a:rPr>
              <a:t>not</a:t>
            </a:r>
            <a:r>
              <a:rPr lang="en-US" altLang="hu-HU" dirty="0">
                <a:solidFill>
                  <a:srgbClr val="FF0000"/>
                </a:solidFill>
              </a:rPr>
              <a:t> implemented</a:t>
            </a:r>
          </a:p>
          <a:p>
            <a:pPr lvl="1" eaLnBrk="1" hangingPunct="1"/>
            <a:r>
              <a:rPr lang="en-US" altLang="hu-HU" sz="2400" dirty="0"/>
              <a:t>Too hard and not worth it!</a:t>
            </a:r>
            <a:endParaRPr lang="en-US" altLang="hu-H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CF881-BB71-45A1-B2E7-614C4B838B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hu-HU" sz="14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622300"/>
            <a:ext cx="8255000" cy="1943100"/>
          </a:xfrm>
        </p:spPr>
        <p:txBody>
          <a:bodyPr/>
          <a:lstStyle/>
          <a:p>
            <a:pPr eaLnBrk="1" hangingPunct="1"/>
            <a:r>
              <a:rPr lang="en-US" altLang="hu-HU"/>
              <a:t>Speaking of buffering…</a:t>
            </a:r>
          </a:p>
          <a:p>
            <a:pPr lvl="1" eaLnBrk="1" hangingPunct="1">
              <a:buFontTx/>
              <a:buNone/>
            </a:pPr>
            <a:r>
              <a:rPr lang="en-US" altLang="hu-HU" sz="3200"/>
              <a:t>  Is LRU a good policy	for B+tree buffers?</a:t>
            </a:r>
            <a:endParaRPr lang="en-US" altLang="hu-HU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660400" y="21844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Of course not!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Should try to keep root in memory</a:t>
            </a:r>
            <a:br>
              <a:rPr lang="en-US" altLang="hu-HU"/>
            </a:br>
            <a:r>
              <a:rPr lang="en-US" altLang="hu-HU"/>
              <a:t>  at all times</a:t>
            </a:r>
          </a:p>
          <a:p>
            <a:pPr lvl="2" eaLnBrk="1" hangingPunct="1">
              <a:buFontTx/>
              <a:buNone/>
            </a:pPr>
            <a:r>
              <a:rPr lang="en-US" altLang="hu-HU" sz="1800"/>
              <a:t>(and perhaps some nodes from second level)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967B9-92F8-48B2-8B73-1F31C0506AD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hu-HU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Variation on B+tree: B-tree (no +)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63700"/>
            <a:ext cx="7772400" cy="1816100"/>
          </a:xfrm>
        </p:spPr>
        <p:txBody>
          <a:bodyPr/>
          <a:lstStyle/>
          <a:p>
            <a:pPr eaLnBrk="1" hangingPunct="1"/>
            <a:r>
              <a:rPr lang="en-US" altLang="hu-HU"/>
              <a:t>Idea:</a:t>
            </a:r>
          </a:p>
          <a:p>
            <a:pPr lvl="1" eaLnBrk="1" hangingPunct="1"/>
            <a:r>
              <a:rPr lang="en-US" altLang="hu-HU"/>
              <a:t>Avoid duplicate keys</a:t>
            </a:r>
          </a:p>
          <a:p>
            <a:pPr lvl="1" eaLnBrk="1" hangingPunct="1"/>
            <a:r>
              <a:rPr lang="en-US" altLang="hu-HU"/>
              <a:t>Have record pointers in non-leaf nodes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A0AAE-936D-4AA4-BE12-B711072F3E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210300" y="8001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6207125" y="1447800"/>
            <a:ext cx="2057400" cy="609600"/>
            <a:chOff x="3792" y="1152"/>
            <a:chExt cx="1296" cy="384"/>
          </a:xfrm>
        </p:grpSpPr>
        <p:sp>
          <p:nvSpPr>
            <p:cNvPr id="1341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341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341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1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6207125" y="2286000"/>
            <a:ext cx="2057400" cy="609600"/>
            <a:chOff x="3792" y="1152"/>
            <a:chExt cx="1296" cy="384"/>
          </a:xfrm>
        </p:grpSpPr>
        <p:sp>
          <p:nvSpPr>
            <p:cNvPr id="1340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340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340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1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8" name="Group 13"/>
          <p:cNvGrpSpPr>
            <a:grpSpLocks/>
          </p:cNvGrpSpPr>
          <p:nvPr/>
        </p:nvGrpSpPr>
        <p:grpSpPr bwMode="auto">
          <a:xfrm>
            <a:off x="6207125" y="3124200"/>
            <a:ext cx="2057400" cy="609600"/>
            <a:chOff x="3792" y="1152"/>
            <a:chExt cx="1296" cy="384"/>
          </a:xfrm>
        </p:grpSpPr>
        <p:sp>
          <p:nvSpPr>
            <p:cNvPr id="1340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340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340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0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9" name="Group 18"/>
          <p:cNvGrpSpPr>
            <a:grpSpLocks/>
          </p:cNvGrpSpPr>
          <p:nvPr/>
        </p:nvGrpSpPr>
        <p:grpSpPr bwMode="auto">
          <a:xfrm>
            <a:off x="6207125" y="3962400"/>
            <a:ext cx="2057400" cy="609600"/>
            <a:chOff x="3792" y="1152"/>
            <a:chExt cx="1296" cy="384"/>
          </a:xfrm>
        </p:grpSpPr>
        <p:sp>
          <p:nvSpPr>
            <p:cNvPr id="1339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340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340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0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6207125" y="4724400"/>
            <a:ext cx="2057400" cy="609600"/>
            <a:chOff x="3792" y="1152"/>
            <a:chExt cx="1296" cy="384"/>
          </a:xfrm>
        </p:grpSpPr>
        <p:sp>
          <p:nvSpPr>
            <p:cNvPr id="1339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339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339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39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3321" name="Text Box 28"/>
          <p:cNvSpPr txBox="1">
            <a:spLocks noChangeArrowheads="1"/>
          </p:cNvSpPr>
          <p:nvPr/>
        </p:nvSpPr>
        <p:spPr bwMode="auto">
          <a:xfrm>
            <a:off x="842963" y="838200"/>
            <a:ext cx="239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Sparse 2nd level</a:t>
            </a:r>
          </a:p>
        </p:txBody>
      </p:sp>
      <p:grpSp>
        <p:nvGrpSpPr>
          <p:cNvPr id="13322" name="Group 29"/>
          <p:cNvGrpSpPr>
            <a:grpSpLocks/>
          </p:cNvGrpSpPr>
          <p:nvPr/>
        </p:nvGrpSpPr>
        <p:grpSpPr bwMode="auto">
          <a:xfrm>
            <a:off x="3692525" y="1524000"/>
            <a:ext cx="914400" cy="1219200"/>
            <a:chOff x="1872" y="912"/>
            <a:chExt cx="576" cy="768"/>
          </a:xfrm>
        </p:grpSpPr>
        <p:grpSp>
          <p:nvGrpSpPr>
            <p:cNvPr id="13385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91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3392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3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4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</p:grpSp>
        <p:grpSp>
          <p:nvGrpSpPr>
            <p:cNvPr id="13386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87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3388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9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0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</p:grpSp>
      </p:grpSp>
      <p:grpSp>
        <p:nvGrpSpPr>
          <p:cNvPr id="13323" name="Group 40"/>
          <p:cNvGrpSpPr>
            <a:grpSpLocks/>
          </p:cNvGrpSpPr>
          <p:nvPr/>
        </p:nvGrpSpPr>
        <p:grpSpPr bwMode="auto">
          <a:xfrm>
            <a:off x="3692525" y="2895600"/>
            <a:ext cx="914400" cy="1219200"/>
            <a:chOff x="1872" y="912"/>
            <a:chExt cx="576" cy="768"/>
          </a:xfrm>
        </p:grpSpPr>
        <p:grpSp>
          <p:nvGrpSpPr>
            <p:cNvPr id="13375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8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338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</p:grpSp>
        <p:grpSp>
          <p:nvGrpSpPr>
            <p:cNvPr id="13376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77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130</a:t>
                </a:r>
              </a:p>
            </p:txBody>
          </p:sp>
          <p:sp>
            <p:nvSpPr>
              <p:cNvPr id="13378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9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0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150</a:t>
                </a:r>
              </a:p>
            </p:txBody>
          </p:sp>
        </p:grpSp>
      </p:grpSp>
      <p:grpSp>
        <p:nvGrpSpPr>
          <p:cNvPr id="13324" name="Group 51"/>
          <p:cNvGrpSpPr>
            <a:grpSpLocks/>
          </p:cNvGrpSpPr>
          <p:nvPr/>
        </p:nvGrpSpPr>
        <p:grpSpPr bwMode="auto">
          <a:xfrm>
            <a:off x="3692525" y="4343400"/>
            <a:ext cx="914400" cy="1219200"/>
            <a:chOff x="1872" y="912"/>
            <a:chExt cx="576" cy="768"/>
          </a:xfrm>
        </p:grpSpPr>
        <p:grpSp>
          <p:nvGrpSpPr>
            <p:cNvPr id="13365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71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3372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3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4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190</a:t>
                </a:r>
              </a:p>
            </p:txBody>
          </p:sp>
        </p:grpSp>
        <p:grpSp>
          <p:nvGrpSpPr>
            <p:cNvPr id="13366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67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210</a:t>
                </a:r>
              </a:p>
            </p:txBody>
          </p:sp>
          <p:sp>
            <p:nvSpPr>
              <p:cNvPr id="13368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9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0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230</a:t>
                </a:r>
              </a:p>
            </p:txBody>
          </p:sp>
        </p:grpSp>
      </p:grpSp>
      <p:sp>
        <p:nvSpPr>
          <p:cNvPr id="13325" name="Line 62"/>
          <p:cNvSpPr>
            <a:spLocks noChangeShapeType="1"/>
          </p:cNvSpPr>
          <p:nvPr/>
        </p:nvSpPr>
        <p:spPr bwMode="auto">
          <a:xfrm>
            <a:off x="4378325" y="160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6" name="Line 63"/>
          <p:cNvSpPr>
            <a:spLocks noChangeShapeType="1"/>
          </p:cNvSpPr>
          <p:nvPr/>
        </p:nvSpPr>
        <p:spPr bwMode="auto">
          <a:xfrm>
            <a:off x="4454525" y="1981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7" name="Line 64"/>
          <p:cNvSpPr>
            <a:spLocks noChangeShapeType="1"/>
          </p:cNvSpPr>
          <p:nvPr/>
        </p:nvSpPr>
        <p:spPr bwMode="auto">
          <a:xfrm>
            <a:off x="4454525" y="2286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8" name="Line 65"/>
          <p:cNvSpPr>
            <a:spLocks noChangeShapeType="1"/>
          </p:cNvSpPr>
          <p:nvPr/>
        </p:nvSpPr>
        <p:spPr bwMode="auto">
          <a:xfrm>
            <a:off x="4378325" y="25908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9" name="Line 66"/>
          <p:cNvSpPr>
            <a:spLocks noChangeShapeType="1"/>
          </p:cNvSpPr>
          <p:nvPr/>
        </p:nvSpPr>
        <p:spPr bwMode="auto">
          <a:xfrm>
            <a:off x="4454525" y="34290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>
            <a:off x="4378325" y="30480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4530725" y="39624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4530725" y="5410200"/>
            <a:ext cx="4984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3" name="Line 70"/>
          <p:cNvSpPr>
            <a:spLocks noChangeShapeType="1"/>
          </p:cNvSpPr>
          <p:nvPr/>
        </p:nvSpPr>
        <p:spPr bwMode="auto">
          <a:xfrm>
            <a:off x="4454525" y="4876800"/>
            <a:ext cx="80327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4" name="Line 71"/>
          <p:cNvSpPr>
            <a:spLocks noChangeShapeType="1"/>
          </p:cNvSpPr>
          <p:nvPr/>
        </p:nvSpPr>
        <p:spPr bwMode="auto">
          <a:xfrm>
            <a:off x="4530725" y="4495800"/>
            <a:ext cx="1108075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3335" name="Group 72"/>
          <p:cNvGrpSpPr>
            <a:grpSpLocks/>
          </p:cNvGrpSpPr>
          <p:nvPr/>
        </p:nvGrpSpPr>
        <p:grpSpPr bwMode="auto">
          <a:xfrm>
            <a:off x="1295400" y="1524000"/>
            <a:ext cx="914400" cy="1219200"/>
            <a:chOff x="1872" y="912"/>
            <a:chExt cx="576" cy="768"/>
          </a:xfrm>
        </p:grpSpPr>
        <p:grpSp>
          <p:nvGrpSpPr>
            <p:cNvPr id="13355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61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3362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3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4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</p:grpSp>
        <p:grpSp>
          <p:nvGrpSpPr>
            <p:cNvPr id="13356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57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3358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9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0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250</a:t>
                </a:r>
              </a:p>
            </p:txBody>
          </p:sp>
        </p:grpSp>
      </p:grpSp>
      <p:grpSp>
        <p:nvGrpSpPr>
          <p:cNvPr id="13336" name="Group 83"/>
          <p:cNvGrpSpPr>
            <a:grpSpLocks/>
          </p:cNvGrpSpPr>
          <p:nvPr/>
        </p:nvGrpSpPr>
        <p:grpSpPr bwMode="auto">
          <a:xfrm>
            <a:off x="1295400" y="3048000"/>
            <a:ext cx="914400" cy="1219200"/>
            <a:chOff x="1872" y="912"/>
            <a:chExt cx="576" cy="768"/>
          </a:xfrm>
        </p:grpSpPr>
        <p:grpSp>
          <p:nvGrpSpPr>
            <p:cNvPr id="13345" name="Group 84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51" name="Rectangle 8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330</a:t>
                </a:r>
              </a:p>
            </p:txBody>
          </p:sp>
          <p:sp>
            <p:nvSpPr>
              <p:cNvPr id="13352" name="Rectangle 8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3" name="Rectangle 8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4" name="Rectangle 8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410</a:t>
                </a:r>
              </a:p>
            </p:txBody>
          </p:sp>
        </p:grpSp>
        <p:grpSp>
          <p:nvGrpSpPr>
            <p:cNvPr id="13346" name="Group 89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47" name="Rectangle 9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490</a:t>
                </a:r>
              </a:p>
            </p:txBody>
          </p:sp>
          <p:sp>
            <p:nvSpPr>
              <p:cNvPr id="13348" name="Rectangle 9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49" name="Rectangle 9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0" name="Rectangle 9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570</a:t>
                </a:r>
              </a:p>
            </p:txBody>
          </p:sp>
        </p:grpSp>
      </p:grpSp>
      <p:sp>
        <p:nvSpPr>
          <p:cNvPr id="13337" name="Line 94"/>
          <p:cNvSpPr>
            <a:spLocks noChangeShapeType="1"/>
          </p:cNvSpPr>
          <p:nvPr/>
        </p:nvSpPr>
        <p:spPr bwMode="auto">
          <a:xfrm>
            <a:off x="1981200" y="167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8" name="Line 95"/>
          <p:cNvSpPr>
            <a:spLocks noChangeShapeType="1"/>
          </p:cNvSpPr>
          <p:nvPr/>
        </p:nvSpPr>
        <p:spPr bwMode="auto">
          <a:xfrm>
            <a:off x="2057400" y="1981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9" name="Line 96"/>
          <p:cNvSpPr>
            <a:spLocks noChangeShapeType="1"/>
          </p:cNvSpPr>
          <p:nvPr/>
        </p:nvSpPr>
        <p:spPr bwMode="auto">
          <a:xfrm>
            <a:off x="2057400" y="2286000"/>
            <a:ext cx="1600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0" name="Line 97"/>
          <p:cNvSpPr>
            <a:spLocks noChangeShapeType="1"/>
          </p:cNvSpPr>
          <p:nvPr/>
        </p:nvSpPr>
        <p:spPr bwMode="auto">
          <a:xfrm>
            <a:off x="2057400" y="25908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1" name="Line 98"/>
          <p:cNvSpPr>
            <a:spLocks noChangeShapeType="1"/>
          </p:cNvSpPr>
          <p:nvPr/>
        </p:nvSpPr>
        <p:spPr bwMode="auto">
          <a:xfrm>
            <a:off x="2057400" y="3200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2" name="Line 99"/>
          <p:cNvSpPr>
            <a:spLocks noChangeShapeType="1"/>
          </p:cNvSpPr>
          <p:nvPr/>
        </p:nvSpPr>
        <p:spPr bwMode="auto">
          <a:xfrm>
            <a:off x="2057400" y="3505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3" name="Line 100"/>
          <p:cNvSpPr>
            <a:spLocks noChangeShapeType="1"/>
          </p:cNvSpPr>
          <p:nvPr/>
        </p:nvSpPr>
        <p:spPr bwMode="auto">
          <a:xfrm>
            <a:off x="2057400" y="3810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4" name="Line 101"/>
          <p:cNvSpPr>
            <a:spLocks noChangeShapeType="1"/>
          </p:cNvSpPr>
          <p:nvPr/>
        </p:nvSpPr>
        <p:spPr bwMode="auto">
          <a:xfrm>
            <a:off x="2057400" y="4114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212A4-3345-43BB-B397-57C68731096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hu-HU" sz="14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2000"/>
              <a:t>		      to record	    to record	     to record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/>
              <a:t>		      with K1	    with K2	     with K3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/>
              <a:t>  to keys	       to keys	       to keys		   to keys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/>
              <a:t> &lt; K1		     K1&lt;x&lt;K2	     K2&lt;x&lt;k3	              &gt;k3</a:t>
            </a:r>
            <a:endParaRPr lang="en-US" altLang="hu-HU"/>
          </a:p>
        </p:txBody>
      </p:sp>
      <p:grpSp>
        <p:nvGrpSpPr>
          <p:cNvPr id="96260" name="Group 11"/>
          <p:cNvGrpSpPr>
            <a:grpSpLocks/>
          </p:cNvGrpSpPr>
          <p:nvPr/>
        </p:nvGrpSpPr>
        <p:grpSpPr bwMode="auto">
          <a:xfrm>
            <a:off x="2057400" y="2209800"/>
            <a:ext cx="4572000" cy="685800"/>
            <a:chOff x="960" y="960"/>
            <a:chExt cx="2880" cy="432"/>
          </a:xfrm>
        </p:grpSpPr>
        <p:sp>
          <p:nvSpPr>
            <p:cNvPr id="96272" name="Rectangle 4"/>
            <p:cNvSpPr>
              <a:spLocks noChangeArrowheads="1"/>
            </p:cNvSpPr>
            <p:nvPr/>
          </p:nvSpPr>
          <p:spPr bwMode="auto">
            <a:xfrm>
              <a:off x="960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3" name="Rectangle 5"/>
            <p:cNvSpPr>
              <a:spLocks noChangeArrowheads="1"/>
            </p:cNvSpPr>
            <p:nvPr/>
          </p:nvSpPr>
          <p:spPr bwMode="auto">
            <a:xfrm>
              <a:off x="1824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4" name="Rectangle 6"/>
            <p:cNvSpPr>
              <a:spLocks noChangeArrowheads="1"/>
            </p:cNvSpPr>
            <p:nvPr/>
          </p:nvSpPr>
          <p:spPr bwMode="auto">
            <a:xfrm>
              <a:off x="3552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5" name="Rectangle 7"/>
            <p:cNvSpPr>
              <a:spLocks noChangeArrowheads="1"/>
            </p:cNvSpPr>
            <p:nvPr/>
          </p:nvSpPr>
          <p:spPr bwMode="auto">
            <a:xfrm>
              <a:off x="2688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6" name="Rectangle 8"/>
            <p:cNvSpPr>
              <a:spLocks noChangeArrowheads="1"/>
            </p:cNvSpPr>
            <p:nvPr/>
          </p:nvSpPr>
          <p:spPr bwMode="auto">
            <a:xfrm>
              <a:off x="1248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K1 P1</a:t>
              </a:r>
            </a:p>
          </p:txBody>
        </p:sp>
        <p:sp>
          <p:nvSpPr>
            <p:cNvPr id="96277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K2 P2</a:t>
              </a:r>
            </a:p>
          </p:txBody>
        </p:sp>
        <p:sp>
          <p:nvSpPr>
            <p:cNvPr id="96278" name="Rectangle 10"/>
            <p:cNvSpPr>
              <a:spLocks noChangeArrowheads="1"/>
            </p:cNvSpPr>
            <p:nvPr/>
          </p:nvSpPr>
          <p:spPr bwMode="auto">
            <a:xfrm>
              <a:off x="2976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K3 P3</a:t>
              </a:r>
            </a:p>
          </p:txBody>
        </p:sp>
      </p:grpSp>
      <p:sp>
        <p:nvSpPr>
          <p:cNvPr id="96261" name="Line 12"/>
          <p:cNvSpPr>
            <a:spLocks noChangeShapeType="1"/>
          </p:cNvSpPr>
          <p:nvPr/>
        </p:nvSpPr>
        <p:spPr bwMode="auto">
          <a:xfrm>
            <a:off x="2971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2" name="Line 13"/>
          <p:cNvSpPr>
            <a:spLocks noChangeShapeType="1"/>
          </p:cNvSpPr>
          <p:nvPr/>
        </p:nvSpPr>
        <p:spPr bwMode="auto">
          <a:xfrm>
            <a:off x="5715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3" name="Line 14"/>
          <p:cNvSpPr>
            <a:spLocks noChangeShapeType="1"/>
          </p:cNvSpPr>
          <p:nvPr/>
        </p:nvSpPr>
        <p:spPr bwMode="auto">
          <a:xfrm>
            <a:off x="43434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4" name="Line 16"/>
          <p:cNvSpPr>
            <a:spLocks noChangeShapeType="1"/>
          </p:cNvSpPr>
          <p:nvPr/>
        </p:nvSpPr>
        <p:spPr bwMode="auto">
          <a:xfrm flipH="1">
            <a:off x="2971800" y="2819400"/>
            <a:ext cx="228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5" name="Line 17"/>
          <p:cNvSpPr>
            <a:spLocks noChangeShapeType="1"/>
          </p:cNvSpPr>
          <p:nvPr/>
        </p:nvSpPr>
        <p:spPr bwMode="auto">
          <a:xfrm flipH="1">
            <a:off x="4572000" y="28194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6" name="Line 18"/>
          <p:cNvSpPr>
            <a:spLocks noChangeShapeType="1"/>
          </p:cNvSpPr>
          <p:nvPr/>
        </p:nvSpPr>
        <p:spPr bwMode="auto">
          <a:xfrm>
            <a:off x="5867400" y="2743200"/>
            <a:ext cx="22860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7" name="Line 19"/>
          <p:cNvSpPr>
            <a:spLocks noChangeShapeType="1"/>
          </p:cNvSpPr>
          <p:nvPr/>
        </p:nvSpPr>
        <p:spPr bwMode="auto">
          <a:xfrm flipH="1">
            <a:off x="1295400" y="25908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8" name="Line 20"/>
          <p:cNvSpPr>
            <a:spLocks noChangeShapeType="1"/>
          </p:cNvSpPr>
          <p:nvPr/>
        </p:nvSpPr>
        <p:spPr bwMode="auto">
          <a:xfrm flipH="1">
            <a:off x="35052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9" name="Line 21"/>
          <p:cNvSpPr>
            <a:spLocks noChangeShapeType="1"/>
          </p:cNvSpPr>
          <p:nvPr/>
        </p:nvSpPr>
        <p:spPr bwMode="auto">
          <a:xfrm>
            <a:off x="5029200" y="25146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70" name="Line 22"/>
          <p:cNvSpPr>
            <a:spLocks noChangeShapeType="1"/>
          </p:cNvSpPr>
          <p:nvPr/>
        </p:nvSpPr>
        <p:spPr bwMode="auto">
          <a:xfrm>
            <a:off x="64008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71" name="Line 23"/>
          <p:cNvSpPr>
            <a:spLocks noChangeShapeType="1"/>
          </p:cNvSpPr>
          <p:nvPr/>
        </p:nvSpPr>
        <p:spPr bwMode="auto">
          <a:xfrm flipH="1">
            <a:off x="4419600" y="1371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26420-022A-46E8-8249-98FD3BD2751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hu-HU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B-tree example</a:t>
            </a:r>
            <a:r>
              <a:rPr lang="en-US" altLang="hu-HU" sz="3600"/>
              <a:t>				n=2</a:t>
            </a:r>
            <a:endParaRPr lang="en-US" altLang="hu-HU" sz="3600" u="sng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 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125</a:t>
            </a:r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165</a:t>
            </a:r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105</a:t>
            </a:r>
          </a:p>
        </p:txBody>
      </p:sp>
      <p:sp>
        <p:nvSpPr>
          <p:cNvPr id="97288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97290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7291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</p:txBody>
      </p:sp>
      <p:sp>
        <p:nvSpPr>
          <p:cNvPr id="97292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97293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97295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97296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140</a:t>
            </a:r>
          </a:p>
        </p:txBody>
      </p:sp>
      <p:sp>
        <p:nvSpPr>
          <p:cNvPr id="97297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160</a:t>
            </a:r>
          </a:p>
        </p:txBody>
      </p:sp>
      <p:sp>
        <p:nvSpPr>
          <p:cNvPr id="97298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9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0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1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2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3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4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5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6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7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8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9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0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1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2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3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4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5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6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7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8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9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0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1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2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3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4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5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6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7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8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9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0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1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2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3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4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5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6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7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8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9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0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1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2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3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72949-DD89-401A-8634-449B85241E8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hu-HU" sz="140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B-tree example</a:t>
            </a:r>
            <a:r>
              <a:rPr lang="en-US" altLang="hu-HU" sz="3600"/>
              <a:t>				n=2</a:t>
            </a:r>
            <a:endParaRPr lang="en-US" altLang="hu-HU" sz="3600" u="sng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 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125</a:t>
            </a:r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165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105</a:t>
            </a:r>
          </a:p>
        </p:txBody>
      </p:sp>
      <p:sp>
        <p:nvSpPr>
          <p:cNvPr id="98312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8313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98314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</p:txBody>
      </p:sp>
      <p:sp>
        <p:nvSpPr>
          <p:cNvPr id="98316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98317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98318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98319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98320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140</a:t>
            </a:r>
          </a:p>
        </p:txBody>
      </p:sp>
      <p:sp>
        <p:nvSpPr>
          <p:cNvPr id="98321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160</a:t>
            </a:r>
          </a:p>
        </p:txBody>
      </p:sp>
      <p:sp>
        <p:nvSpPr>
          <p:cNvPr id="98322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3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4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5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6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7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8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9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0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1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2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3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4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5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6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7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8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9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0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1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2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3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4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5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6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7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8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9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0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1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2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3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4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5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6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7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8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9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0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1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2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3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4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5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6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7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8368" name="Group 73"/>
          <p:cNvGrpSpPr>
            <a:grpSpLocks/>
          </p:cNvGrpSpPr>
          <p:nvPr/>
        </p:nvGrpSpPr>
        <p:grpSpPr bwMode="auto">
          <a:xfrm>
            <a:off x="241300" y="1136650"/>
            <a:ext cx="8572500" cy="3587750"/>
            <a:chOff x="152" y="716"/>
            <a:chExt cx="5400" cy="2260"/>
          </a:xfrm>
        </p:grpSpPr>
        <p:sp>
          <p:nvSpPr>
            <p:cNvPr id="98369" name="Oval 63"/>
            <p:cNvSpPr>
              <a:spLocks noChangeArrowheads="1"/>
            </p:cNvSpPr>
            <p:nvPr/>
          </p:nvSpPr>
          <p:spPr bwMode="auto">
            <a:xfrm>
              <a:off x="8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0" name="Oval 64"/>
            <p:cNvSpPr>
              <a:spLocks noChangeArrowheads="1"/>
            </p:cNvSpPr>
            <p:nvPr/>
          </p:nvSpPr>
          <p:spPr bwMode="auto">
            <a:xfrm>
              <a:off x="1384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1" name="Oval 65"/>
            <p:cNvSpPr>
              <a:spLocks noChangeArrowheads="1"/>
            </p:cNvSpPr>
            <p:nvPr/>
          </p:nvSpPr>
          <p:spPr bwMode="auto">
            <a:xfrm>
              <a:off x="1960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2" name="Oval 66"/>
            <p:cNvSpPr>
              <a:spLocks noChangeArrowheads="1"/>
            </p:cNvSpPr>
            <p:nvPr/>
          </p:nvSpPr>
          <p:spPr bwMode="auto">
            <a:xfrm>
              <a:off x="252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3" name="Oval 67"/>
            <p:cNvSpPr>
              <a:spLocks noChangeArrowheads="1"/>
            </p:cNvSpPr>
            <p:nvPr/>
          </p:nvSpPr>
          <p:spPr bwMode="auto">
            <a:xfrm>
              <a:off x="30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4" name="Oval 68"/>
            <p:cNvSpPr>
              <a:spLocks noChangeArrowheads="1"/>
            </p:cNvSpPr>
            <p:nvPr/>
          </p:nvSpPr>
          <p:spPr bwMode="auto">
            <a:xfrm>
              <a:off x="3616" y="2720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5" name="Oval 69"/>
            <p:cNvSpPr>
              <a:spLocks noChangeArrowheads="1"/>
            </p:cNvSpPr>
            <p:nvPr/>
          </p:nvSpPr>
          <p:spPr bwMode="auto">
            <a:xfrm>
              <a:off x="4144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6" name="Oval 70"/>
            <p:cNvSpPr>
              <a:spLocks noChangeArrowheads="1"/>
            </p:cNvSpPr>
            <p:nvPr/>
          </p:nvSpPr>
          <p:spPr bwMode="auto">
            <a:xfrm>
              <a:off x="4672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7" name="Oval 71"/>
            <p:cNvSpPr>
              <a:spLocks noChangeArrowheads="1"/>
            </p:cNvSpPr>
            <p:nvPr/>
          </p:nvSpPr>
          <p:spPr bwMode="auto">
            <a:xfrm>
              <a:off x="5272" y="267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8" name="Text Box 72"/>
            <p:cNvSpPr txBox="1">
              <a:spLocks noChangeArrowheads="1"/>
            </p:cNvSpPr>
            <p:nvPr/>
          </p:nvSpPr>
          <p:spPr bwMode="auto">
            <a:xfrm>
              <a:off x="152" y="716"/>
              <a:ext cx="2351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rgbClr val="FF0000"/>
                  </a:solidFill>
                </a:rPr>
                <a:t> sequence pointers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not useful now!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  (but keep space for simplicity)</a:t>
              </a:r>
              <a:endParaRPr lang="en-US" altLang="hu-HU" sz="3600"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3232E-341B-4719-9EBA-B084740E7B9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hu-HU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Note on inserts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/>
              <a:t>Say we insert record with key = 25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6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n=3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  <a:endParaRPr lang="en-US" altLang="hu-HU" sz="3600"/>
          </a:p>
        </p:txBody>
      </p:sp>
      <p:sp>
        <p:nvSpPr>
          <p:cNvPr id="99338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9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F7C8C-0D15-4C5C-89D7-631EBE30D4B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hu-HU" sz="14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Note on inserts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/>
              <a:t>Say we insert record with key = 25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0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n=3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  <a:endParaRPr lang="en-US" altLang="hu-HU" sz="3600"/>
          </a:p>
        </p:txBody>
      </p:sp>
      <p:sp>
        <p:nvSpPr>
          <p:cNvPr id="100362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3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4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00365" name="Group 30"/>
          <p:cNvGrpSpPr>
            <a:grpSpLocks/>
          </p:cNvGrpSpPr>
          <p:nvPr/>
        </p:nvGrpSpPr>
        <p:grpSpPr bwMode="auto">
          <a:xfrm>
            <a:off x="304800" y="3238500"/>
            <a:ext cx="8509000" cy="2794000"/>
            <a:chOff x="192" y="2040"/>
            <a:chExt cx="5360" cy="1760"/>
          </a:xfrm>
        </p:grpSpPr>
        <p:sp>
          <p:nvSpPr>
            <p:cNvPr id="100366" name="Rectangle 17"/>
            <p:cNvSpPr>
              <a:spLocks noChangeArrowheads="1"/>
            </p:cNvSpPr>
            <p:nvPr/>
          </p:nvSpPr>
          <p:spPr bwMode="auto">
            <a:xfrm rot="-5400000">
              <a:off x="1768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00367" name="Rectangle 18"/>
            <p:cNvSpPr>
              <a:spLocks noChangeArrowheads="1"/>
            </p:cNvSpPr>
            <p:nvPr/>
          </p:nvSpPr>
          <p:spPr bwMode="auto">
            <a:xfrm rot="-5400000">
              <a:off x="2584" y="2072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–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–</a:t>
              </a:r>
            </a:p>
          </p:txBody>
        </p:sp>
        <p:sp>
          <p:nvSpPr>
            <p:cNvPr id="100368" name="Rectangle 19"/>
            <p:cNvSpPr>
              <a:spLocks noChangeArrowheads="1"/>
            </p:cNvSpPr>
            <p:nvPr/>
          </p:nvSpPr>
          <p:spPr bwMode="auto">
            <a:xfrm rot="-5400000">
              <a:off x="3352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25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00369" name="Line 20"/>
            <p:cNvSpPr>
              <a:spLocks noChangeShapeType="1"/>
            </p:cNvSpPr>
            <p:nvPr/>
          </p:nvSpPr>
          <p:spPr bwMode="auto">
            <a:xfrm>
              <a:off x="2824" y="2696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0" name="Line 21"/>
            <p:cNvSpPr>
              <a:spLocks noChangeShapeType="1"/>
            </p:cNvSpPr>
            <p:nvPr/>
          </p:nvSpPr>
          <p:spPr bwMode="auto">
            <a:xfrm>
              <a:off x="2008" y="3512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1" name="Line 22"/>
            <p:cNvSpPr>
              <a:spLocks noChangeShapeType="1"/>
            </p:cNvSpPr>
            <p:nvPr/>
          </p:nvSpPr>
          <p:spPr bwMode="auto">
            <a:xfrm>
              <a:off x="3480" y="3488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2" name="Line 23"/>
            <p:cNvSpPr>
              <a:spLocks noChangeShapeType="1"/>
            </p:cNvSpPr>
            <p:nvPr/>
          </p:nvSpPr>
          <p:spPr bwMode="auto">
            <a:xfrm>
              <a:off x="3736" y="350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3" name="Line 24"/>
            <p:cNvSpPr>
              <a:spLocks noChangeShapeType="1"/>
            </p:cNvSpPr>
            <p:nvPr/>
          </p:nvSpPr>
          <p:spPr bwMode="auto">
            <a:xfrm flipH="1">
              <a:off x="2392" y="2536"/>
              <a:ext cx="28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4" name="Line 25"/>
            <p:cNvSpPr>
              <a:spLocks noChangeShapeType="1"/>
            </p:cNvSpPr>
            <p:nvPr/>
          </p:nvSpPr>
          <p:spPr bwMode="auto">
            <a:xfrm>
              <a:off x="2968" y="2544"/>
              <a:ext cx="192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5" name="Line 26"/>
            <p:cNvSpPr>
              <a:spLocks noChangeShapeType="1"/>
            </p:cNvSpPr>
            <p:nvPr/>
          </p:nvSpPr>
          <p:spPr bwMode="auto">
            <a:xfrm>
              <a:off x="2296" y="31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6" name="Line 27"/>
            <p:cNvSpPr>
              <a:spLocks noChangeShapeType="1"/>
            </p:cNvSpPr>
            <p:nvPr/>
          </p:nvSpPr>
          <p:spPr bwMode="auto">
            <a:xfrm>
              <a:off x="3928" y="3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7" name="Rectangle 28"/>
            <p:cNvSpPr>
              <a:spLocks noChangeArrowheads="1"/>
            </p:cNvSpPr>
            <p:nvPr/>
          </p:nvSpPr>
          <p:spPr bwMode="auto">
            <a:xfrm>
              <a:off x="224" y="2128"/>
              <a:ext cx="17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/>
                <a:t>Afterwards:</a:t>
              </a:r>
            </a:p>
          </p:txBody>
        </p:sp>
        <p:sp>
          <p:nvSpPr>
            <p:cNvPr id="100378" name="Line 29"/>
            <p:cNvSpPr>
              <a:spLocks noChangeShapeType="1"/>
            </p:cNvSpPr>
            <p:nvPr/>
          </p:nvSpPr>
          <p:spPr bwMode="auto">
            <a:xfrm>
              <a:off x="192" y="2040"/>
              <a:ext cx="5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88B7D-FE3D-45B2-87F6-4E818CB1156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hu-HU" sz="14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So, for B-trees: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38300"/>
            <a:ext cx="87249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MAX			MIN</a:t>
            </a:r>
          </a:p>
          <a:p>
            <a:pPr eaLnBrk="1" hangingPunct="1">
              <a:buFontTx/>
              <a:buNone/>
            </a:pPr>
            <a:r>
              <a:rPr lang="en-US" altLang="hu-HU"/>
              <a:t>			</a:t>
            </a:r>
            <a:r>
              <a:rPr lang="en-US" altLang="hu-HU" sz="2400"/>
              <a:t>Tree    Rec  Keys	  Tree    Rec          Keys</a:t>
            </a:r>
            <a:endParaRPr lang="en-US" altLang="hu-HU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/>
              <a:t>			</a:t>
            </a:r>
            <a:r>
              <a:rPr lang="en-US" altLang="hu-HU" sz="2400"/>
              <a:t>Ptrs	Ptrs		   Ptrs 	   Ptrs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/>
              <a:t>Non-leaf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/>
              <a:t>non-root	</a:t>
            </a:r>
            <a:r>
              <a:rPr lang="en-US" altLang="hu-HU" sz="2000"/>
              <a:t>n+1	n	n       </a:t>
            </a:r>
            <a:r>
              <a:rPr lang="en-US" altLang="hu-HU" sz="2000">
                <a:sym typeface="Symbol" panose="05050102010706020507" pitchFamily="18" charset="2"/>
              </a:rPr>
              <a:t>(</a:t>
            </a:r>
            <a:r>
              <a:rPr lang="en-US" altLang="hu-HU" sz="2000"/>
              <a:t>n+1)/2</a:t>
            </a:r>
            <a:r>
              <a:rPr lang="en-US" altLang="hu-HU" sz="2000">
                <a:sym typeface="Symbol" panose="05050102010706020507" pitchFamily="18" charset="2"/>
              </a:rPr>
              <a:t>   (</a:t>
            </a:r>
            <a:r>
              <a:rPr lang="en-US" altLang="hu-HU" sz="2000"/>
              <a:t>n+1)/2</a:t>
            </a:r>
            <a:r>
              <a:rPr lang="en-US" altLang="hu-HU" sz="2000">
                <a:sym typeface="Symbol" panose="05050102010706020507" pitchFamily="18" charset="2"/>
              </a:rPr>
              <a:t></a:t>
            </a:r>
            <a:r>
              <a:rPr lang="en-US" altLang="hu-HU" sz="2000"/>
              <a:t>-1  </a:t>
            </a:r>
            <a:r>
              <a:rPr lang="en-US" altLang="hu-HU" sz="2000">
                <a:sym typeface="Symbol" panose="05050102010706020507" pitchFamily="18" charset="2"/>
              </a:rPr>
              <a:t>(</a:t>
            </a:r>
            <a:r>
              <a:rPr lang="en-US" altLang="hu-HU" sz="2000"/>
              <a:t>n+1)/2</a:t>
            </a:r>
            <a:r>
              <a:rPr lang="en-US" altLang="hu-HU" sz="2000">
                <a:sym typeface="Symbol" panose="05050102010706020507" pitchFamily="18" charset="2"/>
              </a:rPr>
              <a:t></a:t>
            </a:r>
            <a:r>
              <a:rPr lang="en-US" altLang="hu-HU" sz="2000"/>
              <a:t>-1</a:t>
            </a:r>
            <a:endParaRPr lang="en-US" altLang="hu-HU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400"/>
              <a:t>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/>
              <a:t>non-root	</a:t>
            </a:r>
            <a:r>
              <a:rPr lang="en-US" altLang="hu-HU" sz="2000"/>
              <a:t>1	n	n	  1	     </a:t>
            </a:r>
            <a:r>
              <a:rPr lang="en-US" altLang="hu-HU" sz="2000">
                <a:sym typeface="Symbol" panose="05050102010706020507" pitchFamily="18" charset="2"/>
              </a:rPr>
              <a:t></a:t>
            </a:r>
            <a:r>
              <a:rPr lang="en-US" altLang="hu-HU" sz="2000"/>
              <a:t>n/2</a:t>
            </a:r>
            <a:r>
              <a:rPr lang="en-US" altLang="hu-HU" sz="2000">
                <a:sym typeface="Symbol" panose="05050102010706020507" pitchFamily="18" charset="2"/>
              </a:rPr>
              <a:t></a:t>
            </a:r>
            <a:r>
              <a:rPr lang="en-US" altLang="hu-HU" sz="2000"/>
              <a:t>             </a:t>
            </a:r>
            <a:r>
              <a:rPr lang="en-US" altLang="hu-HU" sz="2000">
                <a:sym typeface="Symbol" panose="05050102010706020507" pitchFamily="18" charset="2"/>
              </a:rPr>
              <a:t></a:t>
            </a:r>
            <a:r>
              <a:rPr lang="en-US" altLang="hu-HU" sz="2000"/>
              <a:t>n/2</a:t>
            </a:r>
            <a:r>
              <a:rPr lang="en-US" altLang="hu-HU" sz="2000">
                <a:sym typeface="Symbol" panose="05050102010706020507" pitchFamily="18" charset="2"/>
              </a:rPr>
              <a:t>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Root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/>
              <a:t>non-leaf	</a:t>
            </a:r>
            <a:r>
              <a:rPr lang="en-US" altLang="hu-HU" sz="2000"/>
              <a:t>n+1	n	n	  2	        1	              1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Root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hu-HU" sz="2400"/>
              <a:t>Leaf		</a:t>
            </a:r>
            <a:r>
              <a:rPr lang="en-US" altLang="hu-HU" sz="2000"/>
              <a:t>1	n	n	  1	        1	              1</a:t>
            </a:r>
          </a:p>
        </p:txBody>
      </p:sp>
      <p:sp>
        <p:nvSpPr>
          <p:cNvPr id="101381" name="AutoShape 4"/>
          <p:cNvSpPr>
            <a:spLocks/>
          </p:cNvSpPr>
          <p:nvPr/>
        </p:nvSpPr>
        <p:spPr bwMode="auto">
          <a:xfrm rot="-5400000">
            <a:off x="3219450" y="1123950"/>
            <a:ext cx="304800" cy="2247900"/>
          </a:xfrm>
          <a:prstGeom prst="rightBrace">
            <a:avLst>
              <a:gd name="adj1" fmla="val 614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01382" name="AutoShape 5"/>
          <p:cNvSpPr>
            <a:spLocks/>
          </p:cNvSpPr>
          <p:nvPr/>
        </p:nvSpPr>
        <p:spPr bwMode="auto">
          <a:xfrm rot="-5400000">
            <a:off x="6286500" y="10287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>
            <a:off x="19431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4" name="Line 7"/>
          <p:cNvSpPr>
            <a:spLocks noChangeShapeType="1"/>
          </p:cNvSpPr>
          <p:nvPr/>
        </p:nvSpPr>
        <p:spPr bwMode="auto">
          <a:xfrm>
            <a:off x="46228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>
            <a:off x="29337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6" name="Line 9"/>
          <p:cNvSpPr>
            <a:spLocks noChangeShapeType="1"/>
          </p:cNvSpPr>
          <p:nvPr/>
        </p:nvSpPr>
        <p:spPr bwMode="auto">
          <a:xfrm>
            <a:off x="39243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>
            <a:off x="59055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8" name="Line 11"/>
          <p:cNvSpPr>
            <a:spLocks noChangeShapeType="1"/>
          </p:cNvSpPr>
          <p:nvPr/>
        </p:nvSpPr>
        <p:spPr bwMode="auto">
          <a:xfrm>
            <a:off x="74041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419100" y="5753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0" name="Line 13"/>
          <p:cNvSpPr>
            <a:spLocks noChangeShapeType="1"/>
          </p:cNvSpPr>
          <p:nvPr/>
        </p:nvSpPr>
        <p:spPr bwMode="auto">
          <a:xfrm>
            <a:off x="419100" y="4991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419100" y="4343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2" name="Line 15"/>
          <p:cNvSpPr>
            <a:spLocks noChangeShapeType="1"/>
          </p:cNvSpPr>
          <p:nvPr/>
        </p:nvSpPr>
        <p:spPr bwMode="auto">
          <a:xfrm>
            <a:off x="381000" y="3695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>
            <a:off x="419100" y="3086100"/>
            <a:ext cx="8458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8877300" y="1270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E8E4F-CFAA-4638-8CF0-F898473A5F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hu-HU" sz="140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Tradeoffs: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 </a:t>
            </a:r>
            <a:r>
              <a:rPr lang="en-US" altLang="hu-HU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 </a:t>
            </a:r>
            <a:r>
              <a:rPr lang="en-US" altLang="hu-HU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 </a:t>
            </a:r>
            <a:r>
              <a:rPr lang="en-US" altLang="hu-HU"/>
              <a:t>in B-tree, deletion more complicated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FAEBA-5F27-4B1F-A9F0-85966CC1D8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hu-HU" sz="14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Tradeoffs: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 </a:t>
            </a:r>
            <a:r>
              <a:rPr lang="en-US" altLang="hu-HU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 </a:t>
            </a:r>
            <a:r>
              <a:rPr lang="en-US" altLang="hu-HU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Wingdings" panose="05000000000000000000" pitchFamily="2" charset="2"/>
              </a:rPr>
              <a:t> </a:t>
            </a:r>
            <a:r>
              <a:rPr lang="en-US" altLang="hu-HU"/>
              <a:t>in B-tree, deletion more complicated</a:t>
            </a: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2166938" y="4549775"/>
            <a:ext cx="4021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ym typeface="ZapfDingbats" pitchFamily="82" charset="2"/>
              </a:rPr>
              <a:t> </a:t>
            </a:r>
            <a:r>
              <a:rPr lang="en-US" altLang="hu-HU"/>
              <a:t>B+trees preferred!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9DC7E-5290-4197-B829-C80E6271994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hu-HU" sz="14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21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But note: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346200"/>
            <a:ext cx="7772400" cy="2374900"/>
          </a:xfrm>
        </p:spPr>
        <p:txBody>
          <a:bodyPr/>
          <a:lstStyle/>
          <a:p>
            <a:pPr eaLnBrk="1" hangingPunct="1"/>
            <a:r>
              <a:rPr lang="en-US" altLang="hu-HU"/>
              <a:t>If blocks are fixed size					</a:t>
            </a:r>
            <a:r>
              <a:rPr lang="en-US" altLang="hu-HU" sz="2400"/>
              <a:t>(due to disk and buffering restrictions)</a:t>
            </a:r>
          </a:p>
          <a:p>
            <a:pPr eaLnBrk="1" hangingPunct="1">
              <a:buFontTx/>
              <a:buNone/>
            </a:pPr>
            <a:r>
              <a:rPr lang="en-US" altLang="hu-HU"/>
              <a:t>   Then lookup for B+tree is				</a:t>
            </a:r>
            <a:r>
              <a:rPr lang="en-US" altLang="hu-HU" u="sng"/>
              <a:t>actually better!!</a:t>
            </a:r>
            <a:endParaRPr lang="en-US" altLang="hu-H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65BCF-BA2F-45C9-90BF-118291A08B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hu-HU" sz="14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469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Outline/summary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Conventional Indexes</a:t>
            </a:r>
          </a:p>
          <a:p>
            <a:pPr lvl="2" eaLnBrk="1" hangingPunct="1"/>
            <a:r>
              <a:rPr lang="en-US" altLang="hu-HU"/>
              <a:t>Sparse vs. dense</a:t>
            </a:r>
          </a:p>
          <a:p>
            <a:pPr lvl="2" eaLnBrk="1" hangingPunct="1"/>
            <a:r>
              <a:rPr lang="en-US" altLang="hu-HU"/>
              <a:t>Primary vs. secondary</a:t>
            </a:r>
          </a:p>
          <a:p>
            <a:pPr eaLnBrk="1" hangingPunct="1"/>
            <a:r>
              <a:rPr lang="en-US" altLang="hu-HU"/>
              <a:t>B trees</a:t>
            </a:r>
          </a:p>
          <a:p>
            <a:pPr lvl="2" eaLnBrk="1" hangingPunct="1"/>
            <a:r>
              <a:rPr lang="en-US" altLang="hu-HU"/>
              <a:t>B+trees vs. B-trees</a:t>
            </a:r>
          </a:p>
          <a:p>
            <a:pPr lvl="2" eaLnBrk="1" hangingPunct="1"/>
            <a:r>
              <a:rPr lang="en-US" altLang="hu-HU"/>
              <a:t>B+trees vs. indexed sequential</a:t>
            </a:r>
          </a:p>
          <a:p>
            <a:pPr eaLnBrk="1" hangingPunct="1"/>
            <a:r>
              <a:rPr lang="en-US" altLang="hu-HU"/>
              <a:t>Hashing schemes		--&gt;	Next</a:t>
            </a:r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3177</Words>
  <Application>Microsoft Office PowerPoint</Application>
  <PresentationFormat>Diavetítés a képernyőre (4:3 oldalarány)</PresentationFormat>
  <Paragraphs>1455</Paragraphs>
  <Slides>99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99</vt:i4>
      </vt:variant>
    </vt:vector>
  </HeadingPairs>
  <TitlesOfParts>
    <vt:vector size="102" baseType="lpstr">
      <vt:lpstr>Symbol</vt:lpstr>
      <vt:lpstr>Tahoma</vt:lpstr>
      <vt:lpstr>Default Design</vt:lpstr>
      <vt:lpstr>Ullman et al. : Database System Principles  Notes 4: Indexing</vt:lpstr>
      <vt:lpstr>PowerPoint-bemutató</vt:lpstr>
      <vt:lpstr>Topics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Notes on pointers:</vt:lpstr>
      <vt:lpstr>Sparse vs. Dense Tradeoff</vt:lpstr>
      <vt:lpstr>Terms</vt:lpstr>
      <vt:lpstr>Next:</vt:lpstr>
      <vt:lpstr>Duplicate keys</vt:lpstr>
      <vt:lpstr>Dense index, one way to implement?</vt:lpstr>
      <vt:lpstr>PowerPoint-bemutató</vt:lpstr>
      <vt:lpstr>PowerPoint-bemutató</vt:lpstr>
      <vt:lpstr>PowerPoint-bemutató</vt:lpstr>
      <vt:lpstr>   Duplicate values,          primary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dense index</vt:lpstr>
      <vt:lpstr>Deletion from dense index</vt:lpstr>
      <vt:lpstr>Deletion from dense index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With secondary indexes:</vt:lpstr>
      <vt:lpstr>Duplicate values &amp; secondary indexes</vt:lpstr>
      <vt:lpstr>Duplicate values &amp; secondary indexes</vt:lpstr>
      <vt:lpstr>Duplicate values &amp; secondary indexes</vt:lpstr>
      <vt:lpstr>Duplicate values &amp; secondary indexes</vt:lpstr>
      <vt:lpstr>Why “bucket” idea is useful</vt:lpstr>
      <vt:lpstr>Query: Get employees in    (Toy Dept) ^ (2nd floor)</vt:lpstr>
      <vt:lpstr>Summary so far</vt:lpstr>
      <vt:lpstr>Conventional indexes</vt:lpstr>
      <vt:lpstr>PowerPoint-bemutató</vt:lpstr>
      <vt:lpstr>PowerPoint-bemutató</vt:lpstr>
      <vt:lpstr>PowerPoint-bemutató</vt:lpstr>
      <vt:lpstr>PowerPoint-bemutató</vt:lpstr>
      <vt:lpstr>Outline: </vt:lpstr>
      <vt:lpstr>PowerPoint-bemutató</vt:lpstr>
      <vt:lpstr>PowerPoint-bemutató</vt:lpstr>
      <vt:lpstr>Lookup in a B+ tree  Useful for range queries too  SELECT * FROM R WHERE R.o &gt;= a AND R.o &lt;= b;</vt:lpstr>
      <vt:lpstr>Sample non-leaf</vt:lpstr>
      <vt:lpstr>Sample leaf node:</vt:lpstr>
      <vt:lpstr>In textbook’s notation   n=3</vt:lpstr>
      <vt:lpstr>PowerPoint-bemutató</vt:lpstr>
      <vt:lpstr>Don’t want nodes to be too empty</vt:lpstr>
      <vt:lpstr>PowerPoint-bemutató</vt:lpstr>
      <vt:lpstr>B+tree rules  tree of order n</vt:lpstr>
      <vt:lpstr>PowerPoint-bemutató</vt:lpstr>
      <vt:lpstr>Insert into B+tree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Deletion from B+tree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B+tree deletions in practice</vt:lpstr>
      <vt:lpstr>PowerPoint-bemutató</vt:lpstr>
      <vt:lpstr>Variation on B+tree: B-tree (no +)</vt:lpstr>
      <vt:lpstr>PowerPoint-bemutató</vt:lpstr>
      <vt:lpstr>B-tree example    n=2</vt:lpstr>
      <vt:lpstr>B-tree example    n=2</vt:lpstr>
      <vt:lpstr>Note on inserts</vt:lpstr>
      <vt:lpstr>Note on inserts</vt:lpstr>
      <vt:lpstr>So, for B-trees:</vt:lpstr>
      <vt:lpstr>Tradeoffs:</vt:lpstr>
      <vt:lpstr>Tradeoffs:</vt:lpstr>
      <vt:lpstr>But note:</vt:lpstr>
      <vt:lpstr>Outline/summary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Tibor</cp:lastModifiedBy>
  <cp:revision>179</cp:revision>
  <cp:lastPrinted>2000-01-10T02:52:33Z</cp:lastPrinted>
  <dcterms:created xsi:type="dcterms:W3CDTF">1999-07-13T19:55:20Z</dcterms:created>
  <dcterms:modified xsi:type="dcterms:W3CDTF">2020-09-22T10:09:10Z</dcterms:modified>
</cp:coreProperties>
</file>