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51" r:id="rId2"/>
  </p:sldMasterIdLst>
  <p:notesMasterIdLst>
    <p:notesMasterId r:id="rId45"/>
  </p:notesMasterIdLst>
  <p:sldIdLst>
    <p:sldId id="256" r:id="rId3"/>
    <p:sldId id="259" r:id="rId4"/>
    <p:sldId id="260" r:id="rId5"/>
    <p:sldId id="261" r:id="rId6"/>
    <p:sldId id="257" r:id="rId7"/>
    <p:sldId id="258" r:id="rId8"/>
    <p:sldId id="262" r:id="rId9"/>
    <p:sldId id="263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5" r:id="rId30"/>
    <p:sldId id="304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3" r:id="rId39"/>
    <p:sldId id="294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99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7" autoAdjust="0"/>
    <p:restoredTop sz="83571" autoAdjust="0"/>
  </p:normalViewPr>
  <p:slideViewPr>
    <p:cSldViewPr>
      <p:cViewPr varScale="1">
        <p:scale>
          <a:sx n="90" d="100"/>
          <a:sy n="90" d="100"/>
        </p:scale>
        <p:origin x="16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4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D1EBE41-CA70-4241-8F7A-E9B992FE34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CE8C29F-AE18-48AA-AA18-BC2C8DE0C2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FF83BB8-0AF7-419E-8E98-6FA97AED03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430C873-BA6C-47F8-A38B-AC9DBE79D3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FB0597-B0BC-4A7B-9B72-3F1D145C6D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56C7D6-8EAF-4518-B652-78179C684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2BF26D1-A7FD-4641-9FC4-5B2A18648256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6E62CF16-895E-44DF-959F-364C161E3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034218D-AF31-46EE-8BED-C1DB8AD335D4}" type="slidenum">
              <a:rPr lang="en-US" altLang="hu-HU" sz="1200"/>
              <a:pPr/>
              <a:t>1</a:t>
            </a:fld>
            <a:endParaRPr lang="en-US" altLang="hu-HU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970F3C6-68EB-4426-8131-A5D749BE9C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CB6C934-E3F9-4E34-8794-33BA2E90A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829D4FD3-5CA4-458F-8822-05DC891900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D475C5-6D47-4430-9F46-D58A0F3CBB39}" type="slidenum">
              <a:rPr lang="en-US" altLang="hu-HU" sz="1200"/>
              <a:pPr/>
              <a:t>10</a:t>
            </a:fld>
            <a:endParaRPr lang="en-US" altLang="hu-HU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6B47C9A-62C9-4376-855A-610B927EC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86E0BAE-EE1B-4388-BFE5-D172B6B52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826385B-B855-42EB-B427-C0A9A5DDE1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BDC4D6-3898-4EBF-8406-1E66222754B5}" type="slidenum">
              <a:rPr lang="en-US" altLang="hu-HU" sz="1200"/>
              <a:pPr/>
              <a:t>11</a:t>
            </a:fld>
            <a:endParaRPr lang="en-US" altLang="hu-HU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E33126F-4778-4EA6-9630-219C202099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47AE81E-E2CB-44D0-89C1-28CE9C1FA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3112E64-4273-4123-B334-C234C4E0AE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D84521-C27F-493D-8958-EA75CEAFC182}" type="slidenum">
              <a:rPr lang="en-US" altLang="hu-HU" sz="1200"/>
              <a:pPr/>
              <a:t>12</a:t>
            </a:fld>
            <a:endParaRPr lang="en-US" altLang="hu-HU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948819D-63D9-4479-AE8F-480178B6AA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F8E504F-95BD-4AEE-A9BE-90A69AFED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70CA462-74F0-4DE3-90DB-39EBC6C82F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7DBA9E-5041-40DC-A2D9-4EB22AC71511}" type="slidenum">
              <a:rPr lang="en-US" altLang="hu-HU" sz="1200"/>
              <a:pPr/>
              <a:t>13</a:t>
            </a:fld>
            <a:endParaRPr lang="en-US" altLang="hu-HU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560A04B-FF3D-454B-9156-2DBF947EFD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8FB5F98-B1CC-468C-AC9C-EB0BADA04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9EE8367-A9AE-449B-AFAB-68A313DDF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892C6C4-08EB-4816-877E-66D97C58F94C}" type="slidenum">
              <a:rPr lang="en-US" altLang="hu-HU" sz="1200"/>
              <a:pPr/>
              <a:t>14</a:t>
            </a:fld>
            <a:endParaRPr lang="en-US" altLang="hu-HU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032028A-91F5-4609-BAA9-0380EFFB3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0458F63-0672-4F79-BB22-98AD1BC2E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C63C467-9739-4557-8DB7-F5D035496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96D865-039D-453F-B22F-F66C6D7359E1}" type="slidenum">
              <a:rPr lang="en-US" altLang="hu-HU" sz="1200"/>
              <a:pPr/>
              <a:t>15</a:t>
            </a:fld>
            <a:endParaRPr lang="en-US" altLang="hu-HU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2DCA02A-AF58-49A8-A410-B64313EC2D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E8D55FF-BB43-4CEB-A70E-16203904E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A8A7607-D30A-4249-A956-912A13E9D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FAE50C-5FE5-4092-AD86-FBE2F17396CE}" type="slidenum">
              <a:rPr lang="en-US" altLang="hu-HU" sz="1200"/>
              <a:pPr/>
              <a:t>16</a:t>
            </a:fld>
            <a:endParaRPr lang="en-US" altLang="hu-HU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C56D44C-316B-417B-9B5C-E2BF39DCB5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290C2BA-D620-4CF8-B2B2-63240A9E9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0D88E95-8223-4049-AD65-01341F9BC4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FD3601-9D83-4F6D-8D58-33D24A904079}" type="slidenum">
              <a:rPr lang="en-US" altLang="hu-HU" sz="1200"/>
              <a:pPr/>
              <a:t>17</a:t>
            </a:fld>
            <a:endParaRPr lang="en-US" altLang="hu-HU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585ADF7-014C-4AD5-A66F-43614EC39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7EE1000-27BD-4535-B434-FA00A2B12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04A95DF-71EE-4BC8-B570-F387AA195E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1BD99B-3AF7-45C8-B49F-6EFFCD25B288}" type="slidenum">
              <a:rPr lang="en-US" altLang="hu-HU" sz="1200"/>
              <a:pPr/>
              <a:t>18</a:t>
            </a:fld>
            <a:endParaRPr lang="en-US" altLang="hu-HU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1DD1D75-CCF8-46E3-A8A6-5CCD921C3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935FDD1-5B13-4687-9B9F-1EC70F897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99DB7C0-9D89-42A1-831C-F1B73C88D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19A65C-B2A5-44D4-A91B-3D9311A94A2A}" type="slidenum">
              <a:rPr lang="en-US" altLang="hu-HU" sz="1200"/>
              <a:pPr/>
              <a:t>19</a:t>
            </a:fld>
            <a:endParaRPr lang="en-US" altLang="hu-HU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2D9BB35-43EF-4D5B-94B4-15ED4C1E77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D80A5AE-476C-4F6B-8DBA-1FB7ACCD7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2F9F353-D1AF-48CA-ACD5-1D8B3C4B1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24EF4D-8F67-4A33-94B4-9FE4860A326E}" type="slidenum">
              <a:rPr lang="en-US" altLang="hu-HU" sz="1200"/>
              <a:pPr/>
              <a:t>2</a:t>
            </a:fld>
            <a:endParaRPr lang="en-US" altLang="hu-HU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7F63049-D363-43D1-B3A2-7D4F60F19F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10D612E-67DD-466B-9052-3350A3F28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9674D3F-28FF-4E90-AFB9-AEB7EA7BE4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7EBDA7-534C-4EB1-953D-88124B63984F}" type="slidenum">
              <a:rPr lang="en-US" altLang="hu-HU" sz="1200"/>
              <a:pPr/>
              <a:t>20</a:t>
            </a:fld>
            <a:endParaRPr lang="en-US" altLang="hu-HU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5BA451C-3AAB-45F8-A6D4-AA65241145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39F96D3-8A17-448B-8DBB-CB2E07ED5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3927593-E843-47C8-8B1A-14DE2279B5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22282C-BF69-4B6B-819E-CA1F9C882EC0}" type="slidenum">
              <a:rPr lang="en-US" altLang="hu-HU" sz="1200"/>
              <a:pPr/>
              <a:t>21</a:t>
            </a:fld>
            <a:endParaRPr lang="en-US" altLang="hu-HU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1E8811F-0546-46A7-A4CA-85CC77BC7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D9B69A4-3E1B-46AD-B4F2-CAE023408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B4F3EB1-269C-4E64-A656-6CC3E5DC5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EABB96-D48C-41B0-B629-9FC598385AAE}" type="slidenum">
              <a:rPr lang="en-US" altLang="hu-HU" sz="1200"/>
              <a:pPr/>
              <a:t>22</a:t>
            </a:fld>
            <a:endParaRPr lang="en-US" altLang="hu-HU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BDEB582-E57A-4A62-B909-AF60EFCFA3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9363C78-250A-470F-9CC8-7EDE1EF6F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1E242791-3430-4B35-9227-E01697503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3C0424-B401-42C8-AD5B-4F1CA65F2E13}" type="slidenum">
              <a:rPr lang="en-US" altLang="hu-HU" sz="1200"/>
              <a:pPr/>
              <a:t>23</a:t>
            </a:fld>
            <a:endParaRPr lang="en-US" altLang="hu-HU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3C0CD23-D287-433F-8890-86F6D8C9AA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F10B09F-4B4C-4777-8DA1-0C26E4680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C681DA5-F9A0-4F0E-BE4C-6CF9694ED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D23241-B4DB-43C9-8DE2-C25607F7C676}" type="slidenum">
              <a:rPr lang="en-US" altLang="hu-HU" sz="1200"/>
              <a:pPr/>
              <a:t>24</a:t>
            </a:fld>
            <a:endParaRPr lang="en-US" altLang="hu-HU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52690CB-881D-4B2A-8C67-D3610C6F5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DAB94AC-88F7-4D37-A79E-5DA4C35C7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DCA461D-77D3-4024-899A-7A9B822F7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140A1C-E09B-45D2-A5D8-055E46273770}" type="slidenum">
              <a:rPr lang="en-US" altLang="hu-HU" sz="1200"/>
              <a:pPr/>
              <a:t>25</a:t>
            </a:fld>
            <a:endParaRPr lang="en-US" altLang="hu-HU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E484C38-491E-474F-99B6-ACDB0F343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E03935F-F55E-4DCA-B9D2-448174DB2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32423B5-AC8C-486F-B7CF-D17AD0EEC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7AB1C0-989A-4322-A3EE-71A9D616F073}" type="slidenum">
              <a:rPr lang="en-US" altLang="hu-HU" sz="1200"/>
              <a:pPr/>
              <a:t>26</a:t>
            </a:fld>
            <a:endParaRPr lang="en-US" altLang="hu-HU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247710B-5980-4025-A6FB-842D168781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AE54D34-E2D2-4FEE-887D-7F6F56344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B8CDB59-D526-4B76-A74A-D2BA3D7ABA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B9135F-F3EC-4F1B-8617-79BE48C5EE28}" type="slidenum">
              <a:rPr lang="en-US" altLang="hu-HU" sz="1200"/>
              <a:pPr/>
              <a:t>27</a:t>
            </a:fld>
            <a:endParaRPr lang="en-US" altLang="hu-HU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603C6A1-07F8-4E01-A2E1-1573C138F4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C63F43E-4857-460B-811F-F1CEEB43D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35BDCD2-2652-460F-8FE6-A81D5B82730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3678F39-E39A-413D-A870-E30C61B5C307}" type="slidenum">
              <a:rPr lang="en-US" altLang="hu-HU" sz="1200"/>
              <a:pPr algn="r"/>
              <a:t>28</a:t>
            </a:fld>
            <a:endParaRPr lang="en-US" altLang="hu-HU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8ED9E85-B141-4661-81F3-42DB59B78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58750A9-3751-4D58-BEB7-E92466A35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D262DF65-E6B6-4B8C-9DEB-9F03CC9E70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04BFDD6-FF4E-43A0-AF0C-0CB8B6CEE525}" type="slidenum">
              <a:rPr lang="en-US" altLang="hu-HU" sz="1200"/>
              <a:pPr algn="r"/>
              <a:t>29</a:t>
            </a:fld>
            <a:endParaRPr lang="en-US" altLang="hu-HU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39551F9-4E83-4415-9E51-1E7DE98CE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E137B9A-0878-4FA5-9084-FA4C638D5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3478382-A157-45F4-A653-47C9782B6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801047-98E3-495E-82E7-8F8F864917C7}" type="slidenum">
              <a:rPr lang="en-US" altLang="hu-HU" sz="1200"/>
              <a:pPr/>
              <a:t>3</a:t>
            </a:fld>
            <a:endParaRPr lang="en-US" altLang="hu-HU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633E8BA-6D9E-4264-B44B-B1FD9B7F8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7C41B22-5206-4DA8-BE59-E7DBADCC4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E0C4784D-3059-4F10-AF83-32F7E1BFC8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905EB3F-836D-4286-919E-46811F559AC1}" type="slidenum">
              <a:rPr lang="en-US" altLang="hu-HU" sz="1200"/>
              <a:pPr/>
              <a:t>30</a:t>
            </a:fld>
            <a:endParaRPr lang="en-US" altLang="hu-HU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7CAAD15-BFC3-414B-B60B-9FD0CFD2E1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EAF3FEE-DB42-4A80-A3D2-867820744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631C0995-BF00-4E65-8523-F30E727C94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74D388-3614-4B32-9609-5193B588FE6C}" type="slidenum">
              <a:rPr lang="en-US" altLang="hu-HU" sz="1200"/>
              <a:pPr/>
              <a:t>31</a:t>
            </a:fld>
            <a:endParaRPr lang="en-US" altLang="hu-HU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B131C8C-9D25-4821-9B51-BA80F97F3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92AE208-7E72-431C-A886-A87DF564B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EFF85D2-B17A-48BC-B1B2-942693AB8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AD1055-1AA8-4699-A4DF-B2EB57AF532F}" type="slidenum">
              <a:rPr lang="en-US" altLang="hu-HU" sz="1200"/>
              <a:pPr/>
              <a:t>32</a:t>
            </a:fld>
            <a:endParaRPr lang="en-US" altLang="hu-HU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6A60EF0-A226-41D5-9D17-88FF3D253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C843FC6-ACA4-4FB9-96EB-DEEC404DC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EDED13E-2AB3-4FA6-9D6A-313852A325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4B015A-8674-4FD4-B8C1-9D5C03BAF907}" type="slidenum">
              <a:rPr lang="en-US" altLang="hu-HU" sz="1200"/>
              <a:pPr/>
              <a:t>33</a:t>
            </a:fld>
            <a:endParaRPr lang="en-US" altLang="hu-HU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CC781AC-CC12-46AE-B8CC-E77F3D93AE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603C62A-7F2A-49A2-9D5E-5B033A166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DDDA86D-15AE-4947-8186-F6ED3D4B88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61C2991-36CC-48B2-9E78-2F99ACA9BF55}" type="slidenum">
              <a:rPr lang="en-US" altLang="hu-HU" sz="1200"/>
              <a:pPr/>
              <a:t>34</a:t>
            </a:fld>
            <a:endParaRPr lang="en-US" altLang="hu-HU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036A242-F3E3-42FB-AE7E-E6004F6B79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E4F6E71-4F45-4169-96BB-27272C98A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4940CD77-479C-4495-88ED-3661B0E1C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E0F321-3EE6-4A2B-8BBF-6FC05DFD3188}" type="slidenum">
              <a:rPr lang="en-US" altLang="hu-HU" sz="1200"/>
              <a:pPr/>
              <a:t>35</a:t>
            </a:fld>
            <a:endParaRPr lang="en-US" altLang="hu-HU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B649B180-32ED-4977-9DC6-B07928AB8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0C5392DD-515B-4BE3-8084-7DF295500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1534663-68D8-44EB-B40D-E84F051FF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D499EC-2E4C-4ECA-9400-383B6BB7A431}" type="slidenum">
              <a:rPr lang="en-US" altLang="hu-HU" sz="1200"/>
              <a:pPr/>
              <a:t>36</a:t>
            </a:fld>
            <a:endParaRPr lang="en-US" altLang="hu-HU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C8D79791-86FF-473C-8F10-AFE940B645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9B45819-404E-4975-B9C3-7A3BCA401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45B45B45-9BBF-48C9-9B08-0D0A4AAE4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9AC6A8-CD99-4D73-99E0-0C22368AA06F}" type="slidenum">
              <a:rPr lang="en-US" altLang="hu-HU" sz="1200"/>
              <a:pPr/>
              <a:t>37</a:t>
            </a:fld>
            <a:endParaRPr lang="en-US" altLang="hu-HU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A2EAE9C-5212-4DC4-8457-55FCC15A1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0E494075-17E4-4345-9ABB-CF63BB902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4BBC9923-630E-4228-901C-46B99F11D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738CB4-1659-43CB-9EE9-54589E9514A1}" type="slidenum">
              <a:rPr lang="en-US" altLang="hu-HU" sz="1200"/>
              <a:pPr/>
              <a:t>38</a:t>
            </a:fld>
            <a:endParaRPr lang="en-US" altLang="hu-HU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4E7BA4A1-4564-4769-B7A9-30A1C9C666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FA5CCD0-5B85-4C31-96F9-64E569E9B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1B42705A-31C5-4E27-B4AC-7A01AC51D8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322611-7A00-4A2F-AF7D-65255904F5D1}" type="slidenum">
              <a:rPr lang="en-US" altLang="hu-HU" sz="1200"/>
              <a:pPr/>
              <a:t>39</a:t>
            </a:fld>
            <a:endParaRPr lang="en-US" altLang="hu-HU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26A5866-C9A7-4109-8F56-A251E67748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E501EE2-0C04-42EE-BB51-D4BC35C14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8C70355-C8AC-45D3-956D-59E040C3B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693BB4-83A3-422D-B2FE-987B0B14DDB9}" type="slidenum">
              <a:rPr lang="en-US" altLang="hu-HU" sz="1200"/>
              <a:pPr/>
              <a:t>4</a:t>
            </a:fld>
            <a:endParaRPr lang="en-US" altLang="hu-HU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30CF52C-1DE2-4601-BC86-9D8DDFB6B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77F24ED-838A-4F4A-BC01-4126CDA66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1BB71DBF-5A5C-48C2-A3FC-33A8068F5C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BC7988-34F0-4A85-AEEF-1E527DB6703B}" type="slidenum">
              <a:rPr lang="en-US" altLang="hu-HU" sz="1200"/>
              <a:pPr/>
              <a:t>40</a:t>
            </a:fld>
            <a:endParaRPr lang="en-US" altLang="hu-HU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CA380CD-B90D-46B1-9D81-820C29838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ADE74634-2B58-4F33-A181-D88986847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1521EDAE-C6AD-452F-B5FB-B3B571DF10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2C4993-13B2-44B9-BF0F-E6AAFB89915E}" type="slidenum">
              <a:rPr lang="en-US" altLang="hu-HU" sz="1200"/>
              <a:pPr/>
              <a:t>41</a:t>
            </a:fld>
            <a:endParaRPr lang="en-US" altLang="hu-HU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2D4AF073-C81A-4F9F-986D-0E5CE2218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F6603B58-8ED2-4B85-A18C-FCD903C49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E78521A3-1747-4B97-926D-AEDC4D284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EE366C-EC70-45AA-B7B9-3E68951EBABA}" type="slidenum">
              <a:rPr lang="en-US" altLang="hu-HU" sz="1200"/>
              <a:pPr/>
              <a:t>42</a:t>
            </a:fld>
            <a:endParaRPr lang="en-US" altLang="hu-HU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25AABE3B-8EEE-4026-8143-7C702F5035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58B0D0F5-1453-4785-8CCE-C961C5C77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86244952-0991-4F37-91C6-D83444756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3B9936-AF4C-4271-9100-AEC161AC0CC3}" type="slidenum">
              <a:rPr lang="en-US" altLang="hu-HU" sz="1200"/>
              <a:pPr/>
              <a:t>5</a:t>
            </a:fld>
            <a:endParaRPr lang="en-US" altLang="hu-HU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2662F9A-BD40-4FED-A897-72E62A001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889373F-16D3-4BC5-A846-AC4833A27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4975B22-B741-4B44-ABED-F9757D4153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365EA3-7EDE-40E3-A785-331B440105ED}" type="slidenum">
              <a:rPr lang="en-US" altLang="hu-HU" sz="1200"/>
              <a:pPr/>
              <a:t>6</a:t>
            </a:fld>
            <a:endParaRPr lang="en-US" altLang="hu-HU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1175E70-3810-4A2F-8EDF-1EA6C5F8BA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6370B35-BE35-4BFD-8EDA-FA5560269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7BC3B52-3EA7-4DE6-A973-95009252B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BED2D1-9F55-4A57-AF5D-87E42E3D59F8}" type="slidenum">
              <a:rPr lang="en-US" altLang="hu-HU" sz="1200"/>
              <a:pPr/>
              <a:t>7</a:t>
            </a:fld>
            <a:endParaRPr lang="en-US" altLang="hu-HU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40578D4-F8C5-4498-9FB0-B70F17BB74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FCDF5CA-72F0-494C-9B8C-4C1D4C6E2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CA2FE28-9BA0-4E5B-96F7-83ABDD87D1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E5B6261-F8CD-4824-93E5-A6C474E59875}" type="slidenum">
              <a:rPr lang="en-US" altLang="hu-HU" sz="1200"/>
              <a:pPr/>
              <a:t>8</a:t>
            </a:fld>
            <a:endParaRPr lang="en-US" altLang="hu-HU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E306E1-4831-4D54-9C07-D6168B3FB7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D5A8845-21D0-4095-841C-E3B3ED9F2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5FDFC6C-EA48-4E7B-BBC1-8FE13F98C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6C88D9-D6F9-4887-BCA9-DD2D23E083E6}" type="slidenum">
              <a:rPr lang="en-US" altLang="hu-HU" sz="1200"/>
              <a:pPr/>
              <a:t>9</a:t>
            </a:fld>
            <a:endParaRPr lang="en-US" altLang="hu-HU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0DA4CA5-BBEC-4CC7-8FB6-FF47789BCC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0E36B3B-C19B-44EB-93D5-09B52915F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10ECB0-917C-43E4-B90B-72391C4168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1BA325-6815-454F-9389-D7119CECBA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C3ABBA-914B-4BB7-B9C8-8528180F3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B0C3BEFF-7E2E-452C-B8D3-2EAC7F1D1122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86900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92C058-74BF-44B6-85EB-B3A57E3090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64B6FC-91E1-449D-AACF-8C9652E473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E7524D-604B-42A1-BBDF-DE18B7E33F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112D4-62B7-4D9B-B842-66D73CB7D25B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43912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9436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9436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FA7038-73CF-4A59-BDCC-59100BB1E1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4D3C6D-BD02-4C7C-85CC-1E96F84559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07B486-DC60-4620-9020-B3F1B0E28F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448E1-8947-4B20-B5A8-A10951E9761F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71601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F77D51-A31E-4146-98CA-5B7514FFB8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B2C2F-7921-47C8-817F-2A2103C0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631F32-4A74-47AF-BE70-BAB2EA6AD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58EA3F70-3318-4569-9F92-F41FCA0DCE61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19407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4C5D64-6ABD-4CA1-8294-50F30F2DBD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896B8E-308B-469C-ACDA-37DF02CC29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5C3655-82F3-4B3A-9C2A-0A0741DF6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AB90F-0344-4D20-A34D-D85C9674D27F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49311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5EB1F2-0C2F-470F-96EF-CA7F3F6A63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E322AF-4B54-4FD2-A1F9-6FCA600A3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BD2725-25BC-48F9-B11F-25A0CB0A99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178E1-151E-489A-8BC2-BC8921C05AA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08473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F4CC8-52A2-4060-8B80-12024BEC4A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15989-F258-4BA7-A89D-87F649BBFA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9EBFD-E6FD-4285-B340-FD7A33FA6B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636ED-AC16-422D-858B-1EA98BD83D61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3793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CC04D0D-0255-498F-B71E-18C757F2D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EA7660-CA5B-4B84-BD88-59FA4EA083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A9E99D-83EA-49B4-8994-17B199D0E2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3AFAC-3AC7-4E99-A887-43B4FB01BA1F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446344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8F59805-BB92-4021-BEA4-38D1FB040C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6BF936-9111-42FD-BB9B-3A18E1E88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916D0D-37BE-4591-A37C-1925C901CF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92670-2AC6-46A7-8E06-A06EC26D1243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71140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D85A4DF-E765-4177-AE9D-CB69E5A8E0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B13E296-93DC-422B-9612-4CA5CCB65D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A958F9E-217F-47B8-B7AD-CA6180339C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954CD-6CE2-4ED4-AEAB-77C04E768C9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504491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A6C6B-571B-4CBC-BD24-633E28D409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3DCE5-4F0D-46C8-ACDC-6D589EC534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04C6CB-AC0F-4145-8B43-2E4C5F8F38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9B2D3-5BA0-4BF8-934C-6E70DF00BB6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04372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96A235-9293-4920-8A91-9947FC141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132741-72B3-420E-AECD-2205BF35E4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C4F5A7-E67D-4F58-8AD3-A4350ABB0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0D6AE-629A-4166-9D2A-CD9C4A375995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368520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BD9B5-14BA-4E1D-9D4A-B31661503A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A8491-86BD-45DE-A68D-32971454E1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F15E3E-8746-49C5-AA6E-1F5EB19C86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CEE02-9974-4D4E-8E6F-56B76A4CC948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8894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D85377-F586-4DB6-B049-52E82DA042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1EBE10-E577-400A-A55A-BC6BEEFA0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A14399-8FDA-49E9-992F-829B5DB35E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75374-5427-4C29-AC33-82AC7412ECF9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5921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9436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9436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F8090D-DFA5-4817-B9C8-2432CE6FAE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DDAA66-3CE5-4185-BB56-E10554F24F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7E265C-D9F7-4960-B89F-2D008D83DD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D34A9-45AF-48C5-9C04-50039C45C2FB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47570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10FC53-BE34-4AAA-BED3-A3B586BB63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BE74FB-C476-4B39-8860-E19AC09127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27443F-913F-4C58-8AA9-63467405AD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35978-F1A1-4ABA-8623-5517939ABFD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53643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D3B71-057F-4149-9F88-CF97DFD6E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87B4B3-2FDB-4AEC-A639-565300DF04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76E41-2E41-445A-AB9C-2A12AF900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AFDEE-B46F-4CFD-BA08-775F6EFB1FE4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2434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548ED6-67DE-424C-8D4B-90B180884B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140111-1184-461E-BAF2-6802B0BB4C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14C514-E3D3-4DB0-8A5E-C4AA41D73A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C36E9-2611-4B0C-835E-23D1E585FD0A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38502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2F53773-9C84-48DD-B65A-41FD83ADF5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98CBB3-206D-4A6A-B505-CE5E102DA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FCF08D-E119-4058-A7DE-C7B87136EF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7E157-8DB9-4E74-ACFA-1F11703930D3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97608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8BEF720-C7DE-4821-87CA-EC6A4EA690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448D15C-7F99-4781-AE41-CCC801F255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AAED1A-F94B-4C2D-8504-731F35070A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984BA-AFE4-4439-ABA3-FF327FB74AF3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0913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26906-915F-48E7-9786-95402CD08D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A3992-D5EA-4FCF-BE56-4631751F7A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B53E71-5C1F-4353-BD87-E177165347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C606B-7469-4668-B923-6F8EC8B2105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61208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C0A97C-DB48-45AA-8681-06257CF606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70063-BA05-426F-B860-7ACF20F0A7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AEB7E6-65FB-49A0-A817-752FDD6C80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74CFC-69D2-489E-9AC1-51AE680B1643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471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80E1E50-B8FD-4061-9A68-A92387CB2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EC29026-8B86-439C-95DE-50BF7F40B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A67EF19-7168-4A6C-A821-75369C5B23E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2FD56A6-CE10-45BF-913F-67101C2D95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5587F83-47AF-421C-812B-FA05BFB762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smtClean="0"/>
            </a:lvl1pPr>
          </a:lstStyle>
          <a:p>
            <a:pPr>
              <a:defRPr/>
            </a:pPr>
            <a:fld id="{E1B36C13-DF28-41B1-8BF0-ED20D5D8D8E6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20D3BFC-9EB6-45F7-AD9F-47C0585D0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solidFill>
            <a:srgbClr val="99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1699C23-ADE1-45B0-A3B6-4767DBDAB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07474EC0-F69D-4F67-9AE3-0677B441DC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Advanced Databases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359516EF-E93C-413F-8607-3F23A5D6CB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Query processing and optimization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D63D3538-3785-4580-9DC2-EADCA28A31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smtClean="0"/>
            </a:lvl1pPr>
          </a:lstStyle>
          <a:p>
            <a:pPr>
              <a:defRPr/>
            </a:pPr>
            <a:fld id="{74E931D2-E415-4C02-A97A-B6D17DBFFE78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BFF1ABC-51DE-4F53-9AE3-0B94F0517B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Query processing and optimization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785A23-EEC9-49AE-A6A9-11AC268919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ia számának helye 5">
            <a:extLst>
              <a:ext uri="{FF2B5EF4-FFF2-40B4-BE49-F238E27FC236}">
                <a16:creationId xmlns:a16="http://schemas.microsoft.com/office/drawing/2014/main" id="{DE19D64E-24E7-4211-BDF1-B2CF5C45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0F9D4B-7ACB-4ECC-92F9-0603ABB55FC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9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671E65A-3DFD-45C6-8A87-16984E7DD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Operations and Costs (1/2)</a:t>
            </a:r>
          </a:p>
        </p:txBody>
      </p:sp>
      <p:sp>
        <p:nvSpPr>
          <p:cNvPr id="24580" name="Rectangle 14">
            <a:extLst>
              <a:ext uri="{FF2B5EF4-FFF2-40B4-BE49-F238E27FC236}">
                <a16:creationId xmlns:a16="http://schemas.microsoft.com/office/drawing/2014/main" id="{EFF65641-2FB9-4B5A-844F-296166FC3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hu-HU" dirty="0"/>
              <a:t>Operations: σ, π, </a:t>
            </a:r>
            <a:r>
              <a:rPr lang="en-US" altLang="hu-HU" dirty="0">
                <a:sym typeface="Symbol" panose="05050102010706020507" pitchFamily="18" charset="2"/>
              </a:rPr>
              <a:t>, , -, x, </a:t>
            </a:r>
          </a:p>
          <a:p>
            <a:pPr eaLnBrk="1" hangingPunct="1"/>
            <a:r>
              <a:rPr lang="en-US" altLang="hu-HU" dirty="0"/>
              <a:t>Costs:</a:t>
            </a:r>
          </a:p>
          <a:p>
            <a:pPr lvl="1" eaLnBrk="1" hangingPunct="1"/>
            <a:r>
              <a:rPr lang="en-US" altLang="hu-HU" dirty="0"/>
              <a:t>N</a:t>
            </a:r>
            <a:r>
              <a:rPr lang="en-US" altLang="hu-HU" baseline="-25000" dirty="0"/>
              <a:t>R</a:t>
            </a:r>
            <a:r>
              <a:rPr lang="en-US" altLang="hu-HU" dirty="0"/>
              <a:t>: number of records in R</a:t>
            </a:r>
            <a:r>
              <a:rPr lang="hu-HU" altLang="hu-HU" dirty="0"/>
              <a:t> (</a:t>
            </a:r>
            <a:r>
              <a:rPr lang="hu-HU" altLang="hu-HU" dirty="0" err="1"/>
              <a:t>other</a:t>
            </a:r>
            <a:r>
              <a:rPr lang="hu-HU" altLang="hu-HU" dirty="0"/>
              <a:t> </a:t>
            </a:r>
            <a:r>
              <a:rPr lang="hu-HU" altLang="hu-HU" dirty="0" err="1"/>
              <a:t>notation</a:t>
            </a:r>
            <a:r>
              <a:rPr lang="hu-HU" altLang="hu-HU" dirty="0"/>
              <a:t>: </a:t>
            </a:r>
            <a:r>
              <a:rPr lang="hu-HU" altLang="hu-HU" dirty="0">
                <a:solidFill>
                  <a:srgbClr val="FF0000"/>
                </a:solidFill>
              </a:rPr>
              <a:t>T</a:t>
            </a:r>
            <a:r>
              <a:rPr lang="en-US" altLang="hu-HU" baseline="-25000" dirty="0">
                <a:solidFill>
                  <a:srgbClr val="FF0000"/>
                </a:solidFill>
              </a:rPr>
              <a:t>R</a:t>
            </a:r>
            <a:r>
              <a:rPr lang="hu-HU" altLang="hu-HU" dirty="0"/>
              <a:t> </a:t>
            </a:r>
            <a:r>
              <a:rPr lang="hu-HU" altLang="hu-HU" dirty="0" err="1"/>
              <a:t>or</a:t>
            </a:r>
            <a:r>
              <a:rPr lang="hu-HU" altLang="hu-HU" dirty="0"/>
              <a:t> T(R) -&gt; </a:t>
            </a:r>
            <a:r>
              <a:rPr lang="hu-HU" altLang="hu-HU" dirty="0" err="1"/>
              <a:t>tuple</a:t>
            </a:r>
            <a:r>
              <a:rPr lang="hu-HU" altLang="hu-HU" dirty="0"/>
              <a:t>)</a:t>
            </a:r>
            <a:endParaRPr lang="en-US" altLang="hu-HU" dirty="0"/>
          </a:p>
          <a:p>
            <a:pPr lvl="1" eaLnBrk="1" hangingPunct="1"/>
            <a:r>
              <a:rPr lang="en-US" altLang="hu-HU" dirty="0"/>
              <a:t>L</a:t>
            </a:r>
            <a:r>
              <a:rPr lang="en-US" altLang="hu-HU" baseline="-25000" dirty="0"/>
              <a:t>R</a:t>
            </a:r>
            <a:r>
              <a:rPr lang="en-US" altLang="hu-HU" dirty="0"/>
              <a:t>: size of record in R</a:t>
            </a:r>
            <a:r>
              <a:rPr lang="hu-HU" altLang="hu-HU" dirty="0"/>
              <a:t> (</a:t>
            </a:r>
            <a:r>
              <a:rPr lang="hu-HU" altLang="hu-HU" dirty="0" err="1"/>
              <a:t>length</a:t>
            </a:r>
            <a:r>
              <a:rPr lang="hu-HU" altLang="hu-HU" dirty="0"/>
              <a:t> of </a:t>
            </a:r>
            <a:r>
              <a:rPr lang="hu-HU" altLang="hu-HU" dirty="0" err="1"/>
              <a:t>record</a:t>
            </a:r>
            <a:r>
              <a:rPr lang="hu-HU" altLang="hu-HU" dirty="0"/>
              <a:t> -&gt; L(R))</a:t>
            </a:r>
            <a:endParaRPr lang="en-US" altLang="hu-HU" dirty="0"/>
          </a:p>
          <a:p>
            <a:pPr lvl="1" eaLnBrk="1" hangingPunct="1"/>
            <a:r>
              <a:rPr lang="hu-HU" altLang="hu-HU" dirty="0" err="1">
                <a:solidFill>
                  <a:srgbClr val="FF0000"/>
                </a:solidFill>
              </a:rPr>
              <a:t>bf</a:t>
            </a:r>
            <a:r>
              <a:rPr lang="en-US" altLang="hu-HU" baseline="-25000" dirty="0">
                <a:solidFill>
                  <a:srgbClr val="FF0000"/>
                </a:solidFill>
              </a:rPr>
              <a:t>R</a:t>
            </a:r>
            <a:r>
              <a:rPr lang="en-US" altLang="hu-HU" dirty="0">
                <a:solidFill>
                  <a:srgbClr val="FF0000"/>
                </a:solidFill>
              </a:rPr>
              <a:t>:</a:t>
            </a:r>
            <a:r>
              <a:rPr lang="en-US" altLang="hu-HU" dirty="0"/>
              <a:t> blocking factor </a:t>
            </a:r>
            <a:r>
              <a:rPr lang="hu-HU" altLang="hu-HU" dirty="0"/>
              <a:t> (</a:t>
            </a:r>
            <a:r>
              <a:rPr lang="hu-HU" altLang="hu-HU" dirty="0" err="1"/>
              <a:t>other</a:t>
            </a:r>
            <a:r>
              <a:rPr lang="hu-HU" altLang="hu-HU" dirty="0"/>
              <a:t> </a:t>
            </a:r>
            <a:r>
              <a:rPr lang="hu-HU" altLang="hu-HU" dirty="0" err="1"/>
              <a:t>notation</a:t>
            </a:r>
            <a:r>
              <a:rPr lang="hu-HU" altLang="hu-HU" dirty="0"/>
              <a:t>: F</a:t>
            </a:r>
            <a:r>
              <a:rPr lang="en-US" altLang="hu-HU" baseline="-25000" dirty="0"/>
              <a:t>R</a:t>
            </a:r>
            <a:r>
              <a:rPr lang="hu-HU" altLang="hu-HU" baseline="-25000" dirty="0"/>
              <a:t> </a:t>
            </a:r>
            <a:r>
              <a:rPr lang="hu-HU" altLang="hu-HU" dirty="0" err="1"/>
              <a:t>or</a:t>
            </a:r>
            <a:r>
              <a:rPr lang="hu-HU" altLang="hu-HU" dirty="0"/>
              <a:t> </a:t>
            </a:r>
            <a:r>
              <a:rPr lang="hu-HU" altLang="hu-HU" dirty="0" err="1"/>
              <a:t>bf</a:t>
            </a:r>
            <a:r>
              <a:rPr lang="hu-HU" altLang="hu-HU" dirty="0"/>
              <a:t>(R))</a:t>
            </a:r>
            <a:endParaRPr lang="en-US" altLang="hu-HU" dirty="0"/>
          </a:p>
          <a:p>
            <a:pPr lvl="2" eaLnBrk="1" hangingPunct="1"/>
            <a:r>
              <a:rPr lang="en-US" altLang="hu-HU" dirty="0"/>
              <a:t>number of records in </a:t>
            </a:r>
            <a:r>
              <a:rPr lang="hu-HU" altLang="hu-HU" dirty="0"/>
              <a:t>a </a:t>
            </a:r>
            <a:r>
              <a:rPr lang="en-US" altLang="hu-HU" dirty="0"/>
              <a:t>page</a:t>
            </a:r>
            <a:r>
              <a:rPr lang="hu-HU" altLang="hu-HU" dirty="0"/>
              <a:t> (</a:t>
            </a:r>
            <a:r>
              <a:rPr lang="hu-HU" altLang="hu-HU" dirty="0" err="1"/>
              <a:t>datablock</a:t>
            </a:r>
            <a:r>
              <a:rPr lang="hu-HU" altLang="hu-HU" dirty="0"/>
              <a:t>)</a:t>
            </a:r>
            <a:endParaRPr lang="en-US" altLang="hu-HU" dirty="0"/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B</a:t>
            </a:r>
            <a:r>
              <a:rPr lang="en-US" altLang="hu-HU" baseline="-25000" dirty="0">
                <a:solidFill>
                  <a:srgbClr val="FF0000"/>
                </a:solidFill>
              </a:rPr>
              <a:t>R</a:t>
            </a:r>
            <a:r>
              <a:rPr lang="en-US" altLang="hu-HU" dirty="0">
                <a:solidFill>
                  <a:srgbClr val="FF0000"/>
                </a:solidFill>
              </a:rPr>
              <a:t>:</a:t>
            </a:r>
            <a:r>
              <a:rPr lang="en-US" altLang="hu-HU" dirty="0"/>
              <a:t> number of pages to store relation R</a:t>
            </a:r>
            <a:r>
              <a:rPr lang="hu-HU" altLang="hu-HU" dirty="0"/>
              <a:t> (-&gt; B(R))</a:t>
            </a:r>
            <a:endParaRPr lang="en-US" altLang="hu-HU" dirty="0"/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V(R</a:t>
            </a:r>
            <a:r>
              <a:rPr lang="hu-HU" altLang="hu-HU" dirty="0">
                <a:solidFill>
                  <a:srgbClr val="FF0000"/>
                </a:solidFill>
              </a:rPr>
              <a:t>, A</a:t>
            </a:r>
            <a:r>
              <a:rPr lang="en-US" altLang="hu-HU" dirty="0">
                <a:solidFill>
                  <a:srgbClr val="FF0000"/>
                </a:solidFill>
              </a:rPr>
              <a:t>): </a:t>
            </a:r>
            <a:r>
              <a:rPr lang="en-US" altLang="hu-HU" dirty="0"/>
              <a:t>number of distinct values of attribute A in R</a:t>
            </a:r>
            <a:br>
              <a:rPr lang="hu-HU" altLang="hu-HU" dirty="0"/>
            </a:br>
            <a:r>
              <a:rPr lang="hu-HU" altLang="hu-HU" dirty="0" err="1"/>
              <a:t>other</a:t>
            </a:r>
            <a:r>
              <a:rPr lang="hu-HU" altLang="hu-HU" dirty="0"/>
              <a:t> </a:t>
            </a:r>
            <a:r>
              <a:rPr lang="hu-HU" altLang="hu-HU" dirty="0" err="1"/>
              <a:t>notation</a:t>
            </a:r>
            <a:r>
              <a:rPr lang="hu-HU" altLang="hu-HU" dirty="0"/>
              <a:t>: I</a:t>
            </a:r>
            <a:r>
              <a:rPr lang="hu-HU" altLang="hu-HU" baseline="-25000" dirty="0"/>
              <a:t>A</a:t>
            </a:r>
            <a:r>
              <a:rPr lang="hu-HU" altLang="hu-HU" dirty="0"/>
              <a:t>(R)  (Image </a:t>
            </a:r>
            <a:r>
              <a:rPr lang="hu-HU" altLang="hu-HU" dirty="0" err="1"/>
              <a:t>size</a:t>
            </a:r>
            <a:r>
              <a:rPr lang="hu-HU" altLang="hu-HU" dirty="0"/>
              <a:t>)</a:t>
            </a:r>
            <a:endParaRPr lang="en-US" altLang="hu-HU" dirty="0"/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SC(</a:t>
            </a:r>
            <a:r>
              <a:rPr lang="hu-HU" altLang="hu-HU" dirty="0">
                <a:solidFill>
                  <a:srgbClr val="FF0000"/>
                </a:solidFill>
              </a:rPr>
              <a:t>R</a:t>
            </a:r>
            <a:r>
              <a:rPr lang="en-US" altLang="hu-HU" dirty="0">
                <a:solidFill>
                  <a:srgbClr val="FF0000"/>
                </a:solidFill>
              </a:rPr>
              <a:t>,</a:t>
            </a:r>
            <a:r>
              <a:rPr lang="hu-HU" altLang="hu-HU" dirty="0">
                <a:solidFill>
                  <a:srgbClr val="FF0000"/>
                </a:solidFill>
              </a:rPr>
              <a:t>A</a:t>
            </a:r>
            <a:r>
              <a:rPr lang="en-US" altLang="hu-HU" dirty="0">
                <a:solidFill>
                  <a:srgbClr val="FF0000"/>
                </a:solidFill>
              </a:rPr>
              <a:t>): </a:t>
            </a:r>
            <a:r>
              <a:rPr lang="en-US" altLang="hu-HU" dirty="0"/>
              <a:t>selection cardinality of A in R</a:t>
            </a:r>
            <a:r>
              <a:rPr lang="hu-HU" altLang="hu-HU" dirty="0"/>
              <a:t> (</a:t>
            </a:r>
            <a:r>
              <a:rPr lang="hu-HU" altLang="hu-HU" dirty="0" err="1"/>
              <a:t>number</a:t>
            </a:r>
            <a:r>
              <a:rPr lang="hu-HU" altLang="hu-HU" dirty="0"/>
              <a:t> of </a:t>
            </a:r>
            <a:r>
              <a:rPr lang="hu-HU" altLang="hu-HU" dirty="0" err="1"/>
              <a:t>matching</a:t>
            </a:r>
            <a:r>
              <a:rPr lang="hu-HU" altLang="hu-HU" dirty="0"/>
              <a:t> </a:t>
            </a:r>
            <a:r>
              <a:rPr lang="hu-HU" altLang="hu-HU" dirty="0" err="1"/>
              <a:t>rec</a:t>
            </a:r>
            <a:r>
              <a:rPr lang="hu-HU" altLang="hu-HU" dirty="0"/>
              <a:t>.)</a:t>
            </a:r>
            <a:endParaRPr lang="en-US" altLang="hu-HU" dirty="0"/>
          </a:p>
          <a:p>
            <a:pPr lvl="2" eaLnBrk="1" hangingPunct="1"/>
            <a:r>
              <a:rPr lang="en-US" altLang="hu-HU" dirty="0"/>
              <a:t>A key: S</a:t>
            </a:r>
            <a:r>
              <a:rPr lang="hu-HU" altLang="hu-HU" dirty="0"/>
              <a:t>C</a:t>
            </a:r>
            <a:r>
              <a:rPr lang="en-US" altLang="hu-HU" dirty="0"/>
              <a:t>(R</a:t>
            </a:r>
            <a:r>
              <a:rPr lang="hu-HU" altLang="hu-HU" dirty="0"/>
              <a:t>, A</a:t>
            </a:r>
            <a:r>
              <a:rPr lang="en-US" altLang="hu-HU" dirty="0"/>
              <a:t>)=1</a:t>
            </a:r>
          </a:p>
          <a:p>
            <a:pPr lvl="2" eaLnBrk="1" hangingPunct="1"/>
            <a:r>
              <a:rPr lang="en-US" altLang="hu-HU" dirty="0"/>
              <a:t>A </a:t>
            </a:r>
            <a:r>
              <a:rPr lang="en-US" altLang="hu-HU" dirty="0" err="1"/>
              <a:t>nonkey</a:t>
            </a:r>
            <a:r>
              <a:rPr lang="en-US" altLang="hu-HU" dirty="0"/>
              <a:t>: S</a:t>
            </a:r>
            <a:r>
              <a:rPr lang="hu-HU" altLang="hu-HU" dirty="0"/>
              <a:t>C</a:t>
            </a:r>
            <a:r>
              <a:rPr lang="en-US" altLang="hu-HU" dirty="0"/>
              <a:t>(R</a:t>
            </a:r>
            <a:r>
              <a:rPr lang="hu-HU" altLang="hu-HU" dirty="0"/>
              <a:t>, A</a:t>
            </a:r>
            <a:r>
              <a:rPr lang="en-US" altLang="hu-HU" dirty="0"/>
              <a:t>)= </a:t>
            </a:r>
            <a:r>
              <a:rPr lang="hu-HU" altLang="hu-HU" dirty="0">
                <a:solidFill>
                  <a:srgbClr val="00B050"/>
                </a:solidFill>
              </a:rPr>
              <a:t>T</a:t>
            </a:r>
            <a:r>
              <a:rPr lang="en-US" altLang="hu-HU" baseline="-25000" dirty="0">
                <a:solidFill>
                  <a:srgbClr val="00B050"/>
                </a:solidFill>
              </a:rPr>
              <a:t>R </a:t>
            </a:r>
            <a:r>
              <a:rPr lang="en-US" altLang="hu-HU" dirty="0">
                <a:solidFill>
                  <a:srgbClr val="00B050"/>
                </a:solidFill>
              </a:rPr>
              <a:t>/ V(R</a:t>
            </a:r>
            <a:r>
              <a:rPr lang="hu-HU" altLang="hu-HU" dirty="0">
                <a:solidFill>
                  <a:srgbClr val="00B050"/>
                </a:solidFill>
              </a:rPr>
              <a:t>,A</a:t>
            </a:r>
            <a:r>
              <a:rPr lang="en-US" altLang="hu-HU" dirty="0">
                <a:solidFill>
                  <a:srgbClr val="00B050"/>
                </a:solidFill>
              </a:rPr>
              <a:t>)</a:t>
            </a:r>
            <a:r>
              <a:rPr lang="hu-HU" altLang="hu-HU" dirty="0">
                <a:solidFill>
                  <a:srgbClr val="00B050"/>
                </a:solidFill>
              </a:rPr>
              <a:t> </a:t>
            </a:r>
            <a:r>
              <a:rPr lang="hu-HU" altLang="hu-HU" dirty="0"/>
              <a:t>(uniform </a:t>
            </a:r>
            <a:r>
              <a:rPr lang="hu-HU" altLang="hu-HU" dirty="0" err="1"/>
              <a:t>distribution</a:t>
            </a:r>
            <a:r>
              <a:rPr lang="hu-HU" altLang="hu-HU" dirty="0"/>
              <a:t> </a:t>
            </a:r>
            <a:r>
              <a:rPr lang="hu-HU" altLang="hu-HU" dirty="0" err="1"/>
              <a:t>assumption</a:t>
            </a:r>
            <a:r>
              <a:rPr lang="hu-HU" altLang="hu-HU" dirty="0"/>
              <a:t>)</a:t>
            </a:r>
            <a:endParaRPr lang="en-US" altLang="hu-HU" dirty="0"/>
          </a:p>
          <a:p>
            <a:pPr lvl="1" eaLnBrk="1" hangingPunct="1"/>
            <a:r>
              <a:rPr lang="en-US" altLang="hu-HU" dirty="0" err="1">
                <a:solidFill>
                  <a:srgbClr val="FF0000"/>
                </a:solidFill>
              </a:rPr>
              <a:t>HT</a:t>
            </a:r>
            <a:r>
              <a:rPr lang="en-US" altLang="hu-HU" baseline="-25000" dirty="0" err="1">
                <a:solidFill>
                  <a:srgbClr val="FF0000"/>
                </a:solidFill>
              </a:rPr>
              <a:t>i</a:t>
            </a:r>
            <a:r>
              <a:rPr lang="en-US" altLang="hu-HU" dirty="0"/>
              <a:t>: number of levels in index I</a:t>
            </a:r>
            <a:r>
              <a:rPr lang="hu-HU" altLang="hu-HU" dirty="0"/>
              <a:t> (-&gt; </a:t>
            </a:r>
            <a:r>
              <a:rPr lang="hu-HU" altLang="hu-HU" dirty="0" err="1"/>
              <a:t>height</a:t>
            </a:r>
            <a:r>
              <a:rPr lang="hu-HU" altLang="hu-HU" dirty="0"/>
              <a:t> of </a:t>
            </a:r>
            <a:r>
              <a:rPr lang="hu-HU" altLang="hu-HU" dirty="0" err="1"/>
              <a:t>tree</a:t>
            </a:r>
            <a:r>
              <a:rPr lang="hu-HU" altLang="hu-HU" dirty="0"/>
              <a:t>)</a:t>
            </a:r>
            <a:endParaRPr lang="en-US" altLang="hu-HU" dirty="0"/>
          </a:p>
          <a:p>
            <a:pPr lvl="1" eaLnBrk="1" hangingPunct="1"/>
            <a:r>
              <a:rPr lang="en-US" altLang="hu-HU" dirty="0"/>
              <a:t>rounding up fractions and logarithms</a:t>
            </a:r>
          </a:p>
        </p:txBody>
      </p:sp>
      <p:grpSp>
        <p:nvGrpSpPr>
          <p:cNvPr id="24581" name="Group 15">
            <a:extLst>
              <a:ext uri="{FF2B5EF4-FFF2-40B4-BE49-F238E27FC236}">
                <a16:creationId xmlns:a16="http://schemas.microsoft.com/office/drawing/2014/main" id="{344C99C0-9A56-456A-87DA-2DFCCF54B89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638300"/>
            <a:ext cx="152400" cy="152400"/>
            <a:chOff x="1536" y="2544"/>
            <a:chExt cx="104" cy="96"/>
          </a:xfrm>
        </p:grpSpPr>
        <p:grpSp>
          <p:nvGrpSpPr>
            <p:cNvPr id="24582" name="Group 16">
              <a:extLst>
                <a:ext uri="{FF2B5EF4-FFF2-40B4-BE49-F238E27FC236}">
                  <a16:creationId xmlns:a16="http://schemas.microsoft.com/office/drawing/2014/main" id="{6BD0AD4D-167E-466B-9E7D-BAA93C000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24587" name="Line 17">
                <a:extLst>
                  <a:ext uri="{FF2B5EF4-FFF2-40B4-BE49-F238E27FC236}">
                    <a16:creationId xmlns:a16="http://schemas.microsoft.com/office/drawing/2014/main" id="{45F18DBB-2275-4C4D-A71A-DB5EA8C52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4588" name="Line 18">
                <a:extLst>
                  <a:ext uri="{FF2B5EF4-FFF2-40B4-BE49-F238E27FC236}">
                    <a16:creationId xmlns:a16="http://schemas.microsoft.com/office/drawing/2014/main" id="{C82F5596-6F86-41A1-833E-A6959CEA6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4589" name="Line 19">
                <a:extLst>
                  <a:ext uri="{FF2B5EF4-FFF2-40B4-BE49-F238E27FC236}">
                    <a16:creationId xmlns:a16="http://schemas.microsoft.com/office/drawing/2014/main" id="{8BE535E6-BA7D-4AC1-B8BD-5062F70FA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24583" name="Group 20">
              <a:extLst>
                <a:ext uri="{FF2B5EF4-FFF2-40B4-BE49-F238E27FC236}">
                  <a16:creationId xmlns:a16="http://schemas.microsoft.com/office/drawing/2014/main" id="{D157F973-ACEE-46F1-986E-639710D4D1D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24584" name="Line 21">
                <a:extLst>
                  <a:ext uri="{FF2B5EF4-FFF2-40B4-BE49-F238E27FC236}">
                    <a16:creationId xmlns:a16="http://schemas.microsoft.com/office/drawing/2014/main" id="{B3DCD544-562E-4B02-A17D-0CABB37B85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4585" name="Line 22">
                <a:extLst>
                  <a:ext uri="{FF2B5EF4-FFF2-40B4-BE49-F238E27FC236}">
                    <a16:creationId xmlns:a16="http://schemas.microsoft.com/office/drawing/2014/main" id="{E6B36773-A9B8-41DC-82CA-F0AA026FD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4586" name="Line 23">
                <a:extLst>
                  <a:ext uri="{FF2B5EF4-FFF2-40B4-BE49-F238E27FC236}">
                    <a16:creationId xmlns:a16="http://schemas.microsoft.com/office/drawing/2014/main" id="{98B90F38-9991-4CE3-A7B3-1BCA6A11D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ia számának helye 5">
            <a:extLst>
              <a:ext uri="{FF2B5EF4-FFF2-40B4-BE49-F238E27FC236}">
                <a16:creationId xmlns:a16="http://schemas.microsoft.com/office/drawing/2014/main" id="{CFF57F5A-DB5B-4DEE-84A8-3FD9D0DC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AA73C6-B7DB-491E-8486-C78A0E79FF24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9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A621DEC-D16E-4C54-939C-C85914CAD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9999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hu-HU"/>
              <a:t>Operations and Costs (2/2)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C9DBDC5-0F04-4BF1-8454-F6F35E928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hu-HU" dirty="0"/>
              <a:t>relation </a:t>
            </a:r>
            <a:r>
              <a:rPr lang="en-US" altLang="hu-HU" i="1" dirty="0"/>
              <a:t>takes</a:t>
            </a:r>
            <a:r>
              <a:rPr lang="hu-HU" altLang="hu-HU" i="1" dirty="0"/>
              <a:t>(</a:t>
            </a:r>
            <a:r>
              <a:rPr lang="hu-HU" altLang="hu-HU" i="1" dirty="0" err="1"/>
              <a:t>cid</a:t>
            </a:r>
            <a:r>
              <a:rPr lang="hu-HU" altLang="hu-HU" i="1" dirty="0"/>
              <a:t>, </a:t>
            </a:r>
            <a:r>
              <a:rPr lang="hu-HU" altLang="hu-HU" i="1" dirty="0" err="1"/>
              <a:t>name</a:t>
            </a:r>
            <a:r>
              <a:rPr lang="hu-HU" altLang="hu-HU" i="1" dirty="0"/>
              <a:t>)</a:t>
            </a:r>
            <a:endParaRPr lang="en-US" altLang="hu-HU" dirty="0"/>
          </a:p>
          <a:p>
            <a:pPr lvl="1" eaLnBrk="1" hangingPunct="1">
              <a:defRPr/>
            </a:pPr>
            <a:r>
              <a:rPr lang="en-US" altLang="hu-HU" dirty="0">
                <a:solidFill>
                  <a:srgbClr val="00B050"/>
                </a:solidFill>
              </a:rPr>
              <a:t>700</a:t>
            </a:r>
            <a:r>
              <a:rPr lang="hu-HU" altLang="hu-HU" dirty="0">
                <a:solidFill>
                  <a:srgbClr val="00B050"/>
                </a:solidFill>
              </a:rPr>
              <a:t>0</a:t>
            </a:r>
            <a:r>
              <a:rPr lang="en-US" altLang="hu-HU" dirty="0">
                <a:solidFill>
                  <a:srgbClr val="00B050"/>
                </a:solidFill>
              </a:rPr>
              <a:t> tuples</a:t>
            </a:r>
          </a:p>
          <a:p>
            <a:pPr lvl="1" eaLnBrk="1" hangingPunct="1">
              <a:defRPr/>
            </a:pPr>
            <a:r>
              <a:rPr lang="en-US" altLang="hu-HU" dirty="0"/>
              <a:t>student </a:t>
            </a:r>
            <a:r>
              <a:rPr lang="en-US" altLang="hu-HU" dirty="0" err="1"/>
              <a:t>cid</a:t>
            </a:r>
            <a:r>
              <a:rPr lang="en-US" altLang="hu-HU" dirty="0"/>
              <a:t> 8 bytes</a:t>
            </a:r>
          </a:p>
          <a:p>
            <a:pPr lvl="1" eaLnBrk="1" hangingPunct="1">
              <a:defRPr/>
            </a:pPr>
            <a:r>
              <a:rPr lang="en-US" altLang="hu-HU" dirty="0"/>
              <a:t>course id 4 bytes</a:t>
            </a:r>
            <a:r>
              <a:rPr lang="hu-HU" altLang="hu-HU" dirty="0"/>
              <a:t> -&gt; L(R) = 8+4 = 12 </a:t>
            </a:r>
            <a:r>
              <a:rPr lang="hu-HU" altLang="hu-HU" dirty="0" err="1"/>
              <a:t>bytes</a:t>
            </a:r>
            <a:endParaRPr lang="en-US" altLang="hu-HU" dirty="0"/>
          </a:p>
          <a:p>
            <a:pPr lvl="1" eaLnBrk="1" hangingPunct="1">
              <a:defRPr/>
            </a:pPr>
            <a:r>
              <a:rPr lang="hu-HU" altLang="hu-HU" dirty="0">
                <a:solidFill>
                  <a:srgbClr val="00B0F0"/>
                </a:solidFill>
              </a:rPr>
              <a:t>40</a:t>
            </a:r>
            <a:r>
              <a:rPr lang="en-US" altLang="hu-HU" dirty="0">
                <a:solidFill>
                  <a:srgbClr val="00B0F0"/>
                </a:solidFill>
              </a:rPr>
              <a:t> courses</a:t>
            </a:r>
          </a:p>
          <a:p>
            <a:pPr lvl="1" eaLnBrk="1" hangingPunct="1">
              <a:defRPr/>
            </a:pPr>
            <a:r>
              <a:rPr lang="en-US" altLang="hu-HU" dirty="0"/>
              <a:t>100</a:t>
            </a:r>
            <a:r>
              <a:rPr lang="hu-HU" altLang="hu-HU" dirty="0"/>
              <a:t>0</a:t>
            </a:r>
            <a:r>
              <a:rPr lang="en-US" altLang="hu-HU" dirty="0"/>
              <a:t> students</a:t>
            </a:r>
          </a:p>
          <a:p>
            <a:pPr lvl="1" eaLnBrk="1" hangingPunct="1">
              <a:defRPr/>
            </a:pPr>
            <a:r>
              <a:rPr lang="en-US" altLang="hu-HU" dirty="0"/>
              <a:t>page size 512 bytes</a:t>
            </a:r>
          </a:p>
          <a:p>
            <a:pPr lvl="1" eaLnBrk="1" hangingPunct="1">
              <a:defRPr/>
            </a:pPr>
            <a:r>
              <a:rPr lang="en-US" altLang="hu-HU" dirty="0"/>
              <a:t>output size (in pages) of query: </a:t>
            </a:r>
            <a:endParaRPr lang="hu-HU" altLang="hu-HU" dirty="0"/>
          </a:p>
          <a:p>
            <a:pPr marL="457200" lvl="1" indent="0" eaLnBrk="1" hangingPunct="1">
              <a:buFontTx/>
              <a:buNone/>
              <a:defRPr/>
            </a:pPr>
            <a:r>
              <a:rPr lang="hu-HU" altLang="hu-HU" b="1" dirty="0"/>
              <a:t>     </a:t>
            </a:r>
            <a:r>
              <a:rPr lang="en-US" altLang="hu-HU" b="1" dirty="0"/>
              <a:t>which students take the Advanced DBs course?</a:t>
            </a:r>
          </a:p>
          <a:p>
            <a:pPr lvl="2" eaLnBrk="1" hangingPunct="1">
              <a:defRPr/>
            </a:pPr>
            <a:r>
              <a:rPr lang="hu-HU" altLang="hu-HU" dirty="0">
                <a:solidFill>
                  <a:srgbClr val="00B050"/>
                </a:solidFill>
              </a:rPr>
              <a:t>T</a:t>
            </a:r>
            <a:r>
              <a:rPr lang="en-US" altLang="hu-HU" baseline="-25000" dirty="0">
                <a:solidFill>
                  <a:srgbClr val="00B050"/>
                </a:solidFill>
              </a:rPr>
              <a:t>takes</a:t>
            </a:r>
            <a:r>
              <a:rPr lang="en-US" altLang="hu-HU" dirty="0">
                <a:solidFill>
                  <a:srgbClr val="00B050"/>
                </a:solidFill>
              </a:rPr>
              <a:t> = 7</a:t>
            </a:r>
            <a:r>
              <a:rPr lang="hu-HU" altLang="hu-HU" dirty="0">
                <a:solidFill>
                  <a:srgbClr val="00B050"/>
                </a:solidFill>
              </a:rPr>
              <a:t>0</a:t>
            </a:r>
            <a:r>
              <a:rPr lang="en-US" altLang="hu-HU" dirty="0">
                <a:solidFill>
                  <a:srgbClr val="00B050"/>
                </a:solidFill>
              </a:rPr>
              <a:t>00</a:t>
            </a:r>
          </a:p>
          <a:p>
            <a:pPr lvl="2" eaLnBrk="1" hangingPunct="1">
              <a:defRPr/>
            </a:pPr>
            <a:r>
              <a:rPr lang="en-US" altLang="hu-HU" dirty="0">
                <a:solidFill>
                  <a:srgbClr val="00B0F0"/>
                </a:solidFill>
              </a:rPr>
              <a:t>V(</a:t>
            </a:r>
            <a:r>
              <a:rPr lang="en-US" altLang="hu-HU" dirty="0" err="1">
                <a:solidFill>
                  <a:srgbClr val="00B0F0"/>
                </a:solidFill>
              </a:rPr>
              <a:t>courseid</a:t>
            </a:r>
            <a:r>
              <a:rPr lang="en-US" altLang="hu-HU" dirty="0">
                <a:solidFill>
                  <a:srgbClr val="00B0F0"/>
                </a:solidFill>
              </a:rPr>
              <a:t>, takes) = </a:t>
            </a:r>
            <a:r>
              <a:rPr lang="hu-HU" altLang="hu-HU" dirty="0">
                <a:solidFill>
                  <a:srgbClr val="00B0F0"/>
                </a:solidFill>
              </a:rPr>
              <a:t>40</a:t>
            </a:r>
            <a:endParaRPr lang="en-US" altLang="hu-HU" dirty="0">
              <a:solidFill>
                <a:srgbClr val="00B0F0"/>
              </a:solidFill>
            </a:endParaRPr>
          </a:p>
          <a:p>
            <a:pPr lvl="2" eaLnBrk="1" hangingPunct="1">
              <a:defRPr/>
            </a:pPr>
            <a:r>
              <a:rPr lang="en-US" altLang="hu-HU" dirty="0"/>
              <a:t>SC(</a:t>
            </a:r>
            <a:r>
              <a:rPr lang="en-US" altLang="hu-HU" dirty="0" err="1"/>
              <a:t>courseid</a:t>
            </a:r>
            <a:r>
              <a:rPr lang="en-US" altLang="hu-HU" dirty="0"/>
              <a:t>,</a:t>
            </a:r>
            <a:r>
              <a:rPr lang="hu-HU" altLang="hu-HU" dirty="0"/>
              <a:t> </a:t>
            </a:r>
            <a:r>
              <a:rPr lang="en-US" altLang="hu-HU" dirty="0"/>
              <a:t>takes)=ceil( </a:t>
            </a:r>
            <a:r>
              <a:rPr lang="hu-HU" altLang="hu-HU" dirty="0"/>
              <a:t>T</a:t>
            </a:r>
            <a:r>
              <a:rPr lang="en-US" altLang="hu-HU" baseline="-25000" dirty="0"/>
              <a:t>takes</a:t>
            </a:r>
            <a:r>
              <a:rPr lang="en-US" altLang="hu-HU" dirty="0"/>
              <a:t>/V(</a:t>
            </a:r>
            <a:r>
              <a:rPr lang="en-US" altLang="hu-HU" dirty="0" err="1"/>
              <a:t>courseid</a:t>
            </a:r>
            <a:r>
              <a:rPr lang="en-US" altLang="hu-HU" dirty="0"/>
              <a:t>, takes) )=ceil(70</a:t>
            </a:r>
            <a:r>
              <a:rPr lang="hu-HU" altLang="hu-HU" dirty="0"/>
              <a:t>0</a:t>
            </a:r>
            <a:r>
              <a:rPr lang="en-US" altLang="hu-HU" dirty="0"/>
              <a:t>0/</a:t>
            </a:r>
            <a:r>
              <a:rPr lang="hu-HU" altLang="hu-HU" dirty="0"/>
              <a:t>40</a:t>
            </a:r>
            <a:r>
              <a:rPr lang="en-US" altLang="hu-HU" dirty="0"/>
              <a:t>)=</a:t>
            </a:r>
            <a:r>
              <a:rPr lang="hu-HU" altLang="hu-HU" dirty="0">
                <a:solidFill>
                  <a:srgbClr val="FF0000"/>
                </a:solidFill>
              </a:rPr>
              <a:t>1</a:t>
            </a:r>
            <a:r>
              <a:rPr lang="en-US" altLang="hu-HU" dirty="0">
                <a:solidFill>
                  <a:srgbClr val="FF0000"/>
                </a:solidFill>
              </a:rPr>
              <a:t>7</a:t>
            </a:r>
            <a:r>
              <a:rPr lang="hu-HU" altLang="hu-HU" dirty="0">
                <a:solidFill>
                  <a:srgbClr val="FF0000"/>
                </a:solidFill>
              </a:rPr>
              <a:t>5</a:t>
            </a:r>
            <a:endParaRPr lang="en-US" altLang="hu-HU" dirty="0">
              <a:solidFill>
                <a:srgbClr val="FF0000"/>
              </a:solidFill>
            </a:endParaRPr>
          </a:p>
          <a:p>
            <a:pPr lvl="2" eaLnBrk="1" hangingPunct="1">
              <a:defRPr/>
            </a:pPr>
            <a:r>
              <a:rPr lang="hu-HU" altLang="hu-HU" dirty="0" err="1"/>
              <a:t>bf</a:t>
            </a:r>
            <a:r>
              <a:rPr lang="en-US" altLang="hu-HU" baseline="-25000" dirty="0"/>
              <a:t>takes</a:t>
            </a:r>
            <a:r>
              <a:rPr lang="en-US" altLang="hu-HU" dirty="0"/>
              <a:t> = floor(512/</a:t>
            </a:r>
            <a:r>
              <a:rPr lang="hu-HU" altLang="hu-HU" dirty="0"/>
              <a:t>12</a:t>
            </a:r>
            <a:r>
              <a:rPr lang="en-US" altLang="hu-HU" dirty="0"/>
              <a:t>) = 4</a:t>
            </a:r>
            <a:r>
              <a:rPr lang="hu-HU" altLang="hu-HU" dirty="0"/>
              <a:t>2   </a:t>
            </a:r>
            <a:r>
              <a:rPr lang="en-US" altLang="hu-HU" dirty="0" err="1"/>
              <a:t>B</a:t>
            </a:r>
            <a:r>
              <a:rPr lang="en-US" altLang="hu-HU" baseline="-25000" dirty="0" err="1"/>
              <a:t>takes</a:t>
            </a:r>
            <a:r>
              <a:rPr lang="en-US" altLang="hu-HU" dirty="0"/>
              <a:t> =</a:t>
            </a:r>
            <a:r>
              <a:rPr lang="hu-HU" altLang="hu-HU" dirty="0"/>
              <a:t> 7000/42 = </a:t>
            </a:r>
            <a:r>
              <a:rPr lang="hu-HU" altLang="hu-HU" dirty="0">
                <a:solidFill>
                  <a:srgbClr val="FF0000"/>
                </a:solidFill>
              </a:rPr>
              <a:t>167</a:t>
            </a:r>
            <a:r>
              <a:rPr lang="en-US" altLang="hu-HU" dirty="0"/>
              <a:t> </a:t>
            </a:r>
            <a:r>
              <a:rPr lang="hu-HU" altLang="hu-HU" dirty="0" err="1"/>
              <a:t>pages</a:t>
            </a:r>
            <a:endParaRPr lang="en-US" altLang="hu-HU" dirty="0"/>
          </a:p>
          <a:p>
            <a:pPr lvl="2" eaLnBrk="1" hangingPunct="1">
              <a:defRPr/>
            </a:pPr>
            <a:r>
              <a:rPr lang="hu-HU" altLang="hu-HU" dirty="0" err="1"/>
              <a:t>bf</a:t>
            </a:r>
            <a:r>
              <a:rPr lang="hu-HU" altLang="hu-HU" baseline="-25000" dirty="0" err="1"/>
              <a:t>output</a:t>
            </a:r>
            <a:r>
              <a:rPr lang="en-US" altLang="hu-HU" dirty="0"/>
              <a:t> = </a:t>
            </a:r>
            <a:r>
              <a:rPr lang="hu-HU" altLang="hu-HU" dirty="0" err="1"/>
              <a:t>floor</a:t>
            </a:r>
            <a:r>
              <a:rPr lang="en-US" altLang="hu-HU" dirty="0"/>
              <a:t>(</a:t>
            </a:r>
            <a:r>
              <a:rPr lang="hu-HU" altLang="hu-HU" dirty="0"/>
              <a:t>512</a:t>
            </a:r>
            <a:r>
              <a:rPr lang="en-US" altLang="hu-HU" dirty="0"/>
              <a:t>/</a:t>
            </a:r>
            <a:r>
              <a:rPr lang="hu-HU" altLang="hu-HU" dirty="0"/>
              <a:t>8</a:t>
            </a:r>
            <a:r>
              <a:rPr lang="en-US" altLang="hu-HU" dirty="0"/>
              <a:t>) </a:t>
            </a:r>
            <a:r>
              <a:rPr lang="hu-HU" altLang="hu-HU" dirty="0"/>
              <a:t>= 64    </a:t>
            </a:r>
            <a:r>
              <a:rPr lang="hu-HU" altLang="hu-HU" dirty="0" err="1">
                <a:solidFill>
                  <a:srgbClr val="FF0000"/>
                </a:solidFill>
              </a:rPr>
              <a:t>B</a:t>
            </a:r>
            <a:r>
              <a:rPr lang="hu-HU" altLang="hu-HU" baseline="-25000" dirty="0" err="1">
                <a:solidFill>
                  <a:srgbClr val="FF0000"/>
                </a:solidFill>
              </a:rPr>
              <a:t>output</a:t>
            </a:r>
            <a:r>
              <a:rPr lang="en-US" altLang="hu-HU" dirty="0"/>
              <a:t> = </a:t>
            </a:r>
            <a:r>
              <a:rPr lang="hu-HU" altLang="hu-HU" dirty="0"/>
              <a:t>175/64 </a:t>
            </a:r>
            <a:r>
              <a:rPr lang="en-US" altLang="hu-HU" dirty="0"/>
              <a:t> </a:t>
            </a:r>
            <a:r>
              <a:rPr lang="hu-HU" altLang="hu-HU" dirty="0"/>
              <a:t>= </a:t>
            </a:r>
            <a:r>
              <a:rPr lang="hu-HU" altLang="hu-HU" dirty="0">
                <a:solidFill>
                  <a:srgbClr val="FF0000"/>
                </a:solidFill>
              </a:rPr>
              <a:t>3</a:t>
            </a:r>
            <a:r>
              <a:rPr lang="hu-HU" altLang="hu-HU" dirty="0"/>
              <a:t> </a:t>
            </a:r>
            <a:r>
              <a:rPr lang="en-US" altLang="hu-HU" dirty="0"/>
              <a:t>pages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ia számának helye 5">
            <a:extLst>
              <a:ext uri="{FF2B5EF4-FFF2-40B4-BE49-F238E27FC236}">
                <a16:creationId xmlns:a16="http://schemas.microsoft.com/office/drawing/2014/main" id="{752038F9-A0CC-44EF-97A8-7F4F825B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9CAE81-0C17-4068-A042-65470462851D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9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2606809-C26C-445E-86B7-37FE35126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Cost of </a:t>
            </a:r>
            <a:r>
              <a:rPr lang="en-US" altLang="hu-HU"/>
              <a:t>Selection σ (1/2)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F66F909-39EA-48B1-9B31-EF96C286C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>
                <a:solidFill>
                  <a:srgbClr val="00B050"/>
                </a:solidFill>
              </a:rPr>
              <a:t>Linear search</a:t>
            </a:r>
          </a:p>
          <a:p>
            <a:pPr lvl="1" eaLnBrk="1" hangingPunct="1"/>
            <a:r>
              <a:rPr lang="en-US" altLang="hu-HU" dirty="0"/>
              <a:t>read all pages, find records that match (assuming equality search)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average cost</a:t>
            </a:r>
            <a:r>
              <a:rPr lang="en-US" altLang="hu-HU" dirty="0"/>
              <a:t>: </a:t>
            </a:r>
          </a:p>
          <a:p>
            <a:pPr lvl="2" eaLnBrk="1" hangingPunct="1"/>
            <a:r>
              <a:rPr lang="en-US" altLang="hu-HU" dirty="0" err="1"/>
              <a:t>nonkey</a:t>
            </a:r>
            <a:r>
              <a:rPr lang="en-US" altLang="hu-HU" dirty="0"/>
              <a:t> </a:t>
            </a:r>
            <a:r>
              <a:rPr lang="hu-HU" altLang="hu-HU" dirty="0"/>
              <a:t>(</a:t>
            </a:r>
            <a:r>
              <a:rPr lang="hu-HU" altLang="hu-HU" dirty="0" err="1"/>
              <a:t>multiple</a:t>
            </a:r>
            <a:r>
              <a:rPr lang="hu-HU" altLang="hu-HU" dirty="0"/>
              <a:t> </a:t>
            </a:r>
            <a:r>
              <a:rPr lang="hu-HU" altLang="hu-HU" dirty="0" err="1"/>
              <a:t>occurences</a:t>
            </a:r>
            <a:r>
              <a:rPr lang="hu-HU" altLang="hu-HU" dirty="0"/>
              <a:t>): </a:t>
            </a:r>
            <a:r>
              <a:rPr lang="en-US" altLang="hu-HU" dirty="0"/>
              <a:t>B</a:t>
            </a:r>
            <a:r>
              <a:rPr lang="en-US" altLang="hu-HU" baseline="-25000" dirty="0"/>
              <a:t>R</a:t>
            </a:r>
            <a:r>
              <a:rPr lang="en-US" altLang="hu-HU" dirty="0"/>
              <a:t>, key</a:t>
            </a:r>
            <a:r>
              <a:rPr lang="hu-HU" altLang="hu-HU" dirty="0"/>
              <a:t>:</a:t>
            </a:r>
            <a:r>
              <a:rPr lang="en-US" altLang="hu-HU" dirty="0"/>
              <a:t> 0.5*B</a:t>
            </a:r>
            <a:r>
              <a:rPr lang="en-US" altLang="hu-HU" baseline="-25000" dirty="0"/>
              <a:t>R</a:t>
            </a:r>
            <a:r>
              <a:rPr lang="hu-HU" altLang="hu-HU" baseline="-25000" dirty="0"/>
              <a:t> </a:t>
            </a:r>
            <a:r>
              <a:rPr lang="hu-HU" altLang="hu-HU" dirty="0"/>
              <a:t>(</a:t>
            </a:r>
            <a:r>
              <a:rPr lang="hu-HU" altLang="hu-HU" dirty="0" err="1"/>
              <a:t>half</a:t>
            </a:r>
            <a:r>
              <a:rPr lang="hu-HU" altLang="hu-HU" dirty="0"/>
              <a:t> in </a:t>
            </a:r>
            <a:r>
              <a:rPr lang="hu-HU" altLang="hu-HU" dirty="0" err="1"/>
              <a:t>average</a:t>
            </a:r>
            <a:r>
              <a:rPr lang="hu-HU" altLang="hu-HU" dirty="0"/>
              <a:t>)</a:t>
            </a:r>
            <a:endParaRPr lang="en-US" altLang="hu-HU" baseline="-25000" dirty="0"/>
          </a:p>
          <a:p>
            <a:pPr eaLnBrk="1" hangingPunct="1"/>
            <a:r>
              <a:rPr lang="en-US" altLang="hu-HU" dirty="0">
                <a:solidFill>
                  <a:srgbClr val="00B050"/>
                </a:solidFill>
              </a:rPr>
              <a:t>Binary search</a:t>
            </a:r>
          </a:p>
          <a:p>
            <a:pPr lvl="1" eaLnBrk="1" hangingPunct="1"/>
            <a:r>
              <a:rPr lang="en-US" altLang="hu-HU" dirty="0"/>
              <a:t>on ordered field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average cost: </a:t>
            </a:r>
          </a:p>
          <a:p>
            <a:pPr lvl="2" eaLnBrk="1" hangingPunct="1"/>
            <a:r>
              <a:rPr lang="en-US" altLang="hu-HU" i="1" dirty="0"/>
              <a:t>m</a:t>
            </a:r>
            <a:r>
              <a:rPr lang="en-US" altLang="hu-HU" dirty="0"/>
              <a:t> additional pages to be read</a:t>
            </a:r>
            <a:r>
              <a:rPr lang="hu-HU" altLang="hu-HU" dirty="0"/>
              <a:t>  </a:t>
            </a:r>
            <a:r>
              <a:rPr lang="en-US" altLang="hu-HU" dirty="0"/>
              <a:t>(first found then read the </a:t>
            </a:r>
            <a:r>
              <a:rPr lang="en-US" altLang="hu-HU" dirty="0">
                <a:solidFill>
                  <a:srgbClr val="FF0000"/>
                </a:solidFill>
              </a:rPr>
              <a:t>duplicates</a:t>
            </a:r>
            <a:r>
              <a:rPr lang="en-US" altLang="hu-HU" dirty="0"/>
              <a:t>)</a:t>
            </a:r>
          </a:p>
          <a:p>
            <a:pPr lvl="2" eaLnBrk="1" hangingPunct="1"/>
            <a:r>
              <a:rPr lang="en-US" altLang="hu-HU" i="1" dirty="0"/>
              <a:t>m = </a:t>
            </a:r>
            <a:r>
              <a:rPr lang="en-US" altLang="hu-HU" dirty="0"/>
              <a:t>ceil( SC(A,R)/</a:t>
            </a:r>
            <a:r>
              <a:rPr lang="hu-HU" altLang="hu-HU" dirty="0" err="1"/>
              <a:t>bf</a:t>
            </a:r>
            <a:r>
              <a:rPr lang="en-US" altLang="hu-HU" baseline="-25000" dirty="0"/>
              <a:t>R</a:t>
            </a:r>
            <a:r>
              <a:rPr lang="en-US" altLang="hu-HU" dirty="0"/>
              <a:t> ) - 1</a:t>
            </a:r>
          </a:p>
          <a:p>
            <a:pPr eaLnBrk="1" hangingPunct="1"/>
            <a:r>
              <a:rPr lang="en-US" altLang="hu-HU" dirty="0">
                <a:solidFill>
                  <a:srgbClr val="00B050"/>
                </a:solidFill>
              </a:rPr>
              <a:t>Primary/Clustered Index</a:t>
            </a:r>
            <a:r>
              <a:rPr lang="hu-HU" altLang="hu-HU" dirty="0">
                <a:solidFill>
                  <a:srgbClr val="00B050"/>
                </a:solidFill>
              </a:rPr>
              <a:t> </a:t>
            </a:r>
            <a:r>
              <a:rPr lang="hu-HU" altLang="hu-HU" dirty="0"/>
              <a:t>(B+ </a:t>
            </a:r>
            <a:r>
              <a:rPr lang="hu-HU" altLang="hu-HU" dirty="0" err="1"/>
              <a:t>tree</a:t>
            </a:r>
            <a:r>
              <a:rPr lang="hu-HU" altLang="hu-HU" dirty="0"/>
              <a:t>)</a:t>
            </a:r>
            <a:endParaRPr lang="en-US" altLang="hu-HU" dirty="0"/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average cost:</a:t>
            </a:r>
          </a:p>
          <a:p>
            <a:pPr lvl="2" eaLnBrk="1" hangingPunct="1"/>
            <a:r>
              <a:rPr lang="en-US" altLang="hu-HU" dirty="0"/>
              <a:t>single record</a:t>
            </a:r>
            <a:r>
              <a:rPr lang="hu-HU" altLang="hu-HU" dirty="0"/>
              <a:t>:</a:t>
            </a:r>
            <a:r>
              <a:rPr lang="en-US" altLang="hu-HU" dirty="0"/>
              <a:t> </a:t>
            </a:r>
            <a:r>
              <a:rPr lang="en-US" altLang="hu-HU" dirty="0" err="1"/>
              <a:t>HT</a:t>
            </a:r>
            <a:r>
              <a:rPr lang="en-US" altLang="hu-HU" baseline="-25000" dirty="0" err="1"/>
              <a:t>i</a:t>
            </a:r>
            <a:r>
              <a:rPr lang="en-US" altLang="hu-HU" baseline="-25000" dirty="0"/>
              <a:t> </a:t>
            </a:r>
            <a:r>
              <a:rPr lang="en-US" altLang="hu-HU" dirty="0"/>
              <a:t>+ 1</a:t>
            </a:r>
          </a:p>
          <a:p>
            <a:pPr lvl="2" eaLnBrk="1" hangingPunct="1"/>
            <a:r>
              <a:rPr lang="en-US" altLang="hu-HU" dirty="0"/>
              <a:t>multiple records</a:t>
            </a:r>
            <a:r>
              <a:rPr lang="hu-HU" altLang="hu-HU" dirty="0"/>
              <a:t>:</a:t>
            </a:r>
            <a:r>
              <a:rPr lang="en-US" altLang="hu-HU" dirty="0"/>
              <a:t> </a:t>
            </a:r>
            <a:r>
              <a:rPr lang="en-US" altLang="hu-HU" dirty="0" err="1"/>
              <a:t>HT</a:t>
            </a:r>
            <a:r>
              <a:rPr lang="en-US" altLang="hu-HU" baseline="-25000" dirty="0" err="1"/>
              <a:t>i</a:t>
            </a:r>
            <a:r>
              <a:rPr lang="en-US" altLang="hu-HU" baseline="-25000" dirty="0"/>
              <a:t> </a:t>
            </a:r>
            <a:r>
              <a:rPr lang="en-US" altLang="hu-HU" dirty="0"/>
              <a:t>+ ceil( SC(R</a:t>
            </a:r>
            <a:r>
              <a:rPr lang="hu-HU" altLang="hu-HU" dirty="0"/>
              <a:t>,A</a:t>
            </a:r>
            <a:r>
              <a:rPr lang="en-US" altLang="hu-HU" dirty="0"/>
              <a:t>)/</a:t>
            </a:r>
            <a:r>
              <a:rPr lang="hu-HU" altLang="hu-HU" dirty="0" err="1"/>
              <a:t>bf</a:t>
            </a:r>
            <a:r>
              <a:rPr lang="en-US" altLang="hu-HU" baseline="-25000" dirty="0"/>
              <a:t>R</a:t>
            </a:r>
            <a:r>
              <a:rPr lang="en-US" altLang="hu-HU" dirty="0"/>
              <a:t> )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2E072377-D051-4A44-BD79-3ED4BBCFC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900" y="3586163"/>
          <a:ext cx="12192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4" imgW="825500" imgH="203200" progId="Equation.3">
                  <p:embed/>
                </p:oleObj>
              </mc:Choice>
              <mc:Fallback>
                <p:oleObj name="Equation" r:id="rId4" imgW="8255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586163"/>
                        <a:ext cx="12192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ia számának helye 5">
            <a:extLst>
              <a:ext uri="{FF2B5EF4-FFF2-40B4-BE49-F238E27FC236}">
                <a16:creationId xmlns:a16="http://schemas.microsoft.com/office/drawing/2014/main" id="{1BA31B35-A0FC-4B73-86E7-F8DA0D38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3DCA34-8C08-4184-959A-846E9BEB3888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9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7BBC703-5690-4119-A56B-993523A33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Cost of </a:t>
            </a:r>
            <a:r>
              <a:rPr lang="en-US" altLang="hu-HU"/>
              <a:t>Selection σ (2/2)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C385F53-7BB2-469C-BCDF-2BF4D5D46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>
                <a:solidFill>
                  <a:srgbClr val="00B050"/>
                </a:solidFill>
              </a:rPr>
              <a:t>Secondary Index</a:t>
            </a:r>
            <a:r>
              <a:rPr lang="hu-HU" altLang="hu-HU" dirty="0">
                <a:solidFill>
                  <a:srgbClr val="00B050"/>
                </a:solidFill>
              </a:rPr>
              <a:t> </a:t>
            </a:r>
            <a:r>
              <a:rPr lang="hu-HU" altLang="hu-HU" dirty="0"/>
              <a:t>(B+ </a:t>
            </a:r>
            <a:r>
              <a:rPr lang="hu-HU" altLang="hu-HU" dirty="0" err="1"/>
              <a:t>tree</a:t>
            </a:r>
            <a:r>
              <a:rPr lang="hu-HU" altLang="hu-HU" dirty="0"/>
              <a:t>)</a:t>
            </a:r>
            <a:endParaRPr lang="en-US" altLang="hu-HU" dirty="0"/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average cost:</a:t>
            </a:r>
          </a:p>
          <a:p>
            <a:pPr lvl="2" eaLnBrk="1" hangingPunct="1"/>
            <a:r>
              <a:rPr lang="en-US" altLang="hu-HU" dirty="0"/>
              <a:t>key field</a:t>
            </a:r>
            <a:r>
              <a:rPr lang="hu-HU" altLang="hu-HU" dirty="0"/>
              <a:t>:</a:t>
            </a:r>
            <a:r>
              <a:rPr lang="en-US" altLang="hu-HU" dirty="0"/>
              <a:t> </a:t>
            </a:r>
            <a:r>
              <a:rPr lang="en-US" altLang="hu-HU" dirty="0" err="1"/>
              <a:t>HT</a:t>
            </a:r>
            <a:r>
              <a:rPr lang="en-US" altLang="hu-HU" baseline="-25000" dirty="0" err="1"/>
              <a:t>i</a:t>
            </a:r>
            <a:r>
              <a:rPr lang="en-US" altLang="hu-HU" baseline="-25000" dirty="0"/>
              <a:t> </a:t>
            </a:r>
            <a:r>
              <a:rPr lang="en-US" altLang="hu-HU" dirty="0"/>
              <a:t>+ 1</a:t>
            </a:r>
          </a:p>
          <a:p>
            <a:pPr lvl="2" eaLnBrk="1" hangingPunct="1"/>
            <a:r>
              <a:rPr lang="en-US" altLang="hu-HU" dirty="0" err="1"/>
              <a:t>nonkey</a:t>
            </a:r>
            <a:r>
              <a:rPr lang="en-US" altLang="hu-HU" dirty="0"/>
              <a:t> field </a:t>
            </a:r>
          </a:p>
          <a:p>
            <a:pPr lvl="3" eaLnBrk="1" hangingPunct="1"/>
            <a:r>
              <a:rPr lang="en-US" altLang="hu-HU" sz="1600" dirty="0"/>
              <a:t>worst case </a:t>
            </a:r>
            <a:r>
              <a:rPr lang="en-US" altLang="hu-HU" sz="1600" dirty="0" err="1"/>
              <a:t>HT</a:t>
            </a:r>
            <a:r>
              <a:rPr lang="en-US" altLang="hu-HU" sz="1600" baseline="-25000" dirty="0" err="1"/>
              <a:t>i</a:t>
            </a:r>
            <a:r>
              <a:rPr lang="en-US" altLang="hu-HU" sz="1600" baseline="-25000" dirty="0"/>
              <a:t> </a:t>
            </a:r>
            <a:r>
              <a:rPr lang="en-US" altLang="hu-HU" sz="1600" dirty="0"/>
              <a:t>+ SC(A,R)</a:t>
            </a:r>
          </a:p>
          <a:p>
            <a:pPr lvl="3" eaLnBrk="1" hangingPunct="1"/>
            <a:r>
              <a:rPr lang="en-US" altLang="hu-HU" sz="1600" dirty="0">
                <a:solidFill>
                  <a:srgbClr val="FF0000"/>
                </a:solidFill>
              </a:rPr>
              <a:t>linear search more desirable if many matching records</a:t>
            </a:r>
            <a:r>
              <a:rPr lang="hu-HU" altLang="hu-HU" sz="1600" dirty="0">
                <a:solidFill>
                  <a:srgbClr val="FF0000"/>
                </a:solidFill>
              </a:rPr>
              <a:t> !!!</a:t>
            </a:r>
            <a:endParaRPr lang="en-US" altLang="hu-HU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ia számának helye 5">
            <a:extLst>
              <a:ext uri="{FF2B5EF4-FFF2-40B4-BE49-F238E27FC236}">
                <a16:creationId xmlns:a16="http://schemas.microsoft.com/office/drawing/2014/main" id="{ABF4CCEC-65DA-47EB-9FB2-59EB4F20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0D6F02-F917-44CF-8D45-45BF586E6C2A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9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B8E869A-DC9A-4734-880D-9BEC058BA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Complex selection σ</a:t>
            </a:r>
            <a:r>
              <a:rPr lang="en-US" altLang="hu-HU" baseline="-25000"/>
              <a:t>expr</a:t>
            </a:r>
            <a:endParaRPr lang="en-US" altLang="hu-HU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7D15FF2-322F-4D54-9A0F-BCD0E7F68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dirty="0">
                <a:solidFill>
                  <a:srgbClr val="FF0000"/>
                </a:solidFill>
              </a:rPr>
              <a:t>conjunctive selections</a:t>
            </a:r>
            <a:r>
              <a:rPr lang="en-US" altLang="hu-HU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dirty="0"/>
              <a:t>perform simple selection using </a:t>
            </a:r>
            <a:r>
              <a:rPr lang="en-US" altLang="hu-HU" dirty="0" err="1"/>
              <a:t>θ</a:t>
            </a:r>
            <a:r>
              <a:rPr lang="en-US" altLang="hu-HU" baseline="-25000" dirty="0" err="1"/>
              <a:t>i</a:t>
            </a:r>
            <a:r>
              <a:rPr lang="en-US" altLang="hu-HU" dirty="0"/>
              <a:t> with the lowest evaluation cost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dirty="0"/>
              <a:t>e.g. </a:t>
            </a:r>
            <a:r>
              <a:rPr lang="en-US" altLang="hu-HU" dirty="0">
                <a:solidFill>
                  <a:srgbClr val="FF0000"/>
                </a:solidFill>
              </a:rPr>
              <a:t>using an index </a:t>
            </a:r>
            <a:r>
              <a:rPr lang="en-US" altLang="hu-HU" dirty="0"/>
              <a:t>corresponding to </a:t>
            </a:r>
            <a:r>
              <a:rPr lang="en-US" altLang="hu-HU" dirty="0" err="1"/>
              <a:t>θ</a:t>
            </a:r>
            <a:r>
              <a:rPr lang="en-US" altLang="hu-HU" baseline="-25000" dirty="0" err="1"/>
              <a:t>i</a:t>
            </a:r>
            <a:r>
              <a:rPr lang="en-US" altLang="hu-HU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dirty="0"/>
              <a:t>apply remaining conditions θ on the resulting records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dirty="0"/>
              <a:t>cost: the cost of the simple selection on selected θ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dirty="0"/>
              <a:t> </a:t>
            </a:r>
            <a:r>
              <a:rPr lang="en-US" altLang="hu-HU" dirty="0">
                <a:solidFill>
                  <a:srgbClr val="FF0000"/>
                </a:solidFill>
              </a:rPr>
              <a:t>multiple indices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dirty="0"/>
              <a:t>select indices that correspond to </a:t>
            </a:r>
            <a:r>
              <a:rPr lang="en-US" altLang="hu-HU" dirty="0" err="1"/>
              <a:t>θ</a:t>
            </a:r>
            <a:r>
              <a:rPr lang="en-US" altLang="hu-HU" baseline="-25000" dirty="0" err="1"/>
              <a:t>i</a:t>
            </a:r>
            <a:r>
              <a:rPr lang="en-US" altLang="hu-HU" dirty="0" err="1"/>
              <a:t>s</a:t>
            </a:r>
            <a:endParaRPr lang="en-US" altLang="hu-HU" dirty="0"/>
          </a:p>
          <a:p>
            <a:pPr lvl="2" eaLnBrk="1" hangingPunct="1">
              <a:lnSpc>
                <a:spcPct val="90000"/>
              </a:lnSpc>
            </a:pPr>
            <a:r>
              <a:rPr lang="en-US" altLang="hu-HU" dirty="0"/>
              <a:t>scan indices and return RIDs</a:t>
            </a:r>
            <a:r>
              <a:rPr lang="hu-HU" altLang="hu-HU" dirty="0"/>
              <a:t>  (ROWID in Oracle)</a:t>
            </a:r>
            <a:endParaRPr lang="en-US" altLang="hu-HU" dirty="0"/>
          </a:p>
          <a:p>
            <a:pPr lvl="2" eaLnBrk="1" hangingPunct="1">
              <a:lnSpc>
                <a:spcPct val="90000"/>
              </a:lnSpc>
            </a:pPr>
            <a:r>
              <a:rPr lang="en-US" altLang="hu-HU" dirty="0"/>
              <a:t>answer: intersection of RIDs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dirty="0"/>
              <a:t>cost: the sum of costs + record retrieval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dirty="0">
                <a:solidFill>
                  <a:srgbClr val="FF0000"/>
                </a:solidFill>
              </a:rPr>
              <a:t>disjunctive selections: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dirty="0"/>
              <a:t>multiple indices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hu-HU" dirty="0"/>
              <a:t>union of RIDs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hu-HU" dirty="0"/>
              <a:t>linear search</a:t>
            </a:r>
          </a:p>
          <a:p>
            <a:pPr eaLnBrk="1" hangingPunct="1">
              <a:lnSpc>
                <a:spcPct val="90000"/>
              </a:lnSpc>
            </a:pPr>
            <a:endParaRPr lang="en-US" altLang="hu-HU" dirty="0"/>
          </a:p>
        </p:txBody>
      </p:sp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132806AC-4103-4B8F-9AB3-77A6BCB23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504950"/>
          <a:ext cx="11239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4" imgW="571500" imgH="203200" progId="Equation.3">
                  <p:embed/>
                </p:oleObj>
              </mc:Choice>
              <mc:Fallback>
                <p:oleObj name="Equation" r:id="rId4" imgW="5715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504950"/>
                        <a:ext cx="11239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24031403-C2F9-45C1-9B10-B1BB654739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629150"/>
          <a:ext cx="11239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6" imgW="571500" imgH="203200" progId="Equation.3">
                  <p:embed/>
                </p:oleObj>
              </mc:Choice>
              <mc:Fallback>
                <p:oleObj name="Equation" r:id="rId6" imgW="571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29150"/>
                        <a:ext cx="11239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>
            <a:extLst>
              <a:ext uri="{FF2B5EF4-FFF2-40B4-BE49-F238E27FC236}">
                <a16:creationId xmlns:a16="http://schemas.microsoft.com/office/drawing/2014/main" id="{6EE2898D-2E09-442A-BC79-CEC61AC22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1663" y="2732088"/>
          <a:ext cx="2414587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8" imgW="1663700" imgH="177800" progId="Equation.3">
                  <p:embed/>
                </p:oleObj>
              </mc:Choice>
              <mc:Fallback>
                <p:oleObj name="Equation" r:id="rId8" imgW="1663700" imgH="17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732088"/>
                        <a:ext cx="2414587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ia számának helye 5">
            <a:extLst>
              <a:ext uri="{FF2B5EF4-FFF2-40B4-BE49-F238E27FC236}">
                <a16:creationId xmlns:a16="http://schemas.microsoft.com/office/drawing/2014/main" id="{A1313C35-D923-4FBA-B2F9-ADACA956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10798B-3801-4761-8751-613D3F0886C8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9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0DC4C07-C486-4DF1-8601-2C408DA78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Projection and set operations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9A8D86E-A91A-415B-B5A8-56DACBA62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SELECT DISTINCT </a:t>
            </a:r>
            <a:r>
              <a:rPr lang="en-US" altLang="hu-HU" dirty="0" err="1"/>
              <a:t>cid</a:t>
            </a:r>
            <a:r>
              <a:rPr lang="en-US" altLang="hu-HU" dirty="0"/>
              <a:t> FROM takes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π</a:t>
            </a:r>
            <a:r>
              <a:rPr lang="en-US" altLang="hu-HU" dirty="0"/>
              <a:t> requires </a:t>
            </a:r>
            <a:r>
              <a:rPr lang="en-US" altLang="hu-HU" dirty="0">
                <a:solidFill>
                  <a:srgbClr val="FF0000"/>
                </a:solidFill>
              </a:rPr>
              <a:t>duplicate elimination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sorting</a:t>
            </a:r>
          </a:p>
          <a:p>
            <a:pPr eaLnBrk="1" hangingPunct="1"/>
            <a:r>
              <a:rPr lang="en-US" altLang="hu-HU" dirty="0"/>
              <a:t>set operations require duplicate elimination</a:t>
            </a:r>
          </a:p>
          <a:p>
            <a:pPr lvl="1" eaLnBrk="1" hangingPunct="1"/>
            <a:r>
              <a:rPr lang="en-US" altLang="hu-HU" dirty="0"/>
              <a:t>R </a:t>
            </a:r>
            <a:r>
              <a:rPr lang="en-US" altLang="hu-HU" dirty="0">
                <a:sym typeface="Symbol" panose="05050102010706020507" pitchFamily="18" charset="2"/>
              </a:rPr>
              <a:t> S</a:t>
            </a:r>
            <a:endParaRPr lang="en-US" altLang="hu-HU" dirty="0"/>
          </a:p>
          <a:p>
            <a:pPr lvl="1" eaLnBrk="1" hangingPunct="1"/>
            <a:r>
              <a:rPr lang="en-US" altLang="hu-HU" dirty="0">
                <a:sym typeface="Symbol" panose="05050102010706020507" pitchFamily="18" charset="2"/>
              </a:rPr>
              <a:t>R  S</a:t>
            </a:r>
          </a:p>
          <a:p>
            <a:pPr lvl="1" eaLnBrk="1" hangingPunct="1"/>
            <a:r>
              <a:rPr lang="en-US" altLang="hu-HU" dirty="0">
                <a:sym typeface="Symbol" panose="05050102010706020507" pitchFamily="18" charset="2"/>
              </a:rPr>
              <a:t>sorting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ia számának helye 5">
            <a:extLst>
              <a:ext uri="{FF2B5EF4-FFF2-40B4-BE49-F238E27FC236}">
                <a16:creationId xmlns:a16="http://schemas.microsoft.com/office/drawing/2014/main" id="{95AADFD3-6622-4AAB-A591-AAC246E8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9A1F2C-EAE9-498B-8358-5AC8269FF25C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9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F4FA1A1-D2F1-4855-8A3B-5BF43239F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Sorting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71F28E7-1B0C-4088-B529-CA36EF011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efficient evaluation for many operations</a:t>
            </a:r>
          </a:p>
          <a:p>
            <a:pPr eaLnBrk="1" hangingPunct="1"/>
            <a:r>
              <a:rPr lang="en-US" altLang="hu-HU" dirty="0"/>
              <a:t>required by query:</a:t>
            </a:r>
          </a:p>
          <a:p>
            <a:pPr lvl="1" eaLnBrk="1" hangingPunct="1"/>
            <a:r>
              <a:rPr lang="en-US" altLang="hu-HU" dirty="0"/>
              <a:t>SELECT </a:t>
            </a:r>
            <a:r>
              <a:rPr lang="en-US" altLang="hu-HU" dirty="0" err="1"/>
              <a:t>cid</a:t>
            </a:r>
            <a:r>
              <a:rPr lang="en-US" altLang="hu-HU" dirty="0"/>
              <a:t>,</a:t>
            </a:r>
            <a:r>
              <a:rPr lang="hu-HU" altLang="hu-HU" dirty="0"/>
              <a:t> </a:t>
            </a:r>
            <a:r>
              <a:rPr lang="en-US" altLang="hu-HU" dirty="0"/>
              <a:t>name FROM student </a:t>
            </a:r>
            <a:r>
              <a:rPr lang="en-US" altLang="hu-HU" dirty="0">
                <a:solidFill>
                  <a:srgbClr val="FF0000"/>
                </a:solidFill>
              </a:rPr>
              <a:t>ORDER BY </a:t>
            </a:r>
            <a:r>
              <a:rPr lang="en-US" altLang="hu-HU" dirty="0"/>
              <a:t>name</a:t>
            </a:r>
          </a:p>
          <a:p>
            <a:pPr eaLnBrk="1" hangingPunct="1"/>
            <a:r>
              <a:rPr lang="en-US" altLang="hu-HU" dirty="0"/>
              <a:t>implementations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internal sorting </a:t>
            </a:r>
            <a:r>
              <a:rPr lang="en-US" altLang="hu-HU" dirty="0"/>
              <a:t>(if records fit in memory)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external sorting</a:t>
            </a:r>
          </a:p>
          <a:p>
            <a:pPr eaLnBrk="1" hangingPunct="1">
              <a:buFontTx/>
              <a:buNone/>
            </a:pPr>
            <a:r>
              <a:rPr lang="hu-HU" altLang="hu-HU" dirty="0"/>
              <a:t>		</a:t>
            </a:r>
            <a:r>
              <a:rPr lang="en-US" altLang="hu-HU" sz="1800" dirty="0"/>
              <a:t>(that’s why we need temporary space on disk)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ia számának helye 5">
            <a:extLst>
              <a:ext uri="{FF2B5EF4-FFF2-40B4-BE49-F238E27FC236}">
                <a16:creationId xmlns:a16="http://schemas.microsoft.com/office/drawing/2014/main" id="{B2A7DD3A-8B4F-4717-B651-2ADBDB50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D4578B-12A9-40BB-BDB1-BCA04DECE730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9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A5B8171-0804-4CB7-877E-C8DF70878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External Sort-Merge Algorithm (1/3)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2A95E52-78F5-46EA-A0A7-4E6778B33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Sort stage: </a:t>
            </a:r>
            <a:r>
              <a:rPr lang="en-US" altLang="hu-HU" dirty="0"/>
              <a:t>create sorted </a:t>
            </a:r>
            <a:r>
              <a:rPr lang="en-US" altLang="hu-HU" i="1" dirty="0"/>
              <a:t>runs</a:t>
            </a:r>
          </a:p>
          <a:p>
            <a:pPr lvl="1" eaLnBrk="1" hangingPunct="1">
              <a:buFontTx/>
              <a:buNone/>
            </a:pPr>
            <a:endParaRPr lang="en-US" altLang="hu-HU" dirty="0"/>
          </a:p>
          <a:p>
            <a:pPr lvl="1" eaLnBrk="1" hangingPunct="1">
              <a:buFontTx/>
              <a:buNone/>
            </a:pPr>
            <a:r>
              <a:rPr lang="en-US" altLang="hu-HU" dirty="0" err="1"/>
              <a:t>i</a:t>
            </a:r>
            <a:r>
              <a:rPr lang="en-US" altLang="hu-HU" dirty="0"/>
              <a:t>=0;</a:t>
            </a:r>
          </a:p>
          <a:p>
            <a:pPr lvl="1" eaLnBrk="1" hangingPunct="1">
              <a:buFontTx/>
              <a:buNone/>
            </a:pPr>
            <a:r>
              <a:rPr lang="en-US" altLang="hu-HU" dirty="0"/>
              <a:t>repeat</a:t>
            </a:r>
          </a:p>
          <a:p>
            <a:pPr lvl="1" eaLnBrk="1" hangingPunct="1">
              <a:buFontTx/>
              <a:buNone/>
            </a:pPr>
            <a:r>
              <a:rPr lang="en-US" altLang="hu-HU" dirty="0"/>
              <a:t>	read </a:t>
            </a:r>
            <a:r>
              <a:rPr lang="en-US" altLang="hu-HU" i="1" dirty="0"/>
              <a:t>M</a:t>
            </a:r>
            <a:r>
              <a:rPr lang="en-US" altLang="hu-HU" dirty="0"/>
              <a:t> pages of relation R into memory</a:t>
            </a:r>
            <a:r>
              <a:rPr lang="hu-HU" altLang="hu-HU" dirty="0"/>
              <a:t> (</a:t>
            </a:r>
            <a:r>
              <a:rPr lang="en-US" altLang="hu-HU" dirty="0">
                <a:solidFill>
                  <a:srgbClr val="FF0000"/>
                </a:solidFill>
              </a:rPr>
              <a:t>M: size of Memory</a:t>
            </a:r>
            <a:r>
              <a:rPr lang="hu-HU" altLang="hu-HU" dirty="0"/>
              <a:t>)</a:t>
            </a:r>
            <a:endParaRPr lang="en-US" altLang="hu-HU" dirty="0"/>
          </a:p>
          <a:p>
            <a:pPr lvl="1" eaLnBrk="1" hangingPunct="1">
              <a:buFontTx/>
              <a:buNone/>
            </a:pPr>
            <a:r>
              <a:rPr lang="en-US" altLang="hu-HU" dirty="0"/>
              <a:t>	sort the </a:t>
            </a:r>
            <a:r>
              <a:rPr lang="en-US" altLang="hu-HU" i="1" dirty="0"/>
              <a:t>M</a:t>
            </a:r>
            <a:r>
              <a:rPr lang="en-US" altLang="hu-HU" dirty="0"/>
              <a:t> pages</a:t>
            </a:r>
          </a:p>
          <a:p>
            <a:pPr lvl="1" eaLnBrk="1" hangingPunct="1">
              <a:buFontTx/>
              <a:buNone/>
            </a:pPr>
            <a:r>
              <a:rPr lang="en-US" altLang="hu-HU" dirty="0"/>
              <a:t>	write them into file R</a:t>
            </a:r>
            <a:r>
              <a:rPr lang="en-US" altLang="hu-HU" baseline="-25000" dirty="0"/>
              <a:t>i</a:t>
            </a:r>
          </a:p>
          <a:p>
            <a:pPr lvl="1" eaLnBrk="1" hangingPunct="1">
              <a:buFontTx/>
              <a:buNone/>
            </a:pPr>
            <a:r>
              <a:rPr lang="en-US" altLang="hu-HU" baseline="-25000" dirty="0"/>
              <a:t>	</a:t>
            </a:r>
            <a:r>
              <a:rPr lang="en-US" altLang="hu-HU" dirty="0"/>
              <a:t>increment </a:t>
            </a:r>
            <a:r>
              <a:rPr lang="en-US" altLang="hu-HU" dirty="0" err="1"/>
              <a:t>i</a:t>
            </a:r>
            <a:endParaRPr lang="en-US" altLang="hu-HU" dirty="0"/>
          </a:p>
          <a:p>
            <a:pPr lvl="1" eaLnBrk="1" hangingPunct="1">
              <a:buFontTx/>
              <a:buNone/>
            </a:pPr>
            <a:r>
              <a:rPr lang="en-US" altLang="hu-HU" dirty="0"/>
              <a:t>until no more pages</a:t>
            </a:r>
          </a:p>
          <a:p>
            <a:pPr lvl="1" eaLnBrk="1" hangingPunct="1">
              <a:buFontTx/>
              <a:buNone/>
            </a:pPr>
            <a:r>
              <a:rPr lang="en-US" altLang="hu-HU" dirty="0"/>
              <a:t>N = </a:t>
            </a:r>
            <a:r>
              <a:rPr lang="en-US" altLang="hu-HU" dirty="0" err="1"/>
              <a:t>i</a:t>
            </a:r>
            <a:r>
              <a:rPr lang="en-US" altLang="hu-HU" dirty="0"/>
              <a:t>	// number of runs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 számának helye 5">
            <a:extLst>
              <a:ext uri="{FF2B5EF4-FFF2-40B4-BE49-F238E27FC236}">
                <a16:creationId xmlns:a16="http://schemas.microsoft.com/office/drawing/2014/main" id="{CB5C6770-D311-454C-A505-11FF587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F412CE-7166-47F9-A73D-256A281B2301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9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90D05CC-DBD0-45B5-80C6-F76FE0A0A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External Sort-Merge Algorithm (2/3)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E916C7B-D105-42AD-9199-0490380B1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Merge stage: </a:t>
            </a:r>
            <a:r>
              <a:rPr lang="en-US" altLang="hu-HU" dirty="0"/>
              <a:t>merge sorted </a:t>
            </a:r>
            <a:r>
              <a:rPr lang="en-US" altLang="hu-HU" i="1" dirty="0"/>
              <a:t>runs</a:t>
            </a:r>
          </a:p>
          <a:p>
            <a:pPr lvl="1" eaLnBrk="1" hangingPunct="1">
              <a:buFontTx/>
              <a:buNone/>
            </a:pPr>
            <a:endParaRPr lang="en-US" altLang="hu-HU" dirty="0"/>
          </a:p>
          <a:p>
            <a:pPr lvl="1" eaLnBrk="1" hangingPunct="1">
              <a:buFontTx/>
              <a:buNone/>
            </a:pPr>
            <a:r>
              <a:rPr lang="en-US" altLang="hu-HU" dirty="0"/>
              <a:t>//assuming N &lt; M</a:t>
            </a:r>
            <a:r>
              <a:rPr lang="hu-HU" altLang="hu-HU" dirty="0"/>
              <a:t> (N &lt;= M-1 </a:t>
            </a:r>
            <a:r>
              <a:rPr lang="hu-HU" altLang="hu-HU" dirty="0" err="1"/>
              <a:t>we</a:t>
            </a:r>
            <a:r>
              <a:rPr lang="hu-HU" altLang="hu-HU" dirty="0"/>
              <a:t> </a:t>
            </a:r>
            <a:r>
              <a:rPr lang="hu-HU" altLang="hu-HU" dirty="0" err="1"/>
              <a:t>need</a:t>
            </a:r>
            <a:r>
              <a:rPr lang="hu-HU" altLang="hu-HU" dirty="0"/>
              <a:t> 1 output </a:t>
            </a:r>
            <a:r>
              <a:rPr lang="hu-HU" altLang="hu-HU" dirty="0" err="1"/>
              <a:t>buffer</a:t>
            </a:r>
            <a:r>
              <a:rPr lang="hu-HU" altLang="hu-HU" dirty="0"/>
              <a:t>)</a:t>
            </a:r>
            <a:endParaRPr lang="en-US" altLang="hu-HU" dirty="0"/>
          </a:p>
          <a:p>
            <a:pPr lvl="1" eaLnBrk="1" hangingPunct="1">
              <a:buFontTx/>
              <a:buNone/>
            </a:pPr>
            <a:r>
              <a:rPr lang="en-US" altLang="hu-HU" dirty="0"/>
              <a:t>allocate a page for each run file R</a:t>
            </a:r>
            <a:r>
              <a:rPr lang="en-US" altLang="hu-HU" baseline="-25000" dirty="0"/>
              <a:t>i	</a:t>
            </a:r>
            <a:r>
              <a:rPr lang="en-US" altLang="hu-HU" dirty="0"/>
              <a:t>// N pages allocated</a:t>
            </a:r>
          </a:p>
          <a:p>
            <a:pPr lvl="1" eaLnBrk="1" hangingPunct="1">
              <a:buFontTx/>
              <a:buNone/>
            </a:pPr>
            <a:r>
              <a:rPr lang="en-US" altLang="hu-HU" dirty="0"/>
              <a:t>read a page P</a:t>
            </a:r>
            <a:r>
              <a:rPr lang="en-US" altLang="hu-HU" baseline="-25000" dirty="0"/>
              <a:t>i</a:t>
            </a:r>
            <a:r>
              <a:rPr lang="en-US" altLang="hu-HU" dirty="0"/>
              <a:t> of each R</a:t>
            </a:r>
            <a:r>
              <a:rPr lang="en-US" altLang="hu-HU" baseline="-25000" dirty="0"/>
              <a:t>i </a:t>
            </a:r>
          </a:p>
          <a:p>
            <a:pPr lvl="1" eaLnBrk="1" hangingPunct="1">
              <a:buFontTx/>
              <a:buNone/>
            </a:pPr>
            <a:r>
              <a:rPr lang="en-US" altLang="hu-HU" dirty="0"/>
              <a:t>repeat</a:t>
            </a:r>
          </a:p>
          <a:p>
            <a:pPr lvl="1" eaLnBrk="1" hangingPunct="1">
              <a:buFontTx/>
              <a:buNone/>
            </a:pPr>
            <a:r>
              <a:rPr lang="en-US" altLang="hu-HU" dirty="0"/>
              <a:t>	choose first record (in sort order) among N pages, say from page </a:t>
            </a:r>
            <a:r>
              <a:rPr lang="en-US" altLang="hu-HU" dirty="0" err="1"/>
              <a:t>P</a:t>
            </a:r>
            <a:r>
              <a:rPr lang="en-US" altLang="hu-HU" baseline="-25000" dirty="0" err="1"/>
              <a:t>j</a:t>
            </a:r>
            <a:endParaRPr lang="en-US" altLang="hu-HU" dirty="0"/>
          </a:p>
          <a:p>
            <a:pPr lvl="1" eaLnBrk="1" hangingPunct="1">
              <a:buFontTx/>
              <a:buNone/>
            </a:pPr>
            <a:r>
              <a:rPr lang="en-US" altLang="hu-HU" dirty="0"/>
              <a:t>	write record to output and delete from page </a:t>
            </a:r>
            <a:r>
              <a:rPr lang="en-US" altLang="hu-HU" dirty="0" err="1"/>
              <a:t>P</a:t>
            </a:r>
            <a:r>
              <a:rPr lang="en-US" altLang="hu-HU" baseline="-25000" dirty="0" err="1"/>
              <a:t>j</a:t>
            </a:r>
            <a:endParaRPr lang="en-US" altLang="hu-HU" dirty="0"/>
          </a:p>
          <a:p>
            <a:pPr lvl="1" eaLnBrk="1" hangingPunct="1">
              <a:buFontTx/>
              <a:buNone/>
            </a:pPr>
            <a:r>
              <a:rPr lang="en-US" altLang="hu-HU" dirty="0"/>
              <a:t>	if page is empty read next page </a:t>
            </a:r>
            <a:r>
              <a:rPr lang="en-US" altLang="hu-HU" dirty="0" err="1"/>
              <a:t>P</a:t>
            </a:r>
            <a:r>
              <a:rPr lang="en-US" altLang="hu-HU" baseline="-25000" dirty="0" err="1"/>
              <a:t>j</a:t>
            </a:r>
            <a:r>
              <a:rPr lang="en-US" altLang="hu-HU" dirty="0"/>
              <a:t>’ from </a:t>
            </a:r>
            <a:r>
              <a:rPr lang="en-US" altLang="hu-HU" dirty="0" err="1"/>
              <a:t>R</a:t>
            </a:r>
            <a:r>
              <a:rPr lang="en-US" altLang="hu-HU" baseline="-25000" dirty="0" err="1"/>
              <a:t>j</a:t>
            </a:r>
            <a:endParaRPr lang="en-US" altLang="hu-HU" dirty="0"/>
          </a:p>
          <a:p>
            <a:pPr lvl="1" eaLnBrk="1" hangingPunct="1">
              <a:buFontTx/>
              <a:buNone/>
            </a:pPr>
            <a:r>
              <a:rPr lang="en-US" altLang="hu-HU" dirty="0"/>
              <a:t>until all pages are empty</a:t>
            </a:r>
          </a:p>
          <a:p>
            <a:pPr lvl="1" eaLnBrk="1" hangingPunct="1">
              <a:buFontTx/>
              <a:buNone/>
            </a:pPr>
            <a:endParaRPr lang="en-US" altLang="hu-H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ia számának helye 5">
            <a:extLst>
              <a:ext uri="{FF2B5EF4-FFF2-40B4-BE49-F238E27FC236}">
                <a16:creationId xmlns:a16="http://schemas.microsoft.com/office/drawing/2014/main" id="{E5ECD35F-242E-43DC-9D9D-4A6038AB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690E5-E2C2-4F14-AED1-4C0D3795099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9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4C805CC-865F-467B-ABF4-07EF369D6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External Sort-Merge Algorithm (3/3)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6165D88-A335-48A4-8ED4-B3CD53E6B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Merge stage: merge sorted </a:t>
            </a:r>
            <a:r>
              <a:rPr lang="en-US" altLang="hu-HU" i="1" dirty="0"/>
              <a:t>runs</a:t>
            </a:r>
          </a:p>
          <a:p>
            <a:pPr eaLnBrk="1" hangingPunct="1"/>
            <a:r>
              <a:rPr lang="en-US" altLang="hu-HU" dirty="0"/>
              <a:t>What if N &gt;</a:t>
            </a:r>
            <a:r>
              <a:rPr lang="hu-HU" altLang="hu-HU" dirty="0"/>
              <a:t>=</a:t>
            </a:r>
            <a:r>
              <a:rPr lang="en-US" altLang="hu-HU" dirty="0"/>
              <a:t> M ?</a:t>
            </a:r>
          </a:p>
          <a:p>
            <a:pPr marL="819150" lvl="1" eaLnBrk="1" hangingPunct="1"/>
            <a:r>
              <a:rPr lang="en-US" altLang="hu-HU" dirty="0"/>
              <a:t>perform </a:t>
            </a:r>
            <a:r>
              <a:rPr lang="en-US" altLang="hu-HU" dirty="0">
                <a:solidFill>
                  <a:srgbClr val="FF0000"/>
                </a:solidFill>
              </a:rPr>
              <a:t>multiple </a:t>
            </a:r>
            <a:r>
              <a:rPr lang="en-US" altLang="hu-HU" i="1" dirty="0">
                <a:solidFill>
                  <a:srgbClr val="FF0000"/>
                </a:solidFill>
              </a:rPr>
              <a:t>passes</a:t>
            </a:r>
            <a:endParaRPr lang="en-US" altLang="hu-HU" dirty="0">
              <a:solidFill>
                <a:srgbClr val="FF0000"/>
              </a:solidFill>
            </a:endParaRPr>
          </a:p>
          <a:p>
            <a:pPr marL="819150" lvl="1" eaLnBrk="1" hangingPunct="1"/>
            <a:r>
              <a:rPr lang="en-US" altLang="hu-HU" dirty="0"/>
              <a:t>each </a:t>
            </a:r>
            <a:r>
              <a:rPr lang="en-US" altLang="hu-HU" i="1" dirty="0"/>
              <a:t>pass</a:t>
            </a:r>
            <a:r>
              <a:rPr lang="en-US" altLang="hu-HU" dirty="0"/>
              <a:t> merges M-1 runs until relation is processed</a:t>
            </a:r>
          </a:p>
          <a:p>
            <a:pPr marL="819150" lvl="1" eaLnBrk="1" hangingPunct="1"/>
            <a:r>
              <a:rPr lang="en-US" altLang="hu-HU" dirty="0"/>
              <a:t>in next pass number of runs is reduced</a:t>
            </a:r>
          </a:p>
          <a:p>
            <a:pPr marL="819150" lvl="1" eaLnBrk="1" hangingPunct="1"/>
            <a:r>
              <a:rPr lang="en-US" altLang="hu-HU" dirty="0"/>
              <a:t>final </a:t>
            </a:r>
            <a:r>
              <a:rPr lang="en-US" altLang="hu-HU" i="1" dirty="0"/>
              <a:t>pass</a:t>
            </a:r>
            <a:r>
              <a:rPr lang="en-US" altLang="hu-HU" dirty="0"/>
              <a:t> generated sorted output</a:t>
            </a:r>
            <a:endParaRPr lang="en-US" altLang="hu-HU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 számának helye 5">
            <a:extLst>
              <a:ext uri="{FF2B5EF4-FFF2-40B4-BE49-F238E27FC236}">
                <a16:creationId xmlns:a16="http://schemas.microsoft.com/office/drawing/2014/main" id="{E58C3C01-5D29-4B5D-A7ED-4839C8C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B398D-9639-4955-A7C2-938B931C7C16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9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86CD15C-84C2-462E-A5CE-33206EBB9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Definitions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15CF4B4-D1DE-40C6-8F6C-86985FBAC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Query processing</a:t>
            </a:r>
          </a:p>
          <a:p>
            <a:pPr lvl="1" eaLnBrk="1" hangingPunct="1"/>
            <a:r>
              <a:rPr lang="en-US" altLang="hu-HU" dirty="0"/>
              <a:t>translation of query into low-level activities</a:t>
            </a:r>
          </a:p>
          <a:p>
            <a:pPr lvl="1" eaLnBrk="1" hangingPunct="1"/>
            <a:r>
              <a:rPr lang="en-US" altLang="hu-HU" dirty="0"/>
              <a:t>evaluation of query</a:t>
            </a:r>
          </a:p>
          <a:p>
            <a:pPr lvl="1" eaLnBrk="1" hangingPunct="1"/>
            <a:r>
              <a:rPr lang="en-US" altLang="hu-HU" dirty="0"/>
              <a:t>data extraction (read data from file and implement operations)</a:t>
            </a:r>
          </a:p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Query optimization</a:t>
            </a:r>
          </a:p>
          <a:p>
            <a:pPr lvl="1" eaLnBrk="1" hangingPunct="1"/>
            <a:r>
              <a:rPr lang="en-US" altLang="hu-HU" dirty="0"/>
              <a:t>selecting the most efficient query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ia számának helye 5">
            <a:extLst>
              <a:ext uri="{FF2B5EF4-FFF2-40B4-BE49-F238E27FC236}">
                <a16:creationId xmlns:a16="http://schemas.microsoft.com/office/drawing/2014/main" id="{532CBE6B-6732-4CDD-BA36-BDB904B2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67AA42-1F2A-4392-870D-B14D66F8BC28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9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A1D1983-1D4E-4CBE-AE78-1BCFCB983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Sort-Merge Example</a:t>
            </a:r>
          </a:p>
        </p:txBody>
      </p:sp>
      <p:grpSp>
        <p:nvGrpSpPr>
          <p:cNvPr id="45060" name="Group 192">
            <a:extLst>
              <a:ext uri="{FF2B5EF4-FFF2-40B4-BE49-F238E27FC236}">
                <a16:creationId xmlns:a16="http://schemas.microsoft.com/office/drawing/2014/main" id="{E508C18A-7206-4314-A3F0-71F58E406F42}"/>
              </a:ext>
            </a:extLst>
          </p:cNvPr>
          <p:cNvGrpSpPr>
            <a:grpSpLocks/>
          </p:cNvGrpSpPr>
          <p:nvPr/>
        </p:nvGrpSpPr>
        <p:grpSpPr bwMode="auto">
          <a:xfrm>
            <a:off x="438150" y="1524000"/>
            <a:ext cx="1238250" cy="4572000"/>
            <a:chOff x="276" y="960"/>
            <a:chExt cx="780" cy="2880"/>
          </a:xfrm>
        </p:grpSpPr>
        <p:grpSp>
          <p:nvGrpSpPr>
            <p:cNvPr id="45198" name="Group 68">
              <a:extLst>
                <a:ext uri="{FF2B5EF4-FFF2-40B4-BE49-F238E27FC236}">
                  <a16:creationId xmlns:a16="http://schemas.microsoft.com/office/drawing/2014/main" id="{1DD9639C-1EE4-4FFF-8A98-1DF53DD32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960"/>
              <a:ext cx="384" cy="2880"/>
              <a:chOff x="672" y="960"/>
              <a:chExt cx="384" cy="2880"/>
            </a:xfrm>
          </p:grpSpPr>
          <p:sp>
            <p:nvSpPr>
              <p:cNvPr id="45200" name="Rectangle 4">
                <a:extLst>
                  <a:ext uri="{FF2B5EF4-FFF2-40B4-BE49-F238E27FC236}">
                    <a16:creationId xmlns:a16="http://schemas.microsoft.com/office/drawing/2014/main" id="{9E3317FB-6A1E-4313-9677-30843EA9E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d</a:t>
                </a:r>
                <a:endParaRPr lang="en-US" altLang="hu-HU" sz="2400"/>
              </a:p>
            </p:txBody>
          </p:sp>
          <p:sp>
            <p:nvSpPr>
              <p:cNvPr id="45201" name="Rectangle 5">
                <a:extLst>
                  <a:ext uri="{FF2B5EF4-FFF2-40B4-BE49-F238E27FC236}">
                    <a16:creationId xmlns:a16="http://schemas.microsoft.com/office/drawing/2014/main" id="{6D0892D2-5542-4CC6-A4EE-9872A2A40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96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95</a:t>
                </a:r>
                <a:endParaRPr lang="en-US" altLang="hu-HU" sz="2400"/>
              </a:p>
            </p:txBody>
          </p:sp>
          <p:sp>
            <p:nvSpPr>
              <p:cNvPr id="45202" name="Rectangle 6">
                <a:extLst>
                  <a:ext uri="{FF2B5EF4-FFF2-40B4-BE49-F238E27FC236}">
                    <a16:creationId xmlns:a16="http://schemas.microsoft.com/office/drawing/2014/main" id="{6A1BE442-30D6-437C-9E59-3C088B32F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2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a</a:t>
                </a:r>
                <a:endParaRPr lang="en-US" altLang="hu-HU" sz="2400"/>
              </a:p>
            </p:txBody>
          </p:sp>
          <p:sp>
            <p:nvSpPr>
              <p:cNvPr id="45203" name="Rectangle 7">
                <a:extLst>
                  <a:ext uri="{FF2B5EF4-FFF2-40B4-BE49-F238E27FC236}">
                    <a16:creationId xmlns:a16="http://schemas.microsoft.com/office/drawing/2014/main" id="{D4DA8764-887A-4D1D-8D6D-5FCD4F79C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2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12</a:t>
                </a:r>
                <a:endParaRPr lang="en-US" altLang="hu-HU" sz="2400"/>
              </a:p>
            </p:txBody>
          </p:sp>
          <p:sp>
            <p:nvSpPr>
              <p:cNvPr id="45204" name="Rectangle 8">
                <a:extLst>
                  <a:ext uri="{FF2B5EF4-FFF2-40B4-BE49-F238E27FC236}">
                    <a16:creationId xmlns:a16="http://schemas.microsoft.com/office/drawing/2014/main" id="{943210D0-3360-487F-A451-94CBF8ABC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4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x</a:t>
                </a:r>
                <a:endParaRPr lang="en-US" altLang="hu-HU" sz="2400"/>
              </a:p>
            </p:txBody>
          </p:sp>
          <p:sp>
            <p:nvSpPr>
              <p:cNvPr id="45205" name="Rectangle 9">
                <a:extLst>
                  <a:ext uri="{FF2B5EF4-FFF2-40B4-BE49-F238E27FC236}">
                    <a16:creationId xmlns:a16="http://schemas.microsoft.com/office/drawing/2014/main" id="{9F3E9F5A-1071-4BFF-B9D4-7AFE0755B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44</a:t>
                </a:r>
                <a:endParaRPr lang="en-US" altLang="hu-HU" sz="2400"/>
              </a:p>
            </p:txBody>
          </p:sp>
          <p:sp>
            <p:nvSpPr>
              <p:cNvPr id="45206" name="Rectangle 10">
                <a:extLst>
                  <a:ext uri="{FF2B5EF4-FFF2-40B4-BE49-F238E27FC236}">
                    <a16:creationId xmlns:a16="http://schemas.microsoft.com/office/drawing/2014/main" id="{4BF2128A-233C-4F9B-A9CB-CB2274535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68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</a:t>
                </a:r>
                <a:endParaRPr lang="en-US" altLang="hu-HU" sz="2400"/>
              </a:p>
            </p:txBody>
          </p:sp>
          <p:sp>
            <p:nvSpPr>
              <p:cNvPr id="45207" name="Rectangle 11">
                <a:extLst>
                  <a:ext uri="{FF2B5EF4-FFF2-40B4-BE49-F238E27FC236}">
                    <a16:creationId xmlns:a16="http://schemas.microsoft.com/office/drawing/2014/main" id="{0C1C8A7A-D377-42D2-8A17-E49598BFB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68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95</a:t>
                </a:r>
                <a:endParaRPr lang="en-US" altLang="hu-HU" sz="2400"/>
              </a:p>
            </p:txBody>
          </p:sp>
          <p:sp>
            <p:nvSpPr>
              <p:cNvPr id="45208" name="Rectangle 12">
                <a:extLst>
                  <a:ext uri="{FF2B5EF4-FFF2-40B4-BE49-F238E27FC236}">
                    <a16:creationId xmlns:a16="http://schemas.microsoft.com/office/drawing/2014/main" id="{A1A9AE06-8503-4DF9-A489-EDE6BE2D3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92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f</a:t>
                </a:r>
                <a:endParaRPr lang="en-US" altLang="hu-HU" sz="2400"/>
              </a:p>
            </p:txBody>
          </p:sp>
          <p:sp>
            <p:nvSpPr>
              <p:cNvPr id="45209" name="Rectangle 13">
                <a:extLst>
                  <a:ext uri="{FF2B5EF4-FFF2-40B4-BE49-F238E27FC236}">
                    <a16:creationId xmlns:a16="http://schemas.microsoft.com/office/drawing/2014/main" id="{C0F61215-E418-479F-8F9F-644C62252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12</a:t>
                </a:r>
                <a:endParaRPr lang="en-US" altLang="hu-HU" sz="2400"/>
              </a:p>
            </p:txBody>
          </p:sp>
          <p:sp>
            <p:nvSpPr>
              <p:cNvPr id="45210" name="Rectangle 14">
                <a:extLst>
                  <a:ext uri="{FF2B5EF4-FFF2-40B4-BE49-F238E27FC236}">
                    <a16:creationId xmlns:a16="http://schemas.microsoft.com/office/drawing/2014/main" id="{16628A07-0932-4C00-A8C9-01EB9357C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o</a:t>
                </a:r>
                <a:endParaRPr lang="en-US" altLang="hu-HU" sz="2400"/>
              </a:p>
            </p:txBody>
          </p:sp>
          <p:sp>
            <p:nvSpPr>
              <p:cNvPr id="45211" name="Rectangle 15">
                <a:extLst>
                  <a:ext uri="{FF2B5EF4-FFF2-40B4-BE49-F238E27FC236}">
                    <a16:creationId xmlns:a16="http://schemas.microsoft.com/office/drawing/2014/main" id="{2213B12C-B2CC-4A7F-8E1F-2057DBC13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16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73</a:t>
                </a:r>
                <a:endParaRPr lang="en-US" altLang="hu-HU" sz="2400"/>
              </a:p>
            </p:txBody>
          </p:sp>
          <p:sp>
            <p:nvSpPr>
              <p:cNvPr id="45212" name="Rectangle 16">
                <a:extLst>
                  <a:ext uri="{FF2B5EF4-FFF2-40B4-BE49-F238E27FC236}">
                    <a16:creationId xmlns:a16="http://schemas.microsoft.com/office/drawing/2014/main" id="{61E286B7-19DE-4CB0-AE3D-A5B933B88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</a:t>
                </a:r>
                <a:endParaRPr lang="en-US" altLang="hu-HU" sz="2400"/>
              </a:p>
            </p:txBody>
          </p:sp>
          <p:sp>
            <p:nvSpPr>
              <p:cNvPr id="45213" name="Rectangle 17">
                <a:extLst>
                  <a:ext uri="{FF2B5EF4-FFF2-40B4-BE49-F238E27FC236}">
                    <a16:creationId xmlns:a16="http://schemas.microsoft.com/office/drawing/2014/main" id="{93A7E419-5126-4B56-9998-86CF045CD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4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45</a:t>
                </a:r>
                <a:endParaRPr lang="en-US" altLang="hu-HU" sz="2400"/>
              </a:p>
            </p:txBody>
          </p:sp>
          <p:sp>
            <p:nvSpPr>
              <p:cNvPr id="45214" name="Rectangle 18">
                <a:extLst>
                  <a:ext uri="{FF2B5EF4-FFF2-40B4-BE49-F238E27FC236}">
                    <a16:creationId xmlns:a16="http://schemas.microsoft.com/office/drawing/2014/main" id="{EB9D5277-F8EC-409B-91A3-DA78A4C8E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n</a:t>
                </a:r>
                <a:endParaRPr lang="en-US" altLang="hu-HU" sz="2400"/>
              </a:p>
            </p:txBody>
          </p:sp>
          <p:sp>
            <p:nvSpPr>
              <p:cNvPr id="45215" name="Rectangle 19">
                <a:extLst>
                  <a:ext uri="{FF2B5EF4-FFF2-40B4-BE49-F238E27FC236}">
                    <a16:creationId xmlns:a16="http://schemas.microsoft.com/office/drawing/2014/main" id="{24AE5641-426B-4217-BEFF-398B3047F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64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67</a:t>
                </a:r>
                <a:endParaRPr lang="en-US" altLang="hu-HU" sz="2400"/>
              </a:p>
            </p:txBody>
          </p:sp>
          <p:sp>
            <p:nvSpPr>
              <p:cNvPr id="45216" name="Rectangle 20">
                <a:extLst>
                  <a:ext uri="{FF2B5EF4-FFF2-40B4-BE49-F238E27FC236}">
                    <a16:creationId xmlns:a16="http://schemas.microsoft.com/office/drawing/2014/main" id="{316890F1-0C61-496D-946E-1A5ECE328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88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e</a:t>
                </a:r>
                <a:endParaRPr lang="en-US" altLang="hu-HU" sz="2400"/>
              </a:p>
            </p:txBody>
          </p:sp>
          <p:sp>
            <p:nvSpPr>
              <p:cNvPr id="45217" name="Rectangle 21">
                <a:extLst>
                  <a:ext uri="{FF2B5EF4-FFF2-40B4-BE49-F238E27FC236}">
                    <a16:creationId xmlns:a16="http://schemas.microsoft.com/office/drawing/2014/main" id="{1CE75F3A-000C-45BE-BCD0-4694D098F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88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87</a:t>
                </a:r>
                <a:endParaRPr lang="en-US" altLang="hu-HU" sz="2400"/>
              </a:p>
            </p:txBody>
          </p:sp>
          <p:sp>
            <p:nvSpPr>
              <p:cNvPr id="45218" name="Rectangle 22">
                <a:extLst>
                  <a:ext uri="{FF2B5EF4-FFF2-40B4-BE49-F238E27FC236}">
                    <a16:creationId xmlns:a16="http://schemas.microsoft.com/office/drawing/2014/main" id="{FEC4F98B-8FC9-4903-B15A-C6A531935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12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z</a:t>
                </a:r>
                <a:endParaRPr lang="en-US" altLang="hu-HU" sz="2400"/>
              </a:p>
            </p:txBody>
          </p:sp>
          <p:sp>
            <p:nvSpPr>
              <p:cNvPr id="45219" name="Rectangle 23">
                <a:extLst>
                  <a:ext uri="{FF2B5EF4-FFF2-40B4-BE49-F238E27FC236}">
                    <a16:creationId xmlns:a16="http://schemas.microsoft.com/office/drawing/2014/main" id="{4B033C79-94EE-4895-89C7-6ADB59335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12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11</a:t>
                </a:r>
                <a:endParaRPr lang="en-US" altLang="hu-HU" sz="2400"/>
              </a:p>
            </p:txBody>
          </p:sp>
          <p:sp>
            <p:nvSpPr>
              <p:cNvPr id="45220" name="Rectangle 24">
                <a:extLst>
                  <a:ext uri="{FF2B5EF4-FFF2-40B4-BE49-F238E27FC236}">
                    <a16:creationId xmlns:a16="http://schemas.microsoft.com/office/drawing/2014/main" id="{5139E3C7-0D06-409D-B11D-773500005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36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v</a:t>
                </a:r>
                <a:endParaRPr lang="en-US" altLang="hu-HU" sz="2400"/>
              </a:p>
            </p:txBody>
          </p:sp>
          <p:sp>
            <p:nvSpPr>
              <p:cNvPr id="45221" name="Rectangle 25">
                <a:extLst>
                  <a:ext uri="{FF2B5EF4-FFF2-40B4-BE49-F238E27FC236}">
                    <a16:creationId xmlns:a16="http://schemas.microsoft.com/office/drawing/2014/main" id="{DC0B716F-11DD-4D8A-BA97-17F1B0480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36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22</a:t>
                </a:r>
                <a:endParaRPr lang="en-US" altLang="hu-HU" sz="2400"/>
              </a:p>
            </p:txBody>
          </p:sp>
          <p:sp>
            <p:nvSpPr>
              <p:cNvPr id="45222" name="Rectangle 26">
                <a:extLst>
                  <a:ext uri="{FF2B5EF4-FFF2-40B4-BE49-F238E27FC236}">
                    <a16:creationId xmlns:a16="http://schemas.microsoft.com/office/drawing/2014/main" id="{6588B0D3-534B-41FF-9867-C7EADE654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6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b</a:t>
                </a:r>
                <a:endParaRPr lang="en-US" altLang="hu-HU" sz="2400"/>
              </a:p>
            </p:txBody>
          </p:sp>
          <p:sp>
            <p:nvSpPr>
              <p:cNvPr id="45223" name="Rectangle 27">
                <a:extLst>
                  <a:ext uri="{FF2B5EF4-FFF2-40B4-BE49-F238E27FC236}">
                    <a16:creationId xmlns:a16="http://schemas.microsoft.com/office/drawing/2014/main" id="{F126B1CE-1150-4A6A-98D6-17BA000B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6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38</a:t>
                </a:r>
                <a:endParaRPr lang="en-US" altLang="hu-HU" sz="2400"/>
              </a:p>
            </p:txBody>
          </p:sp>
        </p:grpSp>
        <p:sp>
          <p:nvSpPr>
            <p:cNvPr id="45199" name="Text Box 36">
              <a:extLst>
                <a:ext uri="{FF2B5EF4-FFF2-40B4-BE49-F238E27FC236}">
                  <a16:creationId xmlns:a16="http://schemas.microsoft.com/office/drawing/2014/main" id="{2400B735-EF98-4FA5-A57D-EBC118FD5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2667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file</a:t>
              </a:r>
              <a:endParaRPr lang="en-US" altLang="hu-HU" sz="2400"/>
            </a:p>
          </p:txBody>
        </p:sp>
      </p:grpSp>
      <p:grpSp>
        <p:nvGrpSpPr>
          <p:cNvPr id="4" name="Group 69">
            <a:extLst>
              <a:ext uri="{FF2B5EF4-FFF2-40B4-BE49-F238E27FC236}">
                <a16:creationId xmlns:a16="http://schemas.microsoft.com/office/drawing/2014/main" id="{AA5D9727-4EAE-4483-AE07-F102D0DC582A}"/>
              </a:ext>
            </a:extLst>
          </p:cNvPr>
          <p:cNvGrpSpPr>
            <a:grpSpLocks/>
          </p:cNvGrpSpPr>
          <p:nvPr/>
        </p:nvGrpSpPr>
        <p:grpSpPr bwMode="auto">
          <a:xfrm>
            <a:off x="2038350" y="3124200"/>
            <a:ext cx="1009650" cy="1509713"/>
            <a:chOff x="1284" y="1968"/>
            <a:chExt cx="636" cy="951"/>
          </a:xfrm>
        </p:grpSpPr>
        <p:sp>
          <p:nvSpPr>
            <p:cNvPr id="45194" name="Rectangle 32">
              <a:extLst>
                <a:ext uri="{FF2B5EF4-FFF2-40B4-BE49-F238E27FC236}">
                  <a16:creationId xmlns:a16="http://schemas.microsoft.com/office/drawing/2014/main" id="{DBAA760D-1349-4FCE-866A-F3A4F84A7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448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195" name="Rectangle 34">
              <a:extLst>
                <a:ext uri="{FF2B5EF4-FFF2-40B4-BE49-F238E27FC236}">
                  <a16:creationId xmlns:a16="http://schemas.microsoft.com/office/drawing/2014/main" id="{B081E759-9470-4870-9891-5F8DFCBB7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08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196" name="Rectangle 35">
              <a:extLst>
                <a:ext uri="{FF2B5EF4-FFF2-40B4-BE49-F238E27FC236}">
                  <a16:creationId xmlns:a16="http://schemas.microsoft.com/office/drawing/2014/main" id="{66F87A8E-3128-4137-917C-39C96D3CB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197" name="Text Box 37">
              <a:extLst>
                <a:ext uri="{FF2B5EF4-FFF2-40B4-BE49-F238E27FC236}">
                  <a16:creationId xmlns:a16="http://schemas.microsoft.com/office/drawing/2014/main" id="{95C60482-1813-4D1C-BD0E-EF1EF43D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2688"/>
              <a:ext cx="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memory</a:t>
              </a:r>
              <a:endParaRPr lang="en-US" altLang="hu-HU" sz="2400"/>
            </a:p>
          </p:txBody>
        </p:sp>
      </p:grpSp>
      <p:grpSp>
        <p:nvGrpSpPr>
          <p:cNvPr id="5" name="Group 157">
            <a:extLst>
              <a:ext uri="{FF2B5EF4-FFF2-40B4-BE49-F238E27FC236}">
                <a16:creationId xmlns:a16="http://schemas.microsoft.com/office/drawing/2014/main" id="{957F576B-1142-48A7-8E66-5E9B820C9261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114800"/>
            <a:ext cx="609600" cy="2286000"/>
            <a:chOff x="4032" y="2400"/>
            <a:chExt cx="384" cy="1440"/>
          </a:xfrm>
        </p:grpSpPr>
        <p:sp>
          <p:nvSpPr>
            <p:cNvPr id="45182" name="Rectangle 56">
              <a:extLst>
                <a:ext uri="{FF2B5EF4-FFF2-40B4-BE49-F238E27FC236}">
                  <a16:creationId xmlns:a16="http://schemas.microsoft.com/office/drawing/2014/main" id="{3DDAD383-FAEE-4955-A262-5A542C384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12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t</a:t>
              </a:r>
              <a:endParaRPr lang="en-US" altLang="hu-HU" sz="2400"/>
            </a:p>
          </p:txBody>
        </p:sp>
        <p:sp>
          <p:nvSpPr>
            <p:cNvPr id="45183" name="Rectangle 57">
              <a:extLst>
                <a:ext uri="{FF2B5EF4-FFF2-40B4-BE49-F238E27FC236}">
                  <a16:creationId xmlns:a16="http://schemas.microsoft.com/office/drawing/2014/main" id="{4C80D0ED-ABD8-4C0B-A2EA-F396FA1FD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12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45</a:t>
              </a:r>
              <a:endParaRPr lang="en-US" altLang="hu-HU" sz="2400"/>
            </a:p>
          </p:txBody>
        </p:sp>
        <p:sp>
          <p:nvSpPr>
            <p:cNvPr id="45184" name="Rectangle 58">
              <a:extLst>
                <a:ext uri="{FF2B5EF4-FFF2-40B4-BE49-F238E27FC236}">
                  <a16:creationId xmlns:a16="http://schemas.microsoft.com/office/drawing/2014/main" id="{18D120B1-0DA7-4EAD-BE4E-87399EC23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</a:t>
              </a:r>
              <a:endParaRPr lang="en-US" altLang="hu-HU" sz="2400"/>
            </a:p>
          </p:txBody>
        </p:sp>
        <p:sp>
          <p:nvSpPr>
            <p:cNvPr id="45185" name="Rectangle 59">
              <a:extLst>
                <a:ext uri="{FF2B5EF4-FFF2-40B4-BE49-F238E27FC236}">
                  <a16:creationId xmlns:a16="http://schemas.microsoft.com/office/drawing/2014/main" id="{69CD88FD-6666-40E2-9A7F-2118F5C45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67</a:t>
              </a:r>
              <a:endParaRPr lang="en-US" altLang="hu-HU" sz="2400"/>
            </a:p>
          </p:txBody>
        </p:sp>
        <p:sp>
          <p:nvSpPr>
            <p:cNvPr id="45186" name="Rectangle 60">
              <a:extLst>
                <a:ext uri="{FF2B5EF4-FFF2-40B4-BE49-F238E27FC236}">
                  <a16:creationId xmlns:a16="http://schemas.microsoft.com/office/drawing/2014/main" id="{41C1F997-63DC-45D9-9095-F963813A8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4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e</a:t>
              </a:r>
              <a:endParaRPr lang="en-US" altLang="hu-HU" sz="2400"/>
            </a:p>
          </p:txBody>
        </p:sp>
        <p:sp>
          <p:nvSpPr>
            <p:cNvPr id="45187" name="Rectangle 61">
              <a:extLst>
                <a:ext uri="{FF2B5EF4-FFF2-40B4-BE49-F238E27FC236}">
                  <a16:creationId xmlns:a16="http://schemas.microsoft.com/office/drawing/2014/main" id="{935C2657-D78F-4493-B9AF-755548F8F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64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87</a:t>
              </a:r>
              <a:endParaRPr lang="en-US" altLang="hu-HU" sz="2400"/>
            </a:p>
          </p:txBody>
        </p:sp>
        <p:sp>
          <p:nvSpPr>
            <p:cNvPr id="45188" name="Rectangle 62">
              <a:extLst>
                <a:ext uri="{FF2B5EF4-FFF2-40B4-BE49-F238E27FC236}">
                  <a16:creationId xmlns:a16="http://schemas.microsoft.com/office/drawing/2014/main" id="{BE515FBD-B45A-465D-8E62-9EEB69C14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60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z</a:t>
              </a:r>
              <a:endParaRPr lang="en-US" altLang="hu-HU" sz="2400"/>
            </a:p>
          </p:txBody>
        </p:sp>
        <p:sp>
          <p:nvSpPr>
            <p:cNvPr id="45189" name="Rectangle 63">
              <a:extLst>
                <a:ext uri="{FF2B5EF4-FFF2-40B4-BE49-F238E27FC236}">
                  <a16:creationId xmlns:a16="http://schemas.microsoft.com/office/drawing/2014/main" id="{8DBCE6A3-E17D-4FBC-AC30-71B89198D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60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11</a:t>
              </a:r>
              <a:endParaRPr lang="en-US" altLang="hu-HU" sz="2400"/>
            </a:p>
          </p:txBody>
        </p:sp>
        <p:sp>
          <p:nvSpPr>
            <p:cNvPr id="45190" name="Rectangle 64">
              <a:extLst>
                <a:ext uri="{FF2B5EF4-FFF2-40B4-BE49-F238E27FC236}">
                  <a16:creationId xmlns:a16="http://schemas.microsoft.com/office/drawing/2014/main" id="{7DF54368-43B0-44CA-B420-78F20D942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36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v</a:t>
              </a:r>
              <a:endParaRPr lang="en-US" altLang="hu-HU" sz="2400"/>
            </a:p>
          </p:txBody>
        </p:sp>
        <p:sp>
          <p:nvSpPr>
            <p:cNvPr id="45191" name="Rectangle 65">
              <a:extLst>
                <a:ext uri="{FF2B5EF4-FFF2-40B4-BE49-F238E27FC236}">
                  <a16:creationId xmlns:a16="http://schemas.microsoft.com/office/drawing/2014/main" id="{A8B0B1E4-70CD-4A12-8954-851C5F868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36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22</a:t>
              </a:r>
              <a:endParaRPr lang="en-US" altLang="hu-HU" sz="2400"/>
            </a:p>
          </p:txBody>
        </p:sp>
        <p:sp>
          <p:nvSpPr>
            <p:cNvPr id="45192" name="Rectangle 66">
              <a:extLst>
                <a:ext uri="{FF2B5EF4-FFF2-40B4-BE49-F238E27FC236}">
                  <a16:creationId xmlns:a16="http://schemas.microsoft.com/office/drawing/2014/main" id="{B35F3708-CBEA-4861-BF72-A23FA143E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40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b</a:t>
              </a:r>
              <a:endParaRPr lang="en-US" altLang="hu-HU" sz="2400"/>
            </a:p>
          </p:txBody>
        </p:sp>
        <p:sp>
          <p:nvSpPr>
            <p:cNvPr id="45193" name="Rectangle 67">
              <a:extLst>
                <a:ext uri="{FF2B5EF4-FFF2-40B4-BE49-F238E27FC236}">
                  <a16:creationId xmlns:a16="http://schemas.microsoft.com/office/drawing/2014/main" id="{CDAA1CB2-6AEE-49C8-86C2-8490318BE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00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38</a:t>
              </a:r>
              <a:endParaRPr lang="en-US" altLang="hu-HU" sz="2400"/>
            </a:p>
          </p:txBody>
        </p:sp>
      </p:grpSp>
      <p:grpSp>
        <p:nvGrpSpPr>
          <p:cNvPr id="6" name="Group 72">
            <a:extLst>
              <a:ext uri="{FF2B5EF4-FFF2-40B4-BE49-F238E27FC236}">
                <a16:creationId xmlns:a16="http://schemas.microsoft.com/office/drawing/2014/main" id="{2F220535-D12A-4C2B-B96D-25C4333B5B4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124200"/>
            <a:ext cx="609600" cy="381000"/>
            <a:chOff x="2736" y="1008"/>
            <a:chExt cx="384" cy="240"/>
          </a:xfrm>
        </p:grpSpPr>
        <p:sp>
          <p:nvSpPr>
            <p:cNvPr id="45180" name="Rectangle 70">
              <a:extLst>
                <a:ext uri="{FF2B5EF4-FFF2-40B4-BE49-F238E27FC236}">
                  <a16:creationId xmlns:a16="http://schemas.microsoft.com/office/drawing/2014/main" id="{D07452A1-68DF-4042-9E8C-51768F56E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d</a:t>
              </a:r>
              <a:endParaRPr lang="en-US" altLang="hu-HU" sz="2400"/>
            </a:p>
          </p:txBody>
        </p:sp>
        <p:sp>
          <p:nvSpPr>
            <p:cNvPr id="45181" name="Rectangle 71">
              <a:extLst>
                <a:ext uri="{FF2B5EF4-FFF2-40B4-BE49-F238E27FC236}">
                  <a16:creationId xmlns:a16="http://schemas.microsoft.com/office/drawing/2014/main" id="{409705F8-436F-45F9-82DC-E8BF18A9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95</a:t>
              </a:r>
              <a:endParaRPr lang="en-US" altLang="hu-HU" sz="2400"/>
            </a:p>
          </p:txBody>
        </p:sp>
      </p:grpSp>
      <p:grpSp>
        <p:nvGrpSpPr>
          <p:cNvPr id="7" name="Group 75">
            <a:extLst>
              <a:ext uri="{FF2B5EF4-FFF2-40B4-BE49-F238E27FC236}">
                <a16:creationId xmlns:a16="http://schemas.microsoft.com/office/drawing/2014/main" id="{AB1E7B10-BC25-4FB7-8966-E4C57CC112D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505200"/>
            <a:ext cx="609600" cy="381000"/>
            <a:chOff x="2736" y="1248"/>
            <a:chExt cx="384" cy="240"/>
          </a:xfrm>
        </p:grpSpPr>
        <p:sp>
          <p:nvSpPr>
            <p:cNvPr id="45178" name="Rectangle 73">
              <a:extLst>
                <a:ext uri="{FF2B5EF4-FFF2-40B4-BE49-F238E27FC236}">
                  <a16:creationId xmlns:a16="http://schemas.microsoft.com/office/drawing/2014/main" id="{01B04791-EB35-4955-9E91-6C955F217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a</a:t>
              </a:r>
              <a:endParaRPr lang="en-US" altLang="hu-HU" sz="2400"/>
            </a:p>
          </p:txBody>
        </p:sp>
        <p:sp>
          <p:nvSpPr>
            <p:cNvPr id="45179" name="Rectangle 74">
              <a:extLst>
                <a:ext uri="{FF2B5EF4-FFF2-40B4-BE49-F238E27FC236}">
                  <a16:creationId xmlns:a16="http://schemas.microsoft.com/office/drawing/2014/main" id="{153BBDBD-0C95-443F-B212-C30F4B8C7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12</a:t>
              </a:r>
              <a:endParaRPr lang="en-US" altLang="hu-HU" sz="2400"/>
            </a:p>
          </p:txBody>
        </p:sp>
      </p:grpSp>
      <p:grpSp>
        <p:nvGrpSpPr>
          <p:cNvPr id="8" name="Group 78">
            <a:extLst>
              <a:ext uri="{FF2B5EF4-FFF2-40B4-BE49-F238E27FC236}">
                <a16:creationId xmlns:a16="http://schemas.microsoft.com/office/drawing/2014/main" id="{F316C578-3F79-4D2C-B803-87D26E8B598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886200"/>
            <a:ext cx="609600" cy="381000"/>
            <a:chOff x="2736" y="1488"/>
            <a:chExt cx="384" cy="240"/>
          </a:xfrm>
        </p:grpSpPr>
        <p:sp>
          <p:nvSpPr>
            <p:cNvPr id="45176" name="Rectangle 76">
              <a:extLst>
                <a:ext uri="{FF2B5EF4-FFF2-40B4-BE49-F238E27FC236}">
                  <a16:creationId xmlns:a16="http://schemas.microsoft.com/office/drawing/2014/main" id="{A298CE50-EA36-4285-902B-7E9F1B32E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48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x</a:t>
              </a:r>
              <a:endParaRPr lang="en-US" altLang="hu-HU" sz="2400"/>
            </a:p>
          </p:txBody>
        </p:sp>
        <p:sp>
          <p:nvSpPr>
            <p:cNvPr id="45177" name="Rectangle 77">
              <a:extLst>
                <a:ext uri="{FF2B5EF4-FFF2-40B4-BE49-F238E27FC236}">
                  <a16:creationId xmlns:a16="http://schemas.microsoft.com/office/drawing/2014/main" id="{371F5E81-6FB1-4C7F-BBFF-529C80AC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8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44</a:t>
              </a:r>
              <a:endParaRPr lang="en-US" altLang="hu-HU" sz="2400"/>
            </a:p>
          </p:txBody>
        </p:sp>
      </p:grpSp>
      <p:grpSp>
        <p:nvGrpSpPr>
          <p:cNvPr id="9" name="Group 87">
            <a:extLst>
              <a:ext uri="{FF2B5EF4-FFF2-40B4-BE49-F238E27FC236}">
                <a16:creationId xmlns:a16="http://schemas.microsoft.com/office/drawing/2014/main" id="{B70B4EDA-A522-434C-8A1D-F42BF284997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371600"/>
            <a:ext cx="609600" cy="1143000"/>
            <a:chOff x="2256" y="1008"/>
            <a:chExt cx="384" cy="720"/>
          </a:xfrm>
        </p:grpSpPr>
        <p:sp>
          <p:nvSpPr>
            <p:cNvPr id="45173" name="Rectangle 80">
              <a:extLst>
                <a:ext uri="{FF2B5EF4-FFF2-40B4-BE49-F238E27FC236}">
                  <a16:creationId xmlns:a16="http://schemas.microsoft.com/office/drawing/2014/main" id="{70E94199-A6F3-4A86-9524-62406C48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88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174" name="Rectangle 81">
              <a:extLst>
                <a:ext uri="{FF2B5EF4-FFF2-40B4-BE49-F238E27FC236}">
                  <a16:creationId xmlns:a16="http://schemas.microsoft.com/office/drawing/2014/main" id="{F569BDAD-1E5B-4442-B2B8-A4285F4D2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248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175" name="Rectangle 82">
              <a:extLst>
                <a:ext uri="{FF2B5EF4-FFF2-40B4-BE49-F238E27FC236}">
                  <a16:creationId xmlns:a16="http://schemas.microsoft.com/office/drawing/2014/main" id="{95DA224C-5F0E-4784-9C98-CE1F904F7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08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10" name="Group 84">
            <a:extLst>
              <a:ext uri="{FF2B5EF4-FFF2-40B4-BE49-F238E27FC236}">
                <a16:creationId xmlns:a16="http://schemas.microsoft.com/office/drawing/2014/main" id="{451FD4C7-720C-413B-ABF7-FED15720871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371600"/>
            <a:ext cx="609600" cy="381000"/>
            <a:chOff x="2736" y="1248"/>
            <a:chExt cx="384" cy="240"/>
          </a:xfrm>
        </p:grpSpPr>
        <p:sp>
          <p:nvSpPr>
            <p:cNvPr id="45171" name="Rectangle 85">
              <a:extLst>
                <a:ext uri="{FF2B5EF4-FFF2-40B4-BE49-F238E27FC236}">
                  <a16:creationId xmlns:a16="http://schemas.microsoft.com/office/drawing/2014/main" id="{CBA707F6-EEFB-40FF-A8EC-B6CC4382A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a</a:t>
              </a:r>
              <a:endParaRPr lang="en-US" altLang="hu-HU" sz="2400"/>
            </a:p>
          </p:txBody>
        </p:sp>
        <p:sp>
          <p:nvSpPr>
            <p:cNvPr id="45172" name="Rectangle 86">
              <a:extLst>
                <a:ext uri="{FF2B5EF4-FFF2-40B4-BE49-F238E27FC236}">
                  <a16:creationId xmlns:a16="http://schemas.microsoft.com/office/drawing/2014/main" id="{A92FEC44-D7A2-4549-818D-F80D5FEE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12</a:t>
              </a:r>
              <a:endParaRPr lang="en-US" altLang="hu-HU" sz="2400"/>
            </a:p>
          </p:txBody>
        </p:sp>
      </p:grpSp>
      <p:grpSp>
        <p:nvGrpSpPr>
          <p:cNvPr id="11" name="Group 88">
            <a:extLst>
              <a:ext uri="{FF2B5EF4-FFF2-40B4-BE49-F238E27FC236}">
                <a16:creationId xmlns:a16="http://schemas.microsoft.com/office/drawing/2014/main" id="{821D25B6-44C4-4177-B092-1837A65DAB6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752600"/>
            <a:ext cx="609600" cy="381000"/>
            <a:chOff x="2736" y="1008"/>
            <a:chExt cx="384" cy="240"/>
          </a:xfrm>
        </p:grpSpPr>
        <p:sp>
          <p:nvSpPr>
            <p:cNvPr id="45169" name="Rectangle 89">
              <a:extLst>
                <a:ext uri="{FF2B5EF4-FFF2-40B4-BE49-F238E27FC236}">
                  <a16:creationId xmlns:a16="http://schemas.microsoft.com/office/drawing/2014/main" id="{22B13DA3-0DCC-4E5E-8999-6DD1C67C7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d</a:t>
              </a:r>
              <a:endParaRPr lang="en-US" altLang="hu-HU" sz="2400"/>
            </a:p>
          </p:txBody>
        </p:sp>
        <p:sp>
          <p:nvSpPr>
            <p:cNvPr id="45170" name="Rectangle 90">
              <a:extLst>
                <a:ext uri="{FF2B5EF4-FFF2-40B4-BE49-F238E27FC236}">
                  <a16:creationId xmlns:a16="http://schemas.microsoft.com/office/drawing/2014/main" id="{F83D8720-8BD3-4F80-B23F-D23ADBDA6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95</a:t>
              </a:r>
              <a:endParaRPr lang="en-US" altLang="hu-HU" sz="2400"/>
            </a:p>
          </p:txBody>
        </p:sp>
      </p:grpSp>
      <p:grpSp>
        <p:nvGrpSpPr>
          <p:cNvPr id="12" name="Group 91">
            <a:extLst>
              <a:ext uri="{FF2B5EF4-FFF2-40B4-BE49-F238E27FC236}">
                <a16:creationId xmlns:a16="http://schemas.microsoft.com/office/drawing/2014/main" id="{F90010C4-2C73-41A9-A836-0021E500EF95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133600"/>
            <a:ext cx="609600" cy="381000"/>
            <a:chOff x="2736" y="1488"/>
            <a:chExt cx="384" cy="240"/>
          </a:xfrm>
        </p:grpSpPr>
        <p:sp>
          <p:nvSpPr>
            <p:cNvPr id="45167" name="Rectangle 92">
              <a:extLst>
                <a:ext uri="{FF2B5EF4-FFF2-40B4-BE49-F238E27FC236}">
                  <a16:creationId xmlns:a16="http://schemas.microsoft.com/office/drawing/2014/main" id="{65A67FB0-C27E-438C-A9DA-66459DC06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48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x</a:t>
              </a:r>
              <a:endParaRPr lang="en-US" altLang="hu-HU" sz="2400"/>
            </a:p>
          </p:txBody>
        </p:sp>
        <p:sp>
          <p:nvSpPr>
            <p:cNvPr id="45168" name="Rectangle 93">
              <a:extLst>
                <a:ext uri="{FF2B5EF4-FFF2-40B4-BE49-F238E27FC236}">
                  <a16:creationId xmlns:a16="http://schemas.microsoft.com/office/drawing/2014/main" id="{92F9E8B2-845C-41D7-948B-4CC2E8412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8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44</a:t>
              </a:r>
              <a:endParaRPr lang="en-US" altLang="hu-HU" sz="2400"/>
            </a:p>
          </p:txBody>
        </p:sp>
      </p:grpSp>
      <p:sp>
        <p:nvSpPr>
          <p:cNvPr id="42078" name="Text Box 94">
            <a:extLst>
              <a:ext uri="{FF2B5EF4-FFF2-40B4-BE49-F238E27FC236}">
                <a16:creationId xmlns:a16="http://schemas.microsoft.com/office/drawing/2014/main" id="{697B0D40-2541-44F5-8C1D-F8C95CC06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1871663"/>
            <a:ext cx="43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R</a:t>
            </a:r>
            <a:r>
              <a:rPr lang="en-US" altLang="hu-HU" sz="1800" baseline="-25000"/>
              <a:t>1</a:t>
            </a:r>
            <a:endParaRPr lang="en-US" altLang="hu-HU" sz="2400"/>
          </a:p>
        </p:txBody>
      </p:sp>
      <p:grpSp>
        <p:nvGrpSpPr>
          <p:cNvPr id="13" name="Group 121">
            <a:extLst>
              <a:ext uri="{FF2B5EF4-FFF2-40B4-BE49-F238E27FC236}">
                <a16:creationId xmlns:a16="http://schemas.microsoft.com/office/drawing/2014/main" id="{87AE18FD-EA9C-4DED-9CEB-615C2CEFB2C9}"/>
              </a:ext>
            </a:extLst>
          </p:cNvPr>
          <p:cNvGrpSpPr>
            <a:grpSpLocks/>
          </p:cNvGrpSpPr>
          <p:nvPr/>
        </p:nvGrpSpPr>
        <p:grpSpPr bwMode="auto">
          <a:xfrm>
            <a:off x="3148013" y="2743200"/>
            <a:ext cx="1042987" cy="1143000"/>
            <a:chOff x="1983" y="1728"/>
            <a:chExt cx="657" cy="720"/>
          </a:xfrm>
        </p:grpSpPr>
        <p:grpSp>
          <p:nvGrpSpPr>
            <p:cNvPr id="45159" name="Group 101">
              <a:extLst>
                <a:ext uri="{FF2B5EF4-FFF2-40B4-BE49-F238E27FC236}">
                  <a16:creationId xmlns:a16="http://schemas.microsoft.com/office/drawing/2014/main" id="{1D678CBA-D948-4085-BE6F-400B89F2A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728"/>
              <a:ext cx="384" cy="720"/>
              <a:chOff x="2256" y="1872"/>
              <a:chExt cx="384" cy="720"/>
            </a:xfrm>
          </p:grpSpPr>
          <p:sp>
            <p:nvSpPr>
              <p:cNvPr id="45161" name="Rectangle 95">
                <a:extLst>
                  <a:ext uri="{FF2B5EF4-FFF2-40B4-BE49-F238E27FC236}">
                    <a16:creationId xmlns:a16="http://schemas.microsoft.com/office/drawing/2014/main" id="{4662892B-3B43-4391-8914-D7F3F7659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f</a:t>
                </a:r>
                <a:endParaRPr lang="en-US" altLang="hu-HU" sz="2400"/>
              </a:p>
            </p:txBody>
          </p:sp>
          <p:sp>
            <p:nvSpPr>
              <p:cNvPr id="45162" name="Rectangle 96">
                <a:extLst>
                  <a:ext uri="{FF2B5EF4-FFF2-40B4-BE49-F238E27FC236}">
                    <a16:creationId xmlns:a16="http://schemas.microsoft.com/office/drawing/2014/main" id="{FC2AA312-0772-4AAD-831D-C458ACB5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72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12</a:t>
                </a:r>
                <a:endParaRPr lang="en-US" altLang="hu-HU" sz="2400"/>
              </a:p>
            </p:txBody>
          </p:sp>
          <p:sp>
            <p:nvSpPr>
              <p:cNvPr id="45163" name="Rectangle 97">
                <a:extLst>
                  <a:ext uri="{FF2B5EF4-FFF2-40B4-BE49-F238E27FC236}">
                    <a16:creationId xmlns:a16="http://schemas.microsoft.com/office/drawing/2014/main" id="{638CB6C8-906C-4899-885A-98B0BCB26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112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o</a:t>
                </a:r>
                <a:endParaRPr lang="en-US" altLang="hu-HU" sz="2400"/>
              </a:p>
            </p:txBody>
          </p:sp>
          <p:sp>
            <p:nvSpPr>
              <p:cNvPr id="45164" name="Rectangle 98">
                <a:extLst>
                  <a:ext uri="{FF2B5EF4-FFF2-40B4-BE49-F238E27FC236}">
                    <a16:creationId xmlns:a16="http://schemas.microsoft.com/office/drawing/2014/main" id="{9575283D-A6CD-44C4-971E-2AC9AE773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112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73</a:t>
                </a:r>
                <a:endParaRPr lang="en-US" altLang="hu-HU" sz="2400"/>
              </a:p>
            </p:txBody>
          </p:sp>
          <p:sp>
            <p:nvSpPr>
              <p:cNvPr id="45165" name="Rectangle 99">
                <a:extLst>
                  <a:ext uri="{FF2B5EF4-FFF2-40B4-BE49-F238E27FC236}">
                    <a16:creationId xmlns:a16="http://schemas.microsoft.com/office/drawing/2014/main" id="{31F135C8-E4EA-4EAF-8E62-EB1DAA6D6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</a:t>
                </a:r>
                <a:endParaRPr lang="en-US" altLang="hu-HU" sz="2400"/>
              </a:p>
            </p:txBody>
          </p:sp>
          <p:sp>
            <p:nvSpPr>
              <p:cNvPr id="45166" name="Rectangle 100">
                <a:extLst>
                  <a:ext uri="{FF2B5EF4-FFF2-40B4-BE49-F238E27FC236}">
                    <a16:creationId xmlns:a16="http://schemas.microsoft.com/office/drawing/2014/main" id="{A14ECE9E-A380-4D3E-8565-C06A96EEF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352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95</a:t>
                </a:r>
                <a:endParaRPr lang="en-US" altLang="hu-HU" sz="2400"/>
              </a:p>
            </p:txBody>
          </p:sp>
        </p:grpSp>
        <p:sp>
          <p:nvSpPr>
            <p:cNvPr id="45160" name="Text Box 116">
              <a:extLst>
                <a:ext uri="{FF2B5EF4-FFF2-40B4-BE49-F238E27FC236}">
                  <a16:creationId xmlns:a16="http://schemas.microsoft.com/office/drawing/2014/main" id="{85681452-8FAA-4D08-B770-39D6079C3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" y="2073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R</a:t>
              </a:r>
              <a:r>
                <a:rPr lang="en-US" altLang="hu-HU" sz="1800" baseline="-25000"/>
                <a:t>2</a:t>
              </a:r>
              <a:endParaRPr lang="en-US" altLang="hu-HU" sz="2400"/>
            </a:p>
          </p:txBody>
        </p:sp>
      </p:grpSp>
      <p:grpSp>
        <p:nvGrpSpPr>
          <p:cNvPr id="15" name="Group 120">
            <a:extLst>
              <a:ext uri="{FF2B5EF4-FFF2-40B4-BE49-F238E27FC236}">
                <a16:creationId xmlns:a16="http://schemas.microsoft.com/office/drawing/2014/main" id="{698B7FD0-1DBB-408C-9F5B-B555B510355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114800"/>
            <a:ext cx="1066800" cy="1143000"/>
            <a:chOff x="1968" y="2592"/>
            <a:chExt cx="672" cy="720"/>
          </a:xfrm>
        </p:grpSpPr>
        <p:grpSp>
          <p:nvGrpSpPr>
            <p:cNvPr id="45151" name="Group 108">
              <a:extLst>
                <a:ext uri="{FF2B5EF4-FFF2-40B4-BE49-F238E27FC236}">
                  <a16:creationId xmlns:a16="http://schemas.microsoft.com/office/drawing/2014/main" id="{E6A2D409-3314-48FE-AF01-78478315D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592"/>
              <a:ext cx="384" cy="720"/>
              <a:chOff x="4176" y="2448"/>
              <a:chExt cx="384" cy="720"/>
            </a:xfrm>
          </p:grpSpPr>
          <p:sp>
            <p:nvSpPr>
              <p:cNvPr id="45153" name="Rectangle 102">
                <a:extLst>
                  <a:ext uri="{FF2B5EF4-FFF2-40B4-BE49-F238E27FC236}">
                    <a16:creationId xmlns:a16="http://schemas.microsoft.com/office/drawing/2014/main" id="{88C45093-57D7-455D-BCC2-F1F9AE540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4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e</a:t>
                </a:r>
                <a:endParaRPr lang="en-US" altLang="hu-HU" sz="2400"/>
              </a:p>
            </p:txBody>
          </p:sp>
          <p:sp>
            <p:nvSpPr>
              <p:cNvPr id="45154" name="Rectangle 103">
                <a:extLst>
                  <a:ext uri="{FF2B5EF4-FFF2-40B4-BE49-F238E27FC236}">
                    <a16:creationId xmlns:a16="http://schemas.microsoft.com/office/drawing/2014/main" id="{2042C4AA-7A46-46EA-A342-D2DE8A156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4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87</a:t>
                </a:r>
                <a:endParaRPr lang="en-US" altLang="hu-HU" sz="2400"/>
              </a:p>
            </p:txBody>
          </p:sp>
          <p:sp>
            <p:nvSpPr>
              <p:cNvPr id="45155" name="Rectangle 104">
                <a:extLst>
                  <a:ext uri="{FF2B5EF4-FFF2-40B4-BE49-F238E27FC236}">
                    <a16:creationId xmlns:a16="http://schemas.microsoft.com/office/drawing/2014/main" id="{9CEC8DC5-33E4-4B96-A008-F3D609BDE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n</a:t>
                </a:r>
                <a:endParaRPr lang="en-US" altLang="hu-HU" sz="2400"/>
              </a:p>
            </p:txBody>
          </p:sp>
          <p:sp>
            <p:nvSpPr>
              <p:cNvPr id="45156" name="Rectangle 105">
                <a:extLst>
                  <a:ext uri="{FF2B5EF4-FFF2-40B4-BE49-F238E27FC236}">
                    <a16:creationId xmlns:a16="http://schemas.microsoft.com/office/drawing/2014/main" id="{A3977388-3087-43E1-8309-5301EC338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68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67</a:t>
                </a:r>
                <a:endParaRPr lang="en-US" altLang="hu-HU" sz="2400"/>
              </a:p>
            </p:txBody>
          </p:sp>
          <p:sp>
            <p:nvSpPr>
              <p:cNvPr id="45157" name="Rectangle 106">
                <a:extLst>
                  <a:ext uri="{FF2B5EF4-FFF2-40B4-BE49-F238E27FC236}">
                    <a16:creationId xmlns:a16="http://schemas.microsoft.com/office/drawing/2014/main" id="{5C5E1429-4990-4381-B087-31E6E7DEA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</a:t>
                </a:r>
                <a:endParaRPr lang="en-US" altLang="hu-HU" sz="2400"/>
              </a:p>
            </p:txBody>
          </p:sp>
          <p:sp>
            <p:nvSpPr>
              <p:cNvPr id="45158" name="Rectangle 107">
                <a:extLst>
                  <a:ext uri="{FF2B5EF4-FFF2-40B4-BE49-F238E27FC236}">
                    <a16:creationId xmlns:a16="http://schemas.microsoft.com/office/drawing/2014/main" id="{F72EBA13-000F-41BB-8CA3-F9B2932A6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45</a:t>
                </a:r>
                <a:endParaRPr lang="en-US" altLang="hu-HU" sz="2400"/>
              </a:p>
            </p:txBody>
          </p:sp>
        </p:grpSp>
        <p:sp>
          <p:nvSpPr>
            <p:cNvPr id="45152" name="Text Box 117">
              <a:extLst>
                <a:ext uri="{FF2B5EF4-FFF2-40B4-BE49-F238E27FC236}">
                  <a16:creationId xmlns:a16="http://schemas.microsoft.com/office/drawing/2014/main" id="{473F9732-9A1D-4EE4-9510-BAA1382C7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937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R</a:t>
              </a:r>
              <a:r>
                <a:rPr lang="en-US" altLang="hu-HU" sz="1800" baseline="-25000"/>
                <a:t>3</a:t>
              </a:r>
              <a:endParaRPr lang="en-US" altLang="hu-HU" sz="2400"/>
            </a:p>
          </p:txBody>
        </p:sp>
      </p:grpSp>
      <p:grpSp>
        <p:nvGrpSpPr>
          <p:cNvPr id="17" name="Group 119">
            <a:extLst>
              <a:ext uri="{FF2B5EF4-FFF2-40B4-BE49-F238E27FC236}">
                <a16:creationId xmlns:a16="http://schemas.microsoft.com/office/drawing/2014/main" id="{3CAB4CA7-98A9-4C2E-8E73-77701EBB66E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486400"/>
            <a:ext cx="1066800" cy="1143000"/>
            <a:chOff x="1968" y="3456"/>
            <a:chExt cx="672" cy="720"/>
          </a:xfrm>
        </p:grpSpPr>
        <p:grpSp>
          <p:nvGrpSpPr>
            <p:cNvPr id="45143" name="Group 115">
              <a:extLst>
                <a:ext uri="{FF2B5EF4-FFF2-40B4-BE49-F238E27FC236}">
                  <a16:creationId xmlns:a16="http://schemas.microsoft.com/office/drawing/2014/main" id="{9B03206E-2DAF-4767-ABCA-A023A0056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456"/>
              <a:ext cx="384" cy="720"/>
              <a:chOff x="4176" y="3168"/>
              <a:chExt cx="384" cy="720"/>
            </a:xfrm>
          </p:grpSpPr>
          <p:sp>
            <p:nvSpPr>
              <p:cNvPr id="45145" name="Rectangle 109">
                <a:extLst>
                  <a:ext uri="{FF2B5EF4-FFF2-40B4-BE49-F238E27FC236}">
                    <a16:creationId xmlns:a16="http://schemas.microsoft.com/office/drawing/2014/main" id="{06EBEA95-AE2F-4804-8091-70BBE7EC2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b</a:t>
                </a:r>
                <a:endParaRPr lang="en-US" altLang="hu-HU" sz="2400"/>
              </a:p>
            </p:txBody>
          </p:sp>
          <p:sp>
            <p:nvSpPr>
              <p:cNvPr id="45146" name="Rectangle 110">
                <a:extLst>
                  <a:ext uri="{FF2B5EF4-FFF2-40B4-BE49-F238E27FC236}">
                    <a16:creationId xmlns:a16="http://schemas.microsoft.com/office/drawing/2014/main" id="{387EC46B-1107-4068-ADEB-839B994EC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16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38</a:t>
                </a:r>
                <a:endParaRPr lang="en-US" altLang="hu-HU" sz="2400"/>
              </a:p>
            </p:txBody>
          </p:sp>
          <p:sp>
            <p:nvSpPr>
              <p:cNvPr id="45147" name="Rectangle 111">
                <a:extLst>
                  <a:ext uri="{FF2B5EF4-FFF2-40B4-BE49-F238E27FC236}">
                    <a16:creationId xmlns:a16="http://schemas.microsoft.com/office/drawing/2014/main" id="{0EF12F02-9B0F-4ED9-A7B5-D8223FB87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v</a:t>
                </a:r>
                <a:endParaRPr lang="en-US" altLang="hu-HU" sz="2400"/>
              </a:p>
            </p:txBody>
          </p:sp>
          <p:sp>
            <p:nvSpPr>
              <p:cNvPr id="45148" name="Rectangle 112">
                <a:extLst>
                  <a:ext uri="{FF2B5EF4-FFF2-40B4-BE49-F238E27FC236}">
                    <a16:creationId xmlns:a16="http://schemas.microsoft.com/office/drawing/2014/main" id="{6EB180BC-A57B-4FC9-9BCF-96334EA7C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40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22</a:t>
                </a:r>
                <a:endParaRPr lang="en-US" altLang="hu-HU" sz="2400"/>
              </a:p>
            </p:txBody>
          </p:sp>
          <p:sp>
            <p:nvSpPr>
              <p:cNvPr id="45149" name="Rectangle 113">
                <a:extLst>
                  <a:ext uri="{FF2B5EF4-FFF2-40B4-BE49-F238E27FC236}">
                    <a16:creationId xmlns:a16="http://schemas.microsoft.com/office/drawing/2014/main" id="{BBABD87D-5E8A-46D2-89FF-815BB5F03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6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z</a:t>
                </a:r>
                <a:endParaRPr lang="en-US" altLang="hu-HU" sz="2400"/>
              </a:p>
            </p:txBody>
          </p:sp>
          <p:sp>
            <p:nvSpPr>
              <p:cNvPr id="45150" name="Rectangle 114">
                <a:extLst>
                  <a:ext uri="{FF2B5EF4-FFF2-40B4-BE49-F238E27FC236}">
                    <a16:creationId xmlns:a16="http://schemas.microsoft.com/office/drawing/2014/main" id="{66460BCF-5A95-4368-88BD-C9C077EB0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6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11</a:t>
                </a:r>
                <a:endParaRPr lang="en-US" altLang="hu-HU" sz="2400"/>
              </a:p>
            </p:txBody>
          </p:sp>
        </p:grpSp>
        <p:sp>
          <p:nvSpPr>
            <p:cNvPr id="45144" name="Text Box 118">
              <a:extLst>
                <a:ext uri="{FF2B5EF4-FFF2-40B4-BE49-F238E27FC236}">
                  <a16:creationId xmlns:a16="http://schemas.microsoft.com/office/drawing/2014/main" id="{D4174D71-5736-4475-B0D0-BFD81ED81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753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R</a:t>
              </a:r>
              <a:r>
                <a:rPr lang="en-US" altLang="hu-HU" sz="1800" baseline="-25000"/>
                <a:t>4</a:t>
              </a:r>
              <a:endParaRPr lang="en-US" altLang="hu-HU" sz="2400"/>
            </a:p>
          </p:txBody>
        </p:sp>
      </p:grpSp>
      <p:grpSp>
        <p:nvGrpSpPr>
          <p:cNvPr id="19" name="Group 127">
            <a:extLst>
              <a:ext uri="{FF2B5EF4-FFF2-40B4-BE49-F238E27FC236}">
                <a16:creationId xmlns:a16="http://schemas.microsoft.com/office/drawing/2014/main" id="{4C8E859A-B1AB-4740-A50D-ECA9B67FECE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133600"/>
            <a:ext cx="609600" cy="1143000"/>
            <a:chOff x="3264" y="1344"/>
            <a:chExt cx="384" cy="720"/>
          </a:xfrm>
        </p:grpSpPr>
        <p:sp>
          <p:nvSpPr>
            <p:cNvPr id="45140" name="Rectangle 123">
              <a:extLst>
                <a:ext uri="{FF2B5EF4-FFF2-40B4-BE49-F238E27FC236}">
                  <a16:creationId xmlns:a16="http://schemas.microsoft.com/office/drawing/2014/main" id="{94BFFCDC-E822-482B-8901-7D0C26F80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24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141" name="Rectangle 124">
              <a:extLst>
                <a:ext uri="{FF2B5EF4-FFF2-40B4-BE49-F238E27FC236}">
                  <a16:creationId xmlns:a16="http://schemas.microsoft.com/office/drawing/2014/main" id="{7B9A575E-F929-4973-B1DE-27EE2CB56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584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45142" name="Rectangle 125">
              <a:extLst>
                <a:ext uri="{FF2B5EF4-FFF2-40B4-BE49-F238E27FC236}">
                  <a16:creationId xmlns:a16="http://schemas.microsoft.com/office/drawing/2014/main" id="{09CDEF6E-2409-4CDD-8C3B-6781A9022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44"/>
              <a:ext cx="384" cy="240"/>
            </a:xfrm>
            <a:prstGeom prst="rect">
              <a:avLst/>
            </a:prstGeom>
            <a:solidFill>
              <a:srgbClr val="99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20" name="Group 130">
            <a:extLst>
              <a:ext uri="{FF2B5EF4-FFF2-40B4-BE49-F238E27FC236}">
                <a16:creationId xmlns:a16="http://schemas.microsoft.com/office/drawing/2014/main" id="{F13C81EF-6A2D-4F7C-8AFB-FF76A314B19A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133600"/>
            <a:ext cx="609600" cy="381000"/>
            <a:chOff x="4800" y="1248"/>
            <a:chExt cx="384" cy="240"/>
          </a:xfrm>
        </p:grpSpPr>
        <p:sp>
          <p:nvSpPr>
            <p:cNvPr id="45138" name="Rectangle 128">
              <a:extLst>
                <a:ext uri="{FF2B5EF4-FFF2-40B4-BE49-F238E27FC236}">
                  <a16:creationId xmlns:a16="http://schemas.microsoft.com/office/drawing/2014/main" id="{15160E61-5007-4197-AFEB-7C1B0FDBD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a</a:t>
              </a:r>
              <a:endParaRPr lang="en-US" altLang="hu-HU" sz="2400"/>
            </a:p>
          </p:txBody>
        </p:sp>
        <p:sp>
          <p:nvSpPr>
            <p:cNvPr id="45139" name="Rectangle 129">
              <a:extLst>
                <a:ext uri="{FF2B5EF4-FFF2-40B4-BE49-F238E27FC236}">
                  <a16:creationId xmlns:a16="http://schemas.microsoft.com/office/drawing/2014/main" id="{08E2A588-1313-4132-8D65-CAFDEDB8C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12</a:t>
              </a:r>
              <a:endParaRPr lang="en-US" altLang="hu-HU" sz="2400"/>
            </a:p>
          </p:txBody>
        </p:sp>
      </p:grpSp>
      <p:grpSp>
        <p:nvGrpSpPr>
          <p:cNvPr id="21" name="Group 133">
            <a:extLst>
              <a:ext uri="{FF2B5EF4-FFF2-40B4-BE49-F238E27FC236}">
                <a16:creationId xmlns:a16="http://schemas.microsoft.com/office/drawing/2014/main" id="{7DA1294F-1C99-4864-94EA-DFBB680129A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514600"/>
            <a:ext cx="609600" cy="381000"/>
            <a:chOff x="4800" y="1968"/>
            <a:chExt cx="384" cy="240"/>
          </a:xfrm>
        </p:grpSpPr>
        <p:sp>
          <p:nvSpPr>
            <p:cNvPr id="45136" name="Rectangle 131">
              <a:extLst>
                <a:ext uri="{FF2B5EF4-FFF2-40B4-BE49-F238E27FC236}">
                  <a16:creationId xmlns:a16="http://schemas.microsoft.com/office/drawing/2014/main" id="{EA42175B-78B9-4C14-B116-3DDFA0AFD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96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</a:t>
              </a:r>
              <a:endParaRPr lang="en-US" altLang="hu-HU" sz="2400"/>
            </a:p>
          </p:txBody>
        </p:sp>
        <p:sp>
          <p:nvSpPr>
            <p:cNvPr id="45137" name="Rectangle 132">
              <a:extLst>
                <a:ext uri="{FF2B5EF4-FFF2-40B4-BE49-F238E27FC236}">
                  <a16:creationId xmlns:a16="http://schemas.microsoft.com/office/drawing/2014/main" id="{EAE167D7-D999-4B53-B6BA-23003E8FA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96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12</a:t>
              </a:r>
              <a:endParaRPr lang="en-US" altLang="hu-HU" sz="2400"/>
            </a:p>
          </p:txBody>
        </p:sp>
      </p:grpSp>
      <p:grpSp>
        <p:nvGrpSpPr>
          <p:cNvPr id="22" name="Group 134">
            <a:extLst>
              <a:ext uri="{FF2B5EF4-FFF2-40B4-BE49-F238E27FC236}">
                <a16:creationId xmlns:a16="http://schemas.microsoft.com/office/drawing/2014/main" id="{BEE0182A-55E8-481A-B563-7BC14CC024A5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895600"/>
            <a:ext cx="609600" cy="381000"/>
            <a:chOff x="4800" y="1248"/>
            <a:chExt cx="384" cy="240"/>
          </a:xfrm>
        </p:grpSpPr>
        <p:sp>
          <p:nvSpPr>
            <p:cNvPr id="45134" name="Rectangle 135">
              <a:extLst>
                <a:ext uri="{FF2B5EF4-FFF2-40B4-BE49-F238E27FC236}">
                  <a16:creationId xmlns:a16="http://schemas.microsoft.com/office/drawing/2014/main" id="{D6F956FC-89F0-46D0-89E2-D2B7B2F51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a</a:t>
              </a:r>
              <a:endParaRPr lang="en-US" altLang="hu-HU" sz="2400"/>
            </a:p>
          </p:txBody>
        </p:sp>
        <p:sp>
          <p:nvSpPr>
            <p:cNvPr id="45135" name="Rectangle 136">
              <a:extLst>
                <a:ext uri="{FF2B5EF4-FFF2-40B4-BE49-F238E27FC236}">
                  <a16:creationId xmlns:a16="http://schemas.microsoft.com/office/drawing/2014/main" id="{AF02C679-D87F-4644-A130-1EEDA8B49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12</a:t>
              </a:r>
              <a:endParaRPr lang="en-US" altLang="hu-HU" sz="2400"/>
            </a:p>
          </p:txBody>
        </p:sp>
      </p:grpSp>
      <p:sp>
        <p:nvSpPr>
          <p:cNvPr id="42121" name="Freeform 137">
            <a:extLst>
              <a:ext uri="{FF2B5EF4-FFF2-40B4-BE49-F238E27FC236}">
                <a16:creationId xmlns:a16="http://schemas.microsoft.com/office/drawing/2014/main" id="{257BE9F4-B739-4AF3-9B72-D26033F4AAA9}"/>
              </a:ext>
            </a:extLst>
          </p:cNvPr>
          <p:cNvSpPr>
            <a:spLocks/>
          </p:cNvSpPr>
          <p:nvPr/>
        </p:nvSpPr>
        <p:spPr bwMode="auto">
          <a:xfrm>
            <a:off x="5410200" y="1752600"/>
            <a:ext cx="457200" cy="1371600"/>
          </a:xfrm>
          <a:custGeom>
            <a:avLst/>
            <a:gdLst>
              <a:gd name="T0" fmla="*/ 0 w 288"/>
              <a:gd name="T1" fmla="*/ 2147483646 h 1056"/>
              <a:gd name="T2" fmla="*/ 2147483646 w 288"/>
              <a:gd name="T3" fmla="*/ 2147483646 h 1056"/>
              <a:gd name="T4" fmla="*/ 2147483646 w 288"/>
              <a:gd name="T5" fmla="*/ 2147483646 h 1056"/>
              <a:gd name="T6" fmla="*/ 2147483646 w 28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1056"/>
              <a:gd name="T14" fmla="*/ 288 w 28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1056">
                <a:moveTo>
                  <a:pt x="0" y="1056"/>
                </a:moveTo>
                <a:cubicBezTo>
                  <a:pt x="116" y="976"/>
                  <a:pt x="232" y="896"/>
                  <a:pt x="240" y="768"/>
                </a:cubicBezTo>
                <a:cubicBezTo>
                  <a:pt x="248" y="640"/>
                  <a:pt x="40" y="416"/>
                  <a:pt x="48" y="288"/>
                </a:cubicBezTo>
                <a:cubicBezTo>
                  <a:pt x="56" y="160"/>
                  <a:pt x="172" y="80"/>
                  <a:pt x="2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3" name="Group 142">
            <a:extLst>
              <a:ext uri="{FF2B5EF4-FFF2-40B4-BE49-F238E27FC236}">
                <a16:creationId xmlns:a16="http://schemas.microsoft.com/office/drawing/2014/main" id="{72283C9F-821F-4FCA-92E1-868155D5BA6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133600"/>
            <a:ext cx="609600" cy="381000"/>
            <a:chOff x="4800" y="1008"/>
            <a:chExt cx="384" cy="240"/>
          </a:xfrm>
        </p:grpSpPr>
        <p:sp>
          <p:nvSpPr>
            <p:cNvPr id="45132" name="Rectangle 140">
              <a:extLst>
                <a:ext uri="{FF2B5EF4-FFF2-40B4-BE49-F238E27FC236}">
                  <a16:creationId xmlns:a16="http://schemas.microsoft.com/office/drawing/2014/main" id="{F7296D47-A86B-41EE-A095-A0282491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d</a:t>
              </a:r>
              <a:endParaRPr lang="en-US" altLang="hu-HU" sz="2400"/>
            </a:p>
          </p:txBody>
        </p:sp>
        <p:sp>
          <p:nvSpPr>
            <p:cNvPr id="45133" name="Rectangle 141">
              <a:extLst>
                <a:ext uri="{FF2B5EF4-FFF2-40B4-BE49-F238E27FC236}">
                  <a16:creationId xmlns:a16="http://schemas.microsoft.com/office/drawing/2014/main" id="{719FF4AB-555E-41D6-B10E-88375C699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95</a:t>
              </a:r>
              <a:endParaRPr lang="en-US" altLang="hu-HU" sz="2400"/>
            </a:p>
          </p:txBody>
        </p:sp>
      </p:grpSp>
      <p:grpSp>
        <p:nvGrpSpPr>
          <p:cNvPr id="24" name="Group 143">
            <a:extLst>
              <a:ext uri="{FF2B5EF4-FFF2-40B4-BE49-F238E27FC236}">
                <a16:creationId xmlns:a16="http://schemas.microsoft.com/office/drawing/2014/main" id="{56425DA6-44F3-4B66-A89A-00A61397461A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895600"/>
            <a:ext cx="609600" cy="381000"/>
            <a:chOff x="4800" y="1008"/>
            <a:chExt cx="384" cy="240"/>
          </a:xfrm>
        </p:grpSpPr>
        <p:sp>
          <p:nvSpPr>
            <p:cNvPr id="45130" name="Rectangle 144">
              <a:extLst>
                <a:ext uri="{FF2B5EF4-FFF2-40B4-BE49-F238E27FC236}">
                  <a16:creationId xmlns:a16="http://schemas.microsoft.com/office/drawing/2014/main" id="{32B2F70C-60F9-4617-B0B9-13790C3C2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d</a:t>
              </a:r>
              <a:endParaRPr lang="en-US" altLang="hu-HU" sz="2400"/>
            </a:p>
          </p:txBody>
        </p:sp>
        <p:sp>
          <p:nvSpPr>
            <p:cNvPr id="45131" name="Rectangle 145">
              <a:extLst>
                <a:ext uri="{FF2B5EF4-FFF2-40B4-BE49-F238E27FC236}">
                  <a16:creationId xmlns:a16="http://schemas.microsoft.com/office/drawing/2014/main" id="{E4E3D913-2D35-42CC-B636-4DFD98186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95</a:t>
              </a:r>
              <a:endParaRPr lang="en-US" altLang="hu-HU" sz="2400"/>
            </a:p>
          </p:txBody>
        </p:sp>
      </p:grpSp>
      <p:grpSp>
        <p:nvGrpSpPr>
          <p:cNvPr id="25" name="Group 148">
            <a:extLst>
              <a:ext uri="{FF2B5EF4-FFF2-40B4-BE49-F238E27FC236}">
                <a16:creationId xmlns:a16="http://schemas.microsoft.com/office/drawing/2014/main" id="{99EF99A9-6343-4B9E-B085-68ACFEED5E37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524000"/>
            <a:ext cx="609600" cy="381000"/>
            <a:chOff x="4800" y="1248"/>
            <a:chExt cx="384" cy="240"/>
          </a:xfrm>
        </p:grpSpPr>
        <p:sp>
          <p:nvSpPr>
            <p:cNvPr id="45128" name="Rectangle 146">
              <a:extLst>
                <a:ext uri="{FF2B5EF4-FFF2-40B4-BE49-F238E27FC236}">
                  <a16:creationId xmlns:a16="http://schemas.microsoft.com/office/drawing/2014/main" id="{AC858D9F-98A7-422B-94AA-22221160B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a</a:t>
              </a:r>
              <a:endParaRPr lang="en-US" altLang="hu-HU" sz="2400"/>
            </a:p>
          </p:txBody>
        </p:sp>
        <p:sp>
          <p:nvSpPr>
            <p:cNvPr id="45129" name="Rectangle 147">
              <a:extLst>
                <a:ext uri="{FF2B5EF4-FFF2-40B4-BE49-F238E27FC236}">
                  <a16:creationId xmlns:a16="http://schemas.microsoft.com/office/drawing/2014/main" id="{F93FA9EE-EB19-4203-B7C2-E79DF8F10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12</a:t>
              </a:r>
              <a:endParaRPr lang="en-US" altLang="hu-HU" sz="2400"/>
            </a:p>
          </p:txBody>
        </p:sp>
      </p:grpSp>
      <p:grpSp>
        <p:nvGrpSpPr>
          <p:cNvPr id="26" name="Group 151">
            <a:extLst>
              <a:ext uri="{FF2B5EF4-FFF2-40B4-BE49-F238E27FC236}">
                <a16:creationId xmlns:a16="http://schemas.microsoft.com/office/drawing/2014/main" id="{00E1F28B-4D03-460B-BE97-9F419F292E28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905000"/>
            <a:ext cx="609600" cy="381000"/>
            <a:chOff x="4800" y="1008"/>
            <a:chExt cx="384" cy="240"/>
          </a:xfrm>
        </p:grpSpPr>
        <p:sp>
          <p:nvSpPr>
            <p:cNvPr id="45126" name="Rectangle 149">
              <a:extLst>
                <a:ext uri="{FF2B5EF4-FFF2-40B4-BE49-F238E27FC236}">
                  <a16:creationId xmlns:a16="http://schemas.microsoft.com/office/drawing/2014/main" id="{5002806A-524E-4A48-BFB7-B57A5657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d</a:t>
              </a:r>
              <a:endParaRPr lang="en-US" altLang="hu-HU" sz="2400"/>
            </a:p>
          </p:txBody>
        </p:sp>
        <p:sp>
          <p:nvSpPr>
            <p:cNvPr id="45127" name="Rectangle 150">
              <a:extLst>
                <a:ext uri="{FF2B5EF4-FFF2-40B4-BE49-F238E27FC236}">
                  <a16:creationId xmlns:a16="http://schemas.microsoft.com/office/drawing/2014/main" id="{20686F84-A333-409D-B7FB-FCE6671B7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00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95</a:t>
              </a:r>
              <a:endParaRPr lang="en-US" altLang="hu-HU" sz="2400"/>
            </a:p>
          </p:txBody>
        </p:sp>
      </p:grpSp>
      <p:grpSp>
        <p:nvGrpSpPr>
          <p:cNvPr id="27" name="Group 156">
            <a:extLst>
              <a:ext uri="{FF2B5EF4-FFF2-40B4-BE49-F238E27FC236}">
                <a16:creationId xmlns:a16="http://schemas.microsoft.com/office/drawing/2014/main" id="{B49385F5-7708-47F9-A752-3B05D1BFAC54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86000"/>
            <a:ext cx="609600" cy="1524000"/>
            <a:chOff x="4272" y="1248"/>
            <a:chExt cx="384" cy="960"/>
          </a:xfrm>
        </p:grpSpPr>
        <p:sp>
          <p:nvSpPr>
            <p:cNvPr id="45118" name="Rectangle 48">
              <a:extLst>
                <a:ext uri="{FF2B5EF4-FFF2-40B4-BE49-F238E27FC236}">
                  <a16:creationId xmlns:a16="http://schemas.microsoft.com/office/drawing/2014/main" id="{584EB991-9C5F-46BD-B422-DB2DA4C7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x</a:t>
              </a:r>
              <a:endParaRPr lang="en-US" altLang="hu-HU" sz="2400"/>
            </a:p>
          </p:txBody>
        </p:sp>
        <p:sp>
          <p:nvSpPr>
            <p:cNvPr id="45119" name="Rectangle 49">
              <a:extLst>
                <a:ext uri="{FF2B5EF4-FFF2-40B4-BE49-F238E27FC236}">
                  <a16:creationId xmlns:a16="http://schemas.microsoft.com/office/drawing/2014/main" id="{F9527DBA-3A0D-4A32-8BD5-F3A30DFC0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96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44</a:t>
              </a:r>
              <a:endParaRPr lang="en-US" altLang="hu-HU" sz="2400"/>
            </a:p>
          </p:txBody>
        </p:sp>
        <p:sp>
          <p:nvSpPr>
            <p:cNvPr id="45120" name="Rectangle 50">
              <a:extLst>
                <a:ext uri="{FF2B5EF4-FFF2-40B4-BE49-F238E27FC236}">
                  <a16:creationId xmlns:a16="http://schemas.microsoft.com/office/drawing/2014/main" id="{FAD6DEFB-4DE0-45F8-A4CD-F72D14825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72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</a:t>
              </a:r>
              <a:endParaRPr lang="en-US" altLang="hu-HU" sz="2400"/>
            </a:p>
          </p:txBody>
        </p:sp>
        <p:sp>
          <p:nvSpPr>
            <p:cNvPr id="45121" name="Rectangle 51">
              <a:extLst>
                <a:ext uri="{FF2B5EF4-FFF2-40B4-BE49-F238E27FC236}">
                  <a16:creationId xmlns:a16="http://schemas.microsoft.com/office/drawing/2014/main" id="{96018802-41DB-4FC8-BB4A-5FE24B43C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2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95</a:t>
              </a:r>
              <a:endParaRPr lang="en-US" altLang="hu-HU" sz="2400"/>
            </a:p>
          </p:txBody>
        </p:sp>
        <p:sp>
          <p:nvSpPr>
            <p:cNvPr id="45122" name="Rectangle 152">
              <a:extLst>
                <a:ext uri="{FF2B5EF4-FFF2-40B4-BE49-F238E27FC236}">
                  <a16:creationId xmlns:a16="http://schemas.microsoft.com/office/drawing/2014/main" id="{137B8BDA-C46A-4E72-A33F-443B72338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f</a:t>
              </a:r>
              <a:endParaRPr lang="en-US" altLang="hu-HU" sz="2400"/>
            </a:p>
          </p:txBody>
        </p:sp>
        <p:sp>
          <p:nvSpPr>
            <p:cNvPr id="45123" name="Rectangle 153">
              <a:extLst>
                <a:ext uri="{FF2B5EF4-FFF2-40B4-BE49-F238E27FC236}">
                  <a16:creationId xmlns:a16="http://schemas.microsoft.com/office/drawing/2014/main" id="{D663C830-EE0B-44BE-B73E-8CA64A307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4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12</a:t>
              </a:r>
              <a:endParaRPr lang="en-US" altLang="hu-HU" sz="2400"/>
            </a:p>
          </p:txBody>
        </p:sp>
        <p:sp>
          <p:nvSpPr>
            <p:cNvPr id="45124" name="Rectangle 154">
              <a:extLst>
                <a:ext uri="{FF2B5EF4-FFF2-40B4-BE49-F238E27FC236}">
                  <a16:creationId xmlns:a16="http://schemas.microsoft.com/office/drawing/2014/main" id="{2A0B3D6C-C8AB-4AE6-A614-E497BF33F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8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o</a:t>
              </a:r>
              <a:endParaRPr lang="en-US" altLang="hu-HU" sz="2400"/>
            </a:p>
          </p:txBody>
        </p:sp>
        <p:sp>
          <p:nvSpPr>
            <p:cNvPr id="45125" name="Rectangle 155">
              <a:extLst>
                <a:ext uri="{FF2B5EF4-FFF2-40B4-BE49-F238E27FC236}">
                  <a16:creationId xmlns:a16="http://schemas.microsoft.com/office/drawing/2014/main" id="{2C56D4CD-1C1E-4DF4-9090-1D31C2983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88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73</a:t>
              </a:r>
              <a:endParaRPr lang="en-US" altLang="hu-HU" sz="2400"/>
            </a:p>
          </p:txBody>
        </p:sp>
      </p:grpSp>
      <p:sp>
        <p:nvSpPr>
          <p:cNvPr id="42142" name="Text Box 158">
            <a:extLst>
              <a:ext uri="{FF2B5EF4-FFF2-40B4-BE49-F238E27FC236}">
                <a16:creationId xmlns:a16="http://schemas.microsoft.com/office/drawing/2014/main" id="{C7B68FDD-BB38-4F37-BBD4-B505C9A35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1143000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run</a:t>
            </a:r>
            <a:endParaRPr lang="en-US" altLang="hu-HU" sz="2400"/>
          </a:p>
        </p:txBody>
      </p:sp>
      <p:sp>
        <p:nvSpPr>
          <p:cNvPr id="42143" name="Text Box 159">
            <a:extLst>
              <a:ext uri="{FF2B5EF4-FFF2-40B4-BE49-F238E27FC236}">
                <a16:creationId xmlns:a16="http://schemas.microsoft.com/office/drawing/2014/main" id="{E2B570EA-E4FA-4A47-A71E-386341DFD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2192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pass</a:t>
            </a:r>
            <a:endParaRPr lang="en-US" altLang="hu-HU" sz="2400"/>
          </a:p>
        </p:txBody>
      </p:sp>
      <p:grpSp>
        <p:nvGrpSpPr>
          <p:cNvPr id="28" name="Group 193">
            <a:extLst>
              <a:ext uri="{FF2B5EF4-FFF2-40B4-BE49-F238E27FC236}">
                <a16:creationId xmlns:a16="http://schemas.microsoft.com/office/drawing/2014/main" id="{CE4BD29F-8761-43D8-9230-E08D0C027EEF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429000"/>
            <a:ext cx="666750" cy="457200"/>
            <a:chOff x="4320" y="2160"/>
            <a:chExt cx="420" cy="288"/>
          </a:xfrm>
        </p:grpSpPr>
        <p:sp>
          <p:nvSpPr>
            <p:cNvPr id="45116" name="Line 161">
              <a:extLst>
                <a:ext uri="{FF2B5EF4-FFF2-40B4-BE49-F238E27FC236}">
                  <a16:creationId xmlns:a16="http://schemas.microsoft.com/office/drawing/2014/main" id="{3B680314-13AE-4626-B399-1B2A1001A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4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5117" name="Text Box 162">
              <a:extLst>
                <a:ext uri="{FF2B5EF4-FFF2-40B4-BE49-F238E27FC236}">
                  <a16:creationId xmlns:a16="http://schemas.microsoft.com/office/drawing/2014/main" id="{E75AF70E-5757-4B98-9F71-B33266878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160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pass</a:t>
              </a:r>
              <a:endParaRPr lang="en-US" altLang="hu-HU" sz="2400"/>
            </a:p>
          </p:txBody>
        </p:sp>
      </p:grpSp>
      <p:grpSp>
        <p:nvGrpSpPr>
          <p:cNvPr id="29" name="Group 191">
            <a:extLst>
              <a:ext uri="{FF2B5EF4-FFF2-40B4-BE49-F238E27FC236}">
                <a16:creationId xmlns:a16="http://schemas.microsoft.com/office/drawing/2014/main" id="{A3E5F79F-8C97-485F-BBD0-4DAFF6CB8CA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1676400"/>
            <a:ext cx="609600" cy="4572000"/>
            <a:chOff x="4848" y="1056"/>
            <a:chExt cx="384" cy="2880"/>
          </a:xfrm>
        </p:grpSpPr>
        <p:grpSp>
          <p:nvGrpSpPr>
            <p:cNvPr id="45088" name="Group 163">
              <a:extLst>
                <a:ext uri="{FF2B5EF4-FFF2-40B4-BE49-F238E27FC236}">
                  <a16:creationId xmlns:a16="http://schemas.microsoft.com/office/drawing/2014/main" id="{0C25BAF0-C722-4EB7-82FC-1BBD6BA82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496"/>
              <a:ext cx="384" cy="1440"/>
              <a:chOff x="4032" y="2400"/>
              <a:chExt cx="384" cy="1440"/>
            </a:xfrm>
          </p:grpSpPr>
          <p:sp>
            <p:nvSpPr>
              <p:cNvPr id="45104" name="Rectangle 164">
                <a:extLst>
                  <a:ext uri="{FF2B5EF4-FFF2-40B4-BE49-F238E27FC236}">
                    <a16:creationId xmlns:a16="http://schemas.microsoft.com/office/drawing/2014/main" id="{D7DB3837-1785-4727-B372-88843A739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312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v</a:t>
                </a:r>
                <a:endParaRPr lang="en-US" altLang="hu-HU" sz="2400"/>
              </a:p>
            </p:txBody>
          </p:sp>
          <p:sp>
            <p:nvSpPr>
              <p:cNvPr id="45105" name="Rectangle 165">
                <a:extLst>
                  <a:ext uri="{FF2B5EF4-FFF2-40B4-BE49-F238E27FC236}">
                    <a16:creationId xmlns:a16="http://schemas.microsoft.com/office/drawing/2014/main" id="{BFD747C0-F66D-479D-A2DD-98A79583C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22</a:t>
                </a:r>
                <a:endParaRPr lang="en-US" altLang="hu-HU" sz="2400"/>
              </a:p>
            </p:txBody>
          </p:sp>
          <p:sp>
            <p:nvSpPr>
              <p:cNvPr id="45106" name="Rectangle 166">
                <a:extLst>
                  <a:ext uri="{FF2B5EF4-FFF2-40B4-BE49-F238E27FC236}">
                    <a16:creationId xmlns:a16="http://schemas.microsoft.com/office/drawing/2014/main" id="{4AABB463-86DF-4F2A-8038-FB7F81909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</a:t>
                </a:r>
                <a:endParaRPr lang="en-US" altLang="hu-HU" sz="2400"/>
              </a:p>
            </p:txBody>
          </p:sp>
          <p:sp>
            <p:nvSpPr>
              <p:cNvPr id="45107" name="Rectangle 167">
                <a:extLst>
                  <a:ext uri="{FF2B5EF4-FFF2-40B4-BE49-F238E27FC236}">
                    <a16:creationId xmlns:a16="http://schemas.microsoft.com/office/drawing/2014/main" id="{CBD71C62-01C7-4DB2-A305-64579891C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45</a:t>
                </a:r>
                <a:endParaRPr lang="en-US" altLang="hu-HU" sz="2400"/>
              </a:p>
            </p:txBody>
          </p:sp>
          <p:sp>
            <p:nvSpPr>
              <p:cNvPr id="45108" name="Rectangle 168">
                <a:extLst>
                  <a:ext uri="{FF2B5EF4-FFF2-40B4-BE49-F238E27FC236}">
                    <a16:creationId xmlns:a16="http://schemas.microsoft.com/office/drawing/2014/main" id="{62E25017-410D-4249-9879-10C073DF9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64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</a:t>
                </a:r>
                <a:endParaRPr lang="en-US" altLang="hu-HU" sz="2400"/>
              </a:p>
            </p:txBody>
          </p:sp>
          <p:sp>
            <p:nvSpPr>
              <p:cNvPr id="45109" name="Rectangle 169">
                <a:extLst>
                  <a:ext uri="{FF2B5EF4-FFF2-40B4-BE49-F238E27FC236}">
                    <a16:creationId xmlns:a16="http://schemas.microsoft.com/office/drawing/2014/main" id="{DD125EE4-A401-4454-8509-4D752B29D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64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95</a:t>
                </a:r>
                <a:endParaRPr lang="en-US" altLang="hu-HU" sz="2400"/>
              </a:p>
            </p:txBody>
          </p:sp>
          <p:sp>
            <p:nvSpPr>
              <p:cNvPr id="45110" name="Rectangle 170">
                <a:extLst>
                  <a:ext uri="{FF2B5EF4-FFF2-40B4-BE49-F238E27FC236}">
                    <a16:creationId xmlns:a16="http://schemas.microsoft.com/office/drawing/2014/main" id="{156D43EC-1B3A-4CCA-B8EC-AFE03EE61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z</a:t>
                </a:r>
                <a:endParaRPr lang="en-US" altLang="hu-HU" sz="2400"/>
              </a:p>
            </p:txBody>
          </p:sp>
          <p:sp>
            <p:nvSpPr>
              <p:cNvPr id="45111" name="Rectangle 171">
                <a:extLst>
                  <a:ext uri="{FF2B5EF4-FFF2-40B4-BE49-F238E27FC236}">
                    <a16:creationId xmlns:a16="http://schemas.microsoft.com/office/drawing/2014/main" id="{1C21B8E9-E1F9-4C80-BF59-142B1CB2A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6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11</a:t>
                </a:r>
                <a:endParaRPr lang="en-US" altLang="hu-HU" sz="2400"/>
              </a:p>
            </p:txBody>
          </p:sp>
          <p:sp>
            <p:nvSpPr>
              <p:cNvPr id="45112" name="Rectangle 172">
                <a:extLst>
                  <a:ext uri="{FF2B5EF4-FFF2-40B4-BE49-F238E27FC236}">
                    <a16:creationId xmlns:a16="http://schemas.microsoft.com/office/drawing/2014/main" id="{A14FB152-C75A-4325-884C-8B8072E81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336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x</a:t>
                </a:r>
                <a:endParaRPr lang="en-US" altLang="hu-HU" sz="2400"/>
              </a:p>
            </p:txBody>
          </p:sp>
          <p:sp>
            <p:nvSpPr>
              <p:cNvPr id="45113" name="Rectangle 173">
                <a:extLst>
                  <a:ext uri="{FF2B5EF4-FFF2-40B4-BE49-F238E27FC236}">
                    <a16:creationId xmlns:a16="http://schemas.microsoft.com/office/drawing/2014/main" id="{D602FE36-DC19-46E9-931C-B9C5B1101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36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44</a:t>
                </a:r>
                <a:endParaRPr lang="en-US" altLang="hu-HU" sz="2400"/>
              </a:p>
            </p:txBody>
          </p:sp>
          <p:sp>
            <p:nvSpPr>
              <p:cNvPr id="45114" name="Rectangle 174">
                <a:extLst>
                  <a:ext uri="{FF2B5EF4-FFF2-40B4-BE49-F238E27FC236}">
                    <a16:creationId xmlns:a16="http://schemas.microsoft.com/office/drawing/2014/main" id="{D3EFC549-B0F4-4EEC-B9BB-AF76AFF94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o</a:t>
                </a:r>
                <a:endParaRPr lang="en-US" altLang="hu-HU" sz="2400"/>
              </a:p>
            </p:txBody>
          </p:sp>
          <p:sp>
            <p:nvSpPr>
              <p:cNvPr id="45115" name="Rectangle 175">
                <a:extLst>
                  <a:ext uri="{FF2B5EF4-FFF2-40B4-BE49-F238E27FC236}">
                    <a16:creationId xmlns:a16="http://schemas.microsoft.com/office/drawing/2014/main" id="{DCAA0AF7-B7E9-4E94-BBA4-26C4B7994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73</a:t>
                </a:r>
                <a:endParaRPr lang="en-US" altLang="hu-HU" sz="2400"/>
              </a:p>
            </p:txBody>
          </p:sp>
        </p:grpSp>
        <p:grpSp>
          <p:nvGrpSpPr>
            <p:cNvPr id="45089" name="Group 176">
              <a:extLst>
                <a:ext uri="{FF2B5EF4-FFF2-40B4-BE49-F238E27FC236}">
                  <a16:creationId xmlns:a16="http://schemas.microsoft.com/office/drawing/2014/main" id="{6BF339B8-8B64-48FD-AED1-063E9FC2E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056"/>
              <a:ext cx="384" cy="240"/>
              <a:chOff x="4800" y="1248"/>
              <a:chExt cx="384" cy="240"/>
            </a:xfrm>
          </p:grpSpPr>
          <p:sp>
            <p:nvSpPr>
              <p:cNvPr id="45102" name="Rectangle 177">
                <a:extLst>
                  <a:ext uri="{FF2B5EF4-FFF2-40B4-BE49-F238E27FC236}">
                    <a16:creationId xmlns:a16="http://schemas.microsoft.com/office/drawing/2014/main" id="{2739C5A8-1CBA-4C26-B61E-18B6A43A7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2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a</a:t>
                </a:r>
                <a:endParaRPr lang="en-US" altLang="hu-HU" sz="2400"/>
              </a:p>
            </p:txBody>
          </p:sp>
          <p:sp>
            <p:nvSpPr>
              <p:cNvPr id="45103" name="Rectangle 178">
                <a:extLst>
                  <a:ext uri="{FF2B5EF4-FFF2-40B4-BE49-F238E27FC236}">
                    <a16:creationId xmlns:a16="http://schemas.microsoft.com/office/drawing/2014/main" id="{FA40C67A-F84B-426D-8901-7043B4400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2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12</a:t>
                </a:r>
                <a:endParaRPr lang="en-US" altLang="hu-HU" sz="2400"/>
              </a:p>
            </p:txBody>
          </p:sp>
        </p:grpSp>
        <p:grpSp>
          <p:nvGrpSpPr>
            <p:cNvPr id="45090" name="Group 179">
              <a:extLst>
                <a:ext uri="{FF2B5EF4-FFF2-40B4-BE49-F238E27FC236}">
                  <a16:creationId xmlns:a16="http://schemas.microsoft.com/office/drawing/2014/main" id="{6BE139B4-B2CC-4CD4-A395-240CBCB9F2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296"/>
              <a:ext cx="384" cy="240"/>
              <a:chOff x="4800" y="1008"/>
              <a:chExt cx="384" cy="240"/>
            </a:xfrm>
          </p:grpSpPr>
          <p:sp>
            <p:nvSpPr>
              <p:cNvPr id="45100" name="Rectangle 180">
                <a:extLst>
                  <a:ext uri="{FF2B5EF4-FFF2-40B4-BE49-F238E27FC236}">
                    <a16:creationId xmlns:a16="http://schemas.microsoft.com/office/drawing/2014/main" id="{06BFD693-83AA-4987-92F6-C99D1EAAD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00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b</a:t>
                </a:r>
                <a:endParaRPr lang="en-US" altLang="hu-HU" sz="2400"/>
              </a:p>
            </p:txBody>
          </p:sp>
          <p:sp>
            <p:nvSpPr>
              <p:cNvPr id="45101" name="Rectangle 181">
                <a:extLst>
                  <a:ext uri="{FF2B5EF4-FFF2-40B4-BE49-F238E27FC236}">
                    <a16:creationId xmlns:a16="http://schemas.microsoft.com/office/drawing/2014/main" id="{47772790-DC8C-405C-89AB-E55BDB4F0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00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38</a:t>
                </a:r>
                <a:endParaRPr lang="en-US" altLang="hu-HU" sz="2400"/>
              </a:p>
            </p:txBody>
          </p:sp>
        </p:grpSp>
        <p:grpSp>
          <p:nvGrpSpPr>
            <p:cNvPr id="45091" name="Group 182">
              <a:extLst>
                <a:ext uri="{FF2B5EF4-FFF2-40B4-BE49-F238E27FC236}">
                  <a16:creationId xmlns:a16="http://schemas.microsoft.com/office/drawing/2014/main" id="{08AD3DD2-A70B-4EFB-84A8-7DFEB914F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1536"/>
              <a:ext cx="384" cy="960"/>
              <a:chOff x="4272" y="1248"/>
              <a:chExt cx="384" cy="960"/>
            </a:xfrm>
          </p:grpSpPr>
          <p:sp>
            <p:nvSpPr>
              <p:cNvPr id="45092" name="Rectangle 183">
                <a:extLst>
                  <a:ext uri="{FF2B5EF4-FFF2-40B4-BE49-F238E27FC236}">
                    <a16:creationId xmlns:a16="http://schemas.microsoft.com/office/drawing/2014/main" id="{67AE7229-3EF2-4E1C-A1DC-9BAF54801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96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n</a:t>
                </a:r>
                <a:endParaRPr lang="en-US" altLang="hu-HU" sz="2400"/>
              </a:p>
            </p:txBody>
          </p:sp>
          <p:sp>
            <p:nvSpPr>
              <p:cNvPr id="45093" name="Rectangle 184">
                <a:extLst>
                  <a:ext uri="{FF2B5EF4-FFF2-40B4-BE49-F238E27FC236}">
                    <a16:creationId xmlns:a16="http://schemas.microsoft.com/office/drawing/2014/main" id="{B890A716-EFA7-4056-A2AD-B9E072C17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96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67</a:t>
                </a:r>
                <a:endParaRPr lang="en-US" altLang="hu-HU" sz="2400"/>
              </a:p>
            </p:txBody>
          </p:sp>
          <p:sp>
            <p:nvSpPr>
              <p:cNvPr id="45094" name="Rectangle 185">
                <a:extLst>
                  <a:ext uri="{FF2B5EF4-FFF2-40B4-BE49-F238E27FC236}">
                    <a16:creationId xmlns:a16="http://schemas.microsoft.com/office/drawing/2014/main" id="{88EBF805-1F61-4428-B893-D9092797B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72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f</a:t>
                </a:r>
                <a:endParaRPr lang="en-US" altLang="hu-HU" sz="2400"/>
              </a:p>
            </p:txBody>
          </p:sp>
          <p:sp>
            <p:nvSpPr>
              <p:cNvPr id="45095" name="Rectangle 186">
                <a:extLst>
                  <a:ext uri="{FF2B5EF4-FFF2-40B4-BE49-F238E27FC236}">
                    <a16:creationId xmlns:a16="http://schemas.microsoft.com/office/drawing/2014/main" id="{17DEE204-5E73-4D5B-9C83-01BB5BD41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72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12</a:t>
                </a:r>
                <a:endParaRPr lang="en-US" altLang="hu-HU" sz="2400"/>
              </a:p>
            </p:txBody>
          </p:sp>
          <p:sp>
            <p:nvSpPr>
              <p:cNvPr id="45096" name="Rectangle 187">
                <a:extLst>
                  <a:ext uri="{FF2B5EF4-FFF2-40B4-BE49-F238E27FC236}">
                    <a16:creationId xmlns:a16="http://schemas.microsoft.com/office/drawing/2014/main" id="{28226F2B-977B-4D1B-AB13-51F26E1D6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2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d</a:t>
                </a:r>
                <a:endParaRPr lang="en-US" altLang="hu-HU" sz="2400"/>
              </a:p>
            </p:txBody>
          </p:sp>
          <p:sp>
            <p:nvSpPr>
              <p:cNvPr id="45097" name="Rectangle 188">
                <a:extLst>
                  <a:ext uri="{FF2B5EF4-FFF2-40B4-BE49-F238E27FC236}">
                    <a16:creationId xmlns:a16="http://schemas.microsoft.com/office/drawing/2014/main" id="{8FFC179C-F0BB-490B-BF6A-741FBAE20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24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95</a:t>
                </a:r>
                <a:endParaRPr lang="en-US" altLang="hu-HU" sz="2400"/>
              </a:p>
            </p:txBody>
          </p:sp>
          <p:sp>
            <p:nvSpPr>
              <p:cNvPr id="45098" name="Rectangle 189">
                <a:extLst>
                  <a:ext uri="{FF2B5EF4-FFF2-40B4-BE49-F238E27FC236}">
                    <a16:creationId xmlns:a16="http://schemas.microsoft.com/office/drawing/2014/main" id="{0F3EDBE2-74C3-48D8-8B1A-39ACADA70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48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e</a:t>
                </a:r>
                <a:endParaRPr lang="en-US" altLang="hu-HU" sz="2400"/>
              </a:p>
            </p:txBody>
          </p:sp>
          <p:sp>
            <p:nvSpPr>
              <p:cNvPr id="45099" name="Rectangle 190">
                <a:extLst>
                  <a:ext uri="{FF2B5EF4-FFF2-40B4-BE49-F238E27FC236}">
                    <a16:creationId xmlns:a16="http://schemas.microsoft.com/office/drawing/2014/main" id="{30EDA144-D817-495A-94F6-D91DB7C1E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488"/>
                <a:ext cx="19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87</a:t>
                </a:r>
                <a:endParaRPr lang="en-US" altLang="hu-HU" sz="2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42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78" grpId="0"/>
      <p:bldP spid="42142" grpId="0"/>
      <p:bldP spid="421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ia számának helye 5">
            <a:extLst>
              <a:ext uri="{FF2B5EF4-FFF2-40B4-BE49-F238E27FC236}">
                <a16:creationId xmlns:a16="http://schemas.microsoft.com/office/drawing/2014/main" id="{0DFB1DD7-9B9E-4F00-B969-2D7C4A76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184A8-6C26-4FFA-A518-8FA895108103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9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B67B953-B33A-4C82-8FE9-D1619333A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Sort-Merge cost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AD36705-9E10-41E5-AEA2-C216C4413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B</a:t>
            </a:r>
            <a:r>
              <a:rPr lang="en-US" altLang="hu-HU" baseline="-25000"/>
              <a:t>R</a:t>
            </a:r>
            <a:r>
              <a:rPr lang="en-US" altLang="hu-HU"/>
              <a:t> the number of pages of R</a:t>
            </a:r>
          </a:p>
          <a:p>
            <a:pPr eaLnBrk="1" hangingPunct="1"/>
            <a:r>
              <a:rPr lang="en-US" altLang="hu-HU"/>
              <a:t>Sort stage: </a:t>
            </a:r>
            <a:r>
              <a:rPr lang="en-US" altLang="hu-HU">
                <a:solidFill>
                  <a:srgbClr val="3333CC"/>
                </a:solidFill>
              </a:rPr>
              <a:t>2 * B</a:t>
            </a:r>
            <a:r>
              <a:rPr lang="en-US" altLang="hu-HU" baseline="-25000">
                <a:solidFill>
                  <a:srgbClr val="3333CC"/>
                </a:solidFill>
              </a:rPr>
              <a:t>R</a:t>
            </a:r>
            <a:r>
              <a:rPr lang="en-US" altLang="hu-HU"/>
              <a:t> </a:t>
            </a:r>
          </a:p>
          <a:p>
            <a:pPr lvl="1" eaLnBrk="1" hangingPunct="1"/>
            <a:r>
              <a:rPr lang="en-US" altLang="hu-HU"/>
              <a:t>read/write relation</a:t>
            </a:r>
          </a:p>
          <a:p>
            <a:pPr eaLnBrk="1" hangingPunct="1"/>
            <a:r>
              <a:rPr lang="en-US" altLang="hu-HU"/>
              <a:t>Merge stage:</a:t>
            </a:r>
          </a:p>
          <a:p>
            <a:pPr lvl="1" eaLnBrk="1" hangingPunct="1"/>
            <a:r>
              <a:rPr lang="en-US" altLang="hu-HU"/>
              <a:t>initially         runs to be merged</a:t>
            </a:r>
          </a:p>
          <a:p>
            <a:pPr lvl="1" eaLnBrk="1" hangingPunct="1"/>
            <a:r>
              <a:rPr lang="en-US" altLang="hu-HU"/>
              <a:t>each </a:t>
            </a:r>
            <a:r>
              <a:rPr lang="en-US" altLang="hu-HU" i="1"/>
              <a:t>pass</a:t>
            </a:r>
            <a:r>
              <a:rPr lang="en-US" altLang="hu-HU"/>
              <a:t> M-1 runs sorted</a:t>
            </a:r>
          </a:p>
          <a:p>
            <a:pPr lvl="1" eaLnBrk="1" hangingPunct="1"/>
            <a:r>
              <a:rPr lang="en-US" altLang="hu-HU"/>
              <a:t>thus, total number of passes: </a:t>
            </a:r>
          </a:p>
          <a:p>
            <a:pPr lvl="1" eaLnBrk="1" hangingPunct="1"/>
            <a:r>
              <a:rPr lang="en-US" altLang="hu-HU"/>
              <a:t>at each pass </a:t>
            </a:r>
            <a:r>
              <a:rPr lang="en-US" altLang="hu-HU">
                <a:solidFill>
                  <a:srgbClr val="00B050"/>
                </a:solidFill>
              </a:rPr>
              <a:t>2 * B</a:t>
            </a:r>
            <a:r>
              <a:rPr lang="en-US" altLang="hu-HU" baseline="-25000">
                <a:solidFill>
                  <a:srgbClr val="00B050"/>
                </a:solidFill>
              </a:rPr>
              <a:t>R</a:t>
            </a:r>
            <a:r>
              <a:rPr lang="en-US" altLang="hu-HU">
                <a:solidFill>
                  <a:srgbClr val="00B050"/>
                </a:solidFill>
              </a:rPr>
              <a:t> </a:t>
            </a:r>
            <a:r>
              <a:rPr lang="en-US" altLang="hu-HU"/>
              <a:t>pages are read</a:t>
            </a:r>
            <a:r>
              <a:rPr lang="hu-HU" altLang="hu-HU"/>
              <a:t>/written</a:t>
            </a:r>
            <a:endParaRPr lang="en-US" altLang="hu-HU"/>
          </a:p>
          <a:p>
            <a:pPr lvl="2" eaLnBrk="1" hangingPunct="1"/>
            <a:r>
              <a:rPr lang="en-US" altLang="hu-HU"/>
              <a:t>read/write relation</a:t>
            </a:r>
            <a:r>
              <a:rPr lang="hu-HU" altLang="hu-HU"/>
              <a:t> (B</a:t>
            </a:r>
            <a:r>
              <a:rPr lang="en-US" altLang="hu-HU" baseline="-25000"/>
              <a:t>R</a:t>
            </a:r>
            <a:r>
              <a:rPr lang="hu-HU" altLang="hu-HU" baseline="-25000"/>
              <a:t> </a:t>
            </a:r>
            <a:r>
              <a:rPr lang="hu-HU" altLang="hu-HU"/>
              <a:t>+ B</a:t>
            </a:r>
            <a:r>
              <a:rPr lang="en-US" altLang="hu-HU" baseline="-25000"/>
              <a:t>R</a:t>
            </a:r>
            <a:r>
              <a:rPr lang="hu-HU" altLang="hu-HU"/>
              <a:t>)</a:t>
            </a:r>
            <a:endParaRPr lang="en-US" altLang="hu-HU"/>
          </a:p>
          <a:p>
            <a:pPr lvl="2" eaLnBrk="1" hangingPunct="1"/>
            <a:r>
              <a:rPr lang="en-US" altLang="hu-HU"/>
              <a:t>apart from final write </a:t>
            </a:r>
            <a:r>
              <a:rPr lang="hu-HU" altLang="hu-HU"/>
              <a:t>(</a:t>
            </a:r>
            <a:r>
              <a:rPr lang="hu-HU" altLang="hu-HU">
                <a:solidFill>
                  <a:srgbClr val="FF0000"/>
                </a:solidFill>
              </a:rPr>
              <a:t>B</a:t>
            </a:r>
            <a:r>
              <a:rPr lang="en-US" altLang="hu-HU" baseline="-25000">
                <a:solidFill>
                  <a:srgbClr val="FF0000"/>
                </a:solidFill>
              </a:rPr>
              <a:t>R</a:t>
            </a:r>
            <a:r>
              <a:rPr lang="hu-HU" altLang="hu-HU"/>
              <a:t>)</a:t>
            </a:r>
            <a:endParaRPr lang="en-US" altLang="hu-HU"/>
          </a:p>
          <a:p>
            <a:pPr eaLnBrk="1" hangingPunct="1"/>
            <a:r>
              <a:rPr lang="en-US" altLang="hu-HU"/>
              <a:t>Total cost:</a:t>
            </a:r>
          </a:p>
          <a:p>
            <a:pPr lvl="1" eaLnBrk="1" hangingPunct="1"/>
            <a:r>
              <a:rPr lang="en-US" altLang="hu-HU">
                <a:solidFill>
                  <a:srgbClr val="3333CC"/>
                </a:solidFill>
              </a:rPr>
              <a:t>2 * B</a:t>
            </a:r>
            <a:r>
              <a:rPr lang="en-US" altLang="hu-HU" baseline="-25000">
                <a:solidFill>
                  <a:srgbClr val="3333CC"/>
                </a:solidFill>
              </a:rPr>
              <a:t>R</a:t>
            </a:r>
            <a:r>
              <a:rPr lang="en-US" altLang="hu-HU"/>
              <a:t> + </a:t>
            </a:r>
            <a:r>
              <a:rPr lang="en-US" altLang="hu-HU">
                <a:solidFill>
                  <a:srgbClr val="00B050"/>
                </a:solidFill>
              </a:rPr>
              <a:t>2 * B</a:t>
            </a:r>
            <a:r>
              <a:rPr lang="en-US" altLang="hu-HU" baseline="-25000">
                <a:solidFill>
                  <a:srgbClr val="00B050"/>
                </a:solidFill>
              </a:rPr>
              <a:t>R</a:t>
            </a:r>
            <a:r>
              <a:rPr lang="en-US" altLang="hu-HU">
                <a:solidFill>
                  <a:srgbClr val="00B050"/>
                </a:solidFill>
              </a:rPr>
              <a:t> </a:t>
            </a:r>
            <a:r>
              <a:rPr lang="en-US" altLang="hu-HU"/>
              <a:t>*                  - </a:t>
            </a:r>
            <a:r>
              <a:rPr lang="en-US" altLang="hu-HU">
                <a:solidFill>
                  <a:srgbClr val="FF0000"/>
                </a:solidFill>
              </a:rPr>
              <a:t>B</a:t>
            </a:r>
            <a:r>
              <a:rPr lang="en-US" altLang="hu-HU" baseline="-25000">
                <a:solidFill>
                  <a:srgbClr val="FF0000"/>
                </a:solidFill>
              </a:rPr>
              <a:t>R</a:t>
            </a:r>
            <a:r>
              <a:rPr lang="hu-HU" altLang="hu-HU" baseline="-25000"/>
              <a:t> </a:t>
            </a:r>
            <a:r>
              <a:rPr lang="hu-HU" altLang="hu-HU"/>
              <a:t>        eg. B</a:t>
            </a:r>
            <a:r>
              <a:rPr lang="en-US" altLang="hu-HU" baseline="-25000"/>
              <a:t>R</a:t>
            </a:r>
            <a:r>
              <a:rPr lang="hu-HU" altLang="hu-HU"/>
              <a:t> = 1000000, M=100</a:t>
            </a:r>
            <a:endParaRPr lang="en-US" altLang="hu-HU" baseline="-25000"/>
          </a:p>
        </p:txBody>
      </p:sp>
      <p:graphicFrame>
        <p:nvGraphicFramePr>
          <p:cNvPr id="47109" name="Object 4">
            <a:extLst>
              <a:ext uri="{FF2B5EF4-FFF2-40B4-BE49-F238E27FC236}">
                <a16:creationId xmlns:a16="http://schemas.microsoft.com/office/drawing/2014/main" id="{E7114367-60EC-4FB2-9A5D-C465A6FCC7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895600"/>
          <a:ext cx="417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Equation" r:id="rId4" imgW="317500" imgH="406400" progId="Equation.3">
                  <p:embed/>
                </p:oleObj>
              </mc:Choice>
              <mc:Fallback>
                <p:oleObj name="Equation" r:id="rId4" imgW="3175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4175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5">
            <a:extLst>
              <a:ext uri="{FF2B5EF4-FFF2-40B4-BE49-F238E27FC236}">
                <a16:creationId xmlns:a16="http://schemas.microsoft.com/office/drawing/2014/main" id="{E59B0974-5994-4D34-B6F2-A156FDF66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521075"/>
          <a:ext cx="990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Equation" r:id="rId6" imgW="825500" imgH="431800" progId="Equation.3">
                  <p:embed/>
                </p:oleObj>
              </mc:Choice>
              <mc:Fallback>
                <p:oleObj name="Equation" r:id="rId6" imgW="825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21075"/>
                        <a:ext cx="990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6">
            <a:extLst>
              <a:ext uri="{FF2B5EF4-FFF2-40B4-BE49-F238E27FC236}">
                <a16:creationId xmlns:a16="http://schemas.microsoft.com/office/drawing/2014/main" id="{5F940239-02B4-430A-BE36-B1BFD9E5B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159375"/>
          <a:ext cx="990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3" name="Equation" r:id="rId8" imgW="825500" imgH="431800" progId="Equation.3">
                  <p:embed/>
                </p:oleObj>
              </mc:Choice>
              <mc:Fallback>
                <p:oleObj name="Equation" r:id="rId8" imgW="8255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59375"/>
                        <a:ext cx="990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ia számának helye 5">
            <a:extLst>
              <a:ext uri="{FF2B5EF4-FFF2-40B4-BE49-F238E27FC236}">
                <a16:creationId xmlns:a16="http://schemas.microsoft.com/office/drawing/2014/main" id="{3E7D19EA-40B0-4894-BA4F-20AF5657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52EA77-D3D4-488A-B0B0-197C71F1ECC5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9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929DC3A-32AB-48BC-ACA8-CCF3EFBB7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Projection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B93B19B-9449-4DE1-B536-FCECBD50B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π</a:t>
            </a:r>
            <a:r>
              <a:rPr lang="en-US" altLang="hu-HU" baseline="-25000" dirty="0"/>
              <a:t>Α1,Α2…</a:t>
            </a:r>
            <a:r>
              <a:rPr lang="en-US" altLang="hu-HU" dirty="0"/>
              <a:t> (R)</a:t>
            </a:r>
          </a:p>
          <a:p>
            <a:pPr eaLnBrk="1" hangingPunct="1"/>
            <a:r>
              <a:rPr lang="en-US" altLang="hu-HU" dirty="0"/>
              <a:t>remove unwanted attributes</a:t>
            </a:r>
          </a:p>
          <a:p>
            <a:pPr lvl="1" eaLnBrk="1" hangingPunct="1"/>
            <a:r>
              <a:rPr lang="en-US" altLang="hu-HU" dirty="0"/>
              <a:t>scan and drop attributes</a:t>
            </a:r>
          </a:p>
          <a:p>
            <a:pPr eaLnBrk="1" hangingPunct="1"/>
            <a:r>
              <a:rPr lang="en-US" altLang="hu-HU" dirty="0"/>
              <a:t>remove duplicate records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sort resulting records </a:t>
            </a:r>
            <a:r>
              <a:rPr lang="en-US" altLang="hu-HU" dirty="0"/>
              <a:t>using all attributes as sort order</a:t>
            </a:r>
          </a:p>
          <a:p>
            <a:pPr lvl="1" eaLnBrk="1" hangingPunct="1"/>
            <a:r>
              <a:rPr lang="en-US" altLang="hu-HU" dirty="0"/>
              <a:t>scan sorted result, </a:t>
            </a:r>
            <a:r>
              <a:rPr lang="en-US" altLang="hu-HU" dirty="0">
                <a:solidFill>
                  <a:srgbClr val="FF0000"/>
                </a:solidFill>
              </a:rPr>
              <a:t>eliminate duplicates </a:t>
            </a:r>
            <a:r>
              <a:rPr lang="en-US" altLang="hu-HU" dirty="0"/>
              <a:t>(ad</a:t>
            </a:r>
            <a:r>
              <a:rPr lang="hu-HU" altLang="hu-HU" dirty="0"/>
              <a:t>ja</a:t>
            </a:r>
            <a:r>
              <a:rPr lang="en-US" altLang="hu-HU" dirty="0"/>
              <a:t>cent)</a:t>
            </a:r>
          </a:p>
          <a:p>
            <a:pPr eaLnBrk="1" hangingPunct="1"/>
            <a:r>
              <a:rPr lang="en-US" altLang="hu-HU" dirty="0"/>
              <a:t>cost</a:t>
            </a:r>
          </a:p>
          <a:p>
            <a:pPr lvl="1" eaLnBrk="1" hangingPunct="1"/>
            <a:r>
              <a:rPr lang="en-US" altLang="hu-HU" dirty="0"/>
              <a:t>initial scan + </a:t>
            </a:r>
            <a:r>
              <a:rPr lang="en-US" altLang="hu-HU" dirty="0">
                <a:solidFill>
                  <a:srgbClr val="FF0000"/>
                </a:solidFill>
              </a:rPr>
              <a:t>sorting</a:t>
            </a:r>
            <a:r>
              <a:rPr lang="en-US" altLang="hu-HU" dirty="0"/>
              <a:t> + final scan</a:t>
            </a:r>
            <a:endParaRPr lang="hu-HU" altLang="hu-HU" dirty="0"/>
          </a:p>
          <a:p>
            <a:pPr marL="457200" lvl="1" indent="0" eaLnBrk="1" hangingPunct="1">
              <a:buNone/>
            </a:pPr>
            <a:endParaRPr lang="hu-HU" altLang="hu-HU" dirty="0"/>
          </a:p>
          <a:p>
            <a:pPr marL="457200" lvl="1" indent="0" eaLnBrk="1" hangingPunct="1">
              <a:buNone/>
            </a:pPr>
            <a:r>
              <a:rPr lang="en-US" altLang="hu-HU" dirty="0"/>
              <a:t>sort a much </a:t>
            </a:r>
            <a:r>
              <a:rPr lang="en-US" altLang="hu-HU" dirty="0">
                <a:solidFill>
                  <a:srgbClr val="00B050"/>
                </a:solidFill>
              </a:rPr>
              <a:t>smaller relation </a:t>
            </a:r>
            <a:r>
              <a:rPr lang="en-US" altLang="hu-HU" dirty="0"/>
              <a:t>after removing unwanted attributes !</a:t>
            </a:r>
          </a:p>
          <a:p>
            <a:pPr lvl="1" eaLnBrk="1" hangingPunct="1"/>
            <a:endParaRPr lang="en-US" altLang="hu-H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ia számának helye 5">
            <a:extLst>
              <a:ext uri="{FF2B5EF4-FFF2-40B4-BE49-F238E27FC236}">
                <a16:creationId xmlns:a16="http://schemas.microsoft.com/office/drawing/2014/main" id="{92887FB1-89CE-44D1-AFA1-C6700F65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C98F8D-8ABB-41B9-B176-194F2606BC3C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9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9F9F993-FC88-44D9-B535-48EAF9F2F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>
                <a:solidFill>
                  <a:srgbClr val="FF0000"/>
                </a:solidFill>
              </a:rPr>
              <a:t>Join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F7D6250-B01B-4436-BA05-7B9C6C6E5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π</a:t>
            </a:r>
            <a:r>
              <a:rPr lang="en-US" altLang="hu-HU" baseline="-25000"/>
              <a:t>name</a:t>
            </a:r>
            <a:r>
              <a:rPr lang="en-US" altLang="hu-HU"/>
              <a:t>(σ</a:t>
            </a:r>
            <a:r>
              <a:rPr lang="en-US" altLang="hu-HU" baseline="-25000"/>
              <a:t>coursename=Advanced DBs</a:t>
            </a:r>
            <a:r>
              <a:rPr lang="en-US" altLang="hu-HU"/>
              <a:t>((student   </a:t>
            </a:r>
            <a:r>
              <a:rPr lang="en-US" altLang="hu-HU" baseline="-25000"/>
              <a:t>cid</a:t>
            </a:r>
            <a:r>
              <a:rPr lang="en-US" altLang="hu-HU"/>
              <a:t> takes)   </a:t>
            </a:r>
            <a:r>
              <a:rPr lang="en-US" altLang="hu-HU" baseline="-25000"/>
              <a:t>courseid</a:t>
            </a:r>
            <a:r>
              <a:rPr lang="en-US" altLang="hu-HU"/>
              <a:t> course) )</a:t>
            </a:r>
          </a:p>
          <a:p>
            <a:pPr eaLnBrk="1" hangingPunct="1"/>
            <a:r>
              <a:rPr lang="en-US" altLang="hu-HU"/>
              <a:t>implementations</a:t>
            </a:r>
          </a:p>
          <a:p>
            <a:pPr lvl="1" eaLnBrk="1" hangingPunct="1"/>
            <a:r>
              <a:rPr lang="en-US" altLang="hu-HU"/>
              <a:t>nested loop join</a:t>
            </a:r>
          </a:p>
          <a:p>
            <a:pPr lvl="1" eaLnBrk="1" hangingPunct="1"/>
            <a:r>
              <a:rPr lang="en-US" altLang="hu-HU"/>
              <a:t>block-nested loop join</a:t>
            </a:r>
          </a:p>
          <a:p>
            <a:pPr lvl="1" eaLnBrk="1" hangingPunct="1"/>
            <a:r>
              <a:rPr lang="en-US" altLang="hu-HU"/>
              <a:t>indexed nested loop join</a:t>
            </a:r>
          </a:p>
          <a:p>
            <a:pPr lvl="1" eaLnBrk="1" hangingPunct="1"/>
            <a:r>
              <a:rPr lang="en-US" altLang="hu-HU"/>
              <a:t>sort-merge join</a:t>
            </a:r>
          </a:p>
          <a:p>
            <a:pPr lvl="1" eaLnBrk="1" hangingPunct="1"/>
            <a:r>
              <a:rPr lang="en-US" altLang="hu-HU"/>
              <a:t>hash join</a:t>
            </a:r>
          </a:p>
        </p:txBody>
      </p:sp>
      <p:grpSp>
        <p:nvGrpSpPr>
          <p:cNvPr id="51205" name="Group 4">
            <a:extLst>
              <a:ext uri="{FF2B5EF4-FFF2-40B4-BE49-F238E27FC236}">
                <a16:creationId xmlns:a16="http://schemas.microsoft.com/office/drawing/2014/main" id="{B71DEFD9-DEA8-470D-B01C-C5CC2AC1BD44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557338"/>
            <a:ext cx="152400" cy="152400"/>
            <a:chOff x="1536" y="2544"/>
            <a:chExt cx="104" cy="96"/>
          </a:xfrm>
        </p:grpSpPr>
        <p:grpSp>
          <p:nvGrpSpPr>
            <p:cNvPr id="51215" name="Group 5">
              <a:extLst>
                <a:ext uri="{FF2B5EF4-FFF2-40B4-BE49-F238E27FC236}">
                  <a16:creationId xmlns:a16="http://schemas.microsoft.com/office/drawing/2014/main" id="{155F8FBF-B73E-4FDB-A449-EF62CEF1F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51220" name="Line 6">
                <a:extLst>
                  <a:ext uri="{FF2B5EF4-FFF2-40B4-BE49-F238E27FC236}">
                    <a16:creationId xmlns:a16="http://schemas.microsoft.com/office/drawing/2014/main" id="{710C959E-20DD-4D59-AF66-4C88DD203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21" name="Line 7">
                <a:extLst>
                  <a:ext uri="{FF2B5EF4-FFF2-40B4-BE49-F238E27FC236}">
                    <a16:creationId xmlns:a16="http://schemas.microsoft.com/office/drawing/2014/main" id="{0778F02D-6ECF-4E7B-911B-6D31B068F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22" name="Line 8">
                <a:extLst>
                  <a:ext uri="{FF2B5EF4-FFF2-40B4-BE49-F238E27FC236}">
                    <a16:creationId xmlns:a16="http://schemas.microsoft.com/office/drawing/2014/main" id="{8FE96F29-6737-4BA2-9873-31944386E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51216" name="Group 9">
              <a:extLst>
                <a:ext uri="{FF2B5EF4-FFF2-40B4-BE49-F238E27FC236}">
                  <a16:creationId xmlns:a16="http://schemas.microsoft.com/office/drawing/2014/main" id="{1A1DC503-3BD0-462A-B1A6-853E2494736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51217" name="Line 10">
                <a:extLst>
                  <a:ext uri="{FF2B5EF4-FFF2-40B4-BE49-F238E27FC236}">
                    <a16:creationId xmlns:a16="http://schemas.microsoft.com/office/drawing/2014/main" id="{ADD1CA02-09FE-4FFB-A096-661C332D7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18" name="Line 11">
                <a:extLst>
                  <a:ext uri="{FF2B5EF4-FFF2-40B4-BE49-F238E27FC236}">
                    <a16:creationId xmlns:a16="http://schemas.microsoft.com/office/drawing/2014/main" id="{80162977-D473-4013-9AFB-0ECADA5B7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19" name="Line 12">
                <a:extLst>
                  <a:ext uri="{FF2B5EF4-FFF2-40B4-BE49-F238E27FC236}">
                    <a16:creationId xmlns:a16="http://schemas.microsoft.com/office/drawing/2014/main" id="{61878014-BDDF-4EDA-BFE6-5DF628E069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51206" name="Group 13">
            <a:extLst>
              <a:ext uri="{FF2B5EF4-FFF2-40B4-BE49-F238E27FC236}">
                <a16:creationId xmlns:a16="http://schemas.microsoft.com/office/drawing/2014/main" id="{4CA301DA-4AA2-4B44-AF05-B149A42FFF7B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1628775"/>
            <a:ext cx="152400" cy="152400"/>
            <a:chOff x="1536" y="2544"/>
            <a:chExt cx="104" cy="96"/>
          </a:xfrm>
        </p:grpSpPr>
        <p:grpSp>
          <p:nvGrpSpPr>
            <p:cNvPr id="51207" name="Group 14">
              <a:extLst>
                <a:ext uri="{FF2B5EF4-FFF2-40B4-BE49-F238E27FC236}">
                  <a16:creationId xmlns:a16="http://schemas.microsoft.com/office/drawing/2014/main" id="{C90D8FAC-4680-4DC9-8D1B-FB7E3E1ED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51212" name="Line 15">
                <a:extLst>
                  <a:ext uri="{FF2B5EF4-FFF2-40B4-BE49-F238E27FC236}">
                    <a16:creationId xmlns:a16="http://schemas.microsoft.com/office/drawing/2014/main" id="{2A829DE5-C732-4C4E-9491-BFB77C978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13" name="Line 16">
                <a:extLst>
                  <a:ext uri="{FF2B5EF4-FFF2-40B4-BE49-F238E27FC236}">
                    <a16:creationId xmlns:a16="http://schemas.microsoft.com/office/drawing/2014/main" id="{1092DF28-CEA2-46E3-93A2-633304050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14" name="Line 17">
                <a:extLst>
                  <a:ext uri="{FF2B5EF4-FFF2-40B4-BE49-F238E27FC236}">
                    <a16:creationId xmlns:a16="http://schemas.microsoft.com/office/drawing/2014/main" id="{0F37F148-825D-4F63-94E9-0795DB7D1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51208" name="Group 18">
              <a:extLst>
                <a:ext uri="{FF2B5EF4-FFF2-40B4-BE49-F238E27FC236}">
                  <a16:creationId xmlns:a16="http://schemas.microsoft.com/office/drawing/2014/main" id="{EAF8BE72-0563-4651-9547-EC7007EEFE4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51209" name="Line 19">
                <a:extLst>
                  <a:ext uri="{FF2B5EF4-FFF2-40B4-BE49-F238E27FC236}">
                    <a16:creationId xmlns:a16="http://schemas.microsoft.com/office/drawing/2014/main" id="{EB759E62-FAFD-4E23-8124-6749B8D0C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10" name="Line 20">
                <a:extLst>
                  <a:ext uri="{FF2B5EF4-FFF2-40B4-BE49-F238E27FC236}">
                    <a16:creationId xmlns:a16="http://schemas.microsoft.com/office/drawing/2014/main" id="{7521BC67-6F0A-49B3-89F8-3B71476D3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1211" name="Line 21">
                <a:extLst>
                  <a:ext uri="{FF2B5EF4-FFF2-40B4-BE49-F238E27FC236}">
                    <a16:creationId xmlns:a16="http://schemas.microsoft.com/office/drawing/2014/main" id="{0AA421E0-AE06-4FA3-A529-803B96309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 számának helye 5">
            <a:extLst>
              <a:ext uri="{FF2B5EF4-FFF2-40B4-BE49-F238E27FC236}">
                <a16:creationId xmlns:a16="http://schemas.microsoft.com/office/drawing/2014/main" id="{DDDE7DAA-4211-4A49-9EDA-DF6B227F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DBD442-8C2E-420F-AACE-D9FA7DB20A96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9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0AF1CF4-65EB-4AA6-9D89-2786D343C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Nested loop join (1/2)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4704B9F-ACD2-4A5F-8F1F-1F24B234B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R     S</a:t>
            </a:r>
          </a:p>
          <a:p>
            <a:pPr eaLnBrk="1" hangingPunct="1"/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</a:t>
            </a:r>
            <a:r>
              <a:rPr lang="en-US" altLang="hu-HU" dirty="0">
                <a:solidFill>
                  <a:srgbClr val="FF0000"/>
                </a:solidFill>
              </a:rPr>
              <a:t>for each tuple </a:t>
            </a:r>
            <a:r>
              <a:rPr lang="en-US" altLang="hu-HU" dirty="0" err="1"/>
              <a:t>t</a:t>
            </a:r>
            <a:r>
              <a:rPr lang="en-US" altLang="hu-HU" baseline="-25000" dirty="0" err="1"/>
              <a:t>R</a:t>
            </a:r>
            <a:r>
              <a:rPr lang="en-US" altLang="hu-HU" dirty="0"/>
              <a:t> of R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for each </a:t>
            </a:r>
            <a:r>
              <a:rPr lang="en-US" altLang="hu-HU" dirty="0" err="1"/>
              <a:t>t</a:t>
            </a:r>
            <a:r>
              <a:rPr lang="en-US" altLang="hu-HU" baseline="-25000" dirty="0" err="1"/>
              <a:t>S</a:t>
            </a:r>
            <a:r>
              <a:rPr lang="en-US" altLang="hu-HU" dirty="0"/>
              <a:t> of 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if (</a:t>
            </a:r>
            <a:r>
              <a:rPr lang="en-US" altLang="hu-HU" dirty="0" err="1"/>
              <a:t>t</a:t>
            </a:r>
            <a:r>
              <a:rPr lang="en-US" altLang="hu-HU" baseline="-25000" dirty="0" err="1"/>
              <a:t>R</a:t>
            </a:r>
            <a:r>
              <a:rPr lang="en-US" altLang="hu-HU" dirty="0"/>
              <a:t> </a:t>
            </a:r>
            <a:r>
              <a:rPr lang="en-US" altLang="hu-HU" dirty="0" err="1"/>
              <a:t>t</a:t>
            </a:r>
            <a:r>
              <a:rPr lang="en-US" altLang="hu-HU" baseline="-25000" dirty="0" err="1"/>
              <a:t>S</a:t>
            </a:r>
            <a:r>
              <a:rPr lang="en-US" altLang="hu-HU" dirty="0"/>
              <a:t> match) output </a:t>
            </a:r>
            <a:r>
              <a:rPr lang="en-US" altLang="hu-HU" dirty="0" err="1"/>
              <a:t>t</a:t>
            </a:r>
            <a:r>
              <a:rPr lang="en-US" altLang="hu-HU" baseline="-25000" dirty="0" err="1"/>
              <a:t>R</a:t>
            </a:r>
            <a:r>
              <a:rPr lang="en-US" altLang="hu-HU" dirty="0" err="1"/>
              <a:t>.t</a:t>
            </a:r>
            <a:r>
              <a:rPr lang="en-US" altLang="hu-HU" baseline="-25000" dirty="0" err="1"/>
              <a:t>S</a:t>
            </a:r>
            <a:endParaRPr lang="en-US" altLang="hu-HU" baseline="-25000" dirty="0"/>
          </a:p>
          <a:p>
            <a:pPr eaLnBrk="1" hangingPunct="1">
              <a:buFontTx/>
              <a:buNone/>
            </a:pPr>
            <a:r>
              <a:rPr lang="en-US" altLang="hu-HU" dirty="0"/>
              <a:t>		end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end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hu-HU" dirty="0"/>
              <a:t>Works for any join condition</a:t>
            </a:r>
          </a:p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hu-HU" dirty="0">
                <a:solidFill>
                  <a:srgbClr val="FF0000"/>
                </a:solidFill>
              </a:rPr>
              <a:t>S inner relation</a:t>
            </a:r>
          </a:p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hu-HU" dirty="0"/>
              <a:t>R outer relation</a:t>
            </a:r>
          </a:p>
        </p:txBody>
      </p:sp>
      <p:grpSp>
        <p:nvGrpSpPr>
          <p:cNvPr id="53253" name="Group 4">
            <a:extLst>
              <a:ext uri="{FF2B5EF4-FFF2-40B4-BE49-F238E27FC236}">
                <a16:creationId xmlns:a16="http://schemas.microsoft.com/office/drawing/2014/main" id="{79D08D6A-66F2-4324-8218-0023581D7F85}"/>
              </a:ext>
            </a:extLst>
          </p:cNvPr>
          <p:cNvGrpSpPr>
            <a:grpSpLocks/>
          </p:cNvGrpSpPr>
          <p:nvPr/>
        </p:nvGrpSpPr>
        <p:grpSpPr bwMode="auto">
          <a:xfrm>
            <a:off x="1390650" y="1638300"/>
            <a:ext cx="152400" cy="152400"/>
            <a:chOff x="1536" y="2544"/>
            <a:chExt cx="104" cy="96"/>
          </a:xfrm>
        </p:grpSpPr>
        <p:grpSp>
          <p:nvGrpSpPr>
            <p:cNvPr id="53254" name="Group 5">
              <a:extLst>
                <a:ext uri="{FF2B5EF4-FFF2-40B4-BE49-F238E27FC236}">
                  <a16:creationId xmlns:a16="http://schemas.microsoft.com/office/drawing/2014/main" id="{425A3B8A-2EB3-4499-9B2C-FC1834E63D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53259" name="Line 6">
                <a:extLst>
                  <a:ext uri="{FF2B5EF4-FFF2-40B4-BE49-F238E27FC236}">
                    <a16:creationId xmlns:a16="http://schemas.microsoft.com/office/drawing/2014/main" id="{58DC2297-A585-4D1B-9FA6-498D62303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60" name="Line 7">
                <a:extLst>
                  <a:ext uri="{FF2B5EF4-FFF2-40B4-BE49-F238E27FC236}">
                    <a16:creationId xmlns:a16="http://schemas.microsoft.com/office/drawing/2014/main" id="{FBE7CC23-75CD-411C-9974-3D4E79F68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61" name="Line 8">
                <a:extLst>
                  <a:ext uri="{FF2B5EF4-FFF2-40B4-BE49-F238E27FC236}">
                    <a16:creationId xmlns:a16="http://schemas.microsoft.com/office/drawing/2014/main" id="{1E0539C2-9B74-44A1-AFBB-F8585EB6D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53255" name="Group 9">
              <a:extLst>
                <a:ext uri="{FF2B5EF4-FFF2-40B4-BE49-F238E27FC236}">
                  <a16:creationId xmlns:a16="http://schemas.microsoft.com/office/drawing/2014/main" id="{CFA25315-2C77-4A5E-B9B0-1014E255807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53256" name="Line 10">
                <a:extLst>
                  <a:ext uri="{FF2B5EF4-FFF2-40B4-BE49-F238E27FC236}">
                    <a16:creationId xmlns:a16="http://schemas.microsoft.com/office/drawing/2014/main" id="{B4770862-6D4E-48C2-8824-725CC7AD2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57" name="Line 11">
                <a:extLst>
                  <a:ext uri="{FF2B5EF4-FFF2-40B4-BE49-F238E27FC236}">
                    <a16:creationId xmlns:a16="http://schemas.microsoft.com/office/drawing/2014/main" id="{4BF3A2CF-BEBC-4B1D-B2EF-7CFAEE4ED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53258" name="Line 12">
                <a:extLst>
                  <a:ext uri="{FF2B5EF4-FFF2-40B4-BE49-F238E27FC236}">
                    <a16:creationId xmlns:a16="http://schemas.microsoft.com/office/drawing/2014/main" id="{AC142445-04EC-4D13-ACD4-82626C37E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ia számának helye 5">
            <a:extLst>
              <a:ext uri="{FF2B5EF4-FFF2-40B4-BE49-F238E27FC236}">
                <a16:creationId xmlns:a16="http://schemas.microsoft.com/office/drawing/2014/main" id="{BCA306EC-97F9-49D0-BCC6-97435450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18A43-334E-4E19-BD1D-56B345A714BD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9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DE59617-25E0-4244-9ED2-3293C9C7B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Nested loop join (2/2)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1484D62-562C-454E-B8FC-2C72D8E33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Costs:</a:t>
            </a:r>
          </a:p>
          <a:p>
            <a:pPr lvl="1" eaLnBrk="1" hangingPunct="1"/>
            <a:r>
              <a:rPr lang="en-US" altLang="hu-HU" dirty="0">
                <a:solidFill>
                  <a:srgbClr val="00B050"/>
                </a:solidFill>
              </a:rPr>
              <a:t>best case </a:t>
            </a:r>
            <a:r>
              <a:rPr lang="en-US" altLang="hu-HU" dirty="0"/>
              <a:t>when smaller relation fits in memory</a:t>
            </a:r>
          </a:p>
          <a:p>
            <a:pPr lvl="2" eaLnBrk="1" hangingPunct="1"/>
            <a:r>
              <a:rPr lang="en-US" altLang="hu-HU" dirty="0"/>
              <a:t>use it as inner relation</a:t>
            </a:r>
          </a:p>
          <a:p>
            <a:pPr lvl="2" eaLnBrk="1" hangingPunct="1"/>
            <a:r>
              <a:rPr lang="en-US" altLang="hu-HU" dirty="0">
                <a:solidFill>
                  <a:srgbClr val="00B050"/>
                </a:solidFill>
              </a:rPr>
              <a:t>B</a:t>
            </a:r>
            <a:r>
              <a:rPr lang="en-US" altLang="hu-HU" baseline="-25000" dirty="0">
                <a:solidFill>
                  <a:srgbClr val="00B050"/>
                </a:solidFill>
              </a:rPr>
              <a:t>R</a:t>
            </a:r>
            <a:r>
              <a:rPr lang="en-US" altLang="hu-HU" dirty="0">
                <a:solidFill>
                  <a:srgbClr val="00B050"/>
                </a:solidFill>
              </a:rPr>
              <a:t>+B</a:t>
            </a:r>
            <a:r>
              <a:rPr lang="en-US" altLang="hu-HU" baseline="-25000" dirty="0">
                <a:solidFill>
                  <a:srgbClr val="00B050"/>
                </a:solidFill>
              </a:rPr>
              <a:t>S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worst case </a:t>
            </a:r>
            <a:r>
              <a:rPr lang="en-US" altLang="hu-HU" dirty="0"/>
              <a:t>when memory holds one page of each relation</a:t>
            </a:r>
          </a:p>
          <a:p>
            <a:pPr lvl="2" eaLnBrk="1" hangingPunct="1"/>
            <a:r>
              <a:rPr lang="en-US" altLang="hu-HU" dirty="0"/>
              <a:t>S scanned </a:t>
            </a:r>
            <a:r>
              <a:rPr lang="en-US" altLang="hu-HU" dirty="0">
                <a:solidFill>
                  <a:srgbClr val="0070C0"/>
                </a:solidFill>
              </a:rPr>
              <a:t>for each tuple </a:t>
            </a:r>
            <a:r>
              <a:rPr lang="en-US" altLang="hu-HU" dirty="0"/>
              <a:t>in R</a:t>
            </a:r>
          </a:p>
          <a:p>
            <a:pPr lvl="2" eaLnBrk="1" hangingPunct="1"/>
            <a:r>
              <a:rPr lang="hu-HU" altLang="hu-HU" dirty="0">
                <a:solidFill>
                  <a:srgbClr val="FF0000"/>
                </a:solidFill>
              </a:rPr>
              <a:t>T</a:t>
            </a:r>
            <a:r>
              <a:rPr lang="en-US" altLang="hu-HU" baseline="-25000" dirty="0">
                <a:solidFill>
                  <a:srgbClr val="FF0000"/>
                </a:solidFill>
              </a:rPr>
              <a:t>R</a:t>
            </a:r>
            <a:r>
              <a:rPr lang="en-US" altLang="hu-HU" dirty="0">
                <a:solidFill>
                  <a:srgbClr val="FF0000"/>
                </a:solidFill>
              </a:rPr>
              <a:t> * B</a:t>
            </a:r>
            <a:r>
              <a:rPr lang="en-US" altLang="hu-HU" baseline="-25000" dirty="0">
                <a:solidFill>
                  <a:srgbClr val="FF0000"/>
                </a:solidFill>
              </a:rPr>
              <a:t>s</a:t>
            </a:r>
            <a:r>
              <a:rPr lang="en-US" altLang="hu-HU" dirty="0">
                <a:solidFill>
                  <a:srgbClr val="FF0000"/>
                </a:solidFill>
              </a:rPr>
              <a:t> + B</a:t>
            </a:r>
            <a:r>
              <a:rPr lang="en-US" altLang="hu-HU" baseline="-25000" dirty="0">
                <a:solidFill>
                  <a:srgbClr val="FF0000"/>
                </a:solidFill>
              </a:rPr>
              <a:t>R</a:t>
            </a:r>
            <a:endParaRPr lang="en-US" altLang="hu-H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 számának helye 5">
            <a:extLst>
              <a:ext uri="{FF2B5EF4-FFF2-40B4-BE49-F238E27FC236}">
                <a16:creationId xmlns:a16="http://schemas.microsoft.com/office/drawing/2014/main" id="{12A7E9A3-CAA0-4828-A5C0-1DAC7438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10886-2ABF-4CA7-9A19-209EC5B5728C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9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8EDE417-FC47-453C-AD51-1AFDAFD2A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Block nested loop join (1/2)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7177B2E-C36F-4AA7-B8EC-63CB876C2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for each page </a:t>
            </a:r>
            <a:r>
              <a:rPr lang="en-US" altLang="hu-HU"/>
              <a:t>X</a:t>
            </a:r>
            <a:r>
              <a:rPr lang="en-US" altLang="hu-HU" baseline="-25000"/>
              <a:t>R </a:t>
            </a:r>
            <a:r>
              <a:rPr lang="en-US" altLang="hu-HU"/>
              <a:t>of R</a:t>
            </a:r>
          </a:p>
          <a:p>
            <a:pPr eaLnBrk="1" hangingPunct="1">
              <a:buFontTx/>
              <a:buNone/>
            </a:pPr>
            <a:r>
              <a:rPr lang="en-US" altLang="hu-HU"/>
              <a:t>	for</a:t>
            </a:r>
            <a:r>
              <a:rPr lang="hu-HU" altLang="hu-HU"/>
              <a:t> </a:t>
            </a:r>
            <a:r>
              <a:rPr lang="en-US" altLang="hu-HU"/>
              <a:t>each page X</a:t>
            </a:r>
            <a:r>
              <a:rPr lang="en-US" altLang="hu-HU" baseline="-25000"/>
              <a:t>S </a:t>
            </a:r>
            <a:r>
              <a:rPr lang="en-US" altLang="hu-HU"/>
              <a:t>of S</a:t>
            </a:r>
            <a:r>
              <a:rPr lang="en-US" altLang="hu-HU" baseline="-25000"/>
              <a:t> </a:t>
            </a:r>
            <a:r>
              <a:rPr lang="en-US" altLang="hu-HU"/>
              <a:t>	</a:t>
            </a:r>
          </a:p>
          <a:p>
            <a:pPr eaLnBrk="1" hangingPunct="1">
              <a:buFontTx/>
              <a:buNone/>
            </a:pPr>
            <a:r>
              <a:rPr lang="en-US" altLang="hu-HU"/>
              <a:t>		for each tuple t</a:t>
            </a:r>
            <a:r>
              <a:rPr lang="en-US" altLang="hu-HU" baseline="-25000"/>
              <a:t>R </a:t>
            </a:r>
            <a:r>
              <a:rPr lang="en-US" altLang="hu-HU"/>
              <a:t>in  X</a:t>
            </a:r>
            <a:r>
              <a:rPr lang="en-US" altLang="hu-HU" baseline="-25000"/>
              <a:t>R </a:t>
            </a: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for each t</a:t>
            </a:r>
            <a:r>
              <a:rPr lang="en-US" altLang="hu-HU" baseline="-25000"/>
              <a:t>S</a:t>
            </a:r>
            <a:r>
              <a:rPr lang="en-US" altLang="hu-HU"/>
              <a:t> in X</a:t>
            </a:r>
            <a:r>
              <a:rPr lang="en-US" altLang="hu-HU" baseline="-25000"/>
              <a:t>S </a:t>
            </a: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		if (t</a:t>
            </a:r>
            <a:r>
              <a:rPr lang="en-US" altLang="hu-HU" baseline="-25000"/>
              <a:t>R</a:t>
            </a:r>
            <a:r>
              <a:rPr lang="en-US" altLang="hu-HU"/>
              <a:t> t</a:t>
            </a:r>
            <a:r>
              <a:rPr lang="en-US" altLang="hu-HU" baseline="-25000"/>
              <a:t>S</a:t>
            </a:r>
            <a:r>
              <a:rPr lang="en-US" altLang="hu-HU"/>
              <a:t> match) output t</a:t>
            </a:r>
            <a:r>
              <a:rPr lang="en-US" altLang="hu-HU" baseline="-25000"/>
              <a:t>R</a:t>
            </a:r>
            <a:r>
              <a:rPr lang="en-US" altLang="hu-HU"/>
              <a:t>.t</a:t>
            </a:r>
            <a:r>
              <a:rPr lang="en-US" altLang="hu-HU" baseline="-25000"/>
              <a:t>S</a:t>
            </a:r>
          </a:p>
          <a:p>
            <a:pPr eaLnBrk="1" hangingPunct="1">
              <a:buFontTx/>
              <a:buNone/>
            </a:pPr>
            <a:r>
              <a:rPr lang="en-US" altLang="hu-HU"/>
              <a:t>			end</a:t>
            </a:r>
          </a:p>
          <a:p>
            <a:pPr eaLnBrk="1" hangingPunct="1">
              <a:buFontTx/>
              <a:buNone/>
            </a:pPr>
            <a:r>
              <a:rPr lang="en-US" altLang="hu-HU"/>
              <a:t>		end</a:t>
            </a:r>
          </a:p>
          <a:p>
            <a:pPr eaLnBrk="1" hangingPunct="1">
              <a:buFontTx/>
              <a:buNone/>
            </a:pPr>
            <a:r>
              <a:rPr lang="en-US" altLang="hu-HU"/>
              <a:t>	end</a:t>
            </a:r>
          </a:p>
          <a:p>
            <a:pPr eaLnBrk="1" hangingPunct="1">
              <a:buFontTx/>
              <a:buNone/>
            </a:pPr>
            <a:r>
              <a:rPr lang="en-US" altLang="hu-HU"/>
              <a:t>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 számának helye 5">
            <a:extLst>
              <a:ext uri="{FF2B5EF4-FFF2-40B4-BE49-F238E27FC236}">
                <a16:creationId xmlns:a16="http://schemas.microsoft.com/office/drawing/2014/main" id="{2EB7D143-6202-41F2-8C9B-4ABFA62A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EDDB2B-8139-4CF3-86AD-8EB716944F06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9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74BB556-FAF4-41AB-941C-74C2F978E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Block nested loop join (2/2)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20DF31A-9EF0-48E9-8807-73C050A94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Costs:</a:t>
            </a:r>
          </a:p>
          <a:p>
            <a:pPr lvl="1" eaLnBrk="1" hangingPunct="1"/>
            <a:r>
              <a:rPr lang="en-US" altLang="hu-HU" dirty="0">
                <a:solidFill>
                  <a:srgbClr val="00B050"/>
                </a:solidFill>
              </a:rPr>
              <a:t>best case </a:t>
            </a:r>
            <a:r>
              <a:rPr lang="en-US" altLang="hu-HU" dirty="0"/>
              <a:t>when smaller relation fits in memory</a:t>
            </a:r>
          </a:p>
          <a:p>
            <a:pPr lvl="2" eaLnBrk="1" hangingPunct="1"/>
            <a:r>
              <a:rPr lang="en-US" altLang="hu-HU" dirty="0"/>
              <a:t>use it as inner relation</a:t>
            </a:r>
          </a:p>
          <a:p>
            <a:pPr lvl="2" eaLnBrk="1" hangingPunct="1"/>
            <a:r>
              <a:rPr lang="en-US" altLang="hu-HU" dirty="0">
                <a:solidFill>
                  <a:srgbClr val="00B050"/>
                </a:solidFill>
              </a:rPr>
              <a:t>B</a:t>
            </a:r>
            <a:r>
              <a:rPr lang="en-US" altLang="hu-HU" baseline="-25000" dirty="0">
                <a:solidFill>
                  <a:srgbClr val="00B050"/>
                </a:solidFill>
              </a:rPr>
              <a:t>R</a:t>
            </a:r>
            <a:r>
              <a:rPr lang="en-US" altLang="hu-HU" dirty="0">
                <a:solidFill>
                  <a:srgbClr val="00B050"/>
                </a:solidFill>
              </a:rPr>
              <a:t>+B</a:t>
            </a:r>
            <a:r>
              <a:rPr lang="en-US" altLang="hu-HU" baseline="-25000" dirty="0">
                <a:solidFill>
                  <a:srgbClr val="00B050"/>
                </a:solidFill>
              </a:rPr>
              <a:t>S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worst case </a:t>
            </a:r>
            <a:r>
              <a:rPr lang="en-US" altLang="hu-HU" dirty="0"/>
              <a:t>when memory holds one page of each relation</a:t>
            </a:r>
          </a:p>
          <a:p>
            <a:pPr lvl="2" eaLnBrk="1" hangingPunct="1"/>
            <a:r>
              <a:rPr lang="en-US" altLang="hu-HU" dirty="0"/>
              <a:t>S scanned </a:t>
            </a:r>
            <a:r>
              <a:rPr lang="en-US" altLang="hu-HU" dirty="0">
                <a:solidFill>
                  <a:srgbClr val="0070C0"/>
                </a:solidFill>
              </a:rPr>
              <a:t>for each page </a:t>
            </a:r>
            <a:r>
              <a:rPr lang="en-US" altLang="hu-HU" dirty="0"/>
              <a:t>in R</a:t>
            </a:r>
          </a:p>
          <a:p>
            <a:pPr lvl="2" eaLnBrk="1" hangingPunct="1"/>
            <a:r>
              <a:rPr lang="en-US" altLang="hu-HU" dirty="0">
                <a:solidFill>
                  <a:srgbClr val="FF0000"/>
                </a:solidFill>
              </a:rPr>
              <a:t>B</a:t>
            </a:r>
            <a:r>
              <a:rPr lang="en-US" altLang="hu-HU" baseline="-25000" dirty="0">
                <a:solidFill>
                  <a:srgbClr val="FF0000"/>
                </a:solidFill>
              </a:rPr>
              <a:t>R</a:t>
            </a:r>
            <a:r>
              <a:rPr lang="en-US" altLang="hu-HU" dirty="0">
                <a:solidFill>
                  <a:srgbClr val="FF0000"/>
                </a:solidFill>
              </a:rPr>
              <a:t> * B</a:t>
            </a:r>
            <a:r>
              <a:rPr lang="en-US" altLang="hu-HU" baseline="-25000" dirty="0">
                <a:solidFill>
                  <a:srgbClr val="FF0000"/>
                </a:solidFill>
              </a:rPr>
              <a:t>s</a:t>
            </a:r>
            <a:r>
              <a:rPr lang="en-US" altLang="hu-HU" dirty="0">
                <a:solidFill>
                  <a:srgbClr val="FF0000"/>
                </a:solidFill>
              </a:rPr>
              <a:t> + B</a:t>
            </a:r>
            <a:r>
              <a:rPr lang="en-US" altLang="hu-HU" baseline="-25000" dirty="0">
                <a:solidFill>
                  <a:srgbClr val="FF0000"/>
                </a:solidFill>
              </a:rPr>
              <a:t>R</a:t>
            </a:r>
            <a:endParaRPr lang="en-US" altLang="hu-HU" dirty="0">
              <a:solidFill>
                <a:srgbClr val="FF0000"/>
              </a:solidFill>
            </a:endParaRPr>
          </a:p>
          <a:p>
            <a:pPr eaLnBrk="1" hangingPunct="1"/>
            <a:endParaRPr lang="en-US" altLang="hu-H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 számának helye 5">
            <a:extLst>
              <a:ext uri="{FF2B5EF4-FFF2-40B4-BE49-F238E27FC236}">
                <a16:creationId xmlns:a16="http://schemas.microsoft.com/office/drawing/2014/main" id="{FAB3E77C-2A3E-4845-9E8F-9B5C2DA4F3D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AAA2BDE-6903-4A50-A5EB-B1F5E6A28E20}" type="slidenum">
              <a:rPr lang="en-US" altLang="hu-HU" sz="900"/>
              <a:pPr algn="r">
                <a:spcBef>
                  <a:spcPct val="0"/>
                </a:spcBef>
                <a:buFontTx/>
                <a:buNone/>
              </a:pPr>
              <a:t>28</a:t>
            </a:fld>
            <a:endParaRPr lang="en-US" altLang="hu-HU" sz="9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FF7FB4D-25BE-4ECC-892A-E3F9049625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Block nested loop join</a:t>
            </a:r>
            <a:br>
              <a:rPr lang="hu-HU" altLang="hu-HU"/>
            </a:br>
            <a:r>
              <a:rPr lang="hu-HU" altLang="hu-HU"/>
              <a:t>(</a:t>
            </a:r>
            <a:r>
              <a:rPr lang="hu-HU" altLang="hu-HU">
                <a:solidFill>
                  <a:srgbClr val="FF0000"/>
                </a:solidFill>
              </a:rPr>
              <a:t>an improvement</a:t>
            </a:r>
            <a:r>
              <a:rPr lang="hu-HU" altLang="hu-HU"/>
              <a:t>)</a:t>
            </a:r>
            <a:endParaRPr lang="en-US" altLang="hu-HU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4272666-92B1-4B30-A9C1-0B32DEAAB9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hu-HU" altLang="hu-HU" dirty="0" err="1">
                <a:solidFill>
                  <a:srgbClr val="FF0000"/>
                </a:solidFill>
              </a:rPr>
              <a:t>Memory</a:t>
            </a:r>
            <a:r>
              <a:rPr lang="hu-HU" altLang="hu-HU" dirty="0">
                <a:solidFill>
                  <a:srgbClr val="FF0000"/>
                </a:solidFill>
              </a:rPr>
              <a:t> </a:t>
            </a:r>
            <a:r>
              <a:rPr lang="hu-HU" altLang="hu-HU" dirty="0" err="1">
                <a:solidFill>
                  <a:srgbClr val="FF0000"/>
                </a:solidFill>
              </a:rPr>
              <a:t>size</a:t>
            </a:r>
            <a:r>
              <a:rPr lang="hu-HU" altLang="hu-HU" dirty="0">
                <a:solidFill>
                  <a:srgbClr val="FF0000"/>
                </a:solidFill>
              </a:rPr>
              <a:t>: M </a:t>
            </a:r>
            <a:r>
              <a:rPr lang="hu-HU" altLang="hu-HU" dirty="0" err="1">
                <a:solidFill>
                  <a:srgbClr val="FF0000"/>
                </a:solidFill>
              </a:rPr>
              <a:t>pages</a:t>
            </a:r>
            <a:endParaRPr lang="en-US" altLang="hu-HU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hu-HU" dirty="0"/>
              <a:t>for each </a:t>
            </a:r>
            <a:r>
              <a:rPr lang="hu-HU" altLang="hu-HU" dirty="0">
                <a:solidFill>
                  <a:srgbClr val="FF0000"/>
                </a:solidFill>
              </a:rPr>
              <a:t>M – 1 </a:t>
            </a:r>
            <a:r>
              <a:rPr lang="hu-HU" altLang="hu-HU" dirty="0" err="1">
                <a:solidFill>
                  <a:srgbClr val="FF0000"/>
                </a:solidFill>
              </a:rPr>
              <a:t>size</a:t>
            </a:r>
            <a:r>
              <a:rPr lang="hu-HU" altLang="hu-HU" dirty="0">
                <a:solidFill>
                  <a:srgbClr val="FF0000"/>
                </a:solidFill>
              </a:rPr>
              <a:t> </a:t>
            </a:r>
            <a:r>
              <a:rPr lang="hu-HU" altLang="hu-HU" dirty="0" err="1">
                <a:solidFill>
                  <a:srgbClr val="FF0000"/>
                </a:solidFill>
              </a:rPr>
              <a:t>chunk</a:t>
            </a:r>
            <a:r>
              <a:rPr lang="en-US" altLang="hu-HU" dirty="0"/>
              <a:t> </a:t>
            </a:r>
            <a:r>
              <a:rPr lang="hu-HU" altLang="hu-HU" dirty="0"/>
              <a:t>M</a:t>
            </a:r>
            <a:r>
              <a:rPr lang="en-US" altLang="hu-HU" baseline="-25000" dirty="0"/>
              <a:t>R </a:t>
            </a:r>
            <a:r>
              <a:rPr lang="en-US" altLang="hu-HU" dirty="0"/>
              <a:t>of R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for</a:t>
            </a:r>
            <a:r>
              <a:rPr lang="hu-HU" altLang="hu-HU" dirty="0"/>
              <a:t> </a:t>
            </a:r>
            <a:r>
              <a:rPr lang="en-US" altLang="hu-HU" dirty="0"/>
              <a:t>each page X</a:t>
            </a:r>
            <a:r>
              <a:rPr lang="en-US" altLang="hu-HU" baseline="-25000" dirty="0"/>
              <a:t>S </a:t>
            </a:r>
            <a:r>
              <a:rPr lang="en-US" altLang="hu-HU" dirty="0"/>
              <a:t>of S</a:t>
            </a:r>
            <a:r>
              <a:rPr lang="en-US" altLang="hu-HU" baseline="-25000" dirty="0"/>
              <a:t> </a:t>
            </a:r>
            <a:r>
              <a:rPr lang="en-US" altLang="hu-HU" dirty="0"/>
              <a:t>	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for each tuple </a:t>
            </a:r>
            <a:r>
              <a:rPr lang="en-US" altLang="hu-HU" dirty="0" err="1"/>
              <a:t>t</a:t>
            </a:r>
            <a:r>
              <a:rPr lang="en-US" altLang="hu-HU" baseline="-25000" dirty="0" err="1"/>
              <a:t>R</a:t>
            </a:r>
            <a:r>
              <a:rPr lang="en-US" altLang="hu-HU" baseline="-25000" dirty="0"/>
              <a:t> </a:t>
            </a:r>
            <a:r>
              <a:rPr lang="en-US" altLang="hu-HU" dirty="0"/>
              <a:t>in  </a:t>
            </a:r>
            <a:r>
              <a:rPr lang="hu-HU" altLang="hu-HU" dirty="0"/>
              <a:t>M</a:t>
            </a:r>
            <a:r>
              <a:rPr lang="en-US" altLang="hu-HU" baseline="-25000" dirty="0"/>
              <a:t>R </a:t>
            </a: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		for each </a:t>
            </a:r>
            <a:r>
              <a:rPr lang="en-US" altLang="hu-HU" dirty="0" err="1"/>
              <a:t>t</a:t>
            </a:r>
            <a:r>
              <a:rPr lang="en-US" altLang="hu-HU" baseline="-25000" dirty="0" err="1"/>
              <a:t>S</a:t>
            </a:r>
            <a:r>
              <a:rPr lang="en-US" altLang="hu-HU" dirty="0"/>
              <a:t> in X</a:t>
            </a:r>
            <a:r>
              <a:rPr lang="en-US" altLang="hu-HU" baseline="-25000" dirty="0"/>
              <a:t>S </a:t>
            </a: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			if (</a:t>
            </a:r>
            <a:r>
              <a:rPr lang="en-US" altLang="hu-HU" dirty="0" err="1"/>
              <a:t>t</a:t>
            </a:r>
            <a:r>
              <a:rPr lang="en-US" altLang="hu-HU" baseline="-25000" dirty="0" err="1"/>
              <a:t>R</a:t>
            </a:r>
            <a:r>
              <a:rPr lang="en-US" altLang="hu-HU" dirty="0"/>
              <a:t> </a:t>
            </a:r>
            <a:r>
              <a:rPr lang="en-US" altLang="hu-HU" dirty="0" err="1"/>
              <a:t>t</a:t>
            </a:r>
            <a:r>
              <a:rPr lang="en-US" altLang="hu-HU" baseline="-25000" dirty="0" err="1"/>
              <a:t>S</a:t>
            </a:r>
            <a:r>
              <a:rPr lang="en-US" altLang="hu-HU" dirty="0"/>
              <a:t> match) output </a:t>
            </a:r>
            <a:r>
              <a:rPr lang="en-US" altLang="hu-HU" dirty="0" err="1"/>
              <a:t>t</a:t>
            </a:r>
            <a:r>
              <a:rPr lang="en-US" altLang="hu-HU" baseline="-25000" dirty="0" err="1"/>
              <a:t>R</a:t>
            </a:r>
            <a:r>
              <a:rPr lang="en-US" altLang="hu-HU" dirty="0" err="1"/>
              <a:t>.t</a:t>
            </a:r>
            <a:r>
              <a:rPr lang="en-US" altLang="hu-HU" baseline="-25000" dirty="0" err="1"/>
              <a:t>S</a:t>
            </a:r>
            <a:endParaRPr lang="en-US" altLang="hu-HU" baseline="-25000" dirty="0"/>
          </a:p>
          <a:p>
            <a:pPr eaLnBrk="1" hangingPunct="1">
              <a:buFontTx/>
              <a:buNone/>
            </a:pPr>
            <a:r>
              <a:rPr lang="en-US" altLang="hu-HU" dirty="0"/>
              <a:t>			end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end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end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end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 számának helye 5">
            <a:extLst>
              <a:ext uri="{FF2B5EF4-FFF2-40B4-BE49-F238E27FC236}">
                <a16:creationId xmlns:a16="http://schemas.microsoft.com/office/drawing/2014/main" id="{470EFB51-4744-436F-9912-81C014278D9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0764AB2-8164-49B4-A9F3-11B63A2CCFC2}" type="slidenum">
              <a:rPr lang="en-US" altLang="hu-HU" sz="900"/>
              <a:pPr algn="r"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9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842423E-0E1F-4365-BCD5-96893A276E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Block nested loop join</a:t>
            </a:r>
            <a:br>
              <a:rPr lang="hu-HU" altLang="hu-HU"/>
            </a:br>
            <a:r>
              <a:rPr lang="hu-HU" altLang="hu-HU"/>
              <a:t>(</a:t>
            </a:r>
            <a:r>
              <a:rPr lang="hu-HU" altLang="hu-HU">
                <a:solidFill>
                  <a:srgbClr val="FF0000"/>
                </a:solidFill>
              </a:rPr>
              <a:t>an improvement</a:t>
            </a:r>
            <a:r>
              <a:rPr lang="hu-HU" altLang="hu-HU"/>
              <a:t>)</a:t>
            </a:r>
            <a:endParaRPr lang="en-US" altLang="hu-HU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947A3F3-1301-4876-93CC-FFC47781C4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9138"/>
            <a:ext cx="7772400" cy="4259262"/>
          </a:xfrm>
        </p:spPr>
        <p:txBody>
          <a:bodyPr/>
          <a:lstStyle/>
          <a:p>
            <a:pPr eaLnBrk="1" hangingPunct="1"/>
            <a:r>
              <a:rPr lang="en-US" altLang="hu-HU" dirty="0"/>
              <a:t>Costs:</a:t>
            </a:r>
          </a:p>
          <a:p>
            <a:pPr lvl="1" eaLnBrk="1" hangingPunct="1"/>
            <a:r>
              <a:rPr lang="en-US" altLang="hu-HU" dirty="0">
                <a:solidFill>
                  <a:srgbClr val="00B050"/>
                </a:solidFill>
              </a:rPr>
              <a:t>best case </a:t>
            </a:r>
            <a:r>
              <a:rPr lang="en-US" altLang="hu-HU" dirty="0"/>
              <a:t>when smaller relation fits in memory</a:t>
            </a:r>
          </a:p>
          <a:p>
            <a:pPr lvl="2" eaLnBrk="1" hangingPunct="1"/>
            <a:r>
              <a:rPr lang="en-US" altLang="hu-HU" dirty="0"/>
              <a:t>use it as inner relation</a:t>
            </a:r>
          </a:p>
          <a:p>
            <a:pPr lvl="2" eaLnBrk="1" hangingPunct="1"/>
            <a:r>
              <a:rPr lang="en-US" altLang="hu-HU" dirty="0">
                <a:solidFill>
                  <a:srgbClr val="00B050"/>
                </a:solidFill>
              </a:rPr>
              <a:t>B</a:t>
            </a:r>
            <a:r>
              <a:rPr lang="en-US" altLang="hu-HU" baseline="-25000" dirty="0">
                <a:solidFill>
                  <a:srgbClr val="00B050"/>
                </a:solidFill>
              </a:rPr>
              <a:t>R</a:t>
            </a:r>
            <a:r>
              <a:rPr lang="en-US" altLang="hu-HU" dirty="0">
                <a:solidFill>
                  <a:srgbClr val="00B050"/>
                </a:solidFill>
              </a:rPr>
              <a:t>+B</a:t>
            </a:r>
            <a:r>
              <a:rPr lang="en-US" altLang="hu-HU" baseline="-25000" dirty="0">
                <a:solidFill>
                  <a:srgbClr val="00B050"/>
                </a:solidFill>
              </a:rPr>
              <a:t>S</a:t>
            </a:r>
          </a:p>
          <a:p>
            <a:pPr lvl="1" eaLnBrk="1" hangingPunct="1"/>
            <a:r>
              <a:rPr lang="hu-HU" altLang="hu-HU" dirty="0" err="1">
                <a:solidFill>
                  <a:srgbClr val="FF0000"/>
                </a:solidFill>
              </a:rPr>
              <a:t>general</a:t>
            </a:r>
            <a:r>
              <a:rPr lang="en-US" altLang="hu-HU" dirty="0">
                <a:solidFill>
                  <a:srgbClr val="FF0000"/>
                </a:solidFill>
              </a:rPr>
              <a:t> case</a:t>
            </a:r>
          </a:p>
          <a:p>
            <a:pPr lvl="2" eaLnBrk="1" hangingPunct="1"/>
            <a:r>
              <a:rPr lang="en-US" altLang="hu-HU" dirty="0"/>
              <a:t>S scanned </a:t>
            </a:r>
            <a:r>
              <a:rPr lang="en-US" altLang="hu-HU" dirty="0">
                <a:solidFill>
                  <a:srgbClr val="0070C0"/>
                </a:solidFill>
              </a:rPr>
              <a:t>for each </a:t>
            </a:r>
            <a:r>
              <a:rPr lang="hu-HU" altLang="hu-HU" dirty="0">
                <a:solidFill>
                  <a:srgbClr val="0070C0"/>
                </a:solidFill>
              </a:rPr>
              <a:t>M-1 </a:t>
            </a:r>
            <a:r>
              <a:rPr lang="hu-HU" altLang="hu-HU" dirty="0" err="1">
                <a:solidFill>
                  <a:srgbClr val="0070C0"/>
                </a:solidFill>
              </a:rPr>
              <a:t>size</a:t>
            </a:r>
            <a:r>
              <a:rPr lang="hu-HU" altLang="hu-HU" dirty="0">
                <a:solidFill>
                  <a:srgbClr val="0070C0"/>
                </a:solidFill>
              </a:rPr>
              <a:t> </a:t>
            </a:r>
            <a:r>
              <a:rPr lang="hu-HU" altLang="hu-HU" dirty="0" err="1">
                <a:solidFill>
                  <a:srgbClr val="0070C0"/>
                </a:solidFill>
              </a:rPr>
              <a:t>chunk</a:t>
            </a:r>
            <a:r>
              <a:rPr lang="en-US" altLang="hu-HU" dirty="0">
                <a:solidFill>
                  <a:srgbClr val="0070C0"/>
                </a:solidFill>
              </a:rPr>
              <a:t> </a:t>
            </a:r>
            <a:r>
              <a:rPr lang="en-US" altLang="hu-HU" dirty="0"/>
              <a:t>in R</a:t>
            </a:r>
          </a:p>
          <a:p>
            <a:pPr lvl="2" eaLnBrk="1" hangingPunct="1"/>
            <a:r>
              <a:rPr lang="hu-HU" altLang="hu-HU" dirty="0">
                <a:solidFill>
                  <a:srgbClr val="FF0000"/>
                </a:solidFill>
              </a:rPr>
              <a:t>(</a:t>
            </a:r>
            <a:r>
              <a:rPr lang="en-US" altLang="hu-HU" dirty="0">
                <a:solidFill>
                  <a:srgbClr val="FF0000"/>
                </a:solidFill>
              </a:rPr>
              <a:t>B</a:t>
            </a:r>
            <a:r>
              <a:rPr lang="en-US" altLang="hu-HU" baseline="-25000" dirty="0">
                <a:solidFill>
                  <a:srgbClr val="FF0000"/>
                </a:solidFill>
              </a:rPr>
              <a:t>R</a:t>
            </a:r>
            <a:r>
              <a:rPr lang="en-US" altLang="hu-HU" dirty="0">
                <a:solidFill>
                  <a:srgbClr val="FF0000"/>
                </a:solidFill>
              </a:rPr>
              <a:t> </a:t>
            </a:r>
            <a:r>
              <a:rPr lang="hu-HU" altLang="hu-HU" dirty="0">
                <a:solidFill>
                  <a:srgbClr val="FF0000"/>
                </a:solidFill>
              </a:rPr>
              <a:t>/ (M-1)) </a:t>
            </a:r>
            <a:r>
              <a:rPr lang="en-US" altLang="hu-HU" dirty="0">
                <a:solidFill>
                  <a:srgbClr val="FF0000"/>
                </a:solidFill>
              </a:rPr>
              <a:t>* B</a:t>
            </a:r>
            <a:r>
              <a:rPr lang="en-US" altLang="hu-HU" baseline="-25000" dirty="0">
                <a:solidFill>
                  <a:srgbClr val="FF0000"/>
                </a:solidFill>
              </a:rPr>
              <a:t>s</a:t>
            </a:r>
            <a:r>
              <a:rPr lang="en-US" altLang="hu-HU" dirty="0">
                <a:solidFill>
                  <a:srgbClr val="FF0000"/>
                </a:solidFill>
              </a:rPr>
              <a:t> + B</a:t>
            </a:r>
            <a:r>
              <a:rPr lang="en-US" altLang="hu-HU" baseline="-25000" dirty="0">
                <a:solidFill>
                  <a:srgbClr val="FF0000"/>
                </a:solidFill>
              </a:rPr>
              <a:t>R</a:t>
            </a:r>
            <a:endParaRPr lang="en-US" altLang="hu-HU" dirty="0">
              <a:solidFill>
                <a:srgbClr val="FF0000"/>
              </a:solidFill>
            </a:endParaRPr>
          </a:p>
          <a:p>
            <a:pPr eaLnBrk="1" hangingPunct="1"/>
            <a:endParaRPr lang="en-US" alt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ia számának helye 5">
            <a:extLst>
              <a:ext uri="{FF2B5EF4-FFF2-40B4-BE49-F238E27FC236}">
                <a16:creationId xmlns:a16="http://schemas.microsoft.com/office/drawing/2014/main" id="{10BFE49A-6AFB-4B9F-9633-D6D1AD8D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800D51-66E8-45D2-BD87-64BA8EBAB8DA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9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B1AD5ED-C1B1-4756-A323-4B3F0402B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Query Processing (1/2)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4A64381-1BD6-4AF0-827D-0BC76D732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SELECT * FROM student WHERE name=Paul</a:t>
            </a:r>
          </a:p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Parse</a:t>
            </a:r>
            <a:r>
              <a:rPr lang="en-US" altLang="hu-HU" dirty="0"/>
              <a:t> query and translate</a:t>
            </a:r>
          </a:p>
          <a:p>
            <a:pPr lvl="1" eaLnBrk="1" hangingPunct="1"/>
            <a:r>
              <a:rPr lang="en-US" altLang="hu-HU" dirty="0"/>
              <a:t>check syntax, verify names, </a:t>
            </a:r>
            <a:r>
              <a:rPr lang="en-US" altLang="hu-HU" dirty="0" err="1"/>
              <a:t>etc</a:t>
            </a:r>
            <a:endParaRPr lang="en-US" altLang="hu-HU" dirty="0"/>
          </a:p>
          <a:p>
            <a:pPr lvl="1" eaLnBrk="1" hangingPunct="1"/>
            <a:r>
              <a:rPr lang="en-US" altLang="hu-HU" dirty="0"/>
              <a:t>translate into relational algebra (RDBMS)</a:t>
            </a:r>
          </a:p>
          <a:p>
            <a:pPr lvl="1" eaLnBrk="1" hangingPunct="1"/>
            <a:r>
              <a:rPr lang="en-US" altLang="hu-HU" dirty="0"/>
              <a:t>create </a:t>
            </a:r>
            <a:r>
              <a:rPr lang="en-US" altLang="hu-HU" b="1" dirty="0"/>
              <a:t>evaluation plans</a:t>
            </a:r>
          </a:p>
          <a:p>
            <a:pPr eaLnBrk="1" hangingPunct="1"/>
            <a:r>
              <a:rPr lang="en-US" altLang="hu-HU" dirty="0"/>
              <a:t>Find best plan (</a:t>
            </a:r>
            <a:r>
              <a:rPr lang="en-US" altLang="hu-HU" dirty="0">
                <a:solidFill>
                  <a:srgbClr val="FF0000"/>
                </a:solidFill>
              </a:rPr>
              <a:t>optimization</a:t>
            </a:r>
            <a:r>
              <a:rPr lang="en-US" altLang="hu-HU" dirty="0"/>
              <a:t>)</a:t>
            </a:r>
          </a:p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Execute</a:t>
            </a:r>
            <a:r>
              <a:rPr lang="en-US" altLang="hu-HU" dirty="0"/>
              <a:t> plan</a:t>
            </a:r>
          </a:p>
          <a:p>
            <a:pPr eaLnBrk="1" hangingPunct="1"/>
            <a:endParaRPr lang="en-US" altLang="hu-HU" dirty="0"/>
          </a:p>
        </p:txBody>
      </p:sp>
      <p:graphicFrame>
        <p:nvGraphicFramePr>
          <p:cNvPr id="11268" name="Group 4">
            <a:extLst>
              <a:ext uri="{FF2B5EF4-FFF2-40B4-BE49-F238E27FC236}">
                <a16:creationId xmlns:a16="http://schemas.microsoft.com/office/drawing/2014/main" id="{4D0494F8-EA25-41BA-8CA7-4A8EA5A44EB6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4310063"/>
          <a:ext cx="2279650" cy="1711324"/>
        </p:xfrm>
        <a:graphic>
          <a:graphicData uri="http://schemas.openxmlformats.org/drawingml/2006/table">
            <a:tbl>
              <a:tblPr/>
              <a:tblGrid>
                <a:gridCol w="108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0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student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name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00112233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Paul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00112238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Rob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00112235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Matt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287" name="Group 23">
            <a:extLst>
              <a:ext uri="{FF2B5EF4-FFF2-40B4-BE49-F238E27FC236}">
                <a16:creationId xmlns:a16="http://schemas.microsoft.com/office/drawing/2014/main" id="{C2E39D26-91EA-4ADF-A9E2-029572DDCB1F}"/>
              </a:ext>
            </a:extLst>
          </p:cNvPr>
          <p:cNvGraphicFramePr>
            <a:graphicFrameLocks noGrp="1"/>
          </p:cNvGraphicFramePr>
          <p:nvPr/>
        </p:nvGraphicFramePr>
        <p:xfrm>
          <a:off x="3194050" y="4310063"/>
          <a:ext cx="2041525" cy="1711324"/>
        </p:xfrm>
        <a:graphic>
          <a:graphicData uri="http://schemas.openxmlformats.org/drawingml/2006/table">
            <a:tbl>
              <a:tblPr/>
              <a:tblGrid>
                <a:gridCol w="108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0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takes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courseid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00112233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312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00112233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395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00112235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312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306" name="Group 42">
            <a:extLst>
              <a:ext uri="{FF2B5EF4-FFF2-40B4-BE49-F238E27FC236}">
                <a16:creationId xmlns:a16="http://schemas.microsoft.com/office/drawing/2014/main" id="{B77FE80C-9BA9-4987-92AA-BAA4EE239A27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4314825"/>
          <a:ext cx="2879725" cy="1374776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course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courseid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coursename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312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Advanced DBs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395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Machine Learning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 számának helye 5">
            <a:extLst>
              <a:ext uri="{FF2B5EF4-FFF2-40B4-BE49-F238E27FC236}">
                <a16:creationId xmlns:a16="http://schemas.microsoft.com/office/drawing/2014/main" id="{25B69519-0D80-4869-A40C-9FFC9B05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88466-E058-459E-BD97-C746BACC023A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9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7034322-F659-4B9B-B2B3-48BA00289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Indexed nested loop join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1F6EA45-8753-4EA3-A948-7AF390336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hu-HU" dirty="0"/>
              <a:t>R    S</a:t>
            </a:r>
          </a:p>
          <a:p>
            <a:pPr eaLnBrk="1" hangingPunct="1">
              <a:defRPr/>
            </a:pPr>
            <a:r>
              <a:rPr lang="en-US" altLang="hu-HU" dirty="0">
                <a:solidFill>
                  <a:srgbClr val="FF0000"/>
                </a:solidFill>
              </a:rPr>
              <a:t>Index on </a:t>
            </a:r>
            <a:r>
              <a:rPr lang="en-US" altLang="hu-HU" dirty="0"/>
              <a:t>inner relation (</a:t>
            </a:r>
            <a:r>
              <a:rPr lang="en-US" altLang="hu-HU" dirty="0">
                <a:solidFill>
                  <a:srgbClr val="FF0000"/>
                </a:solidFill>
              </a:rPr>
              <a:t>S</a:t>
            </a:r>
            <a:r>
              <a:rPr lang="en-US" altLang="hu-HU" dirty="0"/>
              <a:t>) </a:t>
            </a:r>
          </a:p>
          <a:p>
            <a:pPr eaLnBrk="1" hangingPunct="1">
              <a:defRPr/>
            </a:pPr>
            <a:r>
              <a:rPr lang="en-US" altLang="hu-HU" dirty="0"/>
              <a:t>for each tuple in outer relation (R) </a:t>
            </a:r>
            <a:r>
              <a:rPr lang="en-US" altLang="hu-HU" i="1" dirty="0"/>
              <a:t>probe</a:t>
            </a:r>
            <a:r>
              <a:rPr lang="en-US" altLang="hu-HU" dirty="0"/>
              <a:t> index of inner relation</a:t>
            </a:r>
          </a:p>
          <a:p>
            <a:pPr eaLnBrk="1" hangingPunct="1">
              <a:defRPr/>
            </a:pPr>
            <a:r>
              <a:rPr lang="en-US" altLang="hu-HU" dirty="0"/>
              <a:t>Costs:</a:t>
            </a:r>
          </a:p>
          <a:p>
            <a:pPr lvl="1" eaLnBrk="1" hangingPunct="1">
              <a:defRPr/>
            </a:pPr>
            <a:r>
              <a:rPr lang="en-US" altLang="hu-HU" dirty="0">
                <a:solidFill>
                  <a:srgbClr val="FF0000"/>
                </a:solidFill>
              </a:rPr>
              <a:t>B</a:t>
            </a:r>
            <a:r>
              <a:rPr lang="en-US" altLang="hu-HU" baseline="-25000" dirty="0">
                <a:solidFill>
                  <a:srgbClr val="FF0000"/>
                </a:solidFill>
              </a:rPr>
              <a:t>R</a:t>
            </a:r>
            <a:r>
              <a:rPr lang="en-US" altLang="hu-HU" dirty="0">
                <a:solidFill>
                  <a:srgbClr val="FF0000"/>
                </a:solidFill>
              </a:rPr>
              <a:t> + </a:t>
            </a:r>
            <a:r>
              <a:rPr lang="hu-HU" altLang="hu-HU" dirty="0">
                <a:solidFill>
                  <a:srgbClr val="FF0000"/>
                </a:solidFill>
              </a:rPr>
              <a:t>T</a:t>
            </a:r>
            <a:r>
              <a:rPr lang="en-US" altLang="hu-HU" baseline="-25000" dirty="0">
                <a:solidFill>
                  <a:srgbClr val="FF0000"/>
                </a:solidFill>
              </a:rPr>
              <a:t>R</a:t>
            </a:r>
            <a:r>
              <a:rPr lang="en-US" altLang="hu-HU" dirty="0">
                <a:solidFill>
                  <a:srgbClr val="FF0000"/>
                </a:solidFill>
              </a:rPr>
              <a:t> * c</a:t>
            </a:r>
          </a:p>
          <a:p>
            <a:pPr lvl="2" eaLnBrk="1" hangingPunct="1">
              <a:defRPr/>
            </a:pPr>
            <a:r>
              <a:rPr lang="en-US" altLang="hu-HU" dirty="0"/>
              <a:t>c the cost of index-based selection of inner relation</a:t>
            </a:r>
            <a:endParaRPr lang="hu-HU" altLang="hu-HU" dirty="0"/>
          </a:p>
          <a:p>
            <a:pPr marL="914400" lvl="2" indent="0" eaLnBrk="1" hangingPunct="1">
              <a:buFontTx/>
              <a:buNone/>
              <a:defRPr/>
            </a:pPr>
            <a:r>
              <a:rPr lang="en-US" altLang="hu-HU" dirty="0">
                <a:solidFill>
                  <a:srgbClr val="FF0000"/>
                </a:solidFill>
              </a:rPr>
              <a:t>c </a:t>
            </a:r>
            <a:r>
              <a:rPr lang="hu-HU" altLang="hu-HU" dirty="0">
                <a:solidFill>
                  <a:srgbClr val="FF0000"/>
                </a:solidFill>
              </a:rPr>
              <a:t>≈</a:t>
            </a:r>
            <a:r>
              <a:rPr lang="en-US" altLang="hu-HU" dirty="0">
                <a:solidFill>
                  <a:srgbClr val="FF0000"/>
                </a:solidFill>
              </a:rPr>
              <a:t> T(</a:t>
            </a:r>
            <a:r>
              <a:rPr lang="hu-HU" altLang="hu-HU" dirty="0">
                <a:solidFill>
                  <a:srgbClr val="FF0000"/>
                </a:solidFill>
              </a:rPr>
              <a:t>S</a:t>
            </a:r>
            <a:r>
              <a:rPr lang="en-US" altLang="hu-HU" dirty="0">
                <a:solidFill>
                  <a:srgbClr val="FF0000"/>
                </a:solidFill>
              </a:rPr>
              <a:t>)/V(</a:t>
            </a:r>
            <a:r>
              <a:rPr lang="hu-HU" altLang="hu-HU" dirty="0">
                <a:solidFill>
                  <a:srgbClr val="FF0000"/>
                </a:solidFill>
              </a:rPr>
              <a:t>S</a:t>
            </a:r>
            <a:r>
              <a:rPr lang="en-US" altLang="hu-HU" dirty="0">
                <a:solidFill>
                  <a:srgbClr val="FF0000"/>
                </a:solidFill>
              </a:rPr>
              <a:t>,A)</a:t>
            </a:r>
            <a:endParaRPr lang="hu-HU" altLang="hu-HU" dirty="0">
              <a:solidFill>
                <a:srgbClr val="FF0000"/>
              </a:solidFill>
            </a:endParaRP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hu-HU" dirty="0"/>
              <a:t>(if A is the join column and index is kept in memory)</a:t>
            </a:r>
          </a:p>
          <a:p>
            <a:pPr marL="914400" lvl="2" indent="0" eaLnBrk="1" hangingPunct="1">
              <a:buFontTx/>
              <a:buNone/>
              <a:defRPr/>
            </a:pPr>
            <a:endParaRPr lang="en-US" altLang="hu-HU" dirty="0"/>
          </a:p>
          <a:p>
            <a:pPr lvl="1" eaLnBrk="1" hangingPunct="1">
              <a:defRPr/>
            </a:pPr>
            <a:r>
              <a:rPr lang="en-US" altLang="hu-HU" dirty="0"/>
              <a:t>relation with fewer records as outer relation</a:t>
            </a:r>
            <a:endParaRPr lang="hu-HU" altLang="hu-HU" dirty="0"/>
          </a:p>
          <a:p>
            <a:pPr marL="457200" lvl="1" indent="0" eaLnBrk="1" hangingPunct="1">
              <a:buFontTx/>
              <a:buNone/>
              <a:defRPr/>
            </a:pPr>
            <a:endParaRPr lang="hu-HU" altLang="hu-HU" dirty="0"/>
          </a:p>
          <a:p>
            <a:pPr lvl="2" eaLnBrk="1" hangingPunct="1">
              <a:buFontTx/>
              <a:buNone/>
              <a:defRPr/>
            </a:pPr>
            <a:endParaRPr lang="en-US" altLang="hu-HU" dirty="0"/>
          </a:p>
        </p:txBody>
      </p:sp>
      <p:grpSp>
        <p:nvGrpSpPr>
          <p:cNvPr id="65541" name="Group 14">
            <a:extLst>
              <a:ext uri="{FF2B5EF4-FFF2-40B4-BE49-F238E27FC236}">
                <a16:creationId xmlns:a16="http://schemas.microsoft.com/office/drawing/2014/main" id="{0F82B646-C1AC-4878-ABA1-633F3B0D2AF6}"/>
              </a:ext>
            </a:extLst>
          </p:cNvPr>
          <p:cNvGrpSpPr>
            <a:grpSpLocks/>
          </p:cNvGrpSpPr>
          <p:nvPr/>
        </p:nvGrpSpPr>
        <p:grpSpPr bwMode="auto">
          <a:xfrm>
            <a:off x="1390650" y="1638300"/>
            <a:ext cx="152400" cy="152400"/>
            <a:chOff x="1536" y="2544"/>
            <a:chExt cx="104" cy="96"/>
          </a:xfrm>
        </p:grpSpPr>
        <p:grpSp>
          <p:nvGrpSpPr>
            <p:cNvPr id="65542" name="Group 15">
              <a:extLst>
                <a:ext uri="{FF2B5EF4-FFF2-40B4-BE49-F238E27FC236}">
                  <a16:creationId xmlns:a16="http://schemas.microsoft.com/office/drawing/2014/main" id="{F9977F89-E9E6-4AC8-9686-5789D623F8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65547" name="Line 16">
                <a:extLst>
                  <a:ext uri="{FF2B5EF4-FFF2-40B4-BE49-F238E27FC236}">
                    <a16:creationId xmlns:a16="http://schemas.microsoft.com/office/drawing/2014/main" id="{E1AA338D-C889-42D5-A97E-A48C8D20F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5548" name="Line 17">
                <a:extLst>
                  <a:ext uri="{FF2B5EF4-FFF2-40B4-BE49-F238E27FC236}">
                    <a16:creationId xmlns:a16="http://schemas.microsoft.com/office/drawing/2014/main" id="{C079BE18-0829-4AC1-9B93-A3AA05E97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5549" name="Line 18">
                <a:extLst>
                  <a:ext uri="{FF2B5EF4-FFF2-40B4-BE49-F238E27FC236}">
                    <a16:creationId xmlns:a16="http://schemas.microsoft.com/office/drawing/2014/main" id="{51779072-18B1-4141-881A-1BB516161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5543" name="Group 19">
              <a:extLst>
                <a:ext uri="{FF2B5EF4-FFF2-40B4-BE49-F238E27FC236}">
                  <a16:creationId xmlns:a16="http://schemas.microsoft.com/office/drawing/2014/main" id="{9A05076C-7D4C-4A74-9863-3CBF20E5CE5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65544" name="Line 20">
                <a:extLst>
                  <a:ext uri="{FF2B5EF4-FFF2-40B4-BE49-F238E27FC236}">
                    <a16:creationId xmlns:a16="http://schemas.microsoft.com/office/drawing/2014/main" id="{94951A6D-721C-484E-A63F-C8E631D56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5545" name="Line 21">
                <a:extLst>
                  <a:ext uri="{FF2B5EF4-FFF2-40B4-BE49-F238E27FC236}">
                    <a16:creationId xmlns:a16="http://schemas.microsoft.com/office/drawing/2014/main" id="{013D4926-315A-4839-BB09-D47AD433D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5546" name="Line 22">
                <a:extLst>
                  <a:ext uri="{FF2B5EF4-FFF2-40B4-BE49-F238E27FC236}">
                    <a16:creationId xmlns:a16="http://schemas.microsoft.com/office/drawing/2014/main" id="{518D8ED3-38EB-43A0-BED8-DDBFCCC7A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 számának helye 5">
            <a:extLst>
              <a:ext uri="{FF2B5EF4-FFF2-40B4-BE49-F238E27FC236}">
                <a16:creationId xmlns:a16="http://schemas.microsoft.com/office/drawing/2014/main" id="{32BA0ED9-D66F-415B-AB4E-A69D47DF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CBCA9A-E80D-47F1-B29C-862D2609E5DA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9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602C813-6769-473D-8114-FE95E753F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Sort-merge join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7CD8AE8-16CD-4602-BCC6-2427B087E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R    S</a:t>
            </a:r>
          </a:p>
          <a:p>
            <a:pPr eaLnBrk="1" hangingPunct="1"/>
            <a:r>
              <a:rPr lang="en-US" altLang="hu-HU"/>
              <a:t>Relations sorted on the join attribute</a:t>
            </a:r>
          </a:p>
          <a:p>
            <a:pPr eaLnBrk="1" hangingPunct="1"/>
            <a:r>
              <a:rPr lang="en-US" altLang="hu-HU"/>
              <a:t>Merge sorted relations</a:t>
            </a:r>
          </a:p>
          <a:p>
            <a:pPr lvl="1" eaLnBrk="1" hangingPunct="1"/>
            <a:r>
              <a:rPr lang="en-US" altLang="hu-HU"/>
              <a:t>pointers to first record in each relation</a:t>
            </a:r>
          </a:p>
          <a:p>
            <a:pPr lvl="1" eaLnBrk="1" hangingPunct="1"/>
            <a:r>
              <a:rPr lang="en-US" altLang="hu-HU"/>
              <a:t>read in a group of records of S with the same values in the join attribute</a:t>
            </a:r>
          </a:p>
          <a:p>
            <a:pPr lvl="1" eaLnBrk="1" hangingPunct="1"/>
            <a:r>
              <a:rPr lang="en-US" altLang="hu-HU"/>
              <a:t>read records of R and process</a:t>
            </a:r>
          </a:p>
          <a:p>
            <a:pPr eaLnBrk="1" hangingPunct="1"/>
            <a:r>
              <a:rPr lang="en-US" altLang="hu-HU"/>
              <a:t>Relations in sorted order to be read once</a:t>
            </a:r>
          </a:p>
          <a:p>
            <a:pPr eaLnBrk="1" hangingPunct="1"/>
            <a:r>
              <a:rPr lang="en-US" altLang="hu-HU"/>
              <a:t>Cost:</a:t>
            </a:r>
          </a:p>
          <a:p>
            <a:pPr lvl="1" eaLnBrk="1" hangingPunct="1"/>
            <a:r>
              <a:rPr lang="en-US" altLang="hu-HU">
                <a:solidFill>
                  <a:srgbClr val="FF0000"/>
                </a:solidFill>
              </a:rPr>
              <a:t>cost of sorting + B</a:t>
            </a:r>
            <a:r>
              <a:rPr lang="en-US" altLang="hu-HU" baseline="-25000">
                <a:solidFill>
                  <a:srgbClr val="FF0000"/>
                </a:solidFill>
              </a:rPr>
              <a:t>S</a:t>
            </a:r>
            <a:r>
              <a:rPr lang="en-US" altLang="hu-HU">
                <a:solidFill>
                  <a:srgbClr val="FF0000"/>
                </a:solidFill>
              </a:rPr>
              <a:t> + B</a:t>
            </a:r>
            <a:r>
              <a:rPr lang="en-US" altLang="hu-HU" baseline="-25000">
                <a:solidFill>
                  <a:srgbClr val="FF0000"/>
                </a:solidFill>
              </a:rPr>
              <a:t>R</a:t>
            </a:r>
            <a:endParaRPr lang="en-US" altLang="hu-HU">
              <a:solidFill>
                <a:srgbClr val="FF0000"/>
              </a:solidFill>
            </a:endParaRPr>
          </a:p>
        </p:txBody>
      </p:sp>
      <p:grpSp>
        <p:nvGrpSpPr>
          <p:cNvPr id="67589" name="Group 4">
            <a:extLst>
              <a:ext uri="{FF2B5EF4-FFF2-40B4-BE49-F238E27FC236}">
                <a16:creationId xmlns:a16="http://schemas.microsoft.com/office/drawing/2014/main" id="{282ADB2E-1A15-4C3F-8B72-E540B2FFED11}"/>
              </a:ext>
            </a:extLst>
          </p:cNvPr>
          <p:cNvGrpSpPr>
            <a:grpSpLocks/>
          </p:cNvGrpSpPr>
          <p:nvPr/>
        </p:nvGrpSpPr>
        <p:grpSpPr bwMode="auto">
          <a:xfrm>
            <a:off x="1390650" y="1638300"/>
            <a:ext cx="152400" cy="152400"/>
            <a:chOff x="1536" y="2544"/>
            <a:chExt cx="104" cy="96"/>
          </a:xfrm>
        </p:grpSpPr>
        <p:grpSp>
          <p:nvGrpSpPr>
            <p:cNvPr id="67611" name="Group 5">
              <a:extLst>
                <a:ext uri="{FF2B5EF4-FFF2-40B4-BE49-F238E27FC236}">
                  <a16:creationId xmlns:a16="http://schemas.microsoft.com/office/drawing/2014/main" id="{9FBDA18C-DD68-4F04-B108-C222BE316B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67616" name="Line 6">
                <a:extLst>
                  <a:ext uri="{FF2B5EF4-FFF2-40B4-BE49-F238E27FC236}">
                    <a16:creationId xmlns:a16="http://schemas.microsoft.com/office/drawing/2014/main" id="{4A8A78B8-7339-41A9-8744-13B2E9E40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7617" name="Line 7">
                <a:extLst>
                  <a:ext uri="{FF2B5EF4-FFF2-40B4-BE49-F238E27FC236}">
                    <a16:creationId xmlns:a16="http://schemas.microsoft.com/office/drawing/2014/main" id="{BAE0DC33-4A4D-4A68-9215-B8C2A4A83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7618" name="Line 8">
                <a:extLst>
                  <a:ext uri="{FF2B5EF4-FFF2-40B4-BE49-F238E27FC236}">
                    <a16:creationId xmlns:a16="http://schemas.microsoft.com/office/drawing/2014/main" id="{69F58DC7-9F5D-4BB1-9B59-687A6B7BF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7612" name="Group 9">
              <a:extLst>
                <a:ext uri="{FF2B5EF4-FFF2-40B4-BE49-F238E27FC236}">
                  <a16:creationId xmlns:a16="http://schemas.microsoft.com/office/drawing/2014/main" id="{E7C15821-74C7-4E52-9889-5D7C7BC8F52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67613" name="Line 10">
                <a:extLst>
                  <a:ext uri="{FF2B5EF4-FFF2-40B4-BE49-F238E27FC236}">
                    <a16:creationId xmlns:a16="http://schemas.microsoft.com/office/drawing/2014/main" id="{2050C954-0082-4BF4-8E08-E0EC52BC7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7614" name="Line 11">
                <a:extLst>
                  <a:ext uri="{FF2B5EF4-FFF2-40B4-BE49-F238E27FC236}">
                    <a16:creationId xmlns:a16="http://schemas.microsoft.com/office/drawing/2014/main" id="{5AA9198D-128C-4E54-836F-FC2658282D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7615" name="Line 12">
                <a:extLst>
                  <a:ext uri="{FF2B5EF4-FFF2-40B4-BE49-F238E27FC236}">
                    <a16:creationId xmlns:a16="http://schemas.microsoft.com/office/drawing/2014/main" id="{343652C7-8B90-49EF-BE11-033E17123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67590" name="Group 60">
            <a:extLst>
              <a:ext uri="{FF2B5EF4-FFF2-40B4-BE49-F238E27FC236}">
                <a16:creationId xmlns:a16="http://schemas.microsoft.com/office/drawing/2014/main" id="{395E65CE-1B9B-487F-A9E3-387821E968D2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657600"/>
            <a:ext cx="2057400" cy="1905000"/>
            <a:chOff x="3840" y="2304"/>
            <a:chExt cx="1296" cy="1200"/>
          </a:xfrm>
        </p:grpSpPr>
        <p:sp>
          <p:nvSpPr>
            <p:cNvPr id="67591" name="Rectangle 14">
              <a:extLst>
                <a:ext uri="{FF2B5EF4-FFF2-40B4-BE49-F238E27FC236}">
                  <a16:creationId xmlns:a16="http://schemas.microsoft.com/office/drawing/2014/main" id="{94F3351E-F811-49D9-B85C-A5185418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0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d</a:t>
              </a:r>
              <a:endParaRPr lang="en-US" altLang="hu-HU" sz="2400"/>
            </a:p>
          </p:txBody>
        </p:sp>
        <p:sp>
          <p:nvSpPr>
            <p:cNvPr id="67592" name="Rectangle 15">
              <a:extLst>
                <a:ext uri="{FF2B5EF4-FFF2-40B4-BE49-F238E27FC236}">
                  <a16:creationId xmlns:a16="http://schemas.microsoft.com/office/drawing/2014/main" id="{498A28D9-AF55-4C38-B3F3-17574E6A4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30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D</a:t>
              </a:r>
              <a:endParaRPr lang="en-US" altLang="hu-HU" sz="2400"/>
            </a:p>
          </p:txBody>
        </p:sp>
        <p:sp>
          <p:nvSpPr>
            <p:cNvPr id="67593" name="Rectangle 16">
              <a:extLst>
                <a:ext uri="{FF2B5EF4-FFF2-40B4-BE49-F238E27FC236}">
                  <a16:creationId xmlns:a16="http://schemas.microsoft.com/office/drawing/2014/main" id="{7E9E7CD9-071C-49C3-B24C-99E789523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e</a:t>
              </a:r>
              <a:endParaRPr lang="en-US" altLang="hu-HU" sz="2400"/>
            </a:p>
          </p:txBody>
        </p:sp>
        <p:sp>
          <p:nvSpPr>
            <p:cNvPr id="67594" name="Rectangle 17">
              <a:extLst>
                <a:ext uri="{FF2B5EF4-FFF2-40B4-BE49-F238E27FC236}">
                  <a16:creationId xmlns:a16="http://schemas.microsoft.com/office/drawing/2014/main" id="{0A024691-64A5-4A44-B5E9-8B7570904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E</a:t>
              </a:r>
              <a:endParaRPr lang="en-US" altLang="hu-HU" sz="2400"/>
            </a:p>
          </p:txBody>
        </p:sp>
        <p:sp>
          <p:nvSpPr>
            <p:cNvPr id="67595" name="Rectangle 18">
              <a:extLst>
                <a:ext uri="{FF2B5EF4-FFF2-40B4-BE49-F238E27FC236}">
                  <a16:creationId xmlns:a16="http://schemas.microsoft.com/office/drawing/2014/main" id="{01CA7587-9E4D-44F1-A9AB-DB2D969E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8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x</a:t>
              </a:r>
              <a:endParaRPr lang="en-US" altLang="hu-HU" sz="2400"/>
            </a:p>
          </p:txBody>
        </p:sp>
        <p:sp>
          <p:nvSpPr>
            <p:cNvPr id="67596" name="Rectangle 19">
              <a:extLst>
                <a:ext uri="{FF2B5EF4-FFF2-40B4-BE49-F238E27FC236}">
                  <a16:creationId xmlns:a16="http://schemas.microsoft.com/office/drawing/2014/main" id="{6EE33350-73C0-4BE1-99B2-8A967044C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78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X</a:t>
              </a:r>
              <a:endParaRPr lang="en-US" altLang="hu-HU" sz="2400"/>
            </a:p>
          </p:txBody>
        </p:sp>
        <p:sp>
          <p:nvSpPr>
            <p:cNvPr id="67597" name="Rectangle 20">
              <a:extLst>
                <a:ext uri="{FF2B5EF4-FFF2-40B4-BE49-F238E27FC236}">
                  <a16:creationId xmlns:a16="http://schemas.microsoft.com/office/drawing/2014/main" id="{C3F8F38D-8599-4FCD-A17B-8CCB84C91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2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v</a:t>
              </a:r>
              <a:endParaRPr lang="en-US" altLang="hu-HU" sz="2400"/>
            </a:p>
          </p:txBody>
        </p:sp>
        <p:sp>
          <p:nvSpPr>
            <p:cNvPr id="67598" name="Rectangle 21">
              <a:extLst>
                <a:ext uri="{FF2B5EF4-FFF2-40B4-BE49-F238E27FC236}">
                  <a16:creationId xmlns:a16="http://schemas.microsoft.com/office/drawing/2014/main" id="{13C49A2B-320F-4207-AB55-015F9E156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2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V</a:t>
              </a:r>
              <a:endParaRPr lang="en-US" altLang="hu-HU" sz="2400"/>
            </a:p>
          </p:txBody>
        </p:sp>
        <p:sp>
          <p:nvSpPr>
            <p:cNvPr id="67599" name="Rectangle 38">
              <a:extLst>
                <a:ext uri="{FF2B5EF4-FFF2-40B4-BE49-F238E27FC236}">
                  <a16:creationId xmlns:a16="http://schemas.microsoft.com/office/drawing/2014/main" id="{E2D4187E-4980-4FC3-85AB-9EB166DBB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0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e</a:t>
              </a:r>
              <a:endParaRPr lang="en-US" altLang="hu-HU" sz="2400"/>
            </a:p>
          </p:txBody>
        </p:sp>
        <p:sp>
          <p:nvSpPr>
            <p:cNvPr id="67600" name="Rectangle 39">
              <a:extLst>
                <a:ext uri="{FF2B5EF4-FFF2-40B4-BE49-F238E27FC236}">
                  <a16:creationId xmlns:a16="http://schemas.microsoft.com/office/drawing/2014/main" id="{B364DE36-DD33-4C6F-8C8B-F40E5AA4E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30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67</a:t>
              </a:r>
              <a:endParaRPr lang="en-US" altLang="hu-HU" sz="2400"/>
            </a:p>
          </p:txBody>
        </p:sp>
        <p:sp>
          <p:nvSpPr>
            <p:cNvPr id="67601" name="Rectangle 40">
              <a:extLst>
                <a:ext uri="{FF2B5EF4-FFF2-40B4-BE49-F238E27FC236}">
                  <a16:creationId xmlns:a16="http://schemas.microsoft.com/office/drawing/2014/main" id="{6E987344-6B76-4DD5-9D96-888D0113C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e</a:t>
              </a:r>
              <a:endParaRPr lang="en-US" altLang="hu-HU" sz="2400"/>
            </a:p>
          </p:txBody>
        </p:sp>
        <p:sp>
          <p:nvSpPr>
            <p:cNvPr id="67602" name="Rectangle 41">
              <a:extLst>
                <a:ext uri="{FF2B5EF4-FFF2-40B4-BE49-F238E27FC236}">
                  <a16:creationId xmlns:a16="http://schemas.microsoft.com/office/drawing/2014/main" id="{8FF4F748-2424-4D87-BA44-7953433D2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87</a:t>
              </a:r>
              <a:endParaRPr lang="en-US" altLang="hu-HU" sz="2400"/>
            </a:p>
          </p:txBody>
        </p:sp>
        <p:sp>
          <p:nvSpPr>
            <p:cNvPr id="67603" name="Rectangle 42">
              <a:extLst>
                <a:ext uri="{FF2B5EF4-FFF2-40B4-BE49-F238E27FC236}">
                  <a16:creationId xmlns:a16="http://schemas.microsoft.com/office/drawing/2014/main" id="{3EF96EFD-87A5-4708-A27F-CDD614648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78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n</a:t>
              </a:r>
              <a:endParaRPr lang="en-US" altLang="hu-HU" sz="2400"/>
            </a:p>
          </p:txBody>
        </p:sp>
        <p:sp>
          <p:nvSpPr>
            <p:cNvPr id="67604" name="Rectangle 43">
              <a:extLst>
                <a:ext uri="{FF2B5EF4-FFF2-40B4-BE49-F238E27FC236}">
                  <a16:creationId xmlns:a16="http://schemas.microsoft.com/office/drawing/2014/main" id="{E9AC7C5F-2397-4331-BCF0-C2E38F573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78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11</a:t>
              </a:r>
              <a:endParaRPr lang="en-US" altLang="hu-HU" sz="2400"/>
            </a:p>
          </p:txBody>
        </p:sp>
        <p:sp>
          <p:nvSpPr>
            <p:cNvPr id="67605" name="Rectangle 44">
              <a:extLst>
                <a:ext uri="{FF2B5EF4-FFF2-40B4-BE49-F238E27FC236}">
                  <a16:creationId xmlns:a16="http://schemas.microsoft.com/office/drawing/2014/main" id="{A8239917-0FDB-4B2E-A537-5D102CD0B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02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v</a:t>
              </a:r>
              <a:endParaRPr lang="en-US" altLang="hu-HU" sz="2400"/>
            </a:p>
          </p:txBody>
        </p:sp>
        <p:sp>
          <p:nvSpPr>
            <p:cNvPr id="67606" name="Rectangle 45">
              <a:extLst>
                <a:ext uri="{FF2B5EF4-FFF2-40B4-BE49-F238E27FC236}">
                  <a16:creationId xmlns:a16="http://schemas.microsoft.com/office/drawing/2014/main" id="{7A5E76FF-8C21-4813-90FA-4CF334B3E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02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22</a:t>
              </a:r>
              <a:endParaRPr lang="en-US" altLang="hu-HU" sz="2400"/>
            </a:p>
          </p:txBody>
        </p:sp>
        <p:sp>
          <p:nvSpPr>
            <p:cNvPr id="67607" name="Rectangle 46">
              <a:extLst>
                <a:ext uri="{FF2B5EF4-FFF2-40B4-BE49-F238E27FC236}">
                  <a16:creationId xmlns:a16="http://schemas.microsoft.com/office/drawing/2014/main" id="{707F5E5E-3BB3-4B1F-9225-E2923B2E9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z</a:t>
              </a:r>
              <a:endParaRPr lang="en-US" altLang="hu-HU" sz="2400"/>
            </a:p>
          </p:txBody>
        </p:sp>
        <p:sp>
          <p:nvSpPr>
            <p:cNvPr id="67608" name="Rectangle 47">
              <a:extLst>
                <a:ext uri="{FF2B5EF4-FFF2-40B4-BE49-F238E27FC236}">
                  <a16:creationId xmlns:a16="http://schemas.microsoft.com/office/drawing/2014/main" id="{2B464AF9-4251-490B-8B67-D101A4E3F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26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38</a:t>
              </a:r>
              <a:endParaRPr lang="en-US" altLang="hu-HU" sz="2400"/>
            </a:p>
          </p:txBody>
        </p:sp>
        <p:sp>
          <p:nvSpPr>
            <p:cNvPr id="67609" name="Line 58">
              <a:extLst>
                <a:ext uri="{FF2B5EF4-FFF2-40B4-BE49-F238E27FC236}">
                  <a16:creationId xmlns:a16="http://schemas.microsoft.com/office/drawing/2014/main" id="{471E5945-B822-4A0F-8301-E83212C4D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7610" name="Line 59">
              <a:extLst>
                <a:ext uri="{FF2B5EF4-FFF2-40B4-BE49-F238E27FC236}">
                  <a16:creationId xmlns:a16="http://schemas.microsoft.com/office/drawing/2014/main" id="{B218AEB8-6FDC-4442-8E46-9E12A8C10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 számának helye 5">
            <a:extLst>
              <a:ext uri="{FF2B5EF4-FFF2-40B4-BE49-F238E27FC236}">
                <a16:creationId xmlns:a16="http://schemas.microsoft.com/office/drawing/2014/main" id="{D8779FFE-AFCA-4202-8F1C-5D41BBCD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4F1FCD-DA05-468F-936D-289D0F9552E8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9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FAC67A0-5F74-4AC8-982E-CACE6DE23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Hash join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FEF8BB5F-A024-4F63-ADA4-E2F46EFC9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hu-HU" sz="1800"/>
              <a:t>R     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1800"/>
              <a:t>use </a:t>
            </a:r>
            <a:r>
              <a:rPr lang="en-US" altLang="hu-HU" sz="1800" i="1"/>
              <a:t>h</a:t>
            </a:r>
            <a:r>
              <a:rPr lang="en-US" altLang="hu-HU" sz="1800" i="1" baseline="-25000"/>
              <a:t>1</a:t>
            </a:r>
            <a:r>
              <a:rPr lang="en-US" altLang="hu-HU" sz="1800" i="1"/>
              <a:t> </a:t>
            </a:r>
            <a:r>
              <a:rPr lang="en-US" altLang="hu-HU" sz="1800"/>
              <a:t>on joining attribute to map records to partitions that fit in memory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US" altLang="hu-HU" sz="1600"/>
              <a:t>records of R are partitioned into R</a:t>
            </a:r>
            <a:r>
              <a:rPr lang="en-US" altLang="hu-HU" sz="1600" baseline="-25000"/>
              <a:t>0</a:t>
            </a:r>
            <a:r>
              <a:rPr lang="en-US" altLang="hu-HU" sz="1600"/>
              <a:t>… R</a:t>
            </a:r>
            <a:r>
              <a:rPr lang="en-US" altLang="hu-HU" sz="1600" baseline="-25000"/>
              <a:t>n-1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US" altLang="hu-HU" sz="1600"/>
              <a:t>records of S are partitioned into S</a:t>
            </a:r>
            <a:r>
              <a:rPr lang="en-US" altLang="hu-HU" sz="1600" baseline="-25000"/>
              <a:t>0</a:t>
            </a:r>
            <a:r>
              <a:rPr lang="en-US" altLang="hu-HU" sz="1600"/>
              <a:t>… S</a:t>
            </a:r>
            <a:r>
              <a:rPr lang="en-US" altLang="hu-HU" sz="1600" baseline="-25000"/>
              <a:t>n-1</a:t>
            </a:r>
            <a:endParaRPr lang="en-US" altLang="hu-HU" sz="1600"/>
          </a:p>
          <a:p>
            <a:pPr eaLnBrk="1" hangingPunct="1">
              <a:lnSpc>
                <a:spcPct val="90000"/>
              </a:lnSpc>
            </a:pPr>
            <a:r>
              <a:rPr lang="en-US" altLang="hu-HU" sz="1800"/>
              <a:t>join records in corresponding partitions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US" altLang="hu-HU" sz="1600"/>
              <a:t>using a hash-based indexed block nested loop join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u-HU" sz="1800">
                <a:solidFill>
                  <a:srgbClr val="FF0000"/>
                </a:solidFill>
              </a:rPr>
              <a:t>Cost: 2*(B</a:t>
            </a:r>
            <a:r>
              <a:rPr lang="en-US" altLang="hu-HU" sz="1800" baseline="-25000">
                <a:solidFill>
                  <a:srgbClr val="FF0000"/>
                </a:solidFill>
              </a:rPr>
              <a:t>R</a:t>
            </a:r>
            <a:r>
              <a:rPr lang="en-US" altLang="hu-HU" sz="1800">
                <a:solidFill>
                  <a:srgbClr val="FF0000"/>
                </a:solidFill>
              </a:rPr>
              <a:t>+B</a:t>
            </a:r>
            <a:r>
              <a:rPr lang="en-US" altLang="hu-HU" sz="1800" baseline="-25000">
                <a:solidFill>
                  <a:srgbClr val="FF0000"/>
                </a:solidFill>
              </a:rPr>
              <a:t>S</a:t>
            </a:r>
            <a:r>
              <a:rPr lang="en-US" altLang="hu-HU" sz="1800">
                <a:solidFill>
                  <a:srgbClr val="FF0000"/>
                </a:solidFill>
              </a:rPr>
              <a:t>) + (B</a:t>
            </a:r>
            <a:r>
              <a:rPr lang="en-US" altLang="hu-HU" sz="1800" baseline="-25000">
                <a:solidFill>
                  <a:srgbClr val="FF0000"/>
                </a:solidFill>
              </a:rPr>
              <a:t>R</a:t>
            </a:r>
            <a:r>
              <a:rPr lang="en-US" altLang="hu-HU" sz="1800">
                <a:solidFill>
                  <a:srgbClr val="FF0000"/>
                </a:solidFill>
              </a:rPr>
              <a:t>+B</a:t>
            </a:r>
            <a:r>
              <a:rPr lang="en-US" altLang="hu-HU" sz="1800" baseline="-25000">
                <a:solidFill>
                  <a:srgbClr val="FF0000"/>
                </a:solidFill>
              </a:rPr>
              <a:t>S</a:t>
            </a:r>
            <a:r>
              <a:rPr lang="en-US" altLang="hu-HU" sz="1800">
                <a:solidFill>
                  <a:srgbClr val="FF0000"/>
                </a:solidFill>
              </a:rPr>
              <a:t>)</a:t>
            </a:r>
            <a:endParaRPr lang="en-US" altLang="hu-HU" sz="1800" baseline="-25000">
              <a:solidFill>
                <a:srgbClr val="FF0000"/>
              </a:solidFill>
            </a:endParaRPr>
          </a:p>
        </p:txBody>
      </p:sp>
      <p:grpSp>
        <p:nvGrpSpPr>
          <p:cNvPr id="69637" name="Group 4">
            <a:extLst>
              <a:ext uri="{FF2B5EF4-FFF2-40B4-BE49-F238E27FC236}">
                <a16:creationId xmlns:a16="http://schemas.microsoft.com/office/drawing/2014/main" id="{BCCB7E86-ABDD-41C6-B384-F27D86AE081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600200"/>
            <a:ext cx="152400" cy="152400"/>
            <a:chOff x="1536" y="2544"/>
            <a:chExt cx="104" cy="96"/>
          </a:xfrm>
        </p:grpSpPr>
        <p:grpSp>
          <p:nvGrpSpPr>
            <p:cNvPr id="69660" name="Group 5">
              <a:extLst>
                <a:ext uri="{FF2B5EF4-FFF2-40B4-BE49-F238E27FC236}">
                  <a16:creationId xmlns:a16="http://schemas.microsoft.com/office/drawing/2014/main" id="{54C21A7D-54AA-48C5-8567-7C7357787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69665" name="Line 6">
                <a:extLst>
                  <a:ext uri="{FF2B5EF4-FFF2-40B4-BE49-F238E27FC236}">
                    <a16:creationId xmlns:a16="http://schemas.microsoft.com/office/drawing/2014/main" id="{ED580626-0446-4399-BBDE-319EB1E1A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9666" name="Line 7">
                <a:extLst>
                  <a:ext uri="{FF2B5EF4-FFF2-40B4-BE49-F238E27FC236}">
                    <a16:creationId xmlns:a16="http://schemas.microsoft.com/office/drawing/2014/main" id="{B47B6DBE-63AF-4D9C-84D3-3F39AABE8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9667" name="Line 8">
                <a:extLst>
                  <a:ext uri="{FF2B5EF4-FFF2-40B4-BE49-F238E27FC236}">
                    <a16:creationId xmlns:a16="http://schemas.microsoft.com/office/drawing/2014/main" id="{F7DF06C1-3CD8-437C-81DA-E465F382E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9661" name="Group 9">
              <a:extLst>
                <a:ext uri="{FF2B5EF4-FFF2-40B4-BE49-F238E27FC236}">
                  <a16:creationId xmlns:a16="http://schemas.microsoft.com/office/drawing/2014/main" id="{B273F460-D744-4F59-A5E3-11605BD1BB1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69662" name="Line 10">
                <a:extLst>
                  <a:ext uri="{FF2B5EF4-FFF2-40B4-BE49-F238E27FC236}">
                    <a16:creationId xmlns:a16="http://schemas.microsoft.com/office/drawing/2014/main" id="{B520FE45-AEEB-43B2-8BEC-5F60DB8D5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9663" name="Line 11">
                <a:extLst>
                  <a:ext uri="{FF2B5EF4-FFF2-40B4-BE49-F238E27FC236}">
                    <a16:creationId xmlns:a16="http://schemas.microsoft.com/office/drawing/2014/main" id="{F2A16938-2E0E-43EB-A1BF-E6DD7BFEE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9664" name="Line 12">
                <a:extLst>
                  <a:ext uri="{FF2B5EF4-FFF2-40B4-BE49-F238E27FC236}">
                    <a16:creationId xmlns:a16="http://schemas.microsoft.com/office/drawing/2014/main" id="{ED2B24B7-456E-4B38-A91D-A272436E3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FEF98FA1-FBF6-4BE7-9471-76C6ED5843D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733800"/>
            <a:ext cx="1447800" cy="2743200"/>
            <a:chOff x="864" y="2352"/>
            <a:chExt cx="912" cy="1728"/>
          </a:xfrm>
        </p:grpSpPr>
        <p:sp>
          <p:nvSpPr>
            <p:cNvPr id="69652" name="Rectangle 13">
              <a:extLst>
                <a:ext uri="{FF2B5EF4-FFF2-40B4-BE49-F238E27FC236}">
                  <a16:creationId xmlns:a16="http://schemas.microsoft.com/office/drawing/2014/main" id="{2CB3A0A8-6349-4EF5-AC07-FEB30C634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48"/>
              <a:ext cx="240" cy="14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/>
                <a:t>R</a:t>
              </a:r>
              <a:endParaRPr lang="en-US" altLang="hu-HU" sz="2400"/>
            </a:p>
          </p:txBody>
        </p:sp>
        <p:sp>
          <p:nvSpPr>
            <p:cNvPr id="69653" name="Rectangle 14">
              <a:extLst>
                <a:ext uri="{FF2B5EF4-FFF2-40B4-BE49-F238E27FC236}">
                  <a16:creationId xmlns:a16="http://schemas.microsoft.com/office/drawing/2014/main" id="{BF7F9699-DB24-4A7F-BF3C-5296437F7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5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R</a:t>
              </a:r>
              <a:r>
                <a:rPr lang="en-US" altLang="hu-HU" sz="1800" baseline="-25000"/>
                <a:t>0</a:t>
              </a:r>
            </a:p>
          </p:txBody>
        </p:sp>
        <p:sp>
          <p:nvSpPr>
            <p:cNvPr id="69654" name="Rectangle 15">
              <a:extLst>
                <a:ext uri="{FF2B5EF4-FFF2-40B4-BE49-F238E27FC236}">
                  <a16:creationId xmlns:a16="http://schemas.microsoft.com/office/drawing/2014/main" id="{215F7F5E-8785-4D47-8418-96145DC9D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88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R</a:t>
              </a:r>
              <a:r>
                <a:rPr lang="en-US" altLang="hu-HU" sz="1800" baseline="-25000"/>
                <a:t>1</a:t>
              </a:r>
            </a:p>
          </p:txBody>
        </p:sp>
        <p:sp>
          <p:nvSpPr>
            <p:cNvPr id="69655" name="Rectangle 16">
              <a:extLst>
                <a:ext uri="{FF2B5EF4-FFF2-40B4-BE49-F238E27FC236}">
                  <a16:creationId xmlns:a16="http://schemas.microsoft.com/office/drawing/2014/main" id="{23ED6801-FD57-4C26-A692-EB81A14D4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79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R</a:t>
              </a:r>
              <a:r>
                <a:rPr lang="en-US" altLang="hu-HU" sz="1800" baseline="-25000"/>
                <a:t>n-1</a:t>
              </a:r>
            </a:p>
          </p:txBody>
        </p:sp>
        <p:sp>
          <p:nvSpPr>
            <p:cNvPr id="69656" name="Freeform 17">
              <a:extLst>
                <a:ext uri="{FF2B5EF4-FFF2-40B4-BE49-F238E27FC236}">
                  <a16:creationId xmlns:a16="http://schemas.microsoft.com/office/drawing/2014/main" id="{E830A2BA-3722-4E6E-BAA2-6E6F25418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400"/>
              <a:ext cx="528" cy="328"/>
            </a:xfrm>
            <a:custGeom>
              <a:avLst/>
              <a:gdLst>
                <a:gd name="T0" fmla="*/ 0 w 528"/>
                <a:gd name="T1" fmla="*/ 288 h 328"/>
                <a:gd name="T2" fmla="*/ 288 w 528"/>
                <a:gd name="T3" fmla="*/ 288 h 328"/>
                <a:gd name="T4" fmla="*/ 384 w 528"/>
                <a:gd name="T5" fmla="*/ 48 h 328"/>
                <a:gd name="T6" fmla="*/ 528 w 528"/>
                <a:gd name="T7" fmla="*/ 0 h 3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328"/>
                <a:gd name="T14" fmla="*/ 528 w 528"/>
                <a:gd name="T15" fmla="*/ 328 h 3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328">
                  <a:moveTo>
                    <a:pt x="0" y="288"/>
                  </a:moveTo>
                  <a:cubicBezTo>
                    <a:pt x="112" y="308"/>
                    <a:pt x="224" y="328"/>
                    <a:pt x="288" y="288"/>
                  </a:cubicBezTo>
                  <a:cubicBezTo>
                    <a:pt x="352" y="248"/>
                    <a:pt x="344" y="96"/>
                    <a:pt x="384" y="48"/>
                  </a:cubicBezTo>
                  <a:cubicBezTo>
                    <a:pt x="424" y="0"/>
                    <a:pt x="476" y="0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9657" name="Freeform 18">
              <a:extLst>
                <a:ext uri="{FF2B5EF4-FFF2-40B4-BE49-F238E27FC236}">
                  <a16:creationId xmlns:a16="http://schemas.microsoft.com/office/drawing/2014/main" id="{D72053F5-0B8E-4F22-92A2-445609EAF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456"/>
              <a:ext cx="528" cy="328"/>
            </a:xfrm>
            <a:custGeom>
              <a:avLst/>
              <a:gdLst>
                <a:gd name="T0" fmla="*/ 0 w 528"/>
                <a:gd name="T1" fmla="*/ 40 h 328"/>
                <a:gd name="T2" fmla="*/ 240 w 528"/>
                <a:gd name="T3" fmla="*/ 40 h 328"/>
                <a:gd name="T4" fmla="*/ 336 w 528"/>
                <a:gd name="T5" fmla="*/ 280 h 328"/>
                <a:gd name="T6" fmla="*/ 528 w 528"/>
                <a:gd name="T7" fmla="*/ 328 h 3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328"/>
                <a:gd name="T14" fmla="*/ 528 w 528"/>
                <a:gd name="T15" fmla="*/ 328 h 3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328">
                  <a:moveTo>
                    <a:pt x="0" y="40"/>
                  </a:moveTo>
                  <a:cubicBezTo>
                    <a:pt x="92" y="20"/>
                    <a:pt x="184" y="0"/>
                    <a:pt x="240" y="40"/>
                  </a:cubicBezTo>
                  <a:cubicBezTo>
                    <a:pt x="296" y="80"/>
                    <a:pt x="288" y="232"/>
                    <a:pt x="336" y="280"/>
                  </a:cubicBezTo>
                  <a:cubicBezTo>
                    <a:pt x="384" y="328"/>
                    <a:pt x="456" y="328"/>
                    <a:pt x="528" y="3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9658" name="Freeform 19">
              <a:extLst>
                <a:ext uri="{FF2B5EF4-FFF2-40B4-BE49-F238E27FC236}">
                  <a16:creationId xmlns:a16="http://schemas.microsoft.com/office/drawing/2014/main" id="{E64B3AFA-DDDD-4012-A5EC-989162E08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832"/>
              <a:ext cx="528" cy="1008"/>
            </a:xfrm>
            <a:custGeom>
              <a:avLst/>
              <a:gdLst>
                <a:gd name="T0" fmla="*/ 0 w 528"/>
                <a:gd name="T1" fmla="*/ 0 h 1008"/>
                <a:gd name="T2" fmla="*/ 288 w 528"/>
                <a:gd name="T3" fmla="*/ 144 h 1008"/>
                <a:gd name="T4" fmla="*/ 192 w 528"/>
                <a:gd name="T5" fmla="*/ 816 h 1008"/>
                <a:gd name="T6" fmla="*/ 528 w 528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008"/>
                <a:gd name="T14" fmla="*/ 528 w 528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008">
                  <a:moveTo>
                    <a:pt x="0" y="0"/>
                  </a:moveTo>
                  <a:cubicBezTo>
                    <a:pt x="128" y="4"/>
                    <a:pt x="256" y="8"/>
                    <a:pt x="288" y="144"/>
                  </a:cubicBezTo>
                  <a:cubicBezTo>
                    <a:pt x="320" y="280"/>
                    <a:pt x="152" y="672"/>
                    <a:pt x="192" y="816"/>
                  </a:cubicBezTo>
                  <a:cubicBezTo>
                    <a:pt x="232" y="960"/>
                    <a:pt x="380" y="984"/>
                    <a:pt x="528" y="10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9659" name="Text Box 20">
              <a:extLst>
                <a:ext uri="{FF2B5EF4-FFF2-40B4-BE49-F238E27FC236}">
                  <a16:creationId xmlns:a16="http://schemas.microsoft.com/office/drawing/2014/main" id="{98322871-9B70-49BB-8B3B-8674A9A98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3120"/>
              <a:ext cx="11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600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600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600"/>
                <a:t>.</a:t>
              </a:r>
              <a:endParaRPr lang="en-US" altLang="hu-HU" sz="2400"/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1FA72413-94BF-4AFB-9842-DFA5BA27277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3733800"/>
            <a:ext cx="1447800" cy="2743200"/>
            <a:chOff x="864" y="2352"/>
            <a:chExt cx="912" cy="1728"/>
          </a:xfrm>
        </p:grpSpPr>
        <p:sp>
          <p:nvSpPr>
            <p:cNvPr id="69644" name="Rectangle 23">
              <a:extLst>
                <a:ext uri="{FF2B5EF4-FFF2-40B4-BE49-F238E27FC236}">
                  <a16:creationId xmlns:a16="http://schemas.microsoft.com/office/drawing/2014/main" id="{C421889E-3B2A-4541-8FFB-E6790CC83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48"/>
              <a:ext cx="240" cy="14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/>
                <a:t>S</a:t>
              </a:r>
              <a:endParaRPr lang="en-US" altLang="hu-HU" sz="2400"/>
            </a:p>
          </p:txBody>
        </p:sp>
        <p:sp>
          <p:nvSpPr>
            <p:cNvPr id="69645" name="Rectangle 24">
              <a:extLst>
                <a:ext uri="{FF2B5EF4-FFF2-40B4-BE49-F238E27FC236}">
                  <a16:creationId xmlns:a16="http://schemas.microsoft.com/office/drawing/2014/main" id="{C0287176-FE43-4CF2-9F81-84BD2EC7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35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</a:t>
              </a:r>
              <a:r>
                <a:rPr lang="en-US" altLang="hu-HU" sz="1800" baseline="-25000"/>
                <a:t>0</a:t>
              </a:r>
            </a:p>
          </p:txBody>
        </p:sp>
        <p:sp>
          <p:nvSpPr>
            <p:cNvPr id="69646" name="Rectangle 25">
              <a:extLst>
                <a:ext uri="{FF2B5EF4-FFF2-40B4-BE49-F238E27FC236}">
                  <a16:creationId xmlns:a16="http://schemas.microsoft.com/office/drawing/2014/main" id="{80E0C674-0B7B-4DD1-B437-486B3A018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88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</a:t>
              </a:r>
              <a:r>
                <a:rPr lang="en-US" altLang="hu-HU" sz="1800" baseline="-25000"/>
                <a:t>1</a:t>
              </a:r>
            </a:p>
          </p:txBody>
        </p:sp>
        <p:sp>
          <p:nvSpPr>
            <p:cNvPr id="69647" name="Rectangle 26">
              <a:extLst>
                <a:ext uri="{FF2B5EF4-FFF2-40B4-BE49-F238E27FC236}">
                  <a16:creationId xmlns:a16="http://schemas.microsoft.com/office/drawing/2014/main" id="{FD9817CA-6BCB-46FA-A197-C17857E4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79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</a:t>
              </a:r>
              <a:r>
                <a:rPr lang="en-US" altLang="hu-HU" sz="1800" baseline="-25000"/>
                <a:t>n-1</a:t>
              </a:r>
            </a:p>
          </p:txBody>
        </p:sp>
        <p:sp>
          <p:nvSpPr>
            <p:cNvPr id="69648" name="Freeform 27">
              <a:extLst>
                <a:ext uri="{FF2B5EF4-FFF2-40B4-BE49-F238E27FC236}">
                  <a16:creationId xmlns:a16="http://schemas.microsoft.com/office/drawing/2014/main" id="{4CCC8F75-6C8A-4DB0-AAF6-17A7DFB5C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400"/>
              <a:ext cx="528" cy="328"/>
            </a:xfrm>
            <a:custGeom>
              <a:avLst/>
              <a:gdLst>
                <a:gd name="T0" fmla="*/ 0 w 528"/>
                <a:gd name="T1" fmla="*/ 288 h 328"/>
                <a:gd name="T2" fmla="*/ 288 w 528"/>
                <a:gd name="T3" fmla="*/ 288 h 328"/>
                <a:gd name="T4" fmla="*/ 384 w 528"/>
                <a:gd name="T5" fmla="*/ 48 h 328"/>
                <a:gd name="T6" fmla="*/ 528 w 528"/>
                <a:gd name="T7" fmla="*/ 0 h 3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328"/>
                <a:gd name="T14" fmla="*/ 528 w 528"/>
                <a:gd name="T15" fmla="*/ 328 h 3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328">
                  <a:moveTo>
                    <a:pt x="0" y="288"/>
                  </a:moveTo>
                  <a:cubicBezTo>
                    <a:pt x="112" y="308"/>
                    <a:pt x="224" y="328"/>
                    <a:pt x="288" y="288"/>
                  </a:cubicBezTo>
                  <a:cubicBezTo>
                    <a:pt x="352" y="248"/>
                    <a:pt x="344" y="96"/>
                    <a:pt x="384" y="48"/>
                  </a:cubicBezTo>
                  <a:cubicBezTo>
                    <a:pt x="424" y="0"/>
                    <a:pt x="476" y="0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9649" name="Freeform 28">
              <a:extLst>
                <a:ext uri="{FF2B5EF4-FFF2-40B4-BE49-F238E27FC236}">
                  <a16:creationId xmlns:a16="http://schemas.microsoft.com/office/drawing/2014/main" id="{0180CE9B-9159-480E-9BFE-BBCFBE353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456"/>
              <a:ext cx="528" cy="328"/>
            </a:xfrm>
            <a:custGeom>
              <a:avLst/>
              <a:gdLst>
                <a:gd name="T0" fmla="*/ 0 w 528"/>
                <a:gd name="T1" fmla="*/ 40 h 328"/>
                <a:gd name="T2" fmla="*/ 240 w 528"/>
                <a:gd name="T3" fmla="*/ 40 h 328"/>
                <a:gd name="T4" fmla="*/ 336 w 528"/>
                <a:gd name="T5" fmla="*/ 280 h 328"/>
                <a:gd name="T6" fmla="*/ 528 w 528"/>
                <a:gd name="T7" fmla="*/ 328 h 3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328"/>
                <a:gd name="T14" fmla="*/ 528 w 528"/>
                <a:gd name="T15" fmla="*/ 328 h 3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328">
                  <a:moveTo>
                    <a:pt x="0" y="40"/>
                  </a:moveTo>
                  <a:cubicBezTo>
                    <a:pt x="92" y="20"/>
                    <a:pt x="184" y="0"/>
                    <a:pt x="240" y="40"/>
                  </a:cubicBezTo>
                  <a:cubicBezTo>
                    <a:pt x="296" y="80"/>
                    <a:pt x="288" y="232"/>
                    <a:pt x="336" y="280"/>
                  </a:cubicBezTo>
                  <a:cubicBezTo>
                    <a:pt x="384" y="328"/>
                    <a:pt x="456" y="328"/>
                    <a:pt x="528" y="3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9650" name="Freeform 29">
              <a:extLst>
                <a:ext uri="{FF2B5EF4-FFF2-40B4-BE49-F238E27FC236}">
                  <a16:creationId xmlns:a16="http://schemas.microsoft.com/office/drawing/2014/main" id="{ED3B4B8C-C2DC-4475-8CBA-6DA5746DB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832"/>
              <a:ext cx="528" cy="1008"/>
            </a:xfrm>
            <a:custGeom>
              <a:avLst/>
              <a:gdLst>
                <a:gd name="T0" fmla="*/ 0 w 528"/>
                <a:gd name="T1" fmla="*/ 0 h 1008"/>
                <a:gd name="T2" fmla="*/ 288 w 528"/>
                <a:gd name="T3" fmla="*/ 144 h 1008"/>
                <a:gd name="T4" fmla="*/ 192 w 528"/>
                <a:gd name="T5" fmla="*/ 816 h 1008"/>
                <a:gd name="T6" fmla="*/ 528 w 528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008"/>
                <a:gd name="T14" fmla="*/ 528 w 528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008">
                  <a:moveTo>
                    <a:pt x="0" y="0"/>
                  </a:moveTo>
                  <a:cubicBezTo>
                    <a:pt x="128" y="4"/>
                    <a:pt x="256" y="8"/>
                    <a:pt x="288" y="144"/>
                  </a:cubicBezTo>
                  <a:cubicBezTo>
                    <a:pt x="320" y="280"/>
                    <a:pt x="152" y="672"/>
                    <a:pt x="192" y="816"/>
                  </a:cubicBezTo>
                  <a:cubicBezTo>
                    <a:pt x="232" y="960"/>
                    <a:pt x="380" y="984"/>
                    <a:pt x="528" y="10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9651" name="Text Box 30">
              <a:extLst>
                <a:ext uri="{FF2B5EF4-FFF2-40B4-BE49-F238E27FC236}">
                  <a16:creationId xmlns:a16="http://schemas.microsoft.com/office/drawing/2014/main" id="{DBCC22DD-072F-4F42-872F-9C462B05A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3120"/>
              <a:ext cx="11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600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600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hu-HU" sz="1600"/>
                <a:t>.</a:t>
              </a:r>
              <a:endParaRPr lang="en-US" altLang="hu-HU" sz="2400"/>
            </a:p>
          </p:txBody>
        </p:sp>
      </p:grpSp>
      <p:grpSp>
        <p:nvGrpSpPr>
          <p:cNvPr id="7" name="Group 35">
            <a:extLst>
              <a:ext uri="{FF2B5EF4-FFF2-40B4-BE49-F238E27FC236}">
                <a16:creationId xmlns:a16="http://schemas.microsoft.com/office/drawing/2014/main" id="{65891611-B59F-4ABE-8671-80E83D04C745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962400"/>
            <a:ext cx="1219200" cy="2286000"/>
            <a:chOff x="1824" y="2496"/>
            <a:chExt cx="768" cy="1440"/>
          </a:xfrm>
        </p:grpSpPr>
        <p:sp>
          <p:nvSpPr>
            <p:cNvPr id="69641" name="Line 31">
              <a:extLst>
                <a:ext uri="{FF2B5EF4-FFF2-40B4-BE49-F238E27FC236}">
                  <a16:creationId xmlns:a16="http://schemas.microsoft.com/office/drawing/2014/main" id="{C57473E9-8226-4022-A4DD-9C02E833F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49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9642" name="Line 32">
              <a:extLst>
                <a:ext uri="{FF2B5EF4-FFF2-40B4-BE49-F238E27FC236}">
                  <a16:creationId xmlns:a16="http://schemas.microsoft.com/office/drawing/2014/main" id="{B4699F8E-C72B-475C-8608-68D7E67A8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832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9643" name="Line 33">
              <a:extLst>
                <a:ext uri="{FF2B5EF4-FFF2-40B4-BE49-F238E27FC236}">
                  <a16:creationId xmlns:a16="http://schemas.microsoft.com/office/drawing/2014/main" id="{D7A9F94F-3C6A-424D-B698-99C7FC3DE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93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 számának helye 5">
            <a:extLst>
              <a:ext uri="{FF2B5EF4-FFF2-40B4-BE49-F238E27FC236}">
                <a16:creationId xmlns:a16="http://schemas.microsoft.com/office/drawing/2014/main" id="{15A18B82-679C-4B5F-A471-8CC1E35E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5A1752-86CE-47EA-96F3-18C47B8EDFC5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u-HU" sz="9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E113B3F8-5C84-4F16-B97D-DCAF6C868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Evaluation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9D8CB8C-1A9B-4E0C-93F1-10D4448D5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evaluate multiple operations in a plan</a:t>
            </a:r>
          </a:p>
          <a:p>
            <a:pPr eaLnBrk="1" hangingPunct="1"/>
            <a:r>
              <a:rPr lang="en-US" altLang="hu-HU"/>
              <a:t>materialization</a:t>
            </a:r>
          </a:p>
          <a:p>
            <a:pPr eaLnBrk="1" hangingPunct="1"/>
            <a:r>
              <a:rPr lang="en-US" altLang="hu-HU"/>
              <a:t>pipelining</a:t>
            </a:r>
          </a:p>
        </p:txBody>
      </p:sp>
      <p:grpSp>
        <p:nvGrpSpPr>
          <p:cNvPr id="71685" name="Group 4">
            <a:extLst>
              <a:ext uri="{FF2B5EF4-FFF2-40B4-BE49-F238E27FC236}">
                <a16:creationId xmlns:a16="http://schemas.microsoft.com/office/drawing/2014/main" id="{1AB2A7E2-658C-472C-B7C1-FBE199A097B4}"/>
              </a:ext>
            </a:extLst>
          </p:cNvPr>
          <p:cNvGrpSpPr>
            <a:grpSpLocks/>
          </p:cNvGrpSpPr>
          <p:nvPr/>
        </p:nvGrpSpPr>
        <p:grpSpPr bwMode="auto">
          <a:xfrm>
            <a:off x="4260850" y="2133600"/>
            <a:ext cx="4876800" cy="4114800"/>
            <a:chOff x="2880" y="1344"/>
            <a:chExt cx="3072" cy="2592"/>
          </a:xfrm>
        </p:grpSpPr>
        <p:sp>
          <p:nvSpPr>
            <p:cNvPr id="71686" name="Rectangle 5">
              <a:extLst>
                <a:ext uri="{FF2B5EF4-FFF2-40B4-BE49-F238E27FC236}">
                  <a16:creationId xmlns:a16="http://schemas.microsoft.com/office/drawing/2014/main" id="{20910AB2-4BC0-4164-BDF4-E6BD37862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01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σ</a:t>
              </a:r>
              <a:r>
                <a:rPr lang="en-US" altLang="hu-HU" baseline="-25000"/>
                <a:t>coursename=Advanced DBs</a:t>
              </a:r>
              <a:endParaRPr lang="en-US" altLang="hu-HU" sz="1800" baseline="-25000"/>
            </a:p>
          </p:txBody>
        </p:sp>
        <p:grpSp>
          <p:nvGrpSpPr>
            <p:cNvPr id="71687" name="Group 6">
              <a:extLst>
                <a:ext uri="{FF2B5EF4-FFF2-40B4-BE49-F238E27FC236}">
                  <a16:creationId xmlns:a16="http://schemas.microsoft.com/office/drawing/2014/main" id="{27BDD4C5-E49F-4312-9D26-660B4353F6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344"/>
              <a:ext cx="2945" cy="2592"/>
              <a:chOff x="2880" y="1344"/>
              <a:chExt cx="2945" cy="2592"/>
            </a:xfrm>
          </p:grpSpPr>
          <p:grpSp>
            <p:nvGrpSpPr>
              <p:cNvPr id="71688" name="Group 7">
                <a:extLst>
                  <a:ext uri="{FF2B5EF4-FFF2-40B4-BE49-F238E27FC236}">
                    <a16:creationId xmlns:a16="http://schemas.microsoft.com/office/drawing/2014/main" id="{184488FB-95FD-41ED-A607-13CDBB658F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3216"/>
                <a:ext cx="96" cy="96"/>
                <a:chOff x="1536" y="2544"/>
                <a:chExt cx="104" cy="96"/>
              </a:xfrm>
            </p:grpSpPr>
            <p:grpSp>
              <p:nvGrpSpPr>
                <p:cNvPr id="71711" name="Group 8">
                  <a:extLst>
                    <a:ext uri="{FF2B5EF4-FFF2-40B4-BE49-F238E27FC236}">
                      <a16:creationId xmlns:a16="http://schemas.microsoft.com/office/drawing/2014/main" id="{FD9D4D12-C5DB-42FC-BD00-90B04C2361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1716" name="Line 9">
                    <a:extLst>
                      <a:ext uri="{FF2B5EF4-FFF2-40B4-BE49-F238E27FC236}">
                        <a16:creationId xmlns:a16="http://schemas.microsoft.com/office/drawing/2014/main" id="{2B5AB55C-7C73-4A7B-85B9-C3EFBE8B06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1717" name="Line 10">
                    <a:extLst>
                      <a:ext uri="{FF2B5EF4-FFF2-40B4-BE49-F238E27FC236}">
                        <a16:creationId xmlns:a16="http://schemas.microsoft.com/office/drawing/2014/main" id="{F8BD005F-FEE0-474B-9901-C4E552DB18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1718" name="Line 11">
                    <a:extLst>
                      <a:ext uri="{FF2B5EF4-FFF2-40B4-BE49-F238E27FC236}">
                        <a16:creationId xmlns:a16="http://schemas.microsoft.com/office/drawing/2014/main" id="{39E439E3-38EA-47E7-B7F3-208268888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71712" name="Group 12">
                  <a:extLst>
                    <a:ext uri="{FF2B5EF4-FFF2-40B4-BE49-F238E27FC236}">
                      <a16:creationId xmlns:a16="http://schemas.microsoft.com/office/drawing/2014/main" id="{A5889FEC-1F2D-40B5-867E-7E06C668C2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1713" name="Line 13">
                    <a:extLst>
                      <a:ext uri="{FF2B5EF4-FFF2-40B4-BE49-F238E27FC236}">
                        <a16:creationId xmlns:a16="http://schemas.microsoft.com/office/drawing/2014/main" id="{BD9AAFF4-B538-425E-8FB8-DADE997B80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1714" name="Line 14">
                    <a:extLst>
                      <a:ext uri="{FF2B5EF4-FFF2-40B4-BE49-F238E27FC236}">
                        <a16:creationId xmlns:a16="http://schemas.microsoft.com/office/drawing/2014/main" id="{188CAB5C-5D18-456C-89B6-158D8B6BD8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1715" name="Line 15">
                    <a:extLst>
                      <a:ext uri="{FF2B5EF4-FFF2-40B4-BE49-F238E27FC236}">
                        <a16:creationId xmlns:a16="http://schemas.microsoft.com/office/drawing/2014/main" id="{7BFF324D-B84C-4035-AA04-5BB826224C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71689" name="Line 16">
                <a:extLst>
                  <a:ext uri="{FF2B5EF4-FFF2-40B4-BE49-F238E27FC236}">
                    <a16:creationId xmlns:a16="http://schemas.microsoft.com/office/drawing/2014/main" id="{A8697459-CB70-4918-A532-B3262D1CD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36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690" name="Line 17">
                <a:extLst>
                  <a:ext uri="{FF2B5EF4-FFF2-40B4-BE49-F238E27FC236}">
                    <a16:creationId xmlns:a16="http://schemas.microsoft.com/office/drawing/2014/main" id="{5809F866-CDA1-4D96-87EB-9B18210DE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691" name="Text Box 18">
                <a:extLst>
                  <a:ext uri="{FF2B5EF4-FFF2-40B4-BE49-F238E27FC236}">
                    <a16:creationId xmlns:a16="http://schemas.microsoft.com/office/drawing/2014/main" id="{56ABDD5F-7CA8-4E2A-BE58-87E1E4761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" y="3648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student</a:t>
                </a:r>
                <a:endParaRPr lang="en-US" altLang="hu-HU" sz="2400"/>
              </a:p>
            </p:txBody>
          </p:sp>
          <p:sp>
            <p:nvSpPr>
              <p:cNvPr id="71692" name="Text Box 19">
                <a:extLst>
                  <a:ext uri="{FF2B5EF4-FFF2-40B4-BE49-F238E27FC236}">
                    <a16:creationId xmlns:a16="http://schemas.microsoft.com/office/drawing/2014/main" id="{B59B46DD-E36E-4C8C-B1AD-AC579F8ABC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648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takes</a:t>
                </a:r>
                <a:endParaRPr lang="en-US" altLang="hu-HU" sz="2400"/>
              </a:p>
            </p:txBody>
          </p:sp>
          <p:sp>
            <p:nvSpPr>
              <p:cNvPr id="71693" name="Text Box 20">
                <a:extLst>
                  <a:ext uri="{FF2B5EF4-FFF2-40B4-BE49-F238E27FC236}">
                    <a16:creationId xmlns:a16="http://schemas.microsoft.com/office/drawing/2014/main" id="{48CAE7EC-B09B-4DAE-BD31-8275A7964F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68"/>
                <a:ext cx="8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cid; </a:t>
                </a:r>
                <a:r>
                  <a:rPr lang="en-US" altLang="hu-HU" sz="2400" i="1" baseline="-25000"/>
                  <a:t>hash join</a:t>
                </a:r>
                <a:endParaRPr lang="en-US" altLang="hu-HU" sz="2400"/>
              </a:p>
            </p:txBody>
          </p:sp>
          <p:sp>
            <p:nvSpPr>
              <p:cNvPr id="71694" name="Line 21">
                <a:extLst>
                  <a:ext uri="{FF2B5EF4-FFF2-40B4-BE49-F238E27FC236}">
                    <a16:creationId xmlns:a16="http://schemas.microsoft.com/office/drawing/2014/main" id="{624CD38C-B5C4-45E0-AB29-71FAB8CDB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688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grpSp>
            <p:nvGrpSpPr>
              <p:cNvPr id="71695" name="Group 22">
                <a:extLst>
                  <a:ext uri="{FF2B5EF4-FFF2-40B4-BE49-F238E27FC236}">
                    <a16:creationId xmlns:a16="http://schemas.microsoft.com/office/drawing/2014/main" id="{7EFE4502-2E85-40BF-810B-A95F1FF09B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2580"/>
                <a:ext cx="96" cy="96"/>
                <a:chOff x="1536" y="2544"/>
                <a:chExt cx="104" cy="96"/>
              </a:xfrm>
            </p:grpSpPr>
            <p:grpSp>
              <p:nvGrpSpPr>
                <p:cNvPr id="71703" name="Group 23">
                  <a:extLst>
                    <a:ext uri="{FF2B5EF4-FFF2-40B4-BE49-F238E27FC236}">
                      <a16:creationId xmlns:a16="http://schemas.microsoft.com/office/drawing/2014/main" id="{F78FC24D-6606-4D20-B52A-143644322F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1708" name="Line 24">
                    <a:extLst>
                      <a:ext uri="{FF2B5EF4-FFF2-40B4-BE49-F238E27FC236}">
                        <a16:creationId xmlns:a16="http://schemas.microsoft.com/office/drawing/2014/main" id="{FC9721E4-2A67-49AD-9C70-393F682CC5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1709" name="Line 25">
                    <a:extLst>
                      <a:ext uri="{FF2B5EF4-FFF2-40B4-BE49-F238E27FC236}">
                        <a16:creationId xmlns:a16="http://schemas.microsoft.com/office/drawing/2014/main" id="{050DB8C8-4672-4588-8B0A-8EC0572730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1710" name="Line 26">
                    <a:extLst>
                      <a:ext uri="{FF2B5EF4-FFF2-40B4-BE49-F238E27FC236}">
                        <a16:creationId xmlns:a16="http://schemas.microsoft.com/office/drawing/2014/main" id="{B8E9B665-F868-4799-8FC5-74F00D5846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71704" name="Group 27">
                  <a:extLst>
                    <a:ext uri="{FF2B5EF4-FFF2-40B4-BE49-F238E27FC236}">
                      <a16:creationId xmlns:a16="http://schemas.microsoft.com/office/drawing/2014/main" id="{7B69B670-773B-4B9C-BD5F-5A16103D7B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1705" name="Line 28">
                    <a:extLst>
                      <a:ext uri="{FF2B5EF4-FFF2-40B4-BE49-F238E27FC236}">
                        <a16:creationId xmlns:a16="http://schemas.microsoft.com/office/drawing/2014/main" id="{673AF7A8-A9E7-4581-A376-CBDCC0ABD6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1706" name="Line 29">
                    <a:extLst>
                      <a:ext uri="{FF2B5EF4-FFF2-40B4-BE49-F238E27FC236}">
                        <a16:creationId xmlns:a16="http://schemas.microsoft.com/office/drawing/2014/main" id="{0A85E19E-A4BD-43C9-9E62-CAD59AB6E1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1707" name="Line 30">
                    <a:extLst>
                      <a:ext uri="{FF2B5EF4-FFF2-40B4-BE49-F238E27FC236}">
                        <a16:creationId xmlns:a16="http://schemas.microsoft.com/office/drawing/2014/main" id="{09249F60-AC9A-4EBF-A351-2E98A86BEC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71696" name="Text Box 31">
                <a:extLst>
                  <a:ext uri="{FF2B5EF4-FFF2-40B4-BE49-F238E27FC236}">
                    <a16:creationId xmlns:a16="http://schemas.microsoft.com/office/drawing/2014/main" id="{CBF85F1B-DEE3-4979-B7A5-8004B2B28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532"/>
                <a:ext cx="136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courseid; </a:t>
                </a:r>
                <a:r>
                  <a:rPr lang="en-US" altLang="hu-HU" sz="2400" i="1" baseline="-25000"/>
                  <a:t>index-nested loop</a:t>
                </a:r>
                <a:endParaRPr lang="en-US" altLang="hu-HU" sz="2400"/>
              </a:p>
            </p:txBody>
          </p:sp>
          <p:sp>
            <p:nvSpPr>
              <p:cNvPr id="71697" name="Line 32">
                <a:extLst>
                  <a:ext uri="{FF2B5EF4-FFF2-40B4-BE49-F238E27FC236}">
                    <a16:creationId xmlns:a16="http://schemas.microsoft.com/office/drawing/2014/main" id="{BA4A77BF-F425-4DDB-A38C-D476EDAC6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2" y="271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698" name="Text Box 33">
                <a:extLst>
                  <a:ext uri="{FF2B5EF4-FFF2-40B4-BE49-F238E27FC236}">
                    <a16:creationId xmlns:a16="http://schemas.microsoft.com/office/drawing/2014/main" id="{A3958C9C-052E-4CD6-AA1F-2A7167AC84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6" y="316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course</a:t>
                </a:r>
                <a:endParaRPr lang="en-US" altLang="hu-HU" sz="2400"/>
              </a:p>
            </p:txBody>
          </p:sp>
          <p:sp>
            <p:nvSpPr>
              <p:cNvPr id="71699" name="Line 34">
                <a:extLst>
                  <a:ext uri="{FF2B5EF4-FFF2-40B4-BE49-F238E27FC236}">
                    <a16:creationId xmlns:a16="http://schemas.microsoft.com/office/drawing/2014/main" id="{A9FB25FA-E5F9-4FC3-B4B3-80B989A42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700" name="Line 35">
                <a:extLst>
                  <a:ext uri="{FF2B5EF4-FFF2-40B4-BE49-F238E27FC236}">
                    <a16:creationId xmlns:a16="http://schemas.microsoft.com/office/drawing/2014/main" id="{46C41492-FCA7-43B7-AEE9-0D8D62F3E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7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701" name="Text Box 36">
                <a:extLst>
                  <a:ext uri="{FF2B5EF4-FFF2-40B4-BE49-F238E27FC236}">
                    <a16:creationId xmlns:a16="http://schemas.microsoft.com/office/drawing/2014/main" id="{D9FCDDB0-53CF-4483-A8A3-39B35336C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478"/>
                <a:ext cx="4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/>
                  <a:t>π</a:t>
                </a:r>
                <a:r>
                  <a:rPr lang="en-US" altLang="hu-HU" baseline="-25000"/>
                  <a:t>name</a:t>
                </a:r>
              </a:p>
            </p:txBody>
          </p:sp>
          <p:sp>
            <p:nvSpPr>
              <p:cNvPr id="71702" name="Freeform 37">
                <a:extLst>
                  <a:ext uri="{FF2B5EF4-FFF2-40B4-BE49-F238E27FC236}">
                    <a16:creationId xmlns:a16="http://schemas.microsoft.com/office/drawing/2014/main" id="{56C9767D-AC83-4019-B279-A24473C88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1344"/>
                <a:ext cx="2880" cy="2592"/>
              </a:xfrm>
              <a:custGeom>
                <a:avLst/>
                <a:gdLst>
                  <a:gd name="T0" fmla="*/ 1632 w 2880"/>
                  <a:gd name="T1" fmla="*/ 0 h 2592"/>
                  <a:gd name="T2" fmla="*/ 1248 w 2880"/>
                  <a:gd name="T3" fmla="*/ 576 h 2592"/>
                  <a:gd name="T4" fmla="*/ 1200 w 2880"/>
                  <a:gd name="T5" fmla="*/ 1200 h 2592"/>
                  <a:gd name="T6" fmla="*/ 528 w 2880"/>
                  <a:gd name="T7" fmla="*/ 1728 h 2592"/>
                  <a:gd name="T8" fmla="*/ 0 w 2880"/>
                  <a:gd name="T9" fmla="*/ 2448 h 2592"/>
                  <a:gd name="T10" fmla="*/ 240 w 2880"/>
                  <a:gd name="T11" fmla="*/ 2544 h 2592"/>
                  <a:gd name="T12" fmla="*/ 1344 w 2880"/>
                  <a:gd name="T13" fmla="*/ 2592 h 2592"/>
                  <a:gd name="T14" fmla="*/ 1632 w 2880"/>
                  <a:gd name="T15" fmla="*/ 2256 h 2592"/>
                  <a:gd name="T16" fmla="*/ 2784 w 2880"/>
                  <a:gd name="T17" fmla="*/ 2160 h 2592"/>
                  <a:gd name="T18" fmla="*/ 2880 w 2880"/>
                  <a:gd name="T19" fmla="*/ 768 h 2592"/>
                  <a:gd name="T20" fmla="*/ 2064 w 2880"/>
                  <a:gd name="T21" fmla="*/ 432 h 2592"/>
                  <a:gd name="T22" fmla="*/ 1632 w 2880"/>
                  <a:gd name="T23" fmla="*/ 0 h 25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0"/>
                  <a:gd name="T37" fmla="*/ 0 h 2592"/>
                  <a:gd name="T38" fmla="*/ 2880 w 2880"/>
                  <a:gd name="T39" fmla="*/ 2592 h 25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0" h="2592">
                    <a:moveTo>
                      <a:pt x="1632" y="0"/>
                    </a:moveTo>
                    <a:lnTo>
                      <a:pt x="1248" y="576"/>
                    </a:lnTo>
                    <a:lnTo>
                      <a:pt x="1200" y="1200"/>
                    </a:lnTo>
                    <a:lnTo>
                      <a:pt x="528" y="1728"/>
                    </a:lnTo>
                    <a:lnTo>
                      <a:pt x="0" y="2448"/>
                    </a:lnTo>
                    <a:lnTo>
                      <a:pt x="240" y="2544"/>
                    </a:lnTo>
                    <a:lnTo>
                      <a:pt x="1344" y="2592"/>
                    </a:lnTo>
                    <a:lnTo>
                      <a:pt x="1632" y="2256"/>
                    </a:lnTo>
                    <a:lnTo>
                      <a:pt x="2784" y="2160"/>
                    </a:lnTo>
                    <a:lnTo>
                      <a:pt x="2880" y="768"/>
                    </a:lnTo>
                    <a:lnTo>
                      <a:pt x="2064" y="432"/>
                    </a:lnTo>
                    <a:lnTo>
                      <a:pt x="1632" y="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 számának helye 5">
            <a:extLst>
              <a:ext uri="{FF2B5EF4-FFF2-40B4-BE49-F238E27FC236}">
                <a16:creationId xmlns:a16="http://schemas.microsoft.com/office/drawing/2014/main" id="{C83BA765-3AA0-4035-B07F-3F0BF5AA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3DD5A6-68E4-46D7-9225-EF1545ED2418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9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FA4378F-DACB-4C4B-B0AE-57840FE12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Materialization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80804F8-B543-4157-8DC3-71BDEBAD8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create</a:t>
            </a:r>
            <a:r>
              <a:rPr lang="en-US" altLang="hu-HU" dirty="0"/>
              <a:t> and read </a:t>
            </a:r>
            <a:r>
              <a:rPr lang="en-US" altLang="hu-HU" dirty="0">
                <a:solidFill>
                  <a:srgbClr val="FF0000"/>
                </a:solidFill>
              </a:rPr>
              <a:t>temporary relations</a:t>
            </a:r>
          </a:p>
          <a:p>
            <a:pPr eaLnBrk="1" hangingPunct="1"/>
            <a:r>
              <a:rPr lang="en-US" altLang="hu-HU" dirty="0"/>
              <a:t>create implies writing to disk</a:t>
            </a:r>
          </a:p>
          <a:p>
            <a:pPr lvl="1" eaLnBrk="1" hangingPunct="1"/>
            <a:r>
              <a:rPr lang="en-US" altLang="hu-HU" dirty="0"/>
              <a:t>more page writes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860CBE8-CF2D-4964-AE0C-B0DDABA93F89}"/>
              </a:ext>
            </a:extLst>
          </p:cNvPr>
          <p:cNvGrpSpPr>
            <a:grpSpLocks/>
          </p:cNvGrpSpPr>
          <p:nvPr/>
        </p:nvGrpSpPr>
        <p:grpSpPr bwMode="auto">
          <a:xfrm>
            <a:off x="4260850" y="2133600"/>
            <a:ext cx="4876800" cy="4114800"/>
            <a:chOff x="2880" y="1344"/>
            <a:chExt cx="3072" cy="2592"/>
          </a:xfrm>
        </p:grpSpPr>
        <p:sp>
          <p:nvSpPr>
            <p:cNvPr id="73734" name="Rectangle 5">
              <a:extLst>
                <a:ext uri="{FF2B5EF4-FFF2-40B4-BE49-F238E27FC236}">
                  <a16:creationId xmlns:a16="http://schemas.microsoft.com/office/drawing/2014/main" id="{3C6FE46A-7F00-4E4F-8280-FBF3FAD61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01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σ</a:t>
              </a:r>
              <a:r>
                <a:rPr lang="en-US" altLang="hu-HU" baseline="-25000"/>
                <a:t>coursename=Advanced DBs</a:t>
              </a:r>
              <a:endParaRPr lang="en-US" altLang="hu-HU" sz="1800" baseline="-25000"/>
            </a:p>
          </p:txBody>
        </p:sp>
        <p:grpSp>
          <p:nvGrpSpPr>
            <p:cNvPr id="73735" name="Group 6">
              <a:extLst>
                <a:ext uri="{FF2B5EF4-FFF2-40B4-BE49-F238E27FC236}">
                  <a16:creationId xmlns:a16="http://schemas.microsoft.com/office/drawing/2014/main" id="{67A6BC74-C637-46E1-BF03-DD3325DDA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344"/>
              <a:ext cx="2945" cy="2592"/>
              <a:chOff x="2880" y="1344"/>
              <a:chExt cx="2945" cy="2592"/>
            </a:xfrm>
          </p:grpSpPr>
          <p:grpSp>
            <p:nvGrpSpPr>
              <p:cNvPr id="73736" name="Group 7">
                <a:extLst>
                  <a:ext uri="{FF2B5EF4-FFF2-40B4-BE49-F238E27FC236}">
                    <a16:creationId xmlns:a16="http://schemas.microsoft.com/office/drawing/2014/main" id="{F56D03E7-1269-4C77-A3E5-976108B595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3216"/>
                <a:ext cx="96" cy="96"/>
                <a:chOff x="1536" y="2544"/>
                <a:chExt cx="104" cy="96"/>
              </a:xfrm>
            </p:grpSpPr>
            <p:grpSp>
              <p:nvGrpSpPr>
                <p:cNvPr id="73759" name="Group 8">
                  <a:extLst>
                    <a:ext uri="{FF2B5EF4-FFF2-40B4-BE49-F238E27FC236}">
                      <a16:creationId xmlns:a16="http://schemas.microsoft.com/office/drawing/2014/main" id="{1622BEE5-6274-4E68-B975-A7538DAA8C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3764" name="Line 9">
                    <a:extLst>
                      <a:ext uri="{FF2B5EF4-FFF2-40B4-BE49-F238E27FC236}">
                        <a16:creationId xmlns:a16="http://schemas.microsoft.com/office/drawing/2014/main" id="{3EF4699D-1127-4B9F-B68A-377E158137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3765" name="Line 10">
                    <a:extLst>
                      <a:ext uri="{FF2B5EF4-FFF2-40B4-BE49-F238E27FC236}">
                        <a16:creationId xmlns:a16="http://schemas.microsoft.com/office/drawing/2014/main" id="{F45B08E1-9606-4DF6-B9E8-32E3DFF6A5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3766" name="Line 11">
                    <a:extLst>
                      <a:ext uri="{FF2B5EF4-FFF2-40B4-BE49-F238E27FC236}">
                        <a16:creationId xmlns:a16="http://schemas.microsoft.com/office/drawing/2014/main" id="{645387C6-6C4E-423F-B281-9193D99F33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73760" name="Group 12">
                  <a:extLst>
                    <a:ext uri="{FF2B5EF4-FFF2-40B4-BE49-F238E27FC236}">
                      <a16:creationId xmlns:a16="http://schemas.microsoft.com/office/drawing/2014/main" id="{692663AC-E253-4EB8-9243-364643880C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3761" name="Line 13">
                    <a:extLst>
                      <a:ext uri="{FF2B5EF4-FFF2-40B4-BE49-F238E27FC236}">
                        <a16:creationId xmlns:a16="http://schemas.microsoft.com/office/drawing/2014/main" id="{03E1FEA3-DF63-4672-A7A3-53218F8725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3762" name="Line 14">
                    <a:extLst>
                      <a:ext uri="{FF2B5EF4-FFF2-40B4-BE49-F238E27FC236}">
                        <a16:creationId xmlns:a16="http://schemas.microsoft.com/office/drawing/2014/main" id="{933205C8-E0EF-4A13-AF58-983B8191FF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3763" name="Line 15">
                    <a:extLst>
                      <a:ext uri="{FF2B5EF4-FFF2-40B4-BE49-F238E27FC236}">
                        <a16:creationId xmlns:a16="http://schemas.microsoft.com/office/drawing/2014/main" id="{71853C86-E32D-4503-BEEA-A180872844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73737" name="Line 16">
                <a:extLst>
                  <a:ext uri="{FF2B5EF4-FFF2-40B4-BE49-F238E27FC236}">
                    <a16:creationId xmlns:a16="http://schemas.microsoft.com/office/drawing/2014/main" id="{16E3E96B-97AB-49CE-AC77-C1C2BF6D8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36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3738" name="Line 17">
                <a:extLst>
                  <a:ext uri="{FF2B5EF4-FFF2-40B4-BE49-F238E27FC236}">
                    <a16:creationId xmlns:a16="http://schemas.microsoft.com/office/drawing/2014/main" id="{C9AC4F31-947E-449D-B891-4DF222E05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3739" name="Text Box 18">
                <a:extLst>
                  <a:ext uri="{FF2B5EF4-FFF2-40B4-BE49-F238E27FC236}">
                    <a16:creationId xmlns:a16="http://schemas.microsoft.com/office/drawing/2014/main" id="{A06C05CA-99D7-4FB7-BEB9-00D3CB451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" y="3648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student</a:t>
                </a:r>
                <a:endParaRPr lang="en-US" altLang="hu-HU" sz="2400"/>
              </a:p>
            </p:txBody>
          </p:sp>
          <p:sp>
            <p:nvSpPr>
              <p:cNvPr id="73740" name="Text Box 19">
                <a:extLst>
                  <a:ext uri="{FF2B5EF4-FFF2-40B4-BE49-F238E27FC236}">
                    <a16:creationId xmlns:a16="http://schemas.microsoft.com/office/drawing/2014/main" id="{63FC6C89-DD55-4A7A-983E-AA5D73AF1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648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takes</a:t>
                </a:r>
                <a:endParaRPr lang="en-US" altLang="hu-HU" sz="2400"/>
              </a:p>
            </p:txBody>
          </p:sp>
          <p:sp>
            <p:nvSpPr>
              <p:cNvPr id="73741" name="Text Box 20">
                <a:extLst>
                  <a:ext uri="{FF2B5EF4-FFF2-40B4-BE49-F238E27FC236}">
                    <a16:creationId xmlns:a16="http://schemas.microsoft.com/office/drawing/2014/main" id="{E5814DB8-E0C2-4D9F-82D0-8F347186E7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68"/>
                <a:ext cx="8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cid; </a:t>
                </a:r>
                <a:r>
                  <a:rPr lang="en-US" altLang="hu-HU" sz="2400" i="1" baseline="-25000"/>
                  <a:t>hash join</a:t>
                </a:r>
                <a:endParaRPr lang="en-US" altLang="hu-HU" sz="2400"/>
              </a:p>
            </p:txBody>
          </p:sp>
          <p:sp>
            <p:nvSpPr>
              <p:cNvPr id="73742" name="Line 21">
                <a:extLst>
                  <a:ext uri="{FF2B5EF4-FFF2-40B4-BE49-F238E27FC236}">
                    <a16:creationId xmlns:a16="http://schemas.microsoft.com/office/drawing/2014/main" id="{EA460DAE-3CC1-46C6-A9D3-66EDAF6DB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688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grpSp>
            <p:nvGrpSpPr>
              <p:cNvPr id="73743" name="Group 22">
                <a:extLst>
                  <a:ext uri="{FF2B5EF4-FFF2-40B4-BE49-F238E27FC236}">
                    <a16:creationId xmlns:a16="http://schemas.microsoft.com/office/drawing/2014/main" id="{CF74BD87-C284-46C3-A101-EAEE9CF09C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2580"/>
                <a:ext cx="96" cy="96"/>
                <a:chOff x="1536" y="2544"/>
                <a:chExt cx="104" cy="96"/>
              </a:xfrm>
            </p:grpSpPr>
            <p:grpSp>
              <p:nvGrpSpPr>
                <p:cNvPr id="73751" name="Group 23">
                  <a:extLst>
                    <a:ext uri="{FF2B5EF4-FFF2-40B4-BE49-F238E27FC236}">
                      <a16:creationId xmlns:a16="http://schemas.microsoft.com/office/drawing/2014/main" id="{2D4665E4-C281-49BE-A286-3F072641AD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3756" name="Line 24">
                    <a:extLst>
                      <a:ext uri="{FF2B5EF4-FFF2-40B4-BE49-F238E27FC236}">
                        <a16:creationId xmlns:a16="http://schemas.microsoft.com/office/drawing/2014/main" id="{2E278153-BCBF-4CE2-BB7A-30F9B03BA1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3757" name="Line 25">
                    <a:extLst>
                      <a:ext uri="{FF2B5EF4-FFF2-40B4-BE49-F238E27FC236}">
                        <a16:creationId xmlns:a16="http://schemas.microsoft.com/office/drawing/2014/main" id="{76A4A6BB-0181-443E-8F94-E6C1C2B59D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3758" name="Line 26">
                    <a:extLst>
                      <a:ext uri="{FF2B5EF4-FFF2-40B4-BE49-F238E27FC236}">
                        <a16:creationId xmlns:a16="http://schemas.microsoft.com/office/drawing/2014/main" id="{E27A0533-C547-4D82-ACAB-93EC3CE388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73752" name="Group 27">
                  <a:extLst>
                    <a:ext uri="{FF2B5EF4-FFF2-40B4-BE49-F238E27FC236}">
                      <a16:creationId xmlns:a16="http://schemas.microsoft.com/office/drawing/2014/main" id="{E2BDED91-53D3-4A88-ACD0-CBAC38883F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3753" name="Line 28">
                    <a:extLst>
                      <a:ext uri="{FF2B5EF4-FFF2-40B4-BE49-F238E27FC236}">
                        <a16:creationId xmlns:a16="http://schemas.microsoft.com/office/drawing/2014/main" id="{678072A1-369B-44F3-A186-73305781F6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3754" name="Line 29">
                    <a:extLst>
                      <a:ext uri="{FF2B5EF4-FFF2-40B4-BE49-F238E27FC236}">
                        <a16:creationId xmlns:a16="http://schemas.microsoft.com/office/drawing/2014/main" id="{B7E2911F-A3B5-453D-A452-F02BAB02D8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3755" name="Line 30">
                    <a:extLst>
                      <a:ext uri="{FF2B5EF4-FFF2-40B4-BE49-F238E27FC236}">
                        <a16:creationId xmlns:a16="http://schemas.microsoft.com/office/drawing/2014/main" id="{AD83F55F-5FCD-43E7-8EAE-A5D0ECAECE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73744" name="Text Box 31">
                <a:extLst>
                  <a:ext uri="{FF2B5EF4-FFF2-40B4-BE49-F238E27FC236}">
                    <a16:creationId xmlns:a16="http://schemas.microsoft.com/office/drawing/2014/main" id="{FD1763D0-14BF-433B-B3E8-C3FF0EBF0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532"/>
                <a:ext cx="136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courseid; </a:t>
                </a:r>
                <a:r>
                  <a:rPr lang="en-US" altLang="hu-HU" sz="2400" i="1" baseline="-25000"/>
                  <a:t>index-nested loop</a:t>
                </a:r>
                <a:endParaRPr lang="en-US" altLang="hu-HU" sz="2400"/>
              </a:p>
            </p:txBody>
          </p:sp>
          <p:sp>
            <p:nvSpPr>
              <p:cNvPr id="73745" name="Line 32">
                <a:extLst>
                  <a:ext uri="{FF2B5EF4-FFF2-40B4-BE49-F238E27FC236}">
                    <a16:creationId xmlns:a16="http://schemas.microsoft.com/office/drawing/2014/main" id="{80C613E4-9601-417E-81BC-355D15D63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2" y="271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3746" name="Text Box 33">
                <a:extLst>
                  <a:ext uri="{FF2B5EF4-FFF2-40B4-BE49-F238E27FC236}">
                    <a16:creationId xmlns:a16="http://schemas.microsoft.com/office/drawing/2014/main" id="{3088A09C-96A5-42BD-85A1-242B1139E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6" y="316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course</a:t>
                </a:r>
                <a:endParaRPr lang="en-US" altLang="hu-HU" sz="2400"/>
              </a:p>
            </p:txBody>
          </p:sp>
          <p:sp>
            <p:nvSpPr>
              <p:cNvPr id="73747" name="Line 34">
                <a:extLst>
                  <a:ext uri="{FF2B5EF4-FFF2-40B4-BE49-F238E27FC236}">
                    <a16:creationId xmlns:a16="http://schemas.microsoft.com/office/drawing/2014/main" id="{DB684CBF-B6BE-4771-AAE3-FC1114EDD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3748" name="Line 35">
                <a:extLst>
                  <a:ext uri="{FF2B5EF4-FFF2-40B4-BE49-F238E27FC236}">
                    <a16:creationId xmlns:a16="http://schemas.microsoft.com/office/drawing/2014/main" id="{EDAE67ED-345C-40C3-AD4C-C761A89E0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7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3749" name="Text Box 36">
                <a:extLst>
                  <a:ext uri="{FF2B5EF4-FFF2-40B4-BE49-F238E27FC236}">
                    <a16:creationId xmlns:a16="http://schemas.microsoft.com/office/drawing/2014/main" id="{44048737-E10A-4578-9913-D60185192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478"/>
                <a:ext cx="4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/>
                  <a:t>π</a:t>
                </a:r>
                <a:r>
                  <a:rPr lang="en-US" altLang="hu-HU" baseline="-25000"/>
                  <a:t>name</a:t>
                </a:r>
              </a:p>
            </p:txBody>
          </p:sp>
          <p:sp>
            <p:nvSpPr>
              <p:cNvPr id="73750" name="Freeform 37">
                <a:extLst>
                  <a:ext uri="{FF2B5EF4-FFF2-40B4-BE49-F238E27FC236}">
                    <a16:creationId xmlns:a16="http://schemas.microsoft.com/office/drawing/2014/main" id="{97AB71A3-EF03-4F32-94FA-0922BC794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1344"/>
                <a:ext cx="2880" cy="2592"/>
              </a:xfrm>
              <a:custGeom>
                <a:avLst/>
                <a:gdLst>
                  <a:gd name="T0" fmla="*/ 1632 w 2880"/>
                  <a:gd name="T1" fmla="*/ 0 h 2592"/>
                  <a:gd name="T2" fmla="*/ 1248 w 2880"/>
                  <a:gd name="T3" fmla="*/ 576 h 2592"/>
                  <a:gd name="T4" fmla="*/ 1200 w 2880"/>
                  <a:gd name="T5" fmla="*/ 1200 h 2592"/>
                  <a:gd name="T6" fmla="*/ 528 w 2880"/>
                  <a:gd name="T7" fmla="*/ 1728 h 2592"/>
                  <a:gd name="T8" fmla="*/ 0 w 2880"/>
                  <a:gd name="T9" fmla="*/ 2448 h 2592"/>
                  <a:gd name="T10" fmla="*/ 240 w 2880"/>
                  <a:gd name="T11" fmla="*/ 2544 h 2592"/>
                  <a:gd name="T12" fmla="*/ 1344 w 2880"/>
                  <a:gd name="T13" fmla="*/ 2592 h 2592"/>
                  <a:gd name="T14" fmla="*/ 1632 w 2880"/>
                  <a:gd name="T15" fmla="*/ 2256 h 2592"/>
                  <a:gd name="T16" fmla="*/ 2784 w 2880"/>
                  <a:gd name="T17" fmla="*/ 2160 h 2592"/>
                  <a:gd name="T18" fmla="*/ 2880 w 2880"/>
                  <a:gd name="T19" fmla="*/ 768 h 2592"/>
                  <a:gd name="T20" fmla="*/ 2064 w 2880"/>
                  <a:gd name="T21" fmla="*/ 432 h 2592"/>
                  <a:gd name="T22" fmla="*/ 1632 w 2880"/>
                  <a:gd name="T23" fmla="*/ 0 h 25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0"/>
                  <a:gd name="T37" fmla="*/ 0 h 2592"/>
                  <a:gd name="T38" fmla="*/ 2880 w 2880"/>
                  <a:gd name="T39" fmla="*/ 2592 h 25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0" h="2592">
                    <a:moveTo>
                      <a:pt x="1632" y="0"/>
                    </a:moveTo>
                    <a:lnTo>
                      <a:pt x="1248" y="576"/>
                    </a:lnTo>
                    <a:lnTo>
                      <a:pt x="1200" y="1200"/>
                    </a:lnTo>
                    <a:lnTo>
                      <a:pt x="528" y="1728"/>
                    </a:lnTo>
                    <a:lnTo>
                      <a:pt x="0" y="2448"/>
                    </a:lnTo>
                    <a:lnTo>
                      <a:pt x="240" y="2544"/>
                    </a:lnTo>
                    <a:lnTo>
                      <a:pt x="1344" y="2592"/>
                    </a:lnTo>
                    <a:lnTo>
                      <a:pt x="1632" y="2256"/>
                    </a:lnTo>
                    <a:lnTo>
                      <a:pt x="2784" y="2160"/>
                    </a:lnTo>
                    <a:lnTo>
                      <a:pt x="2880" y="768"/>
                    </a:lnTo>
                    <a:lnTo>
                      <a:pt x="2064" y="432"/>
                    </a:lnTo>
                    <a:lnTo>
                      <a:pt x="1632" y="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 számának helye 5">
            <a:extLst>
              <a:ext uri="{FF2B5EF4-FFF2-40B4-BE49-F238E27FC236}">
                <a16:creationId xmlns:a16="http://schemas.microsoft.com/office/drawing/2014/main" id="{F43E37AD-4553-4779-A1D6-F90464DA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0E86F2-4FF3-4217-9892-DF2D5CC1F59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9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937B3BF0-4823-4F38-8D5E-A8D006FD1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Pipelining (1/2)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67D5F4D9-F9EE-4FBF-951B-1C546BB64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creating a pipeline of operations</a:t>
            </a:r>
          </a:p>
          <a:p>
            <a:pPr eaLnBrk="1" hangingPunct="1"/>
            <a:r>
              <a:rPr lang="en-US" altLang="hu-HU"/>
              <a:t>reduces number of read-write operations</a:t>
            </a:r>
          </a:p>
          <a:p>
            <a:pPr eaLnBrk="1" hangingPunct="1"/>
            <a:r>
              <a:rPr lang="en-US" altLang="hu-HU"/>
              <a:t>implementations</a:t>
            </a:r>
          </a:p>
          <a:p>
            <a:pPr lvl="1" eaLnBrk="1" hangingPunct="1"/>
            <a:r>
              <a:rPr lang="en-US" altLang="hu-HU"/>
              <a:t>demand-driven - data </a:t>
            </a:r>
            <a:r>
              <a:rPr lang="en-US" altLang="hu-HU" i="1"/>
              <a:t>pull</a:t>
            </a:r>
            <a:endParaRPr lang="en-US" altLang="hu-HU"/>
          </a:p>
          <a:p>
            <a:pPr lvl="1" eaLnBrk="1" hangingPunct="1"/>
            <a:r>
              <a:rPr lang="en-US" altLang="hu-HU"/>
              <a:t>producer-driven - data </a:t>
            </a:r>
            <a:r>
              <a:rPr lang="en-US" altLang="hu-HU" i="1"/>
              <a:t>push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E32EFC4-5002-4418-BA6F-8879C75D9FEA}"/>
              </a:ext>
            </a:extLst>
          </p:cNvPr>
          <p:cNvGrpSpPr>
            <a:grpSpLocks/>
          </p:cNvGrpSpPr>
          <p:nvPr/>
        </p:nvGrpSpPr>
        <p:grpSpPr bwMode="auto">
          <a:xfrm>
            <a:off x="4260850" y="2133600"/>
            <a:ext cx="4876800" cy="4114800"/>
            <a:chOff x="2880" y="1344"/>
            <a:chExt cx="3072" cy="2592"/>
          </a:xfrm>
        </p:grpSpPr>
        <p:sp>
          <p:nvSpPr>
            <p:cNvPr id="75782" name="Rectangle 5">
              <a:extLst>
                <a:ext uri="{FF2B5EF4-FFF2-40B4-BE49-F238E27FC236}">
                  <a16:creationId xmlns:a16="http://schemas.microsoft.com/office/drawing/2014/main" id="{ACA84073-C363-418E-91E6-A86EFF032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01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σ</a:t>
              </a:r>
              <a:r>
                <a:rPr lang="en-US" altLang="hu-HU" baseline="-25000"/>
                <a:t>coursename=Advanced DBs</a:t>
              </a:r>
              <a:endParaRPr lang="en-US" altLang="hu-HU" sz="1800" baseline="-25000"/>
            </a:p>
          </p:txBody>
        </p:sp>
        <p:grpSp>
          <p:nvGrpSpPr>
            <p:cNvPr id="75783" name="Group 6">
              <a:extLst>
                <a:ext uri="{FF2B5EF4-FFF2-40B4-BE49-F238E27FC236}">
                  <a16:creationId xmlns:a16="http://schemas.microsoft.com/office/drawing/2014/main" id="{E031CC4B-C43A-4E32-A3CE-0ED35BCCA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344"/>
              <a:ext cx="2945" cy="2592"/>
              <a:chOff x="2880" y="1344"/>
              <a:chExt cx="2945" cy="2592"/>
            </a:xfrm>
          </p:grpSpPr>
          <p:grpSp>
            <p:nvGrpSpPr>
              <p:cNvPr id="75784" name="Group 7">
                <a:extLst>
                  <a:ext uri="{FF2B5EF4-FFF2-40B4-BE49-F238E27FC236}">
                    <a16:creationId xmlns:a16="http://schemas.microsoft.com/office/drawing/2014/main" id="{8D8775C7-B458-4A4E-8325-BAD34EBE9E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3216"/>
                <a:ext cx="96" cy="96"/>
                <a:chOff x="1536" y="2544"/>
                <a:chExt cx="104" cy="96"/>
              </a:xfrm>
            </p:grpSpPr>
            <p:grpSp>
              <p:nvGrpSpPr>
                <p:cNvPr id="75807" name="Group 8">
                  <a:extLst>
                    <a:ext uri="{FF2B5EF4-FFF2-40B4-BE49-F238E27FC236}">
                      <a16:creationId xmlns:a16="http://schemas.microsoft.com/office/drawing/2014/main" id="{DDD30951-CB58-4E70-A12F-41007F125E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5812" name="Line 9">
                    <a:extLst>
                      <a:ext uri="{FF2B5EF4-FFF2-40B4-BE49-F238E27FC236}">
                        <a16:creationId xmlns:a16="http://schemas.microsoft.com/office/drawing/2014/main" id="{BE241C4D-94C8-4D03-9FDC-F68A6D3233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5813" name="Line 10">
                    <a:extLst>
                      <a:ext uri="{FF2B5EF4-FFF2-40B4-BE49-F238E27FC236}">
                        <a16:creationId xmlns:a16="http://schemas.microsoft.com/office/drawing/2014/main" id="{A3D1E873-CC7C-4DF9-9A1F-B875373809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5814" name="Line 11">
                    <a:extLst>
                      <a:ext uri="{FF2B5EF4-FFF2-40B4-BE49-F238E27FC236}">
                        <a16:creationId xmlns:a16="http://schemas.microsoft.com/office/drawing/2014/main" id="{77BB82A9-B5DF-4DBA-A36E-FBFE62FA73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75808" name="Group 12">
                  <a:extLst>
                    <a:ext uri="{FF2B5EF4-FFF2-40B4-BE49-F238E27FC236}">
                      <a16:creationId xmlns:a16="http://schemas.microsoft.com/office/drawing/2014/main" id="{DB3DF303-1F16-47C3-8379-79128D9FF2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5809" name="Line 13">
                    <a:extLst>
                      <a:ext uri="{FF2B5EF4-FFF2-40B4-BE49-F238E27FC236}">
                        <a16:creationId xmlns:a16="http://schemas.microsoft.com/office/drawing/2014/main" id="{F03E87AD-8ADC-4A3F-A71A-9A44453892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5810" name="Line 14">
                    <a:extLst>
                      <a:ext uri="{FF2B5EF4-FFF2-40B4-BE49-F238E27FC236}">
                        <a16:creationId xmlns:a16="http://schemas.microsoft.com/office/drawing/2014/main" id="{3340941A-54A8-4276-BE1D-5F95EAD7E4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5811" name="Line 15">
                    <a:extLst>
                      <a:ext uri="{FF2B5EF4-FFF2-40B4-BE49-F238E27FC236}">
                        <a16:creationId xmlns:a16="http://schemas.microsoft.com/office/drawing/2014/main" id="{A7BC4EF8-3247-4E2F-81E4-213454CC02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75785" name="Line 16">
                <a:extLst>
                  <a:ext uri="{FF2B5EF4-FFF2-40B4-BE49-F238E27FC236}">
                    <a16:creationId xmlns:a16="http://schemas.microsoft.com/office/drawing/2014/main" id="{F27218E8-06F5-42DB-BE64-5F43C1FF3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36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5786" name="Line 17">
                <a:extLst>
                  <a:ext uri="{FF2B5EF4-FFF2-40B4-BE49-F238E27FC236}">
                    <a16:creationId xmlns:a16="http://schemas.microsoft.com/office/drawing/2014/main" id="{85C026E5-2C4F-4A33-9685-E9BB6D8FD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5787" name="Text Box 18">
                <a:extLst>
                  <a:ext uri="{FF2B5EF4-FFF2-40B4-BE49-F238E27FC236}">
                    <a16:creationId xmlns:a16="http://schemas.microsoft.com/office/drawing/2014/main" id="{F34CFE95-EA2B-4C2D-92A4-E3C39722D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" y="3648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student</a:t>
                </a:r>
                <a:endParaRPr lang="en-US" altLang="hu-HU" sz="2400"/>
              </a:p>
            </p:txBody>
          </p:sp>
          <p:sp>
            <p:nvSpPr>
              <p:cNvPr id="75788" name="Text Box 19">
                <a:extLst>
                  <a:ext uri="{FF2B5EF4-FFF2-40B4-BE49-F238E27FC236}">
                    <a16:creationId xmlns:a16="http://schemas.microsoft.com/office/drawing/2014/main" id="{20A38003-2102-4DA2-AA32-BA5D065C58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648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takes</a:t>
                </a:r>
                <a:endParaRPr lang="en-US" altLang="hu-HU" sz="2400"/>
              </a:p>
            </p:txBody>
          </p:sp>
          <p:sp>
            <p:nvSpPr>
              <p:cNvPr id="75789" name="Text Box 20">
                <a:extLst>
                  <a:ext uri="{FF2B5EF4-FFF2-40B4-BE49-F238E27FC236}">
                    <a16:creationId xmlns:a16="http://schemas.microsoft.com/office/drawing/2014/main" id="{3C61F904-CFDB-4F24-97B8-41DD59962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68"/>
                <a:ext cx="8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cid; </a:t>
                </a:r>
                <a:r>
                  <a:rPr lang="en-US" altLang="hu-HU" sz="2400" i="1" baseline="-25000"/>
                  <a:t>hash join</a:t>
                </a:r>
                <a:endParaRPr lang="en-US" altLang="hu-HU" sz="2400"/>
              </a:p>
            </p:txBody>
          </p:sp>
          <p:sp>
            <p:nvSpPr>
              <p:cNvPr id="75790" name="Line 21">
                <a:extLst>
                  <a:ext uri="{FF2B5EF4-FFF2-40B4-BE49-F238E27FC236}">
                    <a16:creationId xmlns:a16="http://schemas.microsoft.com/office/drawing/2014/main" id="{251B98C7-AF6F-4FED-AC9B-9C0D64C67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688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grpSp>
            <p:nvGrpSpPr>
              <p:cNvPr id="75791" name="Group 22">
                <a:extLst>
                  <a:ext uri="{FF2B5EF4-FFF2-40B4-BE49-F238E27FC236}">
                    <a16:creationId xmlns:a16="http://schemas.microsoft.com/office/drawing/2014/main" id="{BAD7891A-A131-455C-B217-7015FAFC00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2580"/>
                <a:ext cx="96" cy="96"/>
                <a:chOff x="1536" y="2544"/>
                <a:chExt cx="104" cy="96"/>
              </a:xfrm>
            </p:grpSpPr>
            <p:grpSp>
              <p:nvGrpSpPr>
                <p:cNvPr id="75799" name="Group 23">
                  <a:extLst>
                    <a:ext uri="{FF2B5EF4-FFF2-40B4-BE49-F238E27FC236}">
                      <a16:creationId xmlns:a16="http://schemas.microsoft.com/office/drawing/2014/main" id="{C9438C10-B264-4008-8737-83818423FB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5804" name="Line 24">
                    <a:extLst>
                      <a:ext uri="{FF2B5EF4-FFF2-40B4-BE49-F238E27FC236}">
                        <a16:creationId xmlns:a16="http://schemas.microsoft.com/office/drawing/2014/main" id="{6398F361-190E-47AE-AD1F-82A5BFD5BE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5805" name="Line 25">
                    <a:extLst>
                      <a:ext uri="{FF2B5EF4-FFF2-40B4-BE49-F238E27FC236}">
                        <a16:creationId xmlns:a16="http://schemas.microsoft.com/office/drawing/2014/main" id="{31DD51DD-FFAB-4F5C-A41E-697364C18F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5806" name="Line 26">
                    <a:extLst>
                      <a:ext uri="{FF2B5EF4-FFF2-40B4-BE49-F238E27FC236}">
                        <a16:creationId xmlns:a16="http://schemas.microsoft.com/office/drawing/2014/main" id="{6AACDFC7-467B-4FE6-B61A-E1FEF5B8DF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75800" name="Group 27">
                  <a:extLst>
                    <a:ext uri="{FF2B5EF4-FFF2-40B4-BE49-F238E27FC236}">
                      <a16:creationId xmlns:a16="http://schemas.microsoft.com/office/drawing/2014/main" id="{F5EC3E4A-4D26-4F2E-A78E-BA09642301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75801" name="Line 28">
                    <a:extLst>
                      <a:ext uri="{FF2B5EF4-FFF2-40B4-BE49-F238E27FC236}">
                        <a16:creationId xmlns:a16="http://schemas.microsoft.com/office/drawing/2014/main" id="{C347F451-B72A-4C20-9EB1-C0D99F8B8F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5802" name="Line 29">
                    <a:extLst>
                      <a:ext uri="{FF2B5EF4-FFF2-40B4-BE49-F238E27FC236}">
                        <a16:creationId xmlns:a16="http://schemas.microsoft.com/office/drawing/2014/main" id="{ED97374A-211C-4BDD-9CB3-CC8951849D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75803" name="Line 30">
                    <a:extLst>
                      <a:ext uri="{FF2B5EF4-FFF2-40B4-BE49-F238E27FC236}">
                        <a16:creationId xmlns:a16="http://schemas.microsoft.com/office/drawing/2014/main" id="{F942F8E3-FA14-407D-967A-A4405D8E7F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75792" name="Text Box 31">
                <a:extLst>
                  <a:ext uri="{FF2B5EF4-FFF2-40B4-BE49-F238E27FC236}">
                    <a16:creationId xmlns:a16="http://schemas.microsoft.com/office/drawing/2014/main" id="{FAD2673F-7C57-44E9-BC27-9960001EC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532"/>
                <a:ext cx="1361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courseid; </a:t>
                </a:r>
                <a:r>
                  <a:rPr lang="en-US" altLang="hu-HU" sz="2400" i="1" baseline="-25000"/>
                  <a:t>index-nested loop</a:t>
                </a:r>
                <a:endParaRPr lang="en-US" altLang="hu-HU" sz="2400"/>
              </a:p>
            </p:txBody>
          </p:sp>
          <p:sp>
            <p:nvSpPr>
              <p:cNvPr id="75793" name="Line 32">
                <a:extLst>
                  <a:ext uri="{FF2B5EF4-FFF2-40B4-BE49-F238E27FC236}">
                    <a16:creationId xmlns:a16="http://schemas.microsoft.com/office/drawing/2014/main" id="{EB406FE1-0E98-483E-B59E-20FCA40BE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2" y="271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5794" name="Text Box 33">
                <a:extLst>
                  <a:ext uri="{FF2B5EF4-FFF2-40B4-BE49-F238E27FC236}">
                    <a16:creationId xmlns:a16="http://schemas.microsoft.com/office/drawing/2014/main" id="{5F1C7332-CB00-42F1-9B77-A19BC8C50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6" y="316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course</a:t>
                </a:r>
                <a:endParaRPr lang="en-US" altLang="hu-HU" sz="2400"/>
              </a:p>
            </p:txBody>
          </p:sp>
          <p:sp>
            <p:nvSpPr>
              <p:cNvPr id="75795" name="Line 34">
                <a:extLst>
                  <a:ext uri="{FF2B5EF4-FFF2-40B4-BE49-F238E27FC236}">
                    <a16:creationId xmlns:a16="http://schemas.microsoft.com/office/drawing/2014/main" id="{79683577-5BAA-473B-A563-3AFE92E53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5796" name="Line 35">
                <a:extLst>
                  <a:ext uri="{FF2B5EF4-FFF2-40B4-BE49-F238E27FC236}">
                    <a16:creationId xmlns:a16="http://schemas.microsoft.com/office/drawing/2014/main" id="{C980924A-BD31-434A-B1A5-5B36E036B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7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5797" name="Text Box 36">
                <a:extLst>
                  <a:ext uri="{FF2B5EF4-FFF2-40B4-BE49-F238E27FC236}">
                    <a16:creationId xmlns:a16="http://schemas.microsoft.com/office/drawing/2014/main" id="{A72E1414-166A-4AF1-B4AB-1D5B33D983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478"/>
                <a:ext cx="4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/>
                  <a:t>π</a:t>
                </a:r>
                <a:r>
                  <a:rPr lang="en-US" altLang="hu-HU" baseline="-25000"/>
                  <a:t>name</a:t>
                </a:r>
              </a:p>
            </p:txBody>
          </p:sp>
          <p:sp>
            <p:nvSpPr>
              <p:cNvPr id="75798" name="Freeform 37">
                <a:extLst>
                  <a:ext uri="{FF2B5EF4-FFF2-40B4-BE49-F238E27FC236}">
                    <a16:creationId xmlns:a16="http://schemas.microsoft.com/office/drawing/2014/main" id="{D91F881A-F3BD-44C2-96F0-2033D48D7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1344"/>
                <a:ext cx="2880" cy="2592"/>
              </a:xfrm>
              <a:custGeom>
                <a:avLst/>
                <a:gdLst>
                  <a:gd name="T0" fmla="*/ 1632 w 2880"/>
                  <a:gd name="T1" fmla="*/ 0 h 2592"/>
                  <a:gd name="T2" fmla="*/ 1248 w 2880"/>
                  <a:gd name="T3" fmla="*/ 576 h 2592"/>
                  <a:gd name="T4" fmla="*/ 1200 w 2880"/>
                  <a:gd name="T5" fmla="*/ 1200 h 2592"/>
                  <a:gd name="T6" fmla="*/ 528 w 2880"/>
                  <a:gd name="T7" fmla="*/ 1728 h 2592"/>
                  <a:gd name="T8" fmla="*/ 0 w 2880"/>
                  <a:gd name="T9" fmla="*/ 2448 h 2592"/>
                  <a:gd name="T10" fmla="*/ 240 w 2880"/>
                  <a:gd name="T11" fmla="*/ 2544 h 2592"/>
                  <a:gd name="T12" fmla="*/ 1344 w 2880"/>
                  <a:gd name="T13" fmla="*/ 2592 h 2592"/>
                  <a:gd name="T14" fmla="*/ 1632 w 2880"/>
                  <a:gd name="T15" fmla="*/ 2256 h 2592"/>
                  <a:gd name="T16" fmla="*/ 2784 w 2880"/>
                  <a:gd name="T17" fmla="*/ 2160 h 2592"/>
                  <a:gd name="T18" fmla="*/ 2880 w 2880"/>
                  <a:gd name="T19" fmla="*/ 768 h 2592"/>
                  <a:gd name="T20" fmla="*/ 2064 w 2880"/>
                  <a:gd name="T21" fmla="*/ 432 h 2592"/>
                  <a:gd name="T22" fmla="*/ 1632 w 2880"/>
                  <a:gd name="T23" fmla="*/ 0 h 25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0"/>
                  <a:gd name="T37" fmla="*/ 0 h 2592"/>
                  <a:gd name="T38" fmla="*/ 2880 w 2880"/>
                  <a:gd name="T39" fmla="*/ 2592 h 25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0" h="2592">
                    <a:moveTo>
                      <a:pt x="1632" y="0"/>
                    </a:moveTo>
                    <a:lnTo>
                      <a:pt x="1248" y="576"/>
                    </a:lnTo>
                    <a:lnTo>
                      <a:pt x="1200" y="1200"/>
                    </a:lnTo>
                    <a:lnTo>
                      <a:pt x="528" y="1728"/>
                    </a:lnTo>
                    <a:lnTo>
                      <a:pt x="0" y="2448"/>
                    </a:lnTo>
                    <a:lnTo>
                      <a:pt x="240" y="2544"/>
                    </a:lnTo>
                    <a:lnTo>
                      <a:pt x="1344" y="2592"/>
                    </a:lnTo>
                    <a:lnTo>
                      <a:pt x="1632" y="2256"/>
                    </a:lnTo>
                    <a:lnTo>
                      <a:pt x="2784" y="2160"/>
                    </a:lnTo>
                    <a:lnTo>
                      <a:pt x="2880" y="768"/>
                    </a:lnTo>
                    <a:lnTo>
                      <a:pt x="2064" y="432"/>
                    </a:lnTo>
                    <a:lnTo>
                      <a:pt x="1632" y="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ia számának helye 5">
            <a:extLst>
              <a:ext uri="{FF2B5EF4-FFF2-40B4-BE49-F238E27FC236}">
                <a16:creationId xmlns:a16="http://schemas.microsoft.com/office/drawing/2014/main" id="{E8B0B88C-5B85-47AD-9C91-3376F240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A7C3A2-1ECB-40D5-8FBA-1D8B77221B87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9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688A6FFC-888D-4DE2-B63B-AE220B334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Pipelining (2/2)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90CAFC1-0F0A-4466-8A6A-DC31DE230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can pipelining always be used?</a:t>
            </a:r>
          </a:p>
          <a:p>
            <a:pPr eaLnBrk="1" hangingPunct="1"/>
            <a:r>
              <a:rPr lang="en-US" altLang="hu-HU"/>
              <a:t>any algorithm?</a:t>
            </a:r>
          </a:p>
          <a:p>
            <a:pPr eaLnBrk="1" hangingPunct="1"/>
            <a:r>
              <a:rPr lang="en-US" altLang="hu-HU"/>
              <a:t>cost of R    S</a:t>
            </a:r>
          </a:p>
          <a:p>
            <a:pPr marL="819150" lvl="1" eaLnBrk="1" hangingPunct="1"/>
            <a:r>
              <a:rPr lang="en-US" altLang="hu-HU"/>
              <a:t>materialization and hash join: B</a:t>
            </a:r>
            <a:r>
              <a:rPr lang="en-US" altLang="hu-HU" baseline="-25000"/>
              <a:t>R</a:t>
            </a:r>
            <a:r>
              <a:rPr lang="en-US" altLang="hu-HU"/>
              <a:t> + 3(B</a:t>
            </a:r>
            <a:r>
              <a:rPr lang="en-US" altLang="hu-HU" baseline="-25000"/>
              <a:t>R</a:t>
            </a:r>
            <a:r>
              <a:rPr lang="en-US" altLang="hu-HU"/>
              <a:t>+B</a:t>
            </a:r>
            <a:r>
              <a:rPr lang="en-US" altLang="hu-HU" baseline="-25000"/>
              <a:t>S</a:t>
            </a:r>
            <a:r>
              <a:rPr lang="en-US" altLang="hu-HU"/>
              <a:t>)</a:t>
            </a:r>
          </a:p>
          <a:p>
            <a:pPr marL="819150" lvl="1" eaLnBrk="1" hangingPunct="1"/>
            <a:r>
              <a:rPr lang="en-US" altLang="hu-HU"/>
              <a:t>pipelining and indexed nested loop join: </a:t>
            </a:r>
            <a:r>
              <a:rPr lang="hu-HU" altLang="hu-HU"/>
              <a:t>T</a:t>
            </a:r>
            <a:r>
              <a:rPr lang="en-US" altLang="hu-HU" baseline="-25000"/>
              <a:t>R</a:t>
            </a:r>
            <a:r>
              <a:rPr lang="en-US" altLang="hu-HU"/>
              <a:t> * HT</a:t>
            </a:r>
            <a:r>
              <a:rPr lang="en-US" altLang="hu-HU" baseline="-25000"/>
              <a:t>i</a:t>
            </a:r>
            <a:endParaRPr lang="en-US" altLang="hu-HU"/>
          </a:p>
          <a:p>
            <a:pPr marL="819150" lvl="1" eaLnBrk="1" hangingPunct="1"/>
            <a:endParaRPr lang="en-US" altLang="hu-HU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4C43725E-D42A-4B25-9D41-85336F512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958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σ</a:t>
            </a:r>
            <a:r>
              <a:rPr lang="en-US" altLang="hu-HU" baseline="-25000"/>
              <a:t>coursename=Advanced DBs</a:t>
            </a:r>
            <a:r>
              <a:rPr lang="en-US" altLang="hu-HU" sz="1800" baseline="-25000"/>
              <a:t> </a:t>
            </a:r>
          </a:p>
        </p:txBody>
      </p:sp>
      <p:grpSp>
        <p:nvGrpSpPr>
          <p:cNvPr id="77830" name="Group 7">
            <a:extLst>
              <a:ext uri="{FF2B5EF4-FFF2-40B4-BE49-F238E27FC236}">
                <a16:creationId xmlns:a16="http://schemas.microsoft.com/office/drawing/2014/main" id="{82912043-20F8-4998-836A-B58475BCC2D1}"/>
              </a:ext>
            </a:extLst>
          </p:cNvPr>
          <p:cNvGrpSpPr>
            <a:grpSpLocks/>
          </p:cNvGrpSpPr>
          <p:nvPr/>
        </p:nvGrpSpPr>
        <p:grpSpPr bwMode="auto">
          <a:xfrm>
            <a:off x="2965450" y="4572000"/>
            <a:ext cx="152400" cy="152400"/>
            <a:chOff x="1536" y="2544"/>
            <a:chExt cx="104" cy="96"/>
          </a:xfrm>
        </p:grpSpPr>
        <p:grpSp>
          <p:nvGrpSpPr>
            <p:cNvPr id="77865" name="Group 8">
              <a:extLst>
                <a:ext uri="{FF2B5EF4-FFF2-40B4-BE49-F238E27FC236}">
                  <a16:creationId xmlns:a16="http://schemas.microsoft.com/office/drawing/2014/main" id="{750F8438-7D7C-4476-8907-5BEBB1772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7870" name="Line 9">
                <a:extLst>
                  <a:ext uri="{FF2B5EF4-FFF2-40B4-BE49-F238E27FC236}">
                    <a16:creationId xmlns:a16="http://schemas.microsoft.com/office/drawing/2014/main" id="{94918E7B-59D3-449E-8389-46B2BF1A3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71" name="Line 10">
                <a:extLst>
                  <a:ext uri="{FF2B5EF4-FFF2-40B4-BE49-F238E27FC236}">
                    <a16:creationId xmlns:a16="http://schemas.microsoft.com/office/drawing/2014/main" id="{F699D966-BA67-44F3-8C4B-76C12CF97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72" name="Line 11">
                <a:extLst>
                  <a:ext uri="{FF2B5EF4-FFF2-40B4-BE49-F238E27FC236}">
                    <a16:creationId xmlns:a16="http://schemas.microsoft.com/office/drawing/2014/main" id="{B299BED5-348E-4FEB-809E-44365A370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7866" name="Group 12">
              <a:extLst>
                <a:ext uri="{FF2B5EF4-FFF2-40B4-BE49-F238E27FC236}">
                  <a16:creationId xmlns:a16="http://schemas.microsoft.com/office/drawing/2014/main" id="{514DA536-5E75-41B1-BF96-65ECDFC889D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7867" name="Line 13">
                <a:extLst>
                  <a:ext uri="{FF2B5EF4-FFF2-40B4-BE49-F238E27FC236}">
                    <a16:creationId xmlns:a16="http://schemas.microsoft.com/office/drawing/2014/main" id="{F0F1793E-B25C-4A76-8B9F-AD84FC778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68" name="Line 14">
                <a:extLst>
                  <a:ext uri="{FF2B5EF4-FFF2-40B4-BE49-F238E27FC236}">
                    <a16:creationId xmlns:a16="http://schemas.microsoft.com/office/drawing/2014/main" id="{E8CE26EC-792A-4F2F-A4FA-E0378EE79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69" name="Line 15">
                <a:extLst>
                  <a:ext uri="{FF2B5EF4-FFF2-40B4-BE49-F238E27FC236}">
                    <a16:creationId xmlns:a16="http://schemas.microsoft.com/office/drawing/2014/main" id="{0AB3E977-C8EB-49CE-A059-556167F99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sp>
        <p:nvSpPr>
          <p:cNvPr id="77831" name="Line 16">
            <a:extLst>
              <a:ext uri="{FF2B5EF4-FFF2-40B4-BE49-F238E27FC236}">
                <a16:creationId xmlns:a16="http://schemas.microsoft.com/office/drawing/2014/main" id="{07B93EE1-ED73-441A-863E-51C712635B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4450" y="4800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2" name="Line 17">
            <a:extLst>
              <a:ext uri="{FF2B5EF4-FFF2-40B4-BE49-F238E27FC236}">
                <a16:creationId xmlns:a16="http://schemas.microsoft.com/office/drawing/2014/main" id="{8E490206-E84B-4929-A5BF-6D279EEE4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4050" y="481965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3" name="Text Box 18">
            <a:extLst>
              <a:ext uri="{FF2B5EF4-FFF2-40B4-BE49-F238E27FC236}">
                <a16:creationId xmlns:a16="http://schemas.microsoft.com/office/drawing/2014/main" id="{48EC7B89-0B2A-45A0-A7AF-68D7286CE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52578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student</a:t>
            </a:r>
            <a:endParaRPr lang="en-US" altLang="hu-HU" sz="2400"/>
          </a:p>
        </p:txBody>
      </p:sp>
      <p:sp>
        <p:nvSpPr>
          <p:cNvPr id="77834" name="Text Box 19">
            <a:extLst>
              <a:ext uri="{FF2B5EF4-FFF2-40B4-BE49-F238E27FC236}">
                <a16:creationId xmlns:a16="http://schemas.microsoft.com/office/drawing/2014/main" id="{FFD23D23-1109-41A3-9D58-7A8D247A8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52578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takes</a:t>
            </a:r>
            <a:endParaRPr lang="en-US" altLang="hu-HU" sz="2400"/>
          </a:p>
        </p:txBody>
      </p:sp>
      <p:sp>
        <p:nvSpPr>
          <p:cNvPr id="77835" name="Text Box 20">
            <a:extLst>
              <a:ext uri="{FF2B5EF4-FFF2-40B4-BE49-F238E27FC236}">
                <a16:creationId xmlns:a16="http://schemas.microsoft.com/office/drawing/2014/main" id="{4AC56463-6CF3-4C08-85B4-F6534A96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650" y="4495800"/>
            <a:ext cx="444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2400" baseline="-25000"/>
              <a:t>cid</a:t>
            </a:r>
            <a:endParaRPr lang="en-US" altLang="hu-HU" sz="2400"/>
          </a:p>
        </p:txBody>
      </p:sp>
      <p:sp>
        <p:nvSpPr>
          <p:cNvPr id="77836" name="Line 21">
            <a:extLst>
              <a:ext uri="{FF2B5EF4-FFF2-40B4-BE49-F238E27FC236}">
                <a16:creationId xmlns:a16="http://schemas.microsoft.com/office/drawing/2014/main" id="{77CAEB48-8E4C-484A-8752-A8F497153C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1650" y="3733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77837" name="Group 22">
            <a:extLst>
              <a:ext uri="{FF2B5EF4-FFF2-40B4-BE49-F238E27FC236}">
                <a16:creationId xmlns:a16="http://schemas.microsoft.com/office/drawing/2014/main" id="{08A6B065-E049-4EBB-BCDE-F678CFEC3E2C}"/>
              </a:ext>
            </a:extLst>
          </p:cNvPr>
          <p:cNvGrpSpPr>
            <a:grpSpLocks/>
          </p:cNvGrpSpPr>
          <p:nvPr/>
        </p:nvGrpSpPr>
        <p:grpSpPr bwMode="auto">
          <a:xfrm>
            <a:off x="4337050" y="3562350"/>
            <a:ext cx="152400" cy="152400"/>
            <a:chOff x="1536" y="2544"/>
            <a:chExt cx="104" cy="96"/>
          </a:xfrm>
        </p:grpSpPr>
        <p:grpSp>
          <p:nvGrpSpPr>
            <p:cNvPr id="77857" name="Group 23">
              <a:extLst>
                <a:ext uri="{FF2B5EF4-FFF2-40B4-BE49-F238E27FC236}">
                  <a16:creationId xmlns:a16="http://schemas.microsoft.com/office/drawing/2014/main" id="{186E56D3-424B-43CC-9CC9-CA2CC9AD1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7862" name="Line 24">
                <a:extLst>
                  <a:ext uri="{FF2B5EF4-FFF2-40B4-BE49-F238E27FC236}">
                    <a16:creationId xmlns:a16="http://schemas.microsoft.com/office/drawing/2014/main" id="{5E6F34A8-4ABE-40A1-BF4F-0CB3E636C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63" name="Line 25">
                <a:extLst>
                  <a:ext uri="{FF2B5EF4-FFF2-40B4-BE49-F238E27FC236}">
                    <a16:creationId xmlns:a16="http://schemas.microsoft.com/office/drawing/2014/main" id="{0A6AA685-CB1E-4CE2-9FB0-52229C258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64" name="Line 26">
                <a:extLst>
                  <a:ext uri="{FF2B5EF4-FFF2-40B4-BE49-F238E27FC236}">
                    <a16:creationId xmlns:a16="http://schemas.microsoft.com/office/drawing/2014/main" id="{C417F687-62EF-4764-BE03-1DB7F9747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7858" name="Group 27">
              <a:extLst>
                <a:ext uri="{FF2B5EF4-FFF2-40B4-BE49-F238E27FC236}">
                  <a16:creationId xmlns:a16="http://schemas.microsoft.com/office/drawing/2014/main" id="{98D7CA89-372B-4A0B-8601-72EAA06378E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7859" name="Line 28">
                <a:extLst>
                  <a:ext uri="{FF2B5EF4-FFF2-40B4-BE49-F238E27FC236}">
                    <a16:creationId xmlns:a16="http://schemas.microsoft.com/office/drawing/2014/main" id="{574E7968-509D-44E6-BB02-2998739BB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60" name="Line 29">
                <a:extLst>
                  <a:ext uri="{FF2B5EF4-FFF2-40B4-BE49-F238E27FC236}">
                    <a16:creationId xmlns:a16="http://schemas.microsoft.com/office/drawing/2014/main" id="{E94A286F-9ED7-475B-982E-7CEEB654E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61" name="Line 30">
                <a:extLst>
                  <a:ext uri="{FF2B5EF4-FFF2-40B4-BE49-F238E27FC236}">
                    <a16:creationId xmlns:a16="http://schemas.microsoft.com/office/drawing/2014/main" id="{C2A4C6F7-2437-4CB8-A973-ADB3BE813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sp>
        <p:nvSpPr>
          <p:cNvPr id="77838" name="Text Box 31">
            <a:extLst>
              <a:ext uri="{FF2B5EF4-FFF2-40B4-BE49-F238E27FC236}">
                <a16:creationId xmlns:a16="http://schemas.microsoft.com/office/drawing/2014/main" id="{A8F4F21C-2452-4808-8CD8-038EF8C7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0" y="3486150"/>
            <a:ext cx="2160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2400" baseline="-25000"/>
              <a:t>courseid</a:t>
            </a:r>
            <a:endParaRPr lang="en-US" altLang="hu-HU" sz="2400"/>
          </a:p>
        </p:txBody>
      </p:sp>
      <p:sp>
        <p:nvSpPr>
          <p:cNvPr id="77839" name="Line 32">
            <a:extLst>
              <a:ext uri="{FF2B5EF4-FFF2-40B4-BE49-F238E27FC236}">
                <a16:creationId xmlns:a16="http://schemas.microsoft.com/office/drawing/2014/main" id="{2EA44A64-B884-4CE9-ACD3-7B3FA01B93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84700" y="37719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40" name="Text Box 33">
            <a:extLst>
              <a:ext uri="{FF2B5EF4-FFF2-40B4-BE49-F238E27FC236}">
                <a16:creationId xmlns:a16="http://schemas.microsoft.com/office/drawing/2014/main" id="{231BAE2E-053E-4E98-8BCA-9D13663E3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52720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course</a:t>
            </a:r>
            <a:endParaRPr lang="en-US" altLang="hu-HU" sz="2400"/>
          </a:p>
        </p:txBody>
      </p:sp>
      <p:sp>
        <p:nvSpPr>
          <p:cNvPr id="77841" name="Line 34">
            <a:extLst>
              <a:ext uri="{FF2B5EF4-FFF2-40B4-BE49-F238E27FC236}">
                <a16:creationId xmlns:a16="http://schemas.microsoft.com/office/drawing/2014/main" id="{9379D8A5-7BD5-44EA-9ED4-1D65E45A1D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42" name="Text Box 38">
            <a:extLst>
              <a:ext uri="{FF2B5EF4-FFF2-40B4-BE49-F238E27FC236}">
                <a16:creationId xmlns:a16="http://schemas.microsoft.com/office/drawing/2014/main" id="{C1602C61-3659-469A-8514-E13174FE4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748088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pipelined</a:t>
            </a:r>
            <a:endParaRPr lang="en-US" altLang="hu-HU" sz="2400"/>
          </a:p>
        </p:txBody>
      </p:sp>
      <p:sp>
        <p:nvSpPr>
          <p:cNvPr id="77843" name="Text Box 40">
            <a:extLst>
              <a:ext uri="{FF2B5EF4-FFF2-40B4-BE49-F238E27FC236}">
                <a16:creationId xmlns:a16="http://schemas.microsoft.com/office/drawing/2014/main" id="{B590CBA1-820C-4C18-8135-26C4BFC19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100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materialized</a:t>
            </a:r>
            <a:endParaRPr lang="en-US" altLang="hu-HU" sz="2400"/>
          </a:p>
        </p:txBody>
      </p:sp>
      <p:sp>
        <p:nvSpPr>
          <p:cNvPr id="77844" name="Rectangle 41">
            <a:extLst>
              <a:ext uri="{FF2B5EF4-FFF2-40B4-BE49-F238E27FC236}">
                <a16:creationId xmlns:a16="http://schemas.microsoft.com/office/drawing/2014/main" id="{F745ACDF-7348-49B6-9963-ABC2462D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95800"/>
            <a:ext cx="1981200" cy="1295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77845" name="Rectangle 42">
            <a:extLst>
              <a:ext uri="{FF2B5EF4-FFF2-40B4-BE49-F238E27FC236}">
                <a16:creationId xmlns:a16="http://schemas.microsoft.com/office/drawing/2014/main" id="{5A860374-843E-4CCE-8637-E287445A6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72000"/>
            <a:ext cx="2819400" cy="106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77846" name="Text Box 43">
            <a:extLst>
              <a:ext uri="{FF2B5EF4-FFF2-40B4-BE49-F238E27FC236}">
                <a16:creationId xmlns:a16="http://schemas.microsoft.com/office/drawing/2014/main" id="{0719E04B-0A99-4888-9423-359815852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41910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/>
              <a:t>R</a:t>
            </a:r>
            <a:endParaRPr lang="en-US" altLang="hu-HU" sz="2400"/>
          </a:p>
        </p:txBody>
      </p:sp>
      <p:sp>
        <p:nvSpPr>
          <p:cNvPr id="77847" name="Text Box 44">
            <a:extLst>
              <a:ext uri="{FF2B5EF4-FFF2-40B4-BE49-F238E27FC236}">
                <a16:creationId xmlns:a16="http://schemas.microsoft.com/office/drawing/2014/main" id="{373B9AF2-2BFE-4E44-ACF1-C971B552F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33863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/>
              <a:t>S</a:t>
            </a:r>
            <a:endParaRPr lang="en-US" altLang="hu-HU" sz="2400"/>
          </a:p>
        </p:txBody>
      </p:sp>
      <p:grpSp>
        <p:nvGrpSpPr>
          <p:cNvPr id="8" name="Group 45">
            <a:extLst>
              <a:ext uri="{FF2B5EF4-FFF2-40B4-BE49-F238E27FC236}">
                <a16:creationId xmlns:a16="http://schemas.microsoft.com/office/drawing/2014/main" id="{1BCA526A-3BCF-4031-B8BA-76BD573966B9}"/>
              </a:ext>
            </a:extLst>
          </p:cNvPr>
          <p:cNvGrpSpPr>
            <a:grpSpLocks/>
          </p:cNvGrpSpPr>
          <p:nvPr/>
        </p:nvGrpSpPr>
        <p:grpSpPr bwMode="auto">
          <a:xfrm>
            <a:off x="2176463" y="2362200"/>
            <a:ext cx="152400" cy="152400"/>
            <a:chOff x="1536" y="2544"/>
            <a:chExt cx="104" cy="96"/>
          </a:xfrm>
        </p:grpSpPr>
        <p:grpSp>
          <p:nvGrpSpPr>
            <p:cNvPr id="77849" name="Group 46">
              <a:extLst>
                <a:ext uri="{FF2B5EF4-FFF2-40B4-BE49-F238E27FC236}">
                  <a16:creationId xmlns:a16="http://schemas.microsoft.com/office/drawing/2014/main" id="{B80E753D-E631-4A52-9A5D-04757976B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7854" name="Line 47">
                <a:extLst>
                  <a:ext uri="{FF2B5EF4-FFF2-40B4-BE49-F238E27FC236}">
                    <a16:creationId xmlns:a16="http://schemas.microsoft.com/office/drawing/2014/main" id="{94FA370E-AA00-4FA8-BAC5-42AC3FDF3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55" name="Line 48">
                <a:extLst>
                  <a:ext uri="{FF2B5EF4-FFF2-40B4-BE49-F238E27FC236}">
                    <a16:creationId xmlns:a16="http://schemas.microsoft.com/office/drawing/2014/main" id="{3DBA0918-BDA9-4CA7-BC4A-4A8C8D95C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56" name="Line 49">
                <a:extLst>
                  <a:ext uri="{FF2B5EF4-FFF2-40B4-BE49-F238E27FC236}">
                    <a16:creationId xmlns:a16="http://schemas.microsoft.com/office/drawing/2014/main" id="{DD3AD488-636B-4922-8F4B-49558064C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7850" name="Group 50">
              <a:extLst>
                <a:ext uri="{FF2B5EF4-FFF2-40B4-BE49-F238E27FC236}">
                  <a16:creationId xmlns:a16="http://schemas.microsoft.com/office/drawing/2014/main" id="{40AAF7B3-E32B-499F-8511-11D85566C0C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7851" name="Line 51">
                <a:extLst>
                  <a:ext uri="{FF2B5EF4-FFF2-40B4-BE49-F238E27FC236}">
                    <a16:creationId xmlns:a16="http://schemas.microsoft.com/office/drawing/2014/main" id="{785E0BAC-40B2-4152-BF20-8F33F35C8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52" name="Line 52">
                <a:extLst>
                  <a:ext uri="{FF2B5EF4-FFF2-40B4-BE49-F238E27FC236}">
                    <a16:creationId xmlns:a16="http://schemas.microsoft.com/office/drawing/2014/main" id="{B4390CCA-1BBA-43D4-B206-C6E3591AD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53" name="Line 53">
                <a:extLst>
                  <a:ext uri="{FF2B5EF4-FFF2-40B4-BE49-F238E27FC236}">
                    <a16:creationId xmlns:a16="http://schemas.microsoft.com/office/drawing/2014/main" id="{6E3FBCCD-A010-49DC-945D-A9BD9C139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ia számának helye 5">
            <a:extLst>
              <a:ext uri="{FF2B5EF4-FFF2-40B4-BE49-F238E27FC236}">
                <a16:creationId xmlns:a16="http://schemas.microsoft.com/office/drawing/2014/main" id="{101236AF-87FB-4968-AA4E-2C3A90CA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C094FA-70F0-45F4-B80D-1E4457528538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u-HU" sz="9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3F6184E-B3E4-4F79-B1C0-2F38EAB73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Choosing evaluation plans</a:t>
            </a:r>
          </a:p>
        </p:txBody>
      </p:sp>
      <p:sp>
        <p:nvSpPr>
          <p:cNvPr id="81926" name="Rectangle 3">
            <a:extLst>
              <a:ext uri="{FF2B5EF4-FFF2-40B4-BE49-F238E27FC236}">
                <a16:creationId xmlns:a16="http://schemas.microsoft.com/office/drawing/2014/main" id="{8D7799B7-EB4A-4CD9-8231-B8BBCEDBA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hu-HU" dirty="0"/>
              <a:t>cost based optimization</a:t>
            </a:r>
          </a:p>
          <a:p>
            <a:pPr eaLnBrk="1" hangingPunct="1">
              <a:defRPr/>
            </a:pPr>
            <a:r>
              <a:rPr lang="en-US" altLang="hu-HU" dirty="0"/>
              <a:t>enumeration of plans</a:t>
            </a:r>
          </a:p>
          <a:p>
            <a:pPr lvl="1" eaLnBrk="1" hangingPunct="1">
              <a:defRPr/>
            </a:pPr>
            <a:r>
              <a:rPr lang="en-US" altLang="hu-HU" dirty="0"/>
              <a:t>R    S    T, 12 possible </a:t>
            </a:r>
            <a:r>
              <a:rPr lang="hu-HU" altLang="hu-HU" dirty="0" err="1"/>
              <a:t>plans</a:t>
            </a:r>
            <a:r>
              <a:rPr lang="hu-HU" altLang="hu-HU" dirty="0"/>
              <a:t>  (3! * 2)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hu-HU" altLang="hu-HU" dirty="0"/>
              <a:t>(</a:t>
            </a:r>
            <a:r>
              <a:rPr lang="en-US" altLang="hu-HU" dirty="0"/>
              <a:t>R    S</a:t>
            </a:r>
            <a:r>
              <a:rPr lang="hu-HU" altLang="hu-HU" dirty="0"/>
              <a:t>)</a:t>
            </a:r>
            <a:r>
              <a:rPr lang="en-US" altLang="hu-HU" dirty="0"/>
              <a:t>    T</a:t>
            </a:r>
            <a:r>
              <a:rPr lang="hu-HU" altLang="hu-HU" dirty="0"/>
              <a:t>, </a:t>
            </a:r>
            <a:r>
              <a:rPr lang="en-US" altLang="hu-HU" dirty="0"/>
              <a:t>R    </a:t>
            </a:r>
            <a:r>
              <a:rPr lang="hu-HU" altLang="hu-HU" dirty="0"/>
              <a:t>(</a:t>
            </a:r>
            <a:r>
              <a:rPr lang="en-US" altLang="hu-HU" dirty="0"/>
              <a:t>S    T</a:t>
            </a:r>
            <a:r>
              <a:rPr lang="hu-HU" altLang="hu-HU" dirty="0"/>
              <a:t>)</a:t>
            </a:r>
            <a:endParaRPr lang="en-US" altLang="hu-HU" dirty="0"/>
          </a:p>
          <a:p>
            <a:pPr eaLnBrk="1" hangingPunct="1">
              <a:defRPr/>
            </a:pPr>
            <a:r>
              <a:rPr lang="en-US" altLang="hu-HU" dirty="0"/>
              <a:t>cost estimation of each plan</a:t>
            </a:r>
          </a:p>
          <a:p>
            <a:pPr eaLnBrk="1" hangingPunct="1">
              <a:defRPr/>
            </a:pPr>
            <a:r>
              <a:rPr lang="en-US" altLang="hu-HU" dirty="0"/>
              <a:t>overall cost</a:t>
            </a:r>
          </a:p>
          <a:p>
            <a:pPr lvl="1" eaLnBrk="1" hangingPunct="1">
              <a:defRPr/>
            </a:pPr>
            <a:r>
              <a:rPr lang="en-US" altLang="hu-HU" dirty="0"/>
              <a:t>cannot optimize operation</a:t>
            </a:r>
            <a:r>
              <a:rPr lang="hu-HU" altLang="hu-HU" dirty="0"/>
              <a:t>s</a:t>
            </a:r>
            <a:r>
              <a:rPr lang="en-US" altLang="hu-HU" dirty="0"/>
              <a:t> independently</a:t>
            </a:r>
          </a:p>
        </p:txBody>
      </p:sp>
      <p:grpSp>
        <p:nvGrpSpPr>
          <p:cNvPr id="79877" name="Group 4">
            <a:extLst>
              <a:ext uri="{FF2B5EF4-FFF2-40B4-BE49-F238E27FC236}">
                <a16:creationId xmlns:a16="http://schemas.microsoft.com/office/drawing/2014/main" id="{6F20C7D2-5903-4EE9-BCB6-E723A1658AD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327275"/>
            <a:ext cx="152400" cy="152400"/>
            <a:chOff x="1536" y="2544"/>
            <a:chExt cx="104" cy="96"/>
          </a:xfrm>
        </p:grpSpPr>
        <p:grpSp>
          <p:nvGrpSpPr>
            <p:cNvPr id="79923" name="Group 5">
              <a:extLst>
                <a:ext uri="{FF2B5EF4-FFF2-40B4-BE49-F238E27FC236}">
                  <a16:creationId xmlns:a16="http://schemas.microsoft.com/office/drawing/2014/main" id="{CAF0A92E-7C69-4C3A-B35D-2165112B57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9928" name="Line 6">
                <a:extLst>
                  <a:ext uri="{FF2B5EF4-FFF2-40B4-BE49-F238E27FC236}">
                    <a16:creationId xmlns:a16="http://schemas.microsoft.com/office/drawing/2014/main" id="{F167D6C2-CB3A-46C9-BD1F-60AE64DFC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29" name="Line 7">
                <a:extLst>
                  <a:ext uri="{FF2B5EF4-FFF2-40B4-BE49-F238E27FC236}">
                    <a16:creationId xmlns:a16="http://schemas.microsoft.com/office/drawing/2014/main" id="{163E6604-339C-495D-A981-8F5B5F540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30" name="Line 8">
                <a:extLst>
                  <a:ext uri="{FF2B5EF4-FFF2-40B4-BE49-F238E27FC236}">
                    <a16:creationId xmlns:a16="http://schemas.microsoft.com/office/drawing/2014/main" id="{26B33E64-34A5-4504-815D-995251F31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9924" name="Group 9">
              <a:extLst>
                <a:ext uri="{FF2B5EF4-FFF2-40B4-BE49-F238E27FC236}">
                  <a16:creationId xmlns:a16="http://schemas.microsoft.com/office/drawing/2014/main" id="{C752ABD2-1B2A-4493-AA61-C62D9916354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9925" name="Line 10">
                <a:extLst>
                  <a:ext uri="{FF2B5EF4-FFF2-40B4-BE49-F238E27FC236}">
                    <a16:creationId xmlns:a16="http://schemas.microsoft.com/office/drawing/2014/main" id="{86478E99-0E9F-4D95-974E-F95C2D30A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26" name="Line 11">
                <a:extLst>
                  <a:ext uri="{FF2B5EF4-FFF2-40B4-BE49-F238E27FC236}">
                    <a16:creationId xmlns:a16="http://schemas.microsoft.com/office/drawing/2014/main" id="{04F89261-DC60-46D9-A63C-7A68079D4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27" name="Line 12">
                <a:extLst>
                  <a:ext uri="{FF2B5EF4-FFF2-40B4-BE49-F238E27FC236}">
                    <a16:creationId xmlns:a16="http://schemas.microsoft.com/office/drawing/2014/main" id="{FF6D1A95-4E32-46BF-9AA7-DF5776780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79878" name="Group 13">
            <a:extLst>
              <a:ext uri="{FF2B5EF4-FFF2-40B4-BE49-F238E27FC236}">
                <a16:creationId xmlns:a16="http://schemas.microsoft.com/office/drawing/2014/main" id="{7D1FF191-A9BD-42A4-9441-78F7D736E5B5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2338388"/>
            <a:ext cx="152400" cy="152400"/>
            <a:chOff x="1536" y="2544"/>
            <a:chExt cx="104" cy="96"/>
          </a:xfrm>
        </p:grpSpPr>
        <p:grpSp>
          <p:nvGrpSpPr>
            <p:cNvPr id="79915" name="Group 14">
              <a:extLst>
                <a:ext uri="{FF2B5EF4-FFF2-40B4-BE49-F238E27FC236}">
                  <a16:creationId xmlns:a16="http://schemas.microsoft.com/office/drawing/2014/main" id="{6B804838-2C36-4EA1-9578-C2EFF6677F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9920" name="Line 15">
                <a:extLst>
                  <a:ext uri="{FF2B5EF4-FFF2-40B4-BE49-F238E27FC236}">
                    <a16:creationId xmlns:a16="http://schemas.microsoft.com/office/drawing/2014/main" id="{F3C12343-6606-4C6C-817C-8108FD095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21" name="Line 16">
                <a:extLst>
                  <a:ext uri="{FF2B5EF4-FFF2-40B4-BE49-F238E27FC236}">
                    <a16:creationId xmlns:a16="http://schemas.microsoft.com/office/drawing/2014/main" id="{E7E4AC93-5692-4FC5-9B8E-7BD3AE22F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22" name="Line 17">
                <a:extLst>
                  <a:ext uri="{FF2B5EF4-FFF2-40B4-BE49-F238E27FC236}">
                    <a16:creationId xmlns:a16="http://schemas.microsoft.com/office/drawing/2014/main" id="{34952207-6C85-47AC-A00A-64788F7DE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9916" name="Group 18">
              <a:extLst>
                <a:ext uri="{FF2B5EF4-FFF2-40B4-BE49-F238E27FC236}">
                  <a16:creationId xmlns:a16="http://schemas.microsoft.com/office/drawing/2014/main" id="{5BD14947-69E7-406D-B34C-F4600B6D3A6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9917" name="Line 19">
                <a:extLst>
                  <a:ext uri="{FF2B5EF4-FFF2-40B4-BE49-F238E27FC236}">
                    <a16:creationId xmlns:a16="http://schemas.microsoft.com/office/drawing/2014/main" id="{E890AA9B-5AC3-46EC-80D1-51646DFF4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18" name="Line 20">
                <a:extLst>
                  <a:ext uri="{FF2B5EF4-FFF2-40B4-BE49-F238E27FC236}">
                    <a16:creationId xmlns:a16="http://schemas.microsoft.com/office/drawing/2014/main" id="{3FEE8A49-C799-40E7-8AD3-21905DE9A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19" name="Line 21">
                <a:extLst>
                  <a:ext uri="{FF2B5EF4-FFF2-40B4-BE49-F238E27FC236}">
                    <a16:creationId xmlns:a16="http://schemas.microsoft.com/office/drawing/2014/main" id="{EDD600C4-C61F-479D-9A21-6FF47138A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79879" name="Group 4">
            <a:extLst>
              <a:ext uri="{FF2B5EF4-FFF2-40B4-BE49-F238E27FC236}">
                <a16:creationId xmlns:a16="http://schemas.microsoft.com/office/drawing/2014/main" id="{E536BDD7-6FDB-4231-9E15-609F2513464D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2679700"/>
            <a:ext cx="152400" cy="152400"/>
            <a:chOff x="1536" y="2544"/>
            <a:chExt cx="104" cy="96"/>
          </a:xfrm>
        </p:grpSpPr>
        <p:grpSp>
          <p:nvGrpSpPr>
            <p:cNvPr id="79907" name="Group 5">
              <a:extLst>
                <a:ext uri="{FF2B5EF4-FFF2-40B4-BE49-F238E27FC236}">
                  <a16:creationId xmlns:a16="http://schemas.microsoft.com/office/drawing/2014/main" id="{20F2E198-AD9C-4D06-9EC1-8EDE249934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9912" name="Line 6">
                <a:extLst>
                  <a:ext uri="{FF2B5EF4-FFF2-40B4-BE49-F238E27FC236}">
                    <a16:creationId xmlns:a16="http://schemas.microsoft.com/office/drawing/2014/main" id="{C2AD6C38-A80F-4DCB-90A2-FD66E1735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13" name="Line 7">
                <a:extLst>
                  <a:ext uri="{FF2B5EF4-FFF2-40B4-BE49-F238E27FC236}">
                    <a16:creationId xmlns:a16="http://schemas.microsoft.com/office/drawing/2014/main" id="{3C69FA64-8CA1-46A7-B47B-9EB8B984E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14" name="Line 8">
                <a:extLst>
                  <a:ext uri="{FF2B5EF4-FFF2-40B4-BE49-F238E27FC236}">
                    <a16:creationId xmlns:a16="http://schemas.microsoft.com/office/drawing/2014/main" id="{DDB0EEC9-9D26-4A03-8D34-4ACF5D771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9908" name="Group 9">
              <a:extLst>
                <a:ext uri="{FF2B5EF4-FFF2-40B4-BE49-F238E27FC236}">
                  <a16:creationId xmlns:a16="http://schemas.microsoft.com/office/drawing/2014/main" id="{D7556A55-9260-4F2E-8341-EA09DF2AFD8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9909" name="Line 10">
                <a:extLst>
                  <a:ext uri="{FF2B5EF4-FFF2-40B4-BE49-F238E27FC236}">
                    <a16:creationId xmlns:a16="http://schemas.microsoft.com/office/drawing/2014/main" id="{8C670812-BA80-435A-AF2A-596D04BB1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10" name="Line 11">
                <a:extLst>
                  <a:ext uri="{FF2B5EF4-FFF2-40B4-BE49-F238E27FC236}">
                    <a16:creationId xmlns:a16="http://schemas.microsoft.com/office/drawing/2014/main" id="{EEA2387D-6274-4E86-A6AE-4ABA05AA7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11" name="Line 12">
                <a:extLst>
                  <a:ext uri="{FF2B5EF4-FFF2-40B4-BE49-F238E27FC236}">
                    <a16:creationId xmlns:a16="http://schemas.microsoft.com/office/drawing/2014/main" id="{3461E689-4F13-41C2-9905-BEC9AF4C8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79880" name="Group 4">
            <a:extLst>
              <a:ext uri="{FF2B5EF4-FFF2-40B4-BE49-F238E27FC236}">
                <a16:creationId xmlns:a16="http://schemas.microsoft.com/office/drawing/2014/main" id="{BE63BBA6-1845-4EEE-8F1A-34A7FFF3BC0A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673350"/>
            <a:ext cx="152400" cy="152400"/>
            <a:chOff x="1536" y="2544"/>
            <a:chExt cx="104" cy="96"/>
          </a:xfrm>
        </p:grpSpPr>
        <p:grpSp>
          <p:nvGrpSpPr>
            <p:cNvPr id="79899" name="Group 5">
              <a:extLst>
                <a:ext uri="{FF2B5EF4-FFF2-40B4-BE49-F238E27FC236}">
                  <a16:creationId xmlns:a16="http://schemas.microsoft.com/office/drawing/2014/main" id="{9BF509A6-95B7-48B4-A24D-2A8859C57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9904" name="Line 6">
                <a:extLst>
                  <a:ext uri="{FF2B5EF4-FFF2-40B4-BE49-F238E27FC236}">
                    <a16:creationId xmlns:a16="http://schemas.microsoft.com/office/drawing/2014/main" id="{915DB5D7-65D1-4527-AE78-B4D6ACCF1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05" name="Line 7">
                <a:extLst>
                  <a:ext uri="{FF2B5EF4-FFF2-40B4-BE49-F238E27FC236}">
                    <a16:creationId xmlns:a16="http://schemas.microsoft.com/office/drawing/2014/main" id="{6BB35029-1491-47B7-9FCB-75B9E60D6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06" name="Line 8">
                <a:extLst>
                  <a:ext uri="{FF2B5EF4-FFF2-40B4-BE49-F238E27FC236}">
                    <a16:creationId xmlns:a16="http://schemas.microsoft.com/office/drawing/2014/main" id="{C3E99E50-13BF-4BE0-B3A3-FF4C2D9DD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9900" name="Group 9">
              <a:extLst>
                <a:ext uri="{FF2B5EF4-FFF2-40B4-BE49-F238E27FC236}">
                  <a16:creationId xmlns:a16="http://schemas.microsoft.com/office/drawing/2014/main" id="{8300DA8D-80A9-438F-A26B-AB1FB265601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9901" name="Line 10">
                <a:extLst>
                  <a:ext uri="{FF2B5EF4-FFF2-40B4-BE49-F238E27FC236}">
                    <a16:creationId xmlns:a16="http://schemas.microsoft.com/office/drawing/2014/main" id="{BD4A60DF-FAFB-4F2A-B3CC-1069F9D31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02" name="Line 11">
                <a:extLst>
                  <a:ext uri="{FF2B5EF4-FFF2-40B4-BE49-F238E27FC236}">
                    <a16:creationId xmlns:a16="http://schemas.microsoft.com/office/drawing/2014/main" id="{AD15EF46-594A-4D7A-BABF-1CF9380CF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903" name="Line 12">
                <a:extLst>
                  <a:ext uri="{FF2B5EF4-FFF2-40B4-BE49-F238E27FC236}">
                    <a16:creationId xmlns:a16="http://schemas.microsoft.com/office/drawing/2014/main" id="{C04D87C5-8306-45E6-8924-C0EA2546C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79881" name="Group 4">
            <a:extLst>
              <a:ext uri="{FF2B5EF4-FFF2-40B4-BE49-F238E27FC236}">
                <a16:creationId xmlns:a16="http://schemas.microsoft.com/office/drawing/2014/main" id="{09B874FC-9B2C-4125-BC28-B4D2A3D45BCA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679700"/>
            <a:ext cx="152400" cy="152400"/>
            <a:chOff x="1536" y="2544"/>
            <a:chExt cx="104" cy="96"/>
          </a:xfrm>
        </p:grpSpPr>
        <p:grpSp>
          <p:nvGrpSpPr>
            <p:cNvPr id="79891" name="Group 5">
              <a:extLst>
                <a:ext uri="{FF2B5EF4-FFF2-40B4-BE49-F238E27FC236}">
                  <a16:creationId xmlns:a16="http://schemas.microsoft.com/office/drawing/2014/main" id="{97B1F871-15B5-41AC-81A0-CE82A2B92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9896" name="Line 6">
                <a:extLst>
                  <a:ext uri="{FF2B5EF4-FFF2-40B4-BE49-F238E27FC236}">
                    <a16:creationId xmlns:a16="http://schemas.microsoft.com/office/drawing/2014/main" id="{953858FD-05DE-4998-A6E0-2B804B28C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897" name="Line 7">
                <a:extLst>
                  <a:ext uri="{FF2B5EF4-FFF2-40B4-BE49-F238E27FC236}">
                    <a16:creationId xmlns:a16="http://schemas.microsoft.com/office/drawing/2014/main" id="{A3007DED-66AF-45A5-A3F1-F279157AD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898" name="Line 8">
                <a:extLst>
                  <a:ext uri="{FF2B5EF4-FFF2-40B4-BE49-F238E27FC236}">
                    <a16:creationId xmlns:a16="http://schemas.microsoft.com/office/drawing/2014/main" id="{BE7EA7A1-1044-42AA-917B-123065008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9892" name="Group 9">
              <a:extLst>
                <a:ext uri="{FF2B5EF4-FFF2-40B4-BE49-F238E27FC236}">
                  <a16:creationId xmlns:a16="http://schemas.microsoft.com/office/drawing/2014/main" id="{842BFFB8-0FBA-4DB6-98F5-96858E78B80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9893" name="Line 10">
                <a:extLst>
                  <a:ext uri="{FF2B5EF4-FFF2-40B4-BE49-F238E27FC236}">
                    <a16:creationId xmlns:a16="http://schemas.microsoft.com/office/drawing/2014/main" id="{190064A5-E4C5-4088-B987-208DB9928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894" name="Line 11">
                <a:extLst>
                  <a:ext uri="{FF2B5EF4-FFF2-40B4-BE49-F238E27FC236}">
                    <a16:creationId xmlns:a16="http://schemas.microsoft.com/office/drawing/2014/main" id="{07C4C159-A0D3-4788-B0C7-9FB543BC3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895" name="Line 12">
                <a:extLst>
                  <a:ext uri="{FF2B5EF4-FFF2-40B4-BE49-F238E27FC236}">
                    <a16:creationId xmlns:a16="http://schemas.microsoft.com/office/drawing/2014/main" id="{886BDE1E-5039-4F71-AE69-163E5FBA4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79882" name="Group 4">
            <a:extLst>
              <a:ext uri="{FF2B5EF4-FFF2-40B4-BE49-F238E27FC236}">
                <a16:creationId xmlns:a16="http://schemas.microsoft.com/office/drawing/2014/main" id="{826CC540-B07A-474C-B384-66870FCEB155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2673350"/>
            <a:ext cx="152400" cy="152400"/>
            <a:chOff x="1536" y="2544"/>
            <a:chExt cx="104" cy="96"/>
          </a:xfrm>
        </p:grpSpPr>
        <p:grpSp>
          <p:nvGrpSpPr>
            <p:cNvPr id="79883" name="Group 5">
              <a:extLst>
                <a:ext uri="{FF2B5EF4-FFF2-40B4-BE49-F238E27FC236}">
                  <a16:creationId xmlns:a16="http://schemas.microsoft.com/office/drawing/2014/main" id="{C4286412-2F3B-4852-9EF4-93F41FB56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79888" name="Line 6">
                <a:extLst>
                  <a:ext uri="{FF2B5EF4-FFF2-40B4-BE49-F238E27FC236}">
                    <a16:creationId xmlns:a16="http://schemas.microsoft.com/office/drawing/2014/main" id="{9F1C9C32-2AF9-4002-A339-436289D84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889" name="Line 7">
                <a:extLst>
                  <a:ext uri="{FF2B5EF4-FFF2-40B4-BE49-F238E27FC236}">
                    <a16:creationId xmlns:a16="http://schemas.microsoft.com/office/drawing/2014/main" id="{B7ACD697-4D38-47F2-A433-8D229BEC57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890" name="Line 8">
                <a:extLst>
                  <a:ext uri="{FF2B5EF4-FFF2-40B4-BE49-F238E27FC236}">
                    <a16:creationId xmlns:a16="http://schemas.microsoft.com/office/drawing/2014/main" id="{B836C900-1CA6-40C3-852B-D314FEE4F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79884" name="Group 9">
              <a:extLst>
                <a:ext uri="{FF2B5EF4-FFF2-40B4-BE49-F238E27FC236}">
                  <a16:creationId xmlns:a16="http://schemas.microsoft.com/office/drawing/2014/main" id="{E2D37CAF-8E39-4681-A2C1-3AA746BABB7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79885" name="Line 10">
                <a:extLst>
                  <a:ext uri="{FF2B5EF4-FFF2-40B4-BE49-F238E27FC236}">
                    <a16:creationId xmlns:a16="http://schemas.microsoft.com/office/drawing/2014/main" id="{770B0779-912A-4917-8421-0780A1803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886" name="Line 11">
                <a:extLst>
                  <a:ext uri="{FF2B5EF4-FFF2-40B4-BE49-F238E27FC236}">
                    <a16:creationId xmlns:a16="http://schemas.microsoft.com/office/drawing/2014/main" id="{C69D8027-B591-4A0C-9E31-9646AE6D8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9887" name="Line 12">
                <a:extLst>
                  <a:ext uri="{FF2B5EF4-FFF2-40B4-BE49-F238E27FC236}">
                    <a16:creationId xmlns:a16="http://schemas.microsoft.com/office/drawing/2014/main" id="{95778D90-D7CE-480A-A2DD-54C77C367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ia számának helye 5">
            <a:extLst>
              <a:ext uri="{FF2B5EF4-FFF2-40B4-BE49-F238E27FC236}">
                <a16:creationId xmlns:a16="http://schemas.microsoft.com/office/drawing/2014/main" id="{F8928CA3-C82D-4238-8544-2B5D12A5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0B6021-6AA3-43A7-9DBA-687D64C9795A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9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FEA4CFE4-6E1B-401B-94D5-E09BE484B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Cost estimation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AC0F2DE-36D9-4C0B-8806-D66E7941F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operation (σ, π,     …)</a:t>
            </a:r>
          </a:p>
          <a:p>
            <a:pPr eaLnBrk="1" hangingPunct="1"/>
            <a:r>
              <a:rPr lang="en-US" altLang="hu-HU"/>
              <a:t>implementation</a:t>
            </a:r>
          </a:p>
          <a:p>
            <a:pPr eaLnBrk="1" hangingPunct="1"/>
            <a:r>
              <a:rPr lang="en-US" altLang="hu-HU"/>
              <a:t>size of inputs</a:t>
            </a:r>
          </a:p>
          <a:p>
            <a:pPr eaLnBrk="1" hangingPunct="1"/>
            <a:r>
              <a:rPr lang="en-US" altLang="hu-HU"/>
              <a:t>size of outputs</a:t>
            </a:r>
          </a:p>
          <a:p>
            <a:pPr eaLnBrk="1" hangingPunct="1"/>
            <a:r>
              <a:rPr lang="en-US" altLang="hu-HU"/>
              <a:t>sorting</a:t>
            </a:r>
          </a:p>
          <a:p>
            <a:pPr eaLnBrk="1" hangingPunct="1"/>
            <a:endParaRPr lang="en-US" altLang="hu-HU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4CDB52E-42A2-40AA-B80D-2CC6DAE03F50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647825"/>
            <a:ext cx="152400" cy="152400"/>
            <a:chOff x="1536" y="2544"/>
            <a:chExt cx="104" cy="96"/>
          </a:xfrm>
        </p:grpSpPr>
        <p:grpSp>
          <p:nvGrpSpPr>
            <p:cNvPr id="81960" name="Group 5">
              <a:extLst>
                <a:ext uri="{FF2B5EF4-FFF2-40B4-BE49-F238E27FC236}">
                  <a16:creationId xmlns:a16="http://schemas.microsoft.com/office/drawing/2014/main" id="{E7E50AD7-5318-4C1F-918C-29573F804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1965" name="Line 6">
                <a:extLst>
                  <a:ext uri="{FF2B5EF4-FFF2-40B4-BE49-F238E27FC236}">
                    <a16:creationId xmlns:a16="http://schemas.microsoft.com/office/drawing/2014/main" id="{DDB2DDBC-8087-4D3C-B51E-75CE19C90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66" name="Line 7">
                <a:extLst>
                  <a:ext uri="{FF2B5EF4-FFF2-40B4-BE49-F238E27FC236}">
                    <a16:creationId xmlns:a16="http://schemas.microsoft.com/office/drawing/2014/main" id="{367ECCD9-C42A-4115-B8EF-9B2A7C91E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67" name="Line 8">
                <a:extLst>
                  <a:ext uri="{FF2B5EF4-FFF2-40B4-BE49-F238E27FC236}">
                    <a16:creationId xmlns:a16="http://schemas.microsoft.com/office/drawing/2014/main" id="{48303191-5215-4CA8-BB15-4B5719F33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1961" name="Group 9">
              <a:extLst>
                <a:ext uri="{FF2B5EF4-FFF2-40B4-BE49-F238E27FC236}">
                  <a16:creationId xmlns:a16="http://schemas.microsoft.com/office/drawing/2014/main" id="{AD179F9F-24F3-4FBC-8A21-1B90966E0D6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1962" name="Line 10">
                <a:extLst>
                  <a:ext uri="{FF2B5EF4-FFF2-40B4-BE49-F238E27FC236}">
                    <a16:creationId xmlns:a16="http://schemas.microsoft.com/office/drawing/2014/main" id="{08BC7392-54A9-479E-AED1-00866B357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63" name="Line 11">
                <a:extLst>
                  <a:ext uri="{FF2B5EF4-FFF2-40B4-BE49-F238E27FC236}">
                    <a16:creationId xmlns:a16="http://schemas.microsoft.com/office/drawing/2014/main" id="{24B84620-A19E-40E2-8782-7FB2B95E6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64" name="Line 12">
                <a:extLst>
                  <a:ext uri="{FF2B5EF4-FFF2-40B4-BE49-F238E27FC236}">
                    <a16:creationId xmlns:a16="http://schemas.microsoft.com/office/drawing/2014/main" id="{A9504FE4-9512-4EE6-A0CA-C7367D728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81926" name="Group 13">
            <a:extLst>
              <a:ext uri="{FF2B5EF4-FFF2-40B4-BE49-F238E27FC236}">
                <a16:creationId xmlns:a16="http://schemas.microsoft.com/office/drawing/2014/main" id="{8881D333-746D-4B63-97DF-2FA22E0BE96B}"/>
              </a:ext>
            </a:extLst>
          </p:cNvPr>
          <p:cNvGrpSpPr>
            <a:grpSpLocks/>
          </p:cNvGrpSpPr>
          <p:nvPr/>
        </p:nvGrpSpPr>
        <p:grpSpPr bwMode="auto">
          <a:xfrm>
            <a:off x="4260850" y="2133600"/>
            <a:ext cx="4876800" cy="4114800"/>
            <a:chOff x="2880" y="1344"/>
            <a:chExt cx="3072" cy="2592"/>
          </a:xfrm>
        </p:grpSpPr>
        <p:sp>
          <p:nvSpPr>
            <p:cNvPr id="81927" name="Rectangle 14">
              <a:extLst>
                <a:ext uri="{FF2B5EF4-FFF2-40B4-BE49-F238E27FC236}">
                  <a16:creationId xmlns:a16="http://schemas.microsoft.com/office/drawing/2014/main" id="{E76F658C-FD67-4CF9-934F-45FC4E60D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01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σ</a:t>
              </a:r>
              <a:r>
                <a:rPr lang="en-US" altLang="hu-HU" baseline="-25000"/>
                <a:t>coursename=Advanced DBs</a:t>
              </a:r>
              <a:endParaRPr lang="en-US" altLang="hu-HU" sz="1800" baseline="-25000"/>
            </a:p>
          </p:txBody>
        </p:sp>
        <p:grpSp>
          <p:nvGrpSpPr>
            <p:cNvPr id="81928" name="Group 15">
              <a:extLst>
                <a:ext uri="{FF2B5EF4-FFF2-40B4-BE49-F238E27FC236}">
                  <a16:creationId xmlns:a16="http://schemas.microsoft.com/office/drawing/2014/main" id="{F8E2A00F-0356-4BBB-8D78-FFCF074E5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344"/>
              <a:ext cx="2945" cy="2592"/>
              <a:chOff x="2880" y="1344"/>
              <a:chExt cx="2945" cy="2592"/>
            </a:xfrm>
          </p:grpSpPr>
          <p:grpSp>
            <p:nvGrpSpPr>
              <p:cNvPr id="81929" name="Group 16">
                <a:extLst>
                  <a:ext uri="{FF2B5EF4-FFF2-40B4-BE49-F238E27FC236}">
                    <a16:creationId xmlns:a16="http://schemas.microsoft.com/office/drawing/2014/main" id="{1DB94AC7-9729-4595-BD8E-37A5A0ABAF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3216"/>
                <a:ext cx="96" cy="96"/>
                <a:chOff x="1536" y="2544"/>
                <a:chExt cx="104" cy="96"/>
              </a:xfrm>
            </p:grpSpPr>
            <p:grpSp>
              <p:nvGrpSpPr>
                <p:cNvPr id="81952" name="Group 17">
                  <a:extLst>
                    <a:ext uri="{FF2B5EF4-FFF2-40B4-BE49-F238E27FC236}">
                      <a16:creationId xmlns:a16="http://schemas.microsoft.com/office/drawing/2014/main" id="{2FCEC5A1-E958-496A-8C85-D200DB0E74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81957" name="Line 18">
                    <a:extLst>
                      <a:ext uri="{FF2B5EF4-FFF2-40B4-BE49-F238E27FC236}">
                        <a16:creationId xmlns:a16="http://schemas.microsoft.com/office/drawing/2014/main" id="{1597624D-523C-461F-97F6-DAA8DC21AB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1958" name="Line 19">
                    <a:extLst>
                      <a:ext uri="{FF2B5EF4-FFF2-40B4-BE49-F238E27FC236}">
                        <a16:creationId xmlns:a16="http://schemas.microsoft.com/office/drawing/2014/main" id="{F00DFB92-1DE4-43FB-8810-022CC32EB2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1959" name="Line 20">
                    <a:extLst>
                      <a:ext uri="{FF2B5EF4-FFF2-40B4-BE49-F238E27FC236}">
                        <a16:creationId xmlns:a16="http://schemas.microsoft.com/office/drawing/2014/main" id="{7DF7461C-8720-465A-A0E0-005B698EB7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81953" name="Group 21">
                  <a:extLst>
                    <a:ext uri="{FF2B5EF4-FFF2-40B4-BE49-F238E27FC236}">
                      <a16:creationId xmlns:a16="http://schemas.microsoft.com/office/drawing/2014/main" id="{83BE3702-3BCA-43AF-9A8D-5471CADA5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81954" name="Line 22">
                    <a:extLst>
                      <a:ext uri="{FF2B5EF4-FFF2-40B4-BE49-F238E27FC236}">
                        <a16:creationId xmlns:a16="http://schemas.microsoft.com/office/drawing/2014/main" id="{DD807B26-6D72-4AE2-A71D-075462BF25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1955" name="Line 23">
                    <a:extLst>
                      <a:ext uri="{FF2B5EF4-FFF2-40B4-BE49-F238E27FC236}">
                        <a16:creationId xmlns:a16="http://schemas.microsoft.com/office/drawing/2014/main" id="{D9C208BC-52E3-4092-80C6-F99F6C9E8F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1956" name="Line 24">
                    <a:extLst>
                      <a:ext uri="{FF2B5EF4-FFF2-40B4-BE49-F238E27FC236}">
                        <a16:creationId xmlns:a16="http://schemas.microsoft.com/office/drawing/2014/main" id="{E63ED6C1-23CD-4051-955B-8414C701C5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81930" name="Line 25">
                <a:extLst>
                  <a:ext uri="{FF2B5EF4-FFF2-40B4-BE49-F238E27FC236}">
                    <a16:creationId xmlns:a16="http://schemas.microsoft.com/office/drawing/2014/main" id="{1045FBCD-9FF3-43D0-BB76-776C1043D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36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31" name="Line 26">
                <a:extLst>
                  <a:ext uri="{FF2B5EF4-FFF2-40B4-BE49-F238E27FC236}">
                    <a16:creationId xmlns:a16="http://schemas.microsoft.com/office/drawing/2014/main" id="{C3F962F6-4BC1-4202-A6CC-7582A726C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32" name="Text Box 27">
                <a:extLst>
                  <a:ext uri="{FF2B5EF4-FFF2-40B4-BE49-F238E27FC236}">
                    <a16:creationId xmlns:a16="http://schemas.microsoft.com/office/drawing/2014/main" id="{10BEB139-2694-4169-99F0-4A90A5F32B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" y="3648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student</a:t>
                </a:r>
                <a:endParaRPr lang="en-US" altLang="hu-HU" sz="2400"/>
              </a:p>
            </p:txBody>
          </p:sp>
          <p:sp>
            <p:nvSpPr>
              <p:cNvPr id="81933" name="Text Box 28">
                <a:extLst>
                  <a:ext uri="{FF2B5EF4-FFF2-40B4-BE49-F238E27FC236}">
                    <a16:creationId xmlns:a16="http://schemas.microsoft.com/office/drawing/2014/main" id="{7B8405BA-4E02-4054-9A0D-93EDF6682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648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takes</a:t>
                </a:r>
                <a:endParaRPr lang="en-US" altLang="hu-HU" sz="2400"/>
              </a:p>
            </p:txBody>
          </p:sp>
          <p:sp>
            <p:nvSpPr>
              <p:cNvPr id="81934" name="Text Box 29">
                <a:extLst>
                  <a:ext uri="{FF2B5EF4-FFF2-40B4-BE49-F238E27FC236}">
                    <a16:creationId xmlns:a16="http://schemas.microsoft.com/office/drawing/2014/main" id="{AFE3F674-052C-4B97-8D8A-D2BE9BA3B6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68"/>
                <a:ext cx="8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cid; </a:t>
                </a:r>
                <a:r>
                  <a:rPr lang="en-US" altLang="hu-HU" sz="2400" i="1" baseline="-25000"/>
                  <a:t>hash join</a:t>
                </a:r>
                <a:endParaRPr lang="en-US" altLang="hu-HU" sz="2400"/>
              </a:p>
            </p:txBody>
          </p:sp>
          <p:sp>
            <p:nvSpPr>
              <p:cNvPr id="81935" name="Line 30">
                <a:extLst>
                  <a:ext uri="{FF2B5EF4-FFF2-40B4-BE49-F238E27FC236}">
                    <a16:creationId xmlns:a16="http://schemas.microsoft.com/office/drawing/2014/main" id="{A4C95AF1-8CE8-4DB6-8347-56AD0D5CD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688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grpSp>
            <p:nvGrpSpPr>
              <p:cNvPr id="81936" name="Group 31">
                <a:extLst>
                  <a:ext uri="{FF2B5EF4-FFF2-40B4-BE49-F238E27FC236}">
                    <a16:creationId xmlns:a16="http://schemas.microsoft.com/office/drawing/2014/main" id="{535AB403-BD94-4FEF-8346-A10F8364AB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2580"/>
                <a:ext cx="96" cy="96"/>
                <a:chOff x="1536" y="2544"/>
                <a:chExt cx="104" cy="96"/>
              </a:xfrm>
            </p:grpSpPr>
            <p:grpSp>
              <p:nvGrpSpPr>
                <p:cNvPr id="81944" name="Group 32">
                  <a:extLst>
                    <a:ext uri="{FF2B5EF4-FFF2-40B4-BE49-F238E27FC236}">
                      <a16:creationId xmlns:a16="http://schemas.microsoft.com/office/drawing/2014/main" id="{8F927187-A4CE-4951-8E32-D71A96D223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81949" name="Line 33">
                    <a:extLst>
                      <a:ext uri="{FF2B5EF4-FFF2-40B4-BE49-F238E27FC236}">
                        <a16:creationId xmlns:a16="http://schemas.microsoft.com/office/drawing/2014/main" id="{F14147D6-48AE-4918-B7E3-43B34151FF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1950" name="Line 34">
                    <a:extLst>
                      <a:ext uri="{FF2B5EF4-FFF2-40B4-BE49-F238E27FC236}">
                        <a16:creationId xmlns:a16="http://schemas.microsoft.com/office/drawing/2014/main" id="{154B3247-4E8A-46AB-8FE8-3853A35D83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1951" name="Line 35">
                    <a:extLst>
                      <a:ext uri="{FF2B5EF4-FFF2-40B4-BE49-F238E27FC236}">
                        <a16:creationId xmlns:a16="http://schemas.microsoft.com/office/drawing/2014/main" id="{5E61B86B-F286-400D-B1D1-87763013C6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81945" name="Group 36">
                  <a:extLst>
                    <a:ext uri="{FF2B5EF4-FFF2-40B4-BE49-F238E27FC236}">
                      <a16:creationId xmlns:a16="http://schemas.microsoft.com/office/drawing/2014/main" id="{47F7E62A-1FC0-4E26-9A0C-506D25CB9A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81946" name="Line 37">
                    <a:extLst>
                      <a:ext uri="{FF2B5EF4-FFF2-40B4-BE49-F238E27FC236}">
                        <a16:creationId xmlns:a16="http://schemas.microsoft.com/office/drawing/2014/main" id="{7F2D1318-D484-4CCD-984A-553FFA1266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1947" name="Line 38">
                    <a:extLst>
                      <a:ext uri="{FF2B5EF4-FFF2-40B4-BE49-F238E27FC236}">
                        <a16:creationId xmlns:a16="http://schemas.microsoft.com/office/drawing/2014/main" id="{209CC2D2-FA5B-4B2C-99BE-5ED573EC35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1948" name="Line 39">
                    <a:extLst>
                      <a:ext uri="{FF2B5EF4-FFF2-40B4-BE49-F238E27FC236}">
                        <a16:creationId xmlns:a16="http://schemas.microsoft.com/office/drawing/2014/main" id="{C3401D67-99B0-427B-A7D2-B46C3DAE6E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81937" name="Text Box 40">
                <a:extLst>
                  <a:ext uri="{FF2B5EF4-FFF2-40B4-BE49-F238E27FC236}">
                    <a16:creationId xmlns:a16="http://schemas.microsoft.com/office/drawing/2014/main" id="{B568510A-2D9D-4F12-A6F2-FF57934295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532"/>
                <a:ext cx="136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courseid; </a:t>
                </a:r>
                <a:r>
                  <a:rPr lang="en-US" altLang="hu-HU" sz="2400" i="1" baseline="-25000"/>
                  <a:t>index-nested loop</a:t>
                </a:r>
                <a:endParaRPr lang="en-US" altLang="hu-HU" sz="2400"/>
              </a:p>
            </p:txBody>
          </p:sp>
          <p:sp>
            <p:nvSpPr>
              <p:cNvPr id="81938" name="Line 41">
                <a:extLst>
                  <a:ext uri="{FF2B5EF4-FFF2-40B4-BE49-F238E27FC236}">
                    <a16:creationId xmlns:a16="http://schemas.microsoft.com/office/drawing/2014/main" id="{7DAB0082-FB1A-4F35-9CF0-94907FFD9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2" y="271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39" name="Text Box 42">
                <a:extLst>
                  <a:ext uri="{FF2B5EF4-FFF2-40B4-BE49-F238E27FC236}">
                    <a16:creationId xmlns:a16="http://schemas.microsoft.com/office/drawing/2014/main" id="{D9DB0709-AC78-4650-9851-5EC6DA6C66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6" y="316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course</a:t>
                </a:r>
                <a:endParaRPr lang="en-US" altLang="hu-HU" sz="2400"/>
              </a:p>
            </p:txBody>
          </p:sp>
          <p:sp>
            <p:nvSpPr>
              <p:cNvPr id="81940" name="Line 43">
                <a:extLst>
                  <a:ext uri="{FF2B5EF4-FFF2-40B4-BE49-F238E27FC236}">
                    <a16:creationId xmlns:a16="http://schemas.microsoft.com/office/drawing/2014/main" id="{6AF36FF2-C66F-426D-AA3D-71678F2EA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41" name="Line 44">
                <a:extLst>
                  <a:ext uri="{FF2B5EF4-FFF2-40B4-BE49-F238E27FC236}">
                    <a16:creationId xmlns:a16="http://schemas.microsoft.com/office/drawing/2014/main" id="{04FE774E-4DDA-418E-A1B6-E76EBCC2A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7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1942" name="Text Box 45">
                <a:extLst>
                  <a:ext uri="{FF2B5EF4-FFF2-40B4-BE49-F238E27FC236}">
                    <a16:creationId xmlns:a16="http://schemas.microsoft.com/office/drawing/2014/main" id="{88EC7217-8CF0-4FAF-8341-0EE797A42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478"/>
                <a:ext cx="4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/>
                  <a:t>π</a:t>
                </a:r>
                <a:r>
                  <a:rPr lang="en-US" altLang="hu-HU" baseline="-25000"/>
                  <a:t>name</a:t>
                </a:r>
              </a:p>
            </p:txBody>
          </p:sp>
          <p:sp>
            <p:nvSpPr>
              <p:cNvPr id="81943" name="Freeform 46">
                <a:extLst>
                  <a:ext uri="{FF2B5EF4-FFF2-40B4-BE49-F238E27FC236}">
                    <a16:creationId xmlns:a16="http://schemas.microsoft.com/office/drawing/2014/main" id="{C63D151C-72A3-4083-AC9D-1F2B1BD53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1344"/>
                <a:ext cx="2880" cy="2592"/>
              </a:xfrm>
              <a:custGeom>
                <a:avLst/>
                <a:gdLst>
                  <a:gd name="T0" fmla="*/ 1632 w 2880"/>
                  <a:gd name="T1" fmla="*/ 0 h 2592"/>
                  <a:gd name="T2" fmla="*/ 1248 w 2880"/>
                  <a:gd name="T3" fmla="*/ 576 h 2592"/>
                  <a:gd name="T4" fmla="*/ 1200 w 2880"/>
                  <a:gd name="T5" fmla="*/ 1200 h 2592"/>
                  <a:gd name="T6" fmla="*/ 528 w 2880"/>
                  <a:gd name="T7" fmla="*/ 1728 h 2592"/>
                  <a:gd name="T8" fmla="*/ 0 w 2880"/>
                  <a:gd name="T9" fmla="*/ 2448 h 2592"/>
                  <a:gd name="T10" fmla="*/ 240 w 2880"/>
                  <a:gd name="T11" fmla="*/ 2544 h 2592"/>
                  <a:gd name="T12" fmla="*/ 1344 w 2880"/>
                  <a:gd name="T13" fmla="*/ 2592 h 2592"/>
                  <a:gd name="T14" fmla="*/ 1632 w 2880"/>
                  <a:gd name="T15" fmla="*/ 2256 h 2592"/>
                  <a:gd name="T16" fmla="*/ 2784 w 2880"/>
                  <a:gd name="T17" fmla="*/ 2160 h 2592"/>
                  <a:gd name="T18" fmla="*/ 2880 w 2880"/>
                  <a:gd name="T19" fmla="*/ 768 h 2592"/>
                  <a:gd name="T20" fmla="*/ 2064 w 2880"/>
                  <a:gd name="T21" fmla="*/ 432 h 2592"/>
                  <a:gd name="T22" fmla="*/ 1632 w 2880"/>
                  <a:gd name="T23" fmla="*/ 0 h 25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0"/>
                  <a:gd name="T37" fmla="*/ 0 h 2592"/>
                  <a:gd name="T38" fmla="*/ 2880 w 2880"/>
                  <a:gd name="T39" fmla="*/ 2592 h 25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0" h="2592">
                    <a:moveTo>
                      <a:pt x="1632" y="0"/>
                    </a:moveTo>
                    <a:lnTo>
                      <a:pt x="1248" y="576"/>
                    </a:lnTo>
                    <a:lnTo>
                      <a:pt x="1200" y="1200"/>
                    </a:lnTo>
                    <a:lnTo>
                      <a:pt x="528" y="1728"/>
                    </a:lnTo>
                    <a:lnTo>
                      <a:pt x="0" y="2448"/>
                    </a:lnTo>
                    <a:lnTo>
                      <a:pt x="240" y="2544"/>
                    </a:lnTo>
                    <a:lnTo>
                      <a:pt x="1344" y="2592"/>
                    </a:lnTo>
                    <a:lnTo>
                      <a:pt x="1632" y="2256"/>
                    </a:lnTo>
                    <a:lnTo>
                      <a:pt x="2784" y="2160"/>
                    </a:lnTo>
                    <a:lnTo>
                      <a:pt x="2880" y="768"/>
                    </a:lnTo>
                    <a:lnTo>
                      <a:pt x="2064" y="432"/>
                    </a:lnTo>
                    <a:lnTo>
                      <a:pt x="1632" y="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ia számának helye 5">
            <a:extLst>
              <a:ext uri="{FF2B5EF4-FFF2-40B4-BE49-F238E27FC236}">
                <a16:creationId xmlns:a16="http://schemas.microsoft.com/office/drawing/2014/main" id="{7DB65F03-7D24-4037-AE34-CA8EC18F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E1CEAF-539B-4DBA-B825-86721A4B06E0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hu-HU" sz="9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B712DBB-8B7F-4FE3-91AE-818D29A26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Expression Equivalence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83EAC0A-DFB4-4078-BD49-D07987FF6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conjunctive selection decomposition</a:t>
            </a:r>
          </a:p>
          <a:p>
            <a:pPr lvl="1" eaLnBrk="1" hangingPunct="1"/>
            <a:r>
              <a:rPr lang="en-US" altLang="hu-HU" dirty="0"/>
              <a:t> </a:t>
            </a:r>
          </a:p>
          <a:p>
            <a:pPr eaLnBrk="1" hangingPunct="1"/>
            <a:r>
              <a:rPr lang="en-US" altLang="hu-HU" dirty="0"/>
              <a:t>commutativity of selection</a:t>
            </a:r>
          </a:p>
          <a:p>
            <a:pPr lvl="1" eaLnBrk="1" hangingPunct="1"/>
            <a:r>
              <a:rPr lang="en-US" altLang="hu-HU" dirty="0"/>
              <a:t> </a:t>
            </a:r>
          </a:p>
          <a:p>
            <a:pPr eaLnBrk="1" hangingPunct="1"/>
            <a:r>
              <a:rPr lang="en-US" altLang="hu-HU" dirty="0"/>
              <a:t>combining selection with join and product</a:t>
            </a:r>
          </a:p>
          <a:p>
            <a:pPr lvl="1" eaLnBrk="1" hangingPunct="1"/>
            <a:r>
              <a:rPr lang="en-US" altLang="hu-HU" dirty="0"/>
              <a:t>σ</a:t>
            </a:r>
            <a:r>
              <a:rPr lang="en-US" altLang="hu-HU" baseline="-25000" dirty="0"/>
              <a:t>θ1</a:t>
            </a:r>
            <a:r>
              <a:rPr lang="en-US" altLang="hu-HU" dirty="0"/>
              <a:t>(R x S) = </a:t>
            </a:r>
            <a:r>
              <a:rPr lang="hu-HU" altLang="hu-HU" dirty="0"/>
              <a:t>…    </a:t>
            </a:r>
            <a:r>
              <a:rPr lang="en-US" altLang="hu-HU" dirty="0"/>
              <a:t>R   </a:t>
            </a:r>
            <a:r>
              <a:rPr lang="hu-HU" altLang="hu-HU" dirty="0"/>
              <a:t> </a:t>
            </a:r>
            <a:r>
              <a:rPr lang="en-US" altLang="hu-HU" baseline="-25000" dirty="0"/>
              <a:t>θ1</a:t>
            </a:r>
            <a:r>
              <a:rPr lang="en-US" altLang="hu-HU" dirty="0"/>
              <a:t> S</a:t>
            </a:r>
            <a:r>
              <a:rPr lang="hu-HU" altLang="hu-HU" dirty="0"/>
              <a:t> = …</a:t>
            </a:r>
            <a:endParaRPr lang="en-US" altLang="hu-HU" dirty="0"/>
          </a:p>
          <a:p>
            <a:pPr eaLnBrk="1" hangingPunct="1"/>
            <a:r>
              <a:rPr lang="en-US" altLang="hu-HU" dirty="0"/>
              <a:t>commutativity of joins</a:t>
            </a:r>
          </a:p>
          <a:p>
            <a:pPr lvl="1" eaLnBrk="1" hangingPunct="1"/>
            <a:r>
              <a:rPr lang="en-US" altLang="hu-HU" dirty="0"/>
              <a:t>R    </a:t>
            </a:r>
            <a:r>
              <a:rPr lang="en-US" altLang="hu-HU" baseline="-25000" dirty="0"/>
              <a:t>θ1</a:t>
            </a:r>
            <a:r>
              <a:rPr lang="en-US" altLang="hu-HU" dirty="0"/>
              <a:t> S = S    </a:t>
            </a:r>
            <a:r>
              <a:rPr lang="hu-HU" altLang="hu-HU" dirty="0"/>
              <a:t> </a:t>
            </a:r>
            <a:r>
              <a:rPr lang="en-US" altLang="hu-HU" baseline="-25000" dirty="0"/>
              <a:t>θ1</a:t>
            </a:r>
            <a:r>
              <a:rPr lang="en-US" altLang="hu-HU" dirty="0"/>
              <a:t> R</a:t>
            </a:r>
          </a:p>
          <a:p>
            <a:pPr eaLnBrk="1" hangingPunct="1"/>
            <a:r>
              <a:rPr lang="en-US" altLang="hu-HU" dirty="0"/>
              <a:t>distribution of selection over join</a:t>
            </a:r>
          </a:p>
          <a:p>
            <a:pPr lvl="1" eaLnBrk="1" hangingPunct="1"/>
            <a:r>
              <a:rPr lang="en-US" altLang="hu-HU" dirty="0"/>
              <a:t>σ</a:t>
            </a:r>
            <a:r>
              <a:rPr lang="en-US" altLang="hu-HU" baseline="-25000" dirty="0"/>
              <a:t>θ1^θ2</a:t>
            </a:r>
            <a:r>
              <a:rPr lang="en-US" altLang="hu-HU" dirty="0"/>
              <a:t>(R   </a:t>
            </a:r>
            <a:r>
              <a:rPr lang="hu-HU" altLang="hu-HU" dirty="0"/>
              <a:t> </a:t>
            </a:r>
            <a:r>
              <a:rPr lang="en-US" altLang="hu-HU" dirty="0"/>
              <a:t>S) = σ</a:t>
            </a:r>
            <a:r>
              <a:rPr lang="en-US" altLang="hu-HU" baseline="-25000" dirty="0"/>
              <a:t>θ1</a:t>
            </a:r>
            <a:r>
              <a:rPr lang="en-US" altLang="hu-HU" dirty="0"/>
              <a:t>(R)    σ</a:t>
            </a:r>
            <a:r>
              <a:rPr lang="en-US" altLang="hu-HU" baseline="-25000" dirty="0"/>
              <a:t>θ2</a:t>
            </a:r>
            <a:r>
              <a:rPr lang="en-US" altLang="hu-HU" dirty="0"/>
              <a:t> (S)</a:t>
            </a:r>
          </a:p>
          <a:p>
            <a:pPr eaLnBrk="1" hangingPunct="1"/>
            <a:r>
              <a:rPr lang="en-US" altLang="hu-HU" dirty="0"/>
              <a:t> distribution of projection over join</a:t>
            </a:r>
          </a:p>
          <a:p>
            <a:pPr lvl="1" eaLnBrk="1" hangingPunct="1"/>
            <a:r>
              <a:rPr lang="en-US" altLang="hu-HU" dirty="0"/>
              <a:t>π</a:t>
            </a:r>
            <a:r>
              <a:rPr lang="en-US" altLang="hu-HU" baseline="-25000" dirty="0"/>
              <a:t>A1,A2</a:t>
            </a:r>
            <a:r>
              <a:rPr lang="en-US" altLang="hu-HU" dirty="0"/>
              <a:t>(R   </a:t>
            </a:r>
            <a:r>
              <a:rPr lang="hu-HU" altLang="hu-HU" dirty="0"/>
              <a:t> </a:t>
            </a:r>
            <a:r>
              <a:rPr lang="en-US" altLang="hu-HU" dirty="0"/>
              <a:t>S) = π</a:t>
            </a:r>
            <a:r>
              <a:rPr lang="en-US" altLang="hu-HU" baseline="-25000" dirty="0"/>
              <a:t>A1</a:t>
            </a:r>
            <a:r>
              <a:rPr lang="en-US" altLang="hu-HU" dirty="0"/>
              <a:t>(R)    π</a:t>
            </a:r>
            <a:r>
              <a:rPr lang="en-US" altLang="hu-HU" baseline="-25000" dirty="0"/>
              <a:t>A2</a:t>
            </a:r>
            <a:r>
              <a:rPr lang="en-US" altLang="hu-HU" dirty="0"/>
              <a:t> (S)</a:t>
            </a:r>
          </a:p>
          <a:p>
            <a:pPr eaLnBrk="1" hangingPunct="1"/>
            <a:r>
              <a:rPr lang="en-US" altLang="hu-HU" dirty="0"/>
              <a:t>associativity of joins: R    (S    T) = (R    S)     T</a:t>
            </a:r>
          </a:p>
        </p:txBody>
      </p:sp>
      <p:graphicFrame>
        <p:nvGraphicFramePr>
          <p:cNvPr id="83973" name="Object 4">
            <a:extLst>
              <a:ext uri="{FF2B5EF4-FFF2-40B4-BE49-F238E27FC236}">
                <a16:creationId xmlns:a16="http://schemas.microsoft.com/office/drawing/2014/main" id="{17096027-47EE-4F34-8D41-781056DED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981200"/>
          <a:ext cx="19812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0"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198120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5">
            <a:extLst>
              <a:ext uri="{FF2B5EF4-FFF2-40B4-BE49-F238E27FC236}">
                <a16:creationId xmlns:a16="http://schemas.microsoft.com/office/drawing/2014/main" id="{30091B99-78D6-4893-A37D-C7D321841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622550"/>
          <a:ext cx="21336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1" name="Equation" r:id="rId6" imgW="1587500" imgH="203200" progId="Equation.3">
                  <p:embed/>
                </p:oleObj>
              </mc:Choice>
              <mc:Fallback>
                <p:oleObj name="Equation" r:id="rId6" imgW="15875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22550"/>
                        <a:ext cx="21336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B99CBDB1-50D5-40CB-8AD4-CC17CC7E0810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3373438"/>
            <a:ext cx="152400" cy="152400"/>
            <a:chOff x="1536" y="2544"/>
            <a:chExt cx="104" cy="96"/>
          </a:xfrm>
        </p:grpSpPr>
        <p:grpSp>
          <p:nvGrpSpPr>
            <p:cNvPr id="84066" name="Group 7">
              <a:extLst>
                <a:ext uri="{FF2B5EF4-FFF2-40B4-BE49-F238E27FC236}">
                  <a16:creationId xmlns:a16="http://schemas.microsoft.com/office/drawing/2014/main" id="{E19BD27B-3BD2-4109-BB94-26480791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71" name="Line 8">
                <a:extLst>
                  <a:ext uri="{FF2B5EF4-FFF2-40B4-BE49-F238E27FC236}">
                    <a16:creationId xmlns:a16="http://schemas.microsoft.com/office/drawing/2014/main" id="{CD5C2EAB-CB55-4BAE-B6D5-B10E4AC83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72" name="Line 9">
                <a:extLst>
                  <a:ext uri="{FF2B5EF4-FFF2-40B4-BE49-F238E27FC236}">
                    <a16:creationId xmlns:a16="http://schemas.microsoft.com/office/drawing/2014/main" id="{8FE36D0D-CB4B-4670-908D-5C2895781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73" name="Line 10">
                <a:extLst>
                  <a:ext uri="{FF2B5EF4-FFF2-40B4-BE49-F238E27FC236}">
                    <a16:creationId xmlns:a16="http://schemas.microsoft.com/office/drawing/2014/main" id="{CC0AD19F-3812-4AD9-AC5D-0F06ECB9D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67" name="Group 11">
              <a:extLst>
                <a:ext uri="{FF2B5EF4-FFF2-40B4-BE49-F238E27FC236}">
                  <a16:creationId xmlns:a16="http://schemas.microsoft.com/office/drawing/2014/main" id="{DBD415A8-0EF7-4845-80E3-416C11F679D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68" name="Line 12">
                <a:extLst>
                  <a:ext uri="{FF2B5EF4-FFF2-40B4-BE49-F238E27FC236}">
                    <a16:creationId xmlns:a16="http://schemas.microsoft.com/office/drawing/2014/main" id="{7290E197-2C25-4AB6-9EBD-53BF1503F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69" name="Line 13">
                <a:extLst>
                  <a:ext uri="{FF2B5EF4-FFF2-40B4-BE49-F238E27FC236}">
                    <a16:creationId xmlns:a16="http://schemas.microsoft.com/office/drawing/2014/main" id="{9BAFF43E-573B-470F-B33E-59EBA5F97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70" name="Line 14">
                <a:extLst>
                  <a:ext uri="{FF2B5EF4-FFF2-40B4-BE49-F238E27FC236}">
                    <a16:creationId xmlns:a16="http://schemas.microsoft.com/office/drawing/2014/main" id="{36EBB707-281B-4CF5-B871-7B67DC6DA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DB0D29E7-DBC8-4129-985D-DB2E07133BC0}"/>
              </a:ext>
            </a:extLst>
          </p:cNvPr>
          <p:cNvGrpSpPr>
            <a:grpSpLocks/>
          </p:cNvGrpSpPr>
          <p:nvPr/>
        </p:nvGrpSpPr>
        <p:grpSpPr bwMode="auto">
          <a:xfrm>
            <a:off x="2840038" y="4059238"/>
            <a:ext cx="152400" cy="152400"/>
            <a:chOff x="1536" y="2544"/>
            <a:chExt cx="104" cy="96"/>
          </a:xfrm>
        </p:grpSpPr>
        <p:grpSp>
          <p:nvGrpSpPr>
            <p:cNvPr id="84058" name="Group 16">
              <a:extLst>
                <a:ext uri="{FF2B5EF4-FFF2-40B4-BE49-F238E27FC236}">
                  <a16:creationId xmlns:a16="http://schemas.microsoft.com/office/drawing/2014/main" id="{092B1C48-75E8-4A64-9133-CCF0D2F15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63" name="Line 17">
                <a:extLst>
                  <a:ext uri="{FF2B5EF4-FFF2-40B4-BE49-F238E27FC236}">
                    <a16:creationId xmlns:a16="http://schemas.microsoft.com/office/drawing/2014/main" id="{23C13B19-9CC2-44C5-B8D9-5B8A45290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64" name="Line 18">
                <a:extLst>
                  <a:ext uri="{FF2B5EF4-FFF2-40B4-BE49-F238E27FC236}">
                    <a16:creationId xmlns:a16="http://schemas.microsoft.com/office/drawing/2014/main" id="{E0331C85-352D-4CE3-9B76-898E8C1F1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65" name="Line 19">
                <a:extLst>
                  <a:ext uri="{FF2B5EF4-FFF2-40B4-BE49-F238E27FC236}">
                    <a16:creationId xmlns:a16="http://schemas.microsoft.com/office/drawing/2014/main" id="{6767FF23-ED60-4325-8A97-16AE7AA77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59" name="Group 20">
              <a:extLst>
                <a:ext uri="{FF2B5EF4-FFF2-40B4-BE49-F238E27FC236}">
                  <a16:creationId xmlns:a16="http://schemas.microsoft.com/office/drawing/2014/main" id="{F60441FB-A888-47ED-8E9A-22FFCE066B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60" name="Line 21">
                <a:extLst>
                  <a:ext uri="{FF2B5EF4-FFF2-40B4-BE49-F238E27FC236}">
                    <a16:creationId xmlns:a16="http://schemas.microsoft.com/office/drawing/2014/main" id="{154A95C7-57A5-42F3-BE83-532CD9A04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61" name="Line 22">
                <a:extLst>
                  <a:ext uri="{FF2B5EF4-FFF2-40B4-BE49-F238E27FC236}">
                    <a16:creationId xmlns:a16="http://schemas.microsoft.com/office/drawing/2014/main" id="{40A75B69-EBD7-45F0-A6DA-3459B13B2A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62" name="Line 23">
                <a:extLst>
                  <a:ext uri="{FF2B5EF4-FFF2-40B4-BE49-F238E27FC236}">
                    <a16:creationId xmlns:a16="http://schemas.microsoft.com/office/drawing/2014/main" id="{3530D334-8452-48AD-8517-C1008C6D9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CCB72AC4-A19A-4F13-BEAE-137A91B53661}"/>
              </a:ext>
            </a:extLst>
          </p:cNvPr>
          <p:cNvGrpSpPr>
            <a:grpSpLocks/>
          </p:cNvGrpSpPr>
          <p:nvPr/>
        </p:nvGrpSpPr>
        <p:grpSpPr bwMode="auto">
          <a:xfrm>
            <a:off x="1731963" y="4052888"/>
            <a:ext cx="152400" cy="152400"/>
            <a:chOff x="1536" y="2544"/>
            <a:chExt cx="104" cy="96"/>
          </a:xfrm>
        </p:grpSpPr>
        <p:grpSp>
          <p:nvGrpSpPr>
            <p:cNvPr id="84050" name="Group 25">
              <a:extLst>
                <a:ext uri="{FF2B5EF4-FFF2-40B4-BE49-F238E27FC236}">
                  <a16:creationId xmlns:a16="http://schemas.microsoft.com/office/drawing/2014/main" id="{45EC5CD0-F840-4F0B-B1A3-E5C0330A6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55" name="Line 26">
                <a:extLst>
                  <a:ext uri="{FF2B5EF4-FFF2-40B4-BE49-F238E27FC236}">
                    <a16:creationId xmlns:a16="http://schemas.microsoft.com/office/drawing/2014/main" id="{27A467A0-BFBA-4038-89F2-00E82BB46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56" name="Line 27">
                <a:extLst>
                  <a:ext uri="{FF2B5EF4-FFF2-40B4-BE49-F238E27FC236}">
                    <a16:creationId xmlns:a16="http://schemas.microsoft.com/office/drawing/2014/main" id="{A8750625-CFF4-487A-99E4-BDE6848C8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57" name="Line 28">
                <a:extLst>
                  <a:ext uri="{FF2B5EF4-FFF2-40B4-BE49-F238E27FC236}">
                    <a16:creationId xmlns:a16="http://schemas.microsoft.com/office/drawing/2014/main" id="{4B4D8E9E-15E1-4E1D-BF1F-D18B2DD5E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51" name="Group 29">
              <a:extLst>
                <a:ext uri="{FF2B5EF4-FFF2-40B4-BE49-F238E27FC236}">
                  <a16:creationId xmlns:a16="http://schemas.microsoft.com/office/drawing/2014/main" id="{414724DE-218C-4B90-A128-B79F14B74BA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52" name="Line 30">
                <a:extLst>
                  <a:ext uri="{FF2B5EF4-FFF2-40B4-BE49-F238E27FC236}">
                    <a16:creationId xmlns:a16="http://schemas.microsoft.com/office/drawing/2014/main" id="{F36E274C-DB9C-45A0-8309-3379315A5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53" name="Line 31">
                <a:extLst>
                  <a:ext uri="{FF2B5EF4-FFF2-40B4-BE49-F238E27FC236}">
                    <a16:creationId xmlns:a16="http://schemas.microsoft.com/office/drawing/2014/main" id="{128FDBB4-C7C2-4444-810D-F58307F7F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54" name="Line 32">
                <a:extLst>
                  <a:ext uri="{FF2B5EF4-FFF2-40B4-BE49-F238E27FC236}">
                    <a16:creationId xmlns:a16="http://schemas.microsoft.com/office/drawing/2014/main" id="{01B0144F-A4DB-49E3-AB97-37EE890B8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11" name="Group 33">
            <a:extLst>
              <a:ext uri="{FF2B5EF4-FFF2-40B4-BE49-F238E27FC236}">
                <a16:creationId xmlns:a16="http://schemas.microsoft.com/office/drawing/2014/main" id="{EC0684A7-B1D9-4DFF-8D39-9514B122A3FB}"/>
              </a:ext>
            </a:extLst>
          </p:cNvPr>
          <p:cNvGrpSpPr>
            <a:grpSpLocks/>
          </p:cNvGrpSpPr>
          <p:nvPr/>
        </p:nvGrpSpPr>
        <p:grpSpPr bwMode="auto">
          <a:xfrm>
            <a:off x="2347913" y="4752975"/>
            <a:ext cx="152400" cy="152400"/>
            <a:chOff x="1536" y="2544"/>
            <a:chExt cx="104" cy="96"/>
          </a:xfrm>
        </p:grpSpPr>
        <p:grpSp>
          <p:nvGrpSpPr>
            <p:cNvPr id="84042" name="Group 34">
              <a:extLst>
                <a:ext uri="{FF2B5EF4-FFF2-40B4-BE49-F238E27FC236}">
                  <a16:creationId xmlns:a16="http://schemas.microsoft.com/office/drawing/2014/main" id="{E77BA7DE-D0AC-4820-B636-94D973BCE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47" name="Line 35">
                <a:extLst>
                  <a:ext uri="{FF2B5EF4-FFF2-40B4-BE49-F238E27FC236}">
                    <a16:creationId xmlns:a16="http://schemas.microsoft.com/office/drawing/2014/main" id="{41411A7C-30C8-447E-B376-A408CDDDC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48" name="Line 36">
                <a:extLst>
                  <a:ext uri="{FF2B5EF4-FFF2-40B4-BE49-F238E27FC236}">
                    <a16:creationId xmlns:a16="http://schemas.microsoft.com/office/drawing/2014/main" id="{2D2807E1-AB02-48E9-ACF6-537C4A52E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49" name="Line 37">
                <a:extLst>
                  <a:ext uri="{FF2B5EF4-FFF2-40B4-BE49-F238E27FC236}">
                    <a16:creationId xmlns:a16="http://schemas.microsoft.com/office/drawing/2014/main" id="{858D4C83-89DE-4055-8863-6ECCB6461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43" name="Group 38">
              <a:extLst>
                <a:ext uri="{FF2B5EF4-FFF2-40B4-BE49-F238E27FC236}">
                  <a16:creationId xmlns:a16="http://schemas.microsoft.com/office/drawing/2014/main" id="{1BFB9B30-DEE5-4E4A-BCD0-DF9F74F7452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44" name="Line 39">
                <a:extLst>
                  <a:ext uri="{FF2B5EF4-FFF2-40B4-BE49-F238E27FC236}">
                    <a16:creationId xmlns:a16="http://schemas.microsoft.com/office/drawing/2014/main" id="{4FD9CE2E-DA36-4F25-A300-5D15E7CC5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45" name="Line 40">
                <a:extLst>
                  <a:ext uri="{FF2B5EF4-FFF2-40B4-BE49-F238E27FC236}">
                    <a16:creationId xmlns:a16="http://schemas.microsoft.com/office/drawing/2014/main" id="{DB766EA9-9E8F-4899-B0CF-15AE265F1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46" name="Line 41">
                <a:extLst>
                  <a:ext uri="{FF2B5EF4-FFF2-40B4-BE49-F238E27FC236}">
                    <a16:creationId xmlns:a16="http://schemas.microsoft.com/office/drawing/2014/main" id="{D2D04273-41D9-4E22-A9D0-D5F96EE21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14" name="Group 42">
            <a:extLst>
              <a:ext uri="{FF2B5EF4-FFF2-40B4-BE49-F238E27FC236}">
                <a16:creationId xmlns:a16="http://schemas.microsoft.com/office/drawing/2014/main" id="{48949D78-7525-4B40-BF4D-D62EBB8ED72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772025"/>
            <a:ext cx="152400" cy="152400"/>
            <a:chOff x="1536" y="2544"/>
            <a:chExt cx="104" cy="96"/>
          </a:xfrm>
        </p:grpSpPr>
        <p:grpSp>
          <p:nvGrpSpPr>
            <p:cNvPr id="84034" name="Group 43">
              <a:extLst>
                <a:ext uri="{FF2B5EF4-FFF2-40B4-BE49-F238E27FC236}">
                  <a16:creationId xmlns:a16="http://schemas.microsoft.com/office/drawing/2014/main" id="{BFF47137-0FEB-49AD-A54E-7FAA629428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39" name="Line 44">
                <a:extLst>
                  <a:ext uri="{FF2B5EF4-FFF2-40B4-BE49-F238E27FC236}">
                    <a16:creationId xmlns:a16="http://schemas.microsoft.com/office/drawing/2014/main" id="{8B7DF999-528B-41DC-BCF8-2F62C8C3F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40" name="Line 45">
                <a:extLst>
                  <a:ext uri="{FF2B5EF4-FFF2-40B4-BE49-F238E27FC236}">
                    <a16:creationId xmlns:a16="http://schemas.microsoft.com/office/drawing/2014/main" id="{2C345420-20F4-45C5-B24B-1D4AB2C6B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41" name="Line 46">
                <a:extLst>
                  <a:ext uri="{FF2B5EF4-FFF2-40B4-BE49-F238E27FC236}">
                    <a16:creationId xmlns:a16="http://schemas.microsoft.com/office/drawing/2014/main" id="{94EB507B-A949-41EE-AED4-AE6063DF3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35" name="Group 47">
              <a:extLst>
                <a:ext uri="{FF2B5EF4-FFF2-40B4-BE49-F238E27FC236}">
                  <a16:creationId xmlns:a16="http://schemas.microsoft.com/office/drawing/2014/main" id="{E2B0F577-DA67-4E88-9AF3-E7FD66BDD31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36" name="Line 48">
                <a:extLst>
                  <a:ext uri="{FF2B5EF4-FFF2-40B4-BE49-F238E27FC236}">
                    <a16:creationId xmlns:a16="http://schemas.microsoft.com/office/drawing/2014/main" id="{68302ACF-C38D-4E46-BA59-3C700A8CD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37" name="Line 49">
                <a:extLst>
                  <a:ext uri="{FF2B5EF4-FFF2-40B4-BE49-F238E27FC236}">
                    <a16:creationId xmlns:a16="http://schemas.microsoft.com/office/drawing/2014/main" id="{3F357E57-CC36-4787-B371-143BA6EC2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38" name="Line 50">
                <a:extLst>
                  <a:ext uri="{FF2B5EF4-FFF2-40B4-BE49-F238E27FC236}">
                    <a16:creationId xmlns:a16="http://schemas.microsoft.com/office/drawing/2014/main" id="{CFE77F77-47A1-471C-9B51-F6BE8F1CC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17" name="Group 51">
            <a:extLst>
              <a:ext uri="{FF2B5EF4-FFF2-40B4-BE49-F238E27FC236}">
                <a16:creationId xmlns:a16="http://schemas.microsoft.com/office/drawing/2014/main" id="{19ED2F3B-9091-42AA-A4AF-9CC6DE870C69}"/>
              </a:ext>
            </a:extLst>
          </p:cNvPr>
          <p:cNvGrpSpPr>
            <a:grpSpLocks/>
          </p:cNvGrpSpPr>
          <p:nvPr/>
        </p:nvGrpSpPr>
        <p:grpSpPr bwMode="auto">
          <a:xfrm>
            <a:off x="2381250" y="5443538"/>
            <a:ext cx="152400" cy="152400"/>
            <a:chOff x="1536" y="2544"/>
            <a:chExt cx="104" cy="96"/>
          </a:xfrm>
        </p:grpSpPr>
        <p:grpSp>
          <p:nvGrpSpPr>
            <p:cNvPr id="84026" name="Group 52">
              <a:extLst>
                <a:ext uri="{FF2B5EF4-FFF2-40B4-BE49-F238E27FC236}">
                  <a16:creationId xmlns:a16="http://schemas.microsoft.com/office/drawing/2014/main" id="{DDA3B4DA-6027-424A-8270-F825A8824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31" name="Line 53">
                <a:extLst>
                  <a:ext uri="{FF2B5EF4-FFF2-40B4-BE49-F238E27FC236}">
                    <a16:creationId xmlns:a16="http://schemas.microsoft.com/office/drawing/2014/main" id="{6863BC10-1CB3-47D4-862E-84828DFCE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32" name="Line 54">
                <a:extLst>
                  <a:ext uri="{FF2B5EF4-FFF2-40B4-BE49-F238E27FC236}">
                    <a16:creationId xmlns:a16="http://schemas.microsoft.com/office/drawing/2014/main" id="{A4F19FC3-E009-487C-93BC-946EFFE68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33" name="Line 55">
                <a:extLst>
                  <a:ext uri="{FF2B5EF4-FFF2-40B4-BE49-F238E27FC236}">
                    <a16:creationId xmlns:a16="http://schemas.microsoft.com/office/drawing/2014/main" id="{2B31B02D-84FE-4132-BFEB-C8D2D90E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27" name="Group 56">
              <a:extLst>
                <a:ext uri="{FF2B5EF4-FFF2-40B4-BE49-F238E27FC236}">
                  <a16:creationId xmlns:a16="http://schemas.microsoft.com/office/drawing/2014/main" id="{A0CE297A-277D-4EF9-8CFB-6CD54FF663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28" name="Line 57">
                <a:extLst>
                  <a:ext uri="{FF2B5EF4-FFF2-40B4-BE49-F238E27FC236}">
                    <a16:creationId xmlns:a16="http://schemas.microsoft.com/office/drawing/2014/main" id="{FDF5AE35-AACB-49E0-9811-0E12D168A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29" name="Line 58">
                <a:extLst>
                  <a:ext uri="{FF2B5EF4-FFF2-40B4-BE49-F238E27FC236}">
                    <a16:creationId xmlns:a16="http://schemas.microsoft.com/office/drawing/2014/main" id="{B9120813-C7FA-4FD4-89CB-9405A0CE4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30" name="Line 59">
                <a:extLst>
                  <a:ext uri="{FF2B5EF4-FFF2-40B4-BE49-F238E27FC236}">
                    <a16:creationId xmlns:a16="http://schemas.microsoft.com/office/drawing/2014/main" id="{170F2336-A0D5-4153-A822-BB6DCB7CC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20" name="Group 60">
            <a:extLst>
              <a:ext uri="{FF2B5EF4-FFF2-40B4-BE49-F238E27FC236}">
                <a16:creationId xmlns:a16="http://schemas.microsoft.com/office/drawing/2014/main" id="{88DA5B49-63C9-4508-A6AD-52706EC10EF9}"/>
              </a:ext>
            </a:extLst>
          </p:cNvPr>
          <p:cNvGrpSpPr>
            <a:grpSpLocks/>
          </p:cNvGrpSpPr>
          <p:nvPr/>
        </p:nvGrpSpPr>
        <p:grpSpPr bwMode="auto">
          <a:xfrm>
            <a:off x="3786188" y="5457825"/>
            <a:ext cx="152400" cy="152400"/>
            <a:chOff x="1536" y="2544"/>
            <a:chExt cx="104" cy="96"/>
          </a:xfrm>
        </p:grpSpPr>
        <p:grpSp>
          <p:nvGrpSpPr>
            <p:cNvPr id="84018" name="Group 61">
              <a:extLst>
                <a:ext uri="{FF2B5EF4-FFF2-40B4-BE49-F238E27FC236}">
                  <a16:creationId xmlns:a16="http://schemas.microsoft.com/office/drawing/2014/main" id="{64C78AC5-143D-460C-A019-702650CB5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23" name="Line 62">
                <a:extLst>
                  <a:ext uri="{FF2B5EF4-FFF2-40B4-BE49-F238E27FC236}">
                    <a16:creationId xmlns:a16="http://schemas.microsoft.com/office/drawing/2014/main" id="{4C143497-280F-4F74-BD5E-10B9F589C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24" name="Line 63">
                <a:extLst>
                  <a:ext uri="{FF2B5EF4-FFF2-40B4-BE49-F238E27FC236}">
                    <a16:creationId xmlns:a16="http://schemas.microsoft.com/office/drawing/2014/main" id="{45620832-CCEF-4760-AF4B-D3107D34C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25" name="Line 64">
                <a:extLst>
                  <a:ext uri="{FF2B5EF4-FFF2-40B4-BE49-F238E27FC236}">
                    <a16:creationId xmlns:a16="http://schemas.microsoft.com/office/drawing/2014/main" id="{A787E243-1EEF-4FBC-BDF6-C61266AB9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19" name="Group 65">
              <a:extLst>
                <a:ext uri="{FF2B5EF4-FFF2-40B4-BE49-F238E27FC236}">
                  <a16:creationId xmlns:a16="http://schemas.microsoft.com/office/drawing/2014/main" id="{34AC3C9D-32FA-4760-A7AA-9340882E0E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20" name="Line 66">
                <a:extLst>
                  <a:ext uri="{FF2B5EF4-FFF2-40B4-BE49-F238E27FC236}">
                    <a16:creationId xmlns:a16="http://schemas.microsoft.com/office/drawing/2014/main" id="{D5EC531B-CE5E-4ED5-A662-4AE89AB1D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21" name="Line 67">
                <a:extLst>
                  <a:ext uri="{FF2B5EF4-FFF2-40B4-BE49-F238E27FC236}">
                    <a16:creationId xmlns:a16="http://schemas.microsoft.com/office/drawing/2014/main" id="{579906DB-9911-4A70-B43D-923EBF93D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22" name="Line 68">
                <a:extLst>
                  <a:ext uri="{FF2B5EF4-FFF2-40B4-BE49-F238E27FC236}">
                    <a16:creationId xmlns:a16="http://schemas.microsoft.com/office/drawing/2014/main" id="{5E3E53D6-AC1D-45EF-8829-5E6E801F7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23" name="Group 69">
            <a:extLst>
              <a:ext uri="{FF2B5EF4-FFF2-40B4-BE49-F238E27FC236}">
                <a16:creationId xmlns:a16="http://schemas.microsoft.com/office/drawing/2014/main" id="{21CEBF23-5076-487E-B8CB-61F76CD03CD3}"/>
              </a:ext>
            </a:extLst>
          </p:cNvPr>
          <p:cNvGrpSpPr>
            <a:grpSpLocks/>
          </p:cNvGrpSpPr>
          <p:nvPr/>
        </p:nvGrpSpPr>
        <p:grpSpPr bwMode="auto">
          <a:xfrm>
            <a:off x="3762375" y="5805488"/>
            <a:ext cx="152400" cy="152400"/>
            <a:chOff x="1536" y="2544"/>
            <a:chExt cx="104" cy="96"/>
          </a:xfrm>
        </p:grpSpPr>
        <p:grpSp>
          <p:nvGrpSpPr>
            <p:cNvPr id="84010" name="Group 70">
              <a:extLst>
                <a:ext uri="{FF2B5EF4-FFF2-40B4-BE49-F238E27FC236}">
                  <a16:creationId xmlns:a16="http://schemas.microsoft.com/office/drawing/2014/main" id="{1B69065A-B9BC-4572-9787-DC1E6BC4E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15" name="Line 71">
                <a:extLst>
                  <a:ext uri="{FF2B5EF4-FFF2-40B4-BE49-F238E27FC236}">
                    <a16:creationId xmlns:a16="http://schemas.microsoft.com/office/drawing/2014/main" id="{54BBBBD7-0ACB-4E7B-BE27-A5C26C044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16" name="Line 72">
                <a:extLst>
                  <a:ext uri="{FF2B5EF4-FFF2-40B4-BE49-F238E27FC236}">
                    <a16:creationId xmlns:a16="http://schemas.microsoft.com/office/drawing/2014/main" id="{1553B1E9-63C7-407E-8D62-7781B101B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17" name="Line 73">
                <a:extLst>
                  <a:ext uri="{FF2B5EF4-FFF2-40B4-BE49-F238E27FC236}">
                    <a16:creationId xmlns:a16="http://schemas.microsoft.com/office/drawing/2014/main" id="{1766FF44-A812-4B8F-8891-40DD5D10C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11" name="Group 74">
              <a:extLst>
                <a:ext uri="{FF2B5EF4-FFF2-40B4-BE49-F238E27FC236}">
                  <a16:creationId xmlns:a16="http://schemas.microsoft.com/office/drawing/2014/main" id="{D442920A-7EED-49D6-A440-08A029F730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12" name="Line 75">
                <a:extLst>
                  <a:ext uri="{FF2B5EF4-FFF2-40B4-BE49-F238E27FC236}">
                    <a16:creationId xmlns:a16="http://schemas.microsoft.com/office/drawing/2014/main" id="{4A8D3001-A6F2-4EE6-BDBE-4242C3EAB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13" name="Line 76">
                <a:extLst>
                  <a:ext uri="{FF2B5EF4-FFF2-40B4-BE49-F238E27FC236}">
                    <a16:creationId xmlns:a16="http://schemas.microsoft.com/office/drawing/2014/main" id="{0FE8777C-E230-41AD-A501-91FB7EC35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14" name="Line 77">
                <a:extLst>
                  <a:ext uri="{FF2B5EF4-FFF2-40B4-BE49-F238E27FC236}">
                    <a16:creationId xmlns:a16="http://schemas.microsoft.com/office/drawing/2014/main" id="{51B6EA06-AA1C-434B-B610-B63F83045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26" name="Group 78">
            <a:extLst>
              <a:ext uri="{FF2B5EF4-FFF2-40B4-BE49-F238E27FC236}">
                <a16:creationId xmlns:a16="http://schemas.microsoft.com/office/drawing/2014/main" id="{A24F8940-190C-4E28-BBF4-2FDE622FD719}"/>
              </a:ext>
            </a:extLst>
          </p:cNvPr>
          <p:cNvGrpSpPr>
            <a:grpSpLocks/>
          </p:cNvGrpSpPr>
          <p:nvPr/>
        </p:nvGrpSpPr>
        <p:grpSpPr bwMode="auto">
          <a:xfrm>
            <a:off x="4281488" y="5819775"/>
            <a:ext cx="152400" cy="152400"/>
            <a:chOff x="1536" y="2544"/>
            <a:chExt cx="104" cy="96"/>
          </a:xfrm>
        </p:grpSpPr>
        <p:grpSp>
          <p:nvGrpSpPr>
            <p:cNvPr id="84002" name="Group 79">
              <a:extLst>
                <a:ext uri="{FF2B5EF4-FFF2-40B4-BE49-F238E27FC236}">
                  <a16:creationId xmlns:a16="http://schemas.microsoft.com/office/drawing/2014/main" id="{8B5046A9-DC17-409C-8691-A234C8027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4007" name="Line 80">
                <a:extLst>
                  <a:ext uri="{FF2B5EF4-FFF2-40B4-BE49-F238E27FC236}">
                    <a16:creationId xmlns:a16="http://schemas.microsoft.com/office/drawing/2014/main" id="{4942054A-8893-44F7-9C43-B26DC6D18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08" name="Line 81">
                <a:extLst>
                  <a:ext uri="{FF2B5EF4-FFF2-40B4-BE49-F238E27FC236}">
                    <a16:creationId xmlns:a16="http://schemas.microsoft.com/office/drawing/2014/main" id="{8BFE20BF-591E-46A1-BE6D-56590BB69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09" name="Line 82">
                <a:extLst>
                  <a:ext uri="{FF2B5EF4-FFF2-40B4-BE49-F238E27FC236}">
                    <a16:creationId xmlns:a16="http://schemas.microsoft.com/office/drawing/2014/main" id="{97F6AF89-D812-43F6-B4AE-F5E75EFDB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4003" name="Group 83">
              <a:extLst>
                <a:ext uri="{FF2B5EF4-FFF2-40B4-BE49-F238E27FC236}">
                  <a16:creationId xmlns:a16="http://schemas.microsoft.com/office/drawing/2014/main" id="{0C16280B-F2FF-4F24-96E0-4155B748D83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4004" name="Line 84">
                <a:extLst>
                  <a:ext uri="{FF2B5EF4-FFF2-40B4-BE49-F238E27FC236}">
                    <a16:creationId xmlns:a16="http://schemas.microsoft.com/office/drawing/2014/main" id="{02E41404-BD48-4AA6-86D6-A7BCD449D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05" name="Line 85">
                <a:extLst>
                  <a:ext uri="{FF2B5EF4-FFF2-40B4-BE49-F238E27FC236}">
                    <a16:creationId xmlns:a16="http://schemas.microsoft.com/office/drawing/2014/main" id="{21522B54-CF7F-420C-A5E4-5DA213E91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06" name="Line 86">
                <a:extLst>
                  <a:ext uri="{FF2B5EF4-FFF2-40B4-BE49-F238E27FC236}">
                    <a16:creationId xmlns:a16="http://schemas.microsoft.com/office/drawing/2014/main" id="{CA510A7A-5B27-4504-90C8-2280D6DCD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29" name="Group 87">
            <a:extLst>
              <a:ext uri="{FF2B5EF4-FFF2-40B4-BE49-F238E27FC236}">
                <a16:creationId xmlns:a16="http://schemas.microsoft.com/office/drawing/2014/main" id="{6E35916C-5309-4894-8379-01AA8A89F4BF}"/>
              </a:ext>
            </a:extLst>
          </p:cNvPr>
          <p:cNvGrpSpPr>
            <a:grpSpLocks/>
          </p:cNvGrpSpPr>
          <p:nvPr/>
        </p:nvGrpSpPr>
        <p:grpSpPr bwMode="auto">
          <a:xfrm>
            <a:off x="5362575" y="5829300"/>
            <a:ext cx="152400" cy="152400"/>
            <a:chOff x="1536" y="2544"/>
            <a:chExt cx="104" cy="96"/>
          </a:xfrm>
        </p:grpSpPr>
        <p:grpSp>
          <p:nvGrpSpPr>
            <p:cNvPr id="83994" name="Group 88">
              <a:extLst>
                <a:ext uri="{FF2B5EF4-FFF2-40B4-BE49-F238E27FC236}">
                  <a16:creationId xmlns:a16="http://schemas.microsoft.com/office/drawing/2014/main" id="{32E4A680-B44D-43E5-B9D1-8F703B411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3999" name="Line 89">
                <a:extLst>
                  <a:ext uri="{FF2B5EF4-FFF2-40B4-BE49-F238E27FC236}">
                    <a16:creationId xmlns:a16="http://schemas.microsoft.com/office/drawing/2014/main" id="{18DEE153-379B-47C3-991E-8E9E5BF04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00" name="Line 90">
                <a:extLst>
                  <a:ext uri="{FF2B5EF4-FFF2-40B4-BE49-F238E27FC236}">
                    <a16:creationId xmlns:a16="http://schemas.microsoft.com/office/drawing/2014/main" id="{D625DD97-AC5B-4B15-B54D-D7CF1F35E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4001" name="Line 91">
                <a:extLst>
                  <a:ext uri="{FF2B5EF4-FFF2-40B4-BE49-F238E27FC236}">
                    <a16:creationId xmlns:a16="http://schemas.microsoft.com/office/drawing/2014/main" id="{5862D920-4024-4695-BEAC-20BBD567F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3995" name="Group 92">
              <a:extLst>
                <a:ext uri="{FF2B5EF4-FFF2-40B4-BE49-F238E27FC236}">
                  <a16:creationId xmlns:a16="http://schemas.microsoft.com/office/drawing/2014/main" id="{C4ECEF2E-F712-4418-B5BE-1785AD3C11A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3996" name="Line 93">
                <a:extLst>
                  <a:ext uri="{FF2B5EF4-FFF2-40B4-BE49-F238E27FC236}">
                    <a16:creationId xmlns:a16="http://schemas.microsoft.com/office/drawing/2014/main" id="{52237CC5-E268-4525-82F9-DD07D74A3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3997" name="Line 94">
                <a:extLst>
                  <a:ext uri="{FF2B5EF4-FFF2-40B4-BE49-F238E27FC236}">
                    <a16:creationId xmlns:a16="http://schemas.microsoft.com/office/drawing/2014/main" id="{296FC351-3E16-4830-95F6-2AF0513DE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3998" name="Line 95">
                <a:extLst>
                  <a:ext uri="{FF2B5EF4-FFF2-40B4-BE49-F238E27FC236}">
                    <a16:creationId xmlns:a16="http://schemas.microsoft.com/office/drawing/2014/main" id="{2D4D7A25-6C63-4997-848B-96EEEECA6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5156" name="Group 96">
            <a:extLst>
              <a:ext uri="{FF2B5EF4-FFF2-40B4-BE49-F238E27FC236}">
                <a16:creationId xmlns:a16="http://schemas.microsoft.com/office/drawing/2014/main" id="{993A1972-4ACF-44C7-8B4B-DEC1331DCE1E}"/>
              </a:ext>
            </a:extLst>
          </p:cNvPr>
          <p:cNvGrpSpPr>
            <a:grpSpLocks/>
          </p:cNvGrpSpPr>
          <p:nvPr/>
        </p:nvGrpSpPr>
        <p:grpSpPr bwMode="auto">
          <a:xfrm>
            <a:off x="5910263" y="5824538"/>
            <a:ext cx="152400" cy="152400"/>
            <a:chOff x="1536" y="2544"/>
            <a:chExt cx="104" cy="96"/>
          </a:xfrm>
        </p:grpSpPr>
        <p:grpSp>
          <p:nvGrpSpPr>
            <p:cNvPr id="83986" name="Group 97">
              <a:extLst>
                <a:ext uri="{FF2B5EF4-FFF2-40B4-BE49-F238E27FC236}">
                  <a16:creationId xmlns:a16="http://schemas.microsoft.com/office/drawing/2014/main" id="{810120AE-FB91-4ACF-BC12-0BCD4C151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3991" name="Line 98">
                <a:extLst>
                  <a:ext uri="{FF2B5EF4-FFF2-40B4-BE49-F238E27FC236}">
                    <a16:creationId xmlns:a16="http://schemas.microsoft.com/office/drawing/2014/main" id="{A3C834A9-BB8A-45C6-BBCC-AD1FC904A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3992" name="Line 99">
                <a:extLst>
                  <a:ext uri="{FF2B5EF4-FFF2-40B4-BE49-F238E27FC236}">
                    <a16:creationId xmlns:a16="http://schemas.microsoft.com/office/drawing/2014/main" id="{9822F453-A8A2-4D11-A0D3-B13536EE9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3993" name="Line 100">
                <a:extLst>
                  <a:ext uri="{FF2B5EF4-FFF2-40B4-BE49-F238E27FC236}">
                    <a16:creationId xmlns:a16="http://schemas.microsoft.com/office/drawing/2014/main" id="{4CABE4F8-6350-405C-A543-5B8E88F82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3987" name="Group 101">
              <a:extLst>
                <a:ext uri="{FF2B5EF4-FFF2-40B4-BE49-F238E27FC236}">
                  <a16:creationId xmlns:a16="http://schemas.microsoft.com/office/drawing/2014/main" id="{4B98E57B-0AEF-46A5-81D3-13CDA33C0C1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3988" name="Line 102">
                <a:extLst>
                  <a:ext uri="{FF2B5EF4-FFF2-40B4-BE49-F238E27FC236}">
                    <a16:creationId xmlns:a16="http://schemas.microsoft.com/office/drawing/2014/main" id="{8B511AF7-7242-435A-8A1E-89D2D3AF4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3989" name="Line 103">
                <a:extLst>
                  <a:ext uri="{FF2B5EF4-FFF2-40B4-BE49-F238E27FC236}">
                    <a16:creationId xmlns:a16="http://schemas.microsoft.com/office/drawing/2014/main" id="{862C57AC-A0D9-4AB2-995A-52CD0C0B1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3990" name="Line 104">
                <a:extLst>
                  <a:ext uri="{FF2B5EF4-FFF2-40B4-BE49-F238E27FC236}">
                    <a16:creationId xmlns:a16="http://schemas.microsoft.com/office/drawing/2014/main" id="{033E2574-2AD0-4AA6-8D8C-EE2D714FA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ia számának helye 5">
            <a:extLst>
              <a:ext uri="{FF2B5EF4-FFF2-40B4-BE49-F238E27FC236}">
                <a16:creationId xmlns:a16="http://schemas.microsoft.com/office/drawing/2014/main" id="{7D9ED1E1-D2F6-438E-B56A-0D21433A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B4DAA1-CFC3-46F1-9285-5E44927F640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9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02FB016-204D-4CD0-99C8-E2EF4239A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Query Processing (2/2)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DA91562-8336-4B9F-B3F3-112C312CA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hu-HU"/>
          </a:p>
          <a:p>
            <a:pPr eaLnBrk="1" hangingPunct="1"/>
            <a:endParaRPr lang="en-US" altLang="hu-HU"/>
          </a:p>
        </p:txBody>
      </p:sp>
      <p:sp>
        <p:nvSpPr>
          <p:cNvPr id="12293" name="Rectangle 61">
            <a:extLst>
              <a:ext uri="{FF2B5EF4-FFF2-40B4-BE49-F238E27FC236}">
                <a16:creationId xmlns:a16="http://schemas.microsoft.com/office/drawing/2014/main" id="{634D929B-090D-4B88-AA13-A5C3DB91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050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query</a:t>
            </a:r>
            <a:endParaRPr lang="en-US" altLang="hu-HU" sz="2400"/>
          </a:p>
        </p:txBody>
      </p:sp>
      <p:sp>
        <p:nvSpPr>
          <p:cNvPr id="12294" name="AutoShape 63">
            <a:extLst>
              <a:ext uri="{FF2B5EF4-FFF2-40B4-BE49-F238E27FC236}">
                <a16:creationId xmlns:a16="http://schemas.microsoft.com/office/drawing/2014/main" id="{409E5E5D-1B48-4034-A1A2-FAC488FE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00200"/>
            <a:ext cx="1905000" cy="1143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parser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translator</a:t>
            </a:r>
            <a:endParaRPr lang="en-US" altLang="hu-HU" sz="2400"/>
          </a:p>
        </p:txBody>
      </p:sp>
      <p:sp>
        <p:nvSpPr>
          <p:cNvPr id="12295" name="Rectangle 64">
            <a:extLst>
              <a:ext uri="{FF2B5EF4-FFF2-40B4-BE49-F238E27FC236}">
                <a16:creationId xmlns:a16="http://schemas.microsoft.com/office/drawing/2014/main" id="{25C6373E-E88A-4BB7-872F-5C617B1B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828800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relational algebra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expression</a:t>
            </a:r>
            <a:endParaRPr lang="en-US" altLang="hu-HU" sz="2400"/>
          </a:p>
        </p:txBody>
      </p:sp>
      <p:sp>
        <p:nvSpPr>
          <p:cNvPr id="12296" name="AutoShape 65">
            <a:extLst>
              <a:ext uri="{FF2B5EF4-FFF2-40B4-BE49-F238E27FC236}">
                <a16:creationId xmlns:a16="http://schemas.microsoft.com/office/drawing/2014/main" id="{18C7828D-49E3-442F-8ED9-2F7B1FF28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971800"/>
            <a:ext cx="1524000" cy="762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optimizer</a:t>
            </a:r>
            <a:endParaRPr lang="en-US" altLang="hu-HU" sz="2400"/>
          </a:p>
        </p:txBody>
      </p:sp>
      <p:sp>
        <p:nvSpPr>
          <p:cNvPr id="12297" name="Rectangle 66">
            <a:extLst>
              <a:ext uri="{FF2B5EF4-FFF2-40B4-BE49-F238E27FC236}">
                <a16:creationId xmlns:a16="http://schemas.microsoft.com/office/drawing/2014/main" id="{5FF68D77-ACDD-4CD7-8F0B-9E86B3966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14800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evaluation plan</a:t>
            </a:r>
            <a:endParaRPr lang="en-US" altLang="hu-HU" sz="2400"/>
          </a:p>
        </p:txBody>
      </p:sp>
      <p:sp>
        <p:nvSpPr>
          <p:cNvPr id="12298" name="AutoShape 68">
            <a:extLst>
              <a:ext uri="{FF2B5EF4-FFF2-40B4-BE49-F238E27FC236}">
                <a16:creationId xmlns:a16="http://schemas.microsoft.com/office/drawing/2014/main" id="{571B095C-3B7F-4F0A-8A34-F11A7E9E9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86200"/>
            <a:ext cx="1905000" cy="11430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evaluation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engine</a:t>
            </a:r>
            <a:endParaRPr lang="en-US" altLang="hu-HU" sz="2400"/>
          </a:p>
        </p:txBody>
      </p:sp>
      <p:sp>
        <p:nvSpPr>
          <p:cNvPr id="12299" name="Rectangle 69">
            <a:extLst>
              <a:ext uri="{FF2B5EF4-FFF2-40B4-BE49-F238E27FC236}">
                <a16:creationId xmlns:a16="http://schemas.microsoft.com/office/drawing/2014/main" id="{7AF8C9A6-5277-4256-8CAC-C81182048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910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/>
              <a:t>output</a:t>
            </a:r>
            <a:endParaRPr lang="en-US" altLang="hu-HU" sz="2400"/>
          </a:p>
        </p:txBody>
      </p:sp>
      <p:cxnSp>
        <p:nvCxnSpPr>
          <p:cNvPr id="12300" name="AutoShape 71">
            <a:extLst>
              <a:ext uri="{FF2B5EF4-FFF2-40B4-BE49-F238E27FC236}">
                <a16:creationId xmlns:a16="http://schemas.microsoft.com/office/drawing/2014/main" id="{E22DC18B-4CDF-45DB-9F2F-9F2121734963}"/>
              </a:ext>
            </a:extLst>
          </p:cNvPr>
          <p:cNvCxnSpPr>
            <a:cxnSpLocks noChangeShapeType="1"/>
            <a:stCxn id="12293" idx="3"/>
            <a:endCxn id="12294" idx="1"/>
          </p:cNvCxnSpPr>
          <p:nvPr/>
        </p:nvCxnSpPr>
        <p:spPr bwMode="auto">
          <a:xfrm>
            <a:off x="1981200" y="21717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73">
            <a:extLst>
              <a:ext uri="{FF2B5EF4-FFF2-40B4-BE49-F238E27FC236}">
                <a16:creationId xmlns:a16="http://schemas.microsoft.com/office/drawing/2014/main" id="{BC572CEF-2F07-49A5-AA3C-6F11152B2F06}"/>
              </a:ext>
            </a:extLst>
          </p:cNvPr>
          <p:cNvCxnSpPr>
            <a:cxnSpLocks noChangeShapeType="1"/>
            <a:stCxn id="12294" idx="3"/>
            <a:endCxn id="12295" idx="1"/>
          </p:cNvCxnSpPr>
          <p:nvPr/>
        </p:nvCxnSpPr>
        <p:spPr bwMode="auto">
          <a:xfrm>
            <a:off x="5105400" y="21717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74">
            <a:extLst>
              <a:ext uri="{FF2B5EF4-FFF2-40B4-BE49-F238E27FC236}">
                <a16:creationId xmlns:a16="http://schemas.microsoft.com/office/drawing/2014/main" id="{7CE782A3-306D-42AA-9A7D-8ACD80AD46D0}"/>
              </a:ext>
            </a:extLst>
          </p:cNvPr>
          <p:cNvCxnSpPr>
            <a:cxnSpLocks noChangeShapeType="1"/>
            <a:stCxn id="12295" idx="2"/>
            <a:endCxn id="12296" idx="0"/>
          </p:cNvCxnSpPr>
          <p:nvPr/>
        </p:nvCxnSpPr>
        <p:spPr bwMode="auto">
          <a:xfrm>
            <a:off x="7086600" y="25146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75">
            <a:extLst>
              <a:ext uri="{FF2B5EF4-FFF2-40B4-BE49-F238E27FC236}">
                <a16:creationId xmlns:a16="http://schemas.microsoft.com/office/drawing/2014/main" id="{1B7142E1-2420-4F47-B936-A9E11572006E}"/>
              </a:ext>
            </a:extLst>
          </p:cNvPr>
          <p:cNvCxnSpPr>
            <a:cxnSpLocks noChangeShapeType="1"/>
            <a:stCxn id="12296" idx="2"/>
            <a:endCxn id="12297" idx="0"/>
          </p:cNvCxnSpPr>
          <p:nvPr/>
        </p:nvCxnSpPr>
        <p:spPr bwMode="auto">
          <a:xfrm>
            <a:off x="7086600" y="3733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76">
            <a:extLst>
              <a:ext uri="{FF2B5EF4-FFF2-40B4-BE49-F238E27FC236}">
                <a16:creationId xmlns:a16="http://schemas.microsoft.com/office/drawing/2014/main" id="{4C0811E2-A8CE-44F8-878D-F997DD58965D}"/>
              </a:ext>
            </a:extLst>
          </p:cNvPr>
          <p:cNvCxnSpPr>
            <a:cxnSpLocks noChangeShapeType="1"/>
            <a:stCxn id="12297" idx="1"/>
            <a:endCxn id="12298" idx="3"/>
          </p:cNvCxnSpPr>
          <p:nvPr/>
        </p:nvCxnSpPr>
        <p:spPr bwMode="auto">
          <a:xfrm flipH="1">
            <a:off x="5181600" y="445770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77">
            <a:extLst>
              <a:ext uri="{FF2B5EF4-FFF2-40B4-BE49-F238E27FC236}">
                <a16:creationId xmlns:a16="http://schemas.microsoft.com/office/drawing/2014/main" id="{2440F849-9DAE-466A-93B9-EC61FAC5BAC7}"/>
              </a:ext>
            </a:extLst>
          </p:cNvPr>
          <p:cNvCxnSpPr>
            <a:cxnSpLocks noChangeShapeType="1"/>
            <a:stCxn id="12298" idx="1"/>
            <a:endCxn id="12299" idx="3"/>
          </p:cNvCxnSpPr>
          <p:nvPr/>
        </p:nvCxnSpPr>
        <p:spPr bwMode="auto">
          <a:xfrm flipH="1">
            <a:off x="1981200" y="445770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6" name="AutoShape 78">
            <a:extLst>
              <a:ext uri="{FF2B5EF4-FFF2-40B4-BE49-F238E27FC236}">
                <a16:creationId xmlns:a16="http://schemas.microsoft.com/office/drawing/2014/main" id="{54C78CF9-C942-4625-8742-8E760D53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676900"/>
            <a:ext cx="1219200" cy="609600"/>
          </a:xfrm>
          <a:prstGeom prst="can">
            <a:avLst>
              <a:gd name="adj" fmla="val 25000"/>
            </a:avLst>
          </a:prstGeom>
          <a:solidFill>
            <a:srgbClr val="99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800"/>
              <a:t>data</a:t>
            </a:r>
            <a:endParaRPr lang="en-US" altLang="hu-HU" sz="2400"/>
          </a:p>
        </p:txBody>
      </p:sp>
      <p:sp>
        <p:nvSpPr>
          <p:cNvPr id="12307" name="AutoShape 80">
            <a:extLst>
              <a:ext uri="{FF2B5EF4-FFF2-40B4-BE49-F238E27FC236}">
                <a16:creationId xmlns:a16="http://schemas.microsoft.com/office/drawing/2014/main" id="{49C7D37F-6720-40F7-9616-E038BC3D8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5676900"/>
            <a:ext cx="1219200" cy="609600"/>
          </a:xfrm>
          <a:prstGeom prst="can">
            <a:avLst>
              <a:gd name="adj" fmla="val 25000"/>
            </a:avLst>
          </a:prstGeom>
          <a:solidFill>
            <a:srgbClr val="99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800"/>
              <a:t>data</a:t>
            </a:r>
          </a:p>
        </p:txBody>
      </p:sp>
      <p:sp>
        <p:nvSpPr>
          <p:cNvPr id="12308" name="Line 82">
            <a:extLst>
              <a:ext uri="{FF2B5EF4-FFF2-40B4-BE49-F238E27FC236}">
                <a16:creationId xmlns:a16="http://schemas.microsoft.com/office/drawing/2014/main" id="{597D40FF-4AA5-4959-AF3B-2BDA42655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52959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9" name="Line 83">
            <a:extLst>
              <a:ext uri="{FF2B5EF4-FFF2-40B4-BE49-F238E27FC236}">
                <a16:creationId xmlns:a16="http://schemas.microsoft.com/office/drawing/2014/main" id="{0E475CD3-E111-458C-99DD-5863065A7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9100" y="52959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cxnSp>
        <p:nvCxnSpPr>
          <p:cNvPr id="12310" name="AutoShape 84">
            <a:extLst>
              <a:ext uri="{FF2B5EF4-FFF2-40B4-BE49-F238E27FC236}">
                <a16:creationId xmlns:a16="http://schemas.microsoft.com/office/drawing/2014/main" id="{7DEE9DCD-0D67-44CD-A634-AD725D374589}"/>
              </a:ext>
            </a:extLst>
          </p:cNvPr>
          <p:cNvCxnSpPr>
            <a:cxnSpLocks noChangeShapeType="1"/>
            <a:stCxn id="12307" idx="1"/>
            <a:endCxn id="12309" idx="1"/>
          </p:cNvCxnSpPr>
          <p:nvPr/>
        </p:nvCxnSpPr>
        <p:spPr bwMode="auto">
          <a:xfrm flipV="1">
            <a:off x="5067300" y="52959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85">
            <a:extLst>
              <a:ext uri="{FF2B5EF4-FFF2-40B4-BE49-F238E27FC236}">
                <a16:creationId xmlns:a16="http://schemas.microsoft.com/office/drawing/2014/main" id="{3158A949-F6E2-4AC0-A7F2-F4DD0A964B33}"/>
              </a:ext>
            </a:extLst>
          </p:cNvPr>
          <p:cNvCxnSpPr>
            <a:cxnSpLocks noChangeShapeType="1"/>
            <a:stCxn id="12306" idx="1"/>
            <a:endCxn id="12308" idx="0"/>
          </p:cNvCxnSpPr>
          <p:nvPr/>
        </p:nvCxnSpPr>
        <p:spPr bwMode="auto">
          <a:xfrm flipV="1">
            <a:off x="3390900" y="52959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86">
            <a:extLst>
              <a:ext uri="{FF2B5EF4-FFF2-40B4-BE49-F238E27FC236}">
                <a16:creationId xmlns:a16="http://schemas.microsoft.com/office/drawing/2014/main" id="{181C24ED-4FE6-4D04-9CC3-E0ADBECF94FB}"/>
              </a:ext>
            </a:extLst>
          </p:cNvPr>
          <p:cNvCxnSpPr>
            <a:cxnSpLocks noChangeShapeType="1"/>
            <a:stCxn id="12309" idx="0"/>
            <a:endCxn id="12298" idx="2"/>
          </p:cNvCxnSpPr>
          <p:nvPr/>
        </p:nvCxnSpPr>
        <p:spPr bwMode="auto">
          <a:xfrm flipV="1">
            <a:off x="4229100" y="50292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3" name="AutoShape 87">
            <a:extLst>
              <a:ext uri="{FF2B5EF4-FFF2-40B4-BE49-F238E27FC236}">
                <a16:creationId xmlns:a16="http://schemas.microsoft.com/office/drawing/2014/main" id="{B1C6D751-615C-42CA-AD96-82F3683F1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914400" cy="609600"/>
          </a:xfrm>
          <a:prstGeom prst="can">
            <a:avLst>
              <a:gd name="adj" fmla="val 25000"/>
            </a:avLst>
          </a:prstGeom>
          <a:solidFill>
            <a:srgbClr val="99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800"/>
              <a:t>data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800"/>
              <a:t>statistics</a:t>
            </a:r>
          </a:p>
        </p:txBody>
      </p:sp>
      <p:cxnSp>
        <p:nvCxnSpPr>
          <p:cNvPr id="12314" name="AutoShape 89">
            <a:extLst>
              <a:ext uri="{FF2B5EF4-FFF2-40B4-BE49-F238E27FC236}">
                <a16:creationId xmlns:a16="http://schemas.microsoft.com/office/drawing/2014/main" id="{1CC42AEA-D1EF-4E81-B917-8475A3CF8FED}"/>
              </a:ext>
            </a:extLst>
          </p:cNvPr>
          <p:cNvCxnSpPr>
            <a:cxnSpLocks noChangeShapeType="1"/>
            <a:stCxn id="12313" idx="1"/>
            <a:endCxn id="12296" idx="3"/>
          </p:cNvCxnSpPr>
          <p:nvPr/>
        </p:nvCxnSpPr>
        <p:spPr bwMode="auto">
          <a:xfrm rot="5400000" flipH="1">
            <a:off x="6972300" y="4229100"/>
            <a:ext cx="2286000" cy="533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ia számának helye 5">
            <a:extLst>
              <a:ext uri="{FF2B5EF4-FFF2-40B4-BE49-F238E27FC236}">
                <a16:creationId xmlns:a16="http://schemas.microsoft.com/office/drawing/2014/main" id="{36CD5650-84BB-4997-B511-C29D828C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060964-FF07-4C1A-B028-8789DA10F022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hu-HU" sz="9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00B56E9-85F1-4167-80C9-89186E94A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Cost Optimizer (1/2)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C7F184A3-1CBD-4B7C-BA9D-B188D91B1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transforms expressions</a:t>
            </a:r>
          </a:p>
          <a:p>
            <a:pPr lvl="1" eaLnBrk="1" hangingPunct="1"/>
            <a:r>
              <a:rPr lang="en-US" altLang="hu-HU"/>
              <a:t>equivalent expressions</a:t>
            </a:r>
          </a:p>
          <a:p>
            <a:pPr lvl="1" eaLnBrk="1" hangingPunct="1"/>
            <a:r>
              <a:rPr lang="en-US" altLang="hu-HU"/>
              <a:t>heuristics, </a:t>
            </a:r>
            <a:r>
              <a:rPr lang="en-US" altLang="hu-HU" i="1"/>
              <a:t>rules of thumb</a:t>
            </a:r>
          </a:p>
          <a:p>
            <a:pPr lvl="2" eaLnBrk="1" hangingPunct="1"/>
            <a:r>
              <a:rPr lang="en-US" altLang="hu-HU"/>
              <a:t>perform </a:t>
            </a:r>
            <a:r>
              <a:rPr lang="en-US" altLang="hu-HU">
                <a:solidFill>
                  <a:srgbClr val="FF0000"/>
                </a:solidFill>
              </a:rPr>
              <a:t>selections early</a:t>
            </a:r>
          </a:p>
          <a:p>
            <a:pPr lvl="2" eaLnBrk="1" hangingPunct="1"/>
            <a:r>
              <a:rPr lang="en-US" altLang="hu-HU"/>
              <a:t>perform </a:t>
            </a:r>
            <a:r>
              <a:rPr lang="en-US" altLang="hu-HU">
                <a:solidFill>
                  <a:srgbClr val="FF0000"/>
                </a:solidFill>
              </a:rPr>
              <a:t>projections early</a:t>
            </a:r>
          </a:p>
          <a:p>
            <a:pPr lvl="2" eaLnBrk="1" hangingPunct="1"/>
            <a:r>
              <a:rPr lang="en-US" altLang="hu-HU"/>
              <a:t>replace products followed by selection σ (R x S) with joins R    S</a:t>
            </a:r>
          </a:p>
          <a:p>
            <a:pPr lvl="2" eaLnBrk="1" hangingPunct="1"/>
            <a:r>
              <a:rPr lang="en-US" altLang="hu-HU"/>
              <a:t>start with joins, selections with smallest result</a:t>
            </a:r>
          </a:p>
          <a:p>
            <a:pPr lvl="3" eaLnBrk="1" hangingPunct="1"/>
            <a:r>
              <a:rPr lang="en-US" altLang="hu-HU"/>
              <a:t>create </a:t>
            </a:r>
            <a:r>
              <a:rPr lang="en-US" altLang="hu-HU" b="1"/>
              <a:t>left-deep join trees</a:t>
            </a:r>
            <a:endParaRPr lang="en-US" altLang="hu-HU"/>
          </a:p>
        </p:txBody>
      </p:sp>
      <p:grpSp>
        <p:nvGrpSpPr>
          <p:cNvPr id="86021" name="Group 49">
            <a:extLst>
              <a:ext uri="{FF2B5EF4-FFF2-40B4-BE49-F238E27FC236}">
                <a16:creationId xmlns:a16="http://schemas.microsoft.com/office/drawing/2014/main" id="{A88D9532-1039-4352-8C45-8FBF83743389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114800"/>
            <a:ext cx="1524000" cy="1524000"/>
            <a:chOff x="432" y="2880"/>
            <a:chExt cx="960" cy="960"/>
          </a:xfrm>
        </p:grpSpPr>
        <p:grpSp>
          <p:nvGrpSpPr>
            <p:cNvPr id="86031" name="Group 7">
              <a:extLst>
                <a:ext uri="{FF2B5EF4-FFF2-40B4-BE49-F238E27FC236}">
                  <a16:creationId xmlns:a16="http://schemas.microsoft.com/office/drawing/2014/main" id="{25259CFB-D754-4806-95E7-07E49E2C0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3396"/>
              <a:ext cx="96" cy="96"/>
              <a:chOff x="1536" y="2544"/>
              <a:chExt cx="104" cy="96"/>
            </a:xfrm>
          </p:grpSpPr>
          <p:grpSp>
            <p:nvGrpSpPr>
              <p:cNvPr id="86045" name="Group 8">
                <a:extLst>
                  <a:ext uri="{FF2B5EF4-FFF2-40B4-BE49-F238E27FC236}">
                    <a16:creationId xmlns:a16="http://schemas.microsoft.com/office/drawing/2014/main" id="{0BDC6886-980B-4F0B-A6BC-887642EC9B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544"/>
                <a:ext cx="48" cy="96"/>
                <a:chOff x="1536" y="2544"/>
                <a:chExt cx="48" cy="96"/>
              </a:xfrm>
            </p:grpSpPr>
            <p:sp>
              <p:nvSpPr>
                <p:cNvPr id="86050" name="Line 9">
                  <a:extLst>
                    <a:ext uri="{FF2B5EF4-FFF2-40B4-BE49-F238E27FC236}">
                      <a16:creationId xmlns:a16="http://schemas.microsoft.com/office/drawing/2014/main" id="{8FB02777-A38F-4A95-BEE4-86A3F2F65A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86051" name="Line 10">
                  <a:extLst>
                    <a:ext uri="{FF2B5EF4-FFF2-40B4-BE49-F238E27FC236}">
                      <a16:creationId xmlns:a16="http://schemas.microsoft.com/office/drawing/2014/main" id="{CF071521-E266-40BA-B2A1-A15374FC8D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86052" name="Line 11">
                  <a:extLst>
                    <a:ext uri="{FF2B5EF4-FFF2-40B4-BE49-F238E27FC236}">
                      <a16:creationId xmlns:a16="http://schemas.microsoft.com/office/drawing/2014/main" id="{D8313437-BCC6-43E4-AC1A-6531118ED9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259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  <p:grpSp>
            <p:nvGrpSpPr>
              <p:cNvPr id="86046" name="Group 12">
                <a:extLst>
                  <a:ext uri="{FF2B5EF4-FFF2-40B4-BE49-F238E27FC236}">
                    <a16:creationId xmlns:a16="http://schemas.microsoft.com/office/drawing/2014/main" id="{A7E3CDDF-4818-4BD2-A3EE-9142291476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592" y="2544"/>
                <a:ext cx="48" cy="96"/>
                <a:chOff x="1536" y="2544"/>
                <a:chExt cx="48" cy="96"/>
              </a:xfrm>
            </p:grpSpPr>
            <p:sp>
              <p:nvSpPr>
                <p:cNvPr id="86047" name="Line 13">
                  <a:extLst>
                    <a:ext uri="{FF2B5EF4-FFF2-40B4-BE49-F238E27FC236}">
                      <a16:creationId xmlns:a16="http://schemas.microsoft.com/office/drawing/2014/main" id="{B1A88992-6E73-4537-A04B-C22C6B494E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86048" name="Line 14">
                  <a:extLst>
                    <a:ext uri="{FF2B5EF4-FFF2-40B4-BE49-F238E27FC236}">
                      <a16:creationId xmlns:a16="http://schemas.microsoft.com/office/drawing/2014/main" id="{1BD20FAC-7550-43B8-9126-701DC124B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86049" name="Line 15">
                  <a:extLst>
                    <a:ext uri="{FF2B5EF4-FFF2-40B4-BE49-F238E27FC236}">
                      <a16:creationId xmlns:a16="http://schemas.microsoft.com/office/drawing/2014/main" id="{6CDFBB29-3DB2-49C9-A31A-97D6E3A61F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259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</p:grpSp>
        <p:sp>
          <p:nvSpPr>
            <p:cNvPr id="86032" name="Line 16">
              <a:extLst>
                <a:ext uri="{FF2B5EF4-FFF2-40B4-BE49-F238E27FC236}">
                  <a16:creationId xmlns:a16="http://schemas.microsoft.com/office/drawing/2014/main" id="{C23E3935-39E2-4853-AB86-7BCC671A5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35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6033" name="Line 17">
              <a:extLst>
                <a:ext uri="{FF2B5EF4-FFF2-40B4-BE49-F238E27FC236}">
                  <a16:creationId xmlns:a16="http://schemas.microsoft.com/office/drawing/2014/main" id="{BCBF81B2-F49C-4B39-8F23-41D8ADE7B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86034" name="Group 38">
              <a:extLst>
                <a:ext uri="{FF2B5EF4-FFF2-40B4-BE49-F238E27FC236}">
                  <a16:creationId xmlns:a16="http://schemas.microsoft.com/office/drawing/2014/main" id="{20258EF2-1FCE-4CED-BCD1-B52A336953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880"/>
              <a:ext cx="96" cy="96"/>
              <a:chOff x="1536" y="2544"/>
              <a:chExt cx="104" cy="96"/>
            </a:xfrm>
          </p:grpSpPr>
          <p:grpSp>
            <p:nvGrpSpPr>
              <p:cNvPr id="86037" name="Group 39">
                <a:extLst>
                  <a:ext uri="{FF2B5EF4-FFF2-40B4-BE49-F238E27FC236}">
                    <a16:creationId xmlns:a16="http://schemas.microsoft.com/office/drawing/2014/main" id="{12FE2DE2-CF02-4184-8F25-A7DC95A1E7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544"/>
                <a:ext cx="48" cy="96"/>
                <a:chOff x="1536" y="2544"/>
                <a:chExt cx="48" cy="96"/>
              </a:xfrm>
            </p:grpSpPr>
            <p:sp>
              <p:nvSpPr>
                <p:cNvPr id="86042" name="Line 40">
                  <a:extLst>
                    <a:ext uri="{FF2B5EF4-FFF2-40B4-BE49-F238E27FC236}">
                      <a16:creationId xmlns:a16="http://schemas.microsoft.com/office/drawing/2014/main" id="{B95F0EB3-B8C1-49C5-846C-2380061FB1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86043" name="Line 41">
                  <a:extLst>
                    <a:ext uri="{FF2B5EF4-FFF2-40B4-BE49-F238E27FC236}">
                      <a16:creationId xmlns:a16="http://schemas.microsoft.com/office/drawing/2014/main" id="{694AF275-4CB7-4B3F-9097-EDA5483606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86044" name="Line 42">
                  <a:extLst>
                    <a:ext uri="{FF2B5EF4-FFF2-40B4-BE49-F238E27FC236}">
                      <a16:creationId xmlns:a16="http://schemas.microsoft.com/office/drawing/2014/main" id="{EFF8F369-F2F8-4AB4-8958-8DD194A25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259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  <p:grpSp>
            <p:nvGrpSpPr>
              <p:cNvPr id="86038" name="Group 43">
                <a:extLst>
                  <a:ext uri="{FF2B5EF4-FFF2-40B4-BE49-F238E27FC236}">
                    <a16:creationId xmlns:a16="http://schemas.microsoft.com/office/drawing/2014/main" id="{3DE755D9-2718-48A2-A4C3-0AEC607728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592" y="2544"/>
                <a:ext cx="48" cy="96"/>
                <a:chOff x="1536" y="2544"/>
                <a:chExt cx="48" cy="96"/>
              </a:xfrm>
            </p:grpSpPr>
            <p:sp>
              <p:nvSpPr>
                <p:cNvPr id="86039" name="Line 44">
                  <a:extLst>
                    <a:ext uri="{FF2B5EF4-FFF2-40B4-BE49-F238E27FC236}">
                      <a16:creationId xmlns:a16="http://schemas.microsoft.com/office/drawing/2014/main" id="{EB11BC80-EB22-467D-A157-6E00273D58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86040" name="Line 45">
                  <a:extLst>
                    <a:ext uri="{FF2B5EF4-FFF2-40B4-BE49-F238E27FC236}">
                      <a16:creationId xmlns:a16="http://schemas.microsoft.com/office/drawing/2014/main" id="{BBA9C05D-F0FD-47D9-8633-906E1D6D8C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86041" name="Line 46">
                  <a:extLst>
                    <a:ext uri="{FF2B5EF4-FFF2-40B4-BE49-F238E27FC236}">
                      <a16:creationId xmlns:a16="http://schemas.microsoft.com/office/drawing/2014/main" id="{CAC4EBC0-E7CC-4423-881F-B305F92ACC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259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</p:grpSp>
        </p:grpSp>
        <p:sp>
          <p:nvSpPr>
            <p:cNvPr id="86035" name="Line 47">
              <a:extLst>
                <a:ext uri="{FF2B5EF4-FFF2-40B4-BE49-F238E27FC236}">
                  <a16:creationId xmlns:a16="http://schemas.microsoft.com/office/drawing/2014/main" id="{0F03477A-516F-42C1-A19C-687D2168F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0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6036" name="Line 48">
              <a:extLst>
                <a:ext uri="{FF2B5EF4-FFF2-40B4-BE49-F238E27FC236}">
                  <a16:creationId xmlns:a16="http://schemas.microsoft.com/office/drawing/2014/main" id="{8E753D52-837C-4603-B8F1-D1552ACDA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03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9" name="Group 84">
            <a:extLst>
              <a:ext uri="{FF2B5EF4-FFF2-40B4-BE49-F238E27FC236}">
                <a16:creationId xmlns:a16="http://schemas.microsoft.com/office/drawing/2014/main" id="{BE1302B9-08BC-425C-932D-373F5AE72804}"/>
              </a:ext>
            </a:extLst>
          </p:cNvPr>
          <p:cNvGrpSpPr>
            <a:grpSpLocks/>
          </p:cNvGrpSpPr>
          <p:nvPr/>
        </p:nvGrpSpPr>
        <p:grpSpPr bwMode="auto">
          <a:xfrm>
            <a:off x="7356475" y="3200400"/>
            <a:ext cx="152400" cy="152400"/>
            <a:chOff x="1536" y="2544"/>
            <a:chExt cx="104" cy="96"/>
          </a:xfrm>
        </p:grpSpPr>
        <p:grpSp>
          <p:nvGrpSpPr>
            <p:cNvPr id="86023" name="Group 85">
              <a:extLst>
                <a:ext uri="{FF2B5EF4-FFF2-40B4-BE49-F238E27FC236}">
                  <a16:creationId xmlns:a16="http://schemas.microsoft.com/office/drawing/2014/main" id="{D03AA48E-DDDA-4709-BEBD-3A9214AEE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6028" name="Line 86">
                <a:extLst>
                  <a:ext uri="{FF2B5EF4-FFF2-40B4-BE49-F238E27FC236}">
                    <a16:creationId xmlns:a16="http://schemas.microsoft.com/office/drawing/2014/main" id="{005DF628-009E-4A47-88EA-C947AE31B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6029" name="Line 87">
                <a:extLst>
                  <a:ext uri="{FF2B5EF4-FFF2-40B4-BE49-F238E27FC236}">
                    <a16:creationId xmlns:a16="http://schemas.microsoft.com/office/drawing/2014/main" id="{D46EC051-C7B2-4E97-A237-F513C71A2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6030" name="Line 88">
                <a:extLst>
                  <a:ext uri="{FF2B5EF4-FFF2-40B4-BE49-F238E27FC236}">
                    <a16:creationId xmlns:a16="http://schemas.microsoft.com/office/drawing/2014/main" id="{6BBDAE4D-33CB-4B36-A76E-22D85F84E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6024" name="Group 89">
              <a:extLst>
                <a:ext uri="{FF2B5EF4-FFF2-40B4-BE49-F238E27FC236}">
                  <a16:creationId xmlns:a16="http://schemas.microsoft.com/office/drawing/2014/main" id="{372B696D-151C-4CD6-8F4F-04930DC1BCE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6025" name="Line 90">
                <a:extLst>
                  <a:ext uri="{FF2B5EF4-FFF2-40B4-BE49-F238E27FC236}">
                    <a16:creationId xmlns:a16="http://schemas.microsoft.com/office/drawing/2014/main" id="{F5AFC3DF-4B30-47D7-A8E7-5ADDF76BA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6026" name="Line 91">
                <a:extLst>
                  <a:ext uri="{FF2B5EF4-FFF2-40B4-BE49-F238E27FC236}">
                    <a16:creationId xmlns:a16="http://schemas.microsoft.com/office/drawing/2014/main" id="{FB26EBE6-D903-4CC6-AABA-BB626B61B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6027" name="Line 92">
                <a:extLst>
                  <a:ext uri="{FF2B5EF4-FFF2-40B4-BE49-F238E27FC236}">
                    <a16:creationId xmlns:a16="http://schemas.microsoft.com/office/drawing/2014/main" id="{312C3F8B-79C2-448A-8EC1-F45A86986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ia számának helye 5">
            <a:extLst>
              <a:ext uri="{FF2B5EF4-FFF2-40B4-BE49-F238E27FC236}">
                <a16:creationId xmlns:a16="http://schemas.microsoft.com/office/drawing/2014/main" id="{E5AA91E8-4F8B-4A3E-BB2C-BCF18337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8816BD-D2CD-4055-A53C-48A6ADFFC115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hu-HU" sz="9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5ADFE2E4-3E5F-4534-B897-098C1A49A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Cost Optimizer (2/2)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5798D2E-C425-4719-A160-49752FA12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hu-HU" altLang="hu-HU"/>
              <a:t> </a:t>
            </a:r>
          </a:p>
        </p:txBody>
      </p:sp>
      <p:sp>
        <p:nvSpPr>
          <p:cNvPr id="88069" name="Rectangle 37">
            <a:extLst>
              <a:ext uri="{FF2B5EF4-FFF2-40B4-BE49-F238E27FC236}">
                <a16:creationId xmlns:a16="http://schemas.microsoft.com/office/drawing/2014/main" id="{D58FF3EE-1175-40FD-ACCA-99274C56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850" y="4724400"/>
            <a:ext cx="1885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dirty="0" err="1">
                <a:solidFill>
                  <a:srgbClr val="FF0000"/>
                </a:solidFill>
              </a:rPr>
              <a:t>σ</a:t>
            </a:r>
            <a:r>
              <a:rPr lang="en-US" altLang="hu-HU" baseline="-25000" dirty="0" err="1">
                <a:solidFill>
                  <a:srgbClr val="FF0000"/>
                </a:solidFill>
              </a:rPr>
              <a:t>coursenam</a:t>
            </a:r>
            <a:r>
              <a:rPr lang="hu-HU" altLang="hu-HU" baseline="-25000" dirty="0">
                <a:solidFill>
                  <a:srgbClr val="FF0000"/>
                </a:solidFill>
              </a:rPr>
              <a:t>e</a:t>
            </a:r>
            <a:r>
              <a:rPr lang="en-US" altLang="hu-HU" baseline="-25000" dirty="0">
                <a:solidFill>
                  <a:srgbClr val="FF0000"/>
                </a:solidFill>
              </a:rPr>
              <a:t> = </a:t>
            </a:r>
          </a:p>
          <a:p>
            <a:pPr eaLnBrk="1" hangingPunct="1">
              <a:buFontTx/>
              <a:buNone/>
            </a:pPr>
            <a:r>
              <a:rPr lang="en-US" altLang="hu-HU" baseline="-25000" dirty="0">
                <a:solidFill>
                  <a:srgbClr val="FF0000"/>
                </a:solidFill>
              </a:rPr>
              <a:t>Advanced DBs</a:t>
            </a:r>
            <a:endParaRPr lang="en-US" altLang="hu-HU" sz="1800" baseline="-25000" dirty="0">
              <a:solidFill>
                <a:srgbClr val="FF0000"/>
              </a:solidFill>
            </a:endParaRPr>
          </a:p>
        </p:txBody>
      </p:sp>
      <p:grpSp>
        <p:nvGrpSpPr>
          <p:cNvPr id="88070" name="Group 39">
            <a:extLst>
              <a:ext uri="{FF2B5EF4-FFF2-40B4-BE49-F238E27FC236}">
                <a16:creationId xmlns:a16="http://schemas.microsoft.com/office/drawing/2014/main" id="{4E3BE039-2AD4-4573-A205-87C5694B3726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5029200"/>
            <a:ext cx="152400" cy="152400"/>
            <a:chOff x="1536" y="2544"/>
            <a:chExt cx="104" cy="96"/>
          </a:xfrm>
        </p:grpSpPr>
        <p:grpSp>
          <p:nvGrpSpPr>
            <p:cNvPr id="88127" name="Group 40">
              <a:extLst>
                <a:ext uri="{FF2B5EF4-FFF2-40B4-BE49-F238E27FC236}">
                  <a16:creationId xmlns:a16="http://schemas.microsoft.com/office/drawing/2014/main" id="{C565853C-7869-409B-A34C-84AAAF5F75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8132" name="Line 41">
                <a:extLst>
                  <a:ext uri="{FF2B5EF4-FFF2-40B4-BE49-F238E27FC236}">
                    <a16:creationId xmlns:a16="http://schemas.microsoft.com/office/drawing/2014/main" id="{1382AA46-3987-48A9-AE6E-EF79248FE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33" name="Line 42">
                <a:extLst>
                  <a:ext uri="{FF2B5EF4-FFF2-40B4-BE49-F238E27FC236}">
                    <a16:creationId xmlns:a16="http://schemas.microsoft.com/office/drawing/2014/main" id="{74DB8F1F-2F12-4CDB-BDB0-C13D4DA01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34" name="Line 43">
                <a:extLst>
                  <a:ext uri="{FF2B5EF4-FFF2-40B4-BE49-F238E27FC236}">
                    <a16:creationId xmlns:a16="http://schemas.microsoft.com/office/drawing/2014/main" id="{73619D74-A328-4980-A20A-DE89040BB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8128" name="Group 44">
              <a:extLst>
                <a:ext uri="{FF2B5EF4-FFF2-40B4-BE49-F238E27FC236}">
                  <a16:creationId xmlns:a16="http://schemas.microsoft.com/office/drawing/2014/main" id="{96ABF498-BF7D-495E-87F8-696E336C567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8129" name="Line 45">
                <a:extLst>
                  <a:ext uri="{FF2B5EF4-FFF2-40B4-BE49-F238E27FC236}">
                    <a16:creationId xmlns:a16="http://schemas.microsoft.com/office/drawing/2014/main" id="{F0A576E1-ED1F-4355-A18F-ECD6DE893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30" name="Line 46">
                <a:extLst>
                  <a:ext uri="{FF2B5EF4-FFF2-40B4-BE49-F238E27FC236}">
                    <a16:creationId xmlns:a16="http://schemas.microsoft.com/office/drawing/2014/main" id="{FA242364-938D-489C-9572-9AA2AE9F3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31" name="Line 47">
                <a:extLst>
                  <a:ext uri="{FF2B5EF4-FFF2-40B4-BE49-F238E27FC236}">
                    <a16:creationId xmlns:a16="http://schemas.microsoft.com/office/drawing/2014/main" id="{97A0D1C0-BB4A-4973-90A3-297E8F8AB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sp>
        <p:nvSpPr>
          <p:cNvPr id="88071" name="Line 48">
            <a:extLst>
              <a:ext uri="{FF2B5EF4-FFF2-40B4-BE49-F238E27FC236}">
                <a16:creationId xmlns:a16="http://schemas.microsoft.com/office/drawing/2014/main" id="{335273E4-A47A-4E7B-9AF7-8A05A3421D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5257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2" name="Line 49">
            <a:extLst>
              <a:ext uri="{FF2B5EF4-FFF2-40B4-BE49-F238E27FC236}">
                <a16:creationId xmlns:a16="http://schemas.microsoft.com/office/drawing/2014/main" id="{DB61659F-E536-414F-AFCB-97B344761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27685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3" name="Text Box 50">
            <a:extLst>
              <a:ext uri="{FF2B5EF4-FFF2-40B4-BE49-F238E27FC236}">
                <a16:creationId xmlns:a16="http://schemas.microsoft.com/office/drawing/2014/main" id="{9CF53C53-EA07-4740-9DAC-C31BBD35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0" y="57150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student</a:t>
            </a:r>
            <a:endParaRPr lang="en-US" altLang="hu-HU" sz="2400"/>
          </a:p>
        </p:txBody>
      </p:sp>
      <p:sp>
        <p:nvSpPr>
          <p:cNvPr id="88074" name="Text Box 51">
            <a:extLst>
              <a:ext uri="{FF2B5EF4-FFF2-40B4-BE49-F238E27FC236}">
                <a16:creationId xmlns:a16="http://schemas.microsoft.com/office/drawing/2014/main" id="{BCD09F08-2F5F-434C-B16A-499F98F9F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5715000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takes</a:t>
            </a:r>
            <a:endParaRPr lang="en-US" altLang="hu-HU" sz="2400"/>
          </a:p>
        </p:txBody>
      </p:sp>
      <p:sp>
        <p:nvSpPr>
          <p:cNvPr id="88075" name="Text Box 52">
            <a:extLst>
              <a:ext uri="{FF2B5EF4-FFF2-40B4-BE49-F238E27FC236}">
                <a16:creationId xmlns:a16="http://schemas.microsoft.com/office/drawing/2014/main" id="{7F7FD752-EE60-4A70-B772-72E1C9EC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953000"/>
            <a:ext cx="1370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2400" baseline="-25000"/>
              <a:t>cid; </a:t>
            </a:r>
            <a:r>
              <a:rPr lang="en-US" altLang="hu-HU" sz="2400" i="1" baseline="-25000"/>
              <a:t>hash join</a:t>
            </a:r>
            <a:endParaRPr lang="en-US" altLang="hu-HU" sz="2400"/>
          </a:p>
        </p:txBody>
      </p:sp>
      <p:sp>
        <p:nvSpPr>
          <p:cNvPr id="88076" name="Line 53">
            <a:extLst>
              <a:ext uri="{FF2B5EF4-FFF2-40B4-BE49-F238E27FC236}">
                <a16:creationId xmlns:a16="http://schemas.microsoft.com/office/drawing/2014/main" id="{0F200356-CEAD-479D-ABC4-9E2393DF52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191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8077" name="Group 54">
            <a:extLst>
              <a:ext uri="{FF2B5EF4-FFF2-40B4-BE49-F238E27FC236}">
                <a16:creationId xmlns:a16="http://schemas.microsoft.com/office/drawing/2014/main" id="{B37CDF83-4A51-48DC-B60B-E51C6AECFA31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019550"/>
            <a:ext cx="152400" cy="152400"/>
            <a:chOff x="1536" y="2544"/>
            <a:chExt cx="104" cy="96"/>
          </a:xfrm>
        </p:grpSpPr>
        <p:grpSp>
          <p:nvGrpSpPr>
            <p:cNvPr id="88119" name="Group 55">
              <a:extLst>
                <a:ext uri="{FF2B5EF4-FFF2-40B4-BE49-F238E27FC236}">
                  <a16:creationId xmlns:a16="http://schemas.microsoft.com/office/drawing/2014/main" id="{75858E8F-612C-49CB-B549-6C82C73CC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88124" name="Line 56">
                <a:extLst>
                  <a:ext uri="{FF2B5EF4-FFF2-40B4-BE49-F238E27FC236}">
                    <a16:creationId xmlns:a16="http://schemas.microsoft.com/office/drawing/2014/main" id="{9C335457-4A7F-4624-891B-6666660ED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25" name="Line 57">
                <a:extLst>
                  <a:ext uri="{FF2B5EF4-FFF2-40B4-BE49-F238E27FC236}">
                    <a16:creationId xmlns:a16="http://schemas.microsoft.com/office/drawing/2014/main" id="{F9462E11-0E37-44FA-B067-1C9EB5503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26" name="Line 58">
                <a:extLst>
                  <a:ext uri="{FF2B5EF4-FFF2-40B4-BE49-F238E27FC236}">
                    <a16:creationId xmlns:a16="http://schemas.microsoft.com/office/drawing/2014/main" id="{5716CC2A-6706-46B7-BC4A-E18079398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88120" name="Group 59">
              <a:extLst>
                <a:ext uri="{FF2B5EF4-FFF2-40B4-BE49-F238E27FC236}">
                  <a16:creationId xmlns:a16="http://schemas.microsoft.com/office/drawing/2014/main" id="{AE7908C3-48A0-4C07-8FEB-3EBB9DC0CAA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88121" name="Line 60">
                <a:extLst>
                  <a:ext uri="{FF2B5EF4-FFF2-40B4-BE49-F238E27FC236}">
                    <a16:creationId xmlns:a16="http://schemas.microsoft.com/office/drawing/2014/main" id="{04B8DE38-A435-48D8-8B11-24ED26A97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22" name="Line 61">
                <a:extLst>
                  <a:ext uri="{FF2B5EF4-FFF2-40B4-BE49-F238E27FC236}">
                    <a16:creationId xmlns:a16="http://schemas.microsoft.com/office/drawing/2014/main" id="{47CC8E9E-F2F9-4F47-891F-6307CD26A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23" name="Line 62">
                <a:extLst>
                  <a:ext uri="{FF2B5EF4-FFF2-40B4-BE49-F238E27FC236}">
                    <a16:creationId xmlns:a16="http://schemas.microsoft.com/office/drawing/2014/main" id="{275D0621-7C41-4C9B-8598-F0BE82FA5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sp>
        <p:nvSpPr>
          <p:cNvPr id="88078" name="Text Box 63">
            <a:extLst>
              <a:ext uri="{FF2B5EF4-FFF2-40B4-BE49-F238E27FC236}">
                <a16:creationId xmlns:a16="http://schemas.microsoft.com/office/drawing/2014/main" id="{955CACDE-B643-4D33-A6E6-C002A5BED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43350"/>
            <a:ext cx="2160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2400" baseline="-25000"/>
              <a:t>ccourseid; </a:t>
            </a:r>
            <a:r>
              <a:rPr lang="en-US" altLang="hu-HU" sz="2400" i="1" baseline="-25000"/>
              <a:t>index-nested loop</a:t>
            </a:r>
            <a:endParaRPr lang="en-US" altLang="hu-HU" sz="2400"/>
          </a:p>
        </p:txBody>
      </p:sp>
      <p:sp>
        <p:nvSpPr>
          <p:cNvPr id="88079" name="Line 64">
            <a:extLst>
              <a:ext uri="{FF2B5EF4-FFF2-40B4-BE49-F238E27FC236}">
                <a16:creationId xmlns:a16="http://schemas.microsoft.com/office/drawing/2014/main" id="{2BF9D4AD-7270-46E7-9AAF-EB26EC94A0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53250" y="42291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0" name="Text Box 65">
            <a:extLst>
              <a:ext uri="{FF2B5EF4-FFF2-40B4-BE49-F238E27FC236}">
                <a16:creationId xmlns:a16="http://schemas.microsoft.com/office/drawing/2014/main" id="{C239B86F-C999-44C8-9A64-A942AFB33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8054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/>
              <a:t>course</a:t>
            </a:r>
            <a:endParaRPr lang="en-US" altLang="hu-HU" sz="2400"/>
          </a:p>
        </p:txBody>
      </p:sp>
      <p:sp>
        <p:nvSpPr>
          <p:cNvPr id="88081" name="Line 66">
            <a:extLst>
              <a:ext uri="{FF2B5EF4-FFF2-40B4-BE49-F238E27FC236}">
                <a16:creationId xmlns:a16="http://schemas.microsoft.com/office/drawing/2014/main" id="{849F9ED3-DEDB-4D32-A952-3F1A26CD0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2" name="Line 67">
            <a:extLst>
              <a:ext uri="{FF2B5EF4-FFF2-40B4-BE49-F238E27FC236}">
                <a16:creationId xmlns:a16="http://schemas.microsoft.com/office/drawing/2014/main" id="{2B4591F5-EE80-41E0-A2C1-90CD6B7A7A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3" name="Text Box 68">
            <a:extLst>
              <a:ext uri="{FF2B5EF4-FFF2-40B4-BE49-F238E27FC236}">
                <a16:creationId xmlns:a16="http://schemas.microsoft.com/office/drawing/2014/main" id="{398FEA9B-D60C-40FE-8509-6BA8B0E6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955925"/>
            <a:ext cx="773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/>
              <a:t>π</a:t>
            </a:r>
            <a:r>
              <a:rPr lang="en-US" altLang="hu-HU" baseline="-25000"/>
              <a:t>name</a:t>
            </a:r>
          </a:p>
        </p:txBody>
      </p:sp>
      <p:grpSp>
        <p:nvGrpSpPr>
          <p:cNvPr id="8" name="Group 70">
            <a:extLst>
              <a:ext uri="{FF2B5EF4-FFF2-40B4-BE49-F238E27FC236}">
                <a16:creationId xmlns:a16="http://schemas.microsoft.com/office/drawing/2014/main" id="{88721520-ED39-4073-86B5-1E979031B3B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057400"/>
            <a:ext cx="4876800" cy="4114800"/>
            <a:chOff x="2880" y="1344"/>
            <a:chExt cx="3072" cy="2592"/>
          </a:xfrm>
        </p:grpSpPr>
        <p:sp>
          <p:nvSpPr>
            <p:cNvPr id="88086" name="Rectangle 71">
              <a:extLst>
                <a:ext uri="{FF2B5EF4-FFF2-40B4-BE49-F238E27FC236}">
                  <a16:creationId xmlns:a16="http://schemas.microsoft.com/office/drawing/2014/main" id="{9B9F474D-938F-490B-BD92-0F75B9A0B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01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</a:rPr>
                <a:t>σ</a:t>
              </a:r>
              <a:r>
                <a:rPr lang="en-US" altLang="hu-HU" baseline="-25000">
                  <a:solidFill>
                    <a:srgbClr val="FF0000"/>
                  </a:solidFill>
                </a:rPr>
                <a:t>coursename=Advanced DBs</a:t>
              </a:r>
              <a:endParaRPr lang="en-US" altLang="hu-HU" sz="1800" baseline="-25000">
                <a:solidFill>
                  <a:srgbClr val="FF0000"/>
                </a:solidFill>
              </a:endParaRPr>
            </a:p>
          </p:txBody>
        </p:sp>
        <p:grpSp>
          <p:nvGrpSpPr>
            <p:cNvPr id="88087" name="Group 72">
              <a:extLst>
                <a:ext uri="{FF2B5EF4-FFF2-40B4-BE49-F238E27FC236}">
                  <a16:creationId xmlns:a16="http://schemas.microsoft.com/office/drawing/2014/main" id="{F8246006-5F33-443E-B70D-69A247362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344"/>
              <a:ext cx="2945" cy="2592"/>
              <a:chOff x="2880" y="1344"/>
              <a:chExt cx="2945" cy="2592"/>
            </a:xfrm>
          </p:grpSpPr>
          <p:grpSp>
            <p:nvGrpSpPr>
              <p:cNvPr id="88088" name="Group 73">
                <a:extLst>
                  <a:ext uri="{FF2B5EF4-FFF2-40B4-BE49-F238E27FC236}">
                    <a16:creationId xmlns:a16="http://schemas.microsoft.com/office/drawing/2014/main" id="{C7A86A8E-56FF-47A0-8C08-8F7829B352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3216"/>
                <a:ext cx="96" cy="96"/>
                <a:chOff x="1536" y="2544"/>
                <a:chExt cx="104" cy="96"/>
              </a:xfrm>
            </p:grpSpPr>
            <p:grpSp>
              <p:nvGrpSpPr>
                <p:cNvPr id="88111" name="Group 74">
                  <a:extLst>
                    <a:ext uri="{FF2B5EF4-FFF2-40B4-BE49-F238E27FC236}">
                      <a16:creationId xmlns:a16="http://schemas.microsoft.com/office/drawing/2014/main" id="{10E17B48-1415-43C2-BB66-553C6487FC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88116" name="Line 75">
                    <a:extLst>
                      <a:ext uri="{FF2B5EF4-FFF2-40B4-BE49-F238E27FC236}">
                        <a16:creationId xmlns:a16="http://schemas.microsoft.com/office/drawing/2014/main" id="{157E4383-BADB-408D-9CF7-2528EA491F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8117" name="Line 76">
                    <a:extLst>
                      <a:ext uri="{FF2B5EF4-FFF2-40B4-BE49-F238E27FC236}">
                        <a16:creationId xmlns:a16="http://schemas.microsoft.com/office/drawing/2014/main" id="{586D9334-1D30-4450-94EB-5E00F4B890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8118" name="Line 77">
                    <a:extLst>
                      <a:ext uri="{FF2B5EF4-FFF2-40B4-BE49-F238E27FC236}">
                        <a16:creationId xmlns:a16="http://schemas.microsoft.com/office/drawing/2014/main" id="{B58E334E-8FB5-462F-AADE-7FEBDB9368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88112" name="Group 78">
                  <a:extLst>
                    <a:ext uri="{FF2B5EF4-FFF2-40B4-BE49-F238E27FC236}">
                      <a16:creationId xmlns:a16="http://schemas.microsoft.com/office/drawing/2014/main" id="{C3D26AD4-7640-4030-BC2E-F1E7C290EE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88113" name="Line 79">
                    <a:extLst>
                      <a:ext uri="{FF2B5EF4-FFF2-40B4-BE49-F238E27FC236}">
                        <a16:creationId xmlns:a16="http://schemas.microsoft.com/office/drawing/2014/main" id="{0D558778-DF26-40F3-8F08-F191D632F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8114" name="Line 80">
                    <a:extLst>
                      <a:ext uri="{FF2B5EF4-FFF2-40B4-BE49-F238E27FC236}">
                        <a16:creationId xmlns:a16="http://schemas.microsoft.com/office/drawing/2014/main" id="{867B1FAE-AC44-4072-8DA6-0AB417CB2A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8115" name="Line 81">
                    <a:extLst>
                      <a:ext uri="{FF2B5EF4-FFF2-40B4-BE49-F238E27FC236}">
                        <a16:creationId xmlns:a16="http://schemas.microsoft.com/office/drawing/2014/main" id="{1344B877-6789-445F-9418-3B5A81C244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88089" name="Line 82">
                <a:extLst>
                  <a:ext uri="{FF2B5EF4-FFF2-40B4-BE49-F238E27FC236}">
                    <a16:creationId xmlns:a16="http://schemas.microsoft.com/office/drawing/2014/main" id="{8CFAFD39-EA61-4676-B38E-4C30A08D5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36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090" name="Line 83">
                <a:extLst>
                  <a:ext uri="{FF2B5EF4-FFF2-40B4-BE49-F238E27FC236}">
                    <a16:creationId xmlns:a16="http://schemas.microsoft.com/office/drawing/2014/main" id="{913433F0-C0C7-4276-92FF-734E16CD6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091" name="Text Box 84">
                <a:extLst>
                  <a:ext uri="{FF2B5EF4-FFF2-40B4-BE49-F238E27FC236}">
                    <a16:creationId xmlns:a16="http://schemas.microsoft.com/office/drawing/2014/main" id="{BD20DF39-0C23-4733-AD3A-5F7578B629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" y="3648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student</a:t>
                </a:r>
                <a:endParaRPr lang="en-US" altLang="hu-HU" sz="2400"/>
              </a:p>
            </p:txBody>
          </p:sp>
          <p:sp>
            <p:nvSpPr>
              <p:cNvPr id="88092" name="Text Box 85">
                <a:extLst>
                  <a:ext uri="{FF2B5EF4-FFF2-40B4-BE49-F238E27FC236}">
                    <a16:creationId xmlns:a16="http://schemas.microsoft.com/office/drawing/2014/main" id="{E5A4996D-D161-4EDC-B925-272F688038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648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takes</a:t>
                </a:r>
                <a:endParaRPr lang="en-US" altLang="hu-HU" sz="2400"/>
              </a:p>
            </p:txBody>
          </p:sp>
          <p:sp>
            <p:nvSpPr>
              <p:cNvPr id="88093" name="Text Box 86">
                <a:extLst>
                  <a:ext uri="{FF2B5EF4-FFF2-40B4-BE49-F238E27FC236}">
                    <a16:creationId xmlns:a16="http://schemas.microsoft.com/office/drawing/2014/main" id="{22593EBE-417B-467F-BC32-A875B46AD8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68"/>
                <a:ext cx="8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cid; </a:t>
                </a:r>
                <a:r>
                  <a:rPr lang="en-US" altLang="hu-HU" sz="2400" i="1" baseline="-25000"/>
                  <a:t>hash join</a:t>
                </a:r>
                <a:endParaRPr lang="en-US" altLang="hu-HU" sz="2400"/>
              </a:p>
            </p:txBody>
          </p:sp>
          <p:sp>
            <p:nvSpPr>
              <p:cNvPr id="88094" name="Line 87">
                <a:extLst>
                  <a:ext uri="{FF2B5EF4-FFF2-40B4-BE49-F238E27FC236}">
                    <a16:creationId xmlns:a16="http://schemas.microsoft.com/office/drawing/2014/main" id="{4A468290-55D1-4AB9-9CDF-D26532264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688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grpSp>
            <p:nvGrpSpPr>
              <p:cNvPr id="88095" name="Group 88">
                <a:extLst>
                  <a:ext uri="{FF2B5EF4-FFF2-40B4-BE49-F238E27FC236}">
                    <a16:creationId xmlns:a16="http://schemas.microsoft.com/office/drawing/2014/main" id="{EFF7EECC-FED3-49EC-84E9-6E788A36C3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2580"/>
                <a:ext cx="96" cy="96"/>
                <a:chOff x="1536" y="2544"/>
                <a:chExt cx="104" cy="96"/>
              </a:xfrm>
            </p:grpSpPr>
            <p:grpSp>
              <p:nvGrpSpPr>
                <p:cNvPr id="88103" name="Group 89">
                  <a:extLst>
                    <a:ext uri="{FF2B5EF4-FFF2-40B4-BE49-F238E27FC236}">
                      <a16:creationId xmlns:a16="http://schemas.microsoft.com/office/drawing/2014/main" id="{A15D8DC4-9BDB-442F-884F-2F0D117DD2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88108" name="Line 90">
                    <a:extLst>
                      <a:ext uri="{FF2B5EF4-FFF2-40B4-BE49-F238E27FC236}">
                        <a16:creationId xmlns:a16="http://schemas.microsoft.com/office/drawing/2014/main" id="{277F37E2-4835-4C91-98D7-0BF5957724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8109" name="Line 91">
                    <a:extLst>
                      <a:ext uri="{FF2B5EF4-FFF2-40B4-BE49-F238E27FC236}">
                        <a16:creationId xmlns:a16="http://schemas.microsoft.com/office/drawing/2014/main" id="{F9D1C76E-72A1-4A8D-A3B7-46E7BD443A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8110" name="Line 92">
                    <a:extLst>
                      <a:ext uri="{FF2B5EF4-FFF2-40B4-BE49-F238E27FC236}">
                        <a16:creationId xmlns:a16="http://schemas.microsoft.com/office/drawing/2014/main" id="{622513B1-6D0D-4B62-ACBE-4B720B76CA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88104" name="Group 93">
                  <a:extLst>
                    <a:ext uri="{FF2B5EF4-FFF2-40B4-BE49-F238E27FC236}">
                      <a16:creationId xmlns:a16="http://schemas.microsoft.com/office/drawing/2014/main" id="{7C865CAB-6624-40E0-A802-EB886CFEB8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88105" name="Line 94">
                    <a:extLst>
                      <a:ext uri="{FF2B5EF4-FFF2-40B4-BE49-F238E27FC236}">
                        <a16:creationId xmlns:a16="http://schemas.microsoft.com/office/drawing/2014/main" id="{F7524C4D-80D3-4A0E-95FD-1F30BFF15E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8106" name="Line 95">
                    <a:extLst>
                      <a:ext uri="{FF2B5EF4-FFF2-40B4-BE49-F238E27FC236}">
                        <a16:creationId xmlns:a16="http://schemas.microsoft.com/office/drawing/2014/main" id="{98D06CC5-AE42-4700-8963-2ED400BE99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88107" name="Line 96">
                    <a:extLst>
                      <a:ext uri="{FF2B5EF4-FFF2-40B4-BE49-F238E27FC236}">
                        <a16:creationId xmlns:a16="http://schemas.microsoft.com/office/drawing/2014/main" id="{EC49411A-4D91-46ED-AF0A-AA54BA0ED2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88096" name="Text Box 97">
                <a:extLst>
                  <a:ext uri="{FF2B5EF4-FFF2-40B4-BE49-F238E27FC236}">
                    <a16:creationId xmlns:a16="http://schemas.microsoft.com/office/drawing/2014/main" id="{C14960C6-41CF-4C33-A864-4BCE4ECE0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532"/>
                <a:ext cx="136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ccourseid; </a:t>
                </a:r>
                <a:r>
                  <a:rPr lang="en-US" altLang="hu-HU" sz="2400" i="1" baseline="-25000"/>
                  <a:t>index-nested loop</a:t>
                </a:r>
                <a:endParaRPr lang="en-US" altLang="hu-HU" sz="2400"/>
              </a:p>
            </p:txBody>
          </p:sp>
          <p:sp>
            <p:nvSpPr>
              <p:cNvPr id="88097" name="Line 98">
                <a:extLst>
                  <a:ext uri="{FF2B5EF4-FFF2-40B4-BE49-F238E27FC236}">
                    <a16:creationId xmlns:a16="http://schemas.microsoft.com/office/drawing/2014/main" id="{2689AE51-5CB3-4D83-BDFC-259510C27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2" y="271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098" name="Text Box 99">
                <a:extLst>
                  <a:ext uri="{FF2B5EF4-FFF2-40B4-BE49-F238E27FC236}">
                    <a16:creationId xmlns:a16="http://schemas.microsoft.com/office/drawing/2014/main" id="{0DF889DA-3872-49A5-8C32-5D22BF2DD6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6" y="316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course</a:t>
                </a:r>
                <a:endParaRPr lang="en-US" altLang="hu-HU" sz="2400"/>
              </a:p>
            </p:txBody>
          </p:sp>
          <p:sp>
            <p:nvSpPr>
              <p:cNvPr id="88099" name="Line 100">
                <a:extLst>
                  <a:ext uri="{FF2B5EF4-FFF2-40B4-BE49-F238E27FC236}">
                    <a16:creationId xmlns:a16="http://schemas.microsoft.com/office/drawing/2014/main" id="{D002AF3F-A98C-4F6E-939A-70E00995B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00" name="Line 101">
                <a:extLst>
                  <a:ext uri="{FF2B5EF4-FFF2-40B4-BE49-F238E27FC236}">
                    <a16:creationId xmlns:a16="http://schemas.microsoft.com/office/drawing/2014/main" id="{9693FB5E-72B9-403A-8392-E8E14968B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7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8101" name="Text Box 102">
                <a:extLst>
                  <a:ext uri="{FF2B5EF4-FFF2-40B4-BE49-F238E27FC236}">
                    <a16:creationId xmlns:a16="http://schemas.microsoft.com/office/drawing/2014/main" id="{4E87E4FE-AAA7-489C-9A68-CD0BB83D85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478"/>
                <a:ext cx="4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/>
                  <a:t>π</a:t>
                </a:r>
                <a:r>
                  <a:rPr lang="en-US" altLang="hu-HU" baseline="-25000"/>
                  <a:t>name</a:t>
                </a:r>
              </a:p>
            </p:txBody>
          </p:sp>
          <p:sp>
            <p:nvSpPr>
              <p:cNvPr id="88102" name="Freeform 103">
                <a:extLst>
                  <a:ext uri="{FF2B5EF4-FFF2-40B4-BE49-F238E27FC236}">
                    <a16:creationId xmlns:a16="http://schemas.microsoft.com/office/drawing/2014/main" id="{20FF6609-C43C-4106-BBEA-A55FC092A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1344"/>
                <a:ext cx="2880" cy="2592"/>
              </a:xfrm>
              <a:custGeom>
                <a:avLst/>
                <a:gdLst>
                  <a:gd name="T0" fmla="*/ 1632 w 2880"/>
                  <a:gd name="T1" fmla="*/ 0 h 2592"/>
                  <a:gd name="T2" fmla="*/ 1248 w 2880"/>
                  <a:gd name="T3" fmla="*/ 576 h 2592"/>
                  <a:gd name="T4" fmla="*/ 1200 w 2880"/>
                  <a:gd name="T5" fmla="*/ 1200 h 2592"/>
                  <a:gd name="T6" fmla="*/ 528 w 2880"/>
                  <a:gd name="T7" fmla="*/ 1728 h 2592"/>
                  <a:gd name="T8" fmla="*/ 0 w 2880"/>
                  <a:gd name="T9" fmla="*/ 2448 h 2592"/>
                  <a:gd name="T10" fmla="*/ 240 w 2880"/>
                  <a:gd name="T11" fmla="*/ 2544 h 2592"/>
                  <a:gd name="T12" fmla="*/ 1344 w 2880"/>
                  <a:gd name="T13" fmla="*/ 2592 h 2592"/>
                  <a:gd name="T14" fmla="*/ 1632 w 2880"/>
                  <a:gd name="T15" fmla="*/ 2256 h 2592"/>
                  <a:gd name="T16" fmla="*/ 2784 w 2880"/>
                  <a:gd name="T17" fmla="*/ 2160 h 2592"/>
                  <a:gd name="T18" fmla="*/ 2880 w 2880"/>
                  <a:gd name="T19" fmla="*/ 768 h 2592"/>
                  <a:gd name="T20" fmla="*/ 2064 w 2880"/>
                  <a:gd name="T21" fmla="*/ 432 h 2592"/>
                  <a:gd name="T22" fmla="*/ 1632 w 2880"/>
                  <a:gd name="T23" fmla="*/ 0 h 25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0"/>
                  <a:gd name="T37" fmla="*/ 0 h 2592"/>
                  <a:gd name="T38" fmla="*/ 2880 w 2880"/>
                  <a:gd name="T39" fmla="*/ 2592 h 25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0" h="2592">
                    <a:moveTo>
                      <a:pt x="1632" y="0"/>
                    </a:moveTo>
                    <a:lnTo>
                      <a:pt x="1248" y="576"/>
                    </a:lnTo>
                    <a:lnTo>
                      <a:pt x="1200" y="1200"/>
                    </a:lnTo>
                    <a:lnTo>
                      <a:pt x="528" y="1728"/>
                    </a:lnTo>
                    <a:lnTo>
                      <a:pt x="0" y="2448"/>
                    </a:lnTo>
                    <a:lnTo>
                      <a:pt x="240" y="2544"/>
                    </a:lnTo>
                    <a:lnTo>
                      <a:pt x="1344" y="2592"/>
                    </a:lnTo>
                    <a:lnTo>
                      <a:pt x="1632" y="2256"/>
                    </a:lnTo>
                    <a:lnTo>
                      <a:pt x="2784" y="2160"/>
                    </a:lnTo>
                    <a:lnTo>
                      <a:pt x="2880" y="768"/>
                    </a:lnTo>
                    <a:lnTo>
                      <a:pt x="2064" y="432"/>
                    </a:lnTo>
                    <a:lnTo>
                      <a:pt x="1632" y="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sp>
        <p:nvSpPr>
          <p:cNvPr id="88085" name="Freeform 109">
            <a:extLst>
              <a:ext uri="{FF2B5EF4-FFF2-40B4-BE49-F238E27FC236}">
                <a16:creationId xmlns:a16="http://schemas.microsoft.com/office/drawing/2014/main" id="{DFD98EA1-4F3E-4215-97D7-08CFE35CCFAA}"/>
              </a:ext>
            </a:extLst>
          </p:cNvPr>
          <p:cNvSpPr>
            <a:spLocks/>
          </p:cNvSpPr>
          <p:nvPr/>
        </p:nvSpPr>
        <p:spPr bwMode="auto">
          <a:xfrm>
            <a:off x="4419600" y="2819400"/>
            <a:ext cx="4572000" cy="3429000"/>
          </a:xfrm>
          <a:custGeom>
            <a:avLst/>
            <a:gdLst>
              <a:gd name="T0" fmla="*/ 2147483646 w 2880"/>
              <a:gd name="T1" fmla="*/ 0 h 2160"/>
              <a:gd name="T2" fmla="*/ 2147483646 w 2880"/>
              <a:gd name="T3" fmla="*/ 2147483646 h 2160"/>
              <a:gd name="T4" fmla="*/ 2147483646 w 2880"/>
              <a:gd name="T5" fmla="*/ 2147483646 h 2160"/>
              <a:gd name="T6" fmla="*/ 2147483646 w 2880"/>
              <a:gd name="T7" fmla="*/ 2147483646 h 2160"/>
              <a:gd name="T8" fmla="*/ 0 w 2880"/>
              <a:gd name="T9" fmla="*/ 2147483646 h 2160"/>
              <a:gd name="T10" fmla="*/ 2147483646 w 2880"/>
              <a:gd name="T11" fmla="*/ 2147483646 h 2160"/>
              <a:gd name="T12" fmla="*/ 2147483646 w 2880"/>
              <a:gd name="T13" fmla="*/ 2147483646 h 2160"/>
              <a:gd name="T14" fmla="*/ 2147483646 w 2880"/>
              <a:gd name="T15" fmla="*/ 2147483646 h 2160"/>
              <a:gd name="T16" fmla="*/ 2147483646 w 2880"/>
              <a:gd name="T17" fmla="*/ 2147483646 h 2160"/>
              <a:gd name="T18" fmla="*/ 2147483646 w 2880"/>
              <a:gd name="T19" fmla="*/ 2147483646 h 2160"/>
              <a:gd name="T20" fmla="*/ 2147483646 w 2880"/>
              <a:gd name="T21" fmla="*/ 0 h 2160"/>
              <a:gd name="T22" fmla="*/ 2147483646 w 2880"/>
              <a:gd name="T23" fmla="*/ 0 h 21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880"/>
              <a:gd name="T37" fmla="*/ 0 h 2160"/>
              <a:gd name="T38" fmla="*/ 2880 w 2880"/>
              <a:gd name="T39" fmla="*/ 2160 h 21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880" h="2160">
                <a:moveTo>
                  <a:pt x="1248" y="0"/>
                </a:moveTo>
                <a:cubicBezTo>
                  <a:pt x="1151" y="629"/>
                  <a:pt x="1016" y="784"/>
                  <a:pt x="1163" y="611"/>
                </a:cubicBezTo>
                <a:lnTo>
                  <a:pt x="432" y="1248"/>
                </a:lnTo>
                <a:cubicBezTo>
                  <a:pt x="334" y="1492"/>
                  <a:pt x="330" y="1402"/>
                  <a:pt x="337" y="1503"/>
                </a:cubicBezTo>
                <a:lnTo>
                  <a:pt x="0" y="1920"/>
                </a:lnTo>
                <a:lnTo>
                  <a:pt x="192" y="2112"/>
                </a:lnTo>
                <a:lnTo>
                  <a:pt x="2880" y="2160"/>
                </a:lnTo>
                <a:lnTo>
                  <a:pt x="2880" y="1536"/>
                </a:lnTo>
                <a:lnTo>
                  <a:pt x="2784" y="864"/>
                </a:lnTo>
                <a:cubicBezTo>
                  <a:pt x="2492" y="620"/>
                  <a:pt x="2561" y="517"/>
                  <a:pt x="2488" y="637"/>
                </a:cubicBezTo>
                <a:lnTo>
                  <a:pt x="2016" y="0"/>
                </a:lnTo>
                <a:lnTo>
                  <a:pt x="1248" y="0"/>
                </a:lnTo>
                <a:close/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ia számának helye 5">
            <a:extLst>
              <a:ext uri="{FF2B5EF4-FFF2-40B4-BE49-F238E27FC236}">
                <a16:creationId xmlns:a16="http://schemas.microsoft.com/office/drawing/2014/main" id="{E07A1172-7512-491A-8B2F-CA8647B5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54251A-CA8A-416E-A5E5-0DDC6C50BBE8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9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8B398A0-E1F7-40AF-850B-C3B7F11B2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Summary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9E2978BD-26A0-44AE-AACB-F0C6CE10C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Estimating the cost of a single operation</a:t>
            </a:r>
          </a:p>
          <a:p>
            <a:pPr eaLnBrk="1" hangingPunct="1"/>
            <a:r>
              <a:rPr lang="en-US" altLang="hu-HU"/>
              <a:t>Estimating the cost of a query plan</a:t>
            </a:r>
          </a:p>
          <a:p>
            <a:pPr eaLnBrk="1" hangingPunct="1"/>
            <a:r>
              <a:rPr lang="en-US" altLang="hu-HU"/>
              <a:t>Optimization</a:t>
            </a:r>
          </a:p>
          <a:p>
            <a:pPr lvl="1" eaLnBrk="1" hangingPunct="1"/>
            <a:r>
              <a:rPr lang="en-US" altLang="hu-HU"/>
              <a:t>choose the most efficient plan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ia számának helye 5">
            <a:extLst>
              <a:ext uri="{FF2B5EF4-FFF2-40B4-BE49-F238E27FC236}">
                <a16:creationId xmlns:a16="http://schemas.microsoft.com/office/drawing/2014/main" id="{7D227499-92BE-4674-B8DB-49E65ACE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A12BA5-292E-4453-BD84-CE8C87AD90A7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9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3B81A73-F07F-48EF-9315-7A49727B6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Relational Algebra (1/2)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52B39AB-85E3-407F-B950-1BF8FE335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hu-HU" dirty="0"/>
              <a:t>Query language</a:t>
            </a:r>
          </a:p>
          <a:p>
            <a:pPr eaLnBrk="1" hangingPunct="1">
              <a:defRPr/>
            </a:pPr>
            <a:r>
              <a:rPr lang="en-US" altLang="hu-HU" dirty="0"/>
              <a:t>Operations:</a:t>
            </a:r>
          </a:p>
          <a:p>
            <a:pPr lvl="1" eaLnBrk="1" hangingPunct="1">
              <a:defRPr/>
            </a:pPr>
            <a:r>
              <a:rPr lang="en-US" altLang="hu-HU" dirty="0"/>
              <a:t>select: σ</a:t>
            </a:r>
          </a:p>
          <a:p>
            <a:pPr lvl="1" eaLnBrk="1" hangingPunct="1">
              <a:defRPr/>
            </a:pPr>
            <a:r>
              <a:rPr lang="en-US" altLang="hu-HU" dirty="0"/>
              <a:t>project: π</a:t>
            </a:r>
          </a:p>
          <a:p>
            <a:pPr lvl="1" eaLnBrk="1" hangingPunct="1">
              <a:defRPr/>
            </a:pPr>
            <a:r>
              <a:rPr lang="en-US" altLang="hu-HU" dirty="0"/>
              <a:t>union: </a:t>
            </a:r>
            <a:r>
              <a:rPr lang="en-US" altLang="hu-HU" dirty="0">
                <a:sym typeface="Symbol" panose="05050102010706020507" pitchFamily="18" charset="2"/>
              </a:rPr>
              <a:t></a:t>
            </a:r>
          </a:p>
          <a:p>
            <a:pPr lvl="1" eaLnBrk="1" hangingPunct="1">
              <a:defRPr/>
            </a:pPr>
            <a:r>
              <a:rPr lang="en-US" altLang="hu-HU" dirty="0">
                <a:sym typeface="Symbol" panose="05050102010706020507" pitchFamily="18" charset="2"/>
              </a:rPr>
              <a:t>difference: -</a:t>
            </a:r>
          </a:p>
          <a:p>
            <a:pPr lvl="1" eaLnBrk="1" hangingPunct="1">
              <a:defRPr/>
            </a:pPr>
            <a:r>
              <a:rPr lang="en-US" altLang="hu-HU" dirty="0">
                <a:sym typeface="Symbol" panose="05050102010706020507" pitchFamily="18" charset="2"/>
              </a:rPr>
              <a:t>product: x</a:t>
            </a:r>
          </a:p>
          <a:p>
            <a:pPr lvl="1" eaLnBrk="1" hangingPunct="1">
              <a:defRPr/>
            </a:pPr>
            <a:r>
              <a:rPr lang="en-US" altLang="hu-HU" dirty="0">
                <a:sym typeface="Symbol" panose="05050102010706020507" pitchFamily="18" charset="2"/>
              </a:rPr>
              <a:t>join: </a:t>
            </a:r>
            <a:r>
              <a:rPr lang="en-US" altLang="hu-HU" dirty="0"/>
              <a:t>  </a:t>
            </a:r>
          </a:p>
          <a:p>
            <a:pPr marL="3429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hu-HU" sz="2000" dirty="0">
                <a:cs typeface="+mn-cs"/>
              </a:rPr>
              <a:t>Extended relational algebra operations</a:t>
            </a:r>
            <a:r>
              <a:rPr lang="en-US" altLang="hu-HU" dirty="0"/>
              <a:t>: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hu-HU" dirty="0"/>
          </a:p>
          <a:p>
            <a:pPr marL="457200" lvl="1" indent="0" eaLnBrk="1" hangingPunct="1">
              <a:buFontTx/>
              <a:buNone/>
              <a:defRPr/>
            </a:pPr>
            <a:endParaRPr lang="en-US" altLang="hu-HU" dirty="0"/>
          </a:p>
        </p:txBody>
      </p:sp>
      <p:grpSp>
        <p:nvGrpSpPr>
          <p:cNvPr id="14341" name="Group 13">
            <a:extLst>
              <a:ext uri="{FF2B5EF4-FFF2-40B4-BE49-F238E27FC236}">
                <a16:creationId xmlns:a16="http://schemas.microsoft.com/office/drawing/2014/main" id="{3EA49936-2CD3-4D29-9500-9E7DAAD1AE7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000500"/>
            <a:ext cx="152400" cy="152400"/>
            <a:chOff x="1536" y="2544"/>
            <a:chExt cx="104" cy="96"/>
          </a:xfrm>
        </p:grpSpPr>
        <p:grpSp>
          <p:nvGrpSpPr>
            <p:cNvPr id="14342" name="Group 8">
              <a:extLst>
                <a:ext uri="{FF2B5EF4-FFF2-40B4-BE49-F238E27FC236}">
                  <a16:creationId xmlns:a16="http://schemas.microsoft.com/office/drawing/2014/main" id="{5364027D-3639-4305-98F7-2A98ABE38B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14347" name="Line 5">
                <a:extLst>
                  <a:ext uri="{FF2B5EF4-FFF2-40B4-BE49-F238E27FC236}">
                    <a16:creationId xmlns:a16="http://schemas.microsoft.com/office/drawing/2014/main" id="{EAA24816-6250-4DC6-BF68-7AB393A4E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4348" name="Line 6">
                <a:extLst>
                  <a:ext uri="{FF2B5EF4-FFF2-40B4-BE49-F238E27FC236}">
                    <a16:creationId xmlns:a16="http://schemas.microsoft.com/office/drawing/2014/main" id="{D1B7A6FE-F1BA-4630-9C77-A822C6D49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4349" name="Line 7">
                <a:extLst>
                  <a:ext uri="{FF2B5EF4-FFF2-40B4-BE49-F238E27FC236}">
                    <a16:creationId xmlns:a16="http://schemas.microsoft.com/office/drawing/2014/main" id="{436615CB-117B-4EB8-B8A1-A22C4AACF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4343" name="Group 9">
              <a:extLst>
                <a:ext uri="{FF2B5EF4-FFF2-40B4-BE49-F238E27FC236}">
                  <a16:creationId xmlns:a16="http://schemas.microsoft.com/office/drawing/2014/main" id="{11B354E1-8487-4C56-9F8E-C7EEAFB5BFA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14344" name="Line 10">
                <a:extLst>
                  <a:ext uri="{FF2B5EF4-FFF2-40B4-BE49-F238E27FC236}">
                    <a16:creationId xmlns:a16="http://schemas.microsoft.com/office/drawing/2014/main" id="{2636E5D2-B915-43F8-821F-F0408EA99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4345" name="Line 11">
                <a:extLst>
                  <a:ext uri="{FF2B5EF4-FFF2-40B4-BE49-F238E27FC236}">
                    <a16:creationId xmlns:a16="http://schemas.microsoft.com/office/drawing/2014/main" id="{26C3B0CD-A690-4230-A21F-5EFD4E780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4346" name="Line 12">
                <a:extLst>
                  <a:ext uri="{FF2B5EF4-FFF2-40B4-BE49-F238E27FC236}">
                    <a16:creationId xmlns:a16="http://schemas.microsoft.com/office/drawing/2014/main" id="{7937143F-4ACA-4723-9ACF-B6EDEA5623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ia számának helye 5">
            <a:extLst>
              <a:ext uri="{FF2B5EF4-FFF2-40B4-BE49-F238E27FC236}">
                <a16:creationId xmlns:a16="http://schemas.microsoft.com/office/drawing/2014/main" id="{AF4135A4-6B37-4C28-9B95-2B37061F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E113AA-0986-4ED7-994F-62E5A91B754B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9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CDFE093-5016-465C-8129-8DD186333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Relational Algebra (2/2)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BF7D195-AB03-4E24-B560-B33B9B367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SELECT * FROM student WHERE name=Paul </a:t>
            </a:r>
          </a:p>
          <a:p>
            <a:pPr lvl="1" eaLnBrk="1" hangingPunct="1"/>
            <a:r>
              <a:rPr lang="en-US" altLang="hu-HU"/>
              <a:t>σ</a:t>
            </a:r>
            <a:r>
              <a:rPr lang="en-US" altLang="hu-HU" baseline="-25000"/>
              <a:t>name=Paul</a:t>
            </a:r>
            <a:r>
              <a:rPr lang="en-US" altLang="hu-HU"/>
              <a:t>(student)</a:t>
            </a:r>
          </a:p>
          <a:p>
            <a:pPr eaLnBrk="1" hangingPunct="1"/>
            <a:r>
              <a:rPr lang="en-US" altLang="hu-HU"/>
              <a:t>π</a:t>
            </a:r>
            <a:r>
              <a:rPr lang="en-US" altLang="hu-HU" baseline="-25000"/>
              <a:t>name</a:t>
            </a:r>
            <a:r>
              <a:rPr lang="en-US" altLang="hu-HU"/>
              <a:t>( σ</a:t>
            </a:r>
            <a:r>
              <a:rPr lang="en-US" altLang="hu-HU" baseline="-25000"/>
              <a:t>cid</a:t>
            </a:r>
            <a:r>
              <a:rPr lang="hu-HU" altLang="hu-HU" baseline="-25000"/>
              <a:t>&lt;</a:t>
            </a:r>
            <a:r>
              <a:rPr lang="en-US" altLang="hu-HU" baseline="-25000"/>
              <a:t>00112235</a:t>
            </a:r>
            <a:r>
              <a:rPr lang="en-US" altLang="hu-HU"/>
              <a:t>(student) )</a:t>
            </a:r>
          </a:p>
          <a:p>
            <a:pPr eaLnBrk="1" hangingPunct="1"/>
            <a:r>
              <a:rPr lang="en-US" altLang="hu-HU"/>
              <a:t>π</a:t>
            </a:r>
            <a:r>
              <a:rPr lang="en-US" altLang="hu-HU" baseline="-25000"/>
              <a:t>name</a:t>
            </a:r>
            <a:r>
              <a:rPr lang="en-US" altLang="hu-HU"/>
              <a:t>(σ</a:t>
            </a:r>
            <a:r>
              <a:rPr lang="en-US" altLang="hu-HU" baseline="-25000"/>
              <a:t>coursename=Advanced DBs</a:t>
            </a:r>
            <a:r>
              <a:rPr lang="en-US" altLang="hu-HU"/>
              <a:t>((student   </a:t>
            </a:r>
            <a:r>
              <a:rPr lang="en-US" altLang="hu-HU" baseline="-25000"/>
              <a:t>cid</a:t>
            </a:r>
            <a:r>
              <a:rPr lang="en-US" altLang="hu-HU"/>
              <a:t> takes)   </a:t>
            </a:r>
            <a:r>
              <a:rPr lang="en-US" altLang="hu-HU" baseline="-25000"/>
              <a:t>courseid</a:t>
            </a:r>
            <a:r>
              <a:rPr lang="en-US" altLang="hu-HU"/>
              <a:t> course) )</a:t>
            </a:r>
          </a:p>
        </p:txBody>
      </p:sp>
      <p:graphicFrame>
        <p:nvGraphicFramePr>
          <p:cNvPr id="8277" name="Group 85">
            <a:extLst>
              <a:ext uri="{FF2B5EF4-FFF2-40B4-BE49-F238E27FC236}">
                <a16:creationId xmlns:a16="http://schemas.microsoft.com/office/drawing/2014/main" id="{1FF436A3-2260-4540-8F9D-DECB65CB007A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4310063"/>
          <a:ext cx="2279650" cy="1711324"/>
        </p:xfrm>
        <a:graphic>
          <a:graphicData uri="http://schemas.openxmlformats.org/drawingml/2006/table">
            <a:tbl>
              <a:tblPr/>
              <a:tblGrid>
                <a:gridCol w="108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0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student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name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00112233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Paul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00112238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Rob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00112235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Matt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327" name="Group 135">
            <a:extLst>
              <a:ext uri="{FF2B5EF4-FFF2-40B4-BE49-F238E27FC236}">
                <a16:creationId xmlns:a16="http://schemas.microsoft.com/office/drawing/2014/main" id="{D8459EDC-B441-40BA-BF23-025093943B56}"/>
              </a:ext>
            </a:extLst>
          </p:cNvPr>
          <p:cNvGraphicFramePr>
            <a:graphicFrameLocks noGrp="1"/>
          </p:cNvGraphicFramePr>
          <p:nvPr/>
        </p:nvGraphicFramePr>
        <p:xfrm>
          <a:off x="3194050" y="4310063"/>
          <a:ext cx="2041525" cy="1711324"/>
        </p:xfrm>
        <a:graphic>
          <a:graphicData uri="http://schemas.openxmlformats.org/drawingml/2006/table">
            <a:tbl>
              <a:tblPr/>
              <a:tblGrid>
                <a:gridCol w="108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0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takes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courseid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00112233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312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00112233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395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00112235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312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427" name="Group 95">
            <a:extLst>
              <a:ext uri="{FF2B5EF4-FFF2-40B4-BE49-F238E27FC236}">
                <a16:creationId xmlns:a16="http://schemas.microsoft.com/office/drawing/2014/main" id="{422CE0B6-C9C7-4B5D-AA7B-6AFB6892E2E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686050"/>
            <a:ext cx="152400" cy="152400"/>
            <a:chOff x="1536" y="2544"/>
            <a:chExt cx="104" cy="96"/>
          </a:xfrm>
        </p:grpSpPr>
        <p:grpSp>
          <p:nvGrpSpPr>
            <p:cNvPr id="16453" name="Group 96">
              <a:extLst>
                <a:ext uri="{FF2B5EF4-FFF2-40B4-BE49-F238E27FC236}">
                  <a16:creationId xmlns:a16="http://schemas.microsoft.com/office/drawing/2014/main" id="{CC87C457-E6B1-4524-9CBA-29D4DC136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16458" name="Line 97">
                <a:extLst>
                  <a:ext uri="{FF2B5EF4-FFF2-40B4-BE49-F238E27FC236}">
                    <a16:creationId xmlns:a16="http://schemas.microsoft.com/office/drawing/2014/main" id="{89A7D1A4-E327-455D-BC1C-9254B3D40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6459" name="Line 98">
                <a:extLst>
                  <a:ext uri="{FF2B5EF4-FFF2-40B4-BE49-F238E27FC236}">
                    <a16:creationId xmlns:a16="http://schemas.microsoft.com/office/drawing/2014/main" id="{34BC8DB5-A75C-47AF-986B-42F669A11A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6460" name="Line 99">
                <a:extLst>
                  <a:ext uri="{FF2B5EF4-FFF2-40B4-BE49-F238E27FC236}">
                    <a16:creationId xmlns:a16="http://schemas.microsoft.com/office/drawing/2014/main" id="{341B4945-85C4-4B7C-8B5E-11E426902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6454" name="Group 100">
              <a:extLst>
                <a:ext uri="{FF2B5EF4-FFF2-40B4-BE49-F238E27FC236}">
                  <a16:creationId xmlns:a16="http://schemas.microsoft.com/office/drawing/2014/main" id="{FFBF2B5F-3A92-454D-BD78-045FB59D418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16455" name="Line 101">
                <a:extLst>
                  <a:ext uri="{FF2B5EF4-FFF2-40B4-BE49-F238E27FC236}">
                    <a16:creationId xmlns:a16="http://schemas.microsoft.com/office/drawing/2014/main" id="{540BD61B-E574-42F5-95B0-384507742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6456" name="Line 102">
                <a:extLst>
                  <a:ext uri="{FF2B5EF4-FFF2-40B4-BE49-F238E27FC236}">
                    <a16:creationId xmlns:a16="http://schemas.microsoft.com/office/drawing/2014/main" id="{04B32DC3-F566-4E2D-852F-F420E5336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6457" name="Line 103">
                <a:extLst>
                  <a:ext uri="{FF2B5EF4-FFF2-40B4-BE49-F238E27FC236}">
                    <a16:creationId xmlns:a16="http://schemas.microsoft.com/office/drawing/2014/main" id="{EDAA05EA-F676-42E4-9A43-DA44A0B4F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16428" name="Group 106">
            <a:extLst>
              <a:ext uri="{FF2B5EF4-FFF2-40B4-BE49-F238E27FC236}">
                <a16:creationId xmlns:a16="http://schemas.microsoft.com/office/drawing/2014/main" id="{C7EA352E-7EE0-413E-A771-3FA310564F5A}"/>
              </a:ext>
            </a:extLst>
          </p:cNvPr>
          <p:cNvGrpSpPr>
            <a:grpSpLocks/>
          </p:cNvGrpSpPr>
          <p:nvPr/>
        </p:nvGrpSpPr>
        <p:grpSpPr bwMode="auto">
          <a:xfrm>
            <a:off x="6381750" y="2686050"/>
            <a:ext cx="152400" cy="152400"/>
            <a:chOff x="1536" y="2544"/>
            <a:chExt cx="104" cy="96"/>
          </a:xfrm>
        </p:grpSpPr>
        <p:grpSp>
          <p:nvGrpSpPr>
            <p:cNvPr id="16445" name="Group 107">
              <a:extLst>
                <a:ext uri="{FF2B5EF4-FFF2-40B4-BE49-F238E27FC236}">
                  <a16:creationId xmlns:a16="http://schemas.microsoft.com/office/drawing/2014/main" id="{214C276C-5863-408D-9CF5-816248F194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16450" name="Line 108">
                <a:extLst>
                  <a:ext uri="{FF2B5EF4-FFF2-40B4-BE49-F238E27FC236}">
                    <a16:creationId xmlns:a16="http://schemas.microsoft.com/office/drawing/2014/main" id="{CF4CC5B9-6CE8-4C22-A19D-865568CD5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6451" name="Line 109">
                <a:extLst>
                  <a:ext uri="{FF2B5EF4-FFF2-40B4-BE49-F238E27FC236}">
                    <a16:creationId xmlns:a16="http://schemas.microsoft.com/office/drawing/2014/main" id="{CF9FB52A-3E01-449D-A0B2-BED4A505D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6452" name="Line 110">
                <a:extLst>
                  <a:ext uri="{FF2B5EF4-FFF2-40B4-BE49-F238E27FC236}">
                    <a16:creationId xmlns:a16="http://schemas.microsoft.com/office/drawing/2014/main" id="{56F3DDB1-353F-41EE-B626-5F86B8465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6446" name="Group 111">
              <a:extLst>
                <a:ext uri="{FF2B5EF4-FFF2-40B4-BE49-F238E27FC236}">
                  <a16:creationId xmlns:a16="http://schemas.microsoft.com/office/drawing/2014/main" id="{BAA58DA6-DB8D-4EB7-997B-50E914A7BAF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16447" name="Line 112">
                <a:extLst>
                  <a:ext uri="{FF2B5EF4-FFF2-40B4-BE49-F238E27FC236}">
                    <a16:creationId xmlns:a16="http://schemas.microsoft.com/office/drawing/2014/main" id="{AC42460B-90C7-4FEA-9865-F14736A79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6448" name="Line 113">
                <a:extLst>
                  <a:ext uri="{FF2B5EF4-FFF2-40B4-BE49-F238E27FC236}">
                    <a16:creationId xmlns:a16="http://schemas.microsoft.com/office/drawing/2014/main" id="{6D442BC9-6018-4F31-A8CE-12FFC61D3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6449" name="Line 114">
                <a:extLst>
                  <a:ext uri="{FF2B5EF4-FFF2-40B4-BE49-F238E27FC236}">
                    <a16:creationId xmlns:a16="http://schemas.microsoft.com/office/drawing/2014/main" id="{BD6669FB-216B-4130-A974-0903A1CC9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aphicFrame>
        <p:nvGraphicFramePr>
          <p:cNvPr id="8328" name="Group 136">
            <a:extLst>
              <a:ext uri="{FF2B5EF4-FFF2-40B4-BE49-F238E27FC236}">
                <a16:creationId xmlns:a16="http://schemas.microsoft.com/office/drawing/2014/main" id="{50D6A069-E9A8-4131-BBF1-959739E926FF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4314825"/>
          <a:ext cx="2879725" cy="1374776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course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courseid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coursename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312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Advanced DBs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395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Machine Learning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ia számának helye 5">
            <a:extLst>
              <a:ext uri="{FF2B5EF4-FFF2-40B4-BE49-F238E27FC236}">
                <a16:creationId xmlns:a16="http://schemas.microsoft.com/office/drawing/2014/main" id="{55D1A107-BEEE-45DA-957B-473D9E3A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D330BF-85FB-4B21-B607-EE4DBDE7020E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9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3F7481F-370C-412B-A68F-BADB6385D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Why Optimize?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88C6E5A-5534-43EC-96AA-95CCF1FDD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hu-HU" dirty="0">
                <a:solidFill>
                  <a:srgbClr val="FF0000"/>
                </a:solidFill>
              </a:rPr>
              <a:t>Many alternative options </a:t>
            </a:r>
            <a:r>
              <a:rPr lang="en-US" altLang="hu-HU" dirty="0"/>
              <a:t>to evaluate a query</a:t>
            </a:r>
          </a:p>
          <a:p>
            <a:pPr lvl="1" eaLnBrk="1" hangingPunct="1">
              <a:defRPr/>
            </a:pPr>
            <a:r>
              <a:rPr lang="en-US" altLang="hu-HU" dirty="0"/>
              <a:t>π</a:t>
            </a:r>
            <a:r>
              <a:rPr lang="en-US" altLang="hu-HU" baseline="-25000" dirty="0"/>
              <a:t>name</a:t>
            </a:r>
            <a:r>
              <a:rPr lang="en-US" altLang="hu-HU" dirty="0"/>
              <a:t>(</a:t>
            </a:r>
            <a:r>
              <a:rPr lang="en-US" altLang="hu-HU" dirty="0" err="1"/>
              <a:t>σ</a:t>
            </a:r>
            <a:r>
              <a:rPr lang="en-US" altLang="hu-HU" baseline="-25000" dirty="0" err="1"/>
              <a:t>coursename</a:t>
            </a:r>
            <a:r>
              <a:rPr lang="en-US" altLang="hu-HU" baseline="-25000" dirty="0"/>
              <a:t>=Advanced DBs</a:t>
            </a:r>
            <a:r>
              <a:rPr lang="en-US" altLang="hu-HU" dirty="0"/>
              <a:t>((student   </a:t>
            </a:r>
            <a:r>
              <a:rPr lang="en-US" altLang="hu-HU" baseline="-25000" dirty="0" err="1"/>
              <a:t>cid</a:t>
            </a:r>
            <a:r>
              <a:rPr lang="en-US" altLang="hu-HU" dirty="0"/>
              <a:t> takes)   </a:t>
            </a:r>
            <a:r>
              <a:rPr lang="en-US" altLang="hu-HU" baseline="-25000" dirty="0" err="1"/>
              <a:t>courseid</a:t>
            </a:r>
            <a:r>
              <a:rPr lang="en-US" altLang="hu-HU" dirty="0"/>
              <a:t> course) )</a:t>
            </a:r>
          </a:p>
          <a:p>
            <a:pPr lvl="1" eaLnBrk="1" hangingPunct="1">
              <a:defRPr/>
            </a:pPr>
            <a:r>
              <a:rPr lang="en-US" altLang="hu-HU" dirty="0"/>
              <a:t>π</a:t>
            </a:r>
            <a:r>
              <a:rPr lang="en-US" altLang="hu-HU" baseline="-25000" dirty="0"/>
              <a:t>name</a:t>
            </a:r>
            <a:r>
              <a:rPr lang="en-US" altLang="hu-HU" dirty="0"/>
              <a:t>((student   </a:t>
            </a:r>
            <a:r>
              <a:rPr lang="en-US" altLang="hu-HU" baseline="-25000" dirty="0" err="1"/>
              <a:t>cid</a:t>
            </a:r>
            <a:r>
              <a:rPr lang="en-US" altLang="hu-HU" dirty="0"/>
              <a:t> takes)   </a:t>
            </a:r>
            <a:r>
              <a:rPr lang="en-US" altLang="hu-HU" baseline="-25000" dirty="0" err="1"/>
              <a:t>courseid</a:t>
            </a:r>
            <a:r>
              <a:rPr lang="en-US" altLang="hu-HU" dirty="0"/>
              <a:t> </a:t>
            </a:r>
            <a:r>
              <a:rPr lang="en-US" altLang="hu-HU" dirty="0" err="1"/>
              <a:t>σ</a:t>
            </a:r>
            <a:r>
              <a:rPr lang="en-US" altLang="hu-HU" baseline="-25000" dirty="0" err="1"/>
              <a:t>coursename</a:t>
            </a:r>
            <a:r>
              <a:rPr lang="en-US" altLang="hu-HU" baseline="-25000" dirty="0"/>
              <a:t>=Advanced DBs</a:t>
            </a:r>
            <a:r>
              <a:rPr lang="en-US" altLang="hu-HU" dirty="0"/>
              <a:t>(course)) )</a:t>
            </a:r>
          </a:p>
          <a:p>
            <a:pPr eaLnBrk="1" hangingPunct="1">
              <a:defRPr/>
            </a:pPr>
            <a:r>
              <a:rPr lang="en-US" altLang="hu-HU" dirty="0"/>
              <a:t>Several options to evaluate a single operation</a:t>
            </a:r>
          </a:p>
          <a:p>
            <a:pPr lvl="1" eaLnBrk="1" hangingPunct="1">
              <a:defRPr/>
            </a:pPr>
            <a:r>
              <a:rPr lang="en-US" altLang="hu-HU" dirty="0" err="1"/>
              <a:t>σ</a:t>
            </a:r>
            <a:r>
              <a:rPr lang="en-US" altLang="hu-HU" baseline="-25000" dirty="0" err="1"/>
              <a:t>name</a:t>
            </a:r>
            <a:r>
              <a:rPr lang="en-US" altLang="hu-HU" baseline="-25000" dirty="0"/>
              <a:t>=Paul</a:t>
            </a:r>
            <a:r>
              <a:rPr lang="en-US" altLang="hu-HU" dirty="0"/>
              <a:t>(student)</a:t>
            </a:r>
          </a:p>
          <a:p>
            <a:pPr marL="1162050" lvl="2" eaLnBrk="1" hangingPunct="1">
              <a:defRPr/>
            </a:pPr>
            <a:r>
              <a:rPr lang="en-US" altLang="hu-HU" dirty="0">
                <a:solidFill>
                  <a:srgbClr val="FF0000"/>
                </a:solidFill>
              </a:rPr>
              <a:t>scan file</a:t>
            </a:r>
            <a:r>
              <a:rPr lang="hu-HU" altLang="hu-HU" dirty="0">
                <a:solidFill>
                  <a:srgbClr val="FF0000"/>
                </a:solidFill>
              </a:rPr>
              <a:t> </a:t>
            </a:r>
            <a:r>
              <a:rPr lang="hu-HU" altLang="hu-HU" dirty="0"/>
              <a:t>(</a:t>
            </a:r>
            <a:r>
              <a:rPr lang="hu-HU" altLang="hu-HU" dirty="0" err="1"/>
              <a:t>read</a:t>
            </a:r>
            <a:r>
              <a:rPr lang="hu-HU" altLang="hu-HU" dirty="0"/>
              <a:t> </a:t>
            </a:r>
            <a:r>
              <a:rPr lang="hu-HU" altLang="hu-HU" dirty="0" err="1"/>
              <a:t>all</a:t>
            </a:r>
            <a:r>
              <a:rPr lang="hu-HU" altLang="hu-HU" dirty="0"/>
              <a:t> </a:t>
            </a:r>
            <a:r>
              <a:rPr lang="hu-HU" altLang="hu-HU" dirty="0" err="1"/>
              <a:t>blocks</a:t>
            </a:r>
            <a:r>
              <a:rPr lang="hu-HU" altLang="hu-HU" dirty="0"/>
              <a:t> of </a:t>
            </a:r>
            <a:r>
              <a:rPr lang="hu-HU" altLang="hu-HU" dirty="0" err="1"/>
              <a:t>the</a:t>
            </a:r>
            <a:r>
              <a:rPr lang="hu-HU" altLang="hu-HU" dirty="0"/>
              <a:t> </a:t>
            </a:r>
            <a:r>
              <a:rPr lang="hu-HU" altLang="hu-HU" dirty="0" err="1"/>
              <a:t>table</a:t>
            </a:r>
            <a:r>
              <a:rPr lang="hu-HU" altLang="hu-HU" dirty="0"/>
              <a:t>)</a:t>
            </a:r>
            <a:endParaRPr lang="en-US" altLang="hu-HU" dirty="0"/>
          </a:p>
          <a:p>
            <a:pPr marL="1162050" lvl="2" eaLnBrk="1" hangingPunct="1">
              <a:defRPr/>
            </a:pPr>
            <a:r>
              <a:rPr lang="en-US" altLang="hu-HU" dirty="0">
                <a:solidFill>
                  <a:srgbClr val="FF0000"/>
                </a:solidFill>
              </a:rPr>
              <a:t>use secondary index </a:t>
            </a:r>
            <a:r>
              <a:rPr lang="en-US" altLang="hu-HU" dirty="0"/>
              <a:t>on student.name</a:t>
            </a:r>
          </a:p>
          <a:p>
            <a:pPr eaLnBrk="1" hangingPunct="1">
              <a:defRPr/>
            </a:pPr>
            <a:r>
              <a:rPr lang="en-US" altLang="hu-HU" dirty="0"/>
              <a:t>Multiple access paths</a:t>
            </a:r>
          </a:p>
          <a:p>
            <a:pPr lvl="1" eaLnBrk="1" hangingPunct="1">
              <a:defRPr/>
            </a:pPr>
            <a:r>
              <a:rPr lang="en-US" altLang="hu-HU" dirty="0"/>
              <a:t>access path: how can records be accessed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hu-HU" dirty="0"/>
              <a:t>	(using index; </a:t>
            </a:r>
            <a:r>
              <a:rPr lang="en-US" altLang="hu-HU" dirty="0">
                <a:solidFill>
                  <a:srgbClr val="FF0000"/>
                </a:solidFill>
              </a:rPr>
              <a:t>which index</a:t>
            </a:r>
            <a:r>
              <a:rPr lang="en-US" altLang="hu-HU" dirty="0"/>
              <a:t>?; etc.) </a:t>
            </a:r>
          </a:p>
          <a:p>
            <a:pPr lvl="1" eaLnBrk="1" hangingPunct="1">
              <a:defRPr/>
            </a:pPr>
            <a:endParaRPr lang="en-US" altLang="hu-HU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A089568-C6AA-4CCE-8D73-D63C6C59A9B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311400"/>
            <a:ext cx="152400" cy="152400"/>
            <a:chOff x="1536" y="2544"/>
            <a:chExt cx="104" cy="96"/>
          </a:xfrm>
        </p:grpSpPr>
        <p:grpSp>
          <p:nvGrpSpPr>
            <p:cNvPr id="18465" name="Group 5">
              <a:extLst>
                <a:ext uri="{FF2B5EF4-FFF2-40B4-BE49-F238E27FC236}">
                  <a16:creationId xmlns:a16="http://schemas.microsoft.com/office/drawing/2014/main" id="{7BAFBAF8-1563-484D-8F1F-DB561F5E4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18470" name="Line 6">
                <a:extLst>
                  <a:ext uri="{FF2B5EF4-FFF2-40B4-BE49-F238E27FC236}">
                    <a16:creationId xmlns:a16="http://schemas.microsoft.com/office/drawing/2014/main" id="{F4F8690A-2D9A-4350-B12A-4A92CEE54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71" name="Line 7">
                <a:extLst>
                  <a:ext uri="{FF2B5EF4-FFF2-40B4-BE49-F238E27FC236}">
                    <a16:creationId xmlns:a16="http://schemas.microsoft.com/office/drawing/2014/main" id="{A13887AA-1161-4712-9388-48EC2FF76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72" name="Line 8">
                <a:extLst>
                  <a:ext uri="{FF2B5EF4-FFF2-40B4-BE49-F238E27FC236}">
                    <a16:creationId xmlns:a16="http://schemas.microsoft.com/office/drawing/2014/main" id="{00260D39-ACF1-40D8-B923-F81EC37F9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8466" name="Group 9">
              <a:extLst>
                <a:ext uri="{FF2B5EF4-FFF2-40B4-BE49-F238E27FC236}">
                  <a16:creationId xmlns:a16="http://schemas.microsoft.com/office/drawing/2014/main" id="{80CD608E-3C05-4E8A-8AD1-735EFA79697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18467" name="Line 10">
                <a:extLst>
                  <a:ext uri="{FF2B5EF4-FFF2-40B4-BE49-F238E27FC236}">
                    <a16:creationId xmlns:a16="http://schemas.microsoft.com/office/drawing/2014/main" id="{C04787A1-309F-4612-A7F3-455B3A1BE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68" name="Line 11">
                <a:extLst>
                  <a:ext uri="{FF2B5EF4-FFF2-40B4-BE49-F238E27FC236}">
                    <a16:creationId xmlns:a16="http://schemas.microsoft.com/office/drawing/2014/main" id="{BB63C8BE-FFA9-4A3E-ADE7-C426ADD91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69" name="Line 12">
                <a:extLst>
                  <a:ext uri="{FF2B5EF4-FFF2-40B4-BE49-F238E27FC236}">
                    <a16:creationId xmlns:a16="http://schemas.microsoft.com/office/drawing/2014/main" id="{F81AC7C4-CA50-48BE-BD41-CC71B6601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19A81DFB-A1A7-44CF-AAD8-86C9002187FB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2276475"/>
            <a:ext cx="152400" cy="152400"/>
            <a:chOff x="1536" y="2544"/>
            <a:chExt cx="104" cy="96"/>
          </a:xfrm>
        </p:grpSpPr>
        <p:grpSp>
          <p:nvGrpSpPr>
            <p:cNvPr id="18457" name="Group 14">
              <a:extLst>
                <a:ext uri="{FF2B5EF4-FFF2-40B4-BE49-F238E27FC236}">
                  <a16:creationId xmlns:a16="http://schemas.microsoft.com/office/drawing/2014/main" id="{61FA69CE-0818-4954-B48F-05F89D344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18462" name="Line 15">
                <a:extLst>
                  <a:ext uri="{FF2B5EF4-FFF2-40B4-BE49-F238E27FC236}">
                    <a16:creationId xmlns:a16="http://schemas.microsoft.com/office/drawing/2014/main" id="{2AEABB32-A4CD-4D10-A8FF-5C5C87235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63" name="Line 16">
                <a:extLst>
                  <a:ext uri="{FF2B5EF4-FFF2-40B4-BE49-F238E27FC236}">
                    <a16:creationId xmlns:a16="http://schemas.microsoft.com/office/drawing/2014/main" id="{A2F6407B-4ED1-4BE7-8F8B-102A64A02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64" name="Line 17">
                <a:extLst>
                  <a:ext uri="{FF2B5EF4-FFF2-40B4-BE49-F238E27FC236}">
                    <a16:creationId xmlns:a16="http://schemas.microsoft.com/office/drawing/2014/main" id="{8CBD2F16-37B1-4AD9-A534-962AED218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8458" name="Group 18">
              <a:extLst>
                <a:ext uri="{FF2B5EF4-FFF2-40B4-BE49-F238E27FC236}">
                  <a16:creationId xmlns:a16="http://schemas.microsoft.com/office/drawing/2014/main" id="{EC067FC8-E814-4450-B0A6-B92ADD84FB0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18459" name="Line 19">
                <a:extLst>
                  <a:ext uri="{FF2B5EF4-FFF2-40B4-BE49-F238E27FC236}">
                    <a16:creationId xmlns:a16="http://schemas.microsoft.com/office/drawing/2014/main" id="{5CF001AE-82F4-49C6-BC20-D99151860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60" name="Line 20">
                <a:extLst>
                  <a:ext uri="{FF2B5EF4-FFF2-40B4-BE49-F238E27FC236}">
                    <a16:creationId xmlns:a16="http://schemas.microsoft.com/office/drawing/2014/main" id="{AA03245C-C474-4FB3-91C1-177B07DD6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61" name="Line 21">
                <a:extLst>
                  <a:ext uri="{FF2B5EF4-FFF2-40B4-BE49-F238E27FC236}">
                    <a16:creationId xmlns:a16="http://schemas.microsoft.com/office/drawing/2014/main" id="{4D34E9C9-EEA3-4085-9069-B6E82F542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8" name="Group 22">
            <a:extLst>
              <a:ext uri="{FF2B5EF4-FFF2-40B4-BE49-F238E27FC236}">
                <a16:creationId xmlns:a16="http://schemas.microsoft.com/office/drawing/2014/main" id="{7229C2E2-59DA-4563-8366-207A790CCC13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989138"/>
            <a:ext cx="152400" cy="152400"/>
            <a:chOff x="1536" y="2544"/>
            <a:chExt cx="104" cy="96"/>
          </a:xfrm>
        </p:grpSpPr>
        <p:grpSp>
          <p:nvGrpSpPr>
            <p:cNvPr id="18449" name="Group 23">
              <a:extLst>
                <a:ext uri="{FF2B5EF4-FFF2-40B4-BE49-F238E27FC236}">
                  <a16:creationId xmlns:a16="http://schemas.microsoft.com/office/drawing/2014/main" id="{1C3456B2-4DC5-4F98-9ECB-67760AE43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18454" name="Line 24">
                <a:extLst>
                  <a:ext uri="{FF2B5EF4-FFF2-40B4-BE49-F238E27FC236}">
                    <a16:creationId xmlns:a16="http://schemas.microsoft.com/office/drawing/2014/main" id="{E246AFEC-E927-4E43-B857-FD7F6EF03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55" name="Line 25">
                <a:extLst>
                  <a:ext uri="{FF2B5EF4-FFF2-40B4-BE49-F238E27FC236}">
                    <a16:creationId xmlns:a16="http://schemas.microsoft.com/office/drawing/2014/main" id="{910FA072-FB33-4075-89A5-8E7A88C37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56" name="Line 26">
                <a:extLst>
                  <a:ext uri="{FF2B5EF4-FFF2-40B4-BE49-F238E27FC236}">
                    <a16:creationId xmlns:a16="http://schemas.microsoft.com/office/drawing/2014/main" id="{E39B6BED-3AFD-4290-92A9-FBA92A615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8450" name="Group 27">
              <a:extLst>
                <a:ext uri="{FF2B5EF4-FFF2-40B4-BE49-F238E27FC236}">
                  <a16:creationId xmlns:a16="http://schemas.microsoft.com/office/drawing/2014/main" id="{F395D3F1-0127-48D7-BDE7-3980EBA73C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18451" name="Line 28">
                <a:extLst>
                  <a:ext uri="{FF2B5EF4-FFF2-40B4-BE49-F238E27FC236}">
                    <a16:creationId xmlns:a16="http://schemas.microsoft.com/office/drawing/2014/main" id="{859FF983-579F-4B3C-8B0E-C170B4C57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52" name="Line 29">
                <a:extLst>
                  <a:ext uri="{FF2B5EF4-FFF2-40B4-BE49-F238E27FC236}">
                    <a16:creationId xmlns:a16="http://schemas.microsoft.com/office/drawing/2014/main" id="{21F98C2B-7DAF-460C-9B69-60293C74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53" name="Line 30">
                <a:extLst>
                  <a:ext uri="{FF2B5EF4-FFF2-40B4-BE49-F238E27FC236}">
                    <a16:creationId xmlns:a16="http://schemas.microsoft.com/office/drawing/2014/main" id="{79AC0E22-241C-4A7B-A39E-B5F814CB5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11" name="Group 31">
            <a:extLst>
              <a:ext uri="{FF2B5EF4-FFF2-40B4-BE49-F238E27FC236}">
                <a16:creationId xmlns:a16="http://schemas.microsoft.com/office/drawing/2014/main" id="{67C34E60-FC3B-4457-85F5-5D064CD8B424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1989138"/>
            <a:ext cx="152400" cy="152400"/>
            <a:chOff x="1536" y="2544"/>
            <a:chExt cx="104" cy="96"/>
          </a:xfrm>
        </p:grpSpPr>
        <p:grpSp>
          <p:nvGrpSpPr>
            <p:cNvPr id="18441" name="Group 32">
              <a:extLst>
                <a:ext uri="{FF2B5EF4-FFF2-40B4-BE49-F238E27FC236}">
                  <a16:creationId xmlns:a16="http://schemas.microsoft.com/office/drawing/2014/main" id="{498EACED-BC27-407B-B533-5051A45C6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544"/>
              <a:ext cx="48" cy="96"/>
              <a:chOff x="1536" y="2544"/>
              <a:chExt cx="48" cy="96"/>
            </a:xfrm>
          </p:grpSpPr>
          <p:sp>
            <p:nvSpPr>
              <p:cNvPr id="18446" name="Line 33">
                <a:extLst>
                  <a:ext uri="{FF2B5EF4-FFF2-40B4-BE49-F238E27FC236}">
                    <a16:creationId xmlns:a16="http://schemas.microsoft.com/office/drawing/2014/main" id="{7895172B-6DD4-4518-8435-947578D93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47" name="Line 34">
                <a:extLst>
                  <a:ext uri="{FF2B5EF4-FFF2-40B4-BE49-F238E27FC236}">
                    <a16:creationId xmlns:a16="http://schemas.microsoft.com/office/drawing/2014/main" id="{12C91C26-31D4-45E4-A929-6A7A18F3C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48" name="Line 35">
                <a:extLst>
                  <a:ext uri="{FF2B5EF4-FFF2-40B4-BE49-F238E27FC236}">
                    <a16:creationId xmlns:a16="http://schemas.microsoft.com/office/drawing/2014/main" id="{8B6C4FC8-06BC-41C8-8902-913B51AEC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18442" name="Group 36">
              <a:extLst>
                <a:ext uri="{FF2B5EF4-FFF2-40B4-BE49-F238E27FC236}">
                  <a16:creationId xmlns:a16="http://schemas.microsoft.com/office/drawing/2014/main" id="{76871F79-5856-4CCF-9D48-F81E72EB319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92" y="2544"/>
              <a:ext cx="48" cy="96"/>
              <a:chOff x="1536" y="2544"/>
              <a:chExt cx="48" cy="96"/>
            </a:xfrm>
          </p:grpSpPr>
          <p:sp>
            <p:nvSpPr>
              <p:cNvPr id="18443" name="Line 37">
                <a:extLst>
                  <a:ext uri="{FF2B5EF4-FFF2-40B4-BE49-F238E27FC236}">
                    <a16:creationId xmlns:a16="http://schemas.microsoft.com/office/drawing/2014/main" id="{20EC8BB9-CE93-41E4-B996-9CECA24D9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44" name="Line 38">
                <a:extLst>
                  <a:ext uri="{FF2B5EF4-FFF2-40B4-BE49-F238E27FC236}">
                    <a16:creationId xmlns:a16="http://schemas.microsoft.com/office/drawing/2014/main" id="{BC49C4D1-1468-4BF0-9302-0EA9E2DCA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8445" name="Line 39">
                <a:extLst>
                  <a:ext uri="{FF2B5EF4-FFF2-40B4-BE49-F238E27FC236}">
                    <a16:creationId xmlns:a16="http://schemas.microsoft.com/office/drawing/2014/main" id="{FB572446-7A49-47C0-9C66-60831CFB2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ia számának helye 5">
            <a:extLst>
              <a:ext uri="{FF2B5EF4-FFF2-40B4-BE49-F238E27FC236}">
                <a16:creationId xmlns:a16="http://schemas.microsoft.com/office/drawing/2014/main" id="{DC7AF4A9-1865-41AF-9D9E-3748F401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3C96E2-0D66-4CE9-B76D-A04C5711C13A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9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52FD4C1-5859-437D-9C06-F8494EEEE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Evaluation plans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51AC3AC-5675-484D-B446-0EBD04B87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Specify which access path to follow </a:t>
            </a:r>
          </a:p>
          <a:p>
            <a:pPr eaLnBrk="1" hangingPunct="1"/>
            <a:r>
              <a:rPr lang="en-US" altLang="hu-HU" dirty="0"/>
              <a:t>Specify which algorithm to use to evaluate operator</a:t>
            </a:r>
          </a:p>
          <a:p>
            <a:pPr eaLnBrk="1" hangingPunct="1"/>
            <a:r>
              <a:rPr lang="en-US" altLang="hu-HU" dirty="0"/>
              <a:t>Specify how operators interleave</a:t>
            </a:r>
          </a:p>
          <a:p>
            <a:pPr eaLnBrk="1" hangingPunct="1"/>
            <a:r>
              <a:rPr lang="en-US" altLang="hu-HU" dirty="0"/>
              <a:t>Optimization: 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estimate the cost </a:t>
            </a:r>
            <a:r>
              <a:rPr lang="en-US" altLang="hu-HU" dirty="0"/>
              <a:t>of each plan (not all plans)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select plan with lowest </a:t>
            </a:r>
            <a:r>
              <a:rPr lang="en-US" altLang="hu-HU" dirty="0"/>
              <a:t>estimated cost</a:t>
            </a:r>
          </a:p>
        </p:txBody>
      </p:sp>
      <p:grpSp>
        <p:nvGrpSpPr>
          <p:cNvPr id="2" name="Group 53">
            <a:extLst>
              <a:ext uri="{FF2B5EF4-FFF2-40B4-BE49-F238E27FC236}">
                <a16:creationId xmlns:a16="http://schemas.microsoft.com/office/drawing/2014/main" id="{F1696922-4C7B-4E96-9C5A-C61C44091B7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962400"/>
            <a:ext cx="3829050" cy="2362200"/>
            <a:chOff x="528" y="2496"/>
            <a:chExt cx="2412" cy="1488"/>
          </a:xfrm>
        </p:grpSpPr>
        <p:sp>
          <p:nvSpPr>
            <p:cNvPr id="20520" name="Text Box 4">
              <a:extLst>
                <a:ext uri="{FF2B5EF4-FFF2-40B4-BE49-F238E27FC236}">
                  <a16:creationId xmlns:a16="http://schemas.microsoft.com/office/drawing/2014/main" id="{B5F75AD6-76DB-415B-9D83-83A82E6C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" y="268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0521" name="Rectangle 5">
              <a:extLst>
                <a:ext uri="{FF2B5EF4-FFF2-40B4-BE49-F238E27FC236}">
                  <a16:creationId xmlns:a16="http://schemas.microsoft.com/office/drawing/2014/main" id="{46A11059-4476-461A-996F-823FE49DB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92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1800"/>
                <a:t>σ</a:t>
              </a:r>
              <a:r>
                <a:rPr lang="en-US" altLang="hu-HU" sz="1800" baseline="-25000"/>
                <a:t>name=Paul ; </a:t>
              </a:r>
              <a:r>
                <a:rPr lang="en-US" altLang="hu-HU" sz="1600" i="1" baseline="-25000"/>
                <a:t>use index i</a:t>
              </a:r>
              <a:r>
                <a:rPr lang="en-US" altLang="hu-HU" sz="1600" i="1"/>
                <a:t> </a:t>
              </a:r>
              <a:endParaRPr lang="en-US" altLang="hu-HU" sz="1600"/>
            </a:p>
          </p:txBody>
        </p:sp>
        <p:sp>
          <p:nvSpPr>
            <p:cNvPr id="20522" name="Line 6">
              <a:extLst>
                <a:ext uri="{FF2B5EF4-FFF2-40B4-BE49-F238E27FC236}">
                  <a16:creationId xmlns:a16="http://schemas.microsoft.com/office/drawing/2014/main" id="{0D49E478-373A-4B57-AEFB-FA2614F5D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523" name="Text Box 7">
              <a:extLst>
                <a:ext uri="{FF2B5EF4-FFF2-40B4-BE49-F238E27FC236}">
                  <a16:creationId xmlns:a16="http://schemas.microsoft.com/office/drawing/2014/main" id="{6977EEE8-D2F8-4E02-B06C-64AAB9835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168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student</a:t>
              </a:r>
              <a:endParaRPr lang="en-US" altLang="hu-HU" sz="2400"/>
            </a:p>
          </p:txBody>
        </p:sp>
        <p:sp>
          <p:nvSpPr>
            <p:cNvPr id="20524" name="Freeform 11">
              <a:extLst>
                <a:ext uri="{FF2B5EF4-FFF2-40B4-BE49-F238E27FC236}">
                  <a16:creationId xmlns:a16="http://schemas.microsoft.com/office/drawing/2014/main" id="{CD21FB30-14F1-470C-86A1-57F2FCE8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96"/>
              <a:ext cx="1536" cy="1008"/>
            </a:xfrm>
            <a:custGeom>
              <a:avLst/>
              <a:gdLst>
                <a:gd name="T0" fmla="*/ 768 w 1536"/>
                <a:gd name="T1" fmla="*/ 0 h 1008"/>
                <a:gd name="T2" fmla="*/ 192 w 1536"/>
                <a:gd name="T3" fmla="*/ 144 h 1008"/>
                <a:gd name="T4" fmla="*/ 192 w 1536"/>
                <a:gd name="T5" fmla="*/ 528 h 1008"/>
                <a:gd name="T6" fmla="*/ 0 w 1536"/>
                <a:gd name="T7" fmla="*/ 816 h 1008"/>
                <a:gd name="T8" fmla="*/ 288 w 1536"/>
                <a:gd name="T9" fmla="*/ 1008 h 1008"/>
                <a:gd name="T10" fmla="*/ 720 w 1536"/>
                <a:gd name="T11" fmla="*/ 816 h 1008"/>
                <a:gd name="T12" fmla="*/ 912 w 1536"/>
                <a:gd name="T13" fmla="*/ 528 h 1008"/>
                <a:gd name="T14" fmla="*/ 1536 w 1536"/>
                <a:gd name="T15" fmla="*/ 336 h 1008"/>
                <a:gd name="T16" fmla="*/ 1536 w 1536"/>
                <a:gd name="T17" fmla="*/ 144 h 1008"/>
                <a:gd name="T18" fmla="*/ 768 w 1536"/>
                <a:gd name="T19" fmla="*/ 0 h 10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6"/>
                <a:gd name="T31" fmla="*/ 0 h 1008"/>
                <a:gd name="T32" fmla="*/ 1536 w 1536"/>
                <a:gd name="T33" fmla="*/ 1008 h 10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6" h="1008">
                  <a:moveTo>
                    <a:pt x="768" y="0"/>
                  </a:moveTo>
                  <a:lnTo>
                    <a:pt x="192" y="144"/>
                  </a:lnTo>
                  <a:lnTo>
                    <a:pt x="192" y="528"/>
                  </a:lnTo>
                  <a:lnTo>
                    <a:pt x="0" y="816"/>
                  </a:lnTo>
                  <a:lnTo>
                    <a:pt x="288" y="1008"/>
                  </a:lnTo>
                  <a:lnTo>
                    <a:pt x="720" y="816"/>
                  </a:lnTo>
                  <a:lnTo>
                    <a:pt x="912" y="528"/>
                  </a:lnTo>
                  <a:lnTo>
                    <a:pt x="1536" y="336"/>
                  </a:lnTo>
                  <a:lnTo>
                    <a:pt x="1536" y="144"/>
                  </a:lnTo>
                  <a:lnTo>
                    <a:pt x="768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525" name="Text Box 12">
              <a:extLst>
                <a:ext uri="{FF2B5EF4-FFF2-40B4-BE49-F238E27FC236}">
                  <a16:creationId xmlns:a16="http://schemas.microsoft.com/office/drawing/2014/main" id="{10C68E1A-F885-4264-AB3B-65211DA9B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4" y="316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20526" name="Rectangle 13">
              <a:extLst>
                <a:ext uri="{FF2B5EF4-FFF2-40B4-BE49-F238E27FC236}">
                  <a16:creationId xmlns:a16="http://schemas.microsoft.com/office/drawing/2014/main" id="{10542F0B-6F9C-44B4-A0AA-F5238A1AB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3072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sz="1800"/>
                <a:t>σ</a:t>
              </a:r>
              <a:r>
                <a:rPr lang="en-US" altLang="hu-HU" sz="1800" baseline="-25000"/>
                <a:t>name=Paul</a:t>
              </a:r>
              <a:endParaRPr lang="en-US" altLang="hu-HU" sz="1600"/>
            </a:p>
          </p:txBody>
        </p:sp>
        <p:sp>
          <p:nvSpPr>
            <p:cNvPr id="20527" name="Line 14">
              <a:extLst>
                <a:ext uri="{FF2B5EF4-FFF2-40B4-BE49-F238E27FC236}">
                  <a16:creationId xmlns:a16="http://schemas.microsoft.com/office/drawing/2014/main" id="{7D707A46-9885-45D5-9440-F2903E5A0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8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0528" name="Text Box 15">
              <a:extLst>
                <a:ext uri="{FF2B5EF4-FFF2-40B4-BE49-F238E27FC236}">
                  <a16:creationId xmlns:a16="http://schemas.microsoft.com/office/drawing/2014/main" id="{98D462C3-5767-40A3-84E5-03C4C9D1A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648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hu-HU" sz="1800"/>
                <a:t>student</a:t>
              </a:r>
              <a:endParaRPr lang="en-US" altLang="hu-HU" sz="2400"/>
            </a:p>
          </p:txBody>
        </p:sp>
        <p:sp>
          <p:nvSpPr>
            <p:cNvPr id="20529" name="Freeform 16">
              <a:extLst>
                <a:ext uri="{FF2B5EF4-FFF2-40B4-BE49-F238E27FC236}">
                  <a16:creationId xmlns:a16="http://schemas.microsoft.com/office/drawing/2014/main" id="{8DAE1512-F9FF-473E-B401-745FA4B0E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3024"/>
              <a:ext cx="1488" cy="960"/>
            </a:xfrm>
            <a:custGeom>
              <a:avLst/>
              <a:gdLst>
                <a:gd name="T0" fmla="*/ 421 w 1536"/>
                <a:gd name="T1" fmla="*/ 0 h 1008"/>
                <a:gd name="T2" fmla="*/ 106 w 1536"/>
                <a:gd name="T3" fmla="*/ 57 h 1008"/>
                <a:gd name="T4" fmla="*/ 106 w 1536"/>
                <a:gd name="T5" fmla="*/ 209 h 1008"/>
                <a:gd name="T6" fmla="*/ 0 w 1536"/>
                <a:gd name="T7" fmla="*/ 321 h 1008"/>
                <a:gd name="T8" fmla="*/ 158 w 1536"/>
                <a:gd name="T9" fmla="*/ 400 h 1008"/>
                <a:gd name="T10" fmla="*/ 395 w 1536"/>
                <a:gd name="T11" fmla="*/ 321 h 1008"/>
                <a:gd name="T12" fmla="*/ 498 w 1536"/>
                <a:gd name="T13" fmla="*/ 209 h 1008"/>
                <a:gd name="T14" fmla="*/ 840 w 1536"/>
                <a:gd name="T15" fmla="*/ 133 h 1008"/>
                <a:gd name="T16" fmla="*/ 840 w 1536"/>
                <a:gd name="T17" fmla="*/ 57 h 1008"/>
                <a:gd name="T18" fmla="*/ 421 w 1536"/>
                <a:gd name="T19" fmla="*/ 0 h 10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6"/>
                <a:gd name="T31" fmla="*/ 0 h 1008"/>
                <a:gd name="T32" fmla="*/ 1536 w 1536"/>
                <a:gd name="T33" fmla="*/ 1008 h 10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6" h="1008">
                  <a:moveTo>
                    <a:pt x="768" y="0"/>
                  </a:moveTo>
                  <a:lnTo>
                    <a:pt x="192" y="144"/>
                  </a:lnTo>
                  <a:lnTo>
                    <a:pt x="192" y="528"/>
                  </a:lnTo>
                  <a:lnTo>
                    <a:pt x="0" y="816"/>
                  </a:lnTo>
                  <a:lnTo>
                    <a:pt x="288" y="1008"/>
                  </a:lnTo>
                  <a:lnTo>
                    <a:pt x="720" y="816"/>
                  </a:lnTo>
                  <a:lnTo>
                    <a:pt x="912" y="528"/>
                  </a:lnTo>
                  <a:lnTo>
                    <a:pt x="1536" y="336"/>
                  </a:lnTo>
                  <a:lnTo>
                    <a:pt x="1536" y="144"/>
                  </a:lnTo>
                  <a:lnTo>
                    <a:pt x="768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3" name="Group 55">
            <a:extLst>
              <a:ext uri="{FF2B5EF4-FFF2-40B4-BE49-F238E27FC236}">
                <a16:creationId xmlns:a16="http://schemas.microsoft.com/office/drawing/2014/main" id="{56299270-0644-49D2-9B30-7C40FC44791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33600"/>
            <a:ext cx="4876800" cy="4114800"/>
            <a:chOff x="2880" y="1344"/>
            <a:chExt cx="3072" cy="2592"/>
          </a:xfrm>
        </p:grpSpPr>
        <p:sp>
          <p:nvSpPr>
            <p:cNvPr id="20487" name="Rectangle 49">
              <a:extLst>
                <a:ext uri="{FF2B5EF4-FFF2-40B4-BE49-F238E27FC236}">
                  <a16:creationId xmlns:a16="http://schemas.microsoft.com/office/drawing/2014/main" id="{6FA1DDA7-4568-4460-9E9F-CCCCF2271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01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σ</a:t>
              </a:r>
              <a:r>
                <a:rPr lang="en-US" altLang="hu-HU" baseline="-25000"/>
                <a:t>coursename=Advanced DBs</a:t>
              </a:r>
              <a:r>
                <a:rPr lang="en-US" altLang="hu-HU" sz="1800" baseline="-25000"/>
                <a:t> l</a:t>
              </a:r>
            </a:p>
          </p:txBody>
        </p:sp>
        <p:grpSp>
          <p:nvGrpSpPr>
            <p:cNvPr id="20488" name="Group 54">
              <a:extLst>
                <a:ext uri="{FF2B5EF4-FFF2-40B4-BE49-F238E27FC236}">
                  <a16:creationId xmlns:a16="http://schemas.microsoft.com/office/drawing/2014/main" id="{56A97D4C-13B7-42D5-BD78-C35A7BFB1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344"/>
              <a:ext cx="2945" cy="2592"/>
              <a:chOff x="2880" y="1344"/>
              <a:chExt cx="2945" cy="2592"/>
            </a:xfrm>
          </p:grpSpPr>
          <p:grpSp>
            <p:nvGrpSpPr>
              <p:cNvPr id="20489" name="Group 18">
                <a:extLst>
                  <a:ext uri="{FF2B5EF4-FFF2-40B4-BE49-F238E27FC236}">
                    <a16:creationId xmlns:a16="http://schemas.microsoft.com/office/drawing/2014/main" id="{BEEA8E47-5A65-4C87-B13A-5B15A3F5DC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3216"/>
                <a:ext cx="96" cy="96"/>
                <a:chOff x="1536" y="2544"/>
                <a:chExt cx="104" cy="96"/>
              </a:xfrm>
            </p:grpSpPr>
            <p:grpSp>
              <p:nvGrpSpPr>
                <p:cNvPr id="20512" name="Group 19">
                  <a:extLst>
                    <a:ext uri="{FF2B5EF4-FFF2-40B4-BE49-F238E27FC236}">
                      <a16:creationId xmlns:a16="http://schemas.microsoft.com/office/drawing/2014/main" id="{DB4AD62C-4521-43B7-859D-C59A46B88E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20517" name="Line 20">
                    <a:extLst>
                      <a:ext uri="{FF2B5EF4-FFF2-40B4-BE49-F238E27FC236}">
                        <a16:creationId xmlns:a16="http://schemas.microsoft.com/office/drawing/2014/main" id="{ECFE33B0-FB0D-4D7A-A935-36FBABADE9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0518" name="Line 21">
                    <a:extLst>
                      <a:ext uri="{FF2B5EF4-FFF2-40B4-BE49-F238E27FC236}">
                        <a16:creationId xmlns:a16="http://schemas.microsoft.com/office/drawing/2014/main" id="{2850B987-31F9-457D-B00F-64E6A43D6E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0519" name="Line 22">
                    <a:extLst>
                      <a:ext uri="{FF2B5EF4-FFF2-40B4-BE49-F238E27FC236}">
                        <a16:creationId xmlns:a16="http://schemas.microsoft.com/office/drawing/2014/main" id="{49B1B8A4-0F84-4C17-953A-F87C6FC9D1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20513" name="Group 23">
                  <a:extLst>
                    <a:ext uri="{FF2B5EF4-FFF2-40B4-BE49-F238E27FC236}">
                      <a16:creationId xmlns:a16="http://schemas.microsoft.com/office/drawing/2014/main" id="{D663FB70-57F6-4132-B2EF-FE6CEFA379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20514" name="Line 24">
                    <a:extLst>
                      <a:ext uri="{FF2B5EF4-FFF2-40B4-BE49-F238E27FC236}">
                        <a16:creationId xmlns:a16="http://schemas.microsoft.com/office/drawing/2014/main" id="{AD122335-28F0-48EE-8F9A-01CCE16AEF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0515" name="Line 25">
                    <a:extLst>
                      <a:ext uri="{FF2B5EF4-FFF2-40B4-BE49-F238E27FC236}">
                        <a16:creationId xmlns:a16="http://schemas.microsoft.com/office/drawing/2014/main" id="{BFEA46A1-E0BA-474A-922E-3CFE11852B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0516" name="Line 26">
                    <a:extLst>
                      <a:ext uri="{FF2B5EF4-FFF2-40B4-BE49-F238E27FC236}">
                        <a16:creationId xmlns:a16="http://schemas.microsoft.com/office/drawing/2014/main" id="{774C755B-1C5F-4428-9AA7-5F77D310A4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20490" name="Line 27">
                <a:extLst>
                  <a:ext uri="{FF2B5EF4-FFF2-40B4-BE49-F238E27FC236}">
                    <a16:creationId xmlns:a16="http://schemas.microsoft.com/office/drawing/2014/main" id="{BD461D27-AE03-4FFE-B452-BCA0F43DF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2" y="336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491" name="Line 29">
                <a:extLst>
                  <a:ext uri="{FF2B5EF4-FFF2-40B4-BE49-F238E27FC236}">
                    <a16:creationId xmlns:a16="http://schemas.microsoft.com/office/drawing/2014/main" id="{D0621995-6581-412E-9B28-B77962AD4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3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492" name="Text Box 30">
                <a:extLst>
                  <a:ext uri="{FF2B5EF4-FFF2-40B4-BE49-F238E27FC236}">
                    <a16:creationId xmlns:a16="http://schemas.microsoft.com/office/drawing/2014/main" id="{5D1272E1-30FB-4B92-AAB6-63CF2319E3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" y="3648"/>
                <a:ext cx="5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student</a:t>
                </a:r>
                <a:endParaRPr lang="en-US" altLang="hu-HU" sz="2400"/>
              </a:p>
            </p:txBody>
          </p:sp>
          <p:sp>
            <p:nvSpPr>
              <p:cNvPr id="20493" name="Text Box 31">
                <a:extLst>
                  <a:ext uri="{FF2B5EF4-FFF2-40B4-BE49-F238E27FC236}">
                    <a16:creationId xmlns:a16="http://schemas.microsoft.com/office/drawing/2014/main" id="{1777776A-5C5A-4038-863C-59B4FECEE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648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takes</a:t>
                </a:r>
                <a:endParaRPr lang="en-US" altLang="hu-HU" sz="2400"/>
              </a:p>
            </p:txBody>
          </p:sp>
          <p:sp>
            <p:nvSpPr>
              <p:cNvPr id="20494" name="Text Box 32">
                <a:extLst>
                  <a:ext uri="{FF2B5EF4-FFF2-40B4-BE49-F238E27FC236}">
                    <a16:creationId xmlns:a16="http://schemas.microsoft.com/office/drawing/2014/main" id="{A74737CC-9354-46BD-887F-EE7E8AE09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68"/>
                <a:ext cx="8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cid; </a:t>
                </a:r>
                <a:r>
                  <a:rPr lang="en-US" altLang="hu-HU" sz="2400" i="1" baseline="-25000"/>
                  <a:t>hash join</a:t>
                </a:r>
                <a:endParaRPr lang="en-US" altLang="hu-HU" sz="2400"/>
              </a:p>
            </p:txBody>
          </p:sp>
          <p:sp>
            <p:nvSpPr>
              <p:cNvPr id="20495" name="Line 33">
                <a:extLst>
                  <a:ext uri="{FF2B5EF4-FFF2-40B4-BE49-F238E27FC236}">
                    <a16:creationId xmlns:a16="http://schemas.microsoft.com/office/drawing/2014/main" id="{F4C8EB0C-B12D-4125-B073-184CB0387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688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grpSp>
            <p:nvGrpSpPr>
              <p:cNvPr id="20496" name="Group 34">
                <a:extLst>
                  <a:ext uri="{FF2B5EF4-FFF2-40B4-BE49-F238E27FC236}">
                    <a16:creationId xmlns:a16="http://schemas.microsoft.com/office/drawing/2014/main" id="{747A6F2E-E3AF-4E62-8363-1577F008F6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2580"/>
                <a:ext cx="96" cy="96"/>
                <a:chOff x="1536" y="2544"/>
                <a:chExt cx="104" cy="96"/>
              </a:xfrm>
            </p:grpSpPr>
            <p:grpSp>
              <p:nvGrpSpPr>
                <p:cNvPr id="20504" name="Group 35">
                  <a:extLst>
                    <a:ext uri="{FF2B5EF4-FFF2-40B4-BE49-F238E27FC236}">
                      <a16:creationId xmlns:a16="http://schemas.microsoft.com/office/drawing/2014/main" id="{5110C9E0-3904-4597-A816-F73F1774D1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20509" name="Line 36">
                    <a:extLst>
                      <a:ext uri="{FF2B5EF4-FFF2-40B4-BE49-F238E27FC236}">
                        <a16:creationId xmlns:a16="http://schemas.microsoft.com/office/drawing/2014/main" id="{B2BD716D-9473-4740-8C0A-FE4B11BFC3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0510" name="Line 37">
                    <a:extLst>
                      <a:ext uri="{FF2B5EF4-FFF2-40B4-BE49-F238E27FC236}">
                        <a16:creationId xmlns:a16="http://schemas.microsoft.com/office/drawing/2014/main" id="{1CDB93B1-3ADF-4D08-811F-660911C80A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0511" name="Line 38">
                    <a:extLst>
                      <a:ext uri="{FF2B5EF4-FFF2-40B4-BE49-F238E27FC236}">
                        <a16:creationId xmlns:a16="http://schemas.microsoft.com/office/drawing/2014/main" id="{E2BA35FC-3188-40B1-A5BF-72989E2F8A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  <p:grpSp>
              <p:nvGrpSpPr>
                <p:cNvPr id="20505" name="Group 39">
                  <a:extLst>
                    <a:ext uri="{FF2B5EF4-FFF2-40B4-BE49-F238E27FC236}">
                      <a16:creationId xmlns:a16="http://schemas.microsoft.com/office/drawing/2014/main" id="{387EFA37-89A4-4F92-849E-D9B73C4055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592" y="2544"/>
                  <a:ext cx="48" cy="96"/>
                  <a:chOff x="1536" y="2544"/>
                  <a:chExt cx="48" cy="96"/>
                </a:xfrm>
              </p:grpSpPr>
              <p:sp>
                <p:nvSpPr>
                  <p:cNvPr id="20506" name="Line 40">
                    <a:extLst>
                      <a:ext uri="{FF2B5EF4-FFF2-40B4-BE49-F238E27FC236}">
                        <a16:creationId xmlns:a16="http://schemas.microsoft.com/office/drawing/2014/main" id="{D47D3C26-D113-4E2B-B657-59AA3AC191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0507" name="Line 41">
                    <a:extLst>
                      <a:ext uri="{FF2B5EF4-FFF2-40B4-BE49-F238E27FC236}">
                        <a16:creationId xmlns:a16="http://schemas.microsoft.com/office/drawing/2014/main" id="{C549ADBF-44B0-46A5-B891-E857914205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544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  <p:sp>
                <p:nvSpPr>
                  <p:cNvPr id="20508" name="Line 42">
                    <a:extLst>
                      <a:ext uri="{FF2B5EF4-FFF2-40B4-BE49-F238E27FC236}">
                        <a16:creationId xmlns:a16="http://schemas.microsoft.com/office/drawing/2014/main" id="{3A8C3D9B-F124-46BA-80EE-989CFB1D23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36" y="259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hu-HU"/>
                  </a:p>
                </p:txBody>
              </p:sp>
            </p:grpSp>
          </p:grpSp>
          <p:sp>
            <p:nvSpPr>
              <p:cNvPr id="20497" name="Text Box 43">
                <a:extLst>
                  <a:ext uri="{FF2B5EF4-FFF2-40B4-BE49-F238E27FC236}">
                    <a16:creationId xmlns:a16="http://schemas.microsoft.com/office/drawing/2014/main" id="{763DDE11-E1CA-453E-9CC8-57742DD332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532"/>
                <a:ext cx="136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2400" baseline="-25000"/>
                  <a:t>courseid; </a:t>
                </a:r>
                <a:r>
                  <a:rPr lang="en-US" altLang="hu-HU" sz="2400" i="1" baseline="-25000"/>
                  <a:t>index-nested loop</a:t>
                </a:r>
                <a:endParaRPr lang="en-US" altLang="hu-HU" sz="2400"/>
              </a:p>
            </p:txBody>
          </p:sp>
          <p:sp>
            <p:nvSpPr>
              <p:cNvPr id="20498" name="Line 44">
                <a:extLst>
                  <a:ext uri="{FF2B5EF4-FFF2-40B4-BE49-F238E27FC236}">
                    <a16:creationId xmlns:a16="http://schemas.microsoft.com/office/drawing/2014/main" id="{F7483D09-AA75-4B75-9C91-98BF4EDAF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2" y="2712"/>
                <a:ext cx="7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499" name="Text Box 45">
                <a:extLst>
                  <a:ext uri="{FF2B5EF4-FFF2-40B4-BE49-F238E27FC236}">
                    <a16:creationId xmlns:a16="http://schemas.microsoft.com/office/drawing/2014/main" id="{BB4E8FB4-7E63-42D8-A4E3-A86488A02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6" y="316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 sz="1800"/>
                  <a:t>course</a:t>
                </a:r>
                <a:endParaRPr lang="en-US" altLang="hu-HU" sz="2400"/>
              </a:p>
            </p:txBody>
          </p:sp>
          <p:sp>
            <p:nvSpPr>
              <p:cNvPr id="20500" name="Line 46">
                <a:extLst>
                  <a:ext uri="{FF2B5EF4-FFF2-40B4-BE49-F238E27FC236}">
                    <a16:creationId xmlns:a16="http://schemas.microsoft.com/office/drawing/2014/main" id="{5682113D-2EE1-4508-892F-DD384E5EB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01" name="Line 50">
                <a:extLst>
                  <a:ext uri="{FF2B5EF4-FFF2-40B4-BE49-F238E27FC236}">
                    <a16:creationId xmlns:a16="http://schemas.microsoft.com/office/drawing/2014/main" id="{B36EE7B6-06A2-4413-AC81-D9C4F16C7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72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02" name="Text Box 51">
                <a:extLst>
                  <a:ext uri="{FF2B5EF4-FFF2-40B4-BE49-F238E27FC236}">
                    <a16:creationId xmlns:a16="http://schemas.microsoft.com/office/drawing/2014/main" id="{CD00936E-B655-43E6-856A-A2ACA0540A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478"/>
                <a:ext cx="4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hu-HU"/>
                  <a:t>π</a:t>
                </a:r>
                <a:r>
                  <a:rPr lang="en-US" altLang="hu-HU" baseline="-25000"/>
                  <a:t>name</a:t>
                </a:r>
              </a:p>
            </p:txBody>
          </p:sp>
          <p:sp>
            <p:nvSpPr>
              <p:cNvPr id="20503" name="Freeform 52">
                <a:extLst>
                  <a:ext uri="{FF2B5EF4-FFF2-40B4-BE49-F238E27FC236}">
                    <a16:creationId xmlns:a16="http://schemas.microsoft.com/office/drawing/2014/main" id="{2C45D475-6218-4586-9075-DF382379C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1344"/>
                <a:ext cx="2880" cy="2592"/>
              </a:xfrm>
              <a:custGeom>
                <a:avLst/>
                <a:gdLst>
                  <a:gd name="T0" fmla="*/ 1632 w 2880"/>
                  <a:gd name="T1" fmla="*/ 0 h 2592"/>
                  <a:gd name="T2" fmla="*/ 1248 w 2880"/>
                  <a:gd name="T3" fmla="*/ 576 h 2592"/>
                  <a:gd name="T4" fmla="*/ 1200 w 2880"/>
                  <a:gd name="T5" fmla="*/ 1200 h 2592"/>
                  <a:gd name="T6" fmla="*/ 528 w 2880"/>
                  <a:gd name="T7" fmla="*/ 1728 h 2592"/>
                  <a:gd name="T8" fmla="*/ 0 w 2880"/>
                  <a:gd name="T9" fmla="*/ 2448 h 2592"/>
                  <a:gd name="T10" fmla="*/ 240 w 2880"/>
                  <a:gd name="T11" fmla="*/ 2544 h 2592"/>
                  <a:gd name="T12" fmla="*/ 1344 w 2880"/>
                  <a:gd name="T13" fmla="*/ 2592 h 2592"/>
                  <a:gd name="T14" fmla="*/ 1632 w 2880"/>
                  <a:gd name="T15" fmla="*/ 2256 h 2592"/>
                  <a:gd name="T16" fmla="*/ 2784 w 2880"/>
                  <a:gd name="T17" fmla="*/ 2160 h 2592"/>
                  <a:gd name="T18" fmla="*/ 2880 w 2880"/>
                  <a:gd name="T19" fmla="*/ 768 h 2592"/>
                  <a:gd name="T20" fmla="*/ 2064 w 2880"/>
                  <a:gd name="T21" fmla="*/ 432 h 2592"/>
                  <a:gd name="T22" fmla="*/ 1632 w 2880"/>
                  <a:gd name="T23" fmla="*/ 0 h 25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0"/>
                  <a:gd name="T37" fmla="*/ 0 h 2592"/>
                  <a:gd name="T38" fmla="*/ 2880 w 2880"/>
                  <a:gd name="T39" fmla="*/ 2592 h 25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0" h="2592">
                    <a:moveTo>
                      <a:pt x="1632" y="0"/>
                    </a:moveTo>
                    <a:lnTo>
                      <a:pt x="1248" y="576"/>
                    </a:lnTo>
                    <a:lnTo>
                      <a:pt x="1200" y="1200"/>
                    </a:lnTo>
                    <a:lnTo>
                      <a:pt x="528" y="1728"/>
                    </a:lnTo>
                    <a:lnTo>
                      <a:pt x="0" y="2448"/>
                    </a:lnTo>
                    <a:lnTo>
                      <a:pt x="240" y="2544"/>
                    </a:lnTo>
                    <a:lnTo>
                      <a:pt x="1344" y="2592"/>
                    </a:lnTo>
                    <a:lnTo>
                      <a:pt x="1632" y="2256"/>
                    </a:lnTo>
                    <a:lnTo>
                      <a:pt x="2784" y="2160"/>
                    </a:lnTo>
                    <a:lnTo>
                      <a:pt x="2880" y="768"/>
                    </a:lnTo>
                    <a:lnTo>
                      <a:pt x="2064" y="432"/>
                    </a:lnTo>
                    <a:lnTo>
                      <a:pt x="1632" y="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ia számának helye 5">
            <a:extLst>
              <a:ext uri="{FF2B5EF4-FFF2-40B4-BE49-F238E27FC236}">
                <a16:creationId xmlns:a16="http://schemas.microsoft.com/office/drawing/2014/main" id="{3DCA2539-88EA-4C19-896D-6078BF44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F8D9CA-8BD4-4E37-9C5B-96278E34A0AF}" type="slidenum">
              <a:rPr lang="en-US" altLang="hu-HU" sz="9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9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603881C-1EE5-4F2A-887C-B7F619CA1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Estimating Cost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8ACE47F-5BF9-411F-B742-024B10939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What needs to be considered:</a:t>
            </a:r>
          </a:p>
          <a:p>
            <a:pPr lvl="1" eaLnBrk="1" hangingPunct="1"/>
            <a:r>
              <a:rPr lang="en-US" altLang="hu-HU" dirty="0"/>
              <a:t>Disk I/</a:t>
            </a:r>
            <a:r>
              <a:rPr lang="en-US" altLang="hu-HU" dirty="0" err="1"/>
              <a:t>Os</a:t>
            </a:r>
            <a:endParaRPr lang="en-US" altLang="hu-HU" dirty="0"/>
          </a:p>
          <a:p>
            <a:pPr lvl="2" eaLnBrk="1" hangingPunct="1"/>
            <a:r>
              <a:rPr lang="en-US" altLang="hu-HU" dirty="0"/>
              <a:t>sequential   (reading neighbor</a:t>
            </a:r>
            <a:r>
              <a:rPr lang="hu-HU" altLang="hu-HU" dirty="0"/>
              <a:t>ing</a:t>
            </a:r>
            <a:r>
              <a:rPr lang="en-US" altLang="hu-HU" dirty="0"/>
              <a:t> pages is faster)</a:t>
            </a:r>
          </a:p>
          <a:p>
            <a:pPr lvl="2" eaLnBrk="1" hangingPunct="1"/>
            <a:r>
              <a:rPr lang="en-US" altLang="hu-HU" dirty="0"/>
              <a:t>random</a:t>
            </a:r>
            <a:r>
              <a:rPr lang="hu-HU" altLang="hu-HU" dirty="0"/>
              <a:t> (</a:t>
            </a:r>
            <a:r>
              <a:rPr lang="hu-HU" altLang="hu-HU" dirty="0" err="1"/>
              <a:t>reading</a:t>
            </a:r>
            <a:r>
              <a:rPr lang="hu-HU" altLang="hu-HU" dirty="0"/>
              <a:t> </a:t>
            </a:r>
            <a:r>
              <a:rPr lang="hu-HU" altLang="hu-HU" dirty="0" err="1"/>
              <a:t>pages</a:t>
            </a:r>
            <a:r>
              <a:rPr lang="hu-HU" altLang="hu-HU" dirty="0"/>
              <a:t> in </a:t>
            </a:r>
            <a:r>
              <a:rPr lang="hu-HU" altLang="hu-HU" dirty="0" err="1"/>
              <a:t>the</a:t>
            </a:r>
            <a:r>
              <a:rPr lang="hu-HU" altLang="hu-HU" dirty="0"/>
              <a:t> </a:t>
            </a:r>
            <a:r>
              <a:rPr lang="hu-HU" altLang="hu-HU" dirty="0" err="1"/>
              <a:t>order</a:t>
            </a:r>
            <a:r>
              <a:rPr lang="hu-HU" altLang="hu-HU" dirty="0"/>
              <a:t> of </a:t>
            </a:r>
            <a:r>
              <a:rPr lang="hu-HU" altLang="hu-HU" dirty="0" err="1"/>
              <a:t>requests</a:t>
            </a:r>
            <a:r>
              <a:rPr lang="hu-HU" altLang="hu-HU" dirty="0"/>
              <a:t>)</a:t>
            </a:r>
            <a:endParaRPr lang="en-US" altLang="hu-HU" dirty="0"/>
          </a:p>
          <a:p>
            <a:pPr lvl="1" eaLnBrk="1" hangingPunct="1"/>
            <a:r>
              <a:rPr lang="en-US" altLang="hu-HU" dirty="0"/>
              <a:t>CPU time </a:t>
            </a:r>
          </a:p>
          <a:p>
            <a:pPr lvl="1" eaLnBrk="1" hangingPunct="1"/>
            <a:r>
              <a:rPr lang="en-US" altLang="hu-HU" dirty="0"/>
              <a:t>Network communication</a:t>
            </a:r>
          </a:p>
          <a:p>
            <a:pPr eaLnBrk="1" hangingPunct="1"/>
            <a:r>
              <a:rPr lang="en-US" altLang="hu-HU" dirty="0"/>
              <a:t>What are we going to consider: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Disk I/</a:t>
            </a:r>
            <a:r>
              <a:rPr lang="en-US" altLang="hu-HU" dirty="0" err="1">
                <a:solidFill>
                  <a:srgbClr val="FF0000"/>
                </a:solidFill>
              </a:rPr>
              <a:t>Os</a:t>
            </a:r>
            <a:endParaRPr lang="en-US" altLang="hu-HU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hu-HU" dirty="0"/>
              <a:t>page </a:t>
            </a:r>
            <a:r>
              <a:rPr lang="hu-HU" altLang="hu-HU" dirty="0"/>
              <a:t>(</a:t>
            </a:r>
            <a:r>
              <a:rPr lang="hu-HU" altLang="hu-HU" dirty="0" err="1">
                <a:solidFill>
                  <a:srgbClr val="FF0000"/>
                </a:solidFill>
              </a:rPr>
              <a:t>data</a:t>
            </a:r>
            <a:r>
              <a:rPr lang="hu-HU" altLang="hu-HU" dirty="0">
                <a:solidFill>
                  <a:srgbClr val="FF0000"/>
                </a:solidFill>
              </a:rPr>
              <a:t> </a:t>
            </a:r>
            <a:r>
              <a:rPr lang="hu-HU" altLang="hu-HU" dirty="0" err="1">
                <a:solidFill>
                  <a:srgbClr val="FF0000"/>
                </a:solidFill>
              </a:rPr>
              <a:t>block</a:t>
            </a:r>
            <a:r>
              <a:rPr lang="hu-HU" altLang="hu-HU" dirty="0"/>
              <a:t>) </a:t>
            </a:r>
            <a:r>
              <a:rPr lang="en-US" altLang="hu-HU" dirty="0"/>
              <a:t>reads/writes</a:t>
            </a:r>
          </a:p>
          <a:p>
            <a:pPr lvl="1" eaLnBrk="1" hangingPunct="1"/>
            <a:r>
              <a:rPr lang="en-US" altLang="hu-HU" dirty="0">
                <a:solidFill>
                  <a:srgbClr val="FF0000"/>
                </a:solidFill>
              </a:rPr>
              <a:t>Ignoring</a:t>
            </a:r>
            <a:r>
              <a:rPr lang="en-US" altLang="hu-HU" dirty="0"/>
              <a:t> cost of writing </a:t>
            </a:r>
            <a:r>
              <a:rPr lang="en-US" altLang="hu-HU" dirty="0">
                <a:solidFill>
                  <a:srgbClr val="FF0000"/>
                </a:solidFill>
              </a:rPr>
              <a:t>final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theme/theme1.xml><?xml version="1.0" encoding="utf-8"?>
<a:theme xmlns:a="http://schemas.openxmlformats.org/drawingml/2006/main" name="lectures">
  <a:themeElements>
    <a:clrScheme name="lect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xercise">
  <a:themeElements>
    <a:clrScheme name="exerci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xerci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exerci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erci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erci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erci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erci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erci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erci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erci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erci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erci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erci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erci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Templates:exercise.pot</Template>
  <TotalTime>4141</TotalTime>
  <Words>2661</Words>
  <Application>Microsoft Office PowerPoint</Application>
  <PresentationFormat>Diavetítés a képernyőre (4:3 oldalarány)</PresentationFormat>
  <Paragraphs>720</Paragraphs>
  <Slides>42</Slides>
  <Notes>42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47" baseType="lpstr">
      <vt:lpstr>Arial</vt:lpstr>
      <vt:lpstr>Times</vt:lpstr>
      <vt:lpstr>lectures</vt:lpstr>
      <vt:lpstr>exercise</vt:lpstr>
      <vt:lpstr>Equation</vt:lpstr>
      <vt:lpstr>Query processing and optimization</vt:lpstr>
      <vt:lpstr>Definitions</vt:lpstr>
      <vt:lpstr>Query Processing (1/2)</vt:lpstr>
      <vt:lpstr>Query Processing (2/2)</vt:lpstr>
      <vt:lpstr>Relational Algebra (1/2)</vt:lpstr>
      <vt:lpstr>Relational Algebra (2/2)</vt:lpstr>
      <vt:lpstr>Why Optimize?</vt:lpstr>
      <vt:lpstr>Evaluation plans</vt:lpstr>
      <vt:lpstr>Estimating Cost</vt:lpstr>
      <vt:lpstr>Operations and Costs (1/2)</vt:lpstr>
      <vt:lpstr>Operations and Costs (2/2)</vt:lpstr>
      <vt:lpstr>Cost of Selection σ (1/2)</vt:lpstr>
      <vt:lpstr>Cost of Selection σ (2/2)</vt:lpstr>
      <vt:lpstr>Complex selection σexpr</vt:lpstr>
      <vt:lpstr>Projection and set operations</vt:lpstr>
      <vt:lpstr>Sorting</vt:lpstr>
      <vt:lpstr>External Sort-Merge Algorithm (1/3)</vt:lpstr>
      <vt:lpstr>External Sort-Merge Algorithm (2/3)</vt:lpstr>
      <vt:lpstr>External Sort-Merge Algorithm (3/3)</vt:lpstr>
      <vt:lpstr>Sort-Merge Example</vt:lpstr>
      <vt:lpstr>Sort-Merge cost</vt:lpstr>
      <vt:lpstr>Projection</vt:lpstr>
      <vt:lpstr>Join</vt:lpstr>
      <vt:lpstr>Nested loop join (1/2)</vt:lpstr>
      <vt:lpstr>Nested loop join (2/2)</vt:lpstr>
      <vt:lpstr>Block nested loop join (1/2)</vt:lpstr>
      <vt:lpstr>Block nested loop join (2/2)</vt:lpstr>
      <vt:lpstr>Block nested loop join (an improvement)</vt:lpstr>
      <vt:lpstr>Block nested loop join (an improvement)</vt:lpstr>
      <vt:lpstr>Indexed nested loop join</vt:lpstr>
      <vt:lpstr>Sort-merge join</vt:lpstr>
      <vt:lpstr>Hash join</vt:lpstr>
      <vt:lpstr>Evaluation</vt:lpstr>
      <vt:lpstr>Materialization</vt:lpstr>
      <vt:lpstr>Pipelining (1/2)</vt:lpstr>
      <vt:lpstr>Pipelining (2/2)</vt:lpstr>
      <vt:lpstr>Choosing evaluation plans</vt:lpstr>
      <vt:lpstr>Cost estimation</vt:lpstr>
      <vt:lpstr>Expression Equivalence</vt:lpstr>
      <vt:lpstr>Cost Optimizer (1/2)</vt:lpstr>
      <vt:lpstr>Cost Optimizer (2/2)</vt:lpstr>
      <vt:lpstr>Summary</vt:lpstr>
    </vt:vector>
  </TitlesOfParts>
  <Company>Nikos Rizopoulos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processing and optimization</dc:title>
  <dc:creator>Nikos Rizopoulos</dc:creator>
  <cp:lastModifiedBy>Tibor</cp:lastModifiedBy>
  <cp:revision>173</cp:revision>
  <dcterms:created xsi:type="dcterms:W3CDTF">2006-10-20T18:05:07Z</dcterms:created>
  <dcterms:modified xsi:type="dcterms:W3CDTF">2020-10-12T22:35:49Z</dcterms:modified>
</cp:coreProperties>
</file>