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343" r:id="rId5"/>
    <p:sldId id="259" r:id="rId6"/>
    <p:sldId id="260" r:id="rId7"/>
    <p:sldId id="267" r:id="rId8"/>
    <p:sldId id="269" r:id="rId9"/>
    <p:sldId id="261" r:id="rId10"/>
    <p:sldId id="273" r:id="rId11"/>
    <p:sldId id="271" r:id="rId12"/>
    <p:sldId id="272" r:id="rId13"/>
    <p:sldId id="275" r:id="rId14"/>
    <p:sldId id="274" r:id="rId15"/>
    <p:sldId id="283" r:id="rId16"/>
    <p:sldId id="284" r:id="rId17"/>
    <p:sldId id="295" r:id="rId18"/>
    <p:sldId id="262" r:id="rId19"/>
    <p:sldId id="285" r:id="rId20"/>
    <p:sldId id="291" r:id="rId21"/>
    <p:sldId id="313" r:id="rId22"/>
    <p:sldId id="286" r:id="rId23"/>
    <p:sldId id="287" r:id="rId24"/>
    <p:sldId id="296" r:id="rId25"/>
    <p:sldId id="288" r:id="rId26"/>
    <p:sldId id="308" r:id="rId27"/>
    <p:sldId id="297" r:id="rId28"/>
    <p:sldId id="309" r:id="rId29"/>
    <p:sldId id="298" r:id="rId30"/>
    <p:sldId id="310" r:id="rId31"/>
    <p:sldId id="292" r:id="rId32"/>
    <p:sldId id="293" r:id="rId33"/>
    <p:sldId id="301" r:id="rId34"/>
    <p:sldId id="299" r:id="rId35"/>
    <p:sldId id="300" r:id="rId36"/>
    <p:sldId id="294" r:id="rId37"/>
    <p:sldId id="311" r:id="rId38"/>
    <p:sldId id="312" r:id="rId39"/>
    <p:sldId id="314" r:id="rId40"/>
    <p:sldId id="316" r:id="rId41"/>
    <p:sldId id="315" r:id="rId42"/>
    <p:sldId id="317" r:id="rId43"/>
    <p:sldId id="289" r:id="rId44"/>
    <p:sldId id="290" r:id="rId45"/>
    <p:sldId id="302" r:id="rId46"/>
    <p:sldId id="303" r:id="rId47"/>
    <p:sldId id="323" r:id="rId48"/>
    <p:sldId id="318" r:id="rId49"/>
    <p:sldId id="319" r:id="rId50"/>
    <p:sldId id="320" r:id="rId51"/>
    <p:sldId id="327" r:id="rId52"/>
    <p:sldId id="321" r:id="rId53"/>
    <p:sldId id="324" r:id="rId54"/>
    <p:sldId id="325" r:id="rId55"/>
    <p:sldId id="326" r:id="rId56"/>
    <p:sldId id="332" r:id="rId57"/>
    <p:sldId id="322" r:id="rId58"/>
    <p:sldId id="334" r:id="rId59"/>
    <p:sldId id="333" r:id="rId60"/>
    <p:sldId id="328" r:id="rId61"/>
    <p:sldId id="336" r:id="rId62"/>
    <p:sldId id="329" r:id="rId63"/>
    <p:sldId id="340" r:id="rId64"/>
    <p:sldId id="330" r:id="rId65"/>
    <p:sldId id="341" r:id="rId66"/>
    <p:sldId id="331" r:id="rId67"/>
    <p:sldId id="342" r:id="rId68"/>
    <p:sldId id="279" r:id="rId69"/>
    <p:sldId id="344" r:id="rId70"/>
    <p:sldId id="345" r:id="rId71"/>
    <p:sldId id="263" r:id="rId72"/>
    <p:sldId id="277" r:id="rId73"/>
    <p:sldId id="278" r:id="rId74"/>
    <p:sldId id="282" r:id="rId75"/>
    <p:sldId id="264" r:id="rId76"/>
    <p:sldId id="347" r:id="rId77"/>
    <p:sldId id="357" r:id="rId78"/>
    <p:sldId id="358" r:id="rId79"/>
    <p:sldId id="356" r:id="rId80"/>
    <p:sldId id="354" r:id="rId81"/>
    <p:sldId id="355" r:id="rId82"/>
    <p:sldId id="349" r:id="rId83"/>
    <p:sldId id="353" r:id="rId84"/>
  </p:sldIdLst>
  <p:sldSz cx="9144000" cy="6858000" type="screen4x3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4.xml"/><Relationship Id="rId18" Type="http://schemas.openxmlformats.org/officeDocument/2006/relationships/slide" Target="slides/slide29.xml"/><Relationship Id="rId26" Type="http://schemas.openxmlformats.org/officeDocument/2006/relationships/slide" Target="slides/slide38.xml"/><Relationship Id="rId39" Type="http://schemas.openxmlformats.org/officeDocument/2006/relationships/slide" Target="slides/slide51.xml"/><Relationship Id="rId21" Type="http://schemas.openxmlformats.org/officeDocument/2006/relationships/slide" Target="slides/slide32.xml"/><Relationship Id="rId34" Type="http://schemas.openxmlformats.org/officeDocument/2006/relationships/slide" Target="slides/slide46.xml"/><Relationship Id="rId42" Type="http://schemas.openxmlformats.org/officeDocument/2006/relationships/slide" Target="slides/slide54.xml"/><Relationship Id="rId47" Type="http://schemas.openxmlformats.org/officeDocument/2006/relationships/slide" Target="slides/slide59.xml"/><Relationship Id="rId50" Type="http://schemas.openxmlformats.org/officeDocument/2006/relationships/slide" Target="slides/slide62.xml"/><Relationship Id="rId55" Type="http://schemas.openxmlformats.org/officeDocument/2006/relationships/slide" Target="slides/slide67.xml"/><Relationship Id="rId7" Type="http://schemas.openxmlformats.org/officeDocument/2006/relationships/slide" Target="slides/slide18.xml"/><Relationship Id="rId2" Type="http://schemas.openxmlformats.org/officeDocument/2006/relationships/slide" Target="slides/slide5.xml"/><Relationship Id="rId16" Type="http://schemas.openxmlformats.org/officeDocument/2006/relationships/slide" Target="slides/slide27.xml"/><Relationship Id="rId29" Type="http://schemas.openxmlformats.org/officeDocument/2006/relationships/slide" Target="slides/slide41.xml"/><Relationship Id="rId11" Type="http://schemas.openxmlformats.org/officeDocument/2006/relationships/slide" Target="slides/slide22.xml"/><Relationship Id="rId24" Type="http://schemas.openxmlformats.org/officeDocument/2006/relationships/slide" Target="slides/slide35.xml"/><Relationship Id="rId32" Type="http://schemas.openxmlformats.org/officeDocument/2006/relationships/slide" Target="slides/slide44.xml"/><Relationship Id="rId37" Type="http://schemas.openxmlformats.org/officeDocument/2006/relationships/slide" Target="slides/slide49.xml"/><Relationship Id="rId40" Type="http://schemas.openxmlformats.org/officeDocument/2006/relationships/slide" Target="slides/slide52.xml"/><Relationship Id="rId45" Type="http://schemas.openxmlformats.org/officeDocument/2006/relationships/slide" Target="slides/slide57.xml"/><Relationship Id="rId53" Type="http://schemas.openxmlformats.org/officeDocument/2006/relationships/slide" Target="slides/slide65.xml"/><Relationship Id="rId58" Type="http://schemas.openxmlformats.org/officeDocument/2006/relationships/slide" Target="slides/slide79.xml"/><Relationship Id="rId5" Type="http://schemas.openxmlformats.org/officeDocument/2006/relationships/slide" Target="slides/slide13.xml"/><Relationship Id="rId19" Type="http://schemas.openxmlformats.org/officeDocument/2006/relationships/slide" Target="slides/slide30.xml"/><Relationship Id="rId4" Type="http://schemas.openxmlformats.org/officeDocument/2006/relationships/slide" Target="slides/slide12.xml"/><Relationship Id="rId9" Type="http://schemas.openxmlformats.org/officeDocument/2006/relationships/slide" Target="slides/slide20.xml"/><Relationship Id="rId14" Type="http://schemas.openxmlformats.org/officeDocument/2006/relationships/slide" Target="slides/slide25.xml"/><Relationship Id="rId22" Type="http://schemas.openxmlformats.org/officeDocument/2006/relationships/slide" Target="slides/slide33.xml"/><Relationship Id="rId27" Type="http://schemas.openxmlformats.org/officeDocument/2006/relationships/slide" Target="slides/slide39.xml"/><Relationship Id="rId30" Type="http://schemas.openxmlformats.org/officeDocument/2006/relationships/slide" Target="slides/slide42.xml"/><Relationship Id="rId35" Type="http://schemas.openxmlformats.org/officeDocument/2006/relationships/slide" Target="slides/slide47.xml"/><Relationship Id="rId43" Type="http://schemas.openxmlformats.org/officeDocument/2006/relationships/slide" Target="slides/slide55.xml"/><Relationship Id="rId48" Type="http://schemas.openxmlformats.org/officeDocument/2006/relationships/slide" Target="slides/slide60.xml"/><Relationship Id="rId56" Type="http://schemas.openxmlformats.org/officeDocument/2006/relationships/slide" Target="slides/slide77.xml"/><Relationship Id="rId8" Type="http://schemas.openxmlformats.org/officeDocument/2006/relationships/slide" Target="slides/slide19.xml"/><Relationship Id="rId51" Type="http://schemas.openxmlformats.org/officeDocument/2006/relationships/slide" Target="slides/slide63.xml"/><Relationship Id="rId3" Type="http://schemas.openxmlformats.org/officeDocument/2006/relationships/slide" Target="slides/slide10.xml"/><Relationship Id="rId12" Type="http://schemas.openxmlformats.org/officeDocument/2006/relationships/slide" Target="slides/slide23.xml"/><Relationship Id="rId17" Type="http://schemas.openxmlformats.org/officeDocument/2006/relationships/slide" Target="slides/slide28.xml"/><Relationship Id="rId25" Type="http://schemas.openxmlformats.org/officeDocument/2006/relationships/slide" Target="slides/slide36.xml"/><Relationship Id="rId33" Type="http://schemas.openxmlformats.org/officeDocument/2006/relationships/slide" Target="slides/slide45.xml"/><Relationship Id="rId38" Type="http://schemas.openxmlformats.org/officeDocument/2006/relationships/slide" Target="slides/slide50.xml"/><Relationship Id="rId46" Type="http://schemas.openxmlformats.org/officeDocument/2006/relationships/slide" Target="slides/slide58.xml"/><Relationship Id="rId59" Type="http://schemas.openxmlformats.org/officeDocument/2006/relationships/slide" Target="slides/slide80.xml"/><Relationship Id="rId20" Type="http://schemas.openxmlformats.org/officeDocument/2006/relationships/slide" Target="slides/slide31.xml"/><Relationship Id="rId41" Type="http://schemas.openxmlformats.org/officeDocument/2006/relationships/slide" Target="slides/slide53.xml"/><Relationship Id="rId54" Type="http://schemas.openxmlformats.org/officeDocument/2006/relationships/slide" Target="slides/slide66.xml"/><Relationship Id="rId1" Type="http://schemas.openxmlformats.org/officeDocument/2006/relationships/slide" Target="slides/slide1.xml"/><Relationship Id="rId6" Type="http://schemas.openxmlformats.org/officeDocument/2006/relationships/slide" Target="slides/slide16.xml"/><Relationship Id="rId15" Type="http://schemas.openxmlformats.org/officeDocument/2006/relationships/slide" Target="slides/slide26.xml"/><Relationship Id="rId23" Type="http://schemas.openxmlformats.org/officeDocument/2006/relationships/slide" Target="slides/slide34.xml"/><Relationship Id="rId28" Type="http://schemas.openxmlformats.org/officeDocument/2006/relationships/slide" Target="slides/slide40.xml"/><Relationship Id="rId36" Type="http://schemas.openxmlformats.org/officeDocument/2006/relationships/slide" Target="slides/slide48.xml"/><Relationship Id="rId49" Type="http://schemas.openxmlformats.org/officeDocument/2006/relationships/slide" Target="slides/slide61.xml"/><Relationship Id="rId57" Type="http://schemas.openxmlformats.org/officeDocument/2006/relationships/slide" Target="slides/slide78.xml"/><Relationship Id="rId10" Type="http://schemas.openxmlformats.org/officeDocument/2006/relationships/slide" Target="slides/slide21.xml"/><Relationship Id="rId31" Type="http://schemas.openxmlformats.org/officeDocument/2006/relationships/slide" Target="slides/slide43.xml"/><Relationship Id="rId44" Type="http://schemas.openxmlformats.org/officeDocument/2006/relationships/slide" Target="slides/slide56.xml"/><Relationship Id="rId52" Type="http://schemas.openxmlformats.org/officeDocument/2006/relationships/slide" Target="slides/slide64.xml"/><Relationship Id="rId60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48580-B85C-4A0F-A171-12AB30141551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  <p:extLst>
      <p:ext uri="{BB962C8B-B14F-4D97-AF65-F5344CB8AC3E}">
        <p14:creationId xmlns:p14="http://schemas.microsoft.com/office/powerpoint/2010/main" val="128324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FD1D3-FFDE-4F42-8A52-57014C380ED3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  <p:extLst>
      <p:ext uri="{BB962C8B-B14F-4D97-AF65-F5344CB8AC3E}">
        <p14:creationId xmlns:p14="http://schemas.microsoft.com/office/powerpoint/2010/main" val="332172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BFAA1-70A2-4BFF-B774-8FE5217D8545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  <p:extLst>
      <p:ext uri="{BB962C8B-B14F-4D97-AF65-F5344CB8AC3E}">
        <p14:creationId xmlns:p14="http://schemas.microsoft.com/office/powerpoint/2010/main" val="79501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F020-63DD-47AD-BD9B-C8BD961AB741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  <p:extLst>
      <p:ext uri="{BB962C8B-B14F-4D97-AF65-F5344CB8AC3E}">
        <p14:creationId xmlns:p14="http://schemas.microsoft.com/office/powerpoint/2010/main" val="364786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02F9A-DD02-40B6-96F4-57980FE14B85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  <p:extLst>
      <p:ext uri="{BB962C8B-B14F-4D97-AF65-F5344CB8AC3E}">
        <p14:creationId xmlns:p14="http://schemas.microsoft.com/office/powerpoint/2010/main" val="414733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8C700-ABF3-4C59-9A51-3E148AD40A93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  <p:extLst>
      <p:ext uri="{BB962C8B-B14F-4D97-AF65-F5344CB8AC3E}">
        <p14:creationId xmlns:p14="http://schemas.microsoft.com/office/powerpoint/2010/main" val="18437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047AE-99B0-4034-8987-A4F77FC9D5B0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  <p:extLst>
      <p:ext uri="{BB962C8B-B14F-4D97-AF65-F5344CB8AC3E}">
        <p14:creationId xmlns:p14="http://schemas.microsoft.com/office/powerpoint/2010/main" val="292758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BA383-8B9D-46B4-8F0F-16CE8944A6B2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  <p:extLst>
      <p:ext uri="{BB962C8B-B14F-4D97-AF65-F5344CB8AC3E}">
        <p14:creationId xmlns:p14="http://schemas.microsoft.com/office/powerpoint/2010/main" val="32360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0FCAD-7CCE-44A8-8A9D-6C099FA019C4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  <p:extLst>
      <p:ext uri="{BB962C8B-B14F-4D97-AF65-F5344CB8AC3E}">
        <p14:creationId xmlns:p14="http://schemas.microsoft.com/office/powerpoint/2010/main" val="97156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04210-F557-451A-9860-EEBFB667D458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  <p:extLst>
      <p:ext uri="{BB962C8B-B14F-4D97-AF65-F5344CB8AC3E}">
        <p14:creationId xmlns:p14="http://schemas.microsoft.com/office/powerpoint/2010/main" val="195224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C4098-B30C-4A92-A6CC-968969326CA1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  <p:extLst>
      <p:ext uri="{BB962C8B-B14F-4D97-AF65-F5344CB8AC3E}">
        <p14:creationId xmlns:p14="http://schemas.microsoft.com/office/powerpoint/2010/main" val="421136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hu-HU"/>
              <a:t>Klik om het opmaakprofiel van de modeltitel te bewerken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hu-HU"/>
              <a:t>Klik om de opmaakprofielen van de modeltekst te bewerken</a:t>
            </a:r>
          </a:p>
          <a:p>
            <a:pPr lvl="1"/>
            <a:r>
              <a:rPr lang="nl-NL" altLang="hu-HU"/>
              <a:t>Tweede niveau</a:t>
            </a:r>
          </a:p>
          <a:p>
            <a:pPr lvl="2"/>
            <a:r>
              <a:rPr lang="nl-NL" altLang="hu-HU"/>
              <a:t>Derde niveau</a:t>
            </a:r>
          </a:p>
          <a:p>
            <a:pPr lvl="3"/>
            <a:r>
              <a:rPr lang="nl-NL" altLang="hu-HU"/>
              <a:t>Vierde niveau</a:t>
            </a:r>
          </a:p>
          <a:p>
            <a:pPr lvl="4"/>
            <a:r>
              <a:rPr lang="nl-NL" altLang="hu-HU"/>
              <a:t>Vijfde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nl-NL" alt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4891F07-30AF-47DA-A1E0-0652F887A899}" type="slidenum">
              <a:rPr lang="nl-NL" altLang="hu-HU"/>
              <a:pPr>
                <a:defRPr/>
              </a:pPr>
              <a:t>‹#›</a:t>
            </a:fld>
            <a:endParaRPr lang="nl-NL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47800"/>
          </a:xfrm>
        </p:spPr>
        <p:txBody>
          <a:bodyPr anchor="ctr"/>
          <a:lstStyle/>
          <a:p>
            <a:pPr eaLnBrk="1" hangingPunct="1"/>
            <a:r>
              <a:rPr lang="en-US" altLang="hu-HU" sz="4000" b="1">
                <a:solidFill>
                  <a:srgbClr val="CC0000"/>
                </a:solidFill>
                <a:latin typeface="Frutiger 55" pitchFamily="34" charset="0"/>
              </a:rPr>
              <a:t>Oracle SQL Tuning</a:t>
            </a:r>
            <a:br>
              <a:rPr lang="nl-NL" altLang="hu-HU" sz="4000" b="1">
                <a:solidFill>
                  <a:srgbClr val="CC0000"/>
                </a:solidFill>
                <a:latin typeface="Frutiger 55" pitchFamily="34" charset="0"/>
              </a:rPr>
            </a:br>
            <a:r>
              <a:rPr lang="en-US" altLang="hu-HU" sz="3600" b="1">
                <a:solidFill>
                  <a:srgbClr val="CC0000"/>
                </a:solidFill>
                <a:latin typeface="Frutiger 55" pitchFamily="34" charset="0"/>
              </a:rPr>
              <a:t>An Introduction</a:t>
            </a:r>
            <a:endParaRPr lang="nl-NL" altLang="hu-HU" sz="3600" b="1">
              <a:solidFill>
                <a:srgbClr val="CC0000"/>
              </a:solidFill>
              <a:latin typeface="Frutiger 55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pPr>
              <a:lnSpc>
                <a:spcPts val="1800"/>
              </a:lnSpc>
              <a:spcBef>
                <a:spcPct val="50000"/>
              </a:spcBef>
            </a:pPr>
            <a:endParaRPr lang="hu-HU" altLang="hu-HU" sz="3200">
              <a:latin typeface="Frutiger 55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267200"/>
            <a:ext cx="9144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105400" y="1676400"/>
            <a:ext cx="281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4000" b="1">
                <a:solidFill>
                  <a:srgbClr val="CC0000"/>
                </a:solidFill>
                <a:latin typeface="Frutiger 55" pitchFamily="34" charset="0"/>
              </a:rPr>
              <a:t>Execution</a:t>
            </a:r>
            <a:endParaRPr lang="nl-NL" altLang="hu-HU" sz="3600" b="1">
              <a:solidFill>
                <a:srgbClr val="CC0000"/>
              </a:solidFill>
              <a:latin typeface="Frutiger 55" pitchFamily="34" charset="0"/>
            </a:endParaRPr>
          </a:p>
        </p:txBody>
      </p:sp>
      <p:grpSp>
        <p:nvGrpSpPr>
          <p:cNvPr id="2058" name="Group 10"/>
          <p:cNvGrpSpPr>
            <a:grpSpLocks/>
          </p:cNvGrpSpPr>
          <p:nvPr/>
        </p:nvGrpSpPr>
        <p:grpSpPr bwMode="auto">
          <a:xfrm rot="-36220">
            <a:off x="5024438" y="2208213"/>
            <a:ext cx="2060575" cy="533400"/>
            <a:chOff x="528" y="3264"/>
            <a:chExt cx="960" cy="336"/>
          </a:xfrm>
        </p:grpSpPr>
        <p:sp>
          <p:nvSpPr>
            <p:cNvPr id="2055" name="Line 8"/>
            <p:cNvSpPr>
              <a:spLocks noChangeShapeType="1"/>
            </p:cNvSpPr>
            <p:nvPr/>
          </p:nvSpPr>
          <p:spPr bwMode="auto">
            <a:xfrm>
              <a:off x="528" y="3264"/>
              <a:ext cx="960" cy="336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056" name="Line 9"/>
            <p:cNvSpPr>
              <a:spLocks noChangeShapeType="1"/>
            </p:cNvSpPr>
            <p:nvPr/>
          </p:nvSpPr>
          <p:spPr bwMode="auto">
            <a:xfrm flipH="1">
              <a:off x="528" y="3264"/>
              <a:ext cx="960" cy="336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Data Storage: Tables</a:t>
            </a:r>
            <a:endParaRPr lang="nl-NL" altLang="hu-HU" sz="4000">
              <a:latin typeface="Frutiger 55" pitchFamily="34" charset="0"/>
            </a:endParaRPr>
          </a:p>
        </p:txBody>
      </p:sp>
      <p:grpSp>
        <p:nvGrpSpPr>
          <p:cNvPr id="11267" name="Group 13"/>
          <p:cNvGrpSpPr>
            <a:grpSpLocks/>
          </p:cNvGrpSpPr>
          <p:nvPr/>
        </p:nvGrpSpPr>
        <p:grpSpPr bwMode="auto">
          <a:xfrm>
            <a:off x="914400" y="2209800"/>
            <a:ext cx="7467600" cy="3886200"/>
            <a:chOff x="720" y="1584"/>
            <a:chExt cx="4560" cy="2160"/>
          </a:xfrm>
        </p:grpSpPr>
        <p:sp>
          <p:nvSpPr>
            <p:cNvPr id="11279" name="Rectangle 4"/>
            <p:cNvSpPr>
              <a:spLocks noChangeArrowheads="1"/>
            </p:cNvSpPr>
            <p:nvPr/>
          </p:nvSpPr>
          <p:spPr bwMode="auto">
            <a:xfrm>
              <a:off x="720" y="1584"/>
              <a:ext cx="4560" cy="216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1280" name="Line 5"/>
            <p:cNvSpPr>
              <a:spLocks noChangeShapeType="1"/>
            </p:cNvSpPr>
            <p:nvPr/>
          </p:nvSpPr>
          <p:spPr bwMode="auto">
            <a:xfrm>
              <a:off x="720" y="2640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1281" name="Line 6"/>
            <p:cNvSpPr>
              <a:spLocks noChangeShapeType="1"/>
            </p:cNvSpPr>
            <p:nvPr/>
          </p:nvSpPr>
          <p:spPr bwMode="auto">
            <a:xfrm>
              <a:off x="720" y="2112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1282" name="Line 7"/>
            <p:cNvSpPr>
              <a:spLocks noChangeShapeType="1"/>
            </p:cNvSpPr>
            <p:nvPr/>
          </p:nvSpPr>
          <p:spPr bwMode="auto">
            <a:xfrm>
              <a:off x="720" y="3216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1283" name="Line 8"/>
            <p:cNvSpPr>
              <a:spLocks noChangeShapeType="1"/>
            </p:cNvSpPr>
            <p:nvPr/>
          </p:nvSpPr>
          <p:spPr bwMode="auto">
            <a:xfrm>
              <a:off x="2880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1284" name="Line 9"/>
            <p:cNvSpPr>
              <a:spLocks noChangeShapeType="1"/>
            </p:cNvSpPr>
            <p:nvPr/>
          </p:nvSpPr>
          <p:spPr bwMode="auto">
            <a:xfrm>
              <a:off x="1728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1285" name="Line 10"/>
            <p:cNvSpPr>
              <a:spLocks noChangeShapeType="1"/>
            </p:cNvSpPr>
            <p:nvPr/>
          </p:nvSpPr>
          <p:spPr bwMode="auto">
            <a:xfrm>
              <a:off x="4080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11268" name="Text Box 14"/>
          <p:cNvSpPr txBox="1">
            <a:spLocks noChangeArrowheads="1"/>
          </p:cNvSpPr>
          <p:nvPr/>
        </p:nvSpPr>
        <p:spPr bwMode="auto">
          <a:xfrm>
            <a:off x="898525" y="1563688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009900"/>
                </a:solidFill>
                <a:latin typeface="Frutiger 55" pitchFamily="34" charset="0"/>
              </a:rPr>
              <a:t>File x</a:t>
            </a:r>
            <a:endParaRPr lang="nl-NL" altLang="hu-HU" sz="2400">
              <a:solidFill>
                <a:srgbClr val="009900"/>
              </a:solidFill>
              <a:latin typeface="Frutiger 55" pitchFamily="34" charset="0"/>
            </a:endParaRPr>
          </a:p>
        </p:txBody>
      </p:sp>
      <p:sp>
        <p:nvSpPr>
          <p:cNvPr id="11269" name="Text Box 15"/>
          <p:cNvSpPr txBox="1">
            <a:spLocks noChangeArrowheads="1"/>
          </p:cNvSpPr>
          <p:nvPr/>
        </p:nvSpPr>
        <p:spPr bwMode="auto">
          <a:xfrm>
            <a:off x="914400" y="22098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1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1270" name="Text Box 16"/>
          <p:cNvSpPr txBox="1">
            <a:spLocks noChangeArrowheads="1"/>
          </p:cNvSpPr>
          <p:nvPr/>
        </p:nvSpPr>
        <p:spPr bwMode="auto">
          <a:xfrm>
            <a:off x="914400" y="32004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5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1271" name="Text Box 17"/>
          <p:cNvSpPr txBox="1">
            <a:spLocks noChangeArrowheads="1"/>
          </p:cNvSpPr>
          <p:nvPr/>
        </p:nvSpPr>
        <p:spPr bwMode="auto">
          <a:xfrm>
            <a:off x="2514600" y="22098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2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1272" name="Text Box 18"/>
          <p:cNvSpPr txBox="1">
            <a:spLocks noChangeArrowheads="1"/>
          </p:cNvSpPr>
          <p:nvPr/>
        </p:nvSpPr>
        <p:spPr bwMode="auto">
          <a:xfrm>
            <a:off x="4419600" y="22098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3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1273" name="Text Box 19"/>
          <p:cNvSpPr txBox="1">
            <a:spLocks noChangeArrowheads="1"/>
          </p:cNvSpPr>
          <p:nvPr/>
        </p:nvSpPr>
        <p:spPr bwMode="auto">
          <a:xfrm>
            <a:off x="6477000" y="22098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4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1274" name="Text Box 20"/>
          <p:cNvSpPr txBox="1">
            <a:spLocks noChangeArrowheads="1"/>
          </p:cNvSpPr>
          <p:nvPr/>
        </p:nvSpPr>
        <p:spPr bwMode="auto">
          <a:xfrm>
            <a:off x="2514600" y="3200400"/>
            <a:ext cx="856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 dirty="0">
                <a:latin typeface="Frutiger 55" pitchFamily="34" charset="0"/>
              </a:rPr>
              <a:t>Block </a:t>
            </a:r>
            <a:r>
              <a:rPr lang="hu-HU" altLang="hu-HU" sz="1800" dirty="0">
                <a:latin typeface="Frutiger 55" pitchFamily="34" charset="0"/>
              </a:rPr>
              <a:t>6</a:t>
            </a:r>
            <a:endParaRPr lang="nl-NL" altLang="hu-HU" sz="1800" dirty="0">
              <a:latin typeface="Frutiger 55" pitchFamily="34" charset="0"/>
            </a:endParaRPr>
          </a:p>
        </p:txBody>
      </p:sp>
      <p:sp>
        <p:nvSpPr>
          <p:cNvPr id="11275" name="Text Box 21"/>
          <p:cNvSpPr txBox="1">
            <a:spLocks noChangeArrowheads="1"/>
          </p:cNvSpPr>
          <p:nvPr/>
        </p:nvSpPr>
        <p:spPr bwMode="auto">
          <a:xfrm>
            <a:off x="4403725" y="3198813"/>
            <a:ext cx="2108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500">
                <a:latin typeface="Frutiger 55" pitchFamily="34" charset="0"/>
              </a:rPr>
              <a:t>&lt;Rec1&gt;&lt;Rec2&gt;&lt;Rec3&gt;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500">
                <a:latin typeface="Frutiger 55" pitchFamily="34" charset="0"/>
              </a:rPr>
              <a:t>&lt;Rec4&gt;&lt;Rec5&gt;&lt;Rec6&gt;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500">
                <a:latin typeface="Frutiger 55" pitchFamily="34" charset="0"/>
              </a:rPr>
              <a:t>&lt;Rec7&gt;&lt;Rec8&gt;&lt;Rec9&gt;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500">
                <a:latin typeface="Frutiger 55" pitchFamily="34" charset="0"/>
              </a:rPr>
              <a:t>…</a:t>
            </a:r>
            <a:endParaRPr lang="nl-NL" altLang="hu-HU" sz="1500">
              <a:latin typeface="Frutiger 55" pitchFamily="34" charset="0"/>
            </a:endParaRPr>
          </a:p>
        </p:txBody>
      </p:sp>
      <p:sp>
        <p:nvSpPr>
          <p:cNvPr id="11276" name="Text Box 22"/>
          <p:cNvSpPr txBox="1">
            <a:spLocks noChangeArrowheads="1"/>
          </p:cNvSpPr>
          <p:nvPr/>
        </p:nvSpPr>
        <p:spPr bwMode="auto">
          <a:xfrm>
            <a:off x="2422525" y="6288088"/>
            <a:ext cx="3755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 err="1">
                <a:latin typeface="Frutiger 55" pitchFamily="34" charset="0"/>
              </a:rPr>
              <a:t>Rowid</a:t>
            </a:r>
            <a:r>
              <a:rPr lang="en-US" altLang="hu-HU" sz="2400" dirty="0">
                <a:latin typeface="Frutiger 55" pitchFamily="34" charset="0"/>
              </a:rPr>
              <a:t>: </a:t>
            </a:r>
            <a:r>
              <a:rPr lang="en-US" altLang="hu-HU" sz="2400" dirty="0">
                <a:solidFill>
                  <a:srgbClr val="FF0000"/>
                </a:solidFill>
                <a:latin typeface="Frutiger 55" pitchFamily="34" charset="0"/>
              </a:rPr>
              <a:t>0000000</a:t>
            </a:r>
            <a:r>
              <a:rPr lang="hu-HU" altLang="hu-HU" sz="2400" dirty="0">
                <a:solidFill>
                  <a:srgbClr val="FF0000"/>
                </a:solidFill>
                <a:latin typeface="Frutiger 55" pitchFamily="34" charset="0"/>
              </a:rPr>
              <a:t>7</a:t>
            </a:r>
            <a:r>
              <a:rPr lang="en-US" altLang="hu-HU" sz="2400" dirty="0">
                <a:latin typeface="Frutiger 55" pitchFamily="34" charset="0"/>
              </a:rPr>
              <a:t>.</a:t>
            </a:r>
            <a:r>
              <a:rPr lang="en-US" altLang="hu-HU" sz="2400" dirty="0">
                <a:solidFill>
                  <a:srgbClr val="0070C0"/>
                </a:solidFill>
                <a:latin typeface="Frutiger 55" pitchFamily="34" charset="0"/>
              </a:rPr>
              <a:t>0000</a:t>
            </a:r>
            <a:r>
              <a:rPr lang="en-US" altLang="hu-HU" sz="2400" dirty="0">
                <a:latin typeface="Frutiger 55" pitchFamily="34" charset="0"/>
              </a:rPr>
              <a:t>.</a:t>
            </a:r>
            <a:r>
              <a:rPr lang="en-US" altLang="hu-HU" sz="2400" dirty="0">
                <a:solidFill>
                  <a:srgbClr val="009900"/>
                </a:solidFill>
                <a:latin typeface="Frutiger 55" pitchFamily="34" charset="0"/>
              </a:rPr>
              <a:t>000X</a:t>
            </a:r>
            <a:endParaRPr lang="nl-NL" altLang="hu-HU" sz="2400" dirty="0">
              <a:solidFill>
                <a:srgbClr val="009900"/>
              </a:solidFill>
              <a:latin typeface="Frutiger 55" pitchFamily="34" charset="0"/>
            </a:endParaRPr>
          </a:p>
        </p:txBody>
      </p:sp>
      <p:sp>
        <p:nvSpPr>
          <p:cNvPr id="11277" name="Oval 23"/>
          <p:cNvSpPr>
            <a:spLocks noChangeArrowheads="1"/>
          </p:cNvSpPr>
          <p:nvPr/>
        </p:nvSpPr>
        <p:spPr bwMode="auto">
          <a:xfrm>
            <a:off x="4419600" y="3200400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1278" name="Line 24"/>
          <p:cNvSpPr>
            <a:spLocks noChangeShapeType="1"/>
          </p:cNvSpPr>
          <p:nvPr/>
        </p:nvSpPr>
        <p:spPr bwMode="auto">
          <a:xfrm flipH="1">
            <a:off x="3657600" y="3505200"/>
            <a:ext cx="838200" cy="2743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Data Storage: Indexes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z="2400" dirty="0">
                <a:solidFill>
                  <a:srgbClr val="FF0000"/>
                </a:solidFill>
                <a:latin typeface="Frutiger 55" pitchFamily="34" charset="0"/>
              </a:rPr>
              <a:t>Balanced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dirty="0">
                <a:latin typeface="Frutiger 55" pitchFamily="34" charset="0"/>
              </a:rPr>
              <a:t>Indexed column(s) sorted and stored </a:t>
            </a:r>
            <a:r>
              <a:rPr lang="en-US" altLang="hu-HU" sz="2000" dirty="0" err="1">
                <a:latin typeface="Frutiger 55" pitchFamily="34" charset="0"/>
              </a:rPr>
              <a:t>seperately</a:t>
            </a:r>
            <a:endParaRPr lang="en-US" altLang="hu-HU" sz="2000" dirty="0">
              <a:latin typeface="Frutiger 55" pitchFamily="34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hu-HU" sz="1800" dirty="0">
                <a:solidFill>
                  <a:srgbClr val="FF0000"/>
                </a:solidFill>
                <a:latin typeface="Frutiger 55" pitchFamily="34" charset="0"/>
              </a:rPr>
              <a:t>NULL values are excluded </a:t>
            </a:r>
            <a:r>
              <a:rPr lang="en-US" altLang="hu-HU" sz="1800" dirty="0">
                <a:latin typeface="Frutiger 55" pitchFamily="34" charset="0"/>
              </a:rPr>
              <a:t>(not added to the index)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dirty="0">
                <a:latin typeface="Frutiger 55" pitchFamily="34" charset="0"/>
              </a:rPr>
              <a:t>Pointer structure enables logarithmic search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1800" dirty="0">
                <a:latin typeface="Frutiger 55" pitchFamily="34" charset="0"/>
              </a:rPr>
              <a:t>Access index first, </a:t>
            </a:r>
            <a:r>
              <a:rPr lang="en-US" altLang="hu-HU" sz="1800" dirty="0">
                <a:solidFill>
                  <a:srgbClr val="00B050"/>
                </a:solidFill>
                <a:latin typeface="Frutiger 55" pitchFamily="34" charset="0"/>
              </a:rPr>
              <a:t>find pointer </a:t>
            </a:r>
            <a:r>
              <a:rPr lang="en-US" altLang="hu-HU" sz="1800" dirty="0">
                <a:latin typeface="Frutiger 55" pitchFamily="34" charset="0"/>
              </a:rPr>
              <a:t>to table, </a:t>
            </a:r>
            <a:r>
              <a:rPr lang="en-US" altLang="hu-HU" sz="1800" dirty="0">
                <a:solidFill>
                  <a:srgbClr val="00B050"/>
                </a:solidFill>
                <a:latin typeface="Frutiger 55" pitchFamily="34" charset="0"/>
              </a:rPr>
              <a:t>then access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400" dirty="0">
                <a:latin typeface="Frutiger 55" pitchFamily="34" charset="0"/>
              </a:rPr>
              <a:t>B-trees consist 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dirty="0">
                <a:latin typeface="Frutiger 55" pitchFamily="34" charset="0"/>
              </a:rPr>
              <a:t>Node blocks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1800" dirty="0">
                <a:latin typeface="Frutiger 55" pitchFamily="34" charset="0"/>
              </a:rPr>
              <a:t>Contain pointers to other node, or leaf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dirty="0">
                <a:solidFill>
                  <a:srgbClr val="FF0000"/>
                </a:solidFill>
                <a:latin typeface="Frutiger 55" pitchFamily="34" charset="0"/>
              </a:rPr>
              <a:t>Leaf blocks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1800" dirty="0">
                <a:latin typeface="Frutiger 55" pitchFamily="34" charset="0"/>
              </a:rPr>
              <a:t>Contain actual </a:t>
            </a:r>
            <a:r>
              <a:rPr lang="en-US" altLang="hu-HU" sz="1800" dirty="0">
                <a:solidFill>
                  <a:srgbClr val="FF0000"/>
                </a:solidFill>
                <a:latin typeface="Frutiger 55" pitchFamily="34" charset="0"/>
              </a:rPr>
              <a:t>indexed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1800" dirty="0">
                <a:latin typeface="Frutiger 55" pitchFamily="34" charset="0"/>
              </a:rPr>
              <a:t>Contain </a:t>
            </a:r>
            <a:r>
              <a:rPr lang="en-US" altLang="hu-HU" sz="1800" dirty="0" err="1">
                <a:solidFill>
                  <a:srgbClr val="FF0000"/>
                </a:solidFill>
                <a:latin typeface="Frutiger 55" pitchFamily="34" charset="0"/>
              </a:rPr>
              <a:t>rowids</a:t>
            </a:r>
            <a:r>
              <a:rPr lang="en-US" altLang="hu-HU" sz="1800" dirty="0">
                <a:latin typeface="Frutiger 55" pitchFamily="34" charset="0"/>
              </a:rPr>
              <a:t> (pointer to rows)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400" dirty="0">
                <a:latin typeface="Frutiger 55" pitchFamily="34" charset="0"/>
              </a:rPr>
              <a:t>Also stored in blocks in datafiles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dirty="0">
                <a:latin typeface="Frutiger 55" pitchFamily="34" charset="0"/>
              </a:rPr>
              <a:t>Proprietary format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Data Storage: Indexes</a:t>
            </a:r>
            <a:endParaRPr lang="nl-NL" altLang="hu-HU" sz="4000">
              <a:latin typeface="Frutiger 55" pitchFamily="34" charset="0"/>
            </a:endParaRPr>
          </a:p>
        </p:txBody>
      </p:sp>
      <p:grpSp>
        <p:nvGrpSpPr>
          <p:cNvPr id="13315" name="Group 21"/>
          <p:cNvGrpSpPr>
            <a:grpSpLocks/>
          </p:cNvGrpSpPr>
          <p:nvPr/>
        </p:nvGrpSpPr>
        <p:grpSpPr bwMode="auto">
          <a:xfrm>
            <a:off x="838200" y="1524000"/>
            <a:ext cx="6934200" cy="3505200"/>
            <a:chOff x="432" y="1104"/>
            <a:chExt cx="4944" cy="2544"/>
          </a:xfrm>
        </p:grpSpPr>
        <p:sp>
          <p:nvSpPr>
            <p:cNvPr id="13381" name="AutoShape 9"/>
            <p:cNvSpPr>
              <a:spLocks noChangeArrowheads="1"/>
            </p:cNvSpPr>
            <p:nvPr/>
          </p:nvSpPr>
          <p:spPr bwMode="auto">
            <a:xfrm>
              <a:off x="432" y="1104"/>
              <a:ext cx="4944" cy="2544"/>
            </a:xfrm>
            <a:prstGeom prst="flowChartExtra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3382" name="AutoShape 10"/>
            <p:cNvSpPr>
              <a:spLocks noChangeArrowheads="1"/>
            </p:cNvSpPr>
            <p:nvPr/>
          </p:nvSpPr>
          <p:spPr bwMode="auto">
            <a:xfrm>
              <a:off x="480" y="2784"/>
              <a:ext cx="1728" cy="864"/>
            </a:xfrm>
            <a:prstGeom prst="flowChartExtra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3383" name="AutoShape 11"/>
            <p:cNvSpPr>
              <a:spLocks noChangeArrowheads="1"/>
            </p:cNvSpPr>
            <p:nvPr/>
          </p:nvSpPr>
          <p:spPr bwMode="auto">
            <a:xfrm>
              <a:off x="2160" y="2784"/>
              <a:ext cx="1440" cy="864"/>
            </a:xfrm>
            <a:prstGeom prst="flowChartExtra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3384" name="AutoShape 12"/>
            <p:cNvSpPr>
              <a:spLocks noChangeArrowheads="1"/>
            </p:cNvSpPr>
            <p:nvPr/>
          </p:nvSpPr>
          <p:spPr bwMode="auto">
            <a:xfrm>
              <a:off x="3648" y="2784"/>
              <a:ext cx="1680" cy="864"/>
            </a:xfrm>
            <a:prstGeom prst="flowChartExtra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3385" name="AutoShape 13"/>
            <p:cNvSpPr>
              <a:spLocks noChangeArrowheads="1"/>
            </p:cNvSpPr>
            <p:nvPr/>
          </p:nvSpPr>
          <p:spPr bwMode="auto">
            <a:xfrm>
              <a:off x="528" y="3312"/>
              <a:ext cx="672" cy="336"/>
            </a:xfrm>
            <a:prstGeom prst="flowChartExtra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3386" name="AutoShape 14"/>
            <p:cNvSpPr>
              <a:spLocks noChangeArrowheads="1"/>
            </p:cNvSpPr>
            <p:nvPr/>
          </p:nvSpPr>
          <p:spPr bwMode="auto">
            <a:xfrm>
              <a:off x="1440" y="3312"/>
              <a:ext cx="672" cy="336"/>
            </a:xfrm>
            <a:prstGeom prst="flowChartExtra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3387" name="AutoShape 17"/>
            <p:cNvSpPr>
              <a:spLocks noChangeArrowheads="1"/>
            </p:cNvSpPr>
            <p:nvPr/>
          </p:nvSpPr>
          <p:spPr bwMode="auto">
            <a:xfrm>
              <a:off x="3696" y="3312"/>
              <a:ext cx="672" cy="336"/>
            </a:xfrm>
            <a:prstGeom prst="flowChartExtra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3388" name="AutoShape 18"/>
            <p:cNvSpPr>
              <a:spLocks noChangeArrowheads="1"/>
            </p:cNvSpPr>
            <p:nvPr/>
          </p:nvSpPr>
          <p:spPr bwMode="auto">
            <a:xfrm>
              <a:off x="4608" y="3312"/>
              <a:ext cx="672" cy="336"/>
            </a:xfrm>
            <a:prstGeom prst="flowChartExtra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3389" name="AutoShape 19"/>
            <p:cNvSpPr>
              <a:spLocks noChangeArrowheads="1"/>
            </p:cNvSpPr>
            <p:nvPr/>
          </p:nvSpPr>
          <p:spPr bwMode="auto">
            <a:xfrm>
              <a:off x="2352" y="3312"/>
              <a:ext cx="384" cy="336"/>
            </a:xfrm>
            <a:prstGeom prst="flowChartExtra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3390" name="AutoShape 20"/>
            <p:cNvSpPr>
              <a:spLocks noChangeArrowheads="1"/>
            </p:cNvSpPr>
            <p:nvPr/>
          </p:nvSpPr>
          <p:spPr bwMode="auto">
            <a:xfrm>
              <a:off x="3024" y="3312"/>
              <a:ext cx="384" cy="336"/>
            </a:xfrm>
            <a:prstGeom prst="flowChartExtra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13316" name="Text Box 22"/>
          <p:cNvSpPr txBox="1">
            <a:spLocks noChangeArrowheads="1"/>
          </p:cNvSpPr>
          <p:nvPr/>
        </p:nvSpPr>
        <p:spPr bwMode="auto">
          <a:xfrm>
            <a:off x="2743200" y="1371600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B-tree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13317" name="Text Box 23"/>
          <p:cNvSpPr txBox="1">
            <a:spLocks noChangeArrowheads="1"/>
          </p:cNvSpPr>
          <p:nvPr/>
        </p:nvSpPr>
        <p:spPr bwMode="auto">
          <a:xfrm>
            <a:off x="4648200" y="1447800"/>
            <a:ext cx="414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 b="1">
                <a:latin typeface="Courier New" panose="02070309020205020404" pitchFamily="49" charset="0"/>
              </a:rPr>
              <a:t>Create index on emp(empno)</a:t>
            </a:r>
            <a:endParaRPr lang="nl-NL" altLang="hu-HU" sz="2000" b="1">
              <a:latin typeface="Courier New" panose="02070309020205020404" pitchFamily="49" charset="0"/>
            </a:endParaRPr>
          </a:p>
        </p:txBody>
      </p:sp>
      <p:sp>
        <p:nvSpPr>
          <p:cNvPr id="13318" name="Text Box 24"/>
          <p:cNvSpPr txBox="1">
            <a:spLocks noChangeArrowheads="1"/>
          </p:cNvSpPr>
          <p:nvPr/>
        </p:nvSpPr>
        <p:spPr bwMode="auto">
          <a:xfrm>
            <a:off x="1752600" y="3429000"/>
            <a:ext cx="544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&lt;100		100..200		&gt;200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13319" name="Text Box 25"/>
          <p:cNvSpPr txBox="1">
            <a:spLocks noChangeArrowheads="1"/>
          </p:cNvSpPr>
          <p:nvPr/>
        </p:nvSpPr>
        <p:spPr bwMode="auto">
          <a:xfrm>
            <a:off x="1066800" y="4303713"/>
            <a:ext cx="708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&lt;50	     50..100   100..150  150..200   200..250	     &gt;250</a:t>
            </a:r>
            <a:endParaRPr lang="nl-NL" altLang="hu-HU" sz="1800">
              <a:latin typeface="Frutiger 55" pitchFamily="34" charset="0"/>
            </a:endParaRPr>
          </a:p>
        </p:txBody>
      </p:sp>
      <p:grpSp>
        <p:nvGrpSpPr>
          <p:cNvPr id="13320" name="Group 54"/>
          <p:cNvGrpSpPr>
            <a:grpSpLocks/>
          </p:cNvGrpSpPr>
          <p:nvPr/>
        </p:nvGrpSpPr>
        <p:grpSpPr bwMode="auto">
          <a:xfrm>
            <a:off x="758825" y="5103813"/>
            <a:ext cx="7148513" cy="839787"/>
            <a:chOff x="574" y="3407"/>
            <a:chExt cx="4503" cy="476"/>
          </a:xfrm>
        </p:grpSpPr>
        <p:sp>
          <p:nvSpPr>
            <p:cNvPr id="13353" name="Text Box 26"/>
            <p:cNvSpPr txBox="1">
              <a:spLocks noChangeArrowheads="1"/>
            </p:cNvSpPr>
            <p:nvPr/>
          </p:nvSpPr>
          <p:spPr bwMode="auto">
            <a:xfrm rot="5388270">
              <a:off x="45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54" name="Text Box 27"/>
            <p:cNvSpPr txBox="1">
              <a:spLocks noChangeArrowheads="1"/>
            </p:cNvSpPr>
            <p:nvPr/>
          </p:nvSpPr>
          <p:spPr bwMode="auto">
            <a:xfrm rot="5388270">
              <a:off x="59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55" name="Text Box 28"/>
            <p:cNvSpPr txBox="1">
              <a:spLocks noChangeArrowheads="1"/>
            </p:cNvSpPr>
            <p:nvPr/>
          </p:nvSpPr>
          <p:spPr bwMode="auto">
            <a:xfrm rot="5388270">
              <a:off x="788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56" name="Text Box 29"/>
            <p:cNvSpPr txBox="1">
              <a:spLocks noChangeArrowheads="1"/>
            </p:cNvSpPr>
            <p:nvPr/>
          </p:nvSpPr>
          <p:spPr bwMode="auto">
            <a:xfrm rot="5388270">
              <a:off x="93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57" name="Text Box 30"/>
            <p:cNvSpPr txBox="1">
              <a:spLocks noChangeArrowheads="1"/>
            </p:cNvSpPr>
            <p:nvPr/>
          </p:nvSpPr>
          <p:spPr bwMode="auto">
            <a:xfrm rot="5388270">
              <a:off x="107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58" name="Text Box 31"/>
            <p:cNvSpPr txBox="1">
              <a:spLocks noChangeArrowheads="1"/>
            </p:cNvSpPr>
            <p:nvPr/>
          </p:nvSpPr>
          <p:spPr bwMode="auto">
            <a:xfrm rot="5388270">
              <a:off x="1268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59" name="Text Box 32"/>
            <p:cNvSpPr txBox="1">
              <a:spLocks noChangeArrowheads="1"/>
            </p:cNvSpPr>
            <p:nvPr/>
          </p:nvSpPr>
          <p:spPr bwMode="auto">
            <a:xfrm rot="5388270">
              <a:off x="141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60" name="Text Box 33"/>
            <p:cNvSpPr txBox="1">
              <a:spLocks noChangeArrowheads="1"/>
            </p:cNvSpPr>
            <p:nvPr/>
          </p:nvSpPr>
          <p:spPr bwMode="auto">
            <a:xfrm rot="5388270">
              <a:off x="1604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61" name="Text Box 34"/>
            <p:cNvSpPr txBox="1">
              <a:spLocks noChangeArrowheads="1"/>
            </p:cNvSpPr>
            <p:nvPr/>
          </p:nvSpPr>
          <p:spPr bwMode="auto">
            <a:xfrm rot="5388270">
              <a:off x="1748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62" name="Text Box 35"/>
            <p:cNvSpPr txBox="1">
              <a:spLocks noChangeArrowheads="1"/>
            </p:cNvSpPr>
            <p:nvPr/>
          </p:nvSpPr>
          <p:spPr bwMode="auto">
            <a:xfrm rot="5388270">
              <a:off x="189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63" name="Text Box 36"/>
            <p:cNvSpPr txBox="1">
              <a:spLocks noChangeArrowheads="1"/>
            </p:cNvSpPr>
            <p:nvPr/>
          </p:nvSpPr>
          <p:spPr bwMode="auto">
            <a:xfrm rot="5388270">
              <a:off x="203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64" name="Text Box 37"/>
            <p:cNvSpPr txBox="1">
              <a:spLocks noChangeArrowheads="1"/>
            </p:cNvSpPr>
            <p:nvPr/>
          </p:nvSpPr>
          <p:spPr bwMode="auto">
            <a:xfrm rot="5388270">
              <a:off x="2180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65" name="Text Box 38"/>
            <p:cNvSpPr txBox="1">
              <a:spLocks noChangeArrowheads="1"/>
            </p:cNvSpPr>
            <p:nvPr/>
          </p:nvSpPr>
          <p:spPr bwMode="auto">
            <a:xfrm rot="5388270">
              <a:off x="237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66" name="Text Box 39"/>
            <p:cNvSpPr txBox="1">
              <a:spLocks noChangeArrowheads="1"/>
            </p:cNvSpPr>
            <p:nvPr/>
          </p:nvSpPr>
          <p:spPr bwMode="auto">
            <a:xfrm rot="5388270">
              <a:off x="251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67" name="Text Box 40"/>
            <p:cNvSpPr txBox="1">
              <a:spLocks noChangeArrowheads="1"/>
            </p:cNvSpPr>
            <p:nvPr/>
          </p:nvSpPr>
          <p:spPr bwMode="auto">
            <a:xfrm rot="5388270">
              <a:off x="2660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68" name="Text Box 41"/>
            <p:cNvSpPr txBox="1">
              <a:spLocks noChangeArrowheads="1"/>
            </p:cNvSpPr>
            <p:nvPr/>
          </p:nvSpPr>
          <p:spPr bwMode="auto">
            <a:xfrm rot="5388270">
              <a:off x="285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69" name="Text Box 42"/>
            <p:cNvSpPr txBox="1">
              <a:spLocks noChangeArrowheads="1"/>
            </p:cNvSpPr>
            <p:nvPr/>
          </p:nvSpPr>
          <p:spPr bwMode="auto">
            <a:xfrm rot="5388270">
              <a:off x="299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70" name="Text Box 43"/>
            <p:cNvSpPr txBox="1">
              <a:spLocks noChangeArrowheads="1"/>
            </p:cNvSpPr>
            <p:nvPr/>
          </p:nvSpPr>
          <p:spPr bwMode="auto">
            <a:xfrm rot="5388270">
              <a:off x="3188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71" name="Text Box 44"/>
            <p:cNvSpPr txBox="1">
              <a:spLocks noChangeArrowheads="1"/>
            </p:cNvSpPr>
            <p:nvPr/>
          </p:nvSpPr>
          <p:spPr bwMode="auto">
            <a:xfrm rot="5388270">
              <a:off x="333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72" name="Text Box 45"/>
            <p:cNvSpPr txBox="1">
              <a:spLocks noChangeArrowheads="1"/>
            </p:cNvSpPr>
            <p:nvPr/>
          </p:nvSpPr>
          <p:spPr bwMode="auto">
            <a:xfrm rot="5388270">
              <a:off x="347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73" name="Text Box 46"/>
            <p:cNvSpPr txBox="1">
              <a:spLocks noChangeArrowheads="1"/>
            </p:cNvSpPr>
            <p:nvPr/>
          </p:nvSpPr>
          <p:spPr bwMode="auto">
            <a:xfrm rot="5388270">
              <a:off x="3620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74" name="Text Box 47"/>
            <p:cNvSpPr txBox="1">
              <a:spLocks noChangeArrowheads="1"/>
            </p:cNvSpPr>
            <p:nvPr/>
          </p:nvSpPr>
          <p:spPr bwMode="auto">
            <a:xfrm rot="5388270">
              <a:off x="3764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75" name="Text Box 48"/>
            <p:cNvSpPr txBox="1">
              <a:spLocks noChangeArrowheads="1"/>
            </p:cNvSpPr>
            <p:nvPr/>
          </p:nvSpPr>
          <p:spPr bwMode="auto">
            <a:xfrm rot="5388270">
              <a:off x="3908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76" name="Text Box 49"/>
            <p:cNvSpPr txBox="1">
              <a:spLocks noChangeArrowheads="1"/>
            </p:cNvSpPr>
            <p:nvPr/>
          </p:nvSpPr>
          <p:spPr bwMode="auto">
            <a:xfrm rot="5388270">
              <a:off x="4100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77" name="Text Box 50"/>
            <p:cNvSpPr txBox="1">
              <a:spLocks noChangeArrowheads="1"/>
            </p:cNvSpPr>
            <p:nvPr/>
          </p:nvSpPr>
          <p:spPr bwMode="auto">
            <a:xfrm rot="5388270">
              <a:off x="4244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78" name="Text Box 51"/>
            <p:cNvSpPr txBox="1">
              <a:spLocks noChangeArrowheads="1"/>
            </p:cNvSpPr>
            <p:nvPr/>
          </p:nvSpPr>
          <p:spPr bwMode="auto">
            <a:xfrm rot="5388270">
              <a:off x="443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79" name="Text Box 52"/>
            <p:cNvSpPr txBox="1">
              <a:spLocks noChangeArrowheads="1"/>
            </p:cNvSpPr>
            <p:nvPr/>
          </p:nvSpPr>
          <p:spPr bwMode="auto">
            <a:xfrm rot="5388270">
              <a:off x="4580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80" name="Text Box 53"/>
            <p:cNvSpPr txBox="1">
              <a:spLocks noChangeArrowheads="1"/>
            </p:cNvSpPr>
            <p:nvPr/>
          </p:nvSpPr>
          <p:spPr bwMode="auto">
            <a:xfrm rot="5388270">
              <a:off x="4724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value</a:t>
              </a:r>
              <a:endParaRPr lang="nl-NL" altLang="hu-HU" sz="1800">
                <a:latin typeface="Frutiger 55" pitchFamily="34" charset="0"/>
              </a:endParaRPr>
            </a:p>
          </p:txBody>
        </p:sp>
      </p:grpSp>
      <p:grpSp>
        <p:nvGrpSpPr>
          <p:cNvPr id="13321" name="Group 55"/>
          <p:cNvGrpSpPr>
            <a:grpSpLocks/>
          </p:cNvGrpSpPr>
          <p:nvPr/>
        </p:nvGrpSpPr>
        <p:grpSpPr bwMode="auto">
          <a:xfrm>
            <a:off x="762000" y="5867400"/>
            <a:ext cx="7148513" cy="839788"/>
            <a:chOff x="574" y="3407"/>
            <a:chExt cx="4503" cy="476"/>
          </a:xfrm>
        </p:grpSpPr>
        <p:sp>
          <p:nvSpPr>
            <p:cNvPr id="13325" name="Text Box 56"/>
            <p:cNvSpPr txBox="1">
              <a:spLocks noChangeArrowheads="1"/>
            </p:cNvSpPr>
            <p:nvPr/>
          </p:nvSpPr>
          <p:spPr bwMode="auto">
            <a:xfrm rot="5388270">
              <a:off x="45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26" name="Text Box 57"/>
            <p:cNvSpPr txBox="1">
              <a:spLocks noChangeArrowheads="1"/>
            </p:cNvSpPr>
            <p:nvPr/>
          </p:nvSpPr>
          <p:spPr bwMode="auto">
            <a:xfrm rot="5388270">
              <a:off x="59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27" name="Text Box 58"/>
            <p:cNvSpPr txBox="1">
              <a:spLocks noChangeArrowheads="1"/>
            </p:cNvSpPr>
            <p:nvPr/>
          </p:nvSpPr>
          <p:spPr bwMode="auto">
            <a:xfrm rot="5388270">
              <a:off x="788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28" name="Text Box 59"/>
            <p:cNvSpPr txBox="1">
              <a:spLocks noChangeArrowheads="1"/>
            </p:cNvSpPr>
            <p:nvPr/>
          </p:nvSpPr>
          <p:spPr bwMode="auto">
            <a:xfrm rot="5388270">
              <a:off x="93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29" name="Text Box 60"/>
            <p:cNvSpPr txBox="1">
              <a:spLocks noChangeArrowheads="1"/>
            </p:cNvSpPr>
            <p:nvPr/>
          </p:nvSpPr>
          <p:spPr bwMode="auto">
            <a:xfrm rot="5388270">
              <a:off x="107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30" name="Text Box 61"/>
            <p:cNvSpPr txBox="1">
              <a:spLocks noChangeArrowheads="1"/>
            </p:cNvSpPr>
            <p:nvPr/>
          </p:nvSpPr>
          <p:spPr bwMode="auto">
            <a:xfrm rot="5388270">
              <a:off x="1268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31" name="Text Box 62"/>
            <p:cNvSpPr txBox="1">
              <a:spLocks noChangeArrowheads="1"/>
            </p:cNvSpPr>
            <p:nvPr/>
          </p:nvSpPr>
          <p:spPr bwMode="auto">
            <a:xfrm rot="5388270">
              <a:off x="141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32" name="Text Box 63"/>
            <p:cNvSpPr txBox="1">
              <a:spLocks noChangeArrowheads="1"/>
            </p:cNvSpPr>
            <p:nvPr/>
          </p:nvSpPr>
          <p:spPr bwMode="auto">
            <a:xfrm rot="5388270">
              <a:off x="1604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33" name="Text Box 64"/>
            <p:cNvSpPr txBox="1">
              <a:spLocks noChangeArrowheads="1"/>
            </p:cNvSpPr>
            <p:nvPr/>
          </p:nvSpPr>
          <p:spPr bwMode="auto">
            <a:xfrm rot="5388270">
              <a:off x="1748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34" name="Text Box 65"/>
            <p:cNvSpPr txBox="1">
              <a:spLocks noChangeArrowheads="1"/>
            </p:cNvSpPr>
            <p:nvPr/>
          </p:nvSpPr>
          <p:spPr bwMode="auto">
            <a:xfrm rot="5388270">
              <a:off x="189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35" name="Text Box 66"/>
            <p:cNvSpPr txBox="1">
              <a:spLocks noChangeArrowheads="1"/>
            </p:cNvSpPr>
            <p:nvPr/>
          </p:nvSpPr>
          <p:spPr bwMode="auto">
            <a:xfrm rot="5388270">
              <a:off x="203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36" name="Text Box 67"/>
            <p:cNvSpPr txBox="1">
              <a:spLocks noChangeArrowheads="1"/>
            </p:cNvSpPr>
            <p:nvPr/>
          </p:nvSpPr>
          <p:spPr bwMode="auto">
            <a:xfrm rot="5388270">
              <a:off x="2180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37" name="Text Box 68"/>
            <p:cNvSpPr txBox="1">
              <a:spLocks noChangeArrowheads="1"/>
            </p:cNvSpPr>
            <p:nvPr/>
          </p:nvSpPr>
          <p:spPr bwMode="auto">
            <a:xfrm rot="5388270">
              <a:off x="237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38" name="Text Box 69"/>
            <p:cNvSpPr txBox="1">
              <a:spLocks noChangeArrowheads="1"/>
            </p:cNvSpPr>
            <p:nvPr/>
          </p:nvSpPr>
          <p:spPr bwMode="auto">
            <a:xfrm rot="5388270">
              <a:off x="251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39" name="Text Box 70"/>
            <p:cNvSpPr txBox="1">
              <a:spLocks noChangeArrowheads="1"/>
            </p:cNvSpPr>
            <p:nvPr/>
          </p:nvSpPr>
          <p:spPr bwMode="auto">
            <a:xfrm rot="5388270">
              <a:off x="2660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40" name="Text Box 71"/>
            <p:cNvSpPr txBox="1">
              <a:spLocks noChangeArrowheads="1"/>
            </p:cNvSpPr>
            <p:nvPr/>
          </p:nvSpPr>
          <p:spPr bwMode="auto">
            <a:xfrm rot="5388270">
              <a:off x="285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41" name="Text Box 72"/>
            <p:cNvSpPr txBox="1">
              <a:spLocks noChangeArrowheads="1"/>
            </p:cNvSpPr>
            <p:nvPr/>
          </p:nvSpPr>
          <p:spPr bwMode="auto">
            <a:xfrm rot="5388270">
              <a:off x="299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42" name="Text Box 73"/>
            <p:cNvSpPr txBox="1">
              <a:spLocks noChangeArrowheads="1"/>
            </p:cNvSpPr>
            <p:nvPr/>
          </p:nvSpPr>
          <p:spPr bwMode="auto">
            <a:xfrm rot="5388270">
              <a:off x="3188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43" name="Text Box 74"/>
            <p:cNvSpPr txBox="1">
              <a:spLocks noChangeArrowheads="1"/>
            </p:cNvSpPr>
            <p:nvPr/>
          </p:nvSpPr>
          <p:spPr bwMode="auto">
            <a:xfrm rot="5388270">
              <a:off x="3332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44" name="Text Box 75"/>
            <p:cNvSpPr txBox="1">
              <a:spLocks noChangeArrowheads="1"/>
            </p:cNvSpPr>
            <p:nvPr/>
          </p:nvSpPr>
          <p:spPr bwMode="auto">
            <a:xfrm rot="5388270">
              <a:off x="347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45" name="Text Box 76"/>
            <p:cNvSpPr txBox="1">
              <a:spLocks noChangeArrowheads="1"/>
            </p:cNvSpPr>
            <p:nvPr/>
          </p:nvSpPr>
          <p:spPr bwMode="auto">
            <a:xfrm rot="5388270">
              <a:off x="3620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46" name="Text Box 77"/>
            <p:cNvSpPr txBox="1">
              <a:spLocks noChangeArrowheads="1"/>
            </p:cNvSpPr>
            <p:nvPr/>
          </p:nvSpPr>
          <p:spPr bwMode="auto">
            <a:xfrm rot="5388270">
              <a:off x="3764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47" name="Text Box 78"/>
            <p:cNvSpPr txBox="1">
              <a:spLocks noChangeArrowheads="1"/>
            </p:cNvSpPr>
            <p:nvPr/>
          </p:nvSpPr>
          <p:spPr bwMode="auto">
            <a:xfrm rot="5388270">
              <a:off x="3908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48" name="Text Box 79"/>
            <p:cNvSpPr txBox="1">
              <a:spLocks noChangeArrowheads="1"/>
            </p:cNvSpPr>
            <p:nvPr/>
          </p:nvSpPr>
          <p:spPr bwMode="auto">
            <a:xfrm rot="5388270">
              <a:off x="4100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49" name="Text Box 80"/>
            <p:cNvSpPr txBox="1">
              <a:spLocks noChangeArrowheads="1"/>
            </p:cNvSpPr>
            <p:nvPr/>
          </p:nvSpPr>
          <p:spPr bwMode="auto">
            <a:xfrm rot="5388270">
              <a:off x="4244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50" name="Text Box 81"/>
            <p:cNvSpPr txBox="1">
              <a:spLocks noChangeArrowheads="1"/>
            </p:cNvSpPr>
            <p:nvPr/>
          </p:nvSpPr>
          <p:spPr bwMode="auto">
            <a:xfrm rot="5388270">
              <a:off x="4436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51" name="Text Box 82"/>
            <p:cNvSpPr txBox="1">
              <a:spLocks noChangeArrowheads="1"/>
            </p:cNvSpPr>
            <p:nvPr/>
          </p:nvSpPr>
          <p:spPr bwMode="auto">
            <a:xfrm rot="5388270">
              <a:off x="4580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  <p:sp>
          <p:nvSpPr>
            <p:cNvPr id="13352" name="Text Box 83"/>
            <p:cNvSpPr txBox="1">
              <a:spLocks noChangeArrowheads="1"/>
            </p:cNvSpPr>
            <p:nvPr/>
          </p:nvSpPr>
          <p:spPr bwMode="auto">
            <a:xfrm rot="5388270">
              <a:off x="4724" y="3529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800">
                  <a:latin typeface="Frutiger 55" pitchFamily="34" charset="0"/>
                </a:rPr>
                <a:t>rowid</a:t>
              </a:r>
              <a:endParaRPr lang="nl-NL" altLang="hu-HU" sz="1800">
                <a:latin typeface="Frutiger 55" pitchFamily="34" charset="0"/>
              </a:endParaRPr>
            </a:p>
          </p:txBody>
        </p:sp>
      </p:grpSp>
      <p:sp>
        <p:nvSpPr>
          <p:cNvPr id="13322" name="Text Box 84"/>
          <p:cNvSpPr txBox="1">
            <a:spLocks noChangeArrowheads="1"/>
          </p:cNvSpPr>
          <p:nvPr/>
        </p:nvSpPr>
        <p:spPr bwMode="auto">
          <a:xfrm rot="5400000">
            <a:off x="7966075" y="2930525"/>
            <a:ext cx="1350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latin typeface="Frutiger 55" pitchFamily="34" charset="0"/>
              </a:rPr>
              <a:t>NODES</a:t>
            </a:r>
            <a:endParaRPr lang="nl-NL" altLang="hu-HU" sz="2800">
              <a:latin typeface="Frutiger 55" pitchFamily="34" charset="0"/>
            </a:endParaRPr>
          </a:p>
        </p:txBody>
      </p:sp>
      <p:sp>
        <p:nvSpPr>
          <p:cNvPr id="13323" name="Text Box 85"/>
          <p:cNvSpPr txBox="1">
            <a:spLocks noChangeArrowheads="1"/>
          </p:cNvSpPr>
          <p:nvPr/>
        </p:nvSpPr>
        <p:spPr bwMode="auto">
          <a:xfrm rot="5400000">
            <a:off x="8002588" y="5637212"/>
            <a:ext cx="1430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>
                <a:latin typeface="Frutiger 55" pitchFamily="34" charset="0"/>
              </a:rPr>
              <a:t>LEAVES</a:t>
            </a:r>
            <a:endParaRPr lang="nl-NL" altLang="hu-HU" sz="2800">
              <a:latin typeface="Frutiger 55" pitchFamily="34" charset="0"/>
            </a:endParaRPr>
          </a:p>
        </p:txBody>
      </p:sp>
      <p:sp>
        <p:nvSpPr>
          <p:cNvPr id="13324" name="Text Box 86"/>
          <p:cNvSpPr txBox="1">
            <a:spLocks noChangeArrowheads="1"/>
          </p:cNvSpPr>
          <p:nvPr/>
        </p:nvSpPr>
        <p:spPr bwMode="auto">
          <a:xfrm rot="5400000">
            <a:off x="-846932" y="2980532"/>
            <a:ext cx="276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&lt;       BLEVEL       &gt;</a:t>
            </a:r>
            <a:endParaRPr lang="nl-NL" altLang="hu-HU" sz="24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Data Storage: Indexes</a:t>
            </a:r>
            <a:endParaRPr lang="nl-NL" altLang="hu-HU" sz="4000">
              <a:latin typeface="Frutiger 55" pitchFamily="34" charset="0"/>
            </a:endParaRP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914400" y="1905000"/>
            <a:ext cx="7467600" cy="3886200"/>
            <a:chOff x="720" y="1584"/>
            <a:chExt cx="4560" cy="2160"/>
          </a:xfrm>
        </p:grpSpPr>
        <p:sp>
          <p:nvSpPr>
            <p:cNvPr id="14351" name="Rectangle 4"/>
            <p:cNvSpPr>
              <a:spLocks noChangeArrowheads="1"/>
            </p:cNvSpPr>
            <p:nvPr/>
          </p:nvSpPr>
          <p:spPr bwMode="auto">
            <a:xfrm>
              <a:off x="720" y="1584"/>
              <a:ext cx="4560" cy="216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4352" name="Line 5"/>
            <p:cNvSpPr>
              <a:spLocks noChangeShapeType="1"/>
            </p:cNvSpPr>
            <p:nvPr/>
          </p:nvSpPr>
          <p:spPr bwMode="auto">
            <a:xfrm>
              <a:off x="720" y="2640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353" name="Line 6"/>
            <p:cNvSpPr>
              <a:spLocks noChangeShapeType="1"/>
            </p:cNvSpPr>
            <p:nvPr/>
          </p:nvSpPr>
          <p:spPr bwMode="auto">
            <a:xfrm>
              <a:off x="720" y="2112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354" name="Line 7"/>
            <p:cNvSpPr>
              <a:spLocks noChangeShapeType="1"/>
            </p:cNvSpPr>
            <p:nvPr/>
          </p:nvSpPr>
          <p:spPr bwMode="auto">
            <a:xfrm>
              <a:off x="720" y="3216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355" name="Line 8"/>
            <p:cNvSpPr>
              <a:spLocks noChangeShapeType="1"/>
            </p:cNvSpPr>
            <p:nvPr/>
          </p:nvSpPr>
          <p:spPr bwMode="auto">
            <a:xfrm>
              <a:off x="2880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356" name="Line 9"/>
            <p:cNvSpPr>
              <a:spLocks noChangeShapeType="1"/>
            </p:cNvSpPr>
            <p:nvPr/>
          </p:nvSpPr>
          <p:spPr bwMode="auto">
            <a:xfrm>
              <a:off x="1728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357" name="Line 10"/>
            <p:cNvSpPr>
              <a:spLocks noChangeShapeType="1"/>
            </p:cNvSpPr>
            <p:nvPr/>
          </p:nvSpPr>
          <p:spPr bwMode="auto">
            <a:xfrm>
              <a:off x="4080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14340" name="Text Box 11"/>
          <p:cNvSpPr txBox="1">
            <a:spLocks noChangeArrowheads="1"/>
          </p:cNvSpPr>
          <p:nvPr/>
        </p:nvSpPr>
        <p:spPr bwMode="auto">
          <a:xfrm>
            <a:off x="914400" y="1447800"/>
            <a:ext cx="132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Datafile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14341" name="Text Box 12"/>
          <p:cNvSpPr txBox="1">
            <a:spLocks noChangeArrowheads="1"/>
          </p:cNvSpPr>
          <p:nvPr/>
        </p:nvSpPr>
        <p:spPr bwMode="auto">
          <a:xfrm>
            <a:off x="914400" y="19050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1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4342" name="Text Box 13"/>
          <p:cNvSpPr txBox="1">
            <a:spLocks noChangeArrowheads="1"/>
          </p:cNvSpPr>
          <p:nvPr/>
        </p:nvSpPr>
        <p:spPr bwMode="auto">
          <a:xfrm>
            <a:off x="914400" y="28956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5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4343" name="Text Box 14"/>
          <p:cNvSpPr txBox="1">
            <a:spLocks noChangeArrowheads="1"/>
          </p:cNvSpPr>
          <p:nvPr/>
        </p:nvSpPr>
        <p:spPr bwMode="auto">
          <a:xfrm>
            <a:off x="2514600" y="19050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2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4344" name="Text Box 15"/>
          <p:cNvSpPr txBox="1">
            <a:spLocks noChangeArrowheads="1"/>
          </p:cNvSpPr>
          <p:nvPr/>
        </p:nvSpPr>
        <p:spPr bwMode="auto">
          <a:xfrm>
            <a:off x="4419600" y="19050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3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4345" name="Text Box 16"/>
          <p:cNvSpPr txBox="1">
            <a:spLocks noChangeArrowheads="1"/>
          </p:cNvSpPr>
          <p:nvPr/>
        </p:nvSpPr>
        <p:spPr bwMode="auto">
          <a:xfrm>
            <a:off x="6477000" y="19050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4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4346" name="Text Box 17"/>
          <p:cNvSpPr txBox="1">
            <a:spLocks noChangeArrowheads="1"/>
          </p:cNvSpPr>
          <p:nvPr/>
        </p:nvSpPr>
        <p:spPr bwMode="auto">
          <a:xfrm>
            <a:off x="2514600" y="2895600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 …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4347" name="Text Box 22"/>
          <p:cNvSpPr txBox="1">
            <a:spLocks noChangeArrowheads="1"/>
          </p:cNvSpPr>
          <p:nvPr/>
        </p:nvSpPr>
        <p:spPr bwMode="auto">
          <a:xfrm>
            <a:off x="5029200" y="2895600"/>
            <a:ext cx="7683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Index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Node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4348" name="Text Box 23"/>
          <p:cNvSpPr txBox="1">
            <a:spLocks noChangeArrowheads="1"/>
          </p:cNvSpPr>
          <p:nvPr/>
        </p:nvSpPr>
        <p:spPr bwMode="auto">
          <a:xfrm>
            <a:off x="6946900" y="2895600"/>
            <a:ext cx="7683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Index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Leaf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4349" name="Text Box 25"/>
          <p:cNvSpPr txBox="1">
            <a:spLocks noChangeArrowheads="1"/>
          </p:cNvSpPr>
          <p:nvPr/>
        </p:nvSpPr>
        <p:spPr bwMode="auto">
          <a:xfrm>
            <a:off x="1308100" y="3886200"/>
            <a:ext cx="7683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Index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Leaf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Block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4350" name="Text Box 26"/>
          <p:cNvSpPr txBox="1">
            <a:spLocks noChangeArrowheads="1"/>
          </p:cNvSpPr>
          <p:nvPr/>
        </p:nvSpPr>
        <p:spPr bwMode="auto">
          <a:xfrm>
            <a:off x="1447800" y="6019800"/>
            <a:ext cx="593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009900"/>
                </a:solidFill>
                <a:latin typeface="Frutiger 55" pitchFamily="34" charset="0"/>
              </a:rPr>
              <a:t>No particular order</a:t>
            </a:r>
            <a:r>
              <a:rPr lang="en-US" altLang="hu-HU" sz="2400">
                <a:latin typeface="Frutiger 55" pitchFamily="34" charset="0"/>
              </a:rPr>
              <a:t> of </a:t>
            </a:r>
            <a:r>
              <a:rPr lang="en-US" altLang="hu-HU" sz="2400">
                <a:solidFill>
                  <a:srgbClr val="009900"/>
                </a:solidFill>
                <a:latin typeface="Frutiger 55" pitchFamily="34" charset="0"/>
              </a:rPr>
              <a:t>node</a:t>
            </a:r>
            <a:r>
              <a:rPr lang="en-US" altLang="hu-HU" sz="2400">
                <a:latin typeface="Frutiger 55" pitchFamily="34" charset="0"/>
              </a:rPr>
              <a:t> and </a:t>
            </a:r>
            <a:r>
              <a:rPr lang="en-US" altLang="hu-HU" sz="2400">
                <a:solidFill>
                  <a:srgbClr val="009900"/>
                </a:solidFill>
                <a:latin typeface="Frutiger 55" pitchFamily="34" charset="0"/>
              </a:rPr>
              <a:t>leaf</a:t>
            </a:r>
            <a:r>
              <a:rPr lang="en-US" altLang="hu-HU" sz="2400">
                <a:latin typeface="Frutiger 55" pitchFamily="34" charset="0"/>
              </a:rPr>
              <a:t> blocks</a:t>
            </a:r>
            <a:endParaRPr lang="nl-NL" altLang="hu-HU" sz="24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6"/>
          <p:cNvSpPr>
            <a:spLocks noChangeArrowheads="1"/>
          </p:cNvSpPr>
          <p:nvPr/>
        </p:nvSpPr>
        <p:spPr bwMode="auto">
          <a:xfrm>
            <a:off x="914400" y="5410200"/>
            <a:ext cx="24384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Table &amp; Index I/O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I/O’s are done at </a:t>
            </a:r>
            <a:r>
              <a:rPr lang="en-US" altLang="hu-HU" sz="2400">
                <a:solidFill>
                  <a:srgbClr val="FF0000"/>
                </a:solidFill>
                <a:latin typeface="Frutiger 55" pitchFamily="34" charset="0"/>
              </a:rPr>
              <a:t>‘block level’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LRU list controls who ‘makes place’ in the cache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914400" y="3200400"/>
            <a:ext cx="2438400" cy="24384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5366" name="Oval 4"/>
          <p:cNvSpPr>
            <a:spLocks noChangeArrowheads="1"/>
          </p:cNvSpPr>
          <p:nvPr/>
        </p:nvSpPr>
        <p:spPr bwMode="auto">
          <a:xfrm>
            <a:off x="914400" y="2971800"/>
            <a:ext cx="24384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572000" y="3276600"/>
            <a:ext cx="1828800" cy="2438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5486400" y="3276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5029200" y="3276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5943600" y="3276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4572000" y="4495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572000" y="3886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4572000" y="5105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4572000" y="3581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4572000" y="4191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4572000" y="4800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4572000" y="5410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378" name="AutoShape 18"/>
          <p:cNvSpPr>
            <a:spLocks noChangeArrowheads="1"/>
          </p:cNvSpPr>
          <p:nvPr/>
        </p:nvSpPr>
        <p:spPr bwMode="auto">
          <a:xfrm>
            <a:off x="3429000" y="4267200"/>
            <a:ext cx="1143000" cy="3810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3581400" y="3810000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I/O’s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1752600" y="24384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Disc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4038600" y="2514600"/>
            <a:ext cx="3200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Memory: SGA 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buffer cache (x blocks)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1143000" y="3657600"/>
            <a:ext cx="19812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143000" y="4343400"/>
            <a:ext cx="19812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143000" y="5029200"/>
            <a:ext cx="19812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5385" name="Oval 25"/>
          <p:cNvSpPr>
            <a:spLocks noChangeArrowheads="1"/>
          </p:cNvSpPr>
          <p:nvPr/>
        </p:nvSpPr>
        <p:spPr bwMode="auto">
          <a:xfrm>
            <a:off x="7391400" y="3200400"/>
            <a:ext cx="838200" cy="2514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 rot="5393796">
            <a:off x="6749256" y="4223544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SQL Executor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15387" name="AutoShape 27"/>
          <p:cNvSpPr>
            <a:spLocks noChangeArrowheads="1"/>
          </p:cNvSpPr>
          <p:nvPr/>
        </p:nvSpPr>
        <p:spPr bwMode="auto">
          <a:xfrm>
            <a:off x="6477000" y="4267200"/>
            <a:ext cx="838200" cy="381000"/>
          </a:xfrm>
          <a:prstGeom prst="leftRightArrow">
            <a:avLst>
              <a:gd name="adj1" fmla="val 50000"/>
              <a:gd name="adj2" fmla="val 44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6477000" y="3581400"/>
            <a:ext cx="931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Data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Access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1295400" y="3657600"/>
            <a:ext cx="132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Datafile</a:t>
            </a:r>
            <a:endParaRPr lang="nl-NL" altLang="hu-HU" sz="24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Explain Plan Utility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>
                <a:latin typeface="Frutiger 55" pitchFamily="34" charset="0"/>
              </a:rPr>
              <a:t>“Explain plan for &lt;SQL-statement&gt;”</a:t>
            </a:r>
          </a:p>
          <a:p>
            <a:pPr lvl="1" eaLnBrk="1" hangingPunct="1"/>
            <a:r>
              <a:rPr lang="en-US" altLang="hu-HU" sz="2000">
                <a:solidFill>
                  <a:srgbClr val="009900"/>
                </a:solidFill>
                <a:latin typeface="Frutiger 55" pitchFamily="34" charset="0"/>
              </a:rPr>
              <a:t>Stores plan</a:t>
            </a:r>
            <a:r>
              <a:rPr lang="en-US" altLang="hu-HU" sz="2000">
                <a:latin typeface="Frutiger 55" pitchFamily="34" charset="0"/>
              </a:rPr>
              <a:t> (row-sources + operations) </a:t>
            </a:r>
            <a:r>
              <a:rPr lang="en-US" altLang="hu-HU" sz="2000">
                <a:solidFill>
                  <a:srgbClr val="009900"/>
                </a:solidFill>
                <a:latin typeface="Frutiger 55" pitchFamily="34" charset="0"/>
              </a:rPr>
              <a:t>in Plan_Table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View on Plan_Table (or 3</a:t>
            </a:r>
            <a:r>
              <a:rPr lang="en-US" altLang="hu-HU" sz="2000" baseline="30000">
                <a:latin typeface="Frutiger 55" pitchFamily="34" charset="0"/>
              </a:rPr>
              <a:t>rd</a:t>
            </a:r>
            <a:r>
              <a:rPr lang="en-US" altLang="hu-HU" sz="2000">
                <a:latin typeface="Frutiger 55" pitchFamily="34" charset="0"/>
              </a:rPr>
              <a:t> party tool) formats into readable plan</a:t>
            </a:r>
            <a:endParaRPr lang="nl-NL" altLang="hu-HU" sz="2000">
              <a:latin typeface="Frutiger 55" pitchFamily="34" charset="0"/>
            </a:endParaRPr>
          </a:p>
        </p:txBody>
      </p:sp>
      <p:pic>
        <p:nvPicPr>
          <p:cNvPr id="16388" name="Picture 5" descr="Text description of scn81001.gif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2133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3505200" y="3429000"/>
            <a:ext cx="1676400" cy="2209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3505200" y="37338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3505200" y="4038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>
            <a:off x="3505200" y="4343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3505200" y="4648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3505200" y="4953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>
            <a:off x="3505200" y="5257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3505200" y="5562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3733800" y="3429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>
            <a:off x="4343400" y="3429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4953000" y="3429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400" name="AutoShape 18"/>
          <p:cNvSpPr>
            <a:spLocks noChangeArrowheads="1"/>
          </p:cNvSpPr>
          <p:nvPr/>
        </p:nvSpPr>
        <p:spPr bwMode="auto">
          <a:xfrm flipH="1">
            <a:off x="3429000" y="5715000"/>
            <a:ext cx="1676400" cy="304800"/>
          </a:xfrm>
          <a:prstGeom prst="curvedUpArrow">
            <a:avLst>
              <a:gd name="adj1" fmla="val 31319"/>
              <a:gd name="adj2" fmla="val 141319"/>
              <a:gd name="adj3" fmla="val 35829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6401" name="Text Box 20"/>
          <p:cNvSpPr txBox="1">
            <a:spLocks noChangeArrowheads="1"/>
          </p:cNvSpPr>
          <p:nvPr/>
        </p:nvSpPr>
        <p:spPr bwMode="auto">
          <a:xfrm>
            <a:off x="3429000" y="3733800"/>
            <a:ext cx="396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1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6402" name="Text Box 21"/>
          <p:cNvSpPr txBox="1">
            <a:spLocks noChangeArrowheads="1"/>
          </p:cNvSpPr>
          <p:nvPr/>
        </p:nvSpPr>
        <p:spPr bwMode="auto">
          <a:xfrm>
            <a:off x="3429000" y="4038600"/>
            <a:ext cx="396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2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6403" name="Text Box 22"/>
          <p:cNvSpPr txBox="1">
            <a:spLocks noChangeArrowheads="1"/>
          </p:cNvSpPr>
          <p:nvPr/>
        </p:nvSpPr>
        <p:spPr bwMode="auto">
          <a:xfrm>
            <a:off x="3429000" y="4343400"/>
            <a:ext cx="396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3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6404" name="Text Box 23"/>
          <p:cNvSpPr txBox="1">
            <a:spLocks noChangeArrowheads="1"/>
          </p:cNvSpPr>
          <p:nvPr/>
        </p:nvSpPr>
        <p:spPr bwMode="auto">
          <a:xfrm>
            <a:off x="3429000" y="4953000"/>
            <a:ext cx="396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5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6405" name="Text Box 24"/>
          <p:cNvSpPr txBox="1">
            <a:spLocks noChangeArrowheads="1"/>
          </p:cNvSpPr>
          <p:nvPr/>
        </p:nvSpPr>
        <p:spPr bwMode="auto">
          <a:xfrm>
            <a:off x="3429000" y="4648200"/>
            <a:ext cx="396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4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6406" name="Text Box 25"/>
          <p:cNvSpPr txBox="1">
            <a:spLocks noChangeArrowheads="1"/>
          </p:cNvSpPr>
          <p:nvPr/>
        </p:nvSpPr>
        <p:spPr bwMode="auto">
          <a:xfrm>
            <a:off x="3429000" y="5257800"/>
            <a:ext cx="396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6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16407" name="Text Box 27"/>
          <p:cNvSpPr txBox="1">
            <a:spLocks noChangeArrowheads="1"/>
          </p:cNvSpPr>
          <p:nvPr/>
        </p:nvSpPr>
        <p:spPr bwMode="auto">
          <a:xfrm>
            <a:off x="6172200" y="3733800"/>
            <a:ext cx="223247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600" b="1" dirty="0">
                <a:latin typeface="Frutiger 55" pitchFamily="34" charset="0"/>
              </a:rPr>
              <a:t>&gt;Filter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600" b="1" dirty="0">
                <a:latin typeface="Frutiger 55" pitchFamily="34" charset="0"/>
              </a:rPr>
              <a:t>&gt;….NL</a:t>
            </a:r>
            <a:r>
              <a:rPr lang="hu-HU" altLang="hu-HU" sz="1600" b="1" dirty="0">
                <a:latin typeface="Frutiger 55" pitchFamily="34" charset="0"/>
              </a:rPr>
              <a:t> (</a:t>
            </a:r>
            <a:r>
              <a:rPr lang="hu-HU" altLang="hu-HU" sz="1600" b="1" dirty="0" err="1">
                <a:solidFill>
                  <a:srgbClr val="FF0000"/>
                </a:solidFill>
                <a:latin typeface="Frutiger 55" pitchFamily="34" charset="0"/>
              </a:rPr>
              <a:t>Nested</a:t>
            </a:r>
            <a:r>
              <a:rPr lang="hu-HU" altLang="hu-HU" sz="1600" b="1" dirty="0">
                <a:solidFill>
                  <a:srgbClr val="FF0000"/>
                </a:solidFill>
                <a:latin typeface="Frutiger 55" pitchFamily="34" charset="0"/>
              </a:rPr>
              <a:t> </a:t>
            </a:r>
            <a:r>
              <a:rPr lang="hu-HU" altLang="hu-HU" sz="1600" b="1" dirty="0" err="1">
                <a:solidFill>
                  <a:srgbClr val="FF0000"/>
                </a:solidFill>
                <a:latin typeface="Frutiger 55" pitchFamily="34" charset="0"/>
              </a:rPr>
              <a:t>Loop</a:t>
            </a:r>
            <a:r>
              <a:rPr lang="hu-HU" altLang="hu-HU" sz="1600" b="1" dirty="0">
                <a:latin typeface="Frutiger 55" pitchFamily="34" charset="0"/>
              </a:rPr>
              <a:t>)</a:t>
            </a:r>
            <a:endParaRPr lang="en-US" altLang="hu-HU" sz="1600" b="1" dirty="0">
              <a:latin typeface="Frutiger 55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600" b="1" dirty="0">
                <a:latin typeface="Frutiger 55" pitchFamily="34" charset="0"/>
              </a:rPr>
              <a:t>&gt;……..TA-full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600" b="1" dirty="0">
                <a:latin typeface="Frutiger 55" pitchFamily="34" charset="0"/>
              </a:rPr>
              <a:t>&gt;……..TA-</a:t>
            </a:r>
            <a:r>
              <a:rPr lang="en-US" altLang="hu-HU" sz="1600" b="1" dirty="0" err="1">
                <a:latin typeface="Frutiger 55" pitchFamily="34" charset="0"/>
              </a:rPr>
              <a:t>rowid</a:t>
            </a:r>
            <a:endParaRPr lang="en-US" altLang="hu-HU" sz="1600" b="1" dirty="0">
              <a:latin typeface="Frutiger 55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600" b="1" dirty="0">
                <a:latin typeface="Frutiger 55" pitchFamily="34" charset="0"/>
              </a:rPr>
              <a:t>&gt;…………Index </a:t>
            </a:r>
            <a:r>
              <a:rPr lang="en-US" altLang="hu-HU" sz="1600" b="1" dirty="0" err="1">
                <a:latin typeface="Frutiger 55" pitchFamily="34" charset="0"/>
              </a:rPr>
              <a:t>Uscan</a:t>
            </a:r>
            <a:endParaRPr lang="en-US" altLang="hu-HU" sz="1600" b="1" dirty="0">
              <a:latin typeface="Frutiger 55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600" b="1" dirty="0">
                <a:latin typeface="Frutiger 55" pitchFamily="34" charset="0"/>
              </a:rPr>
              <a:t>&gt;….TA-full</a:t>
            </a:r>
            <a:r>
              <a:rPr lang="hu-HU" altLang="hu-HU" sz="1600" b="1" dirty="0">
                <a:latin typeface="Frutiger 55" pitchFamily="34" charset="0"/>
              </a:rPr>
              <a:t> (</a:t>
            </a:r>
            <a:r>
              <a:rPr lang="hu-HU" altLang="hu-HU" sz="1600" b="1" dirty="0" err="1">
                <a:solidFill>
                  <a:srgbClr val="FF0000"/>
                </a:solidFill>
                <a:latin typeface="Frutiger 55" pitchFamily="34" charset="0"/>
              </a:rPr>
              <a:t>Table</a:t>
            </a:r>
            <a:r>
              <a:rPr lang="hu-HU" altLang="hu-HU" sz="1600" b="1" dirty="0">
                <a:solidFill>
                  <a:srgbClr val="FF0000"/>
                </a:solidFill>
                <a:latin typeface="Frutiger 55" pitchFamily="34" charset="0"/>
              </a:rPr>
              <a:t> </a:t>
            </a:r>
            <a:r>
              <a:rPr lang="hu-HU" altLang="hu-HU" sz="1600" b="1" dirty="0" err="1">
                <a:solidFill>
                  <a:srgbClr val="FF0000"/>
                </a:solidFill>
                <a:latin typeface="Frutiger 55" pitchFamily="34" charset="0"/>
              </a:rPr>
              <a:t>access</a:t>
            </a:r>
            <a:r>
              <a:rPr lang="hu-HU" altLang="hu-HU" sz="1600" b="1" dirty="0">
                <a:latin typeface="Frutiger 55" pitchFamily="34" charset="0"/>
              </a:rPr>
              <a:t>)</a:t>
            </a:r>
            <a:endParaRPr lang="nl-NL" altLang="hu-HU" sz="1600" b="1" dirty="0">
              <a:latin typeface="Frutiger 55" pitchFamily="34" charset="0"/>
            </a:endParaRPr>
          </a:p>
        </p:txBody>
      </p:sp>
      <p:sp>
        <p:nvSpPr>
          <p:cNvPr id="16408" name="AutoShape 28"/>
          <p:cNvSpPr>
            <a:spLocks noChangeArrowheads="1"/>
          </p:cNvSpPr>
          <p:nvPr/>
        </p:nvSpPr>
        <p:spPr bwMode="auto">
          <a:xfrm>
            <a:off x="2514600" y="4419600"/>
            <a:ext cx="762000" cy="228600"/>
          </a:xfrm>
          <a:prstGeom prst="chevron">
            <a:avLst>
              <a:gd name="adj" fmla="val 83333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6409" name="AutoShape 29"/>
          <p:cNvSpPr>
            <a:spLocks noChangeArrowheads="1"/>
          </p:cNvSpPr>
          <p:nvPr/>
        </p:nvSpPr>
        <p:spPr bwMode="auto">
          <a:xfrm>
            <a:off x="5334000" y="4419600"/>
            <a:ext cx="762000" cy="228600"/>
          </a:xfrm>
          <a:prstGeom prst="chevron">
            <a:avLst>
              <a:gd name="adj" fmla="val 83333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dirty="0">
                <a:solidFill>
                  <a:srgbClr val="FF0000"/>
                </a:solidFill>
                <a:latin typeface="Frutiger 55" pitchFamily="34" charset="0"/>
              </a:rPr>
              <a:t>Explain Plan </a:t>
            </a:r>
            <a:r>
              <a:rPr lang="en-US" altLang="hu-HU" sz="4000" dirty="0">
                <a:latin typeface="Frutiger 55" pitchFamily="34" charset="0"/>
              </a:rPr>
              <a:t>Utility</a:t>
            </a:r>
            <a:endParaRPr lang="nl-NL" altLang="hu-HU" sz="4000" dirty="0">
              <a:latin typeface="Frutiger 55" pitchFamily="34" charset="0"/>
            </a:endParaRPr>
          </a:p>
        </p:txBody>
      </p:sp>
      <p:sp>
        <p:nvSpPr>
          <p:cNvPr id="17411" name="Text Box 1028"/>
          <p:cNvSpPr txBox="1">
            <a:spLocks noChangeArrowheads="1"/>
          </p:cNvSpPr>
          <p:nvPr/>
        </p:nvSpPr>
        <p:spPr bwMode="auto">
          <a:xfrm>
            <a:off x="1143000" y="1752600"/>
            <a:ext cx="6894513" cy="13779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400" b="1" dirty="0">
                <a:latin typeface="Courier New" panose="02070309020205020404" pitchFamily="49" charset="0"/>
              </a:rPr>
              <a:t>create table </a:t>
            </a:r>
            <a:r>
              <a:rPr lang="nl-NL" altLang="hu-HU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PLAN_TABLE</a:t>
            </a:r>
            <a:r>
              <a:rPr lang="nl-NL" altLang="hu-HU" sz="1400" b="1" dirty="0">
                <a:latin typeface="Courier New" panose="02070309020205020404" pitchFamily="49" charset="0"/>
              </a:rPr>
              <a:t>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400" b="1" dirty="0">
                <a:latin typeface="Courier New" panose="02070309020205020404" pitchFamily="49" charset="0"/>
              </a:rPr>
              <a:t>  statement_id    varchar2(30),</a:t>
            </a:r>
            <a:r>
              <a:rPr lang="en-US" altLang="hu-HU" sz="1400" b="1" dirty="0">
                <a:latin typeface="Courier New" panose="02070309020205020404" pitchFamily="49" charset="0"/>
              </a:rPr>
              <a:t>   </a:t>
            </a:r>
            <a:r>
              <a:rPr lang="nl-NL" altLang="hu-HU" sz="1400" b="1" dirty="0">
                <a:latin typeface="Courier New" panose="02070309020205020404" pitchFamily="49" charset="0"/>
              </a:rPr>
              <a:t>operation       varchar2(30),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400" b="1" dirty="0">
                <a:latin typeface="Courier New" panose="02070309020205020404" pitchFamily="49" charset="0"/>
              </a:rPr>
              <a:t>  options         varchar2(30),</a:t>
            </a:r>
            <a:r>
              <a:rPr lang="en-US" altLang="hu-HU" sz="1400" b="1" dirty="0">
                <a:latin typeface="Courier New" panose="02070309020205020404" pitchFamily="49" charset="0"/>
              </a:rPr>
              <a:t>   </a:t>
            </a:r>
            <a:r>
              <a:rPr lang="nl-NL" altLang="hu-HU" sz="1400" b="1" dirty="0">
                <a:latin typeface="Courier New" panose="02070309020205020404" pitchFamily="49" charset="0"/>
              </a:rPr>
              <a:t>object_owner    varchar2(30),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400" b="1" dirty="0">
                <a:latin typeface="Courier New" panose="02070309020205020404" pitchFamily="49" charset="0"/>
              </a:rPr>
              <a:t>  object_name     varchar2(30),</a:t>
            </a:r>
            <a:r>
              <a:rPr lang="en-US" altLang="hu-HU" sz="1400" b="1" dirty="0">
                <a:latin typeface="Courier New" panose="02070309020205020404" pitchFamily="49" charset="0"/>
              </a:rPr>
              <a:t>   </a:t>
            </a:r>
            <a:r>
              <a:rPr lang="nl-NL" altLang="hu-HU" sz="1400" b="1" dirty="0">
                <a:latin typeface="Courier New" panose="02070309020205020404" pitchFamily="49" charset="0"/>
              </a:rPr>
              <a:t>id              numeric,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400" b="1" dirty="0">
                <a:latin typeface="Courier New" panose="02070309020205020404" pitchFamily="49" charset="0"/>
              </a:rPr>
              <a:t>  parent_id       numeric,</a:t>
            </a:r>
            <a:r>
              <a:rPr lang="en-US" altLang="hu-HU" sz="1400" b="1" dirty="0">
                <a:latin typeface="Courier New" panose="02070309020205020404" pitchFamily="49" charset="0"/>
              </a:rPr>
              <a:t>      </a:t>
            </a:r>
            <a:r>
              <a:rPr lang="nl-NL" altLang="hu-HU" sz="1400" b="1" dirty="0">
                <a:latin typeface="Courier New" panose="02070309020205020404" pitchFamily="49" charset="0"/>
              </a:rPr>
              <a:t>  position        numeric,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400" b="1" dirty="0">
                <a:latin typeface="Courier New" panose="02070309020205020404" pitchFamily="49" charset="0"/>
              </a:rPr>
              <a:t>  cost            numeric,</a:t>
            </a:r>
            <a:r>
              <a:rPr lang="en-US" altLang="hu-HU" sz="1400" b="1" dirty="0">
                <a:latin typeface="Courier New" panose="02070309020205020404" pitchFamily="49" charset="0"/>
              </a:rPr>
              <a:t>        </a:t>
            </a:r>
            <a:r>
              <a:rPr lang="nl-NL" altLang="hu-HU" sz="1400" b="1" dirty="0">
                <a:latin typeface="Courier New" panose="02070309020205020404" pitchFamily="49" charset="0"/>
              </a:rPr>
              <a:t>bytes           numeric</a:t>
            </a:r>
            <a:r>
              <a:rPr lang="en-US" altLang="hu-HU" sz="1400" b="1" dirty="0">
                <a:latin typeface="Courier New" panose="02070309020205020404" pitchFamily="49" charset="0"/>
              </a:rPr>
              <a:t>);</a:t>
            </a:r>
            <a:endParaRPr lang="nl-NL" altLang="hu-HU" sz="1400" b="1" dirty="0">
              <a:latin typeface="Courier New" panose="02070309020205020404" pitchFamily="49" charset="0"/>
            </a:endParaRPr>
          </a:p>
        </p:txBody>
      </p:sp>
      <p:sp>
        <p:nvSpPr>
          <p:cNvPr id="17412" name="Text Box 1029"/>
          <p:cNvSpPr txBox="1">
            <a:spLocks noChangeArrowheads="1"/>
          </p:cNvSpPr>
          <p:nvPr/>
        </p:nvSpPr>
        <p:spPr bwMode="auto">
          <a:xfrm>
            <a:off x="457200" y="3581400"/>
            <a:ext cx="8383588" cy="2790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create or replace view </a:t>
            </a:r>
            <a:r>
              <a:rPr lang="en-US" altLang="hu-HU" sz="1600" b="1">
                <a:latin typeface="Courier New" panose="02070309020205020404" pitchFamily="49" charset="0"/>
              </a:rPr>
              <a:t>PLANS</a:t>
            </a:r>
            <a:r>
              <a:rPr lang="nl-NL" altLang="hu-HU" sz="1600" b="1">
                <a:latin typeface="Courier New" panose="02070309020205020404" pitchFamily="49" charset="0"/>
              </a:rPr>
              <a:t>(STATEMENT_ID</a:t>
            </a:r>
            <a:r>
              <a:rPr lang="en-US" altLang="hu-HU" sz="1600" b="1">
                <a:latin typeface="Courier New" panose="02070309020205020404" pitchFamily="49" charset="0"/>
              </a:rPr>
              <a:t>,P</a:t>
            </a:r>
            <a:r>
              <a:rPr lang="nl-NL" altLang="hu-HU" sz="1600" b="1">
                <a:latin typeface="Courier New" panose="02070309020205020404" pitchFamily="49" charset="0"/>
              </a:rPr>
              <a:t>LAN,POSITION)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select statement_id,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  </a:t>
            </a:r>
            <a:r>
              <a:rPr lang="en-US" altLang="hu-HU" sz="1600" b="1">
                <a:latin typeface="Courier New" panose="02070309020205020404" pitchFamily="49" charset="0"/>
              </a:rPr>
              <a:t>r</a:t>
            </a:r>
            <a:r>
              <a:rPr lang="nl-NL" altLang="hu-HU" sz="1600" b="1">
                <a:latin typeface="Courier New" panose="02070309020205020404" pitchFamily="49" charset="0"/>
              </a:rPr>
              <a:t>pad('&gt;',2*level,'.')||operation||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  decode(options,NULL,'',' (')||nvl(options,' ')||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  decode(options,NULL,'',') ')||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600" b="1">
                <a:latin typeface="Courier New" panose="02070309020205020404" pitchFamily="49" charset="0"/>
              </a:rPr>
              <a:t>  </a:t>
            </a:r>
            <a:r>
              <a:rPr lang="nl-NL" altLang="hu-HU" sz="1600" b="1">
                <a:latin typeface="Courier New" panose="02070309020205020404" pitchFamily="49" charset="0"/>
              </a:rPr>
              <a:t>decode(object_owner,NULL,'',object_owner||'.')||object_name plan,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  position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from plan_table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 u="sng">
                <a:solidFill>
                  <a:srgbClr val="FF0000"/>
                </a:solidFill>
                <a:latin typeface="Courier New" panose="02070309020205020404" pitchFamily="49" charset="0"/>
              </a:rPr>
              <a:t>start with</a:t>
            </a:r>
            <a:r>
              <a:rPr lang="nl-NL" altLang="hu-HU" sz="1600" b="1">
                <a:latin typeface="Courier New" panose="02070309020205020404" pitchFamily="49" charset="0"/>
              </a:rPr>
              <a:t> id=0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 u="sng">
                <a:solidFill>
                  <a:srgbClr val="FF0000"/>
                </a:solidFill>
                <a:latin typeface="Courier New" panose="02070309020205020404" pitchFamily="49" charset="0"/>
              </a:rPr>
              <a:t>connect by</a:t>
            </a:r>
            <a:r>
              <a:rPr lang="nl-NL" altLang="hu-HU" sz="1600" b="1">
                <a:latin typeface="Courier New" panose="02070309020205020404" pitchFamily="49" charset="0"/>
              </a:rPr>
              <a:t> prior id=parent_id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       and prior nvl(statement_id,'NULL')=nvl(statement_id,'NULL')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Execution Plans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hu-HU" sz="2800">
                <a:latin typeface="Frutiger 55" pitchFamily="34" charset="0"/>
              </a:rPr>
              <a:t>Single table without index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hu-HU" sz="2800">
                <a:latin typeface="Frutiger 55" pitchFamily="34" charset="0"/>
              </a:rPr>
              <a:t>Single table with index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hu-HU" sz="2800">
                <a:latin typeface="Frutiger 55" pitchFamily="34" charset="0"/>
              </a:rPr>
              <a:t>Joins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hu-HU" sz="2400">
                <a:latin typeface="Frutiger 55" pitchFamily="34" charset="0"/>
              </a:rPr>
              <a:t>Nested Loop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hu-HU" sz="2400">
                <a:latin typeface="Frutiger 55" pitchFamily="34" charset="0"/>
              </a:rPr>
              <a:t>Sort Merge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hu-HU" sz="2400">
                <a:latin typeface="Frutiger 55" pitchFamily="34" charset="0"/>
              </a:rPr>
              <a:t>Hash1 (small/large), hash2 (large/large)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hu-HU" sz="2800">
                <a:latin typeface="Frutiger 55" pitchFamily="34" charset="0"/>
              </a:rPr>
              <a:t>Special operators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Single Table, no Index (1.1)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276600"/>
            <a:ext cx="7848600" cy="32766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Full table scan (</a:t>
            </a:r>
            <a:r>
              <a:rPr lang="en-US" altLang="hu-HU" sz="2400">
                <a:solidFill>
                  <a:srgbClr val="FF0000"/>
                </a:solidFill>
                <a:latin typeface="Frutiger 55" pitchFamily="34" charset="0"/>
              </a:rPr>
              <a:t>FTS</a:t>
            </a:r>
            <a:r>
              <a:rPr lang="en-US" altLang="hu-HU" sz="2400">
                <a:latin typeface="Frutiger 55" pitchFamily="34" charset="0"/>
              </a:rPr>
              <a:t>)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All blocks read sequentially into buffer cache</a:t>
            </a:r>
          </a:p>
          <a:p>
            <a:pPr lvl="2" eaLnBrk="1" hangingPunct="1"/>
            <a:r>
              <a:rPr lang="en-US" altLang="hu-HU" sz="1800">
                <a:latin typeface="Frutiger 55" pitchFamily="34" charset="0"/>
              </a:rPr>
              <a:t>Also called “buffer-gets”</a:t>
            </a:r>
          </a:p>
          <a:p>
            <a:pPr lvl="2" eaLnBrk="1" hangingPunct="1"/>
            <a:r>
              <a:rPr lang="en-US" altLang="hu-HU" sz="1800">
                <a:latin typeface="Frutiger 55" pitchFamily="34" charset="0"/>
              </a:rPr>
              <a:t>Done via multi-block I/O’s (db_file_multiblock_read_count)</a:t>
            </a:r>
          </a:p>
          <a:p>
            <a:pPr lvl="2" eaLnBrk="1" hangingPunct="1"/>
            <a:r>
              <a:rPr lang="en-US" altLang="hu-HU" sz="1800">
                <a:latin typeface="Frutiger 55" pitchFamily="34" charset="0"/>
              </a:rPr>
              <a:t>Till high-water-mark reached (truncate resets, delete not)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Per block: extract + return all rows</a:t>
            </a:r>
          </a:p>
          <a:p>
            <a:pPr lvl="2" eaLnBrk="1" hangingPunct="1"/>
            <a:r>
              <a:rPr lang="en-US" altLang="hu-HU" sz="1800">
                <a:latin typeface="Frutiger 55" pitchFamily="34" charset="0"/>
              </a:rPr>
              <a:t>Then put block at </a:t>
            </a:r>
            <a:r>
              <a:rPr lang="en-US" altLang="hu-HU" sz="1800">
                <a:solidFill>
                  <a:srgbClr val="FF0000"/>
                </a:solidFill>
                <a:latin typeface="Frutiger 55" pitchFamily="34" charset="0"/>
              </a:rPr>
              <a:t>LRU-end</a:t>
            </a:r>
            <a:r>
              <a:rPr lang="en-US" altLang="hu-HU" sz="1800">
                <a:latin typeface="Frutiger 55" pitchFamily="34" charset="0"/>
              </a:rPr>
              <a:t> of LRU list (!)</a:t>
            </a:r>
          </a:p>
          <a:p>
            <a:pPr lvl="2" eaLnBrk="1" hangingPunct="1"/>
            <a:r>
              <a:rPr lang="en-US" altLang="hu-HU" sz="1800">
                <a:solidFill>
                  <a:srgbClr val="009900"/>
                </a:solidFill>
                <a:latin typeface="Frutiger 55" pitchFamily="34" charset="0"/>
              </a:rPr>
              <a:t>All other operations</a:t>
            </a:r>
            <a:r>
              <a:rPr lang="en-US" altLang="hu-HU" sz="1800">
                <a:latin typeface="Frutiger 55" pitchFamily="34" charset="0"/>
              </a:rPr>
              <a:t> put block at </a:t>
            </a:r>
            <a:r>
              <a:rPr lang="en-US" altLang="hu-HU" sz="1800">
                <a:solidFill>
                  <a:srgbClr val="009900"/>
                </a:solidFill>
                <a:latin typeface="Frutiger 55" pitchFamily="34" charset="0"/>
              </a:rPr>
              <a:t>MRU-end</a:t>
            </a:r>
            <a:endParaRPr lang="nl-NL" altLang="hu-HU" sz="1800">
              <a:solidFill>
                <a:srgbClr val="009900"/>
              </a:solidFill>
              <a:latin typeface="Frutiger 55" pitchFamily="34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1447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</a:t>
            </a:r>
            <a:r>
              <a:rPr lang="en-US" altLang="hu-HU" sz="1400" b="1">
                <a:latin typeface="Courier New" panose="02070309020205020404" pitchFamily="49" charset="0"/>
              </a:rPr>
              <a:t>full</a:t>
            </a:r>
            <a:r>
              <a:rPr lang="nl-NL" altLang="hu-HU" sz="1400" b="1">
                <a:latin typeface="Courier New" panose="02070309020205020404" pitchFamily="49" charset="0"/>
              </a:rPr>
              <a:t> emp</a:t>
            </a:r>
          </a:p>
          <a:p>
            <a:pPr eaLnBrk="1" hangingPunct="1">
              <a:buFontTx/>
              <a:buNone/>
            </a:pP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1447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emp;</a:t>
            </a:r>
            <a:endParaRPr lang="nl-NL" altLang="hu-HU" sz="18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Single Table, no Index (1.2)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dirty="0">
                <a:latin typeface="Frutiger 55" pitchFamily="34" charset="0"/>
              </a:rPr>
              <a:t>Full table scan with filtering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Read all blocks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Per block extract, filter, then return row</a:t>
            </a:r>
          </a:p>
          <a:p>
            <a:pPr lvl="2" eaLnBrk="1" hangingPunct="1"/>
            <a:r>
              <a:rPr lang="en-US" altLang="hu-HU" sz="1800" b="1" dirty="0">
                <a:solidFill>
                  <a:srgbClr val="FF0000"/>
                </a:solidFill>
                <a:latin typeface="Frutiger 55" pitchFamily="34" charset="0"/>
              </a:rPr>
              <a:t>Simple where-clause filters never shown in plan</a:t>
            </a:r>
          </a:p>
          <a:p>
            <a:pPr lvl="2" eaLnBrk="1" hangingPunct="1"/>
            <a:r>
              <a:rPr lang="en-US" altLang="hu-HU" sz="1800" dirty="0">
                <a:latin typeface="Frutiger 55" pitchFamily="34" charset="0"/>
              </a:rPr>
              <a:t>FTS with: </a:t>
            </a:r>
            <a:r>
              <a:rPr lang="en-US" altLang="hu-HU" sz="1800" dirty="0">
                <a:solidFill>
                  <a:srgbClr val="FF0000"/>
                </a:solidFill>
                <a:latin typeface="Frutiger 55" pitchFamily="34" charset="0"/>
              </a:rPr>
              <a:t>rows-in </a:t>
            </a:r>
            <a:r>
              <a:rPr lang="hu-HU" altLang="hu-HU" sz="1800" dirty="0">
                <a:solidFill>
                  <a:srgbClr val="FF0000"/>
                </a:solidFill>
                <a:latin typeface="Frutiger 55" pitchFamily="34" charset="0"/>
              </a:rPr>
              <a:t>&gt;</a:t>
            </a:r>
            <a:r>
              <a:rPr lang="en-US" altLang="hu-HU" sz="1800" dirty="0">
                <a:solidFill>
                  <a:srgbClr val="FF0000"/>
                </a:solidFill>
                <a:latin typeface="Frutiger 55" pitchFamily="34" charset="0"/>
              </a:rPr>
              <a:t> rows-out</a:t>
            </a:r>
          </a:p>
          <a:p>
            <a:pPr lvl="1" eaLnBrk="1" hangingPunct="1"/>
            <a:endParaRPr lang="nl-NL" altLang="hu-HU" sz="2000" dirty="0">
              <a:latin typeface="Frutiger 55" pitchFamily="34" charset="0"/>
            </a:endParaRPr>
          </a:p>
        </p:txBody>
      </p:sp>
      <p:sp>
        <p:nvSpPr>
          <p:cNvPr id="20484" name="Rectangle 1028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</a:t>
            </a:r>
            <a:r>
              <a:rPr lang="en-US" altLang="hu-HU" sz="1400" b="1">
                <a:latin typeface="Courier New" panose="02070309020205020404" pitchFamily="49" charset="0"/>
              </a:rPr>
              <a:t>full</a:t>
            </a:r>
            <a:r>
              <a:rPr lang="nl-NL" altLang="hu-HU" sz="1400" b="1">
                <a:latin typeface="Courier New" panose="02070309020205020404" pitchFamily="49" charset="0"/>
              </a:rPr>
              <a:t> emp</a:t>
            </a:r>
          </a:p>
        </p:txBody>
      </p:sp>
      <p:sp>
        <p:nvSpPr>
          <p:cNvPr id="20485" name="Rectangle 1029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sal &gt; 100000;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Overview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z="2800" dirty="0">
                <a:latin typeface="Frutiger 55" pitchFamily="34" charset="0"/>
              </a:rPr>
              <a:t>Foundation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dirty="0">
                <a:latin typeface="Frutiger 55" pitchFamily="34" charset="0"/>
              </a:rPr>
              <a:t>Optimizer</a:t>
            </a:r>
            <a:r>
              <a:rPr lang="en-US" altLang="hu-HU" sz="2000">
                <a:latin typeface="Frutiger 55" pitchFamily="34" charset="0"/>
              </a:rPr>
              <a:t>, cost </a:t>
            </a:r>
            <a:r>
              <a:rPr lang="en-US" altLang="hu-HU" sz="2000" dirty="0">
                <a:latin typeface="Frutiger 55" pitchFamily="34" charset="0"/>
              </a:rPr>
              <a:t>vs. rule, data storage, </a:t>
            </a:r>
            <a:br>
              <a:rPr lang="en-US" altLang="hu-HU" sz="2000" dirty="0">
                <a:latin typeface="Frutiger 55" pitchFamily="34" charset="0"/>
              </a:rPr>
            </a:br>
            <a:r>
              <a:rPr lang="en-US" altLang="hu-HU" sz="2000" dirty="0">
                <a:latin typeface="Frutiger 55" pitchFamily="34" charset="0"/>
              </a:rPr>
              <a:t>SQL-execution phases,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800" dirty="0">
                <a:latin typeface="Frutiger 55" pitchFamily="34" charset="0"/>
              </a:rPr>
              <a:t>Creating &amp; reading execution plans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dirty="0">
                <a:latin typeface="Frutiger 55" pitchFamily="34" charset="0"/>
              </a:rPr>
              <a:t>Access paths, single table, joins,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800" dirty="0">
                <a:latin typeface="Frutiger 55" pitchFamily="34" charset="0"/>
              </a:rPr>
              <a:t>Utilities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dirty="0" err="1">
                <a:latin typeface="Frutiger 55" pitchFamily="34" charset="0"/>
              </a:rPr>
              <a:t>Tracefiles</a:t>
            </a:r>
            <a:r>
              <a:rPr lang="en-US" altLang="hu-HU" sz="2000" dirty="0">
                <a:latin typeface="Frutiger 55" pitchFamily="34" charset="0"/>
              </a:rPr>
              <a:t>, SQL hints, analyze/</a:t>
            </a:r>
            <a:r>
              <a:rPr lang="en-US" altLang="hu-HU" sz="2000" dirty="0" err="1">
                <a:latin typeface="Frutiger 55" pitchFamily="34" charset="0"/>
              </a:rPr>
              <a:t>dbms_stat</a:t>
            </a:r>
            <a:endParaRPr lang="en-US" altLang="hu-HU" sz="2000" dirty="0">
              <a:latin typeface="Frutiger 55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hu-HU" sz="2800" dirty="0">
                <a:latin typeface="Frutiger 55" pitchFamily="34" charset="0"/>
              </a:rPr>
              <a:t>Warehouse specifics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dirty="0">
                <a:latin typeface="Frutiger 55" pitchFamily="34" charset="0"/>
              </a:rPr>
              <a:t>Star queries &amp; bitmap indexing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dirty="0">
                <a:latin typeface="Frutiger 55" pitchFamily="34" charset="0"/>
              </a:rPr>
              <a:t>ETL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800" dirty="0">
                <a:latin typeface="Frutiger 55" pitchFamily="34" charset="0"/>
              </a:rPr>
              <a:t>Availability in </a:t>
            </a:r>
            <a:r>
              <a:rPr lang="hu-HU" altLang="hu-HU" sz="2800" dirty="0">
                <a:latin typeface="Frutiger 55" pitchFamily="34" charset="0"/>
              </a:rPr>
              <a:t>version </a:t>
            </a:r>
            <a:r>
              <a:rPr lang="en-US" altLang="hu-HU" sz="2800" dirty="0">
                <a:latin typeface="Frutiger 55" pitchFamily="34" charset="0"/>
              </a:rPr>
              <a:t>9</a:t>
            </a:r>
            <a:r>
              <a:rPr lang="hu-HU" altLang="hu-HU" sz="2800" dirty="0">
                <a:latin typeface="Frutiger 55" pitchFamily="34" charset="0"/>
              </a:rPr>
              <a:t>, 10, 11, 12 </a:t>
            </a:r>
            <a:r>
              <a:rPr lang="en-US" altLang="hu-HU" sz="2800" dirty="0">
                <a:latin typeface="Frutiger 55" pitchFamily="34" charset="0"/>
              </a:rPr>
              <a:t>?</a:t>
            </a:r>
            <a:endParaRPr lang="nl-NL" altLang="hu-HU" sz="2800" dirty="0">
              <a:latin typeface="Frutiger 55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00200"/>
            <a:ext cx="1268413" cy="221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Single Table, no Index (1.3)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81400"/>
            <a:ext cx="7848600" cy="29718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FTS followed by sort on ordered-by column(s)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“Followed by” Ie. </a:t>
            </a:r>
            <a:r>
              <a:rPr lang="en-US" altLang="hu-HU" sz="2000">
                <a:solidFill>
                  <a:srgbClr val="FF0000"/>
                </a:solidFill>
                <a:latin typeface="Frutiger 55" pitchFamily="34" charset="0"/>
              </a:rPr>
              <a:t>SORT won’t return rows</a:t>
            </a:r>
            <a:r>
              <a:rPr lang="en-US" altLang="hu-HU" sz="2000">
                <a:latin typeface="Frutiger 55" pitchFamily="34" charset="0"/>
              </a:rPr>
              <a:t> </a:t>
            </a:r>
            <a:r>
              <a:rPr lang="en-US" altLang="hu-HU" sz="2000">
                <a:solidFill>
                  <a:srgbClr val="FF0000"/>
                </a:solidFill>
                <a:latin typeface="Frutiger 55" pitchFamily="34" charset="0"/>
              </a:rPr>
              <a:t>to its parent</a:t>
            </a:r>
            <a:r>
              <a:rPr lang="en-US" altLang="hu-HU" sz="2000">
                <a:latin typeface="Frutiger 55" pitchFamily="34" charset="0"/>
              </a:rPr>
              <a:t> row-source </a:t>
            </a:r>
            <a:r>
              <a:rPr lang="en-US" altLang="hu-HU" sz="2000">
                <a:solidFill>
                  <a:srgbClr val="FF0000"/>
                </a:solidFill>
                <a:latin typeface="Frutiger 55" pitchFamily="34" charset="0"/>
              </a:rPr>
              <a:t>till</a:t>
            </a:r>
            <a:r>
              <a:rPr lang="en-US" altLang="hu-HU" sz="2000">
                <a:latin typeface="Frutiger 55" pitchFamily="34" charset="0"/>
              </a:rPr>
              <a:t> its child row-source </a:t>
            </a:r>
            <a:r>
              <a:rPr lang="en-US" altLang="hu-HU" sz="2000">
                <a:solidFill>
                  <a:srgbClr val="FF0000"/>
                </a:solidFill>
                <a:latin typeface="Frutiger 55" pitchFamily="34" charset="0"/>
              </a:rPr>
              <a:t>fully completed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SORT order by: rows-in = rows-out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Small sorts done in memory (SORT_AREA_SIZE)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Large sorts done via </a:t>
            </a:r>
            <a:r>
              <a:rPr lang="en-US" altLang="hu-HU" sz="2000">
                <a:solidFill>
                  <a:srgbClr val="009900"/>
                </a:solidFill>
                <a:latin typeface="Frutiger 55" pitchFamily="34" charset="0"/>
              </a:rPr>
              <a:t>TEMPORARY tablespace</a:t>
            </a:r>
          </a:p>
          <a:p>
            <a:pPr lvl="2" eaLnBrk="1" hangingPunct="1"/>
            <a:r>
              <a:rPr lang="en-US" altLang="hu-HU" sz="1800">
                <a:latin typeface="Frutiger 55" pitchFamily="34" charset="0"/>
              </a:rPr>
              <a:t>Potentially many I/O’s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167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  <a:endParaRPr lang="en-US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&gt;...SORT </a:t>
            </a:r>
            <a:r>
              <a:rPr lang="en-US" altLang="hu-HU" sz="1400" b="1">
                <a:latin typeface="Courier New" panose="02070309020205020404" pitchFamily="49" charset="0"/>
              </a:rPr>
              <a:t>order</a:t>
            </a:r>
            <a:r>
              <a:rPr lang="nl-NL" altLang="hu-HU" sz="1400" b="1">
                <a:latin typeface="Courier New" panose="02070309020205020404" pitchFamily="49" charset="0"/>
              </a:rPr>
              <a:t> by</a:t>
            </a: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&gt;</a:t>
            </a:r>
            <a:r>
              <a:rPr lang="nl-NL" altLang="hu-HU" sz="1400" b="1">
                <a:latin typeface="Courier New" panose="02070309020205020404" pitchFamily="49" charset="0"/>
              </a:rPr>
              <a:t>.....TABLE ACCESS </a:t>
            </a:r>
            <a:r>
              <a:rPr lang="en-US" altLang="hu-HU" sz="1400" b="1">
                <a:latin typeface="Courier New" panose="02070309020205020404" pitchFamily="49" charset="0"/>
              </a:rPr>
              <a:t>full</a:t>
            </a:r>
            <a:r>
              <a:rPr lang="nl-NL" altLang="hu-HU" sz="1400" b="1">
                <a:latin typeface="Courier New" panose="02070309020205020404" pitchFamily="49" charset="0"/>
              </a:rPr>
              <a:t> emp</a:t>
            </a:r>
            <a:endParaRPr lang="en-US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hu-HU" sz="1400" b="1">
              <a:latin typeface="Courier New" panose="02070309020205020404" pitchFamily="49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167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ORDER BY ename;</a:t>
            </a:r>
            <a:endParaRPr lang="nl-NL" altLang="hu-HU" sz="18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Single Table, no Index (1.3)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86200"/>
            <a:ext cx="7848600" cy="2667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dirty="0">
                <a:latin typeface="Frutiger 55" pitchFamily="34" charset="0"/>
              </a:rPr>
              <a:t>If ordered-by column(s) is indexed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Index Full Scan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CBO uses index if mode = </a:t>
            </a:r>
            <a:r>
              <a:rPr lang="en-US" altLang="hu-HU" sz="2000" dirty="0" err="1">
                <a:solidFill>
                  <a:srgbClr val="FF0000"/>
                </a:solidFill>
                <a:latin typeface="Frutiger 55" pitchFamily="34" charset="0"/>
              </a:rPr>
              <a:t>First_Rows</a:t>
            </a:r>
            <a:endParaRPr lang="en-US" altLang="hu-HU" sz="2000" dirty="0">
              <a:solidFill>
                <a:srgbClr val="FF0000"/>
              </a:solidFill>
              <a:latin typeface="Frutiger 55" pitchFamily="34" charset="0"/>
            </a:endParaRP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If index is used =&gt; </a:t>
            </a:r>
            <a:r>
              <a:rPr lang="en-US" altLang="hu-HU" sz="2000" dirty="0">
                <a:solidFill>
                  <a:srgbClr val="009900"/>
                </a:solidFill>
                <a:latin typeface="Frutiger 55" pitchFamily="34" charset="0"/>
              </a:rPr>
              <a:t>no sort is necessary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057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  <a:endParaRPr lang="en-US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&gt;</a:t>
            </a:r>
            <a:r>
              <a:rPr lang="nl-NL" altLang="hu-HU" sz="1400" b="1">
                <a:latin typeface="Courier New" panose="02070309020205020404" pitchFamily="49" charset="0"/>
              </a:rPr>
              <a:t>.</a:t>
            </a:r>
            <a:r>
              <a:rPr lang="en-US" altLang="hu-HU" sz="1400" b="1">
                <a:latin typeface="Courier New" panose="02070309020205020404" pitchFamily="49" charset="0"/>
              </a:rPr>
              <a:t>.</a:t>
            </a:r>
            <a:r>
              <a:rPr lang="nl-NL" altLang="hu-HU" sz="1400" b="1">
                <a:latin typeface="Courier New" panose="02070309020205020404" pitchFamily="49" charset="0"/>
              </a:rPr>
              <a:t>.TABLE ACCESS </a:t>
            </a:r>
            <a:r>
              <a:rPr lang="en-US" altLang="hu-HU" sz="1400" b="1">
                <a:latin typeface="Courier New" panose="02070309020205020404" pitchFamily="49" charset="0"/>
              </a:rPr>
              <a:t>full</a:t>
            </a:r>
            <a:r>
              <a:rPr lang="nl-NL" altLang="hu-HU" sz="1400" b="1">
                <a:latin typeface="Courier New" panose="02070309020205020404" pitchFamily="49" charset="0"/>
              </a:rPr>
              <a:t> emp</a:t>
            </a:r>
            <a:endParaRPr lang="en-US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&gt;</a:t>
            </a:r>
            <a:r>
              <a:rPr lang="nl-NL" altLang="hu-HU" sz="1400" b="1">
                <a:latin typeface="Courier New" panose="02070309020205020404" pitchFamily="49" charset="0"/>
              </a:rPr>
              <a:t>.</a:t>
            </a:r>
            <a:r>
              <a:rPr lang="en-US" altLang="hu-HU" sz="1400" b="1">
                <a:latin typeface="Courier New" panose="02070309020205020404" pitchFamily="49" charset="0"/>
              </a:rPr>
              <a:t>.</a:t>
            </a:r>
            <a:r>
              <a:rPr lang="nl-NL" altLang="hu-HU" sz="1400" b="1">
                <a:latin typeface="Courier New" panose="02070309020205020404" pitchFamily="49" charset="0"/>
              </a:rPr>
              <a:t>.</a:t>
            </a:r>
            <a:r>
              <a:rPr lang="en-US" altLang="hu-HU" sz="1400" b="1">
                <a:latin typeface="Courier New" panose="02070309020205020404" pitchFamily="49" charset="0"/>
              </a:rPr>
              <a:t>.</a:t>
            </a:r>
            <a:r>
              <a:rPr lang="nl-NL" altLang="hu-HU" sz="1400" b="1">
                <a:latin typeface="Courier New" panose="02070309020205020404" pitchFamily="49" charset="0"/>
              </a:rPr>
              <a:t>.</a:t>
            </a:r>
            <a:r>
              <a:rPr lang="en-US" altLang="hu-HU" sz="1400" b="1">
                <a:latin typeface="Courier New" panose="02070309020205020404" pitchFamily="49" charset="0"/>
              </a:rPr>
              <a:t>INDEX full scan i_emp_ename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057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ORDER BY ename;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Emp(ename)</a:t>
            </a:r>
            <a:endParaRPr lang="nl-NL" altLang="hu-HU" sz="18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Single Table, no Index (1.4)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FTS followed by sort on grouped-by column(s)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FTS will only retrieve job and sal columns</a:t>
            </a:r>
          </a:p>
          <a:p>
            <a:pPr lvl="2" eaLnBrk="1" hangingPunct="1"/>
            <a:r>
              <a:rPr lang="en-US" altLang="hu-HU" sz="1800">
                <a:solidFill>
                  <a:srgbClr val="009900"/>
                </a:solidFill>
                <a:latin typeface="Frutiger 55" pitchFamily="34" charset="0"/>
              </a:rPr>
              <a:t>Small intermediate rowlength</a:t>
            </a:r>
            <a:r>
              <a:rPr lang="en-US" altLang="hu-HU" sz="1800">
                <a:latin typeface="Frutiger 55" pitchFamily="34" charset="0"/>
              </a:rPr>
              <a:t> =&gt; sort more likely in memory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SORT group by: </a:t>
            </a:r>
            <a:r>
              <a:rPr lang="en-US" altLang="hu-HU" sz="2000">
                <a:solidFill>
                  <a:srgbClr val="FF0000"/>
                </a:solidFill>
                <a:latin typeface="Frutiger 55" pitchFamily="34" charset="0"/>
              </a:rPr>
              <a:t>rows-in &gt;&gt; rows-out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Sort also computes aggregates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&gt;...SORT group by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emp</a:t>
            </a:r>
          </a:p>
          <a:p>
            <a:pPr eaLnBrk="1" hangingPunct="1">
              <a:buFontTx/>
              <a:buNone/>
            </a:pP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job,sum(sal)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GROUP BY job;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Single Table, no Index (1.5)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dirty="0">
                <a:latin typeface="Frutiger 55" pitchFamily="34" charset="0"/>
              </a:rPr>
              <a:t>HAVING Filtering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Only </a:t>
            </a:r>
            <a:r>
              <a:rPr lang="en-US" altLang="hu-HU" sz="2000" dirty="0">
                <a:solidFill>
                  <a:srgbClr val="FF0000"/>
                </a:solidFill>
                <a:latin typeface="Frutiger 55" pitchFamily="34" charset="0"/>
              </a:rPr>
              <a:t>filter rows </a:t>
            </a:r>
            <a:r>
              <a:rPr lang="en-US" altLang="hu-HU" sz="2000" dirty="0">
                <a:latin typeface="Frutiger 55" pitchFamily="34" charset="0"/>
              </a:rPr>
              <a:t>that comply to having-clause</a:t>
            </a:r>
          </a:p>
          <a:p>
            <a:pPr lvl="1" eaLnBrk="1" hangingPunct="1"/>
            <a:endParaRPr lang="nl-NL" altLang="hu-HU" sz="2000" dirty="0">
              <a:latin typeface="Frutiger 55" pitchFamily="34" charset="0"/>
            </a:endParaRPr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&gt;...FILTER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&gt;.....SORT group by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full emp</a:t>
            </a:r>
          </a:p>
        </p:txBody>
      </p:sp>
      <p:sp>
        <p:nvSpPr>
          <p:cNvPr id="24581" name="Rectangle 1029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job,sum(sal)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GROUP BY job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HAVING sum(sal)&gt;200000;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Single Table, no Index (1.6)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Table access by rowid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Single row lookup</a:t>
            </a:r>
          </a:p>
          <a:p>
            <a:pPr lvl="1" eaLnBrk="1" hangingPunct="1"/>
            <a:r>
              <a:rPr lang="en-US" altLang="hu-HU" sz="2000">
                <a:solidFill>
                  <a:srgbClr val="009900"/>
                </a:solidFill>
                <a:latin typeface="Frutiger 55" pitchFamily="34" charset="0"/>
              </a:rPr>
              <a:t>Goes straight to the block</a:t>
            </a:r>
            <a:r>
              <a:rPr lang="en-US" altLang="hu-HU" sz="2000">
                <a:latin typeface="Frutiger 55" pitchFamily="34" charset="0"/>
              </a:rPr>
              <a:t>, and filters the row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Fastest way to retreive one row</a:t>
            </a:r>
          </a:p>
          <a:p>
            <a:pPr lvl="2" eaLnBrk="1" hangingPunct="1"/>
            <a:r>
              <a:rPr lang="en-US" altLang="hu-HU" sz="1800">
                <a:latin typeface="Frutiger 55" pitchFamily="34" charset="0"/>
              </a:rPr>
              <a:t>If you know its rowid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</a:t>
            </a:r>
            <a:r>
              <a:rPr lang="en-US" altLang="hu-HU" sz="1400" b="1">
                <a:latin typeface="Courier New" panose="02070309020205020404" pitchFamily="49" charset="0"/>
              </a:rPr>
              <a:t>by rowid emp</a:t>
            </a: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rowid=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    ‘00004F2A.00A2.000C’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 dirty="0">
                <a:latin typeface="Frutiger 55" pitchFamily="34" charset="0"/>
              </a:rPr>
              <a:t>Single Table, </a:t>
            </a:r>
            <a:r>
              <a:rPr lang="en-US" altLang="hu-HU" sz="4000" dirty="0">
                <a:solidFill>
                  <a:srgbClr val="FF0000"/>
                </a:solidFill>
                <a:latin typeface="Frutiger 55" pitchFamily="34" charset="0"/>
              </a:rPr>
              <a:t>Index</a:t>
            </a:r>
            <a:r>
              <a:rPr lang="en-US" altLang="hu-HU" sz="4000" dirty="0">
                <a:latin typeface="Frutiger 55" pitchFamily="34" charset="0"/>
              </a:rPr>
              <a:t> (2.1)</a:t>
            </a:r>
            <a:endParaRPr lang="nl-NL" altLang="hu-HU" sz="4000" dirty="0">
              <a:latin typeface="Frutiger 55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Index </a:t>
            </a:r>
            <a:r>
              <a:rPr lang="en-US" altLang="hu-HU" sz="2400">
                <a:solidFill>
                  <a:srgbClr val="009900"/>
                </a:solidFill>
                <a:latin typeface="Frutiger 55" pitchFamily="34" charset="0"/>
              </a:rPr>
              <a:t>Unique</a:t>
            </a:r>
            <a:r>
              <a:rPr lang="en-US" altLang="hu-HU" sz="2400">
                <a:latin typeface="Frutiger 55" pitchFamily="34" charset="0"/>
              </a:rPr>
              <a:t> Scan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Traverses the node blocks to locate correct leaf block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Searches value in leaf block (if not found =&gt; done)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Returns rowid to parent row-source</a:t>
            </a:r>
          </a:p>
          <a:p>
            <a:pPr lvl="2" eaLnBrk="1" hangingPunct="1"/>
            <a:r>
              <a:rPr lang="en-US" altLang="hu-HU" sz="1800">
                <a:latin typeface="Frutiger 55" pitchFamily="34" charset="0"/>
              </a:rPr>
              <a:t>Parent: accesses the file+block and returns the row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&gt;.....INDEX unique scan </a:t>
            </a:r>
            <a:r>
              <a:rPr lang="en-US" altLang="hu-HU" sz="1400" b="1">
                <a:latin typeface="Courier New" panose="02070309020205020404" pitchFamily="49" charset="0"/>
              </a:rPr>
              <a:t>i_emp_pk</a:t>
            </a:r>
          </a:p>
          <a:p>
            <a:pPr eaLnBrk="1" hangingPunct="1">
              <a:buFontTx/>
              <a:buNone/>
            </a:pP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empno=174;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Unique emp(empno)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altLang="hu-HU" sz="4000" dirty="0">
                <a:latin typeface="Frutiger 55" pitchFamily="34" charset="0"/>
              </a:rPr>
              <a:t>Index </a:t>
            </a:r>
            <a:r>
              <a:rPr lang="en-US" altLang="hu-HU" sz="4000" dirty="0">
                <a:solidFill>
                  <a:srgbClr val="FF0000"/>
                </a:solidFill>
                <a:latin typeface="Frutiger 55" pitchFamily="34" charset="0"/>
              </a:rPr>
              <a:t>Unique</a:t>
            </a:r>
            <a:r>
              <a:rPr lang="en-US" altLang="hu-HU" sz="4000" dirty="0">
                <a:latin typeface="Frutiger 55" pitchFamily="34" charset="0"/>
              </a:rPr>
              <a:t> Scan (2.1)</a:t>
            </a:r>
            <a:endParaRPr lang="nl-NL" altLang="hu-HU" sz="4000" dirty="0">
              <a:latin typeface="Frutiger 55" pitchFamily="34" charset="0"/>
            </a:endParaRPr>
          </a:p>
        </p:txBody>
      </p:sp>
      <p:grpSp>
        <p:nvGrpSpPr>
          <p:cNvPr id="27651" name="Group 25"/>
          <p:cNvGrpSpPr>
            <a:grpSpLocks/>
          </p:cNvGrpSpPr>
          <p:nvPr/>
        </p:nvGrpSpPr>
        <p:grpSpPr bwMode="auto">
          <a:xfrm>
            <a:off x="762000" y="2057400"/>
            <a:ext cx="6934200" cy="3429000"/>
            <a:chOff x="480" y="1296"/>
            <a:chExt cx="4368" cy="2160"/>
          </a:xfrm>
        </p:grpSpPr>
        <p:grpSp>
          <p:nvGrpSpPr>
            <p:cNvPr id="27653" name="Group 4"/>
            <p:cNvGrpSpPr>
              <a:grpSpLocks/>
            </p:cNvGrpSpPr>
            <p:nvPr/>
          </p:nvGrpSpPr>
          <p:grpSpPr bwMode="auto">
            <a:xfrm>
              <a:off x="480" y="1296"/>
              <a:ext cx="4368" cy="1920"/>
              <a:chOff x="432" y="1104"/>
              <a:chExt cx="4944" cy="2544"/>
            </a:xfrm>
          </p:grpSpPr>
          <p:sp>
            <p:nvSpPr>
              <p:cNvPr id="27658" name="AutoShape 5"/>
              <p:cNvSpPr>
                <a:spLocks noChangeArrowheads="1"/>
              </p:cNvSpPr>
              <p:nvPr/>
            </p:nvSpPr>
            <p:spPr bwMode="auto">
              <a:xfrm>
                <a:off x="432" y="1104"/>
                <a:ext cx="4944" cy="2544"/>
              </a:xfrm>
              <a:prstGeom prst="flowChartExtract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27659" name="AutoShape 6"/>
              <p:cNvSpPr>
                <a:spLocks noChangeArrowheads="1"/>
              </p:cNvSpPr>
              <p:nvPr/>
            </p:nvSpPr>
            <p:spPr bwMode="auto">
              <a:xfrm>
                <a:off x="480" y="2784"/>
                <a:ext cx="1728" cy="864"/>
              </a:xfrm>
              <a:prstGeom prst="flowChartExtra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27660" name="AutoShape 7"/>
              <p:cNvSpPr>
                <a:spLocks noChangeArrowheads="1"/>
              </p:cNvSpPr>
              <p:nvPr/>
            </p:nvSpPr>
            <p:spPr bwMode="auto">
              <a:xfrm>
                <a:off x="2160" y="2784"/>
                <a:ext cx="1440" cy="864"/>
              </a:xfrm>
              <a:prstGeom prst="flowChartExtra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27661" name="AutoShape 8"/>
              <p:cNvSpPr>
                <a:spLocks noChangeArrowheads="1"/>
              </p:cNvSpPr>
              <p:nvPr/>
            </p:nvSpPr>
            <p:spPr bwMode="auto">
              <a:xfrm>
                <a:off x="3648" y="2784"/>
                <a:ext cx="1680" cy="864"/>
              </a:xfrm>
              <a:prstGeom prst="flowChartExtra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27662" name="AutoShape 9"/>
              <p:cNvSpPr>
                <a:spLocks noChangeArrowheads="1"/>
              </p:cNvSpPr>
              <p:nvPr/>
            </p:nvSpPr>
            <p:spPr bwMode="auto">
              <a:xfrm>
                <a:off x="528" y="3312"/>
                <a:ext cx="672" cy="336"/>
              </a:xfrm>
              <a:prstGeom prst="flowChartExtra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27663" name="AutoShape 10"/>
              <p:cNvSpPr>
                <a:spLocks noChangeArrowheads="1"/>
              </p:cNvSpPr>
              <p:nvPr/>
            </p:nvSpPr>
            <p:spPr bwMode="auto">
              <a:xfrm>
                <a:off x="1440" y="3312"/>
                <a:ext cx="672" cy="336"/>
              </a:xfrm>
              <a:prstGeom prst="flowChartExtra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27664" name="AutoShape 11"/>
              <p:cNvSpPr>
                <a:spLocks noChangeArrowheads="1"/>
              </p:cNvSpPr>
              <p:nvPr/>
            </p:nvSpPr>
            <p:spPr bwMode="auto">
              <a:xfrm>
                <a:off x="3696" y="3312"/>
                <a:ext cx="672" cy="336"/>
              </a:xfrm>
              <a:prstGeom prst="flowChartExtra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27665" name="AutoShape 12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672" cy="336"/>
              </a:xfrm>
              <a:prstGeom prst="flowChartExtra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27666" name="AutoShape 13"/>
              <p:cNvSpPr>
                <a:spLocks noChangeArrowheads="1"/>
              </p:cNvSpPr>
              <p:nvPr/>
            </p:nvSpPr>
            <p:spPr bwMode="auto">
              <a:xfrm>
                <a:off x="2352" y="3312"/>
                <a:ext cx="384" cy="336"/>
              </a:xfrm>
              <a:prstGeom prst="flowChartExtra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27667" name="AutoShape 14"/>
              <p:cNvSpPr>
                <a:spLocks noChangeArrowheads="1"/>
              </p:cNvSpPr>
              <p:nvPr/>
            </p:nvSpPr>
            <p:spPr bwMode="auto">
              <a:xfrm>
                <a:off x="3024" y="3312"/>
                <a:ext cx="384" cy="336"/>
              </a:xfrm>
              <a:prstGeom prst="flowChartExtra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</p:grpSp>
        <p:sp>
          <p:nvSpPr>
            <p:cNvPr id="27654" name="Line 15"/>
            <p:cNvSpPr>
              <a:spLocks noChangeShapeType="1"/>
            </p:cNvSpPr>
            <p:nvPr/>
          </p:nvSpPr>
          <p:spPr bwMode="auto">
            <a:xfrm>
              <a:off x="2640" y="1296"/>
              <a:ext cx="0" cy="12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55" name="Line 16"/>
            <p:cNvSpPr>
              <a:spLocks noChangeShapeType="1"/>
            </p:cNvSpPr>
            <p:nvPr/>
          </p:nvSpPr>
          <p:spPr bwMode="auto">
            <a:xfrm>
              <a:off x="2928" y="3007"/>
              <a:ext cx="48" cy="2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56" name="Line 17"/>
            <p:cNvSpPr>
              <a:spLocks noChangeShapeType="1"/>
            </p:cNvSpPr>
            <p:nvPr/>
          </p:nvSpPr>
          <p:spPr bwMode="auto">
            <a:xfrm>
              <a:off x="2640" y="2632"/>
              <a:ext cx="288" cy="3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57" name="Line 22"/>
            <p:cNvSpPr>
              <a:spLocks noChangeShapeType="1"/>
            </p:cNvSpPr>
            <p:nvPr/>
          </p:nvSpPr>
          <p:spPr bwMode="auto">
            <a:xfrm>
              <a:off x="2976" y="3264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27652" name="Text Box 24"/>
          <p:cNvSpPr txBox="1">
            <a:spLocks noChangeArrowheads="1"/>
          </p:cNvSpPr>
          <p:nvPr/>
        </p:nvSpPr>
        <p:spPr bwMode="auto">
          <a:xfrm>
            <a:off x="3956050" y="5638800"/>
            <a:ext cx="1620838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Table access</a:t>
            </a:r>
          </a:p>
          <a:p>
            <a:pPr algn="ctr"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by rowid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Single Table, Index (2.2)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86200"/>
            <a:ext cx="7848600" cy="2667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(</a:t>
            </a:r>
            <a:r>
              <a:rPr lang="en-US" altLang="hu-HU" sz="2400">
                <a:solidFill>
                  <a:srgbClr val="009900"/>
                </a:solidFill>
                <a:latin typeface="Frutiger 55" pitchFamily="34" charset="0"/>
              </a:rPr>
              <a:t>Non-unique</a:t>
            </a:r>
            <a:r>
              <a:rPr lang="en-US" altLang="hu-HU" sz="2400">
                <a:latin typeface="Frutiger 55" pitchFamily="34" charset="0"/>
              </a:rPr>
              <a:t>) Index </a:t>
            </a:r>
            <a:r>
              <a:rPr lang="en-US" altLang="hu-HU" sz="2400">
                <a:solidFill>
                  <a:srgbClr val="009900"/>
                </a:solidFill>
                <a:latin typeface="Frutiger 55" pitchFamily="34" charset="0"/>
              </a:rPr>
              <a:t>Range</a:t>
            </a:r>
            <a:r>
              <a:rPr lang="en-US" altLang="hu-HU" sz="2400">
                <a:latin typeface="Frutiger 55" pitchFamily="34" charset="0"/>
              </a:rPr>
              <a:t> Scan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Traverses the node blocks to locate most left leaf block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Searches 1</a:t>
            </a:r>
            <a:r>
              <a:rPr lang="en-US" altLang="hu-HU" sz="2000" baseline="30000">
                <a:latin typeface="Frutiger 55" pitchFamily="34" charset="0"/>
              </a:rPr>
              <a:t>st</a:t>
            </a:r>
            <a:r>
              <a:rPr lang="en-US" altLang="hu-HU" sz="2000">
                <a:latin typeface="Frutiger 55" pitchFamily="34" charset="0"/>
              </a:rPr>
              <a:t> occurrence of value in leaf block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Returns rowid to parent row-source</a:t>
            </a:r>
          </a:p>
          <a:p>
            <a:pPr lvl="2" eaLnBrk="1" hangingPunct="1"/>
            <a:r>
              <a:rPr lang="en-US" altLang="hu-HU" sz="1800">
                <a:latin typeface="Frutiger 55" pitchFamily="34" charset="0"/>
              </a:rPr>
              <a:t>Parent: accesses the file+block and returns the row</a:t>
            </a:r>
          </a:p>
          <a:p>
            <a:pPr lvl="1" eaLnBrk="1" hangingPunct="1"/>
            <a:r>
              <a:rPr lang="en-US" altLang="hu-HU" sz="2000">
                <a:solidFill>
                  <a:srgbClr val="FF0000"/>
                </a:solidFill>
                <a:latin typeface="Frutiger 55" pitchFamily="34" charset="0"/>
              </a:rPr>
              <a:t>Continues on to next occurrence of value in leaf block</a:t>
            </a:r>
          </a:p>
          <a:p>
            <a:pPr lvl="2" eaLnBrk="1" hangingPunct="1"/>
            <a:r>
              <a:rPr lang="en-US" altLang="hu-HU" sz="1800">
                <a:latin typeface="Frutiger 55" pitchFamily="34" charset="0"/>
              </a:rPr>
              <a:t>Until no more occurences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1981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&gt;.....INDEX </a:t>
            </a:r>
            <a:r>
              <a:rPr lang="en-US" altLang="hu-HU" sz="1400" b="1">
                <a:latin typeface="Courier New" panose="02070309020205020404" pitchFamily="49" charset="0"/>
              </a:rPr>
              <a:t>range</a:t>
            </a:r>
            <a:r>
              <a:rPr lang="nl-NL" altLang="hu-HU" sz="1400" b="1">
                <a:latin typeface="Courier New" panose="02070309020205020404" pitchFamily="49" charset="0"/>
              </a:rPr>
              <a:t> scan </a:t>
            </a:r>
            <a:r>
              <a:rPr lang="en-US" altLang="hu-HU" sz="1400" b="1">
                <a:latin typeface="Courier New" panose="02070309020205020404" pitchFamily="49" charset="0"/>
              </a:rPr>
              <a:t>i_emp_job</a:t>
            </a:r>
          </a:p>
          <a:p>
            <a:pPr eaLnBrk="1" hangingPunct="1">
              <a:buFontTx/>
              <a:buNone/>
            </a:pPr>
            <a:endParaRPr lang="en-US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hu-HU" sz="1400" b="1">
              <a:latin typeface="Courier New" panose="02070309020205020404" pitchFamily="49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1981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job=‘manager’;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emp(job)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 flipV="1">
            <a:off x="533400" y="5105400"/>
            <a:ext cx="533400" cy="914400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4"/>
          <p:cNvSpPr>
            <a:spLocks noChangeArrowheads="1"/>
          </p:cNvSpPr>
          <p:nvPr/>
        </p:nvSpPr>
        <p:spPr bwMode="auto">
          <a:xfrm>
            <a:off x="762000" y="2057400"/>
            <a:ext cx="6934200" cy="3048000"/>
          </a:xfrm>
          <a:prstGeom prst="flowChartExtra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9699" name="Line 14"/>
          <p:cNvSpPr>
            <a:spLocks noChangeShapeType="1"/>
          </p:cNvSpPr>
          <p:nvPr/>
        </p:nvSpPr>
        <p:spPr bwMode="auto">
          <a:xfrm flipH="1">
            <a:off x="2133600" y="2133600"/>
            <a:ext cx="2057400" cy="1905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0" name="Line 15"/>
          <p:cNvSpPr>
            <a:spLocks noChangeShapeType="1"/>
          </p:cNvSpPr>
          <p:nvPr/>
        </p:nvSpPr>
        <p:spPr bwMode="auto">
          <a:xfrm>
            <a:off x="1371600" y="4724400"/>
            <a:ext cx="762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1" name="Line 16"/>
          <p:cNvSpPr>
            <a:spLocks noChangeShapeType="1"/>
          </p:cNvSpPr>
          <p:nvPr/>
        </p:nvSpPr>
        <p:spPr bwMode="auto">
          <a:xfrm flipH="1">
            <a:off x="1371600" y="4114800"/>
            <a:ext cx="60960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2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altLang="hu-HU" sz="4000" dirty="0">
                <a:latin typeface="Frutiger 55" pitchFamily="34" charset="0"/>
              </a:rPr>
              <a:t>Index </a:t>
            </a:r>
            <a:r>
              <a:rPr lang="en-US" altLang="hu-HU" sz="4000" dirty="0">
                <a:solidFill>
                  <a:srgbClr val="FF0000"/>
                </a:solidFill>
                <a:latin typeface="Frutiger 55" pitchFamily="34" charset="0"/>
              </a:rPr>
              <a:t>Range</a:t>
            </a:r>
            <a:r>
              <a:rPr lang="en-US" altLang="hu-HU" sz="4000" dirty="0">
                <a:latin typeface="Frutiger 55" pitchFamily="34" charset="0"/>
              </a:rPr>
              <a:t> Scan (2.2)</a:t>
            </a:r>
            <a:endParaRPr lang="nl-NL" altLang="hu-HU" sz="4000" dirty="0">
              <a:latin typeface="Frutiger 55" pitchFamily="34" charset="0"/>
            </a:endParaRPr>
          </a:p>
        </p:txBody>
      </p:sp>
      <p:sp>
        <p:nvSpPr>
          <p:cNvPr id="29703" name="Text Box 20"/>
          <p:cNvSpPr txBox="1">
            <a:spLocks noChangeArrowheads="1"/>
          </p:cNvSpPr>
          <p:nvPr/>
        </p:nvSpPr>
        <p:spPr bwMode="auto">
          <a:xfrm>
            <a:off x="1289050" y="5715000"/>
            <a:ext cx="1620838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Table access</a:t>
            </a:r>
          </a:p>
          <a:p>
            <a:pPr algn="ctr"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by rowid</a:t>
            </a:r>
          </a:p>
        </p:txBody>
      </p:sp>
      <p:sp>
        <p:nvSpPr>
          <p:cNvPr id="29704" name="Line 21"/>
          <p:cNvSpPr>
            <a:spLocks noChangeShapeType="1"/>
          </p:cNvSpPr>
          <p:nvPr/>
        </p:nvSpPr>
        <p:spPr bwMode="auto">
          <a:xfrm>
            <a:off x="1447800" y="5181600"/>
            <a:ext cx="1219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5" name="Line 22"/>
          <p:cNvSpPr>
            <a:spLocks noChangeShapeType="1"/>
          </p:cNvSpPr>
          <p:nvPr/>
        </p:nvSpPr>
        <p:spPr bwMode="auto">
          <a:xfrm>
            <a:off x="1524000" y="5334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6" name="Line 23"/>
          <p:cNvSpPr>
            <a:spLocks noChangeShapeType="1"/>
          </p:cNvSpPr>
          <p:nvPr/>
        </p:nvSpPr>
        <p:spPr bwMode="auto">
          <a:xfrm>
            <a:off x="1676400" y="5334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7" name="Line 24"/>
          <p:cNvSpPr>
            <a:spLocks noChangeShapeType="1"/>
          </p:cNvSpPr>
          <p:nvPr/>
        </p:nvSpPr>
        <p:spPr bwMode="auto">
          <a:xfrm>
            <a:off x="1828800" y="5334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8" name="Line 25"/>
          <p:cNvSpPr>
            <a:spLocks noChangeShapeType="1"/>
          </p:cNvSpPr>
          <p:nvPr/>
        </p:nvSpPr>
        <p:spPr bwMode="auto">
          <a:xfrm>
            <a:off x="1981200" y="5334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09" name="Line 26"/>
          <p:cNvSpPr>
            <a:spLocks noChangeShapeType="1"/>
          </p:cNvSpPr>
          <p:nvPr/>
        </p:nvSpPr>
        <p:spPr bwMode="auto">
          <a:xfrm>
            <a:off x="2133600" y="5334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10" name="Line 27"/>
          <p:cNvSpPr>
            <a:spLocks noChangeShapeType="1"/>
          </p:cNvSpPr>
          <p:nvPr/>
        </p:nvSpPr>
        <p:spPr bwMode="auto">
          <a:xfrm>
            <a:off x="2286000" y="5334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11" name="Line 28"/>
          <p:cNvSpPr>
            <a:spLocks noChangeShapeType="1"/>
          </p:cNvSpPr>
          <p:nvPr/>
        </p:nvSpPr>
        <p:spPr bwMode="auto">
          <a:xfrm>
            <a:off x="2438400" y="5334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12" name="Line 29"/>
          <p:cNvSpPr>
            <a:spLocks noChangeShapeType="1"/>
          </p:cNvSpPr>
          <p:nvPr/>
        </p:nvSpPr>
        <p:spPr bwMode="auto">
          <a:xfrm>
            <a:off x="2590800" y="5334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Single Table, Index (2.3)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86200"/>
            <a:ext cx="7848600" cy="2667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z="2400" dirty="0">
                <a:latin typeface="Frutiger 55" pitchFamily="34" charset="0"/>
              </a:rPr>
              <a:t>Unique Index Range Scan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dirty="0">
                <a:latin typeface="Frutiger 55" pitchFamily="34" charset="0"/>
              </a:rPr>
              <a:t>Traverses the node blocks to </a:t>
            </a:r>
            <a:r>
              <a:rPr lang="en-US" altLang="hu-HU" sz="2000" dirty="0">
                <a:solidFill>
                  <a:srgbClr val="FF0000"/>
                </a:solidFill>
                <a:latin typeface="Frutiger 55" pitchFamily="34" charset="0"/>
              </a:rPr>
              <a:t>locate most left </a:t>
            </a:r>
            <a:r>
              <a:rPr lang="en-US" altLang="hu-HU" sz="2000" dirty="0">
                <a:latin typeface="Frutiger 55" pitchFamily="34" charset="0"/>
              </a:rPr>
              <a:t>leaf block with start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dirty="0">
                <a:latin typeface="Frutiger 55" pitchFamily="34" charset="0"/>
              </a:rPr>
              <a:t>Searches 1</a:t>
            </a:r>
            <a:r>
              <a:rPr lang="en-US" altLang="hu-HU" sz="2000" baseline="30000" dirty="0">
                <a:latin typeface="Frutiger 55" pitchFamily="34" charset="0"/>
              </a:rPr>
              <a:t>st</a:t>
            </a:r>
            <a:r>
              <a:rPr lang="en-US" altLang="hu-HU" sz="2000" dirty="0">
                <a:latin typeface="Frutiger 55" pitchFamily="34" charset="0"/>
              </a:rPr>
              <a:t> occurrence of value-range in leaf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dirty="0">
                <a:latin typeface="Frutiger 55" pitchFamily="34" charset="0"/>
              </a:rPr>
              <a:t>Returns </a:t>
            </a:r>
            <a:r>
              <a:rPr lang="en-US" altLang="hu-HU" sz="2000" dirty="0" err="1">
                <a:latin typeface="Frutiger 55" pitchFamily="34" charset="0"/>
              </a:rPr>
              <a:t>rowid</a:t>
            </a:r>
            <a:r>
              <a:rPr lang="en-US" altLang="hu-HU" sz="2000" dirty="0">
                <a:latin typeface="Frutiger 55" pitchFamily="34" charset="0"/>
              </a:rPr>
              <a:t> to parent row-source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1800" dirty="0">
                <a:latin typeface="Frutiger 55" pitchFamily="34" charset="0"/>
              </a:rPr>
              <a:t>Parent: accesses the </a:t>
            </a:r>
            <a:r>
              <a:rPr lang="en-US" altLang="hu-HU" sz="1800" dirty="0" err="1">
                <a:latin typeface="Frutiger 55" pitchFamily="34" charset="0"/>
              </a:rPr>
              <a:t>file+block</a:t>
            </a:r>
            <a:r>
              <a:rPr lang="en-US" altLang="hu-HU" sz="1800" dirty="0">
                <a:latin typeface="Frutiger 55" pitchFamily="34" charset="0"/>
              </a:rPr>
              <a:t> and returns the 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 dirty="0">
                <a:latin typeface="Frutiger 55" pitchFamily="34" charset="0"/>
              </a:rPr>
              <a:t>Continues on to next valid occurrence in leaf block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1800" dirty="0">
                <a:latin typeface="Frutiger 55" pitchFamily="34" charset="0"/>
              </a:rPr>
              <a:t>Until no more </a:t>
            </a:r>
            <a:r>
              <a:rPr lang="en-US" altLang="hu-HU" sz="1800" dirty="0" err="1">
                <a:latin typeface="Frutiger 55" pitchFamily="34" charset="0"/>
              </a:rPr>
              <a:t>occurences</a:t>
            </a:r>
            <a:r>
              <a:rPr lang="en-US" altLang="hu-HU" sz="1800" dirty="0">
                <a:latin typeface="Frutiger 55" pitchFamily="34" charset="0"/>
              </a:rPr>
              <a:t> / no longer in value-range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1981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&gt;.....INDEX </a:t>
            </a:r>
            <a:r>
              <a:rPr lang="en-US" altLang="hu-HU" sz="1400" b="1">
                <a:latin typeface="Courier New" panose="02070309020205020404" pitchFamily="49" charset="0"/>
              </a:rPr>
              <a:t>range</a:t>
            </a:r>
            <a:r>
              <a:rPr lang="nl-NL" altLang="hu-HU" sz="1400" b="1">
                <a:latin typeface="Courier New" panose="02070309020205020404" pitchFamily="49" charset="0"/>
              </a:rPr>
              <a:t> scan </a:t>
            </a:r>
            <a:r>
              <a:rPr lang="en-US" altLang="hu-HU" sz="1400" b="1">
                <a:latin typeface="Courier New" panose="02070309020205020404" pitchFamily="49" charset="0"/>
              </a:rPr>
              <a:t>i_emp_pk</a:t>
            </a:r>
          </a:p>
          <a:p>
            <a:pPr eaLnBrk="1" hangingPunct="1">
              <a:buFontTx/>
              <a:buNone/>
            </a:pPr>
            <a:endParaRPr lang="en-US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1981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empno&gt;100;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Unique emp(empno)</a:t>
            </a:r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 flipV="1">
            <a:off x="533400" y="5257800"/>
            <a:ext cx="533400" cy="914400"/>
          </a:xfrm>
          <a:prstGeom prst="curvedRigh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Goals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>
                <a:latin typeface="Frutiger 55" pitchFamily="34" charset="0"/>
              </a:rPr>
              <a:t>Read execution plans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>
                <a:latin typeface="Frutiger 55" pitchFamily="34" charset="0"/>
              </a:rPr>
              <a:t>Table 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>
                <a:latin typeface="Frutiger 55" pitchFamily="34" charset="0"/>
              </a:rPr>
              <a:t>Index 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>
                <a:latin typeface="Frutiger 55" pitchFamily="34" charset="0"/>
              </a:rPr>
              <a:t>Joins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>
                <a:latin typeface="Frutiger 55" pitchFamily="34" charset="0"/>
              </a:rPr>
              <a:t>Subqueries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>
                <a:latin typeface="Frutiger 55" pitchFamily="34" charset="0"/>
              </a:rPr>
              <a:t>Understand execution plans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>
                <a:latin typeface="Frutiger 55" pitchFamily="34" charset="0"/>
              </a:rPr>
              <a:t>Understand performance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>
                <a:latin typeface="Frutiger 55" pitchFamily="34" charset="0"/>
              </a:rPr>
              <a:t>Basic understanding of SQL optimization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>
                <a:latin typeface="Frutiger 55" pitchFamily="34" charset="0"/>
              </a:rPr>
              <a:t>Start thinking how </a:t>
            </a:r>
            <a:r>
              <a:rPr lang="en-US" altLang="hu-HU" u="sng">
                <a:latin typeface="Frutiger 55" pitchFamily="34" charset="0"/>
              </a:rPr>
              <a:t>you</a:t>
            </a:r>
            <a:r>
              <a:rPr lang="en-US" altLang="hu-HU">
                <a:latin typeface="Frutiger 55" pitchFamily="34" charset="0"/>
              </a:rPr>
              <a:t> should have executed it</a:t>
            </a:r>
            <a:endParaRPr lang="nl-NL" altLang="hu-HU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5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Concatenated Indexes</a:t>
            </a:r>
            <a:endParaRPr lang="nl-NL" altLang="hu-HU" sz="4000">
              <a:latin typeface="Frutiger 55" pitchFamily="34" charset="0"/>
            </a:endParaRPr>
          </a:p>
        </p:txBody>
      </p:sp>
      <p:grpSp>
        <p:nvGrpSpPr>
          <p:cNvPr id="31747" name="Group 22"/>
          <p:cNvGrpSpPr>
            <a:grpSpLocks/>
          </p:cNvGrpSpPr>
          <p:nvPr/>
        </p:nvGrpSpPr>
        <p:grpSpPr bwMode="auto">
          <a:xfrm>
            <a:off x="1371600" y="1447800"/>
            <a:ext cx="6400800" cy="3490913"/>
            <a:chOff x="624" y="1248"/>
            <a:chExt cx="4368" cy="2541"/>
          </a:xfrm>
        </p:grpSpPr>
        <p:grpSp>
          <p:nvGrpSpPr>
            <p:cNvPr id="31749" name="Group 17"/>
            <p:cNvGrpSpPr>
              <a:grpSpLocks/>
            </p:cNvGrpSpPr>
            <p:nvPr/>
          </p:nvGrpSpPr>
          <p:grpSpPr bwMode="auto">
            <a:xfrm>
              <a:off x="624" y="1392"/>
              <a:ext cx="4368" cy="2208"/>
              <a:chOff x="624" y="1392"/>
              <a:chExt cx="4368" cy="2208"/>
            </a:xfrm>
          </p:grpSpPr>
          <p:sp>
            <p:nvSpPr>
              <p:cNvPr id="31755" name="AutoShape 5"/>
              <p:cNvSpPr>
                <a:spLocks noChangeArrowheads="1"/>
              </p:cNvSpPr>
              <p:nvPr/>
            </p:nvSpPr>
            <p:spPr bwMode="auto">
              <a:xfrm>
                <a:off x="624" y="1392"/>
                <a:ext cx="4368" cy="2208"/>
              </a:xfrm>
              <a:prstGeom prst="flowChartExtract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31756" name="AutoShape 6"/>
              <p:cNvSpPr>
                <a:spLocks noChangeArrowheads="1"/>
              </p:cNvSpPr>
              <p:nvPr/>
            </p:nvSpPr>
            <p:spPr bwMode="auto">
              <a:xfrm>
                <a:off x="666" y="2850"/>
                <a:ext cx="1527" cy="750"/>
              </a:xfrm>
              <a:prstGeom prst="flowChartExtra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31757" name="AutoShape 7"/>
              <p:cNvSpPr>
                <a:spLocks noChangeArrowheads="1"/>
              </p:cNvSpPr>
              <p:nvPr/>
            </p:nvSpPr>
            <p:spPr bwMode="auto">
              <a:xfrm>
                <a:off x="2151" y="2850"/>
                <a:ext cx="1272" cy="750"/>
              </a:xfrm>
              <a:prstGeom prst="flowChartExtra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31758" name="AutoShape 8"/>
              <p:cNvSpPr>
                <a:spLocks noChangeArrowheads="1"/>
              </p:cNvSpPr>
              <p:nvPr/>
            </p:nvSpPr>
            <p:spPr bwMode="auto">
              <a:xfrm>
                <a:off x="3465" y="2850"/>
                <a:ext cx="1485" cy="750"/>
              </a:xfrm>
              <a:prstGeom prst="flowChartExtra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</p:grpSp>
        <p:sp>
          <p:nvSpPr>
            <p:cNvPr id="31750" name="Text Box 16"/>
            <p:cNvSpPr txBox="1">
              <a:spLocks noChangeArrowheads="1"/>
            </p:cNvSpPr>
            <p:nvPr/>
          </p:nvSpPr>
          <p:spPr bwMode="auto">
            <a:xfrm>
              <a:off x="1296" y="1248"/>
              <a:ext cx="163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000">
                  <a:latin typeface="Frutiger 55" pitchFamily="34" charset="0"/>
                </a:rPr>
                <a:t>Emp(job,hiredate)</a:t>
              </a:r>
              <a:endParaRPr lang="nl-NL" altLang="hu-HU" sz="2400"/>
            </a:p>
          </p:txBody>
        </p:sp>
        <p:sp>
          <p:nvSpPr>
            <p:cNvPr id="31751" name="Text Box 18"/>
            <p:cNvSpPr txBox="1">
              <a:spLocks noChangeArrowheads="1"/>
            </p:cNvSpPr>
            <p:nvPr/>
          </p:nvSpPr>
          <p:spPr bwMode="auto">
            <a:xfrm>
              <a:off x="1152" y="2687"/>
              <a:ext cx="3696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latin typeface="Frutiger 55" pitchFamily="34" charset="0"/>
                </a:rPr>
                <a:t>Job1		      Job2		Job3</a:t>
              </a:r>
              <a:endParaRPr lang="nl-NL" altLang="hu-HU" sz="2400">
                <a:latin typeface="Frutiger 55" pitchFamily="34" charset="0"/>
              </a:endParaRPr>
            </a:p>
          </p:txBody>
        </p:sp>
        <p:sp>
          <p:nvSpPr>
            <p:cNvPr id="31752" name="Text Box 19"/>
            <p:cNvSpPr txBox="1">
              <a:spLocks noChangeArrowheads="1"/>
            </p:cNvSpPr>
            <p:nvPr/>
          </p:nvSpPr>
          <p:spPr bwMode="auto">
            <a:xfrm>
              <a:off x="865" y="3456"/>
              <a:ext cx="1089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latin typeface="Frutiger 55" pitchFamily="34" charset="0"/>
                </a:rPr>
                <a:t>Hiredates</a:t>
              </a:r>
              <a:endParaRPr lang="nl-NL" altLang="hu-HU" sz="2400">
                <a:latin typeface="Frutiger 55" pitchFamily="34" charset="0"/>
              </a:endParaRPr>
            </a:p>
          </p:txBody>
        </p:sp>
        <p:sp>
          <p:nvSpPr>
            <p:cNvPr id="31753" name="Text Box 20"/>
            <p:cNvSpPr txBox="1">
              <a:spLocks noChangeArrowheads="1"/>
            </p:cNvSpPr>
            <p:nvPr/>
          </p:nvSpPr>
          <p:spPr bwMode="auto">
            <a:xfrm>
              <a:off x="2256" y="3456"/>
              <a:ext cx="1090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latin typeface="Frutiger 55" pitchFamily="34" charset="0"/>
                </a:rPr>
                <a:t>Hiredates</a:t>
              </a:r>
              <a:endParaRPr lang="nl-NL" altLang="hu-HU" sz="2400">
                <a:latin typeface="Frutiger 55" pitchFamily="34" charset="0"/>
              </a:endParaRPr>
            </a:p>
          </p:txBody>
        </p:sp>
        <p:sp>
          <p:nvSpPr>
            <p:cNvPr id="31754" name="Text Box 21"/>
            <p:cNvSpPr txBox="1">
              <a:spLocks noChangeArrowheads="1"/>
            </p:cNvSpPr>
            <p:nvPr/>
          </p:nvSpPr>
          <p:spPr bwMode="auto">
            <a:xfrm>
              <a:off x="3696" y="3456"/>
              <a:ext cx="1090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latin typeface="Frutiger 55" pitchFamily="34" charset="0"/>
                </a:rPr>
                <a:t>Hiredates</a:t>
              </a:r>
              <a:endParaRPr lang="nl-NL" altLang="hu-HU" sz="2400">
                <a:latin typeface="Frutiger 55" pitchFamily="34" charset="0"/>
              </a:endParaRPr>
            </a:p>
          </p:txBody>
        </p:sp>
      </p:grpSp>
      <p:sp>
        <p:nvSpPr>
          <p:cNvPr id="31748" name="Text Box 23"/>
          <p:cNvSpPr txBox="1">
            <a:spLocks noChangeArrowheads="1"/>
          </p:cNvSpPr>
          <p:nvPr/>
        </p:nvSpPr>
        <p:spPr bwMode="auto">
          <a:xfrm>
            <a:off x="1508125" y="5526088"/>
            <a:ext cx="61150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Multiple levels of Btrees, by column order</a:t>
            </a:r>
            <a:endParaRPr lang="nl-NL" altLang="hu-HU" sz="24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Single Table, Index (2.4)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dirty="0">
                <a:latin typeface="Frutiger 55" pitchFamily="34" charset="0"/>
              </a:rPr>
              <a:t>Full </a:t>
            </a:r>
            <a:r>
              <a:rPr lang="en-US" altLang="hu-HU" sz="2400" dirty="0">
                <a:solidFill>
                  <a:srgbClr val="FF0000"/>
                </a:solidFill>
                <a:latin typeface="Frutiger 55" pitchFamily="34" charset="0"/>
              </a:rPr>
              <a:t>Concatenated Index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Use job-value to navigate to sub-</a:t>
            </a:r>
            <a:r>
              <a:rPr lang="en-US" altLang="hu-HU" sz="2000" dirty="0" err="1">
                <a:latin typeface="Frutiger 55" pitchFamily="34" charset="0"/>
              </a:rPr>
              <a:t>Btree</a:t>
            </a:r>
            <a:endParaRPr lang="en-US" altLang="hu-HU" sz="2000" dirty="0">
              <a:latin typeface="Frutiger 55" pitchFamily="34" charset="0"/>
            </a:endParaRP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Then search all applicable </a:t>
            </a:r>
            <a:r>
              <a:rPr lang="en-US" altLang="hu-HU" sz="2000" dirty="0" err="1">
                <a:latin typeface="Frutiger 55" pitchFamily="34" charset="0"/>
              </a:rPr>
              <a:t>hiredates</a:t>
            </a:r>
            <a:endParaRPr lang="en-US" altLang="hu-HU" sz="2000" dirty="0">
              <a:latin typeface="Frutiger 55" pitchFamily="34" charset="0"/>
            </a:endParaRPr>
          </a:p>
          <a:p>
            <a:pPr lvl="1" eaLnBrk="1" hangingPunct="1"/>
            <a:endParaRPr lang="nl-NL" altLang="hu-HU" sz="2000" dirty="0">
              <a:latin typeface="Frutiger 55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&gt;.....INDEX range scan i_emp_</a:t>
            </a:r>
            <a:r>
              <a:rPr lang="en-US" altLang="hu-HU" sz="1400" b="1">
                <a:latin typeface="Courier New" panose="02070309020205020404" pitchFamily="49" charset="0"/>
              </a:rPr>
              <a:t>j_h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job=‘manager’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hiredate=’01-01-2001’;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Emp(job,hiredate)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Single Table, Index (2.5)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dirty="0">
                <a:latin typeface="Frutiger 55" pitchFamily="34" charset="0"/>
              </a:rPr>
              <a:t>(Leading) </a:t>
            </a:r>
            <a:r>
              <a:rPr lang="en-US" altLang="hu-HU" sz="2400" dirty="0">
                <a:solidFill>
                  <a:srgbClr val="FF0000"/>
                </a:solidFill>
                <a:latin typeface="Frutiger 55" pitchFamily="34" charset="0"/>
              </a:rPr>
              <a:t>Prefix</a:t>
            </a:r>
            <a:r>
              <a:rPr lang="en-US" altLang="hu-HU" sz="2400" dirty="0">
                <a:latin typeface="Frutiger 55" pitchFamily="34" charset="0"/>
              </a:rPr>
              <a:t> of Concatenated Index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Scans </a:t>
            </a:r>
            <a:r>
              <a:rPr lang="en-US" altLang="hu-HU" sz="2000" dirty="0">
                <a:solidFill>
                  <a:srgbClr val="009900"/>
                </a:solidFill>
                <a:latin typeface="Frutiger 55" pitchFamily="34" charset="0"/>
              </a:rPr>
              <a:t>full sub-</a:t>
            </a:r>
            <a:r>
              <a:rPr lang="en-US" altLang="hu-HU" sz="2000" dirty="0" err="1">
                <a:solidFill>
                  <a:srgbClr val="009900"/>
                </a:solidFill>
                <a:latin typeface="Frutiger 55" pitchFamily="34" charset="0"/>
              </a:rPr>
              <a:t>Btree</a:t>
            </a:r>
            <a:r>
              <a:rPr lang="en-US" altLang="hu-HU" sz="2000" dirty="0">
                <a:latin typeface="Frutiger 55" pitchFamily="34" charset="0"/>
              </a:rPr>
              <a:t> inside larger </a:t>
            </a:r>
            <a:r>
              <a:rPr lang="en-US" altLang="hu-HU" sz="2000" dirty="0" err="1">
                <a:latin typeface="Frutiger 55" pitchFamily="34" charset="0"/>
              </a:rPr>
              <a:t>Btree</a:t>
            </a:r>
            <a:endParaRPr lang="nl-NL" altLang="hu-HU" sz="2000" dirty="0">
              <a:latin typeface="Frutiger 55" pitchFamily="34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&gt;.....INDEX range scan i_emp_</a:t>
            </a:r>
            <a:r>
              <a:rPr lang="en-US" altLang="hu-HU" sz="1400" b="1">
                <a:latin typeface="Courier New" panose="02070309020205020404" pitchFamily="49" charset="0"/>
              </a:rPr>
              <a:t>j_h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job=‘manager’;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Emp(job,hiredate)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5"/>
          <p:cNvSpPr>
            <a:spLocks noChangeArrowheads="1"/>
          </p:cNvSpPr>
          <p:nvPr/>
        </p:nvSpPr>
        <p:spPr bwMode="auto">
          <a:xfrm>
            <a:off x="762000" y="2514600"/>
            <a:ext cx="5715000" cy="2017713"/>
          </a:xfrm>
          <a:prstGeom prst="flowChartExtra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4819" name="AutoShape 6"/>
          <p:cNvSpPr>
            <a:spLocks noChangeArrowheads="1"/>
          </p:cNvSpPr>
          <p:nvPr/>
        </p:nvSpPr>
        <p:spPr bwMode="auto">
          <a:xfrm>
            <a:off x="1447800" y="3886200"/>
            <a:ext cx="1408113" cy="646113"/>
          </a:xfrm>
          <a:prstGeom prst="flowChartExtra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4820" name="AutoShape 8"/>
          <p:cNvSpPr>
            <a:spLocks noChangeArrowheads="1"/>
          </p:cNvSpPr>
          <p:nvPr/>
        </p:nvSpPr>
        <p:spPr bwMode="auto">
          <a:xfrm>
            <a:off x="2971800" y="3886200"/>
            <a:ext cx="1408113" cy="646113"/>
          </a:xfrm>
          <a:prstGeom prst="flowChartExtra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4821" name="AutoShape 9"/>
          <p:cNvSpPr>
            <a:spLocks noChangeArrowheads="1"/>
          </p:cNvSpPr>
          <p:nvPr/>
        </p:nvSpPr>
        <p:spPr bwMode="auto">
          <a:xfrm>
            <a:off x="4495800" y="3886200"/>
            <a:ext cx="1408113" cy="646113"/>
          </a:xfrm>
          <a:prstGeom prst="flowChartExtra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4822" name="Line 11"/>
          <p:cNvSpPr>
            <a:spLocks noChangeShapeType="1"/>
          </p:cNvSpPr>
          <p:nvPr/>
        </p:nvSpPr>
        <p:spPr bwMode="auto">
          <a:xfrm flipH="1">
            <a:off x="2133600" y="2590800"/>
            <a:ext cx="1447800" cy="1295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23" name="Line 12"/>
          <p:cNvSpPr>
            <a:spLocks noChangeShapeType="1"/>
          </p:cNvSpPr>
          <p:nvPr/>
        </p:nvSpPr>
        <p:spPr bwMode="auto">
          <a:xfrm flipH="1">
            <a:off x="1524000" y="3962400"/>
            <a:ext cx="60960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24" name="Line 14"/>
          <p:cNvSpPr>
            <a:spLocks noChangeShapeType="1"/>
          </p:cNvSpPr>
          <p:nvPr/>
        </p:nvSpPr>
        <p:spPr bwMode="auto">
          <a:xfrm flipV="1">
            <a:off x="1447800" y="46482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25" name="Text Box 15"/>
          <p:cNvSpPr txBox="1">
            <a:spLocks noChangeArrowheads="1"/>
          </p:cNvSpPr>
          <p:nvPr/>
        </p:nvSpPr>
        <p:spPr bwMode="auto">
          <a:xfrm>
            <a:off x="2514600" y="2057400"/>
            <a:ext cx="232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hu-HU" sz="2000">
                <a:solidFill>
                  <a:srgbClr val="000000"/>
                </a:solidFill>
                <a:latin typeface="Frutiger 55" pitchFamily="34" charset="0"/>
              </a:rPr>
              <a:t>emp(job,hiredate)</a:t>
            </a:r>
            <a:endParaRPr lang="nl-NL" altLang="hu-HU" sz="2000">
              <a:solidFill>
                <a:srgbClr val="000000"/>
              </a:solidFill>
              <a:latin typeface="Frutiger 55" pitchFamily="34" charset="0"/>
            </a:endParaRPr>
          </a:p>
        </p:txBody>
      </p:sp>
      <p:sp>
        <p:nvSpPr>
          <p:cNvPr id="34826" name="Text Box 16"/>
          <p:cNvSpPr txBox="1">
            <a:spLocks noChangeArrowheads="1"/>
          </p:cNvSpPr>
          <p:nvPr/>
        </p:nvSpPr>
        <p:spPr bwMode="auto">
          <a:xfrm>
            <a:off x="5867400" y="3581400"/>
            <a:ext cx="153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hu-HU" sz="2000" b="1">
                <a:solidFill>
                  <a:srgbClr val="CC0000"/>
                </a:solidFill>
                <a:latin typeface="Frutiger 55" pitchFamily="34" charset="0"/>
              </a:rPr>
              <a:t>job-values</a:t>
            </a:r>
            <a:endParaRPr lang="nl-NL" altLang="hu-HU" sz="2000" b="1">
              <a:solidFill>
                <a:srgbClr val="CC0000"/>
              </a:solidFill>
              <a:latin typeface="Frutiger 55" pitchFamily="34" charset="0"/>
            </a:endParaRPr>
          </a:p>
        </p:txBody>
      </p:sp>
      <p:sp>
        <p:nvSpPr>
          <p:cNvPr id="34827" name="Text Box 17"/>
          <p:cNvSpPr txBox="1">
            <a:spLocks noChangeArrowheads="1"/>
          </p:cNvSpPr>
          <p:nvPr/>
        </p:nvSpPr>
        <p:spPr bwMode="auto">
          <a:xfrm>
            <a:off x="6553200" y="4267200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hu-HU" sz="2000" b="1">
                <a:solidFill>
                  <a:srgbClr val="CC0000"/>
                </a:solidFill>
                <a:latin typeface="Frutiger 55" pitchFamily="34" charset="0"/>
              </a:rPr>
              <a:t>hiredate-values</a:t>
            </a:r>
            <a:endParaRPr lang="nl-NL" altLang="hu-HU" sz="2000" b="1">
              <a:solidFill>
                <a:srgbClr val="CC0000"/>
              </a:solidFill>
              <a:latin typeface="Frutiger 55" pitchFamily="34" charset="0"/>
            </a:endParaRPr>
          </a:p>
        </p:txBody>
      </p:sp>
      <p:sp>
        <p:nvSpPr>
          <p:cNvPr id="34828" name="Text Box 18"/>
          <p:cNvSpPr txBox="1">
            <a:spLocks noChangeArrowheads="1"/>
          </p:cNvSpPr>
          <p:nvPr/>
        </p:nvSpPr>
        <p:spPr bwMode="auto">
          <a:xfrm>
            <a:off x="4724400" y="4876800"/>
            <a:ext cx="2944813" cy="1139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job=‘manager’;</a:t>
            </a:r>
          </a:p>
        </p:txBody>
      </p:sp>
      <p:sp>
        <p:nvSpPr>
          <p:cNvPr id="34829" name="Rectangle 20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Index Range Scan (2.5)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34830" name="Line 22"/>
          <p:cNvSpPr>
            <a:spLocks noChangeShapeType="1"/>
          </p:cNvSpPr>
          <p:nvPr/>
        </p:nvSpPr>
        <p:spPr bwMode="auto">
          <a:xfrm>
            <a:off x="1524000" y="48006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1" name="Line 23"/>
          <p:cNvSpPr>
            <a:spLocks noChangeShapeType="1"/>
          </p:cNvSpPr>
          <p:nvPr/>
        </p:nvSpPr>
        <p:spPr bwMode="auto">
          <a:xfrm>
            <a:off x="1676400" y="48006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2" name="Line 24"/>
          <p:cNvSpPr>
            <a:spLocks noChangeShapeType="1"/>
          </p:cNvSpPr>
          <p:nvPr/>
        </p:nvSpPr>
        <p:spPr bwMode="auto">
          <a:xfrm>
            <a:off x="1828800" y="48006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3" name="Line 25"/>
          <p:cNvSpPr>
            <a:spLocks noChangeShapeType="1"/>
          </p:cNvSpPr>
          <p:nvPr/>
        </p:nvSpPr>
        <p:spPr bwMode="auto">
          <a:xfrm>
            <a:off x="1981200" y="48006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4" name="Line 26"/>
          <p:cNvSpPr>
            <a:spLocks noChangeShapeType="1"/>
          </p:cNvSpPr>
          <p:nvPr/>
        </p:nvSpPr>
        <p:spPr bwMode="auto">
          <a:xfrm>
            <a:off x="2133600" y="48006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5" name="Line 27"/>
          <p:cNvSpPr>
            <a:spLocks noChangeShapeType="1"/>
          </p:cNvSpPr>
          <p:nvPr/>
        </p:nvSpPr>
        <p:spPr bwMode="auto">
          <a:xfrm>
            <a:off x="2286000" y="48006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6" name="Line 28"/>
          <p:cNvSpPr>
            <a:spLocks noChangeShapeType="1"/>
          </p:cNvSpPr>
          <p:nvPr/>
        </p:nvSpPr>
        <p:spPr bwMode="auto">
          <a:xfrm>
            <a:off x="2438400" y="48006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7" name="Line 29"/>
          <p:cNvSpPr>
            <a:spLocks noChangeShapeType="1"/>
          </p:cNvSpPr>
          <p:nvPr/>
        </p:nvSpPr>
        <p:spPr bwMode="auto">
          <a:xfrm>
            <a:off x="2590800" y="48006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8" name="Text Box 30"/>
          <p:cNvSpPr txBox="1">
            <a:spLocks noChangeArrowheads="1"/>
          </p:cNvSpPr>
          <p:nvPr/>
        </p:nvSpPr>
        <p:spPr bwMode="auto">
          <a:xfrm>
            <a:off x="1235075" y="5181600"/>
            <a:ext cx="1620838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Table access</a:t>
            </a:r>
          </a:p>
          <a:p>
            <a:pPr algn="ctr"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by rowid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Single Table, Index (2.6)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dirty="0">
                <a:latin typeface="Frutiger 55" pitchFamily="34" charset="0"/>
              </a:rPr>
              <a:t>Index </a:t>
            </a:r>
            <a:r>
              <a:rPr lang="en-US" altLang="hu-HU" sz="2400" dirty="0">
                <a:solidFill>
                  <a:srgbClr val="FF0000"/>
                </a:solidFill>
                <a:latin typeface="Frutiger 55" pitchFamily="34" charset="0"/>
              </a:rPr>
              <a:t>Skip Scan</a:t>
            </a:r>
            <a:r>
              <a:rPr lang="en-US" altLang="hu-HU" sz="2400" dirty="0">
                <a:latin typeface="Frutiger 55" pitchFamily="34" charset="0"/>
              </a:rPr>
              <a:t> (prior versions did FTS)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“To use indexes where they’ve never been used before”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Predicate on leading column(s) no longer needed</a:t>
            </a:r>
          </a:p>
          <a:p>
            <a:pPr lvl="1" eaLnBrk="1" hangingPunct="1"/>
            <a:r>
              <a:rPr lang="en-US" altLang="hu-HU" sz="2000" dirty="0">
                <a:solidFill>
                  <a:srgbClr val="FF0000"/>
                </a:solidFill>
                <a:latin typeface="Frutiger 55" pitchFamily="34" charset="0"/>
              </a:rPr>
              <a:t>Views </a:t>
            </a:r>
            <a:r>
              <a:rPr lang="en-US" altLang="hu-HU" sz="2000" dirty="0" err="1">
                <a:solidFill>
                  <a:srgbClr val="FF0000"/>
                </a:solidFill>
                <a:latin typeface="Frutiger 55" pitchFamily="34" charset="0"/>
              </a:rPr>
              <a:t>Btree</a:t>
            </a:r>
            <a:r>
              <a:rPr lang="en-US" altLang="hu-HU" sz="2000" dirty="0">
                <a:solidFill>
                  <a:srgbClr val="FF0000"/>
                </a:solidFill>
                <a:latin typeface="Frutiger 55" pitchFamily="34" charset="0"/>
              </a:rPr>
              <a:t> as collection of smaller sub-</a:t>
            </a:r>
            <a:r>
              <a:rPr lang="en-US" altLang="hu-HU" sz="2000" dirty="0" err="1">
                <a:solidFill>
                  <a:srgbClr val="FF0000"/>
                </a:solidFill>
                <a:latin typeface="Frutiger 55" pitchFamily="34" charset="0"/>
              </a:rPr>
              <a:t>Btrees</a:t>
            </a:r>
            <a:endParaRPr lang="en-US" altLang="hu-HU" sz="2000" dirty="0">
              <a:solidFill>
                <a:srgbClr val="FF0000"/>
              </a:solidFill>
              <a:latin typeface="Frutiger 55" pitchFamily="34" charset="0"/>
            </a:endParaRP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Works best with low-cardinality leading column(s)</a:t>
            </a:r>
            <a:endParaRPr lang="nl-NL" altLang="hu-HU" sz="1600" u="sng" dirty="0">
              <a:latin typeface="Frutiger 55" pitchFamily="34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648200" y="1676400"/>
            <a:ext cx="38100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&gt;.....INDEX range scan i_emp_</a:t>
            </a:r>
            <a:r>
              <a:rPr lang="en-US" altLang="hu-HU" sz="1400" b="1">
                <a:latin typeface="Courier New" panose="02070309020205020404" pitchFamily="49" charset="0"/>
              </a:rPr>
              <a:t>j_h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09600" y="1676400"/>
            <a:ext cx="38862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hiredate=’01-01-2001’;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Emp(job,hiredate)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19"/>
          <p:cNvGrpSpPr>
            <a:grpSpLocks/>
          </p:cNvGrpSpPr>
          <p:nvPr/>
        </p:nvGrpSpPr>
        <p:grpSpPr bwMode="auto">
          <a:xfrm>
            <a:off x="762000" y="2057400"/>
            <a:ext cx="5715000" cy="2474913"/>
            <a:chOff x="864" y="1296"/>
            <a:chExt cx="3600" cy="1559"/>
          </a:xfrm>
        </p:grpSpPr>
        <p:sp>
          <p:nvSpPr>
            <p:cNvPr id="36876" name="AutoShape 4"/>
            <p:cNvSpPr>
              <a:spLocks noChangeArrowheads="1"/>
            </p:cNvSpPr>
            <p:nvPr/>
          </p:nvSpPr>
          <p:spPr bwMode="auto">
            <a:xfrm>
              <a:off x="864" y="1584"/>
              <a:ext cx="3600" cy="1271"/>
            </a:xfrm>
            <a:prstGeom prst="flowChartExtra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6877" name="AutoShape 5"/>
            <p:cNvSpPr>
              <a:spLocks noChangeArrowheads="1"/>
            </p:cNvSpPr>
            <p:nvPr/>
          </p:nvSpPr>
          <p:spPr bwMode="auto">
            <a:xfrm>
              <a:off x="1296" y="2448"/>
              <a:ext cx="887" cy="407"/>
            </a:xfrm>
            <a:prstGeom prst="flowChartExtra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6878" name="Line 6"/>
            <p:cNvSpPr>
              <a:spLocks noChangeShapeType="1"/>
            </p:cNvSpPr>
            <p:nvPr/>
          </p:nvSpPr>
          <p:spPr bwMode="auto">
            <a:xfrm>
              <a:off x="1824" y="2448"/>
              <a:ext cx="8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879" name="AutoShape 7"/>
            <p:cNvSpPr>
              <a:spLocks noChangeArrowheads="1"/>
            </p:cNvSpPr>
            <p:nvPr/>
          </p:nvSpPr>
          <p:spPr bwMode="auto">
            <a:xfrm>
              <a:off x="2256" y="2448"/>
              <a:ext cx="887" cy="407"/>
            </a:xfrm>
            <a:prstGeom prst="flowChartExtra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6880" name="AutoShape 8"/>
            <p:cNvSpPr>
              <a:spLocks noChangeArrowheads="1"/>
            </p:cNvSpPr>
            <p:nvPr/>
          </p:nvSpPr>
          <p:spPr bwMode="auto">
            <a:xfrm>
              <a:off x="3216" y="2448"/>
              <a:ext cx="887" cy="407"/>
            </a:xfrm>
            <a:prstGeom prst="flowChartExtra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6881" name="Line 9"/>
            <p:cNvSpPr>
              <a:spLocks noChangeShapeType="1"/>
            </p:cNvSpPr>
            <p:nvPr/>
          </p:nvSpPr>
          <p:spPr bwMode="auto">
            <a:xfrm>
              <a:off x="2784" y="2448"/>
              <a:ext cx="8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882" name="Line 10"/>
            <p:cNvSpPr>
              <a:spLocks noChangeShapeType="1"/>
            </p:cNvSpPr>
            <p:nvPr/>
          </p:nvSpPr>
          <p:spPr bwMode="auto">
            <a:xfrm flipH="1">
              <a:off x="1728" y="1632"/>
              <a:ext cx="912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883" name="Line 11"/>
            <p:cNvSpPr>
              <a:spLocks noChangeShapeType="1"/>
            </p:cNvSpPr>
            <p:nvPr/>
          </p:nvSpPr>
          <p:spPr bwMode="auto">
            <a:xfrm flipH="1">
              <a:off x="1584" y="2496"/>
              <a:ext cx="144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884" name="AutoShape 12"/>
            <p:cNvSpPr>
              <a:spLocks noChangeArrowheads="1"/>
            </p:cNvSpPr>
            <p:nvPr/>
          </p:nvSpPr>
          <p:spPr bwMode="auto">
            <a:xfrm>
              <a:off x="2640" y="2544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lnTo>
                    <a:pt x="17401" y="15493"/>
                  </a:ln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lnTo>
                    <a:pt x="4198" y="610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885" name="Line 13"/>
            <p:cNvSpPr>
              <a:spLocks noChangeShapeType="1"/>
            </p:cNvSpPr>
            <p:nvPr/>
          </p:nvSpPr>
          <p:spPr bwMode="auto">
            <a:xfrm>
              <a:off x="3648" y="2496"/>
              <a:ext cx="144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886" name="Text Box 14"/>
            <p:cNvSpPr txBox="1">
              <a:spLocks noChangeArrowheads="1"/>
            </p:cNvSpPr>
            <p:nvPr/>
          </p:nvSpPr>
          <p:spPr bwMode="auto">
            <a:xfrm>
              <a:off x="1968" y="1296"/>
              <a:ext cx="14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82232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223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2232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2232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2232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hu-HU" sz="2000">
                  <a:solidFill>
                    <a:srgbClr val="000000"/>
                  </a:solidFill>
                  <a:latin typeface="Frutiger 55" pitchFamily="34" charset="0"/>
                </a:rPr>
                <a:t>emp(job,hiredate)</a:t>
              </a:r>
              <a:endParaRPr lang="nl-NL" altLang="hu-HU" sz="2000">
                <a:solidFill>
                  <a:srgbClr val="000000"/>
                </a:solidFill>
                <a:latin typeface="Frutiger 55" pitchFamily="34" charset="0"/>
              </a:endParaRPr>
            </a:p>
          </p:txBody>
        </p:sp>
      </p:grpSp>
      <p:sp>
        <p:nvSpPr>
          <p:cNvPr id="36867" name="Text Box 15"/>
          <p:cNvSpPr txBox="1">
            <a:spLocks noChangeArrowheads="1"/>
          </p:cNvSpPr>
          <p:nvPr/>
        </p:nvSpPr>
        <p:spPr bwMode="auto">
          <a:xfrm>
            <a:off x="5867400" y="3581400"/>
            <a:ext cx="153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hu-HU" sz="2000" b="1">
                <a:solidFill>
                  <a:srgbClr val="CC0000"/>
                </a:solidFill>
                <a:latin typeface="Frutiger 55" pitchFamily="34" charset="0"/>
              </a:rPr>
              <a:t>job-values</a:t>
            </a:r>
            <a:endParaRPr lang="nl-NL" altLang="hu-HU" sz="2000" b="1">
              <a:solidFill>
                <a:srgbClr val="CC0000"/>
              </a:solidFill>
              <a:latin typeface="Frutiger 55" pitchFamily="34" charset="0"/>
            </a:endParaRPr>
          </a:p>
        </p:txBody>
      </p:sp>
      <p:sp>
        <p:nvSpPr>
          <p:cNvPr id="36868" name="Text Box 16"/>
          <p:cNvSpPr txBox="1">
            <a:spLocks noChangeArrowheads="1"/>
          </p:cNvSpPr>
          <p:nvPr/>
        </p:nvSpPr>
        <p:spPr bwMode="auto">
          <a:xfrm>
            <a:off x="6553200" y="4267200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hu-HU" sz="2000" b="1">
                <a:solidFill>
                  <a:srgbClr val="CC0000"/>
                </a:solidFill>
                <a:latin typeface="Frutiger 55" pitchFamily="34" charset="0"/>
              </a:rPr>
              <a:t>hiredate-values</a:t>
            </a:r>
            <a:endParaRPr lang="nl-NL" altLang="hu-HU" sz="2000" b="1">
              <a:solidFill>
                <a:srgbClr val="CC0000"/>
              </a:solidFill>
              <a:latin typeface="Frutiger 55" pitchFamily="34" charset="0"/>
            </a:endParaRPr>
          </a:p>
        </p:txBody>
      </p:sp>
      <p:sp>
        <p:nvSpPr>
          <p:cNvPr id="36869" name="Text Box 17"/>
          <p:cNvSpPr txBox="1">
            <a:spLocks noChangeArrowheads="1"/>
          </p:cNvSpPr>
          <p:nvPr/>
        </p:nvSpPr>
        <p:spPr bwMode="auto">
          <a:xfrm>
            <a:off x="2286000" y="5184775"/>
            <a:ext cx="3805238" cy="1139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hiredate=’01-01-2001’;</a:t>
            </a:r>
          </a:p>
        </p:txBody>
      </p:sp>
      <p:sp>
        <p:nvSpPr>
          <p:cNvPr id="36870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Index Skip Scan (2.6)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36871" name="AutoShape 20"/>
          <p:cNvSpPr>
            <a:spLocks noChangeArrowheads="1"/>
          </p:cNvSpPr>
          <p:nvPr/>
        </p:nvSpPr>
        <p:spPr bwMode="auto">
          <a:xfrm>
            <a:off x="5867400" y="1524000"/>
            <a:ext cx="2362200" cy="1066800"/>
          </a:xfrm>
          <a:prstGeom prst="wedgeRoundRectCallout">
            <a:avLst>
              <a:gd name="adj1" fmla="val -140593"/>
              <a:gd name="adj2" fmla="val 165921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Each node holds min and max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hiredates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1905000" y="4572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73" name="Line 23"/>
          <p:cNvSpPr>
            <a:spLocks noChangeShapeType="1"/>
          </p:cNvSpPr>
          <p:nvPr/>
        </p:nvSpPr>
        <p:spPr bwMode="auto">
          <a:xfrm>
            <a:off x="2057400" y="4572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74" name="Line 24"/>
          <p:cNvSpPr>
            <a:spLocks noChangeShapeType="1"/>
          </p:cNvSpPr>
          <p:nvPr/>
        </p:nvSpPr>
        <p:spPr bwMode="auto">
          <a:xfrm>
            <a:off x="5334000" y="4572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75" name="Line 25"/>
          <p:cNvSpPr>
            <a:spLocks noChangeShapeType="1"/>
          </p:cNvSpPr>
          <p:nvPr/>
        </p:nvSpPr>
        <p:spPr bwMode="auto">
          <a:xfrm>
            <a:off x="5486400" y="4572000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Single Table, Index (2.7)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419600"/>
            <a:ext cx="7848600" cy="21336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Multiple Indexes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Rule: uses heuristic decision list to choose which one</a:t>
            </a:r>
          </a:p>
          <a:p>
            <a:pPr lvl="2" eaLnBrk="1" hangingPunct="1"/>
            <a:r>
              <a:rPr lang="en-US" altLang="hu-HU" sz="1800">
                <a:latin typeface="Frutiger 55" pitchFamily="34" charset="0"/>
              </a:rPr>
              <a:t>Avaliable indexes are ‘ranked’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Cost: computes </a:t>
            </a:r>
            <a:r>
              <a:rPr lang="en-US" altLang="hu-HU" sz="2000">
                <a:solidFill>
                  <a:srgbClr val="009900"/>
                </a:solidFill>
                <a:latin typeface="Frutiger 55" pitchFamily="34" charset="0"/>
              </a:rPr>
              <a:t>most selective one</a:t>
            </a:r>
            <a:r>
              <a:rPr lang="en-US" altLang="hu-HU" sz="2000">
                <a:latin typeface="Frutiger 55" pitchFamily="34" charset="0"/>
              </a:rPr>
              <a:t> (ie. least costing)</a:t>
            </a:r>
          </a:p>
          <a:p>
            <a:pPr lvl="2" eaLnBrk="1" hangingPunct="1"/>
            <a:r>
              <a:rPr lang="en-US" altLang="hu-HU" sz="1800">
                <a:solidFill>
                  <a:srgbClr val="FF0000"/>
                </a:solidFill>
                <a:latin typeface="Frutiger 55" pitchFamily="34" charset="0"/>
              </a:rPr>
              <a:t>Uses statistics</a:t>
            </a:r>
            <a:endParaRPr lang="nl-NL" altLang="hu-HU" sz="1800">
              <a:solidFill>
                <a:srgbClr val="FF0000"/>
              </a:solidFill>
              <a:latin typeface="Frutiger 55" pitchFamily="34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590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&gt;.....INDEX range scan i_emp_</a:t>
            </a:r>
            <a:r>
              <a:rPr lang="en-US" altLang="hu-HU" sz="1400" b="1">
                <a:latin typeface="Courier New" panose="02070309020205020404" pitchFamily="49" charset="0"/>
              </a:rPr>
              <a:t>job</a:t>
            </a:r>
          </a:p>
          <a:p>
            <a:pPr eaLnBrk="1" hangingPunct="1">
              <a:buFontTx/>
              <a:buNone/>
            </a:pPr>
            <a:endParaRPr lang="en-US" altLang="hu-HU" sz="1400" b="1">
              <a:latin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590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empno&gt;100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job=‘manager’;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Unique Emp(empno)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Emp(job)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RBO Heuristics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hu-HU" sz="2800">
                <a:latin typeface="Frutiger 55" pitchFamily="34" charset="0"/>
              </a:rPr>
              <a:t>Ranking multiple available indexes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hu-HU" sz="2400">
                <a:latin typeface="Frutiger 55" pitchFamily="34" charset="0"/>
              </a:rPr>
              <a:t>Equality on single column unique index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hu-HU" sz="2400">
                <a:latin typeface="Frutiger 55" pitchFamily="34" charset="0"/>
              </a:rPr>
              <a:t>Equality on concatenated unique index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hu-HU" sz="2400">
                <a:latin typeface="Frutiger 55" pitchFamily="34" charset="0"/>
              </a:rPr>
              <a:t>Equality on concatenated index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hu-HU" sz="2400">
                <a:latin typeface="Frutiger 55" pitchFamily="34" charset="0"/>
              </a:rPr>
              <a:t>Equality on single column index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hu-HU" sz="2400">
                <a:latin typeface="Frutiger 55" pitchFamily="34" charset="0"/>
              </a:rPr>
              <a:t>Bounded range search in index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Char char="–"/>
            </a:pPr>
            <a:r>
              <a:rPr lang="en-US" altLang="hu-HU" sz="2000">
                <a:latin typeface="Frutiger 55" pitchFamily="34" charset="0"/>
              </a:rPr>
              <a:t>Like, Between, Leading-part, …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hu-HU" sz="2400">
                <a:latin typeface="Frutiger 55" pitchFamily="34" charset="0"/>
              </a:rPr>
              <a:t>Unbounded range search in index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Char char="–"/>
            </a:pPr>
            <a:r>
              <a:rPr lang="en-US" altLang="hu-HU" sz="2000">
                <a:latin typeface="Frutiger 55" pitchFamily="34" charset="0"/>
              </a:rPr>
              <a:t>Greater, Smaller (on leading part)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br>
              <a:rPr lang="en-US" altLang="hu-HU" sz="2400">
                <a:latin typeface="Frutiger 55" pitchFamily="34" charset="0"/>
              </a:rPr>
            </a:br>
            <a:r>
              <a:rPr lang="en-US" altLang="hu-HU" sz="2400" i="1">
                <a:solidFill>
                  <a:srgbClr val="009900"/>
                </a:solidFill>
                <a:latin typeface="Frutiger 55" pitchFamily="34" charset="0"/>
              </a:rPr>
              <a:t>Normally you hint</a:t>
            </a:r>
            <a:r>
              <a:rPr lang="en-US" altLang="hu-HU" sz="2400" i="1">
                <a:latin typeface="Frutiger 55" pitchFamily="34" charset="0"/>
              </a:rPr>
              <a:t> </a:t>
            </a:r>
            <a:r>
              <a:rPr lang="en-US" altLang="hu-HU" sz="2400" i="1">
                <a:solidFill>
                  <a:srgbClr val="009900"/>
                </a:solidFill>
                <a:latin typeface="Frutiger 55" pitchFamily="34" charset="0"/>
              </a:rPr>
              <a:t>which one to use</a:t>
            </a:r>
            <a:endParaRPr lang="nl-NL" altLang="hu-HU" sz="2400" i="1">
              <a:solidFill>
                <a:srgbClr val="009900"/>
              </a:solidFill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CBO Cost Computation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>
                <a:latin typeface="Frutiger 55" pitchFamily="34" charset="0"/>
              </a:rPr>
              <a:t>Statistics at various levels</a:t>
            </a:r>
          </a:p>
          <a:p>
            <a:pPr lvl="2" eaLnBrk="1" hangingPunct="1"/>
            <a:r>
              <a:rPr lang="en-US" altLang="hu-HU" sz="2000">
                <a:latin typeface="Frutiger 55" pitchFamily="34" charset="0"/>
              </a:rPr>
              <a:t>Table:</a:t>
            </a:r>
          </a:p>
          <a:p>
            <a:pPr lvl="3" eaLnBrk="1" hangingPunct="1"/>
            <a:r>
              <a:rPr lang="en-US" altLang="hu-HU" sz="1800">
                <a:latin typeface="Frutiger 55" pitchFamily="34" charset="0"/>
              </a:rPr>
              <a:t>Num_rows, Blocks, Empty_blocks, Avg_space</a:t>
            </a:r>
          </a:p>
          <a:p>
            <a:pPr lvl="2" eaLnBrk="1" hangingPunct="1"/>
            <a:r>
              <a:rPr lang="en-US" altLang="hu-HU" sz="2000">
                <a:latin typeface="Frutiger 55" pitchFamily="34" charset="0"/>
              </a:rPr>
              <a:t>Column:</a:t>
            </a:r>
          </a:p>
          <a:p>
            <a:pPr lvl="3" eaLnBrk="1" hangingPunct="1"/>
            <a:r>
              <a:rPr lang="en-US" altLang="hu-HU" sz="1800">
                <a:latin typeface="Frutiger 55" pitchFamily="34" charset="0"/>
              </a:rPr>
              <a:t>Num_values, Low_value, High_value, Num_nulls</a:t>
            </a:r>
          </a:p>
          <a:p>
            <a:pPr lvl="2" eaLnBrk="1" hangingPunct="1"/>
            <a:r>
              <a:rPr lang="en-US" altLang="hu-HU" sz="2000">
                <a:latin typeface="Frutiger 55" pitchFamily="34" charset="0"/>
              </a:rPr>
              <a:t>Index:</a:t>
            </a:r>
          </a:p>
          <a:p>
            <a:pPr lvl="3" eaLnBrk="1" hangingPunct="1"/>
            <a:r>
              <a:rPr lang="en-US" altLang="hu-HU" sz="1800">
                <a:latin typeface="Frutiger 55" pitchFamily="34" charset="0"/>
              </a:rPr>
              <a:t>Distinct_keys, Blevel, Avg_leaf_blocks_per_key, Avg_data_blocks_per_key, Leaf_blocks</a:t>
            </a:r>
          </a:p>
          <a:p>
            <a:pPr lvl="1" eaLnBrk="1" hangingPunct="1"/>
            <a:r>
              <a:rPr lang="en-US" altLang="hu-HU" sz="2400">
                <a:latin typeface="Frutiger 55" pitchFamily="34" charset="0"/>
              </a:rPr>
              <a:t>Used to compute selectivity of each index</a:t>
            </a:r>
          </a:p>
          <a:p>
            <a:pPr lvl="2" eaLnBrk="1" hangingPunct="1"/>
            <a:r>
              <a:rPr lang="en-US" altLang="hu-HU" sz="2000">
                <a:solidFill>
                  <a:srgbClr val="FF0000"/>
                </a:solidFill>
                <a:latin typeface="Frutiger 55" pitchFamily="34" charset="0"/>
              </a:rPr>
              <a:t>Selectivity = percentage of rows returned</a:t>
            </a:r>
          </a:p>
          <a:p>
            <a:pPr lvl="3" eaLnBrk="1" hangingPunct="1"/>
            <a:r>
              <a:rPr lang="en-US" altLang="hu-HU" sz="1800">
                <a:latin typeface="Frutiger 55" pitchFamily="34" charset="0"/>
              </a:rPr>
              <a:t>Number of I/O’s plays big role</a:t>
            </a:r>
          </a:p>
          <a:p>
            <a:pPr lvl="2" eaLnBrk="1" hangingPunct="1"/>
            <a:r>
              <a:rPr lang="en-US" altLang="hu-HU" sz="2000">
                <a:latin typeface="Frutiger 55" pitchFamily="34" charset="0"/>
              </a:rPr>
              <a:t>FTS is also considered at this time!</a:t>
            </a:r>
            <a:endParaRPr lang="nl-NL" altLang="hu-HU" sz="20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Single Table, Index (2.1)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CBO will use Full Table Scan If,</a:t>
            </a:r>
            <a:br>
              <a:rPr lang="en-US" altLang="hu-HU" sz="2400">
                <a:latin typeface="Frutiger 55" pitchFamily="34" charset="0"/>
              </a:rPr>
            </a:br>
            <a:r>
              <a:rPr lang="en-US" altLang="hu-HU" sz="2400">
                <a:latin typeface="Frutiger 55" pitchFamily="34" charset="0"/>
              </a:rPr>
              <a:t># of I/O’s to do FTS &lt; # of I/O’s to do IRS</a:t>
            </a:r>
            <a:r>
              <a:rPr lang="hu-HU" altLang="hu-HU" sz="2400">
                <a:latin typeface="Frutiger 55" pitchFamily="34" charset="0"/>
              </a:rPr>
              <a:t> </a:t>
            </a:r>
            <a:r>
              <a:rPr lang="hu-HU" altLang="hu-HU" sz="1400">
                <a:latin typeface="Frutiger 55" pitchFamily="34" charset="0"/>
              </a:rPr>
              <a:t>(Index Range Scan)</a:t>
            </a:r>
            <a:endParaRPr lang="en-US" altLang="hu-HU" sz="1400">
              <a:latin typeface="Frutiger 55" pitchFamily="34" charset="0"/>
            </a:endParaRP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FTS I/O uses db_file_multiblock_read_count (dfmrc)</a:t>
            </a:r>
          </a:p>
          <a:p>
            <a:pPr lvl="2" eaLnBrk="1" hangingPunct="1"/>
            <a:r>
              <a:rPr lang="en-US" altLang="hu-HU" sz="1800">
                <a:latin typeface="Frutiger 55" pitchFamily="34" charset="0"/>
              </a:rPr>
              <a:t>Typically 16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Unique scan uses: (blevel + 1) +1 I/O’s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FTS uses ceil(#table blocks / dfmrc) I/O’s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&gt;.....INDEX unique scan </a:t>
            </a:r>
            <a:r>
              <a:rPr lang="en-US" altLang="hu-HU" sz="1400" b="1">
                <a:latin typeface="Courier New" panose="02070309020205020404" pitchFamily="49" charset="0"/>
              </a:rPr>
              <a:t>i_emp_pk</a:t>
            </a: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Or,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</a:t>
            </a:r>
            <a:r>
              <a:rPr lang="en-US" altLang="hu-HU" sz="1400" b="1">
                <a:latin typeface="Courier New" panose="02070309020205020404" pitchFamily="49" charset="0"/>
              </a:rPr>
              <a:t>full</a:t>
            </a:r>
            <a:r>
              <a:rPr lang="nl-NL" altLang="hu-HU" sz="1400" b="1">
                <a:latin typeface="Courier New" panose="02070309020205020404" pitchFamily="49" charset="0"/>
              </a:rPr>
              <a:t> emp</a:t>
            </a:r>
          </a:p>
          <a:p>
            <a:pPr eaLnBrk="1" hangingPunct="1">
              <a:buFontTx/>
              <a:buNone/>
            </a:pP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empno=174;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Unique emp(empno)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>
                <a:latin typeface="Frutiger 55" pitchFamily="34" charset="0"/>
              </a:rPr>
              <a:t>Next…</a:t>
            </a:r>
            <a:endParaRPr lang="nl-NL" altLang="hu-HU">
              <a:latin typeface="Frutiger 55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>
                <a:latin typeface="Frutiger 55" pitchFamily="34" charset="0"/>
              </a:rPr>
              <a:t>Basic Concepts (13)</a:t>
            </a:r>
          </a:p>
          <a:p>
            <a:pPr lvl="1" eaLnBrk="1" hangingPunct="1"/>
            <a:r>
              <a:rPr lang="en-US" altLang="hu-HU">
                <a:latin typeface="Frutiger 55" pitchFamily="34" charset="0"/>
              </a:rPr>
              <a:t>Background information</a:t>
            </a:r>
          </a:p>
          <a:p>
            <a:pPr eaLnBrk="1" hangingPunct="1"/>
            <a:r>
              <a:rPr lang="en-US" altLang="hu-HU">
                <a:latin typeface="Frutiger 55" pitchFamily="34" charset="0"/>
              </a:rPr>
              <a:t>SQL-Execution (50)</a:t>
            </a:r>
          </a:p>
          <a:p>
            <a:pPr lvl="1" eaLnBrk="1" hangingPunct="1"/>
            <a:r>
              <a:rPr lang="en-US" altLang="hu-HU">
                <a:latin typeface="Frutiger 55" pitchFamily="34" charset="0"/>
              </a:rPr>
              <a:t>Read + understand</a:t>
            </a:r>
            <a:endParaRPr lang="nl-NL" altLang="hu-HU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CBO: Clustering Factor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743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>
                <a:latin typeface="Frutiger 55" pitchFamily="34" charset="0"/>
              </a:rPr>
              <a:t>Index level statistic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How well ordered are the rows in comparison to indexed values?</a:t>
            </a:r>
          </a:p>
          <a:p>
            <a:pPr lvl="1" eaLnBrk="1" hangingPunct="1"/>
            <a:r>
              <a:rPr lang="en-US" altLang="hu-HU" sz="2000">
                <a:solidFill>
                  <a:srgbClr val="FF0000"/>
                </a:solidFill>
                <a:latin typeface="Frutiger 55" pitchFamily="34" charset="0"/>
              </a:rPr>
              <a:t>Average number of blocks </a:t>
            </a:r>
            <a:r>
              <a:rPr lang="en-US" altLang="hu-HU" sz="2000">
                <a:latin typeface="Frutiger 55" pitchFamily="34" charset="0"/>
              </a:rPr>
              <a:t>to access a single value</a:t>
            </a:r>
          </a:p>
          <a:p>
            <a:pPr lvl="2" eaLnBrk="1" hangingPunct="1"/>
            <a:r>
              <a:rPr lang="en-US" altLang="hu-HU" sz="1800" b="1">
                <a:latin typeface="Frutiger 55" pitchFamily="34" charset="0"/>
              </a:rPr>
              <a:t>1</a:t>
            </a:r>
            <a:r>
              <a:rPr lang="en-US" altLang="hu-HU" sz="1800">
                <a:latin typeface="Frutiger 55" pitchFamily="34" charset="0"/>
              </a:rPr>
              <a:t> means range scans are cheap</a:t>
            </a:r>
          </a:p>
          <a:p>
            <a:pPr lvl="2" eaLnBrk="1" hangingPunct="1"/>
            <a:r>
              <a:rPr lang="en-US" altLang="hu-HU" sz="1800" b="1">
                <a:latin typeface="Frutiger 55" pitchFamily="34" charset="0"/>
              </a:rPr>
              <a:t>&lt;# of table blocks&gt;</a:t>
            </a:r>
            <a:r>
              <a:rPr lang="en-US" altLang="hu-HU" sz="1800">
                <a:latin typeface="Frutiger 55" pitchFamily="34" charset="0"/>
              </a:rPr>
              <a:t> means range scans are expensive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Used to </a:t>
            </a:r>
            <a:r>
              <a:rPr lang="en-US" altLang="hu-HU" sz="2000" u="sng">
                <a:latin typeface="Frutiger 55" pitchFamily="34" charset="0"/>
              </a:rPr>
              <a:t>rank multiple available range scans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1143000" y="4572000"/>
            <a:ext cx="2628900" cy="923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Blck 1 Blck 2 Blck 3</a:t>
            </a:r>
            <a:endParaRPr lang="en-US" altLang="hu-HU" sz="1600" b="1">
              <a:latin typeface="Courier New" panose="02070309020205020404" pitchFamily="49" charset="0"/>
            </a:endParaRPr>
          </a:p>
          <a:p>
            <a:pPr algn="ctr" eaLnBrk="1" hangingPunct="1"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------ ------ ------</a:t>
            </a:r>
            <a:endParaRPr lang="en-US" altLang="hu-HU" sz="1600" b="1">
              <a:latin typeface="Courier New" panose="02070309020205020404" pitchFamily="49" charset="0"/>
            </a:endParaRPr>
          </a:p>
          <a:p>
            <a:pPr algn="ctr" eaLnBrk="1" hangingPunct="1"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A A A </a:t>
            </a:r>
            <a:r>
              <a:rPr lang="en-US" altLang="hu-HU" sz="1600" b="1">
                <a:latin typeface="Courier New" panose="02070309020205020404" pitchFamily="49" charset="0"/>
              </a:rPr>
              <a:t> </a:t>
            </a:r>
            <a:r>
              <a:rPr lang="nl-NL" altLang="hu-HU" sz="1600" b="1">
                <a:latin typeface="Courier New" panose="02070309020205020404" pitchFamily="49" charset="0"/>
              </a:rPr>
              <a:t>B B B </a:t>
            </a:r>
            <a:r>
              <a:rPr lang="en-US" altLang="hu-HU" sz="1600" b="1">
                <a:latin typeface="Courier New" panose="02070309020205020404" pitchFamily="49" charset="0"/>
              </a:rPr>
              <a:t> </a:t>
            </a:r>
            <a:r>
              <a:rPr lang="nl-NL" altLang="hu-HU" sz="1600" b="1">
                <a:latin typeface="Courier New" panose="02070309020205020404" pitchFamily="49" charset="0"/>
              </a:rPr>
              <a:t>C C C</a:t>
            </a:r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4800600" y="4572000"/>
            <a:ext cx="2628900" cy="923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Blck 1 Blck 2 Blck 3</a:t>
            </a:r>
            <a:endParaRPr lang="en-US" altLang="hu-HU" sz="1600" b="1">
              <a:latin typeface="Courier New" panose="02070309020205020404" pitchFamily="49" charset="0"/>
            </a:endParaRPr>
          </a:p>
          <a:p>
            <a:pPr algn="ctr" eaLnBrk="1" hangingPunct="1"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------ ------ ------</a:t>
            </a:r>
            <a:endParaRPr lang="en-US" altLang="hu-HU" sz="1600" b="1">
              <a:latin typeface="Courier New" panose="02070309020205020404" pitchFamily="49" charset="0"/>
            </a:endParaRPr>
          </a:p>
          <a:p>
            <a:pPr algn="ctr" eaLnBrk="1" hangingPunct="1"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A </a:t>
            </a:r>
            <a:r>
              <a:rPr lang="en-US" altLang="hu-HU" sz="1600" b="1">
                <a:latin typeface="Courier New" panose="02070309020205020404" pitchFamily="49" charset="0"/>
              </a:rPr>
              <a:t>B C</a:t>
            </a:r>
            <a:r>
              <a:rPr lang="nl-NL" altLang="hu-HU" sz="1600" b="1">
                <a:latin typeface="Courier New" panose="02070309020205020404" pitchFamily="49" charset="0"/>
              </a:rPr>
              <a:t> </a:t>
            </a:r>
            <a:r>
              <a:rPr lang="en-US" altLang="hu-HU" sz="1600" b="1">
                <a:latin typeface="Courier New" panose="02070309020205020404" pitchFamily="49" charset="0"/>
              </a:rPr>
              <a:t> A B C  A B C</a:t>
            </a:r>
            <a:endParaRPr lang="nl-NL" altLang="hu-HU" sz="1600" b="1">
              <a:latin typeface="Courier New" panose="02070309020205020404" pitchFamily="49" charset="0"/>
            </a:endParaRPr>
          </a:p>
        </p:txBody>
      </p:sp>
      <p:sp>
        <p:nvSpPr>
          <p:cNvPr id="41990" name="Text Box 7"/>
          <p:cNvSpPr txBox="1">
            <a:spLocks noChangeArrowheads="1"/>
          </p:cNvSpPr>
          <p:nvPr/>
        </p:nvSpPr>
        <p:spPr bwMode="auto">
          <a:xfrm>
            <a:off x="1447800" y="5789613"/>
            <a:ext cx="20351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Clust.fact = 1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5105400" y="5791200"/>
            <a:ext cx="20351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Clust.fact = 3</a:t>
            </a:r>
            <a:endParaRPr lang="nl-NL" altLang="hu-HU" sz="24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Single Table, Index (2.2)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86200"/>
            <a:ext cx="7848600" cy="2667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Clustering factor comparing IRS against FTS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If, (#table blocks / dfmrc)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    &lt;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    </a:t>
            </a:r>
            <a:r>
              <a:rPr lang="en-US" altLang="hu-HU" sz="2000">
                <a:solidFill>
                  <a:srgbClr val="FF0000"/>
                </a:solidFill>
                <a:latin typeface="Frutiger 55" pitchFamily="34" charset="0"/>
              </a:rPr>
              <a:t>(#values * clust.factor) </a:t>
            </a:r>
            <a:r>
              <a:rPr lang="en-US" altLang="hu-HU" sz="2000">
                <a:latin typeface="Frutiger 55" pitchFamily="34" charset="0"/>
              </a:rPr>
              <a:t>+ blevel + leafblocks-to-visit</a:t>
            </a:r>
          </a:p>
          <a:p>
            <a:pPr lvl="1"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    then, FTS is used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1981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&gt;.....INDEX </a:t>
            </a:r>
            <a:r>
              <a:rPr lang="en-US" altLang="hu-HU" sz="1400" b="1">
                <a:latin typeface="Courier New" panose="02070309020205020404" pitchFamily="49" charset="0"/>
              </a:rPr>
              <a:t>range</a:t>
            </a:r>
            <a:r>
              <a:rPr lang="nl-NL" altLang="hu-HU" sz="1400" b="1">
                <a:latin typeface="Courier New" panose="02070309020205020404" pitchFamily="49" charset="0"/>
              </a:rPr>
              <a:t> scan </a:t>
            </a:r>
            <a:r>
              <a:rPr lang="en-US" altLang="hu-HU" sz="1400" b="1">
                <a:latin typeface="Courier New" panose="02070309020205020404" pitchFamily="49" charset="0"/>
              </a:rPr>
              <a:t>i_emp_job</a:t>
            </a: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Or,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</a:t>
            </a:r>
            <a:r>
              <a:rPr lang="en-US" altLang="hu-HU" sz="1400" b="1">
                <a:latin typeface="Courier New" panose="02070309020205020404" pitchFamily="49" charset="0"/>
              </a:rPr>
              <a:t>full</a:t>
            </a:r>
            <a:r>
              <a:rPr lang="nl-NL" altLang="hu-HU" sz="1400" b="1">
                <a:latin typeface="Courier New" panose="02070309020205020404" pitchFamily="49" charset="0"/>
              </a:rPr>
              <a:t> emp</a:t>
            </a:r>
            <a:endParaRPr lang="en-US" altLang="hu-HU" sz="1400" b="1">
              <a:latin typeface="Courier New" panose="02070309020205020404" pitchFamily="49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1981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job=‘manager’;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emp(job)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Single Table, Index (2.7)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419600"/>
            <a:ext cx="7848600" cy="21336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Clust.factor comparing multiple IRS’s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Suppose FTS is too many I/O’s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Compare (#values * clust.fact) </a:t>
            </a:r>
            <a:r>
              <a:rPr lang="en-US" altLang="hu-HU" sz="2000">
                <a:solidFill>
                  <a:srgbClr val="FF0000"/>
                </a:solidFill>
                <a:latin typeface="Frutiger 55" pitchFamily="34" charset="0"/>
              </a:rPr>
              <a:t>to decide which index</a:t>
            </a:r>
          </a:p>
          <a:p>
            <a:pPr lvl="2" eaLnBrk="1" hangingPunct="1"/>
            <a:r>
              <a:rPr lang="en-US" altLang="hu-HU" sz="1800">
                <a:latin typeface="Frutiger 55" pitchFamily="34" charset="0"/>
              </a:rPr>
              <a:t>Empno-selectivity =&gt; #values * 1 =&gt; # I/O’s</a:t>
            </a:r>
          </a:p>
          <a:p>
            <a:pPr lvl="2" eaLnBrk="1" hangingPunct="1"/>
            <a:r>
              <a:rPr lang="en-US" altLang="hu-HU" sz="1800">
                <a:latin typeface="Frutiger 55" pitchFamily="34" charset="0"/>
              </a:rPr>
              <a:t>Job-selectivity =&gt; 1 * clust.fact =&gt; # I/O’s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590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&gt;.....INDEX range scan i_emp_</a:t>
            </a:r>
            <a:r>
              <a:rPr lang="en-US" altLang="hu-HU" sz="1400" b="1">
                <a:latin typeface="Courier New" panose="02070309020205020404" pitchFamily="49" charset="0"/>
              </a:rPr>
              <a:t>job</a:t>
            </a: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Or,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&gt;.....INDEX range scan i_emp_</a:t>
            </a:r>
            <a:r>
              <a:rPr lang="en-US" altLang="hu-HU" sz="1400" b="1">
                <a:latin typeface="Courier New" panose="02070309020205020404" pitchFamily="49" charset="0"/>
              </a:rPr>
              <a:t>empno</a:t>
            </a:r>
          </a:p>
          <a:p>
            <a:pPr eaLnBrk="1" hangingPunct="1">
              <a:buFontTx/>
              <a:buNone/>
            </a:pPr>
            <a:endParaRPr lang="en-US" altLang="hu-HU" sz="1400" b="1">
              <a:latin typeface="Courier New" panose="02070309020205020404" pitchFamily="49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590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empno&gt;100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job=‘manager’;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Unique Emp(empno)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Emp(job)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Single Table, Index (2.8)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572000"/>
            <a:ext cx="7848600" cy="19812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Multiple same-rank, single-column indexes</a:t>
            </a:r>
          </a:p>
          <a:p>
            <a:pPr lvl="1" eaLnBrk="1" hangingPunct="1"/>
            <a:r>
              <a:rPr lang="en-US" altLang="hu-HU" sz="2000">
                <a:solidFill>
                  <a:srgbClr val="009900"/>
                </a:solidFill>
                <a:latin typeface="Frutiger 55" pitchFamily="34" charset="0"/>
              </a:rPr>
              <a:t>AND-EQUAL:</a:t>
            </a:r>
            <a:r>
              <a:rPr lang="en-US" altLang="hu-HU" sz="2000">
                <a:latin typeface="Frutiger 55" pitchFamily="34" charset="0"/>
              </a:rPr>
              <a:t> merge up to 5 single column range scans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Combines multiple index range scans prior to table access</a:t>
            </a:r>
          </a:p>
          <a:p>
            <a:pPr lvl="2" eaLnBrk="1" hangingPunct="1"/>
            <a:r>
              <a:rPr lang="en-US" altLang="hu-HU" sz="1800">
                <a:latin typeface="Frutiger 55" pitchFamily="34" charset="0"/>
              </a:rPr>
              <a:t>Intersects rowid sets from each range scan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Rarely seen with CBO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343400" y="1676400"/>
            <a:ext cx="4114800" cy="2667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&gt;.....AND-EQUAL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range scan i_emp_</a:t>
            </a:r>
            <a:r>
              <a:rPr lang="en-US" altLang="hu-HU" sz="1400" b="1">
                <a:latin typeface="Courier New" panose="02070309020205020404" pitchFamily="49" charset="0"/>
              </a:rPr>
              <a:t>job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range scan i_emp_</a:t>
            </a:r>
            <a:r>
              <a:rPr lang="en-US" altLang="hu-HU" sz="1400" b="1">
                <a:latin typeface="Courier New" panose="02070309020205020404" pitchFamily="49" charset="0"/>
              </a:rPr>
              <a:t>depno</a:t>
            </a: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09600" y="1676400"/>
            <a:ext cx="3581400" cy="2667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job=‘manager’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depno=10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Emp(job)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Emp(depno)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Single Table, Index (2.9)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Using indexes to avoid table access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Depending on columns used in SELECT-list and other places of WHERE-clause</a:t>
            </a:r>
          </a:p>
          <a:p>
            <a:pPr lvl="1" eaLnBrk="1" hangingPunct="1"/>
            <a:r>
              <a:rPr lang="en-US" altLang="hu-HU" sz="2000">
                <a:solidFill>
                  <a:srgbClr val="009900"/>
                </a:solidFill>
                <a:latin typeface="Frutiger 55" pitchFamily="34" charset="0"/>
              </a:rPr>
              <a:t>No table-access</a:t>
            </a:r>
            <a:r>
              <a:rPr lang="en-US" altLang="hu-HU" sz="2000">
                <a:latin typeface="Frutiger 55" pitchFamily="34" charset="0"/>
              </a:rPr>
              <a:t> if all used </a:t>
            </a:r>
            <a:r>
              <a:rPr lang="en-US" altLang="hu-HU" sz="2000">
                <a:solidFill>
                  <a:srgbClr val="009900"/>
                </a:solidFill>
                <a:latin typeface="Frutiger 55" pitchFamily="34" charset="0"/>
              </a:rPr>
              <a:t>columns present in index</a:t>
            </a:r>
            <a:endParaRPr lang="nl-NL" altLang="hu-HU" sz="2000">
              <a:solidFill>
                <a:srgbClr val="009900"/>
              </a:solidFill>
              <a:latin typeface="Frutiger 55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  <a:endParaRPr lang="en-US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&gt;...INDEX range scan i_emp_j_e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ename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job=‘manager’;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Emp(job,ename)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Single Table, Index (2.10)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dirty="0">
                <a:latin typeface="Frutiger 55" pitchFamily="34" charset="0"/>
              </a:rPr>
              <a:t>Fast Full Index Scan (CBO only)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Uses same multiblock I/O as FTS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Eligible index must have </a:t>
            </a:r>
            <a:r>
              <a:rPr lang="en-US" altLang="hu-HU" sz="2000" dirty="0">
                <a:solidFill>
                  <a:srgbClr val="009900"/>
                </a:solidFill>
                <a:latin typeface="Frutiger 55" pitchFamily="34" charset="0"/>
              </a:rPr>
              <a:t>at least one NOT NULL column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Rows are returned </a:t>
            </a:r>
            <a:r>
              <a:rPr lang="en-US" altLang="hu-HU" sz="2000" dirty="0">
                <a:solidFill>
                  <a:srgbClr val="FF0000"/>
                </a:solidFill>
                <a:latin typeface="Frutiger 55" pitchFamily="34" charset="0"/>
              </a:rPr>
              <a:t>leaf-block order</a:t>
            </a:r>
          </a:p>
          <a:p>
            <a:pPr lvl="2" eaLnBrk="1" hangingPunct="1"/>
            <a:r>
              <a:rPr lang="en-US" altLang="hu-HU" sz="1800" dirty="0">
                <a:latin typeface="Frutiger 55" pitchFamily="34" charset="0"/>
              </a:rPr>
              <a:t>Not in indexed-columns-order</a:t>
            </a:r>
            <a:endParaRPr lang="nl-NL" altLang="hu-HU" sz="1800" dirty="0">
              <a:latin typeface="Frutiger 55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4191000" y="1676400"/>
            <a:ext cx="42672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  <a:endParaRPr lang="en-US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&gt;...INDEX fast full scan i_emp_empno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609600" y="1676400"/>
            <a:ext cx="34290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count(*)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big_emp;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Big_emp(empno)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solidFill>
                  <a:srgbClr val="FF0000"/>
                </a:solidFill>
                <a:latin typeface="Frutiger 55" pitchFamily="34" charset="0"/>
              </a:rPr>
              <a:t>Joins, Nested Loops </a:t>
            </a:r>
            <a:r>
              <a:rPr lang="en-US" altLang="hu-HU" sz="4000">
                <a:latin typeface="Frutiger 55" pitchFamily="34" charset="0"/>
              </a:rPr>
              <a:t>(3.1)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200400"/>
            <a:ext cx="8534400" cy="33528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Full Cartesian Product via Nested Loop Join (NLJ)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Init(RowSource1);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While not eof(RowSource1)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Loop Init(RowSource2);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         While not eof(RowSource2)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          Loop return(CurRec(RowSource1)+CurRec(RowSource2));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                    NxtRec(RowSource2);</a:t>
            </a:r>
          </a:p>
          <a:p>
            <a:pPr lvl="1"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              End Loop;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         NxtRec(RowSource1);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End Loop;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4495800" y="1676400"/>
            <a:ext cx="4343400" cy="1371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&gt;...NESTED LOOPS</a:t>
            </a: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&gt;.....TABLE ACCESS full dept</a:t>
            </a: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&gt;.....TABLE ACCESS full emp</a:t>
            </a: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81000" y="1676400"/>
            <a:ext cx="3962400" cy="1371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dept, emp;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</p:txBody>
      </p:sp>
      <p:grpSp>
        <p:nvGrpSpPr>
          <p:cNvPr id="48134" name="Group 8"/>
          <p:cNvGrpSpPr>
            <a:grpSpLocks/>
          </p:cNvGrpSpPr>
          <p:nvPr/>
        </p:nvGrpSpPr>
        <p:grpSpPr bwMode="auto">
          <a:xfrm>
            <a:off x="6781800" y="5410200"/>
            <a:ext cx="1828800" cy="901700"/>
            <a:chOff x="3888" y="3504"/>
            <a:chExt cx="1440" cy="624"/>
          </a:xfrm>
        </p:grpSpPr>
        <p:sp>
          <p:nvSpPr>
            <p:cNvPr id="48135" name="AutoShape 6"/>
            <p:cNvSpPr>
              <a:spLocks noChangeArrowheads="1"/>
            </p:cNvSpPr>
            <p:nvPr/>
          </p:nvSpPr>
          <p:spPr bwMode="auto">
            <a:xfrm>
              <a:off x="3888" y="3504"/>
              <a:ext cx="1440" cy="624"/>
            </a:xfrm>
            <a:prstGeom prst="wedgeRoundRectCallout">
              <a:avLst>
                <a:gd name="adj1" fmla="val -68750"/>
                <a:gd name="adj2" fmla="val -46634"/>
                <a:gd name="adj3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8136" name="Text Box 7"/>
            <p:cNvSpPr txBox="1">
              <a:spLocks noChangeArrowheads="1"/>
            </p:cNvSpPr>
            <p:nvPr/>
          </p:nvSpPr>
          <p:spPr bwMode="auto">
            <a:xfrm>
              <a:off x="3966" y="3566"/>
              <a:ext cx="1260" cy="52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200">
                  <a:latin typeface="Frutiger 55" pitchFamily="34" charset="0"/>
                </a:rPr>
                <a:t>Two loops,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200">
                  <a:latin typeface="Frutiger 55" pitchFamily="34" charset="0"/>
                </a:rPr>
                <a:t>nested</a:t>
              </a:r>
              <a:endParaRPr lang="nl-NL" altLang="hu-HU" sz="2200">
                <a:latin typeface="Frutiger 55" pitchFamily="34" charset="0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solidFill>
                  <a:srgbClr val="FF0000"/>
                </a:solidFill>
                <a:latin typeface="Frutiger 55" pitchFamily="34" charset="0"/>
              </a:rPr>
              <a:t>Joins, Sort Merge </a:t>
            </a:r>
            <a:r>
              <a:rPr lang="en-US" altLang="hu-HU" sz="4000">
                <a:latin typeface="Frutiger 55" pitchFamily="34" charset="0"/>
              </a:rPr>
              <a:t>(3.2)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81400"/>
            <a:ext cx="7848600" cy="29718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Inner Join, no indexes: Sort Merge Join (SMJ)</a:t>
            </a:r>
          </a:p>
          <a:p>
            <a:pPr lvl="1"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Tmp1 := Sort(RowSource1,JoinColumn);</a:t>
            </a:r>
          </a:p>
          <a:p>
            <a:pPr lvl="1"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Tmp2 := Sort(RowSource2,JoinColumn);</a:t>
            </a:r>
          </a:p>
          <a:p>
            <a:pPr lvl="1"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Init(Tmp1); Init(Tmp2);</a:t>
            </a:r>
          </a:p>
          <a:p>
            <a:pPr lvl="1"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While Sync(Tmp1,Tmp2,JoinColumn)</a:t>
            </a:r>
          </a:p>
          <a:p>
            <a:pPr lvl="1"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Loop return(CurRec(Tmp1)+CurRec(Tmp2));</a:t>
            </a:r>
          </a:p>
          <a:p>
            <a:pPr lvl="1"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End Loop;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1752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&gt;...MERGE JOIN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&gt;.....SORT join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full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&gt;.....SORT join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full dept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1752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emp, dept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emp.d# = dept.d#;</a:t>
            </a:r>
          </a:p>
        </p:txBody>
      </p:sp>
      <p:grpSp>
        <p:nvGrpSpPr>
          <p:cNvPr id="49158" name="Group 11"/>
          <p:cNvGrpSpPr>
            <a:grpSpLocks/>
          </p:cNvGrpSpPr>
          <p:nvPr/>
        </p:nvGrpSpPr>
        <p:grpSpPr bwMode="auto">
          <a:xfrm>
            <a:off x="6553200" y="4191000"/>
            <a:ext cx="2209800" cy="1293813"/>
            <a:chOff x="4080" y="2544"/>
            <a:chExt cx="1392" cy="816"/>
          </a:xfrm>
        </p:grpSpPr>
        <p:sp>
          <p:nvSpPr>
            <p:cNvPr id="49159" name="AutoShape 8"/>
            <p:cNvSpPr>
              <a:spLocks noChangeArrowheads="1"/>
            </p:cNvSpPr>
            <p:nvPr/>
          </p:nvSpPr>
          <p:spPr bwMode="auto">
            <a:xfrm>
              <a:off x="4080" y="2544"/>
              <a:ext cx="1392" cy="816"/>
            </a:xfrm>
            <a:prstGeom prst="wedgeRoundRectCallout">
              <a:avLst>
                <a:gd name="adj1" fmla="val -92745"/>
                <a:gd name="adj2" fmla="val 32231"/>
                <a:gd name="adj3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9160" name="Text Box 9"/>
            <p:cNvSpPr txBox="1">
              <a:spLocks noChangeArrowheads="1"/>
            </p:cNvSpPr>
            <p:nvPr/>
          </p:nvSpPr>
          <p:spPr bwMode="auto">
            <a:xfrm>
              <a:off x="4128" y="2635"/>
              <a:ext cx="1296" cy="69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200">
                  <a:latin typeface="Frutiger 55" pitchFamily="34" charset="0"/>
                </a:rPr>
                <a:t>Sync advances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200">
                  <a:latin typeface="Frutiger 55" pitchFamily="34" charset="0"/>
                </a:rPr>
                <a:t>pointer(s) to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200">
                  <a:latin typeface="Frutiger 55" pitchFamily="34" charset="0"/>
                </a:rPr>
                <a:t>next match</a:t>
              </a:r>
              <a:endParaRPr lang="nl-NL" altLang="hu-HU" sz="2200">
                <a:latin typeface="Frutiger 55" pitchFamily="34" charset="0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Joins (3.3)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Inner Join, only </a:t>
            </a:r>
            <a:r>
              <a:rPr lang="en-US" altLang="hu-HU" sz="2400">
                <a:solidFill>
                  <a:srgbClr val="009900"/>
                </a:solidFill>
                <a:latin typeface="Frutiger 55" pitchFamily="34" charset="0"/>
              </a:rPr>
              <a:t>one side indexed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NLJ starts with full scan of non-indexed table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Per row retrieved use index to find matching rows</a:t>
            </a:r>
          </a:p>
          <a:p>
            <a:pPr lvl="2" eaLnBrk="1" hangingPunct="1"/>
            <a:r>
              <a:rPr lang="en-US" altLang="hu-HU" sz="1800">
                <a:latin typeface="Frutiger 55" pitchFamily="34" charset="0"/>
              </a:rPr>
              <a:t>Within 2</a:t>
            </a:r>
            <a:r>
              <a:rPr lang="en-US" altLang="hu-HU" sz="1800" baseline="30000">
                <a:latin typeface="Frutiger 55" pitchFamily="34" charset="0"/>
              </a:rPr>
              <a:t>nd</a:t>
            </a:r>
            <a:r>
              <a:rPr lang="en-US" altLang="hu-HU" sz="1800">
                <a:latin typeface="Frutiger 55" pitchFamily="34" charset="0"/>
              </a:rPr>
              <a:t> loop a (current) value for d# is available!</a:t>
            </a:r>
          </a:p>
          <a:p>
            <a:pPr lvl="2" eaLnBrk="1" hangingPunct="1"/>
            <a:r>
              <a:rPr lang="en-US" altLang="hu-HU" sz="1800">
                <a:latin typeface="Frutiger 55" pitchFamily="34" charset="0"/>
              </a:rPr>
              <a:t>And used to perform a range scan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&gt;...NESTED LOOPS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dept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range scan e_emp_fk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emp, dept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emp.d# = dept.d#;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Emp(d#)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Joins (3.4)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724400"/>
            <a:ext cx="7848600" cy="18288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z="2400">
                <a:latin typeface="Frutiger 55" pitchFamily="34" charset="0"/>
              </a:rPr>
              <a:t>Inner Join, </a:t>
            </a:r>
            <a:r>
              <a:rPr lang="en-US" altLang="hu-HU" sz="2400">
                <a:solidFill>
                  <a:srgbClr val="009900"/>
                </a:solidFill>
                <a:latin typeface="Frutiger 55" pitchFamily="34" charset="0"/>
              </a:rPr>
              <a:t>both sides indexed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>
                <a:latin typeface="Frutiger 55" pitchFamily="34" charset="0"/>
              </a:rPr>
              <a:t>RBO: NLJ, start with FTS of last table in FROM-clause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>
                <a:latin typeface="Frutiger 55" pitchFamily="34" charset="0"/>
              </a:rPr>
              <a:t>CBO: NLJ, start with FTS of biggest table in FROM-clause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1800">
                <a:latin typeface="Frutiger 55" pitchFamily="34" charset="0"/>
              </a:rPr>
              <a:t>Best multi-block I/O benefit in FTS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1800">
                <a:latin typeface="Frutiger 55" pitchFamily="34" charset="0"/>
              </a:rPr>
              <a:t>More likely smaller table will be in buffer cache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895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&gt;...NESTED LOOPS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dept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range scan e_emp_fk</a:t>
            </a:r>
            <a:endParaRPr lang="en-US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Or,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&gt;...NESTED LOOPS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</a:t>
            </a:r>
            <a:r>
              <a:rPr lang="en-US" altLang="hu-HU" sz="1400" b="1">
                <a:latin typeface="Courier New" panose="02070309020205020404" pitchFamily="49" charset="0"/>
              </a:rPr>
              <a:t>emp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</a:t>
            </a:r>
            <a:r>
              <a:rPr lang="en-US" altLang="hu-HU" sz="1400" b="1">
                <a:latin typeface="Courier New" panose="02070309020205020404" pitchFamily="49" charset="0"/>
              </a:rPr>
              <a:t>dept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</a:t>
            </a:r>
            <a:r>
              <a:rPr lang="en-US" altLang="hu-HU" sz="1400" b="1">
                <a:latin typeface="Courier New" panose="02070309020205020404" pitchFamily="49" charset="0"/>
              </a:rPr>
              <a:t>unique</a:t>
            </a:r>
            <a:r>
              <a:rPr lang="nl-NL" altLang="hu-HU" sz="1400" b="1">
                <a:latin typeface="Courier New" panose="02070309020205020404" pitchFamily="49" charset="0"/>
              </a:rPr>
              <a:t> scan e_</a:t>
            </a:r>
            <a:r>
              <a:rPr lang="en-US" altLang="hu-HU" sz="1400" b="1">
                <a:latin typeface="Courier New" panose="02070309020205020404" pitchFamily="49" charset="0"/>
              </a:rPr>
              <a:t>dept_pk</a:t>
            </a: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895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emp, dept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emp.d# = dept.d#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Emp(d#)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Unique Dept(d#)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Text description of stu81185.gif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13"/>
            <a:ext cx="7772400" cy="520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228600" y="2895600"/>
            <a:ext cx="1905000" cy="685800"/>
          </a:xfrm>
          <a:prstGeom prst="wedgeRoundRectCallout">
            <a:avLst>
              <a:gd name="adj1" fmla="val 210167"/>
              <a:gd name="adj2" fmla="val 101620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1800">
              <a:latin typeface="Frutiger 55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Optimizer Overview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990600" y="1676400"/>
            <a:ext cx="1905000" cy="685800"/>
          </a:xfrm>
          <a:prstGeom prst="wedgeRoundRectCallout">
            <a:avLst>
              <a:gd name="adj1" fmla="val 67917"/>
              <a:gd name="adj2" fmla="val 123843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Check syntax 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semantics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228600" y="2895600"/>
            <a:ext cx="1905000" cy="685800"/>
          </a:xfrm>
          <a:prstGeom prst="wedgeRoundRectCallout">
            <a:avLst>
              <a:gd name="adj1" fmla="val 43583"/>
              <a:gd name="adj2" fmla="val 103241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Generate plan description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304800" y="5562600"/>
            <a:ext cx="1905000" cy="990600"/>
          </a:xfrm>
          <a:prstGeom prst="wedgeRoundRectCallout">
            <a:avLst>
              <a:gd name="adj1" fmla="val 101333"/>
              <a:gd name="adj2" fmla="val -29648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Transform plan into “executable”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7086600" y="3429000"/>
            <a:ext cx="1676400" cy="685800"/>
          </a:xfrm>
          <a:prstGeom prst="wedgeRoundRectCallout">
            <a:avLst>
              <a:gd name="adj1" fmla="val -42426"/>
              <a:gd name="adj2" fmla="val 179630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Execute the plan</a:t>
            </a:r>
            <a:endParaRPr lang="nl-NL" altLang="hu-HU" sz="1800">
              <a:latin typeface="Frutiger 55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nimBg="1" autoUpdateAnimBg="0"/>
      <p:bldP spid="7175" grpId="0" animBg="1" autoUpdateAnimBg="0"/>
      <p:bldP spid="7176" grpId="0" animBg="1" autoUpdateAnimBg="0"/>
      <p:bldP spid="7178" grpId="0" animBg="1" autoUpdateAnimBg="0"/>
      <p:bldP spid="7179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Joins (3.5)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648200"/>
            <a:ext cx="7848600" cy="1905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Inner Join with additional conditions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Nested Loops</a:t>
            </a:r>
          </a:p>
          <a:p>
            <a:pPr lvl="1" eaLnBrk="1" hangingPunct="1"/>
            <a:r>
              <a:rPr lang="en-US" altLang="hu-HU" sz="2000">
                <a:solidFill>
                  <a:srgbClr val="009900"/>
                </a:solidFill>
                <a:latin typeface="Frutiger 55" pitchFamily="34" charset="0"/>
              </a:rPr>
              <a:t>Always starts with table thas has extra condition(s)</a:t>
            </a:r>
            <a:endParaRPr lang="nl-NL" altLang="hu-HU" sz="2000">
              <a:solidFill>
                <a:srgbClr val="009900"/>
              </a:solidFill>
              <a:latin typeface="Frutiger 55" pitchFamily="34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819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&gt;...NESTED LOOPS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dept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range scan e_emp_fk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819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emp, dept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emp.d# = dept.d#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dept.loc = ‘DALLAS’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Emp(d#)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Unique Dept(d#)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Hashing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582613" y="2286000"/>
            <a:ext cx="1447800" cy="2438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795338" y="1752600"/>
            <a:ext cx="96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Table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6096000" y="1752600"/>
            <a:ext cx="806450" cy="990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6096000" y="3048000"/>
            <a:ext cx="806450" cy="990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3255" name="Rectangle 8"/>
          <p:cNvSpPr>
            <a:spLocks noChangeArrowheads="1"/>
          </p:cNvSpPr>
          <p:nvPr/>
        </p:nvSpPr>
        <p:spPr bwMode="auto">
          <a:xfrm>
            <a:off x="6096000" y="4343400"/>
            <a:ext cx="806450" cy="990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3256" name="Line 9"/>
          <p:cNvSpPr>
            <a:spLocks noChangeShapeType="1"/>
          </p:cNvSpPr>
          <p:nvPr/>
        </p:nvSpPr>
        <p:spPr bwMode="auto">
          <a:xfrm>
            <a:off x="963613" y="22860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3257" name="Line 10"/>
          <p:cNvSpPr>
            <a:spLocks noChangeShapeType="1"/>
          </p:cNvSpPr>
          <p:nvPr/>
        </p:nvSpPr>
        <p:spPr bwMode="auto">
          <a:xfrm>
            <a:off x="1268413" y="22860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3258" name="Line 11"/>
          <p:cNvSpPr>
            <a:spLocks noChangeShapeType="1"/>
          </p:cNvSpPr>
          <p:nvPr/>
        </p:nvSpPr>
        <p:spPr bwMode="auto">
          <a:xfrm>
            <a:off x="582613" y="2514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3259" name="AutoShape 12"/>
          <p:cNvSpPr>
            <a:spLocks noChangeArrowheads="1"/>
          </p:cNvSpPr>
          <p:nvPr/>
        </p:nvSpPr>
        <p:spPr bwMode="auto">
          <a:xfrm>
            <a:off x="228600" y="5943600"/>
            <a:ext cx="2057400" cy="685800"/>
          </a:xfrm>
          <a:prstGeom prst="wedgeRoundRectCallout">
            <a:avLst>
              <a:gd name="adj1" fmla="val -6329"/>
              <a:gd name="adj2" fmla="val -222685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Equality search in where clause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53260" name="AutoShape 13"/>
          <p:cNvSpPr>
            <a:spLocks/>
          </p:cNvSpPr>
          <p:nvPr/>
        </p:nvSpPr>
        <p:spPr bwMode="auto">
          <a:xfrm>
            <a:off x="7059613" y="1752600"/>
            <a:ext cx="533400" cy="3581400"/>
          </a:xfrm>
          <a:prstGeom prst="rightBrace">
            <a:avLst>
              <a:gd name="adj1" fmla="val 559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3261" name="Text Box 14"/>
          <p:cNvSpPr txBox="1">
            <a:spLocks noChangeArrowheads="1"/>
          </p:cNvSpPr>
          <p:nvPr/>
        </p:nvSpPr>
        <p:spPr bwMode="auto">
          <a:xfrm>
            <a:off x="7516813" y="3276600"/>
            <a:ext cx="1268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Buckets</a:t>
            </a:r>
          </a:p>
        </p:txBody>
      </p:sp>
      <p:sp>
        <p:nvSpPr>
          <p:cNvPr id="53262" name="AutoShape 15"/>
          <p:cNvSpPr>
            <a:spLocks noChangeArrowheads="1"/>
          </p:cNvSpPr>
          <p:nvPr/>
        </p:nvSpPr>
        <p:spPr bwMode="auto">
          <a:xfrm>
            <a:off x="3554413" y="3200400"/>
            <a:ext cx="838200" cy="304800"/>
          </a:xfrm>
          <a:prstGeom prst="flowChartSummingJunctio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3263" name="Text Box 16"/>
          <p:cNvSpPr txBox="1">
            <a:spLocks noChangeArrowheads="1"/>
          </p:cNvSpPr>
          <p:nvPr/>
        </p:nvSpPr>
        <p:spPr bwMode="auto">
          <a:xfrm>
            <a:off x="3048000" y="2362200"/>
            <a:ext cx="186372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Hash Function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Eg. Mod(cv,3)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53264" name="AutoShape 17"/>
          <p:cNvSpPr>
            <a:spLocks noChangeArrowheads="1"/>
          </p:cNvSpPr>
          <p:nvPr/>
        </p:nvSpPr>
        <p:spPr bwMode="auto">
          <a:xfrm>
            <a:off x="2335213" y="32766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1433957032 h 21600"/>
              <a:gd name="T4" fmla="*/ 2147483646 w 21600"/>
              <a:gd name="T5" fmla="*/ 2147483646 h 21600"/>
              <a:gd name="T6" fmla="*/ 2147483646 w 21600"/>
              <a:gd name="T7" fmla="*/ 143395703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65" name="Text Box 18"/>
          <p:cNvSpPr txBox="1">
            <a:spLocks noChangeArrowheads="1"/>
          </p:cNvSpPr>
          <p:nvPr/>
        </p:nvSpPr>
        <p:spPr bwMode="auto">
          <a:xfrm>
            <a:off x="2106613" y="3505200"/>
            <a:ext cx="17843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Domain =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Column Values (cv)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53266" name="AutoShape 19"/>
          <p:cNvSpPr>
            <a:spLocks noChangeArrowheads="1"/>
          </p:cNvSpPr>
          <p:nvPr/>
        </p:nvSpPr>
        <p:spPr bwMode="auto">
          <a:xfrm>
            <a:off x="4468813" y="32766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1433957032 h 21600"/>
              <a:gd name="T4" fmla="*/ 2147483646 w 21600"/>
              <a:gd name="T5" fmla="*/ 2147483646 h 21600"/>
              <a:gd name="T6" fmla="*/ 2147483646 w 21600"/>
              <a:gd name="T7" fmla="*/ 143395703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67" name="Text Box 20"/>
          <p:cNvSpPr txBox="1">
            <a:spLocks noChangeArrowheads="1"/>
          </p:cNvSpPr>
          <p:nvPr/>
        </p:nvSpPr>
        <p:spPr bwMode="auto">
          <a:xfrm>
            <a:off x="4195763" y="3810000"/>
            <a:ext cx="1466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Range =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Hash Values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(offset)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53268" name="AutoShape 21"/>
          <p:cNvSpPr>
            <a:spLocks noChangeArrowheads="1"/>
          </p:cNvSpPr>
          <p:nvPr/>
        </p:nvSpPr>
        <p:spPr bwMode="auto">
          <a:xfrm rot="1176008">
            <a:off x="4468813" y="35052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1433957032 h 21600"/>
              <a:gd name="T4" fmla="*/ 2147483646 w 21600"/>
              <a:gd name="T5" fmla="*/ 2147483646 h 21600"/>
              <a:gd name="T6" fmla="*/ 2147483646 w 21600"/>
              <a:gd name="T7" fmla="*/ 143395703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69" name="AutoShape 22"/>
          <p:cNvSpPr>
            <a:spLocks noChangeArrowheads="1"/>
          </p:cNvSpPr>
          <p:nvPr/>
        </p:nvSpPr>
        <p:spPr bwMode="auto">
          <a:xfrm rot="-894346">
            <a:off x="4468813" y="30480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1433957032 h 21600"/>
              <a:gd name="T4" fmla="*/ 2147483646 w 21600"/>
              <a:gd name="T5" fmla="*/ 2147483646 h 21600"/>
              <a:gd name="T6" fmla="*/ 2147483646 w 21600"/>
              <a:gd name="T7" fmla="*/ 143395703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70" name="Text Box 23"/>
          <p:cNvSpPr txBox="1">
            <a:spLocks noChangeArrowheads="1"/>
          </p:cNvSpPr>
          <p:nvPr/>
        </p:nvSpPr>
        <p:spPr bwMode="auto">
          <a:xfrm>
            <a:off x="2563813" y="5410200"/>
            <a:ext cx="3246437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table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column = &lt;value&gt;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53271" name="AutoShape 26"/>
          <p:cNvSpPr>
            <a:spLocks noChangeArrowheads="1"/>
          </p:cNvSpPr>
          <p:nvPr/>
        </p:nvSpPr>
        <p:spPr bwMode="auto">
          <a:xfrm>
            <a:off x="6934200" y="5791200"/>
            <a:ext cx="2057400" cy="914400"/>
          </a:xfrm>
          <a:prstGeom prst="wedgeRoundRectCallout">
            <a:avLst>
              <a:gd name="adj1" fmla="val -58181"/>
              <a:gd name="adj2" fmla="val -96181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Card. of range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determines size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of bucket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53272" name="Text Box 27"/>
          <p:cNvSpPr txBox="1">
            <a:spLocks noChangeArrowheads="1"/>
          </p:cNvSpPr>
          <p:nvPr/>
        </p:nvSpPr>
        <p:spPr bwMode="auto">
          <a:xfrm rot="-1795849">
            <a:off x="838200" y="3200400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rows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53273" name="Text Box 28"/>
          <p:cNvSpPr txBox="1">
            <a:spLocks noChangeArrowheads="1"/>
          </p:cNvSpPr>
          <p:nvPr/>
        </p:nvSpPr>
        <p:spPr bwMode="auto">
          <a:xfrm rot="-1795849">
            <a:off x="6096000" y="4572000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rows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53274" name="Text Box 29"/>
          <p:cNvSpPr txBox="1">
            <a:spLocks noChangeArrowheads="1"/>
          </p:cNvSpPr>
          <p:nvPr/>
        </p:nvSpPr>
        <p:spPr bwMode="auto">
          <a:xfrm rot="-1795849">
            <a:off x="6096000" y="3352800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rows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53275" name="Text Box 30"/>
          <p:cNvSpPr txBox="1">
            <a:spLocks noChangeArrowheads="1"/>
          </p:cNvSpPr>
          <p:nvPr/>
        </p:nvSpPr>
        <p:spPr bwMode="auto">
          <a:xfrm rot="-1795849">
            <a:off x="6096000" y="2057400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rows</a:t>
            </a:r>
            <a:endParaRPr lang="nl-NL" altLang="hu-HU" sz="24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solidFill>
                  <a:srgbClr val="FF0000"/>
                </a:solidFill>
                <a:latin typeface="Frutiger 55" pitchFamily="34" charset="0"/>
              </a:rPr>
              <a:t>Joins, Hash </a:t>
            </a:r>
            <a:r>
              <a:rPr lang="en-US" altLang="hu-HU" sz="4000">
                <a:latin typeface="Frutiger 55" pitchFamily="34" charset="0"/>
              </a:rPr>
              <a:t>(3.6)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657600"/>
            <a:ext cx="7848600" cy="28956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en-US" altLang="hu-HU" sz="2000">
                <a:latin typeface="Frutiger 55" pitchFamily="34" charset="0"/>
              </a:rPr>
              <a:t>Tmp1 := Hash(RowSource1,JoinColumn);       </a:t>
            </a:r>
            <a:r>
              <a:rPr lang="en-US" altLang="hu-HU" sz="2000">
                <a:solidFill>
                  <a:srgbClr val="FF0000"/>
                </a:solidFill>
                <a:latin typeface="Frutiger 55" pitchFamily="34" charset="0"/>
              </a:rPr>
              <a:t>-- In memory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Init(RowSource2);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While not eof(RowSource2)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Loop HashInit(Tmp1,JoinValue);                -- Locate bucket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          While not eof(Tmp1)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          Loop return(CurRec(RowSource2)+CurRec(Tmp1));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                    NxtHashRec(Tmp1,JoinValue);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          End Loop; NxtRec(RowSource2);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End Loop;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1828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&gt;...HASH JOIN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dept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emp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1828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dept,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dept.d# = emp.d#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Emp(d#), Unique Dept(d#)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Joins, Hash (3.6)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7848600" cy="3429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Must be explicitely enabled via init.ora file: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Hash_Join_Enabled = True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Hash_Area_Size = &lt;bytes&gt;</a:t>
            </a:r>
          </a:p>
          <a:p>
            <a:pPr eaLnBrk="1" hangingPunct="1"/>
            <a:r>
              <a:rPr lang="en-US" altLang="hu-HU" sz="2400">
                <a:solidFill>
                  <a:srgbClr val="FF0000"/>
                </a:solidFill>
                <a:latin typeface="Frutiger 55" pitchFamily="34" charset="0"/>
              </a:rPr>
              <a:t>If</a:t>
            </a:r>
            <a:r>
              <a:rPr lang="en-US" altLang="hu-HU" sz="2400">
                <a:latin typeface="Frutiger 55" pitchFamily="34" charset="0"/>
              </a:rPr>
              <a:t> hashed table </a:t>
            </a:r>
            <a:r>
              <a:rPr lang="en-US" altLang="hu-HU" sz="2400">
                <a:solidFill>
                  <a:srgbClr val="FF0000"/>
                </a:solidFill>
                <a:latin typeface="Frutiger 55" pitchFamily="34" charset="0"/>
              </a:rPr>
              <a:t>does not fit in memory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1</a:t>
            </a:r>
            <a:r>
              <a:rPr lang="en-US" altLang="hu-HU" sz="2000" baseline="30000">
                <a:latin typeface="Frutiger 55" pitchFamily="34" charset="0"/>
              </a:rPr>
              <a:t>st</a:t>
            </a:r>
            <a:r>
              <a:rPr lang="en-US" altLang="hu-HU" sz="2000">
                <a:latin typeface="Frutiger 55" pitchFamily="34" charset="0"/>
              </a:rPr>
              <a:t> rowsource: temporary hash cluster is built</a:t>
            </a:r>
          </a:p>
          <a:p>
            <a:pPr lvl="2" eaLnBrk="1" hangingPunct="1"/>
            <a:r>
              <a:rPr lang="en-US" altLang="hu-HU" sz="1800">
                <a:latin typeface="Frutiger 55" pitchFamily="34" charset="0"/>
              </a:rPr>
              <a:t>And written to disk (I/O’s) in partitions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2</a:t>
            </a:r>
            <a:r>
              <a:rPr lang="en-US" altLang="hu-HU" sz="2000" baseline="30000">
                <a:latin typeface="Frutiger 55" pitchFamily="34" charset="0"/>
              </a:rPr>
              <a:t>nd</a:t>
            </a:r>
            <a:r>
              <a:rPr lang="en-US" altLang="hu-HU" sz="2000">
                <a:latin typeface="Frutiger 55" pitchFamily="34" charset="0"/>
              </a:rPr>
              <a:t> rowsource also converted </a:t>
            </a:r>
            <a:r>
              <a:rPr lang="en-US" altLang="hu-HU" sz="2000" u="sng">
                <a:latin typeface="Frutiger 55" pitchFamily="34" charset="0"/>
              </a:rPr>
              <a:t>using same hash-function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Per ‘bucket’ rows are matched and returned</a:t>
            </a:r>
          </a:p>
          <a:p>
            <a:pPr lvl="2" eaLnBrk="1" hangingPunct="1"/>
            <a:r>
              <a:rPr lang="en-US" altLang="hu-HU" sz="1800">
                <a:solidFill>
                  <a:srgbClr val="FF0000"/>
                </a:solidFill>
                <a:latin typeface="Frutiger 55" pitchFamily="34" charset="0"/>
              </a:rPr>
              <a:t>One bucket must fit in memory, else very bad performance</a:t>
            </a:r>
            <a:endParaRPr lang="nl-NL" altLang="hu-HU" sz="1800">
              <a:solidFill>
                <a:srgbClr val="FF0000"/>
              </a:solidFill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Subquery (4.1)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648200"/>
            <a:ext cx="7848600" cy="1905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Transformation into join</a:t>
            </a:r>
          </a:p>
          <a:p>
            <a:pPr lvl="1" eaLnBrk="1" hangingPunct="1"/>
            <a:r>
              <a:rPr lang="en-US" altLang="hu-HU" sz="2000">
                <a:solidFill>
                  <a:srgbClr val="FF0000"/>
                </a:solidFill>
                <a:latin typeface="Frutiger 55" pitchFamily="34" charset="0"/>
              </a:rPr>
              <a:t>Temporary view is built</a:t>
            </a:r>
            <a:r>
              <a:rPr lang="en-US" altLang="hu-HU" sz="2000">
                <a:latin typeface="Frutiger 55" pitchFamily="34" charset="0"/>
              </a:rPr>
              <a:t> which drives the nested loop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743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&gt;...NESTED LOOPS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&gt;.....VIEW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&gt;.......SORT unique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&gt;.........TABLE ACCESS full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dept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unique scan i_dept_pk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743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2000">
                <a:latin typeface="Frutiger 55" pitchFamily="34" charset="0"/>
              </a:rPr>
              <a:t>SELECT dname, deptno</a:t>
            </a: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nl-NL" altLang="hu-HU" sz="2000">
                <a:latin typeface="Frutiger 55" pitchFamily="34" charset="0"/>
              </a:rPr>
              <a:t>FROM dept</a:t>
            </a: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nl-NL" altLang="hu-HU" sz="2000">
                <a:latin typeface="Frutiger 55" pitchFamily="34" charset="0"/>
              </a:rPr>
              <a:t>WHERE d</a:t>
            </a:r>
            <a:r>
              <a:rPr lang="en-US" altLang="hu-HU" sz="2000">
                <a:latin typeface="Frutiger 55" pitchFamily="34" charset="0"/>
              </a:rPr>
              <a:t>#</a:t>
            </a:r>
            <a:r>
              <a:rPr lang="nl-NL" altLang="hu-HU" sz="2000">
                <a:latin typeface="Frutiger 55" pitchFamily="34" charset="0"/>
              </a:rPr>
              <a:t> IN</a:t>
            </a: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  </a:t>
            </a:r>
            <a:r>
              <a:rPr lang="nl-NL" altLang="hu-HU" sz="2000">
                <a:latin typeface="Frutiger 55" pitchFamily="34" charset="0"/>
              </a:rPr>
              <a:t> (SELECT d</a:t>
            </a:r>
            <a:r>
              <a:rPr lang="en-US" altLang="hu-HU" sz="2000">
                <a:latin typeface="Frutiger 55" pitchFamily="34" charset="0"/>
              </a:rPr>
              <a:t>#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    </a:t>
            </a:r>
            <a:r>
              <a:rPr lang="nl-NL" altLang="hu-HU" sz="2000">
                <a:latin typeface="Frutiger 55" pitchFamily="34" charset="0"/>
              </a:rPr>
              <a:t>FROM emp);</a:t>
            </a:r>
            <a:endParaRPr lang="en-US" altLang="hu-HU" sz="20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Subquery, Correlated (4.2)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572000"/>
            <a:ext cx="7848600" cy="19812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solidFill>
                  <a:srgbClr val="FF0000"/>
                </a:solidFill>
                <a:latin typeface="Frutiger 55" pitchFamily="34" charset="0"/>
              </a:rPr>
              <a:t>“Nested Loops”-like</a:t>
            </a:r>
            <a:r>
              <a:rPr lang="en-US" altLang="hu-HU" sz="2400">
                <a:latin typeface="Frutiger 55" pitchFamily="34" charset="0"/>
              </a:rPr>
              <a:t> FILTER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For each row of 1</a:t>
            </a:r>
            <a:r>
              <a:rPr lang="en-US" altLang="hu-HU" sz="2000" baseline="30000">
                <a:latin typeface="Frutiger 55" pitchFamily="34" charset="0"/>
              </a:rPr>
              <a:t>st</a:t>
            </a:r>
            <a:r>
              <a:rPr lang="en-US" altLang="hu-HU" sz="2000">
                <a:latin typeface="Frutiger 55" pitchFamily="34" charset="0"/>
              </a:rPr>
              <a:t> rowsource, execute 2</a:t>
            </a:r>
            <a:r>
              <a:rPr lang="en-US" altLang="hu-HU" sz="2000" baseline="30000">
                <a:latin typeface="Frutiger 55" pitchFamily="34" charset="0"/>
              </a:rPr>
              <a:t>nd</a:t>
            </a:r>
            <a:r>
              <a:rPr lang="en-US" altLang="hu-HU" sz="2000">
                <a:latin typeface="Frutiger 55" pitchFamily="34" charset="0"/>
              </a:rPr>
              <a:t> rowsource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and filter on truth of subquery-condition</a:t>
            </a:r>
            <a:br>
              <a:rPr lang="en-US" altLang="hu-HU" sz="2000">
                <a:latin typeface="Frutiger 55" pitchFamily="34" charset="0"/>
              </a:rPr>
            </a:br>
            <a:endParaRPr lang="en-US" altLang="hu-HU" sz="2000">
              <a:latin typeface="Frutiger 55" pitchFamily="34" charset="0"/>
            </a:endParaRP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Subquery can be re-written as self-join of EMP table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743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&gt;...FILTER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</a:t>
            </a:r>
            <a:r>
              <a:rPr lang="en-US" altLang="hu-HU" sz="1400" b="1">
                <a:latin typeface="Courier New" panose="02070309020205020404" pitchFamily="49" charset="0"/>
              </a:rPr>
              <a:t>unique</a:t>
            </a:r>
            <a:r>
              <a:rPr lang="nl-NL" altLang="hu-HU" sz="1400" b="1">
                <a:latin typeface="Courier New" panose="02070309020205020404" pitchFamily="49" charset="0"/>
              </a:rPr>
              <a:t> scan i_emp_pk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743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 dirty="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 dirty="0">
                <a:latin typeface="Frutiger 55" pitchFamily="34" charset="0"/>
              </a:rPr>
              <a:t>FROM emp e</a:t>
            </a:r>
          </a:p>
          <a:p>
            <a:pPr eaLnBrk="1" hangingPunct="1">
              <a:buFontTx/>
              <a:buNone/>
            </a:pPr>
            <a:r>
              <a:rPr lang="en-US" altLang="hu-HU" sz="2000" dirty="0">
                <a:latin typeface="Frutiger 55" pitchFamily="34" charset="0"/>
              </a:rPr>
              <a:t>WHERE </a:t>
            </a:r>
            <a:r>
              <a:rPr lang="en-US" altLang="hu-HU" sz="2000" dirty="0" err="1">
                <a:latin typeface="Frutiger 55" pitchFamily="34" charset="0"/>
              </a:rPr>
              <a:t>sal</a:t>
            </a:r>
            <a:r>
              <a:rPr lang="en-US" altLang="hu-HU" sz="2000" dirty="0">
                <a:latin typeface="Frutiger 55" pitchFamily="34" charset="0"/>
              </a:rPr>
              <a:t> &gt;</a:t>
            </a:r>
          </a:p>
          <a:p>
            <a:pPr eaLnBrk="1" hangingPunct="1">
              <a:buFontTx/>
              <a:buNone/>
            </a:pPr>
            <a:r>
              <a:rPr lang="en-US" altLang="hu-HU" sz="2000" dirty="0">
                <a:latin typeface="Frutiger 55" pitchFamily="34" charset="0"/>
              </a:rPr>
              <a:t>   (SELECT </a:t>
            </a:r>
            <a:r>
              <a:rPr lang="en-US" altLang="hu-HU" sz="2000" dirty="0" err="1">
                <a:latin typeface="Frutiger 55" pitchFamily="34" charset="0"/>
              </a:rPr>
              <a:t>sal</a:t>
            </a:r>
            <a:endParaRPr lang="en-US" altLang="hu-HU" sz="2000" dirty="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 dirty="0">
                <a:latin typeface="Frutiger 55" pitchFamily="34" charset="0"/>
              </a:rPr>
              <a:t>    FROM emp m</a:t>
            </a:r>
          </a:p>
          <a:p>
            <a:pPr eaLnBrk="1" hangingPunct="1">
              <a:buFontTx/>
              <a:buNone/>
            </a:pPr>
            <a:r>
              <a:rPr lang="en-US" altLang="hu-HU" sz="2000" dirty="0">
                <a:latin typeface="Frutiger 55" pitchFamily="34" charset="0"/>
              </a:rPr>
              <a:t>    WHERE </a:t>
            </a:r>
            <a:r>
              <a:rPr lang="en-US" altLang="hu-HU" sz="2000" dirty="0" err="1">
                <a:latin typeface="Frutiger 55" pitchFamily="34" charset="0"/>
              </a:rPr>
              <a:t>m.e</a:t>
            </a:r>
            <a:r>
              <a:rPr lang="en-US" altLang="hu-HU" sz="2000" dirty="0">
                <a:latin typeface="Frutiger 55" pitchFamily="34" charset="0"/>
              </a:rPr>
              <a:t>#=e.mgr#)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Subquery, Correlated (4.2)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572000"/>
            <a:ext cx="7848600" cy="19812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Subquery </a:t>
            </a:r>
            <a:r>
              <a:rPr lang="en-US" altLang="hu-HU" sz="2400">
                <a:solidFill>
                  <a:srgbClr val="FF0000"/>
                </a:solidFill>
                <a:latin typeface="Frutiger 55" pitchFamily="34" charset="0"/>
              </a:rPr>
              <a:t>rewrite to join</a:t>
            </a:r>
            <a:br>
              <a:rPr lang="en-US" altLang="hu-HU" sz="2400">
                <a:latin typeface="Frutiger 55" pitchFamily="34" charset="0"/>
              </a:rPr>
            </a:br>
            <a:br>
              <a:rPr lang="en-US" altLang="hu-HU" sz="2400">
                <a:latin typeface="Frutiger 55" pitchFamily="34" charset="0"/>
              </a:rPr>
            </a:br>
            <a:endParaRPr lang="en-US" altLang="hu-HU" sz="2400">
              <a:latin typeface="Frutiger 55" pitchFamily="34" charset="0"/>
            </a:endParaRP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Subquery can also be rewritten to EXISTS-subquery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743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&gt;...NESTED LOOPS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unique scan i_emp_pk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743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 e, emp m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m.e#=e.mgr#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e.sal &gt; m.sal;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Subquery, Correlated (4.2)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724400"/>
            <a:ext cx="7848600" cy="18288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Subquery rewrite to EXISTS query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For each row of 1</a:t>
            </a:r>
            <a:r>
              <a:rPr lang="en-US" altLang="hu-HU" sz="2000" baseline="30000">
                <a:latin typeface="Frutiger 55" pitchFamily="34" charset="0"/>
              </a:rPr>
              <a:t>st</a:t>
            </a:r>
            <a:r>
              <a:rPr lang="en-US" altLang="hu-HU" sz="2000">
                <a:latin typeface="Frutiger 55" pitchFamily="34" charset="0"/>
              </a:rPr>
              <a:t> rowsource, execute 2</a:t>
            </a:r>
            <a:r>
              <a:rPr lang="en-US" altLang="hu-HU" sz="2000" baseline="30000">
                <a:latin typeface="Frutiger 55" pitchFamily="34" charset="0"/>
              </a:rPr>
              <a:t>nd</a:t>
            </a:r>
            <a:r>
              <a:rPr lang="en-US" altLang="hu-HU" sz="2000">
                <a:latin typeface="Frutiger 55" pitchFamily="34" charset="0"/>
              </a:rPr>
              <a:t> rowsource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And filter on retrieval of rows by 2</a:t>
            </a:r>
            <a:r>
              <a:rPr lang="en-US" altLang="hu-HU" sz="2000" baseline="30000">
                <a:latin typeface="Frutiger 55" pitchFamily="34" charset="0"/>
              </a:rPr>
              <a:t>nd</a:t>
            </a:r>
            <a:r>
              <a:rPr lang="en-US" altLang="hu-HU" sz="2000">
                <a:latin typeface="Frutiger 55" pitchFamily="34" charset="0"/>
              </a:rPr>
              <a:t>  rowsource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819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&gt;...FILTER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unique scan i_emp_pk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819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 e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exists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 (SELECT ‘less salary'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  FROM emp m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  WHERE e.mgr# = m.e#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                and m.sal &lt; e.sal);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Concatenation (4.3)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495800"/>
            <a:ext cx="7848600" cy="20574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solidFill>
                  <a:srgbClr val="009900"/>
                </a:solidFill>
                <a:latin typeface="Frutiger 55" pitchFamily="34" charset="0"/>
              </a:rPr>
              <a:t>Concatenation (OR-processing)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Similar to query </a:t>
            </a:r>
            <a:r>
              <a:rPr lang="en-US" altLang="hu-HU" sz="2000">
                <a:solidFill>
                  <a:srgbClr val="FF0000"/>
                </a:solidFill>
                <a:latin typeface="Frutiger 55" pitchFamily="34" charset="0"/>
              </a:rPr>
              <a:t>rewrite into 2 seperate queries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Which are then ‘concatenated’</a:t>
            </a:r>
          </a:p>
          <a:p>
            <a:pPr lvl="1" eaLnBrk="1" hangingPunct="1"/>
            <a:endParaRPr lang="en-US" altLang="hu-HU" sz="2000">
              <a:latin typeface="Frutiger 55" pitchFamily="34" charset="0"/>
            </a:endParaRP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If one index was missing =&gt; Full Table Scan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667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&gt;...CONCATENATION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</a:t>
            </a:r>
            <a:r>
              <a:rPr lang="en-US" altLang="hu-HU" sz="1400" b="1">
                <a:latin typeface="Courier New" panose="02070309020205020404" pitchFamily="49" charset="0"/>
              </a:rPr>
              <a:t>emp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</a:t>
            </a:r>
            <a:r>
              <a:rPr lang="en-US" altLang="hu-HU" sz="1400" b="1">
                <a:latin typeface="Courier New" panose="02070309020205020404" pitchFamily="49" charset="0"/>
              </a:rPr>
              <a:t>range</a:t>
            </a:r>
            <a:r>
              <a:rPr lang="nl-NL" altLang="hu-HU" sz="1400" b="1">
                <a:latin typeface="Courier New" panose="02070309020205020404" pitchFamily="49" charset="0"/>
              </a:rPr>
              <a:t> scan i_</a:t>
            </a:r>
            <a:r>
              <a:rPr lang="en-US" altLang="hu-HU" sz="1400" b="1">
                <a:latin typeface="Courier New" panose="02070309020205020404" pitchFamily="49" charset="0"/>
              </a:rPr>
              <a:t>emp</a:t>
            </a:r>
            <a:r>
              <a:rPr lang="nl-NL" altLang="hu-HU" sz="1400" b="1">
                <a:latin typeface="Courier New" panose="02070309020205020404" pitchFamily="49" charset="0"/>
              </a:rPr>
              <a:t>_</a:t>
            </a:r>
            <a:r>
              <a:rPr lang="en-US" altLang="hu-HU" sz="1400" b="1">
                <a:latin typeface="Courier New" panose="02070309020205020404" pitchFamily="49" charset="0"/>
              </a:rPr>
              <a:t>m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</a:t>
            </a:r>
            <a:r>
              <a:rPr lang="en-US" altLang="hu-HU" sz="1400" b="1">
                <a:latin typeface="Courier New" panose="02070309020205020404" pitchFamily="49" charset="0"/>
              </a:rPr>
              <a:t>emp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</a:t>
            </a:r>
            <a:r>
              <a:rPr lang="en-US" altLang="hu-HU" sz="1400" b="1">
                <a:latin typeface="Courier New" panose="02070309020205020404" pitchFamily="49" charset="0"/>
              </a:rPr>
              <a:t>range</a:t>
            </a:r>
            <a:r>
              <a:rPr lang="nl-NL" altLang="hu-HU" sz="1400" b="1">
                <a:latin typeface="Courier New" panose="02070309020205020404" pitchFamily="49" charset="0"/>
              </a:rPr>
              <a:t> scan i_</a:t>
            </a:r>
            <a:r>
              <a:rPr lang="en-US" altLang="hu-HU" sz="1400" b="1">
                <a:latin typeface="Courier New" panose="02070309020205020404" pitchFamily="49" charset="0"/>
              </a:rPr>
              <a:t>emp_j</a:t>
            </a: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667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mgr# = 100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OR job = ‘CLERK’;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Emp(mgr#)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Emp(job)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Inlist Iterator (4.4)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343400"/>
            <a:ext cx="7848600" cy="22098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dirty="0">
                <a:solidFill>
                  <a:srgbClr val="FF0000"/>
                </a:solidFill>
                <a:latin typeface="Frutiger 55" pitchFamily="34" charset="0"/>
              </a:rPr>
              <a:t>Iteration over enumerated value-list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Every value executed </a:t>
            </a:r>
            <a:r>
              <a:rPr lang="en-US" altLang="hu-HU" sz="2000" dirty="0" err="1">
                <a:latin typeface="Frutiger 55" pitchFamily="34" charset="0"/>
              </a:rPr>
              <a:t>seperately</a:t>
            </a:r>
            <a:endParaRPr lang="en-US" altLang="hu-HU" sz="2000" dirty="0">
              <a:latin typeface="Frutiger 55" pitchFamily="34" charset="0"/>
            </a:endParaRPr>
          </a:p>
          <a:p>
            <a:pPr eaLnBrk="1" hangingPunct="1"/>
            <a:r>
              <a:rPr lang="en-US" altLang="hu-HU" sz="2400" dirty="0">
                <a:latin typeface="Frutiger 55" pitchFamily="34" charset="0"/>
              </a:rPr>
              <a:t>Same as concatenation of 3 “OR-red” values</a:t>
            </a:r>
            <a:endParaRPr lang="nl-NL" altLang="hu-HU" sz="2400" dirty="0">
              <a:latin typeface="Frutiger 55" pitchFamily="34" charset="0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362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  <a:endParaRPr lang="en-US" altLang="hu-HU" sz="1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hu-HU" sz="1400" b="1">
                <a:latin typeface="Courier New" panose="02070309020205020404" pitchFamily="49" charset="0"/>
              </a:rPr>
              <a:t>&gt;</a:t>
            </a:r>
            <a:r>
              <a:rPr lang="nl-NL" altLang="hu-HU" sz="1400" b="1">
                <a:latin typeface="Courier New" panose="02070309020205020404" pitchFamily="49" charset="0"/>
              </a:rPr>
              <a:t>...</a:t>
            </a:r>
            <a:r>
              <a:rPr lang="en-US" altLang="hu-HU" sz="1400" b="1">
                <a:latin typeface="Courier New" panose="02070309020205020404" pitchFamily="49" charset="0"/>
              </a:rPr>
              <a:t>INLIST ITERATOR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dept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unique scan i_dept_pk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362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dept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d# in (10,20,30);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Unique Dept(d#)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Cost vs. Rule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z="2800" dirty="0">
                <a:latin typeface="Frutiger 55" pitchFamily="34" charset="0"/>
              </a:rPr>
              <a:t>Rule</a:t>
            </a:r>
            <a:r>
              <a:rPr lang="hu-HU" altLang="hu-HU" sz="2800" dirty="0">
                <a:latin typeface="Frutiger 55" pitchFamily="34" charset="0"/>
              </a:rPr>
              <a:t> </a:t>
            </a:r>
            <a:r>
              <a:rPr lang="hu-HU" altLang="hu-HU" sz="2400" dirty="0">
                <a:latin typeface="Frutiger 55" pitchFamily="34" charset="0"/>
              </a:rPr>
              <a:t>(RBO: </a:t>
            </a:r>
            <a:r>
              <a:rPr lang="hu-HU" altLang="hu-HU" sz="2400" dirty="0" err="1">
                <a:latin typeface="Frutiger 55" pitchFamily="34" charset="0"/>
              </a:rPr>
              <a:t>Rule</a:t>
            </a:r>
            <a:r>
              <a:rPr lang="hu-HU" altLang="hu-HU" sz="2400" dirty="0">
                <a:latin typeface="Frutiger 55" pitchFamily="34" charset="0"/>
              </a:rPr>
              <a:t> </a:t>
            </a:r>
            <a:r>
              <a:rPr lang="hu-HU" altLang="hu-HU" sz="2400" dirty="0" err="1">
                <a:latin typeface="Frutiger 55" pitchFamily="34" charset="0"/>
              </a:rPr>
              <a:t>Based</a:t>
            </a:r>
            <a:r>
              <a:rPr lang="hu-HU" altLang="hu-HU" sz="2400" dirty="0">
                <a:latin typeface="Frutiger 55" pitchFamily="34" charset="0"/>
              </a:rPr>
              <a:t> </a:t>
            </a:r>
            <a:r>
              <a:rPr lang="hu-HU" altLang="hu-HU" sz="2400" dirty="0" err="1">
                <a:latin typeface="Frutiger 55" pitchFamily="34" charset="0"/>
              </a:rPr>
              <a:t>Optimization</a:t>
            </a:r>
            <a:r>
              <a:rPr lang="hu-HU" altLang="hu-HU" sz="2400" dirty="0">
                <a:latin typeface="Frutiger 55" pitchFamily="34" charset="0"/>
              </a:rPr>
              <a:t>)</a:t>
            </a:r>
            <a:endParaRPr lang="en-US" altLang="hu-HU" sz="2400" dirty="0">
              <a:latin typeface="Frutiger 55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hu-HU" sz="2400" dirty="0">
                <a:latin typeface="Frutiger 55" pitchFamily="34" charset="0"/>
              </a:rPr>
              <a:t>Hardcoded heuristic rules determine plan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2000" dirty="0">
                <a:latin typeface="Frutiger 55" pitchFamily="34" charset="0"/>
              </a:rPr>
              <a:t>“Access via </a:t>
            </a:r>
            <a:r>
              <a:rPr lang="en-US" altLang="hu-HU" sz="2000" dirty="0">
                <a:solidFill>
                  <a:srgbClr val="FF0000"/>
                </a:solidFill>
                <a:latin typeface="Frutiger 55" pitchFamily="34" charset="0"/>
              </a:rPr>
              <a:t>index is better than full table scan</a:t>
            </a:r>
            <a:r>
              <a:rPr lang="en-US" altLang="hu-HU" sz="2000" dirty="0">
                <a:latin typeface="Frutiger 55" pitchFamily="34" charset="0"/>
              </a:rPr>
              <a:t>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2000" dirty="0">
                <a:latin typeface="Frutiger 55" pitchFamily="34" charset="0"/>
              </a:rPr>
              <a:t>“Fully matched index is better than partially matched index”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2000" dirty="0">
                <a:latin typeface="Frutiger 55" pitchFamily="34" charset="0"/>
              </a:rPr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800" dirty="0">
                <a:latin typeface="Frutiger 55" pitchFamily="34" charset="0"/>
              </a:rPr>
              <a:t>Cost (2 modes)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400" dirty="0">
                <a:solidFill>
                  <a:srgbClr val="FF0000"/>
                </a:solidFill>
                <a:latin typeface="Frutiger 55" pitchFamily="34" charset="0"/>
              </a:rPr>
              <a:t>Statistics of data </a:t>
            </a:r>
            <a:r>
              <a:rPr lang="en-US" altLang="hu-HU" sz="2400" dirty="0">
                <a:latin typeface="Frutiger 55" pitchFamily="34" charset="0"/>
              </a:rPr>
              <a:t>play role in plan determination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2000" dirty="0">
                <a:latin typeface="Frutiger 55" pitchFamily="34" charset="0"/>
              </a:rPr>
              <a:t>Best throughput mode: retrieve </a:t>
            </a:r>
            <a:r>
              <a:rPr lang="en-US" altLang="hu-HU" sz="2000" b="1" dirty="0">
                <a:solidFill>
                  <a:srgbClr val="FF0000"/>
                </a:solidFill>
                <a:latin typeface="Frutiger 55" pitchFamily="34" charset="0"/>
              </a:rPr>
              <a:t>all rows</a:t>
            </a:r>
            <a:r>
              <a:rPr lang="en-US" altLang="hu-HU" sz="2000" dirty="0">
                <a:latin typeface="Frutiger 55" pitchFamily="34" charset="0"/>
              </a:rPr>
              <a:t> asap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hu-HU" sz="1800" dirty="0">
                <a:latin typeface="Frutiger 55" pitchFamily="34" charset="0"/>
              </a:rPr>
              <a:t>First compute, then return fast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2000" dirty="0">
                <a:latin typeface="Frutiger 55" pitchFamily="34" charset="0"/>
              </a:rPr>
              <a:t>Best response mode: retrieve </a:t>
            </a:r>
            <a:r>
              <a:rPr lang="en-US" altLang="hu-HU" sz="2000" b="1" dirty="0">
                <a:solidFill>
                  <a:srgbClr val="FF0000"/>
                </a:solidFill>
                <a:latin typeface="Frutiger 55" pitchFamily="34" charset="0"/>
              </a:rPr>
              <a:t>first row</a:t>
            </a:r>
            <a:r>
              <a:rPr lang="en-US" altLang="hu-HU" sz="2000" dirty="0">
                <a:latin typeface="Frutiger 55" pitchFamily="34" charset="0"/>
              </a:rPr>
              <a:t> asap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hu-HU" sz="1800" dirty="0">
                <a:latin typeface="Frutiger 55" pitchFamily="34" charset="0"/>
              </a:rPr>
              <a:t>Start returning while computing (if possible)</a:t>
            </a:r>
            <a:endParaRPr lang="nl-NL" altLang="hu-HU" sz="1800" dirty="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Union (4.5)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dirty="0">
                <a:latin typeface="Frutiger 55" pitchFamily="34" charset="0"/>
              </a:rPr>
              <a:t>Union followed by </a:t>
            </a:r>
            <a:r>
              <a:rPr lang="en-US" altLang="hu-HU" sz="2400" dirty="0">
                <a:solidFill>
                  <a:srgbClr val="009900"/>
                </a:solidFill>
                <a:latin typeface="Frutiger 55" pitchFamily="34" charset="0"/>
              </a:rPr>
              <a:t>Sort-Unique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Sub </a:t>
            </a:r>
            <a:r>
              <a:rPr lang="en-US" altLang="hu-HU" sz="2000" dirty="0" err="1">
                <a:latin typeface="Frutiger 55" pitchFamily="34" charset="0"/>
              </a:rPr>
              <a:t>rowsources</a:t>
            </a:r>
            <a:r>
              <a:rPr lang="en-US" altLang="hu-HU" sz="2000" dirty="0">
                <a:latin typeface="Frutiger 55" pitchFamily="34" charset="0"/>
              </a:rPr>
              <a:t> are all executed/optimized individually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Rows retrieved are ‘concatenated’</a:t>
            </a:r>
          </a:p>
          <a:p>
            <a:pPr lvl="1" eaLnBrk="1" hangingPunct="1"/>
            <a:r>
              <a:rPr lang="en-US" altLang="hu-HU" sz="2000" dirty="0">
                <a:solidFill>
                  <a:srgbClr val="FF0000"/>
                </a:solidFill>
                <a:latin typeface="Frutiger 55" pitchFamily="34" charset="0"/>
              </a:rPr>
              <a:t>Set theory </a:t>
            </a:r>
            <a:r>
              <a:rPr lang="en-US" altLang="hu-HU" sz="2000" dirty="0">
                <a:latin typeface="Frutiger 55" pitchFamily="34" charset="0"/>
              </a:rPr>
              <a:t>demands </a:t>
            </a:r>
            <a:r>
              <a:rPr lang="en-US" altLang="hu-HU" sz="2000" dirty="0">
                <a:solidFill>
                  <a:srgbClr val="FF0000"/>
                </a:solidFill>
                <a:latin typeface="Frutiger 55" pitchFamily="34" charset="0"/>
              </a:rPr>
              <a:t>unique elements </a:t>
            </a:r>
            <a:r>
              <a:rPr lang="en-US" altLang="hu-HU" sz="2000" dirty="0">
                <a:latin typeface="Frutiger 55" pitchFamily="34" charset="0"/>
              </a:rPr>
              <a:t>(Sort)</a:t>
            </a:r>
            <a:endParaRPr lang="nl-NL" altLang="hu-HU" sz="2000" dirty="0">
              <a:latin typeface="Frutiger 55" pitchFamily="34" charset="0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&gt;...SORT unique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&gt;.....UNION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full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full dept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empno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UNION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deptno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dept;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UNION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63491" name="Oval 4"/>
          <p:cNvSpPr>
            <a:spLocks noChangeArrowheads="1"/>
          </p:cNvSpPr>
          <p:nvPr/>
        </p:nvSpPr>
        <p:spPr bwMode="auto">
          <a:xfrm>
            <a:off x="1447800" y="2362200"/>
            <a:ext cx="3581400" cy="3124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3492" name="Oval 5"/>
          <p:cNvSpPr>
            <a:spLocks noChangeArrowheads="1"/>
          </p:cNvSpPr>
          <p:nvPr/>
        </p:nvSpPr>
        <p:spPr bwMode="auto">
          <a:xfrm>
            <a:off x="3810000" y="2362200"/>
            <a:ext cx="3581400" cy="3124200"/>
          </a:xfrm>
          <a:prstGeom prst="ellipse">
            <a:avLst/>
          </a:prstGeom>
          <a:solidFill>
            <a:srgbClr val="FFCC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3493" name="Text Box 6"/>
          <p:cNvSpPr txBox="1">
            <a:spLocks noChangeArrowheads="1"/>
          </p:cNvSpPr>
          <p:nvPr/>
        </p:nvSpPr>
        <p:spPr bwMode="auto">
          <a:xfrm>
            <a:off x="4191000" y="38131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3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3494" name="Text Box 7"/>
          <p:cNvSpPr txBox="1">
            <a:spLocks noChangeArrowheads="1"/>
          </p:cNvSpPr>
          <p:nvPr/>
        </p:nvSpPr>
        <p:spPr bwMode="auto">
          <a:xfrm>
            <a:off x="4191000" y="30511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3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  <p:sp>
        <p:nvSpPr>
          <p:cNvPr id="63495" name="Text Box 8"/>
          <p:cNvSpPr txBox="1">
            <a:spLocks noChangeArrowheads="1"/>
          </p:cNvSpPr>
          <p:nvPr/>
        </p:nvSpPr>
        <p:spPr bwMode="auto">
          <a:xfrm>
            <a:off x="5867400" y="40417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5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3496" name="Text Box 9"/>
          <p:cNvSpPr txBox="1">
            <a:spLocks noChangeArrowheads="1"/>
          </p:cNvSpPr>
          <p:nvPr/>
        </p:nvSpPr>
        <p:spPr bwMode="auto">
          <a:xfrm>
            <a:off x="5715000" y="27463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4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3497" name="Text Box 10"/>
          <p:cNvSpPr txBox="1">
            <a:spLocks noChangeArrowheads="1"/>
          </p:cNvSpPr>
          <p:nvPr/>
        </p:nvSpPr>
        <p:spPr bwMode="auto">
          <a:xfrm>
            <a:off x="1981200" y="35845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2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  <p:sp>
        <p:nvSpPr>
          <p:cNvPr id="63498" name="Text Box 11"/>
          <p:cNvSpPr txBox="1">
            <a:spLocks noChangeArrowheads="1"/>
          </p:cNvSpPr>
          <p:nvPr/>
        </p:nvSpPr>
        <p:spPr bwMode="auto">
          <a:xfrm>
            <a:off x="2590800" y="27463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1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  <p:grpSp>
        <p:nvGrpSpPr>
          <p:cNvPr id="63499" name="Group 14"/>
          <p:cNvGrpSpPr>
            <a:grpSpLocks/>
          </p:cNvGrpSpPr>
          <p:nvPr/>
        </p:nvGrpSpPr>
        <p:grpSpPr bwMode="auto">
          <a:xfrm>
            <a:off x="4114800" y="3124200"/>
            <a:ext cx="533400" cy="457200"/>
            <a:chOff x="480" y="3504"/>
            <a:chExt cx="240" cy="192"/>
          </a:xfrm>
        </p:grpSpPr>
        <p:sp>
          <p:nvSpPr>
            <p:cNvPr id="63500" name="Line 12"/>
            <p:cNvSpPr>
              <a:spLocks noChangeShapeType="1"/>
            </p:cNvSpPr>
            <p:nvPr/>
          </p:nvSpPr>
          <p:spPr bwMode="auto">
            <a:xfrm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3501" name="Line 13"/>
            <p:cNvSpPr>
              <a:spLocks noChangeShapeType="1"/>
            </p:cNvSpPr>
            <p:nvPr/>
          </p:nvSpPr>
          <p:spPr bwMode="auto">
            <a:xfrm flipH="1"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Union All (4.6)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 dirty="0">
                <a:solidFill>
                  <a:srgbClr val="009900"/>
                </a:solidFill>
                <a:latin typeface="Frutiger 55" pitchFamily="34" charset="0"/>
              </a:rPr>
              <a:t>Union-All:</a:t>
            </a:r>
            <a:r>
              <a:rPr lang="en-US" altLang="hu-HU" sz="2400" dirty="0">
                <a:latin typeface="Frutiger 55" pitchFamily="34" charset="0"/>
              </a:rPr>
              <a:t> result is a </a:t>
            </a:r>
            <a:r>
              <a:rPr lang="en-US" altLang="hu-HU" sz="2400" dirty="0">
                <a:solidFill>
                  <a:srgbClr val="FF0000"/>
                </a:solidFill>
                <a:latin typeface="Frutiger 55" pitchFamily="34" charset="0"/>
              </a:rPr>
              <a:t>‘bag’, </a:t>
            </a:r>
            <a:r>
              <a:rPr lang="en-US" altLang="hu-HU" sz="2400" dirty="0">
                <a:latin typeface="Frutiger 55" pitchFamily="34" charset="0"/>
              </a:rPr>
              <a:t>not a set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(expensive) Sort-operator not necessary</a:t>
            </a:r>
          </a:p>
          <a:p>
            <a:pPr eaLnBrk="1" hangingPunct="1">
              <a:buFontTx/>
              <a:buNone/>
            </a:pPr>
            <a:endParaRPr lang="en-US" altLang="hu-HU" sz="2400" dirty="0">
              <a:latin typeface="Frutiger 55" pitchFamily="34" charset="0"/>
            </a:endParaRPr>
          </a:p>
          <a:p>
            <a:pPr algn="ctr" eaLnBrk="1" hangingPunct="1">
              <a:buFontTx/>
              <a:buNone/>
            </a:pPr>
            <a:r>
              <a:rPr lang="en-US" altLang="hu-HU" sz="2400" i="1" dirty="0">
                <a:latin typeface="Frutiger 55" pitchFamily="34" charset="0"/>
              </a:rPr>
              <a:t>	Use UNION-ALL if you know the bag is a set.</a:t>
            </a:r>
          </a:p>
          <a:p>
            <a:pPr algn="ctr" eaLnBrk="1" hangingPunct="1">
              <a:buFontTx/>
              <a:buNone/>
            </a:pPr>
            <a:r>
              <a:rPr lang="en-US" altLang="hu-HU" sz="2000" dirty="0">
                <a:latin typeface="Frutiger 55" pitchFamily="34" charset="0"/>
              </a:rPr>
              <a:t>	(saving an expensive sort)</a:t>
            </a:r>
            <a:endParaRPr lang="nl-NL" altLang="hu-HU" sz="2000" dirty="0">
              <a:latin typeface="Frutiger 55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&gt;...UNION-ALL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full dept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empno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UNION ALL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deptno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dept;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UNION ALL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447800" y="2362200"/>
            <a:ext cx="3581400" cy="3124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3810000" y="2362200"/>
            <a:ext cx="3581400" cy="3124200"/>
          </a:xfrm>
          <a:prstGeom prst="ellipse">
            <a:avLst/>
          </a:prstGeom>
          <a:solidFill>
            <a:srgbClr val="FFCC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4191000" y="38131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3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4191000" y="30511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3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5867400" y="40417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5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5715000" y="27463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4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981200" y="35845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2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2590800" y="27463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1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Intersect (4.7)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INTERSECT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Sub rowsources are all executed/optimized individually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Very </a:t>
            </a:r>
            <a:r>
              <a:rPr lang="en-US" altLang="hu-HU" sz="2000">
                <a:solidFill>
                  <a:srgbClr val="009900"/>
                </a:solidFill>
                <a:latin typeface="Frutiger 55" pitchFamily="34" charset="0"/>
              </a:rPr>
              <a:t>similar to Sort-Merge-Join</a:t>
            </a:r>
            <a:r>
              <a:rPr lang="en-US" altLang="hu-HU" sz="2000">
                <a:latin typeface="Frutiger 55" pitchFamily="34" charset="0"/>
              </a:rPr>
              <a:t> processing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Full rows are sorted and matched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&gt;...INTERSECTION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&gt;.....SORT unique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full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&gt;.....SORT unique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full dept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empno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INTERSECT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deptno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dept;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INTERSECT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67587" name="Oval 3"/>
          <p:cNvSpPr>
            <a:spLocks noChangeArrowheads="1"/>
          </p:cNvSpPr>
          <p:nvPr/>
        </p:nvSpPr>
        <p:spPr bwMode="auto">
          <a:xfrm>
            <a:off x="1447800" y="2362200"/>
            <a:ext cx="3581400" cy="3124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7588" name="Oval 4"/>
          <p:cNvSpPr>
            <a:spLocks noChangeArrowheads="1"/>
          </p:cNvSpPr>
          <p:nvPr/>
        </p:nvSpPr>
        <p:spPr bwMode="auto">
          <a:xfrm>
            <a:off x="3810000" y="2362200"/>
            <a:ext cx="3581400" cy="3124200"/>
          </a:xfrm>
          <a:prstGeom prst="ellipse">
            <a:avLst/>
          </a:prstGeom>
          <a:solidFill>
            <a:srgbClr val="FFCC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4191000" y="38131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3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4191000" y="30511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3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5867400" y="40417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5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5715000" y="27463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4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981200" y="35845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2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2590800" y="27463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1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  <p:grpSp>
        <p:nvGrpSpPr>
          <p:cNvPr id="67595" name="Group 11"/>
          <p:cNvGrpSpPr>
            <a:grpSpLocks/>
          </p:cNvGrpSpPr>
          <p:nvPr/>
        </p:nvGrpSpPr>
        <p:grpSpPr bwMode="auto">
          <a:xfrm>
            <a:off x="4114800" y="3124200"/>
            <a:ext cx="533400" cy="457200"/>
            <a:chOff x="480" y="3504"/>
            <a:chExt cx="240" cy="192"/>
          </a:xfrm>
        </p:grpSpPr>
        <p:sp>
          <p:nvSpPr>
            <p:cNvPr id="67608" name="Line 12"/>
            <p:cNvSpPr>
              <a:spLocks noChangeShapeType="1"/>
            </p:cNvSpPr>
            <p:nvPr/>
          </p:nvSpPr>
          <p:spPr bwMode="auto">
            <a:xfrm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7609" name="Line 13"/>
            <p:cNvSpPr>
              <a:spLocks noChangeShapeType="1"/>
            </p:cNvSpPr>
            <p:nvPr/>
          </p:nvSpPr>
          <p:spPr bwMode="auto">
            <a:xfrm flipH="1"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67596" name="Group 14"/>
          <p:cNvGrpSpPr>
            <a:grpSpLocks/>
          </p:cNvGrpSpPr>
          <p:nvPr/>
        </p:nvGrpSpPr>
        <p:grpSpPr bwMode="auto">
          <a:xfrm>
            <a:off x="2514600" y="2819400"/>
            <a:ext cx="533400" cy="457200"/>
            <a:chOff x="480" y="3504"/>
            <a:chExt cx="240" cy="192"/>
          </a:xfrm>
        </p:grpSpPr>
        <p:sp>
          <p:nvSpPr>
            <p:cNvPr id="67606" name="Line 15"/>
            <p:cNvSpPr>
              <a:spLocks noChangeShapeType="1"/>
            </p:cNvSpPr>
            <p:nvPr/>
          </p:nvSpPr>
          <p:spPr bwMode="auto">
            <a:xfrm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7607" name="Line 16"/>
            <p:cNvSpPr>
              <a:spLocks noChangeShapeType="1"/>
            </p:cNvSpPr>
            <p:nvPr/>
          </p:nvSpPr>
          <p:spPr bwMode="auto">
            <a:xfrm flipH="1"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67597" name="Group 17"/>
          <p:cNvGrpSpPr>
            <a:grpSpLocks/>
          </p:cNvGrpSpPr>
          <p:nvPr/>
        </p:nvGrpSpPr>
        <p:grpSpPr bwMode="auto">
          <a:xfrm>
            <a:off x="1905000" y="3733800"/>
            <a:ext cx="533400" cy="457200"/>
            <a:chOff x="480" y="3504"/>
            <a:chExt cx="240" cy="192"/>
          </a:xfrm>
        </p:grpSpPr>
        <p:sp>
          <p:nvSpPr>
            <p:cNvPr id="67604" name="Line 18"/>
            <p:cNvSpPr>
              <a:spLocks noChangeShapeType="1"/>
            </p:cNvSpPr>
            <p:nvPr/>
          </p:nvSpPr>
          <p:spPr bwMode="auto">
            <a:xfrm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7605" name="Line 19"/>
            <p:cNvSpPr>
              <a:spLocks noChangeShapeType="1"/>
            </p:cNvSpPr>
            <p:nvPr/>
          </p:nvSpPr>
          <p:spPr bwMode="auto">
            <a:xfrm flipH="1"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67598" name="Group 20"/>
          <p:cNvGrpSpPr>
            <a:grpSpLocks/>
          </p:cNvGrpSpPr>
          <p:nvPr/>
        </p:nvGrpSpPr>
        <p:grpSpPr bwMode="auto">
          <a:xfrm>
            <a:off x="5791200" y="4114800"/>
            <a:ext cx="533400" cy="457200"/>
            <a:chOff x="480" y="3504"/>
            <a:chExt cx="240" cy="192"/>
          </a:xfrm>
        </p:grpSpPr>
        <p:sp>
          <p:nvSpPr>
            <p:cNvPr id="67602" name="Line 21"/>
            <p:cNvSpPr>
              <a:spLocks noChangeShapeType="1"/>
            </p:cNvSpPr>
            <p:nvPr/>
          </p:nvSpPr>
          <p:spPr bwMode="auto">
            <a:xfrm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7603" name="Line 22"/>
            <p:cNvSpPr>
              <a:spLocks noChangeShapeType="1"/>
            </p:cNvSpPr>
            <p:nvPr/>
          </p:nvSpPr>
          <p:spPr bwMode="auto">
            <a:xfrm flipH="1"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67599" name="Group 23"/>
          <p:cNvGrpSpPr>
            <a:grpSpLocks/>
          </p:cNvGrpSpPr>
          <p:nvPr/>
        </p:nvGrpSpPr>
        <p:grpSpPr bwMode="auto">
          <a:xfrm>
            <a:off x="5638800" y="2819400"/>
            <a:ext cx="533400" cy="457200"/>
            <a:chOff x="480" y="3504"/>
            <a:chExt cx="240" cy="192"/>
          </a:xfrm>
        </p:grpSpPr>
        <p:sp>
          <p:nvSpPr>
            <p:cNvPr id="67600" name="Line 24"/>
            <p:cNvSpPr>
              <a:spLocks noChangeShapeType="1"/>
            </p:cNvSpPr>
            <p:nvPr/>
          </p:nvSpPr>
          <p:spPr bwMode="auto">
            <a:xfrm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7601" name="Line 25"/>
            <p:cNvSpPr>
              <a:spLocks noChangeShapeType="1"/>
            </p:cNvSpPr>
            <p:nvPr/>
          </p:nvSpPr>
          <p:spPr bwMode="auto">
            <a:xfrm flipH="1"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Minus (4.8)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7848600" cy="2286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MINUS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Sub rowsources are all executed/optimized individually</a:t>
            </a:r>
          </a:p>
          <a:p>
            <a:pPr lvl="1" eaLnBrk="1" hangingPunct="1"/>
            <a:r>
              <a:rPr lang="en-US" altLang="hu-HU" sz="2000">
                <a:solidFill>
                  <a:srgbClr val="009900"/>
                </a:solidFill>
                <a:latin typeface="Frutiger 55" pitchFamily="34" charset="0"/>
              </a:rPr>
              <a:t>Similar to INTERSECT</a:t>
            </a:r>
            <a:r>
              <a:rPr lang="en-US" altLang="hu-HU" sz="2000">
                <a:latin typeface="Frutiger 55" pitchFamily="34" charset="0"/>
              </a:rPr>
              <a:t> processing</a:t>
            </a:r>
          </a:p>
          <a:p>
            <a:pPr lvl="2" eaLnBrk="1" hangingPunct="1"/>
            <a:r>
              <a:rPr lang="en-US" altLang="hu-HU" sz="1800">
                <a:latin typeface="Frutiger 55" pitchFamily="34" charset="0"/>
              </a:rPr>
              <a:t>Instead of match-and-return, match-and-exclude</a:t>
            </a:r>
            <a:endParaRPr lang="nl-NL" altLang="hu-HU" sz="1800">
              <a:latin typeface="Frutiger 55" pitchFamily="34" charset="0"/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&gt;...MINUS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&gt;.....SORT unique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full emp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&gt;.....SORT unique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full dept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286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empno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emp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MINUS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deptno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dept;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MINUS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69635" name="Oval 3"/>
          <p:cNvSpPr>
            <a:spLocks noChangeArrowheads="1"/>
          </p:cNvSpPr>
          <p:nvPr/>
        </p:nvSpPr>
        <p:spPr bwMode="auto">
          <a:xfrm>
            <a:off x="1447800" y="2362200"/>
            <a:ext cx="3581400" cy="3124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3810000" y="2362200"/>
            <a:ext cx="3581400" cy="3124200"/>
          </a:xfrm>
          <a:prstGeom prst="ellipse">
            <a:avLst/>
          </a:prstGeom>
          <a:solidFill>
            <a:srgbClr val="FFCC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191000" y="38131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3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4191000" y="30511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3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5867400" y="40417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5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5715000" y="27463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Frutiger 55" pitchFamily="34" charset="0"/>
              </a:rPr>
              <a:t>4</a:t>
            </a:r>
            <a:endParaRPr lang="nl-NL" altLang="hu-HU" sz="3600">
              <a:latin typeface="Frutiger 55" pitchFamily="34" charset="0"/>
            </a:endParaRP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1981200" y="35845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2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590800" y="27463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accent2"/>
                </a:solidFill>
                <a:latin typeface="Frutiger 55" pitchFamily="34" charset="0"/>
              </a:rPr>
              <a:t>1</a:t>
            </a:r>
            <a:endParaRPr lang="nl-NL" altLang="hu-HU" sz="3600">
              <a:solidFill>
                <a:schemeClr val="accent2"/>
              </a:solidFill>
              <a:latin typeface="Frutiger 55" pitchFamily="34" charset="0"/>
            </a:endParaRPr>
          </a:p>
        </p:txBody>
      </p:sp>
      <p:grpSp>
        <p:nvGrpSpPr>
          <p:cNvPr id="69643" name="Group 11"/>
          <p:cNvGrpSpPr>
            <a:grpSpLocks/>
          </p:cNvGrpSpPr>
          <p:nvPr/>
        </p:nvGrpSpPr>
        <p:grpSpPr bwMode="auto">
          <a:xfrm>
            <a:off x="4114800" y="3124200"/>
            <a:ext cx="533400" cy="457200"/>
            <a:chOff x="480" y="3504"/>
            <a:chExt cx="240" cy="192"/>
          </a:xfrm>
        </p:grpSpPr>
        <p:sp>
          <p:nvSpPr>
            <p:cNvPr id="69653" name="Line 12"/>
            <p:cNvSpPr>
              <a:spLocks noChangeShapeType="1"/>
            </p:cNvSpPr>
            <p:nvPr/>
          </p:nvSpPr>
          <p:spPr bwMode="auto">
            <a:xfrm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9654" name="Line 13"/>
            <p:cNvSpPr>
              <a:spLocks noChangeShapeType="1"/>
            </p:cNvSpPr>
            <p:nvPr/>
          </p:nvSpPr>
          <p:spPr bwMode="auto">
            <a:xfrm flipH="1"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69644" name="Group 20"/>
          <p:cNvGrpSpPr>
            <a:grpSpLocks/>
          </p:cNvGrpSpPr>
          <p:nvPr/>
        </p:nvGrpSpPr>
        <p:grpSpPr bwMode="auto">
          <a:xfrm>
            <a:off x="5791200" y="4114800"/>
            <a:ext cx="533400" cy="457200"/>
            <a:chOff x="480" y="3504"/>
            <a:chExt cx="240" cy="192"/>
          </a:xfrm>
        </p:grpSpPr>
        <p:sp>
          <p:nvSpPr>
            <p:cNvPr id="69651" name="Line 21"/>
            <p:cNvSpPr>
              <a:spLocks noChangeShapeType="1"/>
            </p:cNvSpPr>
            <p:nvPr/>
          </p:nvSpPr>
          <p:spPr bwMode="auto">
            <a:xfrm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9652" name="Line 22"/>
            <p:cNvSpPr>
              <a:spLocks noChangeShapeType="1"/>
            </p:cNvSpPr>
            <p:nvPr/>
          </p:nvSpPr>
          <p:spPr bwMode="auto">
            <a:xfrm flipH="1"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69645" name="Group 23"/>
          <p:cNvGrpSpPr>
            <a:grpSpLocks/>
          </p:cNvGrpSpPr>
          <p:nvPr/>
        </p:nvGrpSpPr>
        <p:grpSpPr bwMode="auto">
          <a:xfrm>
            <a:off x="5638800" y="2819400"/>
            <a:ext cx="533400" cy="457200"/>
            <a:chOff x="480" y="3504"/>
            <a:chExt cx="240" cy="192"/>
          </a:xfrm>
        </p:grpSpPr>
        <p:sp>
          <p:nvSpPr>
            <p:cNvPr id="69649" name="Line 24"/>
            <p:cNvSpPr>
              <a:spLocks noChangeShapeType="1"/>
            </p:cNvSpPr>
            <p:nvPr/>
          </p:nvSpPr>
          <p:spPr bwMode="auto">
            <a:xfrm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9650" name="Line 25"/>
            <p:cNvSpPr>
              <a:spLocks noChangeShapeType="1"/>
            </p:cNvSpPr>
            <p:nvPr/>
          </p:nvSpPr>
          <p:spPr bwMode="auto">
            <a:xfrm flipH="1"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69646" name="Group 26"/>
          <p:cNvGrpSpPr>
            <a:grpSpLocks/>
          </p:cNvGrpSpPr>
          <p:nvPr/>
        </p:nvGrpSpPr>
        <p:grpSpPr bwMode="auto">
          <a:xfrm>
            <a:off x="4114800" y="3886200"/>
            <a:ext cx="533400" cy="457200"/>
            <a:chOff x="480" y="3504"/>
            <a:chExt cx="240" cy="192"/>
          </a:xfrm>
        </p:grpSpPr>
        <p:sp>
          <p:nvSpPr>
            <p:cNvPr id="69647" name="Line 27"/>
            <p:cNvSpPr>
              <a:spLocks noChangeShapeType="1"/>
            </p:cNvSpPr>
            <p:nvPr/>
          </p:nvSpPr>
          <p:spPr bwMode="auto">
            <a:xfrm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9648" name="Line 28"/>
            <p:cNvSpPr>
              <a:spLocks noChangeShapeType="1"/>
            </p:cNvSpPr>
            <p:nvPr/>
          </p:nvSpPr>
          <p:spPr bwMode="auto">
            <a:xfrm flipH="1">
              <a:off x="480" y="3504"/>
              <a:ext cx="240" cy="19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Utilities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>
                <a:latin typeface="Frutiger 55" pitchFamily="34" charset="0"/>
              </a:rPr>
              <a:t>Tracing</a:t>
            </a:r>
          </a:p>
          <a:p>
            <a:pPr eaLnBrk="1" hangingPunct="1"/>
            <a:r>
              <a:rPr lang="en-US" altLang="hu-HU" sz="2800">
                <a:latin typeface="Frutiger 55" pitchFamily="34" charset="0"/>
              </a:rPr>
              <a:t>SQL Hints</a:t>
            </a:r>
          </a:p>
          <a:p>
            <a:pPr eaLnBrk="1" hangingPunct="1"/>
            <a:r>
              <a:rPr lang="en-US" altLang="hu-HU" sz="2800">
                <a:latin typeface="Frutiger 55" pitchFamily="34" charset="0"/>
              </a:rPr>
              <a:t>Analyze command</a:t>
            </a:r>
          </a:p>
          <a:p>
            <a:pPr eaLnBrk="1" hangingPunct="1"/>
            <a:r>
              <a:rPr lang="en-US" altLang="hu-HU" sz="2800">
                <a:latin typeface="Frutiger 55" pitchFamily="34" charset="0"/>
              </a:rPr>
              <a:t>Dbms_Stats package</a:t>
            </a:r>
            <a:endParaRPr lang="nl-NL" altLang="hu-HU" sz="28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Trace Files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 dirty="0">
                <a:solidFill>
                  <a:srgbClr val="FF0000"/>
                </a:solidFill>
                <a:latin typeface="Frutiger 55" pitchFamily="34" charset="0"/>
              </a:rPr>
              <a:t>Explain-plan:</a:t>
            </a:r>
            <a:r>
              <a:rPr lang="en-US" altLang="hu-HU" sz="2800" dirty="0">
                <a:latin typeface="Frutiger 55" pitchFamily="34" charset="0"/>
              </a:rPr>
              <a:t> give insight </a:t>
            </a:r>
            <a:r>
              <a:rPr lang="en-US" altLang="hu-HU" sz="2800" u="sng" dirty="0">
                <a:solidFill>
                  <a:srgbClr val="FF0000"/>
                </a:solidFill>
                <a:latin typeface="Frutiger 55" pitchFamily="34" charset="0"/>
              </a:rPr>
              <a:t>before</a:t>
            </a:r>
            <a:r>
              <a:rPr lang="en-US" altLang="hu-HU" sz="2800" dirty="0">
                <a:latin typeface="Frutiger 55" pitchFamily="34" charset="0"/>
              </a:rPr>
              <a:t> execution</a:t>
            </a:r>
          </a:p>
          <a:p>
            <a:pPr eaLnBrk="1" hangingPunct="1"/>
            <a:r>
              <a:rPr lang="en-US" altLang="hu-HU" sz="2800" dirty="0">
                <a:solidFill>
                  <a:srgbClr val="FF0000"/>
                </a:solidFill>
                <a:latin typeface="Frutiger 55" pitchFamily="34" charset="0"/>
              </a:rPr>
              <a:t>Tracing:</a:t>
            </a:r>
            <a:r>
              <a:rPr lang="en-US" altLang="hu-HU" sz="2800" dirty="0">
                <a:latin typeface="Frutiger 55" pitchFamily="34" charset="0"/>
              </a:rPr>
              <a:t> give insight in </a:t>
            </a:r>
            <a:r>
              <a:rPr lang="en-US" altLang="hu-HU" sz="2800" u="sng" dirty="0">
                <a:solidFill>
                  <a:srgbClr val="FF0000"/>
                </a:solidFill>
                <a:latin typeface="Frutiger 55" pitchFamily="34" charset="0"/>
              </a:rPr>
              <a:t>actual</a:t>
            </a:r>
            <a:r>
              <a:rPr lang="en-US" altLang="hu-HU" sz="2800" dirty="0">
                <a:latin typeface="Frutiger 55" pitchFamily="34" charset="0"/>
              </a:rPr>
              <a:t> execution</a:t>
            </a:r>
          </a:p>
          <a:p>
            <a:pPr lvl="2" eaLnBrk="1" hangingPunct="1"/>
            <a:r>
              <a:rPr lang="en-US" altLang="hu-HU" sz="2000" dirty="0">
                <a:latin typeface="Frutiger 55" pitchFamily="34" charset="0"/>
              </a:rPr>
              <a:t>CPU-time spent</a:t>
            </a:r>
          </a:p>
          <a:p>
            <a:pPr lvl="2" eaLnBrk="1" hangingPunct="1"/>
            <a:r>
              <a:rPr lang="en-US" altLang="hu-HU" sz="2000" dirty="0">
                <a:latin typeface="Frutiger 55" pitchFamily="34" charset="0"/>
              </a:rPr>
              <a:t>Elapsed-time</a:t>
            </a:r>
          </a:p>
          <a:p>
            <a:pPr lvl="2" eaLnBrk="1" hangingPunct="1"/>
            <a:r>
              <a:rPr lang="en-US" altLang="hu-HU" sz="2000" dirty="0">
                <a:latin typeface="Frutiger 55" pitchFamily="34" charset="0"/>
              </a:rPr>
              <a:t># of physical block-I/O’s</a:t>
            </a:r>
          </a:p>
          <a:p>
            <a:pPr lvl="2" eaLnBrk="1" hangingPunct="1"/>
            <a:r>
              <a:rPr lang="en-US" altLang="hu-HU" sz="2000" dirty="0">
                <a:latin typeface="Frutiger 55" pitchFamily="34" charset="0"/>
              </a:rPr>
              <a:t># of cached block-I/O’s</a:t>
            </a:r>
          </a:p>
          <a:p>
            <a:pPr lvl="2" eaLnBrk="1" hangingPunct="1"/>
            <a:r>
              <a:rPr lang="en-US" altLang="hu-HU" sz="2000" dirty="0">
                <a:latin typeface="Frutiger 55" pitchFamily="34" charset="0"/>
              </a:rPr>
              <a:t>Rows-processed per row-source</a:t>
            </a:r>
          </a:p>
          <a:p>
            <a:pPr eaLnBrk="1" hangingPunct="1"/>
            <a:r>
              <a:rPr lang="en-US" altLang="hu-HU" sz="2800" dirty="0">
                <a:latin typeface="Frutiger 55" pitchFamily="34" charset="0"/>
              </a:rPr>
              <a:t>Session must be put in trace-mode</a:t>
            </a:r>
          </a:p>
          <a:p>
            <a:pPr lvl="2" eaLnBrk="1" hangingPunct="1"/>
            <a:r>
              <a:rPr lang="en-US" altLang="hu-HU" sz="2000" dirty="0">
                <a:latin typeface="Frutiger 55" pitchFamily="34" charset="0"/>
              </a:rPr>
              <a:t>Alter session set </a:t>
            </a:r>
            <a:r>
              <a:rPr lang="en-US" altLang="hu-HU" sz="2000" dirty="0" err="1">
                <a:latin typeface="Frutiger 55" pitchFamily="34" charset="0"/>
              </a:rPr>
              <a:t>sql_trace</a:t>
            </a:r>
            <a:r>
              <a:rPr lang="en-US" altLang="hu-HU" sz="2000" dirty="0">
                <a:latin typeface="Frutiger 55" pitchFamily="34" charset="0"/>
              </a:rPr>
              <a:t>=true;</a:t>
            </a:r>
          </a:p>
          <a:p>
            <a:pPr lvl="2" eaLnBrk="1" hangingPunct="1"/>
            <a:r>
              <a:rPr lang="en-US" altLang="hu-HU" sz="2000" dirty="0">
                <a:latin typeface="Frutiger 55" pitchFamily="34" charset="0"/>
              </a:rPr>
              <a:t>Exec </a:t>
            </a:r>
            <a:r>
              <a:rPr lang="en-US" altLang="hu-HU" sz="2000" dirty="0" err="1">
                <a:latin typeface="Frutiger 55" pitchFamily="34" charset="0"/>
              </a:rPr>
              <a:t>dbms_system.set_sql_trace_in_session</a:t>
            </a:r>
            <a:r>
              <a:rPr lang="en-US" altLang="hu-HU" sz="2000" dirty="0">
                <a:latin typeface="Frutiger 55" pitchFamily="34" charset="0"/>
              </a:rPr>
              <a:t>(</a:t>
            </a:r>
            <a:r>
              <a:rPr lang="en-US" altLang="hu-HU" sz="2000" dirty="0" err="1">
                <a:latin typeface="Frutiger 55" pitchFamily="34" charset="0"/>
              </a:rPr>
              <a:t>sid,s#,T</a:t>
            </a:r>
            <a:r>
              <a:rPr lang="en-US" altLang="hu-HU" sz="2000" dirty="0">
                <a:latin typeface="Frutiger 55" pitchFamily="34" charset="0"/>
              </a:rPr>
              <a:t>/F);</a:t>
            </a:r>
            <a:endParaRPr lang="nl-NL" altLang="hu-HU" sz="2000" dirty="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How to set which one?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 dirty="0">
                <a:latin typeface="Frutiger 55" pitchFamily="34" charset="0"/>
              </a:rPr>
              <a:t>Instance level: </a:t>
            </a:r>
            <a:r>
              <a:rPr lang="en-US" altLang="hu-HU" sz="2800" dirty="0" err="1">
                <a:latin typeface="Frutiger 55" pitchFamily="34" charset="0"/>
              </a:rPr>
              <a:t>Optimizer_Mode</a:t>
            </a:r>
            <a:r>
              <a:rPr lang="en-US" altLang="hu-HU" sz="2800" dirty="0">
                <a:latin typeface="Frutiger 55" pitchFamily="34" charset="0"/>
              </a:rPr>
              <a:t> parameter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Rule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Choose</a:t>
            </a:r>
          </a:p>
          <a:p>
            <a:pPr lvl="2" eaLnBrk="1" hangingPunct="1"/>
            <a:r>
              <a:rPr lang="en-US" altLang="hu-HU" sz="1800" dirty="0">
                <a:latin typeface="Frutiger 55" pitchFamily="34" charset="0"/>
              </a:rPr>
              <a:t>if statistics then CBO (</a:t>
            </a:r>
            <a:r>
              <a:rPr lang="en-US" altLang="hu-HU" sz="1800" dirty="0" err="1">
                <a:latin typeface="Frutiger 55" pitchFamily="34" charset="0"/>
              </a:rPr>
              <a:t>all_rows</a:t>
            </a:r>
            <a:r>
              <a:rPr lang="en-US" altLang="hu-HU" sz="1800" dirty="0">
                <a:latin typeface="Frutiger 55" pitchFamily="34" charset="0"/>
              </a:rPr>
              <a:t>), else RBO</a:t>
            </a:r>
          </a:p>
          <a:p>
            <a:pPr lvl="1" eaLnBrk="1" hangingPunct="1"/>
            <a:r>
              <a:rPr lang="en-US" altLang="hu-HU" sz="2000" dirty="0" err="1">
                <a:latin typeface="Frutiger 55" pitchFamily="34" charset="0"/>
              </a:rPr>
              <a:t>First_rows</a:t>
            </a:r>
            <a:r>
              <a:rPr lang="en-US" altLang="hu-HU" sz="2000" dirty="0">
                <a:latin typeface="Frutiger 55" pitchFamily="34" charset="0"/>
              </a:rPr>
              <a:t>, </a:t>
            </a:r>
            <a:r>
              <a:rPr lang="en-US" altLang="hu-HU" sz="2000" dirty="0" err="1">
                <a:latin typeface="Frutiger 55" pitchFamily="34" charset="0"/>
              </a:rPr>
              <a:t>First_rows_n</a:t>
            </a:r>
            <a:r>
              <a:rPr lang="en-US" altLang="hu-HU" sz="2000" dirty="0">
                <a:latin typeface="Frutiger 55" pitchFamily="34" charset="0"/>
              </a:rPr>
              <a:t> (1, 10, 100, 1000)</a:t>
            </a:r>
          </a:p>
          <a:p>
            <a:pPr lvl="1" eaLnBrk="1" hangingPunct="1"/>
            <a:r>
              <a:rPr lang="en-US" altLang="hu-HU" sz="2000" dirty="0" err="1">
                <a:latin typeface="Frutiger 55" pitchFamily="34" charset="0"/>
              </a:rPr>
              <a:t>All_rows</a:t>
            </a:r>
            <a:endParaRPr lang="en-US" altLang="hu-HU" sz="2000" dirty="0">
              <a:latin typeface="Frutiger 55" pitchFamily="34" charset="0"/>
            </a:endParaRPr>
          </a:p>
          <a:p>
            <a:pPr eaLnBrk="1" hangingPunct="1"/>
            <a:r>
              <a:rPr lang="en-US" altLang="hu-HU" sz="2800" dirty="0">
                <a:latin typeface="Frutiger 55" pitchFamily="34" charset="0"/>
              </a:rPr>
              <a:t>Session level: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Alter session set </a:t>
            </a:r>
            <a:r>
              <a:rPr lang="en-US" altLang="hu-HU" sz="2000" dirty="0" err="1">
                <a:latin typeface="Frutiger 55" pitchFamily="34" charset="0"/>
              </a:rPr>
              <a:t>optimizer_mode</a:t>
            </a:r>
            <a:r>
              <a:rPr lang="en-US" altLang="hu-HU" sz="2000" dirty="0">
                <a:latin typeface="Frutiger 55" pitchFamily="34" charset="0"/>
              </a:rPr>
              <a:t>=&lt;mode&gt;;</a:t>
            </a:r>
          </a:p>
          <a:p>
            <a:pPr eaLnBrk="1" hangingPunct="1"/>
            <a:r>
              <a:rPr lang="en-US" altLang="hu-HU" sz="2800" dirty="0">
                <a:latin typeface="Frutiger 55" pitchFamily="34" charset="0"/>
              </a:rPr>
              <a:t>Statement level:</a:t>
            </a:r>
          </a:p>
          <a:p>
            <a:pPr lvl="1" eaLnBrk="1" hangingPunct="1"/>
            <a:r>
              <a:rPr lang="en-US" altLang="hu-HU" sz="2000" dirty="0">
                <a:solidFill>
                  <a:srgbClr val="FF0000"/>
                </a:solidFill>
                <a:latin typeface="Frutiger 55" pitchFamily="34" charset="0"/>
              </a:rPr>
              <a:t>Hints inside SQL </a:t>
            </a:r>
            <a:r>
              <a:rPr lang="en-US" altLang="hu-HU" sz="2000" dirty="0">
                <a:latin typeface="Frutiger 55" pitchFamily="34" charset="0"/>
              </a:rPr>
              <a:t>text specify mode to be used</a:t>
            </a:r>
            <a:endParaRPr lang="nl-NL" altLang="hu-HU" sz="2000" dirty="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Trace Files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5908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>
                <a:latin typeface="Frutiger 55" pitchFamily="34" charset="0"/>
              </a:rPr>
              <a:t>Tracefile is generated </a:t>
            </a:r>
            <a:r>
              <a:rPr lang="en-US" altLang="hu-HU" sz="2800">
                <a:solidFill>
                  <a:srgbClr val="FF0000"/>
                </a:solidFill>
                <a:latin typeface="Frutiger 55" pitchFamily="34" charset="0"/>
              </a:rPr>
              <a:t>on database server</a:t>
            </a:r>
          </a:p>
          <a:p>
            <a:pPr lvl="1" eaLnBrk="1" hangingPunct="1"/>
            <a:r>
              <a:rPr lang="en-US" altLang="hu-HU" sz="2400">
                <a:latin typeface="Frutiger 55" pitchFamily="34" charset="0"/>
              </a:rPr>
              <a:t>Needs to be formatted with TKPROF-utility</a:t>
            </a:r>
            <a:br>
              <a:rPr lang="en-US" altLang="hu-HU" sz="2400">
                <a:latin typeface="Frutiger 55" pitchFamily="34" charset="0"/>
              </a:rPr>
            </a:br>
            <a:br>
              <a:rPr lang="en-US" altLang="hu-HU" sz="2400">
                <a:latin typeface="Frutiger 55" pitchFamily="34" charset="0"/>
              </a:rPr>
            </a:br>
            <a:r>
              <a:rPr lang="en-US" altLang="hu-HU" sz="2200">
                <a:latin typeface="Frutiger 55" pitchFamily="34" charset="0"/>
              </a:rPr>
              <a:t>	tkprof &lt;tracefile&gt; &lt;tkp-file&gt; &lt;un&gt;/&lt;pw&gt;</a:t>
            </a:r>
          </a:p>
          <a:p>
            <a:pPr lvl="1" eaLnBrk="1" hangingPunct="1"/>
            <a:endParaRPr lang="en-US" altLang="hu-HU" sz="2200">
              <a:latin typeface="Frutiger 55" pitchFamily="34" charset="0"/>
            </a:endParaRPr>
          </a:p>
          <a:p>
            <a:pPr lvl="1" eaLnBrk="1" hangingPunct="1"/>
            <a:r>
              <a:rPr lang="en-US" altLang="hu-HU" sz="2200">
                <a:latin typeface="Frutiger 55" pitchFamily="34" charset="0"/>
              </a:rPr>
              <a:t>Two sections per SQL-statement:</a:t>
            </a:r>
            <a:endParaRPr lang="nl-NL" altLang="hu-HU" sz="2200">
              <a:latin typeface="Frutiger 55" pitchFamily="34" charset="0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457200" y="4495800"/>
            <a:ext cx="8383588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call    count     cpu  elapsed     disk    query  current      rows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------- -----  ------ -------- -------- -------- --------  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Parse       1    0.0</a:t>
            </a:r>
            <a:r>
              <a:rPr lang="en-US" altLang="hu-HU" sz="1600" b="1">
                <a:latin typeface="Courier New" panose="02070309020205020404" pitchFamily="49" charset="0"/>
              </a:rPr>
              <a:t>6</a:t>
            </a:r>
            <a:r>
              <a:rPr lang="nl-NL" altLang="hu-HU" sz="1600" b="1">
                <a:latin typeface="Courier New" panose="02070309020205020404" pitchFamily="49" charset="0"/>
              </a:rPr>
              <a:t>     0.0</a:t>
            </a:r>
            <a:r>
              <a:rPr lang="en-US" altLang="hu-HU" sz="1600" b="1">
                <a:latin typeface="Courier New" panose="02070309020205020404" pitchFamily="49" charset="0"/>
              </a:rPr>
              <a:t>7</a:t>
            </a:r>
            <a:r>
              <a:rPr lang="nl-NL" altLang="hu-HU" sz="1600" b="1">
                <a:latin typeface="Courier New" panose="02070309020205020404" pitchFamily="49" charset="0"/>
              </a:rPr>
              <a:t>        0        0        0         0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Execute     1    0.0</a:t>
            </a:r>
            <a:r>
              <a:rPr lang="en-US" altLang="hu-HU" sz="1600" b="1">
                <a:latin typeface="Courier New" panose="02070309020205020404" pitchFamily="49" charset="0"/>
              </a:rPr>
              <a:t>1</a:t>
            </a:r>
            <a:r>
              <a:rPr lang="nl-NL" altLang="hu-HU" sz="1600" b="1">
                <a:latin typeface="Courier New" panose="02070309020205020404" pitchFamily="49" charset="0"/>
              </a:rPr>
              <a:t>     0.0</a:t>
            </a:r>
            <a:r>
              <a:rPr lang="en-US" altLang="hu-HU" sz="1600" b="1">
                <a:latin typeface="Courier New" panose="02070309020205020404" pitchFamily="49" charset="0"/>
              </a:rPr>
              <a:t>1</a:t>
            </a:r>
            <a:r>
              <a:rPr lang="nl-NL" altLang="hu-HU" sz="1600" b="1">
                <a:latin typeface="Courier New" panose="02070309020205020404" pitchFamily="49" charset="0"/>
              </a:rPr>
              <a:t>        0        0        0         0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Fetch       1    0.</a:t>
            </a:r>
            <a:r>
              <a:rPr lang="en-US" altLang="hu-HU" sz="1600" b="1">
                <a:latin typeface="Courier New" panose="02070309020205020404" pitchFamily="49" charset="0"/>
              </a:rPr>
              <a:t>11</a:t>
            </a:r>
            <a:r>
              <a:rPr lang="nl-NL" altLang="hu-HU" sz="1600" b="1">
                <a:latin typeface="Courier New" panose="02070309020205020404" pitchFamily="49" charset="0"/>
              </a:rPr>
              <a:t>     0.</a:t>
            </a:r>
            <a:r>
              <a:rPr lang="en-US" altLang="hu-HU" sz="1600" b="1">
                <a:latin typeface="Courier New" panose="02070309020205020404" pitchFamily="49" charset="0"/>
              </a:rPr>
              <a:t>13</a:t>
            </a:r>
            <a:r>
              <a:rPr lang="nl-NL" altLang="hu-HU" sz="1600" b="1">
                <a:latin typeface="Courier New" panose="02070309020205020404" pitchFamily="49" charset="0"/>
              </a:rPr>
              <a:t>        0       37        2         2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------- -----  ------ -------- -------- -------- --------  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hu-HU" sz="1600" b="1">
                <a:latin typeface="Courier New" panose="02070309020205020404" pitchFamily="49" charset="0"/>
              </a:rPr>
              <a:t>total       3    0.</a:t>
            </a:r>
            <a:r>
              <a:rPr lang="en-US" altLang="hu-HU" sz="1600" b="1">
                <a:latin typeface="Courier New" panose="02070309020205020404" pitchFamily="49" charset="0"/>
              </a:rPr>
              <a:t>18</a:t>
            </a:r>
            <a:r>
              <a:rPr lang="nl-NL" altLang="hu-HU" sz="1600" b="1">
                <a:latin typeface="Courier New" panose="02070309020205020404" pitchFamily="49" charset="0"/>
              </a:rPr>
              <a:t>     0.</a:t>
            </a:r>
            <a:r>
              <a:rPr lang="en-US" altLang="hu-HU" sz="1600" b="1">
                <a:latin typeface="Courier New" panose="02070309020205020404" pitchFamily="49" charset="0"/>
              </a:rPr>
              <a:t>21</a:t>
            </a:r>
            <a:r>
              <a:rPr lang="nl-NL" altLang="hu-HU" sz="1600" b="1">
                <a:latin typeface="Courier New" panose="02070309020205020404" pitchFamily="49" charset="0"/>
              </a:rPr>
              <a:t>        0       37        2         2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Trace Files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en-US" altLang="hu-HU" dirty="0">
                <a:latin typeface="Frutiger 55" pitchFamily="34" charset="0"/>
              </a:rPr>
              <a:t>2</a:t>
            </a:r>
            <a:r>
              <a:rPr lang="en-US" altLang="hu-HU" baseline="30000" dirty="0">
                <a:latin typeface="Frutiger 55" pitchFamily="34" charset="0"/>
              </a:rPr>
              <a:t>nd</a:t>
            </a:r>
            <a:r>
              <a:rPr lang="en-US" altLang="hu-HU" dirty="0">
                <a:latin typeface="Frutiger 55" pitchFamily="34" charset="0"/>
              </a:rPr>
              <a:t> section: </a:t>
            </a:r>
            <a:r>
              <a:rPr lang="en-US" altLang="hu-HU" dirty="0">
                <a:solidFill>
                  <a:srgbClr val="FF0000"/>
                </a:solidFill>
                <a:latin typeface="Frutiger 55" pitchFamily="34" charset="0"/>
              </a:rPr>
              <a:t>extended explain plan</a:t>
            </a:r>
            <a:r>
              <a:rPr lang="en-US" altLang="hu-HU" dirty="0">
                <a:latin typeface="Frutiger 55" pitchFamily="34" charset="0"/>
              </a:rPr>
              <a:t>:</a:t>
            </a:r>
          </a:p>
          <a:p>
            <a:pPr lvl="2" eaLnBrk="1" hangingPunct="1"/>
            <a:r>
              <a:rPr lang="en-US" altLang="hu-HU" sz="1800" dirty="0">
                <a:latin typeface="Frutiger 55" pitchFamily="34" charset="0"/>
              </a:rPr>
              <a:t>Example 4.2 (emp with more </a:t>
            </a:r>
            <a:r>
              <a:rPr lang="en-US" altLang="hu-HU" sz="1800" dirty="0" err="1">
                <a:latin typeface="Frutiger 55" pitchFamily="34" charset="0"/>
              </a:rPr>
              <a:t>sal</a:t>
            </a:r>
            <a:r>
              <a:rPr lang="en-US" altLang="hu-HU" sz="1800" dirty="0">
                <a:latin typeface="Frutiger 55" pitchFamily="34" charset="0"/>
              </a:rPr>
              <a:t> than </a:t>
            </a:r>
            <a:r>
              <a:rPr lang="en-US" altLang="hu-HU" sz="1800" dirty="0" err="1">
                <a:latin typeface="Frutiger 55" pitchFamily="34" charset="0"/>
              </a:rPr>
              <a:t>mgr</a:t>
            </a:r>
            <a:r>
              <a:rPr lang="en-US" altLang="hu-HU" sz="1800" dirty="0">
                <a:latin typeface="Frutiger 55" pitchFamily="34" charset="0"/>
              </a:rPr>
              <a:t>),</a:t>
            </a:r>
            <a:br>
              <a:rPr lang="en-US" altLang="hu-HU" sz="1800" dirty="0">
                <a:latin typeface="Frutiger 55" pitchFamily="34" charset="0"/>
              </a:rPr>
            </a:br>
            <a:br>
              <a:rPr lang="en-US" altLang="hu-HU" sz="1800" dirty="0">
                <a:latin typeface="Frutiger 55" pitchFamily="34" charset="0"/>
              </a:rPr>
            </a:br>
            <a:r>
              <a:rPr lang="en-US" altLang="hu-HU" sz="1800" u="sng" dirty="0">
                <a:latin typeface="Frutiger 55" pitchFamily="34" charset="0"/>
              </a:rPr>
              <a:t>#R</a:t>
            </a:r>
            <a:r>
              <a:rPr lang="en-US" altLang="hu-HU" sz="1800" dirty="0">
                <a:latin typeface="Frutiger 55" pitchFamily="34" charset="0"/>
              </a:rPr>
              <a:t>  </a:t>
            </a:r>
            <a:r>
              <a:rPr lang="en-US" altLang="hu-HU" sz="1800" u="sng" dirty="0">
                <a:latin typeface="Frutiger 55" pitchFamily="34" charset="0"/>
              </a:rPr>
              <a:t>Plan                                                                        . </a:t>
            </a:r>
            <a:br>
              <a:rPr lang="en-US" altLang="hu-HU" u="sng" dirty="0">
                <a:latin typeface="Frutiger 55" pitchFamily="34" charset="0"/>
              </a:rPr>
            </a:br>
            <a:r>
              <a:rPr lang="nl-NL" altLang="hu-HU" sz="1800" dirty="0">
                <a:solidFill>
                  <a:srgbClr val="FF0000"/>
                </a:solidFill>
                <a:latin typeface="Frutiger 55" pitchFamily="34" charset="0"/>
              </a:rPr>
              <a:t> </a:t>
            </a:r>
            <a:r>
              <a:rPr lang="en-US" altLang="hu-HU" sz="1800" dirty="0">
                <a:solidFill>
                  <a:srgbClr val="FF0000"/>
                </a:solidFill>
                <a:latin typeface="Frutiger 55" pitchFamily="34" charset="0"/>
              </a:rPr>
              <a:t>2</a:t>
            </a:r>
            <a:r>
              <a:rPr lang="nl-NL" altLang="hu-HU" sz="1800" dirty="0">
                <a:latin typeface="Frutiger 55" pitchFamily="34" charset="0"/>
              </a:rPr>
              <a:t>  </a:t>
            </a:r>
            <a:r>
              <a:rPr lang="en-US" altLang="hu-HU" sz="1800" dirty="0">
                <a:latin typeface="Frutiger 55" pitchFamily="34" charset="0"/>
              </a:rPr>
              <a:t> </a:t>
            </a:r>
            <a:r>
              <a:rPr lang="nl-NL" altLang="hu-HU" sz="1800" dirty="0">
                <a:latin typeface="Frutiger 55" pitchFamily="34" charset="0"/>
              </a:rPr>
              <a:t>SELECT STATEMENT</a:t>
            </a:r>
            <a:br>
              <a:rPr lang="en-US" altLang="hu-HU" sz="1800" dirty="0">
                <a:latin typeface="Frutiger 55" pitchFamily="34" charset="0"/>
              </a:rPr>
            </a:br>
            <a:r>
              <a:rPr lang="nl-NL" altLang="hu-HU" sz="1800" dirty="0">
                <a:latin typeface="Frutiger 55" pitchFamily="34" charset="0"/>
              </a:rPr>
              <a:t>14  </a:t>
            </a:r>
            <a:r>
              <a:rPr lang="en-US" altLang="hu-HU" sz="1800" dirty="0">
                <a:latin typeface="Frutiger 55" pitchFamily="34" charset="0"/>
              </a:rPr>
              <a:t> </a:t>
            </a:r>
            <a:r>
              <a:rPr lang="nl-NL" altLang="hu-HU" sz="1800" dirty="0">
                <a:latin typeface="Frutiger 55" pitchFamily="34" charset="0"/>
              </a:rPr>
              <a:t> FILTER</a:t>
            </a:r>
            <a:br>
              <a:rPr lang="en-US" altLang="hu-HU" sz="1800" dirty="0">
                <a:latin typeface="Frutiger 55" pitchFamily="34" charset="0"/>
              </a:rPr>
            </a:br>
            <a:r>
              <a:rPr lang="nl-NL" altLang="hu-HU" sz="1800" dirty="0">
                <a:latin typeface="Frutiger 55" pitchFamily="34" charset="0"/>
              </a:rPr>
              <a:t>14   </a:t>
            </a:r>
            <a:r>
              <a:rPr lang="en-US" altLang="hu-HU" sz="1800" dirty="0">
                <a:latin typeface="Frutiger 55" pitchFamily="34" charset="0"/>
              </a:rPr>
              <a:t>  </a:t>
            </a:r>
            <a:r>
              <a:rPr lang="nl-NL" altLang="hu-HU" sz="1800" dirty="0">
                <a:latin typeface="Frutiger 55" pitchFamily="34" charset="0"/>
              </a:rPr>
              <a:t> TABLE ACCESS (FULL) OF 'EMP‘</a:t>
            </a:r>
            <a:br>
              <a:rPr lang="en-US" altLang="hu-HU" sz="1800" dirty="0">
                <a:latin typeface="Frutiger 55" pitchFamily="34" charset="0"/>
              </a:rPr>
            </a:br>
            <a:r>
              <a:rPr lang="nl-NL" altLang="hu-HU" sz="1800" dirty="0">
                <a:solidFill>
                  <a:srgbClr val="0070C0"/>
                </a:solidFill>
                <a:latin typeface="Frutiger 55" pitchFamily="34" charset="0"/>
              </a:rPr>
              <a:t>11</a:t>
            </a:r>
            <a:r>
              <a:rPr lang="nl-NL" altLang="hu-HU" sz="1800" dirty="0">
                <a:latin typeface="Frutiger 55" pitchFamily="34" charset="0"/>
              </a:rPr>
              <a:t>    </a:t>
            </a:r>
            <a:r>
              <a:rPr lang="en-US" altLang="hu-HU" sz="1800" dirty="0">
                <a:latin typeface="Frutiger 55" pitchFamily="34" charset="0"/>
              </a:rPr>
              <a:t>  </a:t>
            </a:r>
            <a:r>
              <a:rPr lang="nl-NL" altLang="hu-HU" sz="1800" dirty="0">
                <a:latin typeface="Frutiger 55" pitchFamily="34" charset="0"/>
              </a:rPr>
              <a:t>TABLE ACCESS (BY ROWID) OF 'EMP‘</a:t>
            </a:r>
            <a:br>
              <a:rPr lang="en-US" altLang="hu-HU" sz="1800" dirty="0">
                <a:latin typeface="Frutiger 55" pitchFamily="34" charset="0"/>
              </a:rPr>
            </a:br>
            <a:r>
              <a:rPr lang="nl-NL" altLang="hu-HU" sz="1800" dirty="0">
                <a:solidFill>
                  <a:srgbClr val="00B050"/>
                </a:solidFill>
                <a:latin typeface="Frutiger 55" pitchFamily="34" charset="0"/>
              </a:rPr>
              <a:t>12</a:t>
            </a:r>
            <a:r>
              <a:rPr lang="nl-NL" altLang="hu-HU" sz="1800" dirty="0">
                <a:latin typeface="Frutiger 55" pitchFamily="34" charset="0"/>
              </a:rPr>
              <a:t>     </a:t>
            </a:r>
            <a:r>
              <a:rPr lang="en-US" altLang="hu-HU" sz="1800" dirty="0">
                <a:latin typeface="Frutiger 55" pitchFamily="34" charset="0"/>
              </a:rPr>
              <a:t>    </a:t>
            </a:r>
            <a:r>
              <a:rPr lang="nl-NL" altLang="hu-HU" sz="1800" dirty="0">
                <a:latin typeface="Frutiger 55" pitchFamily="34" charset="0"/>
              </a:rPr>
              <a:t>INDEX (UNIQUE SCAN) OF 'I_EMP_PK' (UNIQUE)</a:t>
            </a:r>
            <a:br>
              <a:rPr lang="en-US" altLang="hu-HU" sz="1800" dirty="0">
                <a:latin typeface="Frutiger 55" pitchFamily="34" charset="0"/>
              </a:rPr>
            </a:br>
            <a:endParaRPr lang="en-US" altLang="hu-HU" sz="1800" dirty="0">
              <a:latin typeface="Frutiger 55" pitchFamily="34" charset="0"/>
            </a:endParaRP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Emp has 14 records</a:t>
            </a:r>
          </a:p>
          <a:p>
            <a:pPr lvl="1" eaLnBrk="1" hangingPunct="1"/>
            <a:r>
              <a:rPr lang="en-US" altLang="hu-HU" sz="2000" dirty="0">
                <a:solidFill>
                  <a:srgbClr val="00B050"/>
                </a:solidFill>
                <a:latin typeface="Frutiger 55" pitchFamily="34" charset="0"/>
              </a:rPr>
              <a:t>Two of them </a:t>
            </a:r>
            <a:r>
              <a:rPr lang="en-US" altLang="hu-HU" sz="2000" dirty="0">
                <a:latin typeface="Frutiger 55" pitchFamily="34" charset="0"/>
              </a:rPr>
              <a:t>have no manager (NULL </a:t>
            </a:r>
            <a:r>
              <a:rPr lang="en-US" altLang="hu-HU" sz="2000" dirty="0" err="1">
                <a:latin typeface="Frutiger 55" pitchFamily="34" charset="0"/>
              </a:rPr>
              <a:t>mgr</a:t>
            </a:r>
            <a:r>
              <a:rPr lang="en-US" altLang="hu-HU" sz="2000" dirty="0">
                <a:latin typeface="Frutiger 55" pitchFamily="34" charset="0"/>
              </a:rPr>
              <a:t> column value)</a:t>
            </a:r>
          </a:p>
          <a:p>
            <a:pPr lvl="1" eaLnBrk="1" hangingPunct="1"/>
            <a:r>
              <a:rPr lang="en-US" altLang="hu-HU" sz="2000" dirty="0">
                <a:solidFill>
                  <a:srgbClr val="0070C0"/>
                </a:solidFill>
                <a:latin typeface="Frutiger 55" pitchFamily="34" charset="0"/>
              </a:rPr>
              <a:t>One of them </a:t>
            </a:r>
            <a:r>
              <a:rPr lang="en-US" altLang="hu-HU" sz="2000" dirty="0">
                <a:latin typeface="Frutiger 55" pitchFamily="34" charset="0"/>
              </a:rPr>
              <a:t>points to non-existing employee</a:t>
            </a:r>
          </a:p>
          <a:p>
            <a:pPr lvl="1" eaLnBrk="1" hangingPunct="1"/>
            <a:r>
              <a:rPr lang="en-US" altLang="hu-HU" sz="2000" dirty="0">
                <a:solidFill>
                  <a:srgbClr val="FF0000"/>
                </a:solidFill>
                <a:latin typeface="Frutiger 55" pitchFamily="34" charset="0"/>
              </a:rPr>
              <a:t>Two actually </a:t>
            </a:r>
            <a:r>
              <a:rPr lang="en-US" altLang="hu-HU" sz="2000" dirty="0">
                <a:latin typeface="Frutiger 55" pitchFamily="34" charset="0"/>
              </a:rPr>
              <a:t>earn more than their manager</a:t>
            </a:r>
            <a:endParaRPr lang="nl-NL" altLang="hu-HU" sz="2000" dirty="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Hints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z="2800">
                <a:solidFill>
                  <a:srgbClr val="FF0000"/>
                </a:solidFill>
                <a:latin typeface="Frutiger 55" pitchFamily="34" charset="0"/>
              </a:rPr>
              <a:t>Force optimizer</a:t>
            </a:r>
            <a:r>
              <a:rPr lang="en-US" altLang="hu-HU" sz="2800">
                <a:latin typeface="Frutiger 55" pitchFamily="34" charset="0"/>
              </a:rPr>
              <a:t> to pick specific alternative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400">
                <a:solidFill>
                  <a:srgbClr val="009900"/>
                </a:solidFill>
                <a:latin typeface="Frutiger 55" pitchFamily="34" charset="0"/>
              </a:rPr>
              <a:t>Implemented via embedded comment</a:t>
            </a:r>
            <a:br>
              <a:rPr lang="en-US" altLang="hu-HU" sz="2400">
                <a:latin typeface="Frutiger 55" pitchFamily="34" charset="0"/>
              </a:rPr>
            </a:br>
            <a:br>
              <a:rPr lang="en-US" altLang="hu-HU" sz="24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SELECT /*+ &lt;hint&gt; */ ….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FROM ….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WHERE ….</a:t>
            </a:r>
            <a:br>
              <a:rPr lang="en-US" altLang="hu-HU" sz="2000">
                <a:latin typeface="Frutiger 55" pitchFamily="34" charset="0"/>
              </a:rPr>
            </a:b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UPDATE /*+ &lt;hint&gt; */ ….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WHERE ….</a:t>
            </a:r>
            <a:br>
              <a:rPr lang="en-US" altLang="hu-HU" sz="2000">
                <a:latin typeface="Frutiger 55" pitchFamily="34" charset="0"/>
              </a:rPr>
            </a:b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DELETE /*+ &lt;hint&gt; */ ….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WHERE ….</a:t>
            </a:r>
            <a:br>
              <a:rPr lang="en-US" altLang="hu-HU" sz="2000">
                <a:latin typeface="Frutiger 55" pitchFamily="34" charset="0"/>
              </a:rPr>
            </a:b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INSERT (see SELECT)</a:t>
            </a:r>
            <a:endParaRPr lang="nl-NL" altLang="hu-HU" sz="20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Hints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en-US" altLang="hu-HU" sz="2400">
                <a:latin typeface="Frutiger 55" pitchFamily="34" charset="0"/>
              </a:rPr>
              <a:t>Common hints</a:t>
            </a:r>
          </a:p>
          <a:p>
            <a:pPr lvl="2" eaLnBrk="1" hangingPunct="1"/>
            <a:r>
              <a:rPr lang="en-US" altLang="hu-HU" sz="2000">
                <a:latin typeface="Frutiger 55" pitchFamily="34" charset="0"/>
              </a:rPr>
              <a:t>Full(&lt;tab&gt;) </a:t>
            </a:r>
          </a:p>
          <a:p>
            <a:pPr lvl="2" eaLnBrk="1" hangingPunct="1"/>
            <a:r>
              <a:rPr lang="en-US" altLang="hu-HU" sz="2000">
                <a:latin typeface="Frutiger 55" pitchFamily="34" charset="0"/>
              </a:rPr>
              <a:t>Index(&lt;tab&gt; &lt;ind&gt;)</a:t>
            </a:r>
          </a:p>
          <a:p>
            <a:pPr lvl="2" eaLnBrk="1" hangingPunct="1"/>
            <a:r>
              <a:rPr lang="en-US" altLang="hu-HU" sz="2000">
                <a:latin typeface="Frutiger 55" pitchFamily="34" charset="0"/>
              </a:rPr>
              <a:t>Index_asc(&lt;tab&gt; &lt;ind&gt;)</a:t>
            </a:r>
          </a:p>
          <a:p>
            <a:pPr lvl="2" eaLnBrk="1" hangingPunct="1"/>
            <a:r>
              <a:rPr lang="en-US" altLang="hu-HU" sz="2000">
                <a:latin typeface="Frutiger 55" pitchFamily="34" charset="0"/>
              </a:rPr>
              <a:t>Index_desc(&lt;tab&gt; &lt;ind&gt;)</a:t>
            </a:r>
          </a:p>
          <a:p>
            <a:pPr lvl="2" eaLnBrk="1" hangingPunct="1"/>
            <a:r>
              <a:rPr lang="en-US" altLang="hu-HU" sz="2000">
                <a:latin typeface="Frutiger 55" pitchFamily="34" charset="0"/>
              </a:rPr>
              <a:t>Ordered</a:t>
            </a:r>
          </a:p>
          <a:p>
            <a:pPr lvl="2" eaLnBrk="1" hangingPunct="1"/>
            <a:r>
              <a:rPr lang="en-US" altLang="hu-HU" sz="2000">
                <a:latin typeface="Frutiger 55" pitchFamily="34" charset="0"/>
              </a:rPr>
              <a:t>Use_NL(&lt;tab&gt; &lt;tab&gt;)</a:t>
            </a:r>
          </a:p>
          <a:p>
            <a:pPr lvl="2" eaLnBrk="1" hangingPunct="1"/>
            <a:r>
              <a:rPr lang="en-US" altLang="hu-HU" sz="2000">
                <a:latin typeface="Frutiger 55" pitchFamily="34" charset="0"/>
              </a:rPr>
              <a:t>Use_Merge(&lt;tab&gt; &lt;tab&gt;)</a:t>
            </a:r>
          </a:p>
          <a:p>
            <a:pPr lvl="2" eaLnBrk="1" hangingPunct="1"/>
            <a:r>
              <a:rPr lang="en-US" altLang="hu-HU" sz="2000">
                <a:latin typeface="Frutiger 55" pitchFamily="34" charset="0"/>
              </a:rPr>
              <a:t>Use_Hash(&lt;tab&gt; &lt;tab&gt;)</a:t>
            </a:r>
          </a:p>
          <a:p>
            <a:pPr lvl="2" eaLnBrk="1" hangingPunct="1"/>
            <a:r>
              <a:rPr lang="en-US" altLang="hu-HU" sz="2000">
                <a:latin typeface="Frutiger 55" pitchFamily="34" charset="0"/>
              </a:rPr>
              <a:t>Leading(&lt;tab&gt;)</a:t>
            </a:r>
          </a:p>
          <a:p>
            <a:pPr lvl="2" eaLnBrk="1" hangingPunct="1"/>
            <a:r>
              <a:rPr lang="en-US" altLang="hu-HU" sz="2000">
                <a:latin typeface="Frutiger 55" pitchFamily="34" charset="0"/>
              </a:rPr>
              <a:t>First_rows, All_rows, Rule</a:t>
            </a:r>
          </a:p>
          <a:p>
            <a:pPr lvl="2" eaLnBrk="1" hangingPunct="1"/>
            <a:endParaRPr lang="nl-NL" altLang="hu-HU" sz="20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Analyze command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810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z="2800">
                <a:latin typeface="Frutiger 55" pitchFamily="34" charset="0"/>
              </a:rPr>
              <a:t>Statistics need to be periodically generated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400">
                <a:latin typeface="Frutiger 55" pitchFamily="34" charset="0"/>
              </a:rPr>
              <a:t>Done via ‘ANALYZE’ command</a:t>
            </a:r>
            <a:br>
              <a:rPr lang="en-US" altLang="hu-HU" sz="2400">
                <a:latin typeface="Frutiger 55" pitchFamily="34" charset="0"/>
              </a:rPr>
            </a:br>
            <a:br>
              <a:rPr lang="en-US" altLang="hu-HU" sz="2400">
                <a:latin typeface="Frutiger 55" pitchFamily="34" charset="0"/>
              </a:rPr>
            </a:br>
            <a:r>
              <a:rPr lang="en-US" altLang="hu-HU" sz="2400">
                <a:latin typeface="Frutiger 55" pitchFamily="34" charset="0"/>
              </a:rPr>
              <a:t>Analyze &lt;Table | Index&gt; &lt;x&gt;</a:t>
            </a:r>
            <a:br>
              <a:rPr lang="en-US" altLang="hu-HU" sz="2400">
                <a:latin typeface="Frutiger 55" pitchFamily="34" charset="0"/>
              </a:rPr>
            </a:br>
            <a:r>
              <a:rPr lang="en-US" altLang="hu-HU" sz="2400">
                <a:latin typeface="Frutiger 55" pitchFamily="34" charset="0"/>
              </a:rPr>
              <a:t>&lt;</a:t>
            </a:r>
            <a:r>
              <a:rPr lang="en-US" altLang="hu-HU" sz="2400">
                <a:solidFill>
                  <a:srgbClr val="009900"/>
                </a:solidFill>
                <a:latin typeface="Frutiger 55" pitchFamily="34" charset="0"/>
              </a:rPr>
              <a:t>compute</a:t>
            </a:r>
            <a:r>
              <a:rPr lang="en-US" altLang="hu-HU" sz="2400">
                <a:latin typeface="Frutiger 55" pitchFamily="34" charset="0"/>
              </a:rPr>
              <a:t> | </a:t>
            </a:r>
            <a:r>
              <a:rPr lang="en-US" altLang="hu-HU" sz="2400">
                <a:solidFill>
                  <a:srgbClr val="009900"/>
                </a:solidFill>
                <a:latin typeface="Frutiger 55" pitchFamily="34" charset="0"/>
              </a:rPr>
              <a:t>estimate</a:t>
            </a:r>
            <a:r>
              <a:rPr lang="en-US" altLang="hu-HU" sz="2400">
                <a:latin typeface="Frutiger 55" pitchFamily="34" charset="0"/>
              </a:rPr>
              <a:t> | </a:t>
            </a:r>
            <a:r>
              <a:rPr lang="en-US" altLang="hu-HU" sz="2400">
                <a:solidFill>
                  <a:srgbClr val="009900"/>
                </a:solidFill>
                <a:latin typeface="Frutiger 55" pitchFamily="34" charset="0"/>
              </a:rPr>
              <a:t>delete</a:t>
            </a:r>
            <a:r>
              <a:rPr lang="en-US" altLang="hu-HU" sz="2400">
                <a:latin typeface="Frutiger 55" pitchFamily="34" charset="0"/>
              </a:rPr>
              <a:t>&gt; statistics</a:t>
            </a:r>
            <a:br>
              <a:rPr lang="en-US" altLang="hu-HU" sz="2400">
                <a:latin typeface="Frutiger 55" pitchFamily="34" charset="0"/>
              </a:rPr>
            </a:br>
            <a:r>
              <a:rPr lang="en-US" altLang="hu-HU" sz="2400">
                <a:latin typeface="Frutiger 55" pitchFamily="34" charset="0"/>
              </a:rPr>
              <a:t>		&lt;sample &lt;x&gt; &lt;Rows | Percent&gt;&gt;</a:t>
            </a:r>
            <a:br>
              <a:rPr lang="en-US" altLang="hu-HU" sz="2400">
                <a:latin typeface="Frutiger 55" pitchFamily="34" charset="0"/>
              </a:rPr>
            </a:br>
            <a:br>
              <a:rPr lang="en-US" altLang="hu-HU" sz="2400">
                <a:latin typeface="Frutiger 55" pitchFamily="34" charset="0"/>
              </a:rPr>
            </a:br>
            <a:br>
              <a:rPr lang="en-US" altLang="hu-HU" sz="2400">
                <a:latin typeface="Frutiger 55" pitchFamily="34" charset="0"/>
              </a:rPr>
            </a:br>
            <a:r>
              <a:rPr lang="en-US" altLang="hu-HU" sz="2400">
                <a:latin typeface="Frutiger 55" pitchFamily="34" charset="0"/>
              </a:rPr>
              <a:t>A</a:t>
            </a:r>
            <a:r>
              <a:rPr lang="en-US" altLang="hu-HU" sz="2000">
                <a:latin typeface="Frutiger 55" pitchFamily="34" charset="0"/>
              </a:rPr>
              <a:t>nalyze table emp estimate statistics sample 30 percent;</a:t>
            </a:r>
            <a:br>
              <a:rPr lang="en-US" altLang="hu-HU" sz="2000">
                <a:latin typeface="Frutiger 55" pitchFamily="34" charset="0"/>
              </a:rPr>
            </a:b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346325" y="5907088"/>
            <a:ext cx="456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i="1">
                <a:latin typeface="Frutiger 55" pitchFamily="34" charset="0"/>
              </a:rPr>
              <a:t>ANALYZE will be de-supported</a:t>
            </a:r>
            <a:endParaRPr lang="nl-NL" altLang="hu-HU" sz="2400" i="1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Dbms_Stats Package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>
                <a:solidFill>
                  <a:srgbClr val="009900"/>
                </a:solidFill>
                <a:latin typeface="Frutiger 55" pitchFamily="34" charset="0"/>
              </a:rPr>
              <a:t>Successor of Analyze command</a:t>
            </a:r>
            <a:br>
              <a:rPr lang="en-US" altLang="hu-HU" sz="2800">
                <a:latin typeface="Frutiger 55" pitchFamily="34" charset="0"/>
              </a:rPr>
            </a:br>
            <a:endParaRPr lang="en-US" altLang="hu-HU" sz="2800">
              <a:latin typeface="Frutiger 55" pitchFamily="34" charset="0"/>
            </a:endParaRPr>
          </a:p>
          <a:p>
            <a:pPr lvl="2" eaLnBrk="1" hangingPunct="1"/>
            <a:r>
              <a:rPr lang="en-US" altLang="hu-HU" sz="2000">
                <a:latin typeface="Frutiger 55" pitchFamily="34" charset="0"/>
              </a:rPr>
              <a:t>Dbms_stats.gather_index_stats(&lt;owner&gt;,&lt;index&gt;,</a:t>
            </a:r>
            <a:br>
              <a:rPr lang="en-US" altLang="hu-HU" sz="2000">
                <a:latin typeface="Frutiger 55" pitchFamily="34" charset="0"/>
              </a:rPr>
            </a:br>
            <a:r>
              <a:rPr lang="en-US" altLang="hu-HU" sz="2000">
                <a:latin typeface="Frutiger 55" pitchFamily="34" charset="0"/>
              </a:rPr>
              <a:t>	&lt;blocksample&gt;,&lt;est.percent&gt;)</a:t>
            </a:r>
          </a:p>
          <a:p>
            <a:pPr lvl="2" eaLnBrk="1" hangingPunct="1"/>
            <a:r>
              <a:rPr lang="en-US" altLang="hu-HU" sz="2000">
                <a:latin typeface="Frutiger 55" pitchFamily="34" charset="0"/>
              </a:rPr>
              <a:t>Dbms_stats.gather_table_stats(&lt;owner&gt;,&lt;table&gt;,</a:t>
            </a:r>
          </a:p>
          <a:p>
            <a:pPr lvl="2"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		&lt;blocksample&gt;,&lt;est.percent&gt;)</a:t>
            </a:r>
          </a:p>
          <a:p>
            <a:pPr lvl="2" eaLnBrk="1" hangingPunct="1"/>
            <a:r>
              <a:rPr lang="en-US" altLang="hu-HU" sz="2000">
                <a:latin typeface="Frutiger 55" pitchFamily="34" charset="0"/>
              </a:rPr>
              <a:t>Dbms_stats.delete_index_stats(&lt;owner&gt;,&lt;index&gt;)</a:t>
            </a:r>
          </a:p>
          <a:p>
            <a:pPr lvl="2" eaLnBrk="1" hangingPunct="1"/>
            <a:r>
              <a:rPr lang="en-US" altLang="hu-HU" sz="2000">
                <a:latin typeface="Frutiger 55" pitchFamily="34" charset="0"/>
              </a:rPr>
              <a:t>Dbms_stats.delete_table_stats(&lt;owner&gt;,&lt;table&gt;)</a:t>
            </a:r>
          </a:p>
          <a:p>
            <a:pPr eaLnBrk="1" hangingPunct="1">
              <a:buFontTx/>
              <a:buNone/>
            </a:pPr>
            <a:br>
              <a:rPr lang="en-US" altLang="hu-HU" sz="2800">
                <a:latin typeface="Frutiger 55" pitchFamily="34" charset="0"/>
              </a:rPr>
            </a:br>
            <a:r>
              <a:rPr lang="en-US" altLang="hu-HU" sz="1800">
                <a:latin typeface="Frutiger 55" pitchFamily="34" charset="0"/>
              </a:rPr>
              <a:t>SQL&gt;exec dbms_stats.gather_table_status(‘scott’,’emp’,null,30);</a:t>
            </a:r>
            <a:endParaRPr lang="nl-NL" altLang="hu-HU" sz="18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Warehouse Specifics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>
                <a:latin typeface="Frutiger 55" pitchFamily="34" charset="0"/>
              </a:rPr>
              <a:t>Traditional Star Query</a:t>
            </a:r>
          </a:p>
          <a:p>
            <a:pPr eaLnBrk="1" hangingPunct="1"/>
            <a:r>
              <a:rPr lang="en-US" altLang="hu-HU" sz="2800">
                <a:latin typeface="Frutiger 55" pitchFamily="34" charset="0"/>
              </a:rPr>
              <a:t>Bitmap Indexes</a:t>
            </a:r>
          </a:p>
          <a:p>
            <a:pPr lvl="1" eaLnBrk="1" hangingPunct="1"/>
            <a:r>
              <a:rPr lang="en-US" altLang="hu-HU" sz="2400">
                <a:latin typeface="Frutiger 55" pitchFamily="34" charset="0"/>
              </a:rPr>
              <a:t>Bitmap merge, and, conversion-to-rowid</a:t>
            </a:r>
          </a:p>
          <a:p>
            <a:pPr lvl="1" eaLnBrk="1" hangingPunct="1"/>
            <a:r>
              <a:rPr lang="en-US" altLang="hu-HU" sz="2400">
                <a:latin typeface="Frutiger 55" pitchFamily="34" charset="0"/>
              </a:rPr>
              <a:t>Single table query</a:t>
            </a:r>
          </a:p>
          <a:p>
            <a:pPr eaLnBrk="1" hangingPunct="1"/>
            <a:r>
              <a:rPr lang="en-US" altLang="hu-HU" sz="2800">
                <a:latin typeface="Frutiger 55" pitchFamily="34" charset="0"/>
              </a:rPr>
              <a:t>Star Queries</a:t>
            </a:r>
          </a:p>
          <a:p>
            <a:pPr lvl="1" eaLnBrk="1" hangingPunct="1"/>
            <a:r>
              <a:rPr lang="en-US" altLang="hu-HU" sz="2400">
                <a:latin typeface="Frutiger 55" pitchFamily="34" charset="0"/>
              </a:rPr>
              <a:t>Multiple tables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Traditional Star Query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029200"/>
            <a:ext cx="7848600" cy="1524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z="2000">
                <a:latin typeface="Frutiger 55" pitchFamily="34" charset="0"/>
              </a:rPr>
              <a:t>Double nested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1800">
                <a:latin typeface="Frutiger 55" pitchFamily="34" charset="0"/>
              </a:rPr>
              <a:t>Pick one table as start (A or 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1800">
                <a:latin typeface="Frutiger 55" pitchFamily="34" charset="0"/>
              </a:rPr>
              <a:t>Then follow join-conditions using Nested_Loops</a:t>
            </a:r>
            <a:br>
              <a:rPr lang="en-US" altLang="hu-HU" sz="1800">
                <a:latin typeface="Frutiger 55" pitchFamily="34" charset="0"/>
              </a:rPr>
            </a:br>
            <a:br>
              <a:rPr lang="en-US" altLang="hu-HU" sz="1800">
                <a:latin typeface="Frutiger 55" pitchFamily="34" charset="0"/>
              </a:rPr>
            </a:br>
            <a:r>
              <a:rPr lang="en-US" altLang="hu-HU" sz="1800">
                <a:latin typeface="Frutiger 55" pitchFamily="34" charset="0"/>
              </a:rPr>
              <a:t>		Too complex for AND-EQUAL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3048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&gt;...NESTED LOOPS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&gt;.....NESTED LOOPS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full b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by rowid fact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&gt;.........INDEX range scan i_fact_b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a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unique scan a_pk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3048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f.*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a,b,f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a.pk = f.a_fk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b.pk = f.b_fk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a.t = …  AND b.s = …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A(pk), B(pk)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F(a_fk), F(b_fk)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Traditional Star Query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80899" name="Rectangle 4"/>
          <p:cNvSpPr>
            <a:spLocks noChangeArrowheads="1"/>
          </p:cNvSpPr>
          <p:nvPr/>
        </p:nvSpPr>
        <p:spPr bwMode="auto">
          <a:xfrm>
            <a:off x="1676400" y="1828800"/>
            <a:ext cx="838200" cy="990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0900" name="Rectangle 5"/>
          <p:cNvSpPr>
            <a:spLocks noChangeArrowheads="1"/>
          </p:cNvSpPr>
          <p:nvPr/>
        </p:nvSpPr>
        <p:spPr bwMode="auto">
          <a:xfrm>
            <a:off x="3124200" y="3733800"/>
            <a:ext cx="2438400" cy="2438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0901" name="Rectangle 7"/>
          <p:cNvSpPr>
            <a:spLocks noChangeArrowheads="1"/>
          </p:cNvSpPr>
          <p:nvPr/>
        </p:nvSpPr>
        <p:spPr bwMode="auto">
          <a:xfrm>
            <a:off x="6172200" y="1828800"/>
            <a:ext cx="838200" cy="990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0902" name="Text Box 8"/>
          <p:cNvSpPr txBox="1">
            <a:spLocks noChangeArrowheads="1"/>
          </p:cNvSpPr>
          <p:nvPr/>
        </p:nvSpPr>
        <p:spPr bwMode="auto">
          <a:xfrm>
            <a:off x="838200" y="1828800"/>
            <a:ext cx="804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Dim1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80903" name="Text Box 9"/>
          <p:cNvSpPr txBox="1">
            <a:spLocks noChangeArrowheads="1"/>
          </p:cNvSpPr>
          <p:nvPr/>
        </p:nvSpPr>
        <p:spPr bwMode="auto">
          <a:xfrm>
            <a:off x="7086600" y="1828800"/>
            <a:ext cx="804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Dim2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80904" name="Text Box 10"/>
          <p:cNvSpPr txBox="1">
            <a:spLocks noChangeArrowheads="1"/>
          </p:cNvSpPr>
          <p:nvPr/>
        </p:nvSpPr>
        <p:spPr bwMode="auto">
          <a:xfrm>
            <a:off x="2133600" y="47244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latin typeface="Frutiger 55" pitchFamily="34" charset="0"/>
              </a:rPr>
              <a:t>Fact</a:t>
            </a:r>
            <a:endParaRPr lang="nl-NL" altLang="hu-HU" sz="2400">
              <a:latin typeface="Frutiger 55" pitchFamily="34" charset="0"/>
            </a:endParaRPr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2286000" y="6248400"/>
            <a:ext cx="4505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i="1">
                <a:latin typeface="Frutiger 55" pitchFamily="34" charset="0"/>
              </a:rPr>
              <a:t>Four access-order alternatives!</a:t>
            </a:r>
            <a:endParaRPr lang="nl-NL" altLang="hu-HU" sz="2400" i="1">
              <a:latin typeface="Frutiger 55" pitchFamily="34" charset="0"/>
            </a:endParaRPr>
          </a:p>
        </p:txBody>
      </p:sp>
      <p:sp>
        <p:nvSpPr>
          <p:cNvPr id="80906" name="AutoShape 13"/>
          <p:cNvSpPr>
            <a:spLocks noChangeArrowheads="1"/>
          </p:cNvSpPr>
          <p:nvPr/>
        </p:nvSpPr>
        <p:spPr bwMode="auto">
          <a:xfrm>
            <a:off x="1828800" y="3048000"/>
            <a:ext cx="5562600" cy="990600"/>
          </a:xfrm>
          <a:prstGeom prst="curvedUpArrow">
            <a:avLst>
              <a:gd name="adj1" fmla="val 31639"/>
              <a:gd name="adj2" fmla="val 170359"/>
              <a:gd name="adj3" fmla="val 12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0907" name="AutoShape 14"/>
          <p:cNvSpPr>
            <a:spLocks noChangeArrowheads="1"/>
          </p:cNvSpPr>
          <p:nvPr/>
        </p:nvSpPr>
        <p:spPr bwMode="auto">
          <a:xfrm flipH="1">
            <a:off x="2133600" y="2895600"/>
            <a:ext cx="4191000" cy="914400"/>
          </a:xfrm>
          <a:prstGeom prst="curvedUpArrow">
            <a:avLst>
              <a:gd name="adj1" fmla="val 25824"/>
              <a:gd name="adj2" fmla="val 139049"/>
              <a:gd name="adj3" fmla="val 13782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0908" name="AutoShape 16"/>
          <p:cNvSpPr>
            <a:spLocks noChangeArrowheads="1"/>
          </p:cNvSpPr>
          <p:nvPr/>
        </p:nvSpPr>
        <p:spPr bwMode="auto">
          <a:xfrm rot="7697688">
            <a:off x="3373438" y="2022475"/>
            <a:ext cx="381000" cy="2025650"/>
          </a:xfrm>
          <a:prstGeom prst="downArrow">
            <a:avLst>
              <a:gd name="adj1" fmla="val 38889"/>
              <a:gd name="adj2" fmla="val 111207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0909" name="AutoShape 17"/>
          <p:cNvSpPr>
            <a:spLocks noChangeArrowheads="1"/>
          </p:cNvSpPr>
          <p:nvPr/>
        </p:nvSpPr>
        <p:spPr bwMode="auto">
          <a:xfrm rot="-7697777">
            <a:off x="5011738" y="2028825"/>
            <a:ext cx="381000" cy="2003425"/>
          </a:xfrm>
          <a:prstGeom prst="downArrow">
            <a:avLst>
              <a:gd name="adj1" fmla="val 38889"/>
              <a:gd name="adj2" fmla="val 109987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0910" name="AutoShape 19"/>
          <p:cNvSpPr>
            <a:spLocks noChangeArrowheads="1"/>
          </p:cNvSpPr>
          <p:nvPr/>
        </p:nvSpPr>
        <p:spPr bwMode="auto">
          <a:xfrm>
            <a:off x="2819400" y="1905000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0911" name="AutoShape 20"/>
          <p:cNvSpPr>
            <a:spLocks noChangeArrowheads="1"/>
          </p:cNvSpPr>
          <p:nvPr/>
        </p:nvSpPr>
        <p:spPr bwMode="auto">
          <a:xfrm flipH="1">
            <a:off x="4343400" y="1905000"/>
            <a:ext cx="1600200" cy="304800"/>
          </a:xfrm>
          <a:prstGeom prst="rightArrow">
            <a:avLst>
              <a:gd name="adj1" fmla="val 50000"/>
              <a:gd name="adj2" fmla="val 13125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0912" name="AutoShape 21"/>
          <p:cNvSpPr>
            <a:spLocks noChangeArrowheads="1"/>
          </p:cNvSpPr>
          <p:nvPr/>
        </p:nvSpPr>
        <p:spPr bwMode="auto">
          <a:xfrm rot="16200000" flipH="1">
            <a:off x="3695700" y="2552700"/>
            <a:ext cx="1295400" cy="304800"/>
          </a:xfrm>
          <a:prstGeom prst="rightArrow">
            <a:avLst>
              <a:gd name="adj1" fmla="val 50000"/>
              <a:gd name="adj2" fmla="val 10625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Traditional Star Query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419600"/>
            <a:ext cx="7848600" cy="21336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z="2400">
                <a:latin typeface="Frutiger 55" pitchFamily="34" charset="0"/>
              </a:rPr>
              <a:t>Concatenated Index Range Scans for Star Query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>
                <a:latin typeface="Frutiger 55" pitchFamily="34" charset="0"/>
              </a:rPr>
              <a:t>At least two dimensions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>
                <a:latin typeface="Frutiger 55" pitchFamily="34" charset="0"/>
              </a:rPr>
              <a:t>Index at least one column more than dimensions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>
                <a:latin typeface="Frutiger 55" pitchFamily="34" charset="0"/>
              </a:rPr>
              <a:t>Merge-Join-Cartesian gives all applicable dimension combinations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000">
                <a:latin typeface="Frutiger 55" pitchFamily="34" charset="0"/>
              </a:rPr>
              <a:t>Per combination the concatenated index is probed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495800" y="1676400"/>
            <a:ext cx="3962400" cy="2590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&gt;.SELECT STATEMENT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&gt;...NESTED LOOPS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&gt;.....MERGE JOIN cartesian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full a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&gt;.......SORT join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&gt;.........TABLE ACCESS full b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&gt;.....TABLE ACCESS by rowid fact</a:t>
            </a:r>
          </a:p>
          <a:p>
            <a:pPr eaLnBrk="1" hangingPunct="1"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&gt;.......INDEX range scan </a:t>
            </a:r>
            <a:r>
              <a:rPr lang="en-US" altLang="hu-HU" sz="1400" b="1">
                <a:latin typeface="Courier New" panose="02070309020205020404" pitchFamily="49" charset="0"/>
              </a:rPr>
              <a:t>I_</a:t>
            </a:r>
            <a:r>
              <a:rPr lang="nl-NL" altLang="hu-HU" sz="1400" b="1">
                <a:latin typeface="Courier New" panose="02070309020205020404" pitchFamily="49" charset="0"/>
              </a:rPr>
              <a:t>f_abc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609600" y="1676400"/>
            <a:ext cx="3733800" cy="2590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f.*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a,b,f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a.pk = f.a_fk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b.pk = f.b_fk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a.t = …  AND b.s = …</a:t>
            </a:r>
          </a:p>
          <a:p>
            <a:pPr eaLnBrk="1" hangingPunct="1">
              <a:buFontTx/>
              <a:buNone/>
            </a:pPr>
            <a:endParaRPr lang="en-US" altLang="hu-HU" sz="200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F(a_fk,b_fk,…)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DML vs. Queries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>
                <a:latin typeface="Frutiger 55" pitchFamily="34" charset="0"/>
              </a:rPr>
              <a:t>Open =&gt; Parse =&gt; Execute (=&gt; Fetch</a:t>
            </a:r>
            <a:r>
              <a:rPr lang="en-US" altLang="hu-HU" sz="2800" baseline="30000">
                <a:latin typeface="Frutiger 55" pitchFamily="34" charset="0"/>
              </a:rPr>
              <a:t>n</a:t>
            </a:r>
            <a:r>
              <a:rPr lang="en-US" altLang="hu-HU" sz="2800">
                <a:latin typeface="Frutiger 55" pitchFamily="34" charset="0"/>
              </a:rPr>
              <a:t>)</a:t>
            </a:r>
            <a:br>
              <a:rPr lang="en-US" altLang="hu-HU" sz="2800">
                <a:latin typeface="Frutiger 55" pitchFamily="34" charset="0"/>
              </a:rPr>
            </a:br>
            <a:br>
              <a:rPr lang="en-US" altLang="hu-HU" sz="2800">
                <a:latin typeface="Frutiger 55" pitchFamily="34" charset="0"/>
              </a:rPr>
            </a:br>
            <a:r>
              <a:rPr lang="en-US" altLang="hu-HU" sz="2000" b="1">
                <a:latin typeface="Courier New" panose="02070309020205020404" pitchFamily="49" charset="0"/>
              </a:rPr>
              <a:t>SELECT ename,salary</a:t>
            </a:r>
            <a:br>
              <a:rPr lang="en-US" altLang="hu-HU" sz="2000" b="1">
                <a:latin typeface="Courier New" panose="02070309020205020404" pitchFamily="49" charset="0"/>
              </a:rPr>
            </a:br>
            <a:r>
              <a:rPr lang="en-US" altLang="hu-HU" sz="2000" b="1">
                <a:latin typeface="Courier New" panose="02070309020205020404" pitchFamily="49" charset="0"/>
              </a:rPr>
              <a:t>FROM emp</a:t>
            </a:r>
            <a:br>
              <a:rPr lang="en-US" altLang="hu-HU" sz="2000" b="1">
                <a:latin typeface="Courier New" panose="02070309020205020404" pitchFamily="49" charset="0"/>
              </a:rPr>
            </a:br>
            <a:r>
              <a:rPr lang="en-US" altLang="hu-HU" sz="2000" b="1">
                <a:latin typeface="Courier New" panose="02070309020205020404" pitchFamily="49" charset="0"/>
              </a:rPr>
              <a:t>WHERE salary&gt;100000</a:t>
            </a:r>
            <a:br>
              <a:rPr lang="en-US" altLang="hu-HU" sz="2000" b="1">
                <a:latin typeface="Courier New" panose="02070309020205020404" pitchFamily="49" charset="0"/>
              </a:rPr>
            </a:br>
            <a:br>
              <a:rPr lang="en-US" altLang="hu-HU" sz="2000" b="1">
                <a:latin typeface="Courier New" panose="02070309020205020404" pitchFamily="49" charset="0"/>
              </a:rPr>
            </a:br>
            <a:br>
              <a:rPr lang="en-US" altLang="hu-HU" sz="2000" b="1">
                <a:latin typeface="Courier New" panose="02070309020205020404" pitchFamily="49" charset="0"/>
              </a:rPr>
            </a:br>
            <a:br>
              <a:rPr lang="en-US" altLang="hu-HU" sz="2000" b="1">
                <a:latin typeface="Courier New" panose="02070309020205020404" pitchFamily="49" charset="0"/>
              </a:rPr>
            </a:br>
            <a:r>
              <a:rPr lang="en-US" altLang="hu-HU" sz="2000" b="1">
                <a:latin typeface="Courier New" panose="02070309020205020404" pitchFamily="49" charset="0"/>
              </a:rPr>
              <a:t>UPDATE emp</a:t>
            </a:r>
            <a:br>
              <a:rPr lang="en-US" altLang="hu-HU" sz="2000" b="1">
                <a:latin typeface="Courier New" panose="02070309020205020404" pitchFamily="49" charset="0"/>
              </a:rPr>
            </a:br>
            <a:r>
              <a:rPr lang="en-US" altLang="hu-HU" sz="2000" b="1">
                <a:latin typeface="Courier New" panose="02070309020205020404" pitchFamily="49" charset="0"/>
              </a:rPr>
              <a:t>SET commission=‘N’</a:t>
            </a:r>
            <a:br>
              <a:rPr lang="en-US" altLang="hu-HU" sz="2000" b="1">
                <a:latin typeface="Courier New" panose="02070309020205020404" pitchFamily="49" charset="0"/>
              </a:rPr>
            </a:br>
            <a:r>
              <a:rPr lang="en-US" altLang="hu-HU" sz="2000" b="1">
                <a:latin typeface="Courier New" panose="02070309020205020404" pitchFamily="49" charset="0"/>
              </a:rPr>
              <a:t>WHERE salary&gt;100000</a:t>
            </a:r>
            <a:br>
              <a:rPr lang="en-US" altLang="hu-HU" sz="2000" b="1">
                <a:latin typeface="Courier New" panose="02070309020205020404" pitchFamily="49" charset="0"/>
              </a:rPr>
            </a:br>
            <a:br>
              <a:rPr lang="en-US" altLang="hu-HU" sz="2000" b="1">
                <a:latin typeface="Courier New" panose="02070309020205020404" pitchFamily="49" charset="0"/>
              </a:rPr>
            </a:br>
            <a:br>
              <a:rPr lang="en-US" altLang="hu-HU" sz="2000" b="1">
                <a:latin typeface="Courier New" panose="02070309020205020404" pitchFamily="49" charset="0"/>
              </a:rPr>
            </a:br>
            <a:r>
              <a:rPr lang="en-US" altLang="hu-HU" sz="2000" b="1">
                <a:latin typeface="Courier New" panose="02070309020205020404" pitchFamily="49" charset="0"/>
              </a:rPr>
              <a:t>CLIENT                           SERVER</a:t>
            </a:r>
            <a:endParaRPr lang="nl-NL" altLang="hu-HU" sz="2000" b="1">
              <a:latin typeface="Courier New" panose="02070309020205020404" pitchFamily="49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876800" y="3429000"/>
            <a:ext cx="2932113" cy="3968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Same SQL optimization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800600" y="4267200"/>
            <a:ext cx="3298825" cy="7016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All fetches done internally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by SQL-Executor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205413" y="2286000"/>
            <a:ext cx="1736725" cy="7016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Fetches done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By client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 rot="1625832">
            <a:off x="4038600" y="3200400"/>
            <a:ext cx="685800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 rot="-1657953">
            <a:off x="4038600" y="3810000"/>
            <a:ext cx="685800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4191000" y="2514600"/>
            <a:ext cx="685800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4038600" y="4572000"/>
            <a:ext cx="685800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2682875" y="5486400"/>
            <a:ext cx="2889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latin typeface="Frutiger 55" pitchFamily="34" charset="0"/>
              </a:rPr>
              <a:t>=&gt; SQL =&gt;</a:t>
            </a:r>
            <a:br>
              <a:rPr lang="en-US" altLang="hu-HU" sz="1800">
                <a:latin typeface="Frutiger 55" pitchFamily="34" charset="0"/>
              </a:rPr>
            </a:br>
            <a:r>
              <a:rPr lang="en-US" altLang="hu-HU" sz="1800">
                <a:latin typeface="Frutiger 55" pitchFamily="34" charset="0"/>
              </a:rPr>
              <a:t>&lt;= Data or Returncode&lt;=</a:t>
            </a:r>
            <a:endParaRPr lang="nl-NL" altLang="hu-HU" sz="18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Bitmap Access, Single Table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86200"/>
            <a:ext cx="8153400" cy="26670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400">
                <a:latin typeface="Frutiger 55" pitchFamily="34" charset="0"/>
              </a:rPr>
              <a:t>Bitmap OR’s, AND’s and CONVERSION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Find Central and West bitstreams (bitmap key-iteration)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Perform logical OR on them (bitmap merge)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Find Married bitstream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Perform logical AND on region bitstream (bitmap and)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Convert to actual rowid’s</a:t>
            </a:r>
          </a:p>
          <a:p>
            <a:pPr lvl="1" eaLnBrk="1" hangingPunct="1"/>
            <a:r>
              <a:rPr lang="en-US" altLang="hu-HU" sz="2000">
                <a:latin typeface="Frutiger 55" pitchFamily="34" charset="0"/>
              </a:rPr>
              <a:t>Access table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810000" y="1676400"/>
            <a:ext cx="4953000" cy="1981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700"/>
              </a:lnSpc>
              <a:spcBef>
                <a:spcPct val="50000"/>
              </a:spcBef>
              <a:buFontTx/>
              <a:buNone/>
            </a:pPr>
            <a:endParaRPr lang="en-US" altLang="hu-HU" sz="1400" b="1">
              <a:latin typeface="Courier New" panose="02070309020205020404" pitchFamily="49" charset="0"/>
            </a:endParaRPr>
          </a:p>
          <a:p>
            <a:pPr>
              <a:lnSpc>
                <a:spcPts val="7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(BY INDEX ROWID) </a:t>
            </a:r>
            <a:r>
              <a:rPr lang="en-US" altLang="hu-HU" sz="1400" b="1">
                <a:latin typeface="Courier New" panose="02070309020205020404" pitchFamily="49" charset="0"/>
              </a:rPr>
              <a:t>cust</a:t>
            </a:r>
          </a:p>
          <a:p>
            <a:pPr>
              <a:lnSpc>
                <a:spcPts val="7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&gt;.........BITMAP CONVERSION </a:t>
            </a:r>
            <a:r>
              <a:rPr lang="en-US" altLang="hu-HU" sz="1400" b="1">
                <a:latin typeface="Courier New" panose="02070309020205020404" pitchFamily="49" charset="0"/>
              </a:rPr>
              <a:t>to rowids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>
              <a:lnSpc>
                <a:spcPts val="7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&gt;...........BITMAP AND</a:t>
            </a:r>
          </a:p>
          <a:p>
            <a:pPr>
              <a:lnSpc>
                <a:spcPts val="7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&gt;.............BITMAP INDEX </a:t>
            </a:r>
            <a:r>
              <a:rPr lang="en-US" altLang="hu-HU" sz="1400" b="1">
                <a:latin typeface="Courier New" panose="02070309020205020404" pitchFamily="49" charset="0"/>
              </a:rPr>
              <a:t>single value cs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>
              <a:lnSpc>
                <a:spcPts val="7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&gt;.............BITMAP MERGE</a:t>
            </a:r>
          </a:p>
          <a:p>
            <a:pPr>
              <a:lnSpc>
                <a:spcPts val="7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&gt;...............BITMAP KEY ITERATION</a:t>
            </a:r>
          </a:p>
          <a:p>
            <a:pPr>
              <a:lnSpc>
                <a:spcPts val="7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&gt;.................BITMAP INDEX </a:t>
            </a:r>
            <a:r>
              <a:rPr lang="en-US" altLang="hu-HU" sz="1400" b="1">
                <a:latin typeface="Courier New" panose="02070309020205020404" pitchFamily="49" charset="0"/>
              </a:rPr>
              <a:t>range scan cr</a:t>
            </a: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609600" y="1676400"/>
            <a:ext cx="2971800" cy="1981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count(*)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customer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status=‘M’</a:t>
            </a:r>
          </a:p>
          <a:p>
            <a:pPr eaLnBrk="1" hangingPunct="1"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region in (‘C’,’W’);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2971800" y="3048000"/>
            <a:ext cx="1447800" cy="3048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457200" y="3048000"/>
            <a:ext cx="1524000" cy="3048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295400" y="1981200"/>
            <a:ext cx="2133600" cy="3810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3973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1752600" y="3733800"/>
            <a:ext cx="5943600" cy="2895600"/>
          </a:xfrm>
          <a:solidFill>
            <a:srgbClr val="FFCC00"/>
          </a:solidFill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endParaRPr lang="en-US" altLang="hu-HU" sz="1400" b="1">
              <a:latin typeface="Courier New" panose="02070309020205020404" pitchFamily="49" charset="0"/>
            </a:endParaRPr>
          </a:p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&gt;.......TABLE ACCESS (BY INDEX ROWID) f</a:t>
            </a:r>
            <a:endParaRPr lang="en-US" altLang="hu-HU" sz="1400" b="1">
              <a:latin typeface="Courier New" panose="02070309020205020404" pitchFamily="49" charset="0"/>
            </a:endParaRPr>
          </a:p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&gt;.........BITMAP CONVERSION (TO ROWIDS)</a:t>
            </a:r>
          </a:p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&gt;...........BITMAP AND</a:t>
            </a:r>
          </a:p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&gt;.............BITMAP MERGE</a:t>
            </a:r>
          </a:p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&gt;...............BITMAP KEY ITERATION</a:t>
            </a:r>
          </a:p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&gt;.................TABLE ACCESS (FULL) </a:t>
            </a:r>
            <a:r>
              <a:rPr lang="en-US" altLang="hu-HU" sz="1400" b="1">
                <a:latin typeface="Courier New" panose="02070309020205020404" pitchFamily="49" charset="0"/>
              </a:rPr>
              <a:t>d1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&gt;.................BITMAP INDEX (RANGE SCAN) </a:t>
            </a:r>
            <a:r>
              <a:rPr lang="en-US" altLang="hu-HU" sz="1400" b="1">
                <a:latin typeface="Courier New" panose="02070309020205020404" pitchFamily="49" charset="0"/>
              </a:rPr>
              <a:t>id1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&gt;.............BITMAP MERGE</a:t>
            </a:r>
          </a:p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&gt;...............BITMAP KEY ITERATION</a:t>
            </a:r>
          </a:p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&gt;.................TABLE ACCESS (FULL) </a:t>
            </a:r>
            <a:r>
              <a:rPr lang="en-US" altLang="hu-HU" sz="1400" b="1">
                <a:latin typeface="Courier New" panose="02070309020205020404" pitchFamily="49" charset="0"/>
              </a:rPr>
              <a:t>d2</a:t>
            </a:r>
            <a:endParaRPr lang="nl-NL" altLang="hu-HU" sz="1400" b="1">
              <a:latin typeface="Courier New" panose="02070309020205020404" pitchFamily="49" charset="0"/>
            </a:endParaRPr>
          </a:p>
          <a:p>
            <a:pPr defTabSz="822325" eaLnBrk="1" hangingPunct="1">
              <a:lnSpc>
                <a:spcPts val="1000"/>
              </a:lnSpc>
              <a:spcBef>
                <a:spcPct val="50000"/>
              </a:spcBef>
              <a:buFontTx/>
              <a:buNone/>
            </a:pPr>
            <a:r>
              <a:rPr lang="nl-NL" altLang="hu-HU" sz="1400" b="1">
                <a:latin typeface="Courier New" panose="02070309020205020404" pitchFamily="49" charset="0"/>
              </a:rPr>
              <a:t>&gt;.................BITMAP INDEX (RANGE SCAN) </a:t>
            </a:r>
            <a:r>
              <a:rPr lang="en-US" altLang="hu-HU" sz="1400" b="1">
                <a:latin typeface="Courier New" panose="02070309020205020404" pitchFamily="49" charset="0"/>
              </a:rPr>
              <a:t>id2</a:t>
            </a:r>
            <a:endParaRPr lang="nl-NL" altLang="hu-HU" sz="1400" b="1">
              <a:latin typeface="Courier New" panose="02070309020205020404" pitchFamily="49" charset="0"/>
            </a:endParaRPr>
          </a:p>
        </p:txBody>
      </p:sp>
      <p:sp>
        <p:nvSpPr>
          <p:cNvPr id="83974" name="Text Box 7"/>
          <p:cNvSpPr txBox="1">
            <a:spLocks noChangeArrowheads="1"/>
          </p:cNvSpPr>
          <p:nvPr/>
        </p:nvSpPr>
        <p:spPr bwMode="auto">
          <a:xfrm>
            <a:off x="457200" y="2057400"/>
            <a:ext cx="3997325" cy="131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1600"/>
              </a:lnSpc>
              <a:spcBef>
                <a:spcPct val="50000"/>
              </a:spcBef>
              <a:buFontTx/>
              <a:buNone/>
            </a:pPr>
            <a:r>
              <a:rPr lang="en-US" altLang="hu-HU" sz="1800" b="1">
                <a:solidFill>
                  <a:srgbClr val="CC0000"/>
                </a:solidFill>
                <a:latin typeface="Arial" panose="020B0604020202020204" pitchFamily="34" charset="0"/>
              </a:rPr>
              <a:t>	F(pk, d1fk, d2fk, f)</a:t>
            </a:r>
          </a:p>
          <a:p>
            <a:pPr>
              <a:lnSpc>
                <a:spcPts val="1600"/>
              </a:lnSpc>
              <a:spcBef>
                <a:spcPct val="50000"/>
              </a:spcBef>
              <a:buFontTx/>
              <a:buNone/>
            </a:pPr>
            <a:endParaRPr lang="en-US" altLang="hu-HU" sz="1800" b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>
              <a:lnSpc>
                <a:spcPts val="1600"/>
              </a:lnSpc>
              <a:spcBef>
                <a:spcPct val="50000"/>
              </a:spcBef>
              <a:buFontTx/>
              <a:buNone/>
            </a:pPr>
            <a:endParaRPr lang="en-US" altLang="hu-HU" sz="1800" b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>
              <a:lnSpc>
                <a:spcPts val="1600"/>
              </a:lnSpc>
              <a:spcBef>
                <a:spcPct val="50000"/>
              </a:spcBef>
              <a:buFontTx/>
              <a:buNone/>
            </a:pPr>
            <a:r>
              <a:rPr lang="en-US" altLang="hu-HU" sz="1800" b="1">
                <a:solidFill>
                  <a:srgbClr val="CC0000"/>
                </a:solidFill>
                <a:latin typeface="Arial" panose="020B0604020202020204" pitchFamily="34" charset="0"/>
              </a:rPr>
              <a:t>D1(pk,c1,c2)		D2(pk,c1,c2)</a:t>
            </a:r>
            <a:endParaRPr lang="nl-NL" altLang="hu-HU" sz="1800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3975" name="Line 8"/>
          <p:cNvSpPr>
            <a:spLocks noChangeShapeType="1"/>
          </p:cNvSpPr>
          <p:nvPr/>
        </p:nvSpPr>
        <p:spPr bwMode="auto">
          <a:xfrm flipH="1" flipV="1">
            <a:off x="2819400" y="2362200"/>
            <a:ext cx="609600" cy="685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3976" name="Line 9"/>
          <p:cNvSpPr>
            <a:spLocks noChangeShapeType="1"/>
          </p:cNvSpPr>
          <p:nvPr/>
        </p:nvSpPr>
        <p:spPr bwMode="auto">
          <a:xfrm flipV="1">
            <a:off x="1143000" y="2362200"/>
            <a:ext cx="990600" cy="685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3977" name="Text Box 10"/>
          <p:cNvSpPr txBox="1">
            <a:spLocks noChangeArrowheads="1"/>
          </p:cNvSpPr>
          <p:nvPr/>
        </p:nvSpPr>
        <p:spPr bwMode="auto">
          <a:xfrm>
            <a:off x="5334000" y="1600200"/>
            <a:ext cx="3209925" cy="16668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1500"/>
              </a:lnSpc>
              <a:spcBef>
                <a:spcPct val="5000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SELECT sum(f)</a:t>
            </a:r>
          </a:p>
          <a:p>
            <a:pPr>
              <a:lnSpc>
                <a:spcPts val="1500"/>
              </a:lnSpc>
              <a:spcBef>
                <a:spcPct val="5000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FROM F,D1,D2</a:t>
            </a:r>
          </a:p>
          <a:p>
            <a:pPr>
              <a:lnSpc>
                <a:spcPts val="1500"/>
              </a:lnSpc>
              <a:spcBef>
                <a:spcPct val="5000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WHERE F=D1 and F=D2</a:t>
            </a:r>
          </a:p>
          <a:p>
            <a:pPr>
              <a:lnSpc>
                <a:spcPts val="1500"/>
              </a:lnSpc>
              <a:spcBef>
                <a:spcPct val="5000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D1.C1=&lt;…&gt;</a:t>
            </a:r>
          </a:p>
          <a:p>
            <a:pPr>
              <a:lnSpc>
                <a:spcPts val="1500"/>
              </a:lnSpc>
              <a:spcBef>
                <a:spcPct val="50000"/>
              </a:spcBef>
              <a:buFontTx/>
              <a:buNone/>
            </a:pPr>
            <a:r>
              <a:rPr lang="en-US" altLang="hu-HU" sz="2000">
                <a:latin typeface="Frutiger 55" pitchFamily="34" charset="0"/>
              </a:rPr>
              <a:t>AND D2.C2=&lt;…&gt;</a:t>
            </a:r>
            <a:endParaRPr lang="nl-NL" altLang="hu-HU" sz="2000">
              <a:latin typeface="Frutiger 55" pitchFamily="34" charset="0"/>
            </a:endParaRPr>
          </a:p>
        </p:txBody>
      </p:sp>
      <p:sp>
        <p:nvSpPr>
          <p:cNvPr id="83978" name="Text Box 11"/>
          <p:cNvSpPr txBox="1">
            <a:spLocks noChangeArrowheads="1"/>
          </p:cNvSpPr>
          <p:nvPr/>
        </p:nvSpPr>
        <p:spPr bwMode="auto">
          <a:xfrm>
            <a:off x="630238" y="1447800"/>
            <a:ext cx="260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22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23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23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23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23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2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hu-HU" sz="1800">
                <a:solidFill>
                  <a:srgbClr val="CC0000"/>
                </a:solidFill>
                <a:latin typeface="Arial" panose="020B0604020202020204" pitchFamily="34" charset="0"/>
              </a:rPr>
              <a:t>Bitmap indexes: id1, id2</a:t>
            </a:r>
            <a:endParaRPr lang="nl-NL" altLang="hu-HU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3979" name="Rectangle 14"/>
          <p:cNvSpPr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4000">
                <a:solidFill>
                  <a:schemeClr val="tx2"/>
                </a:solidFill>
                <a:latin typeface="Frutiger 55" pitchFamily="34" charset="0"/>
              </a:rPr>
              <a:t>Bitmap Access, Star Query</a:t>
            </a:r>
            <a:endParaRPr lang="nl-NL" altLang="hu-HU" sz="4000">
              <a:solidFill>
                <a:schemeClr val="tx2"/>
              </a:solidFill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Warehouse Hints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>
                <a:latin typeface="Frutiger 55" pitchFamily="34" charset="0"/>
              </a:rPr>
              <a:t>Specific star-query related hints</a:t>
            </a:r>
          </a:p>
          <a:p>
            <a:pPr lvl="1" eaLnBrk="1" hangingPunct="1"/>
            <a:r>
              <a:rPr lang="en-US" altLang="hu-HU" sz="2400">
                <a:latin typeface="Frutiger 55" pitchFamily="34" charset="0"/>
              </a:rPr>
              <a:t>Star</a:t>
            </a:r>
          </a:p>
          <a:p>
            <a:pPr lvl="2" eaLnBrk="1" hangingPunct="1"/>
            <a:r>
              <a:rPr lang="en-US" altLang="hu-HU" sz="2000">
                <a:latin typeface="Frutiger 55" pitchFamily="34" charset="0"/>
              </a:rPr>
              <a:t>Traditional: via concat-index range scan</a:t>
            </a:r>
          </a:p>
          <a:p>
            <a:pPr lvl="1" eaLnBrk="1" hangingPunct="1"/>
            <a:r>
              <a:rPr lang="en-US" altLang="hu-HU" sz="2400">
                <a:latin typeface="Frutiger 55" pitchFamily="34" charset="0"/>
              </a:rPr>
              <a:t>Star_transformation</a:t>
            </a:r>
          </a:p>
          <a:p>
            <a:pPr lvl="2" eaLnBrk="1" hangingPunct="1"/>
            <a:r>
              <a:rPr lang="en-US" altLang="hu-HU" sz="2000">
                <a:latin typeface="Frutiger 55" pitchFamily="34" charset="0"/>
              </a:rPr>
              <a:t>Via single column bitmap index merges/and’s</a:t>
            </a:r>
          </a:p>
          <a:p>
            <a:pPr lvl="1" eaLnBrk="1" hangingPunct="1"/>
            <a:r>
              <a:rPr lang="en-US" altLang="hu-HU" sz="2400">
                <a:latin typeface="Frutiger 55" pitchFamily="34" charset="0"/>
              </a:rPr>
              <a:t>Fact(t) / No_fact(t)</a:t>
            </a:r>
          </a:p>
          <a:p>
            <a:pPr lvl="2" eaLnBrk="1" hangingPunct="1"/>
            <a:r>
              <a:rPr lang="en-US" altLang="hu-HU" sz="2000">
                <a:latin typeface="Frutiger 55" pitchFamily="34" charset="0"/>
              </a:rPr>
              <a:t>Help star_transformation</a:t>
            </a:r>
          </a:p>
          <a:p>
            <a:pPr lvl="1" eaLnBrk="1" hangingPunct="1"/>
            <a:r>
              <a:rPr lang="en-US" altLang="hu-HU" sz="2400">
                <a:latin typeface="Frutiger 55" pitchFamily="34" charset="0"/>
              </a:rPr>
              <a:t>Index_combine(t i1 i2 …)</a:t>
            </a:r>
          </a:p>
          <a:p>
            <a:pPr lvl="2" eaLnBrk="1" hangingPunct="1"/>
            <a:r>
              <a:rPr lang="en-US" altLang="hu-HU" sz="2000">
                <a:latin typeface="Frutiger 55" pitchFamily="34" charset="0"/>
              </a:rPr>
              <a:t>Explicitely instruct which indexes to merge/and</a:t>
            </a:r>
            <a:endParaRPr lang="nl-NL" altLang="hu-HU" sz="20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SQL Tuning: Roadmap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z="2800">
                <a:latin typeface="Frutiger 55" pitchFamily="34" charset="0"/>
              </a:rPr>
              <a:t>Able to read plan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800">
                <a:latin typeface="Frutiger 55" pitchFamily="34" charset="0"/>
              </a:rPr>
              <a:t>Able to translate plan into 3GL program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2000">
                <a:latin typeface="Frutiger 55" pitchFamily="34" charset="0"/>
              </a:rPr>
              <a:t>Know your row-source operators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800">
                <a:latin typeface="Frutiger 55" pitchFamily="34" charset="0"/>
              </a:rPr>
              <a:t>Able to read SQL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800">
                <a:latin typeface="Frutiger 55" pitchFamily="34" charset="0"/>
              </a:rPr>
              <a:t>Able to translate SQL into business query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2000">
                <a:latin typeface="Frutiger 55" pitchFamily="34" charset="0"/>
              </a:rPr>
              <a:t>Know your datamodel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800">
                <a:latin typeface="Frutiger 55" pitchFamily="34" charset="0"/>
              </a:rPr>
              <a:t>Able to judge outcome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sz="2000">
                <a:latin typeface="Frutiger 55" pitchFamily="34" charset="0"/>
              </a:rPr>
              <a:t>Know your business rules / data-statistics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hu-HU" sz="1800">
                <a:latin typeface="Frutiger 55" pitchFamily="34" charset="0"/>
              </a:rPr>
              <a:t>Better than CBO does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2800">
                <a:latin typeface="Frutiger 55" pitchFamily="34" charset="0"/>
              </a:rPr>
              <a:t>Experts: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z="2400">
                <a:latin typeface="Frutiger 55" pitchFamily="34" charset="0"/>
              </a:rPr>
              <a:t>Optimize SQL while writing SQL…</a:t>
            </a:r>
            <a:endParaRPr lang="nl-NL" altLang="hu-HU" sz="240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z="4000">
                <a:latin typeface="Frutiger 55" pitchFamily="34" charset="0"/>
              </a:rPr>
              <a:t>Data Storage: Tables</a:t>
            </a:r>
            <a:endParaRPr lang="nl-NL" altLang="hu-HU" sz="4000">
              <a:latin typeface="Frutiger 55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hu-HU" sz="2800" dirty="0">
                <a:latin typeface="Frutiger 55" pitchFamily="34" charset="0"/>
              </a:rPr>
              <a:t>Oracle stores all data inside datafiles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Location &amp; size determined by DBA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Logically grouped in </a:t>
            </a:r>
            <a:r>
              <a:rPr lang="en-US" altLang="hu-HU" sz="2000" dirty="0">
                <a:solidFill>
                  <a:srgbClr val="FF0000"/>
                </a:solidFill>
                <a:latin typeface="Frutiger 55" pitchFamily="34" charset="0"/>
              </a:rPr>
              <a:t>tablespaces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Each file is identified by a relative </a:t>
            </a:r>
            <a:r>
              <a:rPr lang="en-US" altLang="hu-HU" sz="2000" dirty="0">
                <a:solidFill>
                  <a:srgbClr val="FF0000"/>
                </a:solidFill>
                <a:latin typeface="Frutiger 55" pitchFamily="34" charset="0"/>
              </a:rPr>
              <a:t>file number </a:t>
            </a:r>
            <a:r>
              <a:rPr lang="en-US" altLang="hu-HU" sz="2000" dirty="0">
                <a:latin typeface="Frutiger 55" pitchFamily="34" charset="0"/>
              </a:rPr>
              <a:t>(</a:t>
            </a:r>
            <a:r>
              <a:rPr lang="en-US" altLang="hu-HU" sz="2000" dirty="0" err="1">
                <a:latin typeface="Frutiger 55" pitchFamily="34" charset="0"/>
              </a:rPr>
              <a:t>fno</a:t>
            </a:r>
            <a:r>
              <a:rPr lang="en-US" altLang="hu-HU" sz="2000" dirty="0">
                <a:latin typeface="Frutiger 55" pitchFamily="34" charset="0"/>
              </a:rPr>
              <a:t>)</a:t>
            </a:r>
          </a:p>
          <a:p>
            <a:pPr eaLnBrk="1" hangingPunct="1"/>
            <a:r>
              <a:rPr lang="en-US" altLang="hu-HU" sz="2800" dirty="0">
                <a:latin typeface="Frutiger 55" pitchFamily="34" charset="0"/>
              </a:rPr>
              <a:t>Datafile consists of data-blocks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Size equals value of </a:t>
            </a:r>
            <a:r>
              <a:rPr lang="en-US" altLang="hu-HU" sz="2000" i="1" dirty="0" err="1">
                <a:latin typeface="Frutiger 55" pitchFamily="34" charset="0"/>
              </a:rPr>
              <a:t>db_block_size</a:t>
            </a:r>
            <a:r>
              <a:rPr lang="en-US" altLang="hu-HU" sz="2000" dirty="0">
                <a:latin typeface="Frutiger 55" pitchFamily="34" charset="0"/>
              </a:rPr>
              <a:t> parameter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Each </a:t>
            </a:r>
            <a:r>
              <a:rPr lang="en-US" altLang="hu-HU" sz="2000" dirty="0">
                <a:solidFill>
                  <a:srgbClr val="FF0000"/>
                </a:solidFill>
                <a:latin typeface="Frutiger 55" pitchFamily="34" charset="0"/>
              </a:rPr>
              <a:t>block</a:t>
            </a:r>
            <a:r>
              <a:rPr lang="en-US" altLang="hu-HU" sz="2000" dirty="0">
                <a:latin typeface="Frutiger 55" pitchFamily="34" charset="0"/>
              </a:rPr>
              <a:t> is identified by its </a:t>
            </a:r>
            <a:r>
              <a:rPr lang="en-US" altLang="hu-HU" sz="2000" dirty="0">
                <a:solidFill>
                  <a:srgbClr val="FF0000"/>
                </a:solidFill>
                <a:latin typeface="Frutiger 55" pitchFamily="34" charset="0"/>
              </a:rPr>
              <a:t>offset in the file</a:t>
            </a:r>
          </a:p>
          <a:p>
            <a:pPr eaLnBrk="1" hangingPunct="1"/>
            <a:r>
              <a:rPr lang="en-US" altLang="hu-HU" sz="2800" dirty="0">
                <a:latin typeface="Frutiger 55" pitchFamily="34" charset="0"/>
              </a:rPr>
              <a:t>Data-blocks contain rows</a:t>
            </a:r>
          </a:p>
          <a:p>
            <a:pPr lvl="1" eaLnBrk="1" hangingPunct="1"/>
            <a:r>
              <a:rPr lang="en-US" altLang="hu-HU" sz="2000" dirty="0">
                <a:latin typeface="Frutiger 55" pitchFamily="34" charset="0"/>
              </a:rPr>
              <a:t>Each </a:t>
            </a:r>
            <a:r>
              <a:rPr lang="en-US" altLang="hu-HU" sz="2000" dirty="0">
                <a:solidFill>
                  <a:srgbClr val="FF0000"/>
                </a:solidFill>
                <a:latin typeface="Frutiger 55" pitchFamily="34" charset="0"/>
              </a:rPr>
              <a:t>row</a:t>
            </a:r>
            <a:r>
              <a:rPr lang="en-US" altLang="hu-HU" sz="2000" dirty="0">
                <a:latin typeface="Frutiger 55" pitchFamily="34" charset="0"/>
              </a:rPr>
              <a:t> is identified by its </a:t>
            </a:r>
            <a:r>
              <a:rPr lang="en-US" altLang="hu-HU" sz="2000" dirty="0">
                <a:solidFill>
                  <a:srgbClr val="FF0000"/>
                </a:solidFill>
                <a:latin typeface="Frutiger 55" pitchFamily="34" charset="0"/>
              </a:rPr>
              <a:t>sequence in the block</a:t>
            </a:r>
            <a:br>
              <a:rPr lang="en-US" altLang="hu-HU" sz="2000" dirty="0">
                <a:latin typeface="Frutiger 55" pitchFamily="34" charset="0"/>
              </a:rPr>
            </a:br>
            <a:endParaRPr lang="en-US" altLang="hu-HU" sz="2000" dirty="0">
              <a:latin typeface="Frutiger 55" pitchFamily="34" charset="0"/>
            </a:endParaRPr>
          </a:p>
          <a:p>
            <a:pPr eaLnBrk="1" hangingPunct="1">
              <a:buFontTx/>
              <a:buNone/>
            </a:pPr>
            <a:r>
              <a:rPr lang="en-US" altLang="hu-HU" sz="2400" dirty="0">
                <a:latin typeface="Frutiger 55" pitchFamily="34" charset="0"/>
              </a:rPr>
              <a:t>		</a:t>
            </a:r>
            <a:r>
              <a:rPr lang="en-US" altLang="hu-HU" sz="2400" b="1" dirty="0">
                <a:solidFill>
                  <a:srgbClr val="FF0000"/>
                </a:solidFill>
                <a:latin typeface="Frutiger 55" pitchFamily="34" charset="0"/>
              </a:rPr>
              <a:t>ROWID</a:t>
            </a:r>
            <a:r>
              <a:rPr lang="en-US" altLang="hu-HU" sz="2400" b="1" dirty="0">
                <a:latin typeface="Frutiger 55" pitchFamily="34" charset="0"/>
              </a:rPr>
              <a:t>: &lt;Block&gt;.&lt;Row&gt;.&lt;File&gt;</a:t>
            </a:r>
            <a:endParaRPr lang="nl-NL" altLang="hu-HU" sz="2400" b="1" dirty="0">
              <a:latin typeface="Frutiger 55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ardontwerp">
  <a:themeElements>
    <a:clrScheme name="Standaardontwerp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ardontwerp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13497</TotalTime>
  <Words>5669</Words>
  <Application>Microsoft Office PowerPoint</Application>
  <PresentationFormat>Diavetítés a képernyőre (4:3 oldalarány)</PresentationFormat>
  <Paragraphs>1074</Paragraphs>
  <Slides>83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83</vt:i4>
      </vt:variant>
    </vt:vector>
  </HeadingPairs>
  <TitlesOfParts>
    <vt:vector size="88" baseType="lpstr">
      <vt:lpstr>Arial</vt:lpstr>
      <vt:lpstr>Courier New</vt:lpstr>
      <vt:lpstr>Frutiger 55</vt:lpstr>
      <vt:lpstr>Times New Roman</vt:lpstr>
      <vt:lpstr>Standaardontwerp</vt:lpstr>
      <vt:lpstr>Oracle SQL Tuning An Introduction</vt:lpstr>
      <vt:lpstr>Overview</vt:lpstr>
      <vt:lpstr>Goals</vt:lpstr>
      <vt:lpstr>Next…</vt:lpstr>
      <vt:lpstr>Optimizer Overview</vt:lpstr>
      <vt:lpstr>Cost vs. Rule</vt:lpstr>
      <vt:lpstr>How to set which one?</vt:lpstr>
      <vt:lpstr>DML vs. Queries</vt:lpstr>
      <vt:lpstr>Data Storage: Tables</vt:lpstr>
      <vt:lpstr>Data Storage: Tables</vt:lpstr>
      <vt:lpstr>Data Storage: Indexes</vt:lpstr>
      <vt:lpstr>Data Storage: Indexes</vt:lpstr>
      <vt:lpstr>Data Storage: Indexes</vt:lpstr>
      <vt:lpstr>Table &amp; Index I/O</vt:lpstr>
      <vt:lpstr>Explain Plan Utility</vt:lpstr>
      <vt:lpstr>Explain Plan Utility</vt:lpstr>
      <vt:lpstr>Execution Plans</vt:lpstr>
      <vt:lpstr>Single Table, no Index (1.1)</vt:lpstr>
      <vt:lpstr>Single Table, no Index (1.2)</vt:lpstr>
      <vt:lpstr>Single Table, no Index (1.3)</vt:lpstr>
      <vt:lpstr>Single Table, no Index (1.3)</vt:lpstr>
      <vt:lpstr>Single Table, no Index (1.4)</vt:lpstr>
      <vt:lpstr>Single Table, no Index (1.5)</vt:lpstr>
      <vt:lpstr>Single Table, no Index (1.6)</vt:lpstr>
      <vt:lpstr>Single Table, Index (2.1)</vt:lpstr>
      <vt:lpstr>Index Unique Scan (2.1)</vt:lpstr>
      <vt:lpstr>Single Table, Index (2.2)</vt:lpstr>
      <vt:lpstr>Index Range Scan (2.2)</vt:lpstr>
      <vt:lpstr>Single Table, Index (2.3)</vt:lpstr>
      <vt:lpstr>Concatenated Indexes</vt:lpstr>
      <vt:lpstr>Single Table, Index (2.4)</vt:lpstr>
      <vt:lpstr>Single Table, Index (2.5)</vt:lpstr>
      <vt:lpstr>Index Range Scan (2.5)</vt:lpstr>
      <vt:lpstr>Single Table, Index (2.6)</vt:lpstr>
      <vt:lpstr>Index Skip Scan (2.6)</vt:lpstr>
      <vt:lpstr>Single Table, Index (2.7)</vt:lpstr>
      <vt:lpstr>RBO Heuristics</vt:lpstr>
      <vt:lpstr>CBO Cost Computation</vt:lpstr>
      <vt:lpstr>Single Table, Index (2.1)</vt:lpstr>
      <vt:lpstr>CBO: Clustering Factor</vt:lpstr>
      <vt:lpstr>Single Table, Index (2.2)</vt:lpstr>
      <vt:lpstr>Single Table, Index (2.7)</vt:lpstr>
      <vt:lpstr>Single Table, Index (2.8)</vt:lpstr>
      <vt:lpstr>Single Table, Index (2.9)</vt:lpstr>
      <vt:lpstr>Single Table, Index (2.10)</vt:lpstr>
      <vt:lpstr>Joins, Nested Loops (3.1)</vt:lpstr>
      <vt:lpstr>Joins, Sort Merge (3.2)</vt:lpstr>
      <vt:lpstr>Joins (3.3)</vt:lpstr>
      <vt:lpstr>Joins (3.4)</vt:lpstr>
      <vt:lpstr>Joins (3.5)</vt:lpstr>
      <vt:lpstr>Hashing</vt:lpstr>
      <vt:lpstr>Joins, Hash (3.6)</vt:lpstr>
      <vt:lpstr>Joins, Hash (3.6)</vt:lpstr>
      <vt:lpstr>Subquery (4.1)</vt:lpstr>
      <vt:lpstr>Subquery, Correlated (4.2)</vt:lpstr>
      <vt:lpstr>Subquery, Correlated (4.2)</vt:lpstr>
      <vt:lpstr>Subquery, Correlated (4.2)</vt:lpstr>
      <vt:lpstr>Concatenation (4.3)</vt:lpstr>
      <vt:lpstr>Inlist Iterator (4.4)</vt:lpstr>
      <vt:lpstr>Union (4.5)</vt:lpstr>
      <vt:lpstr>UNION</vt:lpstr>
      <vt:lpstr>Union All (4.6)</vt:lpstr>
      <vt:lpstr>UNION ALL</vt:lpstr>
      <vt:lpstr>Intersect (4.7)</vt:lpstr>
      <vt:lpstr>INTERSECT</vt:lpstr>
      <vt:lpstr>Minus (4.8)</vt:lpstr>
      <vt:lpstr>MINUS</vt:lpstr>
      <vt:lpstr>Utilities</vt:lpstr>
      <vt:lpstr>Trace Files</vt:lpstr>
      <vt:lpstr>Trace Files</vt:lpstr>
      <vt:lpstr>Trace Files</vt:lpstr>
      <vt:lpstr>Hints</vt:lpstr>
      <vt:lpstr>Hints</vt:lpstr>
      <vt:lpstr>Analyze command</vt:lpstr>
      <vt:lpstr>Dbms_Stats Package</vt:lpstr>
      <vt:lpstr>Warehouse Specifics</vt:lpstr>
      <vt:lpstr>Traditional Star Query</vt:lpstr>
      <vt:lpstr>Traditional Star Query</vt:lpstr>
      <vt:lpstr>Traditional Star Query</vt:lpstr>
      <vt:lpstr>Bitmap Access, Single Table</vt:lpstr>
      <vt:lpstr>PowerPoint-bemutató</vt:lpstr>
      <vt:lpstr>Warehouse Hints</vt:lpstr>
      <vt:lpstr>SQL Tuning: Roadmap</vt:lpstr>
    </vt:vector>
  </TitlesOfParts>
  <Company>Centraal Boekhuis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SQL Tuning</dc:title>
  <dc:creator>Koppelaars</dc:creator>
  <cp:lastModifiedBy>Tibor</cp:lastModifiedBy>
  <cp:revision>432</cp:revision>
  <dcterms:created xsi:type="dcterms:W3CDTF">2002-01-11T07:36:30Z</dcterms:created>
  <dcterms:modified xsi:type="dcterms:W3CDTF">2020-11-03T00:38:47Z</dcterms:modified>
</cp:coreProperties>
</file>