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9A7E"/>
    <a:srgbClr val="EF9302"/>
    <a:srgbClr val="FFCFAB"/>
    <a:srgbClr val="010000"/>
    <a:srgbClr val="F39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-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4404E-A61A-41AC-B403-293A2AACD87D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066BC-962F-43C6-BB6D-A95185468A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375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066BC-962F-43C6-BB6D-A95185468AB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105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066BC-962F-43C6-BB6D-A95185468AB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340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066BC-962F-43C6-BB6D-A95185468AB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27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6E84-16EE-4F80-8E5E-8B85B1F8D5CC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88C7-04EA-4853-BFCE-2315717456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11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6E84-16EE-4F80-8E5E-8B85B1F8D5CC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88C7-04EA-4853-BFCE-2315717456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33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6E84-16EE-4F80-8E5E-8B85B1F8D5CC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88C7-04EA-4853-BFCE-2315717456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10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6E84-16EE-4F80-8E5E-8B85B1F8D5CC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88C7-04EA-4853-BFCE-2315717456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51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6E84-16EE-4F80-8E5E-8B85B1F8D5CC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88C7-04EA-4853-BFCE-2315717456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65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6E84-16EE-4F80-8E5E-8B85B1F8D5CC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88C7-04EA-4853-BFCE-2315717456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46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6E84-16EE-4F80-8E5E-8B85B1F8D5CC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88C7-04EA-4853-BFCE-2315717456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35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6E84-16EE-4F80-8E5E-8B85B1F8D5CC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88C7-04EA-4853-BFCE-2315717456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20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6E84-16EE-4F80-8E5E-8B85B1F8D5CC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88C7-04EA-4853-BFCE-2315717456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89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6E84-16EE-4F80-8E5E-8B85B1F8D5CC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88C7-04EA-4853-BFCE-2315717456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69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6E84-16EE-4F80-8E5E-8B85B1F8D5CC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88C7-04EA-4853-BFCE-2315717456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65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86E84-16EE-4F80-8E5E-8B85B1F8D5CC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C88C7-04EA-4853-BFCE-2315717456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82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2456" y="4572000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Nom: Boussouf</a:t>
            </a:r>
          </a:p>
          <a:p>
            <a:r>
              <a:rPr lang="fr-FR" dirty="0" smtClean="0"/>
              <a:t>Prénom: Jamal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9089136" y="4571999"/>
            <a:ext cx="1447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Encadrer par:</a:t>
            </a:r>
          </a:p>
          <a:p>
            <a:pPr algn="ctr"/>
            <a:r>
              <a:rPr lang="fr-FR" dirty="0" smtClean="0"/>
              <a:t>Mr. </a:t>
            </a:r>
            <a:r>
              <a:rPr lang="fr-FR" dirty="0" err="1" smtClean="0"/>
              <a:t>badri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1498908" y="2194560"/>
            <a:ext cx="942817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Bahnschrift SemiCondensed" panose="020B0502040204020203" pitchFamily="34" charset="0"/>
              </a:rPr>
              <a:t>Programme de gestion des employer en langage C</a:t>
            </a:r>
          </a:p>
          <a:p>
            <a:pPr algn="ctr"/>
            <a:endParaRPr lang="fr-F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392" y="3721430"/>
            <a:ext cx="3521202" cy="2347468"/>
          </a:xfrm>
          <a:prstGeom prst="rect">
            <a:avLst/>
          </a:prstGeom>
        </p:spPr>
      </p:pic>
      <p:sp>
        <p:nvSpPr>
          <p:cNvPr id="13" name="L-Shape 12"/>
          <p:cNvSpPr/>
          <p:nvPr/>
        </p:nvSpPr>
        <p:spPr>
          <a:xfrm>
            <a:off x="0" y="219456"/>
            <a:ext cx="393193" cy="6638544"/>
          </a:xfrm>
          <a:prstGeom prst="corner">
            <a:avLst>
              <a:gd name="adj1" fmla="val 44358"/>
              <a:gd name="adj2" fmla="val 43714"/>
            </a:avLst>
          </a:prstGeom>
          <a:solidFill>
            <a:srgbClr val="AB9A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L-Shape 13"/>
          <p:cNvSpPr/>
          <p:nvPr/>
        </p:nvSpPr>
        <p:spPr>
          <a:xfrm rot="10800000">
            <a:off x="11790478" y="0"/>
            <a:ext cx="393192" cy="6684264"/>
          </a:xfrm>
          <a:prstGeom prst="corner">
            <a:avLst>
              <a:gd name="adj1" fmla="val 54472"/>
              <a:gd name="adj2" fmla="val 58671"/>
            </a:avLst>
          </a:prstGeom>
          <a:solidFill>
            <a:srgbClr val="AB9A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14"/>
          <p:cNvSpPr/>
          <p:nvPr/>
        </p:nvSpPr>
        <p:spPr>
          <a:xfrm>
            <a:off x="11093603" y="6297247"/>
            <a:ext cx="530352" cy="387017"/>
          </a:xfrm>
          <a:prstGeom prst="ellipse">
            <a:avLst/>
          </a:prstGeom>
          <a:solidFill>
            <a:srgbClr val="FFCF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fr-FR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121" y="791718"/>
            <a:ext cx="1835658" cy="18356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75" y="539423"/>
            <a:ext cx="3542711" cy="19927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9975" y="6599679"/>
            <a:ext cx="549701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rgbClr val="595959"/>
                </a:solidFill>
                <a:latin typeface="Lato" panose="020F0502020204030203" pitchFamily="34" charset="0"/>
              </a:rPr>
              <a:t>La faculté pluridisciplinaire de Nador   |   Département de mathématiques et d'informatique</a:t>
            </a:r>
            <a:endParaRPr lang="fr-FR" sz="105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43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0" y="1417320"/>
            <a:ext cx="134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Arial Rounded MT Bold" panose="020F0704030504030204" pitchFamily="34" charset="0"/>
              </a:rPr>
              <a:t>Contenue:</a:t>
            </a:r>
            <a:endParaRPr lang="fr-FR" dirty="0"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82696" y="2057400"/>
            <a:ext cx="338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I. Les </a:t>
            </a:r>
            <a:r>
              <a:rPr lang="fr-FR" dirty="0" err="1" smtClean="0"/>
              <a:t>varibles</a:t>
            </a:r>
            <a:r>
              <a:rPr lang="fr-FR" dirty="0" smtClean="0"/>
              <a:t> importent utilisable 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3282696" y="2653545"/>
            <a:ext cx="253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II. Les fonctions utilisable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3282696" y="3169396"/>
            <a:ext cx="3248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III. La relation entre les fonctions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3282696" y="3835123"/>
            <a:ext cx="296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VI. L’exécution de programme</a:t>
            </a:r>
            <a:endParaRPr lang="fr-FR" dirty="0"/>
          </a:p>
        </p:txBody>
      </p:sp>
      <p:sp>
        <p:nvSpPr>
          <p:cNvPr id="13" name="Oval 12"/>
          <p:cNvSpPr/>
          <p:nvPr/>
        </p:nvSpPr>
        <p:spPr>
          <a:xfrm>
            <a:off x="11093603" y="6297247"/>
            <a:ext cx="530352" cy="387017"/>
          </a:xfrm>
          <a:prstGeom prst="ellipse">
            <a:avLst/>
          </a:prstGeom>
          <a:solidFill>
            <a:srgbClr val="FFCF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fr-F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L-Shape 13"/>
          <p:cNvSpPr/>
          <p:nvPr/>
        </p:nvSpPr>
        <p:spPr>
          <a:xfrm>
            <a:off x="0" y="219456"/>
            <a:ext cx="393193" cy="6638544"/>
          </a:xfrm>
          <a:prstGeom prst="corner">
            <a:avLst>
              <a:gd name="adj1" fmla="val 44358"/>
              <a:gd name="adj2" fmla="val 43714"/>
            </a:avLst>
          </a:prstGeom>
          <a:solidFill>
            <a:srgbClr val="AB9A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L-Shape 14"/>
          <p:cNvSpPr/>
          <p:nvPr/>
        </p:nvSpPr>
        <p:spPr>
          <a:xfrm rot="10800000">
            <a:off x="11790478" y="0"/>
            <a:ext cx="393192" cy="6684264"/>
          </a:xfrm>
          <a:prstGeom prst="corner">
            <a:avLst>
              <a:gd name="adj1" fmla="val 54472"/>
              <a:gd name="adj2" fmla="val 58671"/>
            </a:avLst>
          </a:prstGeom>
          <a:solidFill>
            <a:srgbClr val="AB9A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399975" y="6599679"/>
            <a:ext cx="549701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rgbClr val="595959"/>
                </a:solidFill>
                <a:latin typeface="Lato" panose="020F0502020204030203" pitchFamily="34" charset="0"/>
              </a:rPr>
              <a:t>La faculté pluridisciplinaire de Nador   |   Département de mathématiques et d'informatique</a:t>
            </a:r>
            <a:endParaRPr lang="fr-FR" sz="105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46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18651" y="154460"/>
            <a:ext cx="7562088" cy="923544"/>
          </a:xfrm>
          <a:prstGeom prst="rect">
            <a:avLst/>
          </a:prstGeom>
          <a:solidFill>
            <a:srgbClr val="AB9A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Les </a:t>
            </a:r>
            <a:r>
              <a:rPr lang="fr-FR" sz="4000" dirty="0" err="1"/>
              <a:t>varibles</a:t>
            </a:r>
            <a:r>
              <a:rPr lang="fr-FR" sz="4000" dirty="0"/>
              <a:t> importent utilisable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950" y="154460"/>
            <a:ext cx="1835658" cy="1835658"/>
          </a:xfrm>
          <a:prstGeom prst="rect">
            <a:avLst/>
          </a:prstGeom>
        </p:spPr>
      </p:pic>
      <p:sp>
        <p:nvSpPr>
          <p:cNvPr id="4" name="L-Shape 3"/>
          <p:cNvSpPr/>
          <p:nvPr/>
        </p:nvSpPr>
        <p:spPr>
          <a:xfrm>
            <a:off x="0" y="219456"/>
            <a:ext cx="393193" cy="6638544"/>
          </a:xfrm>
          <a:prstGeom prst="corner">
            <a:avLst>
              <a:gd name="adj1" fmla="val 44358"/>
              <a:gd name="adj2" fmla="val 43714"/>
            </a:avLst>
          </a:prstGeom>
          <a:solidFill>
            <a:srgbClr val="AB9A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L-Shape 5"/>
          <p:cNvSpPr/>
          <p:nvPr/>
        </p:nvSpPr>
        <p:spPr>
          <a:xfrm rot="10800000">
            <a:off x="11790478" y="0"/>
            <a:ext cx="393192" cy="6684264"/>
          </a:xfrm>
          <a:prstGeom prst="corner">
            <a:avLst>
              <a:gd name="adj1" fmla="val 54472"/>
              <a:gd name="adj2" fmla="val 58671"/>
            </a:avLst>
          </a:prstGeom>
          <a:solidFill>
            <a:srgbClr val="AB9A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1029296" y="1655305"/>
            <a:ext cx="10162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Le plus et seul variable utiliser c’est le variable ‘’ </a:t>
            </a:r>
            <a:r>
              <a:rPr lang="fr-FR" dirty="0" err="1" smtClean="0"/>
              <a:t>remp</a:t>
            </a:r>
            <a:r>
              <a:rPr lang="fr-FR" dirty="0" smtClean="0"/>
              <a:t> ’’ qui tous facilement utiliser dans les cas suivant 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1250650" y="2532045"/>
            <a:ext cx="611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/>
              <a:t>pour </a:t>
            </a:r>
            <a:r>
              <a:rPr lang="fr-FR" dirty="0"/>
              <a:t>remplir la liste </a:t>
            </a:r>
            <a:r>
              <a:rPr lang="fr-FR" dirty="0" smtClean="0"/>
              <a:t>chainée </a:t>
            </a:r>
            <a:r>
              <a:rPr lang="fr-FR" dirty="0"/>
              <a:t>devant </a:t>
            </a:r>
            <a:r>
              <a:rPr lang="fr-FR" dirty="0" smtClean="0"/>
              <a:t>le fichier ‘’employer.txt’’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1250650" y="2093675"/>
            <a:ext cx="437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/>
              <a:t>utiliser le notion </a:t>
            </a:r>
            <a:r>
              <a:rPr lang="fr-FR" dirty="0"/>
              <a:t>d'algorithme de drapeau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0650" y="2970415"/>
            <a:ext cx="8634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/>
              <a:t>utilisons comme un variable globale par ce que nous nous </a:t>
            </a:r>
            <a:r>
              <a:rPr lang="fr-FR" dirty="0" err="1" smtClean="0"/>
              <a:t>vodrans</a:t>
            </a:r>
            <a:r>
              <a:rPr lang="fr-FR" dirty="0" smtClean="0"/>
              <a:t> de l’utilise chaque fois arriver à la fonction ‘’menu’’ </a:t>
            </a:r>
            <a:endParaRPr lang="fr-FR" dirty="0"/>
          </a:p>
        </p:txBody>
      </p:sp>
      <p:sp>
        <p:nvSpPr>
          <p:cNvPr id="11" name="Oval 10"/>
          <p:cNvSpPr/>
          <p:nvPr/>
        </p:nvSpPr>
        <p:spPr>
          <a:xfrm>
            <a:off x="11093603" y="6297247"/>
            <a:ext cx="530352" cy="387017"/>
          </a:xfrm>
          <a:prstGeom prst="ellipse">
            <a:avLst/>
          </a:prstGeom>
          <a:solidFill>
            <a:srgbClr val="FFCF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fr-F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9379" y="4032172"/>
            <a:ext cx="491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Le 2eme variable est le variable globale fichier :</a:t>
            </a:r>
            <a:endParaRPr lang="fr-FR" dirty="0"/>
          </a:p>
        </p:txBody>
      </p:sp>
      <p:sp>
        <p:nvSpPr>
          <p:cNvPr id="13" name="TextBox 12"/>
          <p:cNvSpPr txBox="1"/>
          <p:nvPr/>
        </p:nvSpPr>
        <p:spPr>
          <a:xfrm>
            <a:off x="1266414" y="4465508"/>
            <a:ext cx="8952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un </a:t>
            </a:r>
            <a:r>
              <a:rPr lang="fr-FR" dirty="0"/>
              <a:t>variable important </a:t>
            </a:r>
            <a:r>
              <a:rPr lang="fr-FR" dirty="0" smtClean="0"/>
              <a:t>de type </a:t>
            </a:r>
            <a:r>
              <a:rPr lang="fr-FR" dirty="0"/>
              <a:t>le pointeur </a:t>
            </a:r>
            <a:r>
              <a:rPr lang="fr-FR" dirty="0" smtClean="0"/>
              <a:t>(*fichier) qui </a:t>
            </a:r>
            <a:r>
              <a:rPr lang="fr-FR" dirty="0" err="1"/>
              <a:t>pointier</a:t>
            </a:r>
            <a:r>
              <a:rPr lang="fr-FR" dirty="0"/>
              <a:t> à le fichier ‘’employer.txt’’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66414" y="4908912"/>
            <a:ext cx="548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/>
              <a:t>Utilisant pour lire/écrire à la fichier ‘’ employer.txt ‘’</a:t>
            </a:r>
            <a:endParaRPr lang="fr-FR" dirty="0"/>
          </a:p>
        </p:txBody>
      </p:sp>
      <p:sp>
        <p:nvSpPr>
          <p:cNvPr id="15" name="TextBox 14"/>
          <p:cNvSpPr txBox="1"/>
          <p:nvPr/>
        </p:nvSpPr>
        <p:spPr>
          <a:xfrm>
            <a:off x="399975" y="6599679"/>
            <a:ext cx="549701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rgbClr val="595959"/>
                </a:solidFill>
                <a:latin typeface="Lato" panose="020F0502020204030203" pitchFamily="34" charset="0"/>
              </a:rPr>
              <a:t>La faculté pluridisciplinaire de Nador   |   Département de mathématiques et d'informatique</a:t>
            </a:r>
            <a:endParaRPr lang="fr-FR" sz="105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007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618488" y="4617720"/>
            <a:ext cx="4919472" cy="1325880"/>
          </a:xfrm>
          <a:prstGeom prst="rect">
            <a:avLst/>
          </a:prstGeom>
          <a:ln>
            <a:solidFill>
              <a:srgbClr val="AB9A7E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1618488" y="2916936"/>
            <a:ext cx="4919472" cy="14996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2218651" y="154460"/>
            <a:ext cx="7562088" cy="923544"/>
          </a:xfrm>
          <a:prstGeom prst="rect">
            <a:avLst/>
          </a:prstGeom>
          <a:solidFill>
            <a:srgbClr val="AB9A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/>
              <a:t>Les </a:t>
            </a:r>
            <a:r>
              <a:rPr lang="fr-FR" sz="4000" dirty="0" err="1"/>
              <a:t>varibles</a:t>
            </a:r>
            <a:r>
              <a:rPr lang="fr-FR" sz="4000" dirty="0"/>
              <a:t> importent utilisable </a:t>
            </a:r>
          </a:p>
        </p:txBody>
      </p:sp>
      <p:sp>
        <p:nvSpPr>
          <p:cNvPr id="4" name="L-Shape 3"/>
          <p:cNvSpPr/>
          <p:nvPr/>
        </p:nvSpPr>
        <p:spPr>
          <a:xfrm>
            <a:off x="0" y="219456"/>
            <a:ext cx="393193" cy="6638544"/>
          </a:xfrm>
          <a:prstGeom prst="corner">
            <a:avLst>
              <a:gd name="adj1" fmla="val 44358"/>
              <a:gd name="adj2" fmla="val 43714"/>
            </a:avLst>
          </a:prstGeom>
          <a:solidFill>
            <a:srgbClr val="AB9A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L-Shape 4"/>
          <p:cNvSpPr/>
          <p:nvPr/>
        </p:nvSpPr>
        <p:spPr>
          <a:xfrm rot="10800000">
            <a:off x="11790478" y="0"/>
            <a:ext cx="393192" cy="6684264"/>
          </a:xfrm>
          <a:prstGeom prst="corner">
            <a:avLst>
              <a:gd name="adj1" fmla="val 54472"/>
              <a:gd name="adj2" fmla="val 58671"/>
            </a:avLst>
          </a:prstGeom>
          <a:solidFill>
            <a:srgbClr val="AB9A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11093603" y="6297247"/>
            <a:ext cx="530352" cy="387017"/>
          </a:xfrm>
          <a:prstGeom prst="ellipse">
            <a:avLst/>
          </a:prstGeom>
          <a:solidFill>
            <a:srgbClr val="FFCF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fr-F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2275" y="1508760"/>
            <a:ext cx="862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Dans ce projet j’utilise un et un seul </a:t>
            </a:r>
            <a:r>
              <a:rPr lang="fr-FR" dirty="0" err="1" smtClean="0"/>
              <a:t>strecture</a:t>
            </a:r>
            <a:r>
              <a:rPr lang="fr-FR" dirty="0" smtClean="0"/>
              <a:t> </a:t>
            </a:r>
            <a:r>
              <a:rPr lang="fr-FR" dirty="0" err="1" smtClean="0"/>
              <a:t>définier</a:t>
            </a:r>
            <a:r>
              <a:rPr lang="fr-FR" dirty="0"/>
              <a:t> </a:t>
            </a:r>
            <a:r>
              <a:rPr lang="fr-FR" dirty="0" smtClean="0"/>
              <a:t>(liste </a:t>
            </a:r>
            <a:r>
              <a:rPr lang="fr-FR" dirty="0" err="1"/>
              <a:t>chainee</a:t>
            </a:r>
            <a:r>
              <a:rPr lang="fr-FR" dirty="0"/>
              <a:t>) </a:t>
            </a:r>
            <a:r>
              <a:rPr lang="fr-FR" dirty="0" smtClean="0"/>
              <a:t>comme suivent: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53066" y="2020824"/>
            <a:ext cx="3092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>
                <a:latin typeface="Agency FB" panose="020B0503020202020204" pitchFamily="34" charset="0"/>
              </a:rPr>
              <a:t>t</a:t>
            </a:r>
            <a:r>
              <a:rPr lang="fr-FR" sz="2000" dirty="0" err="1" smtClean="0">
                <a:latin typeface="Agency FB" panose="020B0503020202020204" pitchFamily="34" charset="0"/>
              </a:rPr>
              <a:t>ypedef</a:t>
            </a:r>
            <a:r>
              <a:rPr lang="fr-FR" sz="2000" dirty="0" smtClean="0">
                <a:latin typeface="Agency FB" panose="020B0503020202020204" pitchFamily="34" charset="0"/>
              </a:rPr>
              <a:t> </a:t>
            </a:r>
            <a:r>
              <a:rPr lang="fr-FR" sz="2000" dirty="0" err="1" smtClean="0">
                <a:latin typeface="Agency FB" panose="020B0503020202020204" pitchFamily="34" charset="0"/>
              </a:rPr>
              <a:t>struct</a:t>
            </a:r>
            <a:r>
              <a:rPr lang="fr-FR" sz="2000" dirty="0" smtClean="0">
                <a:latin typeface="Agency FB" panose="020B0503020202020204" pitchFamily="34" charset="0"/>
              </a:rPr>
              <a:t> employer *employer;</a:t>
            </a:r>
            <a:endParaRPr lang="fr-FR" sz="2000" dirty="0">
              <a:latin typeface="Agency FB" panose="020B05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90589" y="2036213"/>
            <a:ext cx="6175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défine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la variable strecture qui 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remplaçer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le strecture 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emplyer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45579" y="2402646"/>
            <a:ext cx="290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défine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la 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strecture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élément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301054" y="3011162"/>
            <a:ext cx="1144865" cy="1107996"/>
            <a:chOff x="2301054" y="3011162"/>
            <a:chExt cx="1144865" cy="1107996"/>
          </a:xfrm>
        </p:grpSpPr>
        <p:sp>
          <p:nvSpPr>
            <p:cNvPr id="12" name="TextBox 11"/>
            <p:cNvSpPr txBox="1"/>
            <p:nvPr/>
          </p:nvSpPr>
          <p:spPr>
            <a:xfrm>
              <a:off x="2301054" y="3011162"/>
              <a:ext cx="1144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Agency FB" panose="020B0503020202020204" pitchFamily="34" charset="0"/>
                </a:rPr>
                <a:t>c</a:t>
              </a:r>
              <a:r>
                <a:rPr lang="fr-FR" dirty="0" smtClean="0">
                  <a:latin typeface="Agency FB" panose="020B0503020202020204" pitchFamily="34" charset="0"/>
                </a:rPr>
                <a:t>har nom[9];</a:t>
              </a:r>
              <a:endParaRPr lang="fr-FR" dirty="0">
                <a:latin typeface="Agency FB" panose="020B0503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01054" y="3380494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Agency FB" panose="020B0503020202020204" pitchFamily="34" charset="0"/>
                </a:rPr>
                <a:t>c</a:t>
              </a:r>
              <a:r>
                <a:rPr lang="fr-FR" dirty="0" smtClean="0">
                  <a:latin typeface="Agency FB" panose="020B0503020202020204" pitchFamily="34" charset="0"/>
                </a:rPr>
                <a:t>har </a:t>
              </a:r>
              <a:r>
                <a:rPr lang="fr-FR" dirty="0" err="1" smtClean="0">
                  <a:latin typeface="Agency FB" panose="020B0503020202020204" pitchFamily="34" charset="0"/>
                </a:rPr>
                <a:t>pre</a:t>
              </a:r>
              <a:r>
                <a:rPr lang="fr-FR" dirty="0" smtClean="0">
                  <a:latin typeface="Agency FB" panose="020B0503020202020204" pitchFamily="34" charset="0"/>
                </a:rPr>
                <a:t>[9];</a:t>
              </a:r>
              <a:endParaRPr lang="fr-FR" dirty="0">
                <a:latin typeface="Agency FB" panose="020B0503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01054" y="3749826"/>
              <a:ext cx="973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>
                  <a:latin typeface="Agency FB" panose="020B0503020202020204" pitchFamily="34" charset="0"/>
                </a:rPr>
                <a:t>f</a:t>
              </a:r>
              <a:r>
                <a:rPr lang="fr-FR" dirty="0" err="1" smtClean="0">
                  <a:latin typeface="Agency FB" panose="020B0503020202020204" pitchFamily="34" charset="0"/>
                </a:rPr>
                <a:t>loat</a:t>
              </a:r>
              <a:r>
                <a:rPr lang="fr-FR" dirty="0" smtClean="0">
                  <a:latin typeface="Agency FB" panose="020B0503020202020204" pitchFamily="34" charset="0"/>
                </a:rPr>
                <a:t> saler;</a:t>
              </a:r>
              <a:endParaRPr lang="fr-FR" dirty="0">
                <a:latin typeface="Agency FB" panose="020B0503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728239" y="2987422"/>
            <a:ext cx="2744036" cy="1102890"/>
            <a:chOff x="3728239" y="2987422"/>
            <a:chExt cx="2744036" cy="1102890"/>
          </a:xfrm>
        </p:grpSpPr>
        <p:sp>
          <p:nvSpPr>
            <p:cNvPr id="15" name="TextBox 14"/>
            <p:cNvSpPr txBox="1"/>
            <p:nvPr/>
          </p:nvSpPr>
          <p:spPr>
            <a:xfrm>
              <a:off x="3933743" y="2987422"/>
              <a:ext cx="2342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bg1">
                      <a:lumMod val="75000"/>
                    </a:schemeClr>
                  </a:solidFill>
                </a:rPr>
                <a:t>//le nom de l’employer</a:t>
              </a:r>
              <a:endParaRPr lang="fr-FR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15137" y="3356754"/>
              <a:ext cx="2657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bg1">
                      <a:lumMod val="75000"/>
                    </a:schemeClr>
                  </a:solidFill>
                </a:rPr>
                <a:t>//le prénom de l’employer</a:t>
              </a:r>
              <a:endParaRPr lang="fr-FR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28239" y="3720980"/>
              <a:ext cx="236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bg1">
                      <a:lumMod val="75000"/>
                    </a:schemeClr>
                  </a:solidFill>
                </a:rPr>
                <a:t>//le saler de l’employer</a:t>
              </a:r>
              <a:endParaRPr lang="fr-FR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89822" y="2916936"/>
            <a:ext cx="4576459" cy="1499616"/>
            <a:chOff x="6589822" y="2916936"/>
            <a:chExt cx="4576459" cy="1499616"/>
          </a:xfrm>
        </p:grpSpPr>
        <p:sp>
          <p:nvSpPr>
            <p:cNvPr id="21" name="Left Brace 20"/>
            <p:cNvSpPr/>
            <p:nvPr/>
          </p:nvSpPr>
          <p:spPr>
            <a:xfrm rot="10800000">
              <a:off x="6589822" y="2916936"/>
              <a:ext cx="481707" cy="1499616"/>
            </a:xfrm>
            <a:prstGeom prst="leftBrace">
              <a:avLst/>
            </a:prstGeom>
            <a:ln>
              <a:solidFill>
                <a:srgbClr val="AB9A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35313" y="3339465"/>
              <a:ext cx="4130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Partie info :Tous les information de chaque employer</a:t>
              </a:r>
              <a:endParaRPr lang="fr-FR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301054" y="4749915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gency FB" panose="020B0503020202020204" pitchFamily="34" charset="0"/>
              </a:rPr>
              <a:t>e</a:t>
            </a:r>
            <a:r>
              <a:rPr lang="fr-FR" dirty="0" smtClean="0">
                <a:latin typeface="Agency FB" panose="020B0503020202020204" pitchFamily="34" charset="0"/>
              </a:rPr>
              <a:t>mployer *</a:t>
            </a:r>
            <a:r>
              <a:rPr lang="fr-FR" dirty="0" err="1" smtClean="0">
                <a:latin typeface="Agency FB" panose="020B0503020202020204" pitchFamily="34" charset="0"/>
              </a:rPr>
              <a:t>next</a:t>
            </a:r>
            <a:r>
              <a:rPr lang="fr-FR" dirty="0" smtClean="0">
                <a:latin typeface="Agency FB" panose="020B0503020202020204" pitchFamily="34" charset="0"/>
              </a:rPr>
              <a:t>;</a:t>
            </a:r>
            <a:endParaRPr lang="fr-FR" dirty="0">
              <a:latin typeface="Agency FB" panose="020B0503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50116" y="4758931"/>
            <a:ext cx="2657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//le pointeur qui 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pointie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sur la 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structur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employer suivant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Left Brace 29"/>
          <p:cNvSpPr/>
          <p:nvPr/>
        </p:nvSpPr>
        <p:spPr>
          <a:xfrm rot="10800000">
            <a:off x="6609560" y="4617719"/>
            <a:ext cx="480617" cy="1325880"/>
          </a:xfrm>
          <a:prstGeom prst="leftBrace">
            <a:avLst/>
          </a:prstGeom>
          <a:ln>
            <a:solidFill>
              <a:srgbClr val="AB9A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/>
          <p:cNvSpPr txBox="1"/>
          <p:nvPr/>
        </p:nvSpPr>
        <p:spPr>
          <a:xfrm>
            <a:off x="7093225" y="5092817"/>
            <a:ext cx="485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Partie pointeur qui </a:t>
            </a:r>
            <a:r>
              <a:rPr lang="fr-FR" dirty="0" err="1" smtClean="0"/>
              <a:t>pointie</a:t>
            </a:r>
            <a:r>
              <a:rPr lang="fr-FR" dirty="0" smtClean="0"/>
              <a:t> sur la strecture suivent</a:t>
            </a:r>
            <a:endParaRPr lang="fr-FR" dirty="0"/>
          </a:p>
        </p:txBody>
      </p:sp>
      <p:grpSp>
        <p:nvGrpSpPr>
          <p:cNvPr id="33" name="Group 32"/>
          <p:cNvGrpSpPr/>
          <p:nvPr/>
        </p:nvGrpSpPr>
        <p:grpSpPr>
          <a:xfrm>
            <a:off x="1453066" y="2479584"/>
            <a:ext cx="1970411" cy="3992883"/>
            <a:chOff x="1453066" y="2479584"/>
            <a:chExt cx="1970411" cy="3992883"/>
          </a:xfrm>
        </p:grpSpPr>
        <p:sp>
          <p:nvSpPr>
            <p:cNvPr id="10" name="TextBox 9"/>
            <p:cNvSpPr txBox="1"/>
            <p:nvPr/>
          </p:nvSpPr>
          <p:spPr>
            <a:xfrm>
              <a:off x="1453066" y="2479584"/>
              <a:ext cx="1970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>
                  <a:latin typeface="Agency FB" panose="020B0503020202020204" pitchFamily="34" charset="0"/>
                </a:rPr>
                <a:t>t</a:t>
              </a:r>
              <a:r>
                <a:rPr lang="fr-FR" dirty="0" err="1" smtClean="0">
                  <a:latin typeface="Agency FB" panose="020B0503020202020204" pitchFamily="34" charset="0"/>
                </a:rPr>
                <a:t>ypedef</a:t>
              </a:r>
              <a:r>
                <a:rPr lang="fr-FR" dirty="0" smtClean="0">
                  <a:latin typeface="Agency FB" panose="020B0503020202020204" pitchFamily="34" charset="0"/>
                </a:rPr>
                <a:t> </a:t>
              </a:r>
              <a:r>
                <a:rPr lang="fr-FR" dirty="0" err="1" smtClean="0">
                  <a:latin typeface="Agency FB" panose="020B0503020202020204" pitchFamily="34" charset="0"/>
                </a:rPr>
                <a:t>struct</a:t>
              </a:r>
              <a:r>
                <a:rPr lang="fr-FR" dirty="0" smtClean="0">
                  <a:latin typeface="Agency FB" panose="020B0503020202020204" pitchFamily="34" charset="0"/>
                </a:rPr>
                <a:t> </a:t>
              </a:r>
              <a:r>
                <a:rPr lang="fr-FR" dirty="0" err="1" smtClean="0">
                  <a:latin typeface="Agency FB" panose="020B0503020202020204" pitchFamily="34" charset="0"/>
                </a:rPr>
                <a:t>element</a:t>
              </a:r>
              <a:r>
                <a:rPr lang="fr-FR" dirty="0" smtClean="0">
                  <a:latin typeface="Agency FB" panose="020B0503020202020204" pitchFamily="34" charset="0"/>
                </a:rPr>
                <a:t> {</a:t>
              </a:r>
              <a:endParaRPr lang="fr-FR" dirty="0">
                <a:latin typeface="Agency FB" panose="020B0503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8217" y="6103135"/>
              <a:ext cx="1027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Agency FB" panose="020B0503020202020204" pitchFamily="34" charset="0"/>
                </a:rPr>
                <a:t>} employer;</a:t>
              </a:r>
              <a:endParaRPr lang="fr-FR" dirty="0">
                <a:latin typeface="Agency FB" panose="020B0503020202020204" pitchFamily="34" charset="0"/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950" y="154460"/>
            <a:ext cx="1835658" cy="183565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99975" y="6599679"/>
            <a:ext cx="549701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rgbClr val="595959"/>
                </a:solidFill>
                <a:latin typeface="Lato" panose="020F0502020204030203" pitchFamily="34" charset="0"/>
              </a:rPr>
              <a:t>La faculté pluridisciplinaire de Nador   |   Département de mathématiques et d'informatique</a:t>
            </a:r>
            <a:endParaRPr lang="fr-FR" sz="105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951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8" grpId="0" animBg="1"/>
      <p:bldP spid="8" grpId="0"/>
      <p:bldP spid="9" grpId="0"/>
      <p:bldP spid="11" grpId="0"/>
      <p:bldP spid="25" grpId="0"/>
      <p:bldP spid="26" grpId="0"/>
      <p:bldP spid="30" grpId="0" animBg="1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1093603" y="6297247"/>
            <a:ext cx="530352" cy="387017"/>
          </a:xfrm>
          <a:prstGeom prst="ellipse">
            <a:avLst/>
          </a:prstGeom>
          <a:solidFill>
            <a:srgbClr val="FFCF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5</a:t>
            </a:r>
          </a:p>
        </p:txBody>
      </p:sp>
      <p:sp>
        <p:nvSpPr>
          <p:cNvPr id="3" name="L-Shape 2"/>
          <p:cNvSpPr/>
          <p:nvPr/>
        </p:nvSpPr>
        <p:spPr>
          <a:xfrm>
            <a:off x="0" y="219456"/>
            <a:ext cx="393193" cy="6638544"/>
          </a:xfrm>
          <a:prstGeom prst="corner">
            <a:avLst>
              <a:gd name="adj1" fmla="val 44358"/>
              <a:gd name="adj2" fmla="val 43714"/>
            </a:avLst>
          </a:prstGeom>
          <a:solidFill>
            <a:srgbClr val="AB9A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L-Shape 3"/>
          <p:cNvSpPr/>
          <p:nvPr/>
        </p:nvSpPr>
        <p:spPr>
          <a:xfrm rot="10800000">
            <a:off x="11798808" y="0"/>
            <a:ext cx="393192" cy="6684264"/>
          </a:xfrm>
          <a:prstGeom prst="corner">
            <a:avLst>
              <a:gd name="adj1" fmla="val 54472"/>
              <a:gd name="adj2" fmla="val 58671"/>
            </a:avLst>
          </a:prstGeom>
          <a:solidFill>
            <a:srgbClr val="AB9A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962656" y="146304"/>
            <a:ext cx="6071616" cy="795528"/>
          </a:xfrm>
          <a:prstGeom prst="rect">
            <a:avLst/>
          </a:prstGeom>
          <a:solidFill>
            <a:srgbClr val="AB9A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Les fonction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24854" y="2983230"/>
            <a:ext cx="1747903" cy="557784"/>
          </a:xfrm>
          <a:prstGeom prst="rect">
            <a:avLst/>
          </a:prstGeom>
          <a:ln>
            <a:solidFill>
              <a:srgbClr val="AB9A7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v</a:t>
            </a:r>
            <a:r>
              <a:rPr lang="fr-FR" sz="1400" dirty="0" err="1" smtClean="0"/>
              <a:t>oid</a:t>
            </a:r>
            <a:r>
              <a:rPr lang="fr-FR" sz="1400" dirty="0" smtClean="0"/>
              <a:t> menu(employer *</a:t>
            </a:r>
            <a:r>
              <a:rPr lang="fr-FR" sz="1400" dirty="0" err="1" smtClean="0"/>
              <a:t>head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sp>
        <p:nvSpPr>
          <p:cNvPr id="7" name="Rectangle 6"/>
          <p:cNvSpPr/>
          <p:nvPr/>
        </p:nvSpPr>
        <p:spPr>
          <a:xfrm>
            <a:off x="324854" y="3538728"/>
            <a:ext cx="1747903" cy="2606040"/>
          </a:xfrm>
          <a:prstGeom prst="rect">
            <a:avLst/>
          </a:prstGeom>
          <a:ln>
            <a:solidFill>
              <a:srgbClr val="AB9A7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La fonction qui contient tous les service du programme et aussi comme une porte </a:t>
            </a:r>
            <a:r>
              <a:rPr lang="fr-FR" sz="1600" dirty="0"/>
              <a:t>à</a:t>
            </a:r>
            <a:r>
              <a:rPr lang="fr-FR" sz="1600" dirty="0" smtClean="0"/>
              <a:t> les autre fonction.</a:t>
            </a:r>
            <a:endParaRPr lang="fr-FR" sz="1600" dirty="0"/>
          </a:p>
        </p:txBody>
      </p:sp>
      <p:sp>
        <p:nvSpPr>
          <p:cNvPr id="9" name="Rectangle 8"/>
          <p:cNvSpPr/>
          <p:nvPr/>
        </p:nvSpPr>
        <p:spPr>
          <a:xfrm>
            <a:off x="4037731" y="3541014"/>
            <a:ext cx="1965961" cy="2615184"/>
          </a:xfrm>
          <a:prstGeom prst="rect">
            <a:avLst/>
          </a:prstGeom>
          <a:ln>
            <a:solidFill>
              <a:srgbClr val="AB9A7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</a:t>
            </a:r>
            <a:r>
              <a:rPr lang="fr-FR" sz="1600" dirty="0" smtClean="0"/>
              <a:t>ette fonction prendre la tête de la liste est la afficher  structure par strecture (employer par employer) jusque a la fine de la liste.</a:t>
            </a:r>
            <a:endParaRPr lang="fr-FR" sz="1600" dirty="0"/>
          </a:p>
        </p:txBody>
      </p:sp>
      <p:sp>
        <p:nvSpPr>
          <p:cNvPr id="10" name="Rectangle 9"/>
          <p:cNvSpPr/>
          <p:nvPr/>
        </p:nvSpPr>
        <p:spPr>
          <a:xfrm>
            <a:off x="4037731" y="2983230"/>
            <a:ext cx="1965961" cy="557784"/>
          </a:xfrm>
          <a:prstGeom prst="rect">
            <a:avLst/>
          </a:prstGeom>
          <a:ln>
            <a:solidFill>
              <a:srgbClr val="AB9A7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v</a:t>
            </a:r>
            <a:r>
              <a:rPr lang="fr-FR" sz="1400" dirty="0" err="1" smtClean="0"/>
              <a:t>oid</a:t>
            </a:r>
            <a:r>
              <a:rPr lang="fr-FR" sz="1400" dirty="0" smtClean="0"/>
              <a:t> afficher(employer *</a:t>
            </a:r>
            <a:r>
              <a:rPr lang="fr-FR" sz="1400" dirty="0" err="1" smtClean="0"/>
              <a:t>head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sp>
        <p:nvSpPr>
          <p:cNvPr id="12" name="Rectangle 11"/>
          <p:cNvSpPr/>
          <p:nvPr/>
        </p:nvSpPr>
        <p:spPr>
          <a:xfrm>
            <a:off x="7944737" y="2980944"/>
            <a:ext cx="1953900" cy="557784"/>
          </a:xfrm>
          <a:prstGeom prst="rect">
            <a:avLst/>
          </a:prstGeom>
          <a:ln>
            <a:solidFill>
              <a:srgbClr val="AB9A7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Employer *ajouter(employer *</a:t>
            </a:r>
            <a:r>
              <a:rPr lang="fr-FR" sz="1400" dirty="0" err="1" smtClean="0"/>
              <a:t>head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sp>
        <p:nvSpPr>
          <p:cNvPr id="13" name="Rectangle 12"/>
          <p:cNvSpPr/>
          <p:nvPr/>
        </p:nvSpPr>
        <p:spPr>
          <a:xfrm>
            <a:off x="7944737" y="3529584"/>
            <a:ext cx="1953900" cy="2606040"/>
          </a:xfrm>
          <a:prstGeom prst="rect">
            <a:avLst/>
          </a:prstGeom>
          <a:ln>
            <a:solidFill>
              <a:srgbClr val="AB9A7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Une fonction qui changer la valeur de variable </a:t>
            </a:r>
            <a:r>
              <a:rPr lang="fr-FR" sz="1600" dirty="0" smtClean="0"/>
              <a:t>globale ‘</a:t>
            </a:r>
            <a:r>
              <a:rPr lang="fr-FR" sz="1600" dirty="0"/>
              <a:t>’</a:t>
            </a:r>
            <a:r>
              <a:rPr lang="fr-FR" sz="1600" dirty="0" err="1"/>
              <a:t>remp</a:t>
            </a:r>
            <a:r>
              <a:rPr lang="fr-FR" sz="1600" dirty="0" smtClean="0"/>
              <a:t>’’ et</a:t>
            </a:r>
            <a:r>
              <a:rPr lang="fr-FR" sz="1600" dirty="0"/>
              <a:t> supprimer tous la liste chaînée </a:t>
            </a:r>
            <a:r>
              <a:rPr lang="fr-FR" sz="1600" dirty="0" smtClean="0"/>
              <a:t>étrave </a:t>
            </a:r>
            <a:r>
              <a:rPr lang="fr-FR" sz="1600" dirty="0"/>
              <a:t> </a:t>
            </a:r>
            <a:r>
              <a:rPr lang="fr-FR" sz="1600" dirty="0" smtClean="0"/>
              <a:t>de </a:t>
            </a:r>
            <a:r>
              <a:rPr lang="fr-FR" sz="1600" dirty="0"/>
              <a:t>fonction ‘’ supprimer ‘’ et retourne la liste vide 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906069" y="3520440"/>
            <a:ext cx="1961078" cy="2615184"/>
          </a:xfrm>
          <a:prstGeom prst="rect">
            <a:avLst/>
          </a:prstGeom>
          <a:ln>
            <a:solidFill>
              <a:srgbClr val="AB9A7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Une fonction qui permet de recherche un employer par leur nom qui le saisi par l’utilisateur et afficher les outre information.</a:t>
            </a:r>
            <a:endParaRPr lang="fr-FR" sz="1600" dirty="0"/>
          </a:p>
        </p:txBody>
      </p:sp>
      <p:sp>
        <p:nvSpPr>
          <p:cNvPr id="15" name="Rectangle 14"/>
          <p:cNvSpPr/>
          <p:nvPr/>
        </p:nvSpPr>
        <p:spPr>
          <a:xfrm>
            <a:off x="9906069" y="2980944"/>
            <a:ext cx="1961078" cy="557784"/>
          </a:xfrm>
          <a:prstGeom prst="rect">
            <a:avLst/>
          </a:prstGeom>
          <a:ln>
            <a:solidFill>
              <a:srgbClr val="AB9A7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v</a:t>
            </a:r>
            <a:r>
              <a:rPr lang="fr-FR" sz="1400" dirty="0" err="1" smtClean="0"/>
              <a:t>oid</a:t>
            </a:r>
            <a:r>
              <a:rPr lang="fr-FR" sz="1400" dirty="0" smtClean="0"/>
              <a:t> rechercher(employer *</a:t>
            </a:r>
            <a:r>
              <a:rPr lang="fr-FR" sz="1400" dirty="0" err="1" smtClean="0"/>
              <a:t>head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sp>
        <p:nvSpPr>
          <p:cNvPr id="17" name="Rectangle 16"/>
          <p:cNvSpPr/>
          <p:nvPr/>
        </p:nvSpPr>
        <p:spPr>
          <a:xfrm>
            <a:off x="5999981" y="2983230"/>
            <a:ext cx="1953900" cy="557784"/>
          </a:xfrm>
          <a:prstGeom prst="rect">
            <a:avLst/>
          </a:prstGeom>
          <a:ln>
            <a:solidFill>
              <a:srgbClr val="AB9A7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Employer *supprimer(employer *</a:t>
            </a:r>
            <a:r>
              <a:rPr lang="fr-FR" sz="1400" dirty="0" err="1" smtClean="0"/>
              <a:t>head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sp>
        <p:nvSpPr>
          <p:cNvPr id="18" name="Rectangle 17"/>
          <p:cNvSpPr/>
          <p:nvPr/>
        </p:nvSpPr>
        <p:spPr>
          <a:xfrm>
            <a:off x="5999981" y="3538728"/>
            <a:ext cx="1953900" cy="2606040"/>
          </a:xfrm>
          <a:prstGeom prst="rect">
            <a:avLst/>
          </a:prstGeom>
          <a:ln>
            <a:solidFill>
              <a:srgbClr val="AB9A7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Supprimer le premier structure de la liste chainée et retourne la liste chainée </a:t>
            </a:r>
            <a:r>
              <a:rPr lang="fr-FR" dirty="0"/>
              <a:t>Cent </a:t>
            </a:r>
            <a:r>
              <a:rPr lang="fr-FR" dirty="0" smtClean="0"/>
              <a:t> la premier valeur de la liste chainée</a:t>
            </a:r>
            <a:endParaRPr lang="fr-FR" sz="1600" dirty="0"/>
          </a:p>
        </p:txBody>
      </p:sp>
      <p:sp>
        <p:nvSpPr>
          <p:cNvPr id="19" name="Rectangle 18"/>
          <p:cNvSpPr/>
          <p:nvPr/>
        </p:nvSpPr>
        <p:spPr>
          <a:xfrm>
            <a:off x="2079183" y="3541014"/>
            <a:ext cx="1965961" cy="2615184"/>
          </a:xfrm>
          <a:prstGeom prst="rect">
            <a:avLst/>
          </a:prstGeom>
          <a:ln>
            <a:solidFill>
              <a:srgbClr val="AB9A7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Cette fonction remplir le contenu du fichier (employer.txt) dans les structures de la liste chaînée et changer la valeur du variable importante ‘’</a:t>
            </a:r>
            <a:r>
              <a:rPr lang="fr-FR" sz="1600" dirty="0" err="1"/>
              <a:t>remp</a:t>
            </a:r>
            <a:r>
              <a:rPr lang="fr-FR" sz="1600" dirty="0"/>
              <a:t>’’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79183" y="2983230"/>
            <a:ext cx="1965961" cy="557784"/>
          </a:xfrm>
          <a:prstGeom prst="rect">
            <a:avLst/>
          </a:prstGeom>
          <a:ln>
            <a:solidFill>
              <a:srgbClr val="AB9A7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e</a:t>
            </a:r>
            <a:r>
              <a:rPr lang="fr-FR" sz="1400" dirty="0" smtClean="0"/>
              <a:t>mployer *remplir(employer *</a:t>
            </a:r>
            <a:r>
              <a:rPr lang="fr-FR" sz="1400" dirty="0" err="1" smtClean="0"/>
              <a:t>head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sp>
        <p:nvSpPr>
          <p:cNvPr id="21" name="Rectangle 20"/>
          <p:cNvSpPr/>
          <p:nvPr/>
        </p:nvSpPr>
        <p:spPr>
          <a:xfrm>
            <a:off x="4045145" y="1141857"/>
            <a:ext cx="3899592" cy="640080"/>
          </a:xfrm>
          <a:prstGeom prst="rect">
            <a:avLst/>
          </a:prstGeom>
          <a:ln>
            <a:solidFill>
              <a:srgbClr val="AB9A7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v</a:t>
            </a:r>
            <a:r>
              <a:rPr lang="fr-FR" dirty="0" err="1" smtClean="0"/>
              <a:t>oid</a:t>
            </a:r>
            <a:r>
              <a:rPr lang="fr-FR" dirty="0" smtClean="0"/>
              <a:t> main (</a:t>
            </a:r>
            <a:r>
              <a:rPr lang="fr-FR" dirty="0" err="1" smtClean="0"/>
              <a:t>void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23" name="Elbow Connector 22"/>
          <p:cNvCxnSpPr>
            <a:stCxn id="21" idx="2"/>
            <a:endCxn id="6" idx="0"/>
          </p:cNvCxnSpPr>
          <p:nvPr/>
        </p:nvCxnSpPr>
        <p:spPr>
          <a:xfrm rot="5400000">
            <a:off x="2996228" y="-15484"/>
            <a:ext cx="1201293" cy="4796135"/>
          </a:xfrm>
          <a:prstGeom prst="bentConnector3">
            <a:avLst>
              <a:gd name="adj1" fmla="val 26403"/>
            </a:avLst>
          </a:prstGeom>
          <a:ln>
            <a:solidFill>
              <a:srgbClr val="AB9A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1" idx="2"/>
            <a:endCxn id="20" idx="0"/>
          </p:cNvCxnSpPr>
          <p:nvPr/>
        </p:nvCxnSpPr>
        <p:spPr>
          <a:xfrm rot="5400000">
            <a:off x="3927907" y="916195"/>
            <a:ext cx="1201293" cy="2932777"/>
          </a:xfrm>
          <a:prstGeom prst="bentConnector3">
            <a:avLst>
              <a:gd name="adj1" fmla="val 53806"/>
            </a:avLst>
          </a:prstGeom>
          <a:ln>
            <a:solidFill>
              <a:srgbClr val="AB9A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1" idx="2"/>
            <a:endCxn id="10" idx="0"/>
          </p:cNvCxnSpPr>
          <p:nvPr/>
        </p:nvCxnSpPr>
        <p:spPr>
          <a:xfrm rot="5400000">
            <a:off x="4907181" y="1895469"/>
            <a:ext cx="1201293" cy="974229"/>
          </a:xfrm>
          <a:prstGeom prst="bentConnector3">
            <a:avLst>
              <a:gd name="adj1" fmla="val 72075"/>
            </a:avLst>
          </a:prstGeom>
          <a:ln>
            <a:solidFill>
              <a:srgbClr val="AB9A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1" idx="2"/>
            <a:endCxn id="17" idx="0"/>
          </p:cNvCxnSpPr>
          <p:nvPr/>
        </p:nvCxnSpPr>
        <p:spPr>
          <a:xfrm rot="16200000" flipH="1">
            <a:off x="5885290" y="1891588"/>
            <a:ext cx="1201293" cy="981990"/>
          </a:xfrm>
          <a:prstGeom prst="bentConnector3">
            <a:avLst>
              <a:gd name="adj1" fmla="val 72074"/>
            </a:avLst>
          </a:prstGeom>
          <a:ln>
            <a:solidFill>
              <a:srgbClr val="AB9A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1" idx="2"/>
            <a:endCxn id="12" idx="0"/>
          </p:cNvCxnSpPr>
          <p:nvPr/>
        </p:nvCxnSpPr>
        <p:spPr>
          <a:xfrm rot="16200000" flipH="1">
            <a:off x="6858811" y="918067"/>
            <a:ext cx="1199007" cy="2926746"/>
          </a:xfrm>
          <a:prstGeom prst="bentConnector3">
            <a:avLst>
              <a:gd name="adj1" fmla="val 53813"/>
            </a:avLst>
          </a:prstGeom>
          <a:ln>
            <a:solidFill>
              <a:srgbClr val="AB9A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1" idx="2"/>
            <a:endCxn id="15" idx="0"/>
          </p:cNvCxnSpPr>
          <p:nvPr/>
        </p:nvCxnSpPr>
        <p:spPr>
          <a:xfrm rot="16200000" flipH="1">
            <a:off x="7841271" y="-64394"/>
            <a:ext cx="1199007" cy="4891667"/>
          </a:xfrm>
          <a:prstGeom prst="bentConnector3">
            <a:avLst>
              <a:gd name="adj1" fmla="val 25596"/>
            </a:avLst>
          </a:prstGeom>
          <a:ln>
            <a:solidFill>
              <a:srgbClr val="AB9A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917" y="146304"/>
            <a:ext cx="1835658" cy="183565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99975" y="6599679"/>
            <a:ext cx="549701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rgbClr val="595959"/>
                </a:solidFill>
                <a:latin typeface="Lato" panose="020F0502020204030203" pitchFamily="34" charset="0"/>
              </a:rPr>
              <a:t>La faculté pluridisciplinaire de Nador   |   Département de mathématiques et d'informatique</a:t>
            </a:r>
            <a:endParaRPr lang="fr-FR" sz="105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699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>
            <a:off x="0" y="219456"/>
            <a:ext cx="393193" cy="6638544"/>
          </a:xfrm>
          <a:prstGeom prst="corner">
            <a:avLst>
              <a:gd name="adj1" fmla="val 44358"/>
              <a:gd name="adj2" fmla="val 43714"/>
            </a:avLst>
          </a:prstGeom>
          <a:solidFill>
            <a:srgbClr val="AB9A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L-Shape 2"/>
          <p:cNvSpPr/>
          <p:nvPr/>
        </p:nvSpPr>
        <p:spPr>
          <a:xfrm rot="10800000">
            <a:off x="11790478" y="0"/>
            <a:ext cx="393192" cy="6684264"/>
          </a:xfrm>
          <a:prstGeom prst="corner">
            <a:avLst>
              <a:gd name="adj1" fmla="val 54472"/>
              <a:gd name="adj2" fmla="val 58671"/>
            </a:avLst>
          </a:prstGeom>
          <a:solidFill>
            <a:srgbClr val="AB9A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val 3"/>
          <p:cNvSpPr/>
          <p:nvPr/>
        </p:nvSpPr>
        <p:spPr>
          <a:xfrm>
            <a:off x="11093603" y="6297247"/>
            <a:ext cx="530352" cy="387017"/>
          </a:xfrm>
          <a:prstGeom prst="ellipse">
            <a:avLst/>
          </a:prstGeom>
          <a:solidFill>
            <a:srgbClr val="FFCF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6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9766" y="75111"/>
            <a:ext cx="7827264" cy="795528"/>
          </a:xfrm>
          <a:prstGeom prst="rect">
            <a:avLst/>
          </a:prstGeom>
          <a:solidFill>
            <a:srgbClr val="AB9A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La relation entre les fonctions</a:t>
            </a:r>
            <a:endParaRPr lang="fr-FR" sz="40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84" y="-140907"/>
            <a:ext cx="1835658" cy="1835658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4328521" y="1627174"/>
            <a:ext cx="2610330" cy="621792"/>
          </a:xfrm>
          <a:prstGeom prst="rect">
            <a:avLst/>
          </a:prstGeom>
          <a:ln>
            <a:solidFill>
              <a:srgbClr val="AB9A7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Void</a:t>
            </a:r>
            <a:r>
              <a:rPr lang="fr-FR" sz="1600" dirty="0" smtClean="0"/>
              <a:t> menu(employer *</a:t>
            </a:r>
            <a:r>
              <a:rPr lang="fr-FR" sz="1600" dirty="0" err="1" smtClean="0"/>
              <a:t>head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grpSp>
        <p:nvGrpSpPr>
          <p:cNvPr id="84" name="Group 83"/>
          <p:cNvGrpSpPr/>
          <p:nvPr/>
        </p:nvGrpSpPr>
        <p:grpSpPr>
          <a:xfrm>
            <a:off x="3975730" y="2248966"/>
            <a:ext cx="3535335" cy="1252416"/>
            <a:chOff x="3975730" y="2248966"/>
            <a:chExt cx="3535335" cy="1252416"/>
          </a:xfrm>
        </p:grpSpPr>
        <p:sp>
          <p:nvSpPr>
            <p:cNvPr id="46" name="Rectangle 45"/>
            <p:cNvSpPr/>
            <p:nvPr/>
          </p:nvSpPr>
          <p:spPr>
            <a:xfrm>
              <a:off x="3975730" y="2879590"/>
              <a:ext cx="3535335" cy="621792"/>
            </a:xfrm>
            <a:prstGeom prst="rect">
              <a:avLst/>
            </a:prstGeom>
            <a:ln>
              <a:solidFill>
                <a:srgbClr val="AB9A7E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e</a:t>
              </a:r>
              <a:r>
                <a:rPr lang="fr-FR" sz="1600" dirty="0" smtClean="0"/>
                <a:t>mployer *remplir( employer *</a:t>
              </a:r>
              <a:r>
                <a:rPr lang="fr-FR" sz="1600" dirty="0" err="1" smtClean="0"/>
                <a:t>head</a:t>
              </a:r>
              <a:r>
                <a:rPr lang="fr-FR" sz="1600" dirty="0" smtClean="0"/>
                <a:t> )</a:t>
              </a:r>
              <a:endParaRPr lang="fr-FR" sz="1600" dirty="0"/>
            </a:p>
          </p:txBody>
        </p:sp>
        <p:sp>
          <p:nvSpPr>
            <p:cNvPr id="19" name="Flowchart: Decision 18"/>
            <p:cNvSpPr/>
            <p:nvPr/>
          </p:nvSpPr>
          <p:spPr>
            <a:xfrm>
              <a:off x="4874734" y="2401548"/>
              <a:ext cx="1517904" cy="310896"/>
            </a:xfrm>
            <a:prstGeom prst="flowChartDecision">
              <a:avLst/>
            </a:prstGeom>
            <a:ln>
              <a:solidFill>
                <a:srgbClr val="AB9A7E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err="1"/>
                <a:t>r</a:t>
              </a:r>
              <a:r>
                <a:rPr lang="fr-FR" sz="1000" dirty="0" err="1" smtClean="0"/>
                <a:t>emp</a:t>
              </a:r>
              <a:r>
                <a:rPr lang="fr-FR" sz="1000" dirty="0" smtClean="0"/>
                <a:t> == 1</a:t>
              </a:r>
              <a:endParaRPr lang="fr-FR" sz="1000" dirty="0"/>
            </a:p>
          </p:txBody>
        </p:sp>
        <p:cxnSp>
          <p:nvCxnSpPr>
            <p:cNvPr id="23" name="Straight Arrow Connector 22"/>
            <p:cNvCxnSpPr>
              <a:stCxn id="38" idx="2"/>
              <a:endCxn id="19" idx="0"/>
            </p:cNvCxnSpPr>
            <p:nvPr/>
          </p:nvCxnSpPr>
          <p:spPr>
            <a:xfrm>
              <a:off x="5633686" y="2248966"/>
              <a:ext cx="0" cy="152582"/>
            </a:xfrm>
            <a:prstGeom prst="straightConnector1">
              <a:avLst/>
            </a:prstGeom>
            <a:ln>
              <a:solidFill>
                <a:srgbClr val="AB9A7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9" idx="2"/>
              <a:endCxn id="46" idx="0"/>
            </p:cNvCxnSpPr>
            <p:nvPr/>
          </p:nvCxnSpPr>
          <p:spPr>
            <a:xfrm>
              <a:off x="5633686" y="2712444"/>
              <a:ext cx="109712" cy="167146"/>
            </a:xfrm>
            <a:prstGeom prst="straightConnector1">
              <a:avLst/>
            </a:prstGeom>
            <a:ln>
              <a:solidFill>
                <a:srgbClr val="AB9A7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559716" y="4146571"/>
            <a:ext cx="5348812" cy="903799"/>
            <a:chOff x="559716" y="4146571"/>
            <a:chExt cx="5348812" cy="903799"/>
          </a:xfrm>
        </p:grpSpPr>
        <p:sp>
          <p:nvSpPr>
            <p:cNvPr id="45" name="Rectangle 44"/>
            <p:cNvSpPr/>
            <p:nvPr/>
          </p:nvSpPr>
          <p:spPr>
            <a:xfrm>
              <a:off x="559716" y="4566423"/>
              <a:ext cx="2775088" cy="483947"/>
            </a:xfrm>
            <a:prstGeom prst="rect">
              <a:avLst/>
            </a:prstGeom>
            <a:ln>
              <a:solidFill>
                <a:srgbClr val="AB9A7E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dirty="0" err="1"/>
                <a:t>v</a:t>
              </a:r>
              <a:r>
                <a:rPr lang="fr-FR" sz="1400" dirty="0" err="1" smtClean="0"/>
                <a:t>oid</a:t>
              </a:r>
              <a:r>
                <a:rPr lang="fr-FR" sz="1400" dirty="0" smtClean="0"/>
                <a:t> afficher(employer *</a:t>
              </a:r>
              <a:r>
                <a:rPr lang="fr-FR" sz="1400" dirty="0" err="1" smtClean="0"/>
                <a:t>head</a:t>
              </a:r>
              <a:r>
                <a:rPr lang="fr-FR" sz="1400" dirty="0"/>
                <a:t>)</a:t>
              </a:r>
            </a:p>
          </p:txBody>
        </p:sp>
        <p:cxnSp>
          <p:nvCxnSpPr>
            <p:cNvPr id="77" name="Elbow Connector 76"/>
            <p:cNvCxnSpPr>
              <a:endCxn id="45" idx="0"/>
            </p:cNvCxnSpPr>
            <p:nvPr/>
          </p:nvCxnSpPr>
          <p:spPr>
            <a:xfrm rot="10800000" flipV="1">
              <a:off x="1947261" y="4146571"/>
              <a:ext cx="3961267" cy="419851"/>
            </a:xfrm>
            <a:prstGeom prst="bentConnector2">
              <a:avLst/>
            </a:prstGeom>
            <a:ln>
              <a:solidFill>
                <a:srgbClr val="AB9A7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303326" y="5050370"/>
            <a:ext cx="2492904" cy="1150614"/>
            <a:chOff x="4303326" y="5050370"/>
            <a:chExt cx="2492904" cy="1150614"/>
          </a:xfrm>
        </p:grpSpPr>
        <p:sp>
          <p:nvSpPr>
            <p:cNvPr id="41" name="Rectangle 40"/>
            <p:cNvSpPr/>
            <p:nvPr/>
          </p:nvSpPr>
          <p:spPr>
            <a:xfrm>
              <a:off x="4303326" y="5749338"/>
              <a:ext cx="2492904" cy="451646"/>
            </a:xfrm>
            <a:prstGeom prst="rect">
              <a:avLst/>
            </a:prstGeom>
            <a:ln>
              <a:solidFill>
                <a:srgbClr val="AB9A7E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Employer *supprimer(employer *</a:t>
              </a:r>
              <a:r>
                <a:rPr lang="fr-FR" sz="1400" dirty="0" err="1"/>
                <a:t>head</a:t>
              </a:r>
              <a:r>
                <a:rPr lang="fr-FR" sz="1400" dirty="0"/>
                <a:t>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6114432" y="5050370"/>
              <a:ext cx="0" cy="685777"/>
            </a:xfrm>
            <a:prstGeom prst="straightConnector1">
              <a:avLst/>
            </a:prstGeom>
            <a:ln>
              <a:solidFill>
                <a:srgbClr val="AB9A7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4749320" y="5050370"/>
              <a:ext cx="0" cy="698968"/>
            </a:xfrm>
            <a:prstGeom prst="straightConnector1">
              <a:avLst/>
            </a:prstGeom>
            <a:ln>
              <a:solidFill>
                <a:srgbClr val="AB9A7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6752011" y="4167928"/>
            <a:ext cx="3781198" cy="919585"/>
            <a:chOff x="6752011" y="4167928"/>
            <a:chExt cx="3781198" cy="919585"/>
          </a:xfrm>
        </p:grpSpPr>
        <p:sp>
          <p:nvSpPr>
            <p:cNvPr id="40" name="Rectangle 39"/>
            <p:cNvSpPr/>
            <p:nvPr/>
          </p:nvSpPr>
          <p:spPr>
            <a:xfrm>
              <a:off x="7900299" y="4603566"/>
              <a:ext cx="2632910" cy="483947"/>
            </a:xfrm>
            <a:prstGeom prst="rect">
              <a:avLst/>
            </a:prstGeom>
            <a:ln>
              <a:solidFill>
                <a:srgbClr val="AB9A7E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Employer *recherche ( employer *</a:t>
              </a:r>
              <a:r>
                <a:rPr lang="fr-FR" sz="1400" dirty="0" err="1" smtClean="0"/>
                <a:t>head</a:t>
              </a:r>
              <a:r>
                <a:rPr lang="fr-FR" sz="1400" dirty="0"/>
                <a:t>)</a:t>
              </a:r>
            </a:p>
          </p:txBody>
        </p:sp>
        <p:cxnSp>
          <p:nvCxnSpPr>
            <p:cNvPr id="28" name="Elbow Connector 27"/>
            <p:cNvCxnSpPr/>
            <p:nvPr/>
          </p:nvCxnSpPr>
          <p:spPr>
            <a:xfrm>
              <a:off x="6752011" y="4167928"/>
              <a:ext cx="2464743" cy="419852"/>
            </a:xfrm>
            <a:prstGeom prst="bentConnector2">
              <a:avLst/>
            </a:prstGeom>
            <a:ln>
              <a:solidFill>
                <a:srgbClr val="AB9A7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303326" y="4146572"/>
            <a:ext cx="2278259" cy="903798"/>
            <a:chOff x="4303326" y="4146572"/>
            <a:chExt cx="2278259" cy="903798"/>
          </a:xfrm>
        </p:grpSpPr>
        <p:sp>
          <p:nvSpPr>
            <p:cNvPr id="42" name="Rectangle 41"/>
            <p:cNvSpPr/>
            <p:nvPr/>
          </p:nvSpPr>
          <p:spPr>
            <a:xfrm>
              <a:off x="4303326" y="4566423"/>
              <a:ext cx="2278259" cy="483947"/>
            </a:xfrm>
            <a:prstGeom prst="rect">
              <a:avLst/>
            </a:prstGeom>
            <a:ln>
              <a:solidFill>
                <a:srgbClr val="AB9A7E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employer *ajoute(employer *</a:t>
              </a:r>
              <a:r>
                <a:rPr lang="fr-FR" sz="1200" dirty="0" err="1" smtClean="0"/>
                <a:t>head</a:t>
              </a:r>
              <a:r>
                <a:rPr lang="fr-FR" sz="1200" dirty="0" smtClean="0"/>
                <a:t>)</a:t>
              </a:r>
              <a:endParaRPr lang="fr-FR" sz="1200" dirty="0"/>
            </a:p>
          </p:txBody>
        </p:sp>
        <p:cxnSp>
          <p:nvCxnSpPr>
            <p:cNvPr id="31" name="Elbow Connector 30"/>
            <p:cNvCxnSpPr>
              <a:endCxn id="42" idx="0"/>
            </p:cNvCxnSpPr>
            <p:nvPr/>
          </p:nvCxnSpPr>
          <p:spPr>
            <a:xfrm rot="5400000">
              <a:off x="5406819" y="4182209"/>
              <a:ext cx="419852" cy="348577"/>
            </a:xfrm>
            <a:prstGeom prst="bentConnector3">
              <a:avLst/>
            </a:prstGeom>
            <a:ln>
              <a:solidFill>
                <a:srgbClr val="AB9A7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699632" y="2552515"/>
            <a:ext cx="10684648" cy="1594056"/>
            <a:chOff x="699632" y="2552515"/>
            <a:chExt cx="10684648" cy="1594056"/>
          </a:xfrm>
        </p:grpSpPr>
        <p:grpSp>
          <p:nvGrpSpPr>
            <p:cNvPr id="86" name="Group 85"/>
            <p:cNvGrpSpPr/>
            <p:nvPr/>
          </p:nvGrpSpPr>
          <p:grpSpPr>
            <a:xfrm>
              <a:off x="699632" y="2552515"/>
              <a:ext cx="10684648" cy="1594056"/>
              <a:chOff x="699632" y="2552515"/>
              <a:chExt cx="10684648" cy="1594056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99632" y="4146571"/>
                <a:ext cx="10684648" cy="0"/>
              </a:xfrm>
              <a:prstGeom prst="line">
                <a:avLst/>
              </a:prstGeom>
              <a:ln w="76200">
                <a:solidFill>
                  <a:srgbClr val="AB9A7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19" idx="1"/>
              </p:cNvCxnSpPr>
              <p:nvPr/>
            </p:nvCxnSpPr>
            <p:spPr>
              <a:xfrm flipH="1" flipV="1">
                <a:off x="3127248" y="2552515"/>
                <a:ext cx="1747486" cy="4481"/>
              </a:xfrm>
              <a:prstGeom prst="line">
                <a:avLst/>
              </a:prstGeom>
              <a:ln>
                <a:solidFill>
                  <a:srgbClr val="AB9A7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127248" y="2552515"/>
                <a:ext cx="0" cy="1116013"/>
              </a:xfrm>
              <a:prstGeom prst="line">
                <a:avLst/>
              </a:prstGeom>
              <a:ln>
                <a:solidFill>
                  <a:srgbClr val="AB9A7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3127248" y="3668528"/>
                <a:ext cx="2616149" cy="0"/>
              </a:xfrm>
              <a:prstGeom prst="line">
                <a:avLst/>
              </a:prstGeom>
              <a:ln>
                <a:solidFill>
                  <a:srgbClr val="AB9A7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46" idx="2"/>
              </p:cNvCxnSpPr>
              <p:nvPr/>
            </p:nvCxnSpPr>
            <p:spPr>
              <a:xfrm flipH="1">
                <a:off x="5743397" y="3501382"/>
                <a:ext cx="1" cy="583654"/>
              </a:xfrm>
              <a:prstGeom prst="straightConnector1">
                <a:avLst/>
              </a:prstGeom>
              <a:ln>
                <a:solidFill>
                  <a:srgbClr val="AB9A7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Oval 84"/>
            <p:cNvSpPr/>
            <p:nvPr/>
          </p:nvSpPr>
          <p:spPr>
            <a:xfrm>
              <a:off x="5675472" y="3618905"/>
              <a:ext cx="109728" cy="124135"/>
            </a:xfrm>
            <a:prstGeom prst="ellipse">
              <a:avLst/>
            </a:prstGeom>
            <a:solidFill>
              <a:srgbClr val="AB9A7E"/>
            </a:solidFill>
            <a:ln>
              <a:solidFill>
                <a:srgbClr val="AB9A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33501" y="1446735"/>
            <a:ext cx="3895020" cy="621792"/>
            <a:chOff x="433501" y="1446735"/>
            <a:chExt cx="3895020" cy="621792"/>
          </a:xfrm>
        </p:grpSpPr>
        <p:sp>
          <p:nvSpPr>
            <p:cNvPr id="8" name="Rectangle 7"/>
            <p:cNvSpPr/>
            <p:nvPr/>
          </p:nvSpPr>
          <p:spPr>
            <a:xfrm>
              <a:off x="433501" y="1446735"/>
              <a:ext cx="1536192" cy="621792"/>
            </a:xfrm>
            <a:prstGeom prst="rect">
              <a:avLst/>
            </a:prstGeom>
            <a:ln>
              <a:solidFill>
                <a:srgbClr val="AB9A7E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/>
                <a:t>v</a:t>
              </a:r>
              <a:r>
                <a:rPr lang="fr-FR" sz="1600" dirty="0" err="1" smtClean="0"/>
                <a:t>oid</a:t>
              </a:r>
              <a:r>
                <a:rPr lang="fr-FR" sz="1600" dirty="0" smtClean="0"/>
                <a:t> main(</a:t>
              </a:r>
              <a:r>
                <a:rPr lang="fr-FR" sz="1600" dirty="0" err="1" smtClean="0"/>
                <a:t>void</a:t>
              </a:r>
              <a:r>
                <a:rPr lang="fr-FR" sz="1600" dirty="0" smtClean="0"/>
                <a:t>)</a:t>
              </a:r>
              <a:endParaRPr lang="fr-FR" sz="1600" dirty="0"/>
            </a:p>
          </p:txBody>
        </p:sp>
        <p:cxnSp>
          <p:nvCxnSpPr>
            <p:cNvPr id="82" name="Straight Arrow Connector 81"/>
            <p:cNvCxnSpPr>
              <a:stCxn id="8" idx="3"/>
              <a:endCxn id="38" idx="1"/>
            </p:cNvCxnSpPr>
            <p:nvPr/>
          </p:nvCxnSpPr>
          <p:spPr>
            <a:xfrm>
              <a:off x="1969693" y="1757631"/>
              <a:ext cx="2358828" cy="180439"/>
            </a:xfrm>
            <a:prstGeom prst="straightConnector1">
              <a:avLst/>
            </a:prstGeom>
            <a:ln>
              <a:solidFill>
                <a:srgbClr val="AB9A7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299670" y="2248969"/>
            <a:ext cx="8917085" cy="4300704"/>
            <a:chOff x="299670" y="2248969"/>
            <a:chExt cx="8917085" cy="4300704"/>
          </a:xfrm>
        </p:grpSpPr>
        <p:cxnSp>
          <p:nvCxnSpPr>
            <p:cNvPr id="43" name="Straight Connector 42"/>
            <p:cNvCxnSpPr>
              <a:stCxn id="40" idx="2"/>
            </p:cNvCxnSpPr>
            <p:nvPr/>
          </p:nvCxnSpPr>
          <p:spPr>
            <a:xfrm>
              <a:off x="9216754" y="5087513"/>
              <a:ext cx="0" cy="1403242"/>
            </a:xfrm>
            <a:prstGeom prst="line">
              <a:avLst/>
            </a:prstGeom>
            <a:ln>
              <a:solidFill>
                <a:srgbClr val="AB9A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315567" y="6490755"/>
              <a:ext cx="8901188" cy="0"/>
            </a:xfrm>
            <a:prstGeom prst="line">
              <a:avLst/>
            </a:prstGeom>
            <a:ln>
              <a:solidFill>
                <a:srgbClr val="AB9A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299670" y="2248969"/>
              <a:ext cx="4028851" cy="4300704"/>
              <a:chOff x="299670" y="2248969"/>
              <a:chExt cx="4028851" cy="4300704"/>
            </a:xfrm>
          </p:grpSpPr>
          <p:cxnSp>
            <p:nvCxnSpPr>
              <p:cNvPr id="87" name="Straight Connector 86"/>
              <p:cNvCxnSpPr>
                <a:stCxn id="45" idx="1"/>
              </p:cNvCxnSpPr>
              <p:nvPr/>
            </p:nvCxnSpPr>
            <p:spPr>
              <a:xfrm flipH="1">
                <a:off x="305355" y="4808397"/>
                <a:ext cx="254361" cy="0"/>
              </a:xfrm>
              <a:prstGeom prst="line">
                <a:avLst/>
              </a:prstGeom>
              <a:ln>
                <a:solidFill>
                  <a:srgbClr val="AB9A7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 flipV="1">
                <a:off x="393193" y="2248969"/>
                <a:ext cx="3935328" cy="61532"/>
              </a:xfrm>
              <a:prstGeom prst="straightConnector1">
                <a:avLst/>
              </a:prstGeom>
              <a:ln>
                <a:solidFill>
                  <a:srgbClr val="AB9A7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Group 91"/>
              <p:cNvGrpSpPr/>
              <p:nvPr/>
            </p:nvGrpSpPr>
            <p:grpSpPr>
              <a:xfrm>
                <a:off x="325780" y="4808397"/>
                <a:ext cx="3977546" cy="844720"/>
                <a:chOff x="325780" y="4808397"/>
                <a:chExt cx="3977546" cy="844720"/>
              </a:xfrm>
            </p:grpSpPr>
            <p:cxnSp>
              <p:nvCxnSpPr>
                <p:cNvPr id="16" name="Straight Connector 15"/>
                <p:cNvCxnSpPr>
                  <a:stCxn id="42" idx="1"/>
                </p:cNvCxnSpPr>
                <p:nvPr/>
              </p:nvCxnSpPr>
              <p:spPr>
                <a:xfrm flipH="1">
                  <a:off x="3054288" y="4808397"/>
                  <a:ext cx="1249038" cy="660440"/>
                </a:xfrm>
                <a:prstGeom prst="line">
                  <a:avLst/>
                </a:prstGeom>
                <a:ln>
                  <a:solidFill>
                    <a:srgbClr val="AB9A7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>
                  <a:off x="325780" y="5470221"/>
                  <a:ext cx="2721103" cy="27905"/>
                </a:xfrm>
                <a:prstGeom prst="line">
                  <a:avLst/>
                </a:prstGeom>
                <a:ln>
                  <a:solidFill>
                    <a:srgbClr val="AB9A7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Rounded Rectangle 25"/>
                <p:cNvSpPr/>
                <p:nvPr/>
              </p:nvSpPr>
              <p:spPr>
                <a:xfrm>
                  <a:off x="1378281" y="5315229"/>
                  <a:ext cx="310896" cy="337888"/>
                </a:xfrm>
                <a:prstGeom prst="roundRect">
                  <a:avLst>
                    <a:gd name="adj" fmla="val 40196"/>
                  </a:avLst>
                </a:prstGeom>
                <a:solidFill>
                  <a:srgbClr val="AB9A7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1</a:t>
                  </a:r>
                  <a:endParaRPr lang="fr-FR" dirty="0"/>
                </a:p>
              </p:txBody>
            </p:sp>
          </p:grpSp>
          <p:cxnSp>
            <p:nvCxnSpPr>
              <p:cNvPr id="61" name="Straight Connector 60"/>
              <p:cNvCxnSpPr/>
              <p:nvPr/>
            </p:nvCxnSpPr>
            <p:spPr>
              <a:xfrm flipH="1">
                <a:off x="360234" y="2344745"/>
                <a:ext cx="32959" cy="4146010"/>
              </a:xfrm>
              <a:prstGeom prst="line">
                <a:avLst/>
              </a:prstGeom>
              <a:ln>
                <a:solidFill>
                  <a:srgbClr val="AB9A7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/>
              <p:cNvSpPr/>
              <p:nvPr/>
            </p:nvSpPr>
            <p:spPr>
              <a:xfrm>
                <a:off x="358483" y="2275303"/>
                <a:ext cx="109728" cy="124135"/>
              </a:xfrm>
              <a:prstGeom prst="ellipse">
                <a:avLst/>
              </a:prstGeom>
              <a:solidFill>
                <a:srgbClr val="AB9A7E"/>
              </a:solidFill>
              <a:ln>
                <a:solidFill>
                  <a:srgbClr val="AB9A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99670" y="4746328"/>
                <a:ext cx="109728" cy="124135"/>
              </a:xfrm>
              <a:prstGeom prst="ellipse">
                <a:avLst/>
              </a:prstGeom>
              <a:solidFill>
                <a:srgbClr val="AB9A7E"/>
              </a:solidFill>
              <a:ln>
                <a:solidFill>
                  <a:srgbClr val="AB9A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99670" y="6425538"/>
                <a:ext cx="109728" cy="124135"/>
              </a:xfrm>
              <a:prstGeom prst="ellipse">
                <a:avLst/>
              </a:prstGeom>
              <a:solidFill>
                <a:srgbClr val="AB9A7E"/>
              </a:solidFill>
              <a:ln>
                <a:solidFill>
                  <a:srgbClr val="AB9A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15567" y="5436058"/>
                <a:ext cx="109728" cy="124135"/>
              </a:xfrm>
              <a:prstGeom prst="ellipse">
                <a:avLst/>
              </a:prstGeom>
              <a:solidFill>
                <a:srgbClr val="AB9A7E"/>
              </a:solidFill>
              <a:ln>
                <a:solidFill>
                  <a:srgbClr val="AB9A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01" name="TextBox 100"/>
          <p:cNvSpPr txBox="1"/>
          <p:nvPr/>
        </p:nvSpPr>
        <p:spPr>
          <a:xfrm>
            <a:off x="8196120" y="2061400"/>
            <a:ext cx="3458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 l’utilisateur taper un </a:t>
            </a:r>
            <a:r>
              <a:rPr lang="fr-FR" dirty="0" err="1" smtClean="0"/>
              <a:t>character</a:t>
            </a:r>
            <a:r>
              <a:rPr lang="fr-FR" dirty="0" smtClean="0"/>
              <a:t> qui n’existe pas dans le menu de programme :</a:t>
            </a:r>
          </a:p>
          <a:p>
            <a:r>
              <a:rPr lang="fr-FR" dirty="0" smtClean="0"/>
              <a:t>*) en peut de </a:t>
            </a:r>
            <a:r>
              <a:rPr lang="fr-FR" dirty="0" err="1" smtClean="0"/>
              <a:t>difénire</a:t>
            </a:r>
            <a:r>
              <a:rPr lang="fr-FR" dirty="0" smtClean="0"/>
              <a:t> l’ensemble des service S avec: S = {1, 2, 3, 4}</a:t>
            </a:r>
            <a:endParaRPr lang="fr-FR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33484" y="336727"/>
            <a:ext cx="3769842" cy="1290447"/>
            <a:chOff x="533484" y="336727"/>
            <a:chExt cx="3769842" cy="1290447"/>
          </a:xfrm>
        </p:grpSpPr>
        <p:sp>
          <p:nvSpPr>
            <p:cNvPr id="102" name="Oval 101"/>
            <p:cNvSpPr/>
            <p:nvPr/>
          </p:nvSpPr>
          <p:spPr>
            <a:xfrm>
              <a:off x="533484" y="336727"/>
              <a:ext cx="676148" cy="554215"/>
            </a:xfrm>
            <a:prstGeom prst="ellipse">
              <a:avLst/>
            </a:prstGeom>
            <a:solidFill>
              <a:srgbClr val="AB9A7E"/>
            </a:solidFill>
            <a:ln>
              <a:solidFill>
                <a:srgbClr val="AB9A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Q</a:t>
              </a:r>
              <a:endParaRPr lang="fr-FR" dirty="0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 flipV="1">
              <a:off x="1941166" y="1433389"/>
              <a:ext cx="2362160" cy="193785"/>
            </a:xfrm>
            <a:prstGeom prst="straightConnector1">
              <a:avLst/>
            </a:prstGeom>
            <a:ln>
              <a:solidFill>
                <a:srgbClr val="AB9A7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8" idx="0"/>
              <a:endCxn id="102" idx="4"/>
            </p:cNvCxnSpPr>
            <p:nvPr/>
          </p:nvCxnSpPr>
          <p:spPr>
            <a:xfrm flipH="1" flipV="1">
              <a:off x="871558" y="890942"/>
              <a:ext cx="330039" cy="555793"/>
            </a:xfrm>
            <a:prstGeom prst="straightConnector1">
              <a:avLst/>
            </a:prstGeom>
            <a:ln>
              <a:solidFill>
                <a:srgbClr val="AB9A7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6687349" y="1082900"/>
            <a:ext cx="1196139" cy="961319"/>
            <a:chOff x="6668418" y="1116346"/>
            <a:chExt cx="1196139" cy="961319"/>
          </a:xfrm>
        </p:grpSpPr>
        <p:sp>
          <p:nvSpPr>
            <p:cNvPr id="111" name="Arc 110"/>
            <p:cNvSpPr/>
            <p:nvPr/>
          </p:nvSpPr>
          <p:spPr>
            <a:xfrm>
              <a:off x="6668418" y="1186145"/>
              <a:ext cx="1020336" cy="891520"/>
            </a:xfrm>
            <a:prstGeom prst="arc">
              <a:avLst>
                <a:gd name="adj1" fmla="val 10729919"/>
                <a:gd name="adj2" fmla="val 7292217"/>
              </a:avLst>
            </a:prstGeom>
            <a:ln>
              <a:solidFill>
                <a:srgbClr val="AB9A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567681" y="1116346"/>
              <a:ext cx="296876" cy="369332"/>
            </a:xfrm>
            <a:prstGeom prst="rect">
              <a:avLst/>
            </a:prstGeom>
            <a:noFill/>
            <a:ln>
              <a:solidFill>
                <a:srgbClr val="AB9A7E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E</a:t>
              </a:r>
              <a:endParaRPr lang="fr-FR" dirty="0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7576830" y="1186145"/>
              <a:ext cx="278577" cy="0"/>
            </a:xfrm>
            <a:prstGeom prst="line">
              <a:avLst/>
            </a:prstGeom>
            <a:ln>
              <a:solidFill>
                <a:srgbClr val="AB9A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399975" y="6599679"/>
            <a:ext cx="549701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rgbClr val="595959"/>
                </a:solidFill>
                <a:latin typeface="Lato" panose="020F0502020204030203" pitchFamily="34" charset="0"/>
              </a:rPr>
              <a:t>La faculté pluridisciplinaire de Nador   |   Département de mathématiques et d'informatique</a:t>
            </a:r>
            <a:endParaRPr lang="fr-FR" sz="105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344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>
            <a:off x="0" y="219456"/>
            <a:ext cx="393193" cy="6638544"/>
          </a:xfrm>
          <a:prstGeom prst="corner">
            <a:avLst>
              <a:gd name="adj1" fmla="val 44358"/>
              <a:gd name="adj2" fmla="val 43714"/>
            </a:avLst>
          </a:prstGeom>
          <a:solidFill>
            <a:srgbClr val="AB9A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L-Shape 2"/>
          <p:cNvSpPr/>
          <p:nvPr/>
        </p:nvSpPr>
        <p:spPr>
          <a:xfrm rot="10800000">
            <a:off x="11790478" y="0"/>
            <a:ext cx="393192" cy="6684264"/>
          </a:xfrm>
          <a:prstGeom prst="corner">
            <a:avLst>
              <a:gd name="adj1" fmla="val 54472"/>
              <a:gd name="adj2" fmla="val 58671"/>
            </a:avLst>
          </a:prstGeom>
          <a:solidFill>
            <a:srgbClr val="AB9A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472184" y="219456"/>
            <a:ext cx="8906256" cy="1271016"/>
          </a:xfrm>
          <a:prstGeom prst="rect">
            <a:avLst/>
          </a:prstGeom>
          <a:solidFill>
            <a:srgbClr val="AB9A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/>
              <a:t>L’exécution de programme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2532888"/>
            <a:ext cx="567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Pour l’exécution de ce programme en aller à la programme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619" y="435102"/>
            <a:ext cx="1835658" cy="18356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3" y="4691489"/>
            <a:ext cx="3542711" cy="1992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257" y="4425267"/>
            <a:ext cx="3521202" cy="2347468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1093603" y="6297247"/>
            <a:ext cx="530352" cy="387017"/>
          </a:xfrm>
          <a:prstGeom prst="ellipse">
            <a:avLst/>
          </a:prstGeom>
          <a:solidFill>
            <a:srgbClr val="FFCF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lang="fr-F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2473" y="3487067"/>
            <a:ext cx="4014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smtClean="0">
                <a:latin typeface="Bradley Hand ITC" panose="03070402050302030203" pitchFamily="66" charset="0"/>
              </a:rPr>
              <a:t>Merci pour votre attention</a:t>
            </a:r>
            <a:endParaRPr lang="fr-FR" sz="4800" b="1" dirty="0">
              <a:latin typeface="Bradley Hand ITC" panose="03070402050302030203" pitchFamily="66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935904" y="5148380"/>
            <a:ext cx="3627353" cy="8836"/>
          </a:xfrm>
          <a:prstGeom prst="line">
            <a:avLst/>
          </a:prstGeom>
          <a:ln w="76200">
            <a:solidFill>
              <a:srgbClr val="AB9A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9975" y="6599679"/>
            <a:ext cx="549701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rgbClr val="595959"/>
                </a:solidFill>
                <a:latin typeface="Lato" panose="020F0502020204030203" pitchFamily="34" charset="0"/>
              </a:rPr>
              <a:t>La faculté pluridisciplinaire de Nador   |   Département de mathématiques et d'informatique</a:t>
            </a:r>
            <a:endParaRPr lang="fr-FR" sz="105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375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542</Words>
  <Application>Microsoft Office PowerPoint</Application>
  <PresentationFormat>Widescreen</PresentationFormat>
  <Paragraphs>83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Agency FB</vt:lpstr>
      <vt:lpstr>Arial</vt:lpstr>
      <vt:lpstr>Arial Rounded MT Bold</vt:lpstr>
      <vt:lpstr>Bahnschrift SemiCondensed</vt:lpstr>
      <vt:lpstr>Bradley Hand ITC</vt:lpstr>
      <vt:lpstr>Calibri</vt:lpstr>
      <vt:lpstr>Calibri Light</vt:lpstr>
      <vt:lpstr>Lato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hello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jamal boussouf</dc:creator>
  <cp:lastModifiedBy>jamal boussouf</cp:lastModifiedBy>
  <cp:revision>47</cp:revision>
  <dcterms:created xsi:type="dcterms:W3CDTF">2021-06-03T21:56:06Z</dcterms:created>
  <dcterms:modified xsi:type="dcterms:W3CDTF">2021-07-12T18:28:50Z</dcterms:modified>
</cp:coreProperties>
</file>