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20"/>
  </p:notesMasterIdLst>
  <p:sldIdLst>
    <p:sldId id="273" r:id="rId2"/>
    <p:sldId id="274" r:id="rId3"/>
    <p:sldId id="257" r:id="rId4"/>
    <p:sldId id="259" r:id="rId5"/>
    <p:sldId id="258" r:id="rId6"/>
    <p:sldId id="260" r:id="rId7"/>
    <p:sldId id="261" r:id="rId8"/>
    <p:sldId id="263" r:id="rId9"/>
    <p:sldId id="262" r:id="rId10"/>
    <p:sldId id="272" r:id="rId11"/>
    <p:sldId id="271" r:id="rId12"/>
    <p:sldId id="270" r:id="rId13"/>
    <p:sldId id="269" r:id="rId14"/>
    <p:sldId id="264" r:id="rId15"/>
    <p:sldId id="268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96" autoAdjust="0"/>
    <p:restoredTop sz="94660"/>
  </p:normalViewPr>
  <p:slideViewPr>
    <p:cSldViewPr snapToGrid="0">
      <p:cViewPr>
        <p:scale>
          <a:sx n="75" d="100"/>
          <a:sy n="75" d="100"/>
        </p:scale>
        <p:origin x="108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A925A-DE28-4B93-8968-2EADBD739DD7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EA146-A268-43A3-89E8-A28E1C42C8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9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EA146-A268-43A3-89E8-A28E1C42C8A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462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3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219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89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186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232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26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67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1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293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9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07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22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07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31C16C8-1CCC-450E-9E8A-92A5917827EC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BA13FC-EF77-46F2-8DF3-9C3437BF6C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99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erson pushing a cart with boxes in front of a building&#10;&#10;AI-generated content may be incorrect.">
            <a:extLst>
              <a:ext uri="{FF2B5EF4-FFF2-40B4-BE49-F238E27FC236}">
                <a16:creationId xmlns:a16="http://schemas.microsoft.com/office/drawing/2014/main" id="{8EDB45B4-2270-B387-14FB-7129ECC60C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668"/>
            <a:ext cx="12192000" cy="745410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E1FD61-5836-3502-12C7-AA6C011F343E}"/>
              </a:ext>
            </a:extLst>
          </p:cNvPr>
          <p:cNvSpPr txBox="1"/>
          <p:nvPr/>
        </p:nvSpPr>
        <p:spPr>
          <a:xfrm>
            <a:off x="428625" y="-381000"/>
            <a:ext cx="919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F2618-8AC1-2891-A7DE-1B21EDF461ED}"/>
              </a:ext>
            </a:extLst>
          </p:cNvPr>
          <p:cNvSpPr txBox="1"/>
          <p:nvPr/>
        </p:nvSpPr>
        <p:spPr>
          <a:xfrm>
            <a:off x="2762250" y="229150"/>
            <a:ext cx="8162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SQL-Driven Ad-hoc Business Insights</a:t>
            </a:r>
          </a:p>
        </p:txBody>
      </p:sp>
      <p:pic>
        <p:nvPicPr>
          <p:cNvPr id="11" name="Picture 10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D7AF6C2F-FC2D-AB03-05BF-E50C47BE9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91" y="34369"/>
            <a:ext cx="649224" cy="6207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B3ABFDF-015E-0ACF-BA4A-F3254F2FEF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99" y="72282"/>
            <a:ext cx="1527653" cy="6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363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7E17-D1C1-1593-D778-5F0A8E15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C4FD69-97EA-C357-384F-1A8F9F3BD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341" y="2095710"/>
            <a:ext cx="4067743" cy="21550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095563-666C-6CDA-4E44-7B8ADABD5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5" y="497093"/>
            <a:ext cx="5924834" cy="3753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D199F4-B09C-4FE8-AEFE-21F1799F0F5C}"/>
              </a:ext>
            </a:extLst>
          </p:cNvPr>
          <p:cNvSpPr txBox="1"/>
          <p:nvPr/>
        </p:nvSpPr>
        <p:spPr>
          <a:xfrm>
            <a:off x="809342" y="4850964"/>
            <a:ext cx="1064031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Flipkart,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Viveks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Ezone, Croma, and Amazon received the highest average discounts in FY 2021 (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29–31%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), indicating they are strategic partners and high-volume buyers.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Maintaining strong relationships with these customers through tailored promotions is critical, while reviewing discount strategies will help balance profitability and partner support.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High discounts create margin erosion risk — leadership must balance partner loyalty with sustainable margins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9BBF2F-623B-EA65-0A8B-06B35FF77DD1}"/>
              </a:ext>
            </a:extLst>
          </p:cNvPr>
          <p:cNvSpPr txBox="1"/>
          <p:nvPr/>
        </p:nvSpPr>
        <p:spPr>
          <a:xfrm>
            <a:off x="809341" y="445085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Insights &amp; Recommendation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1C8AD-E76B-5DCB-0679-B222059FC9BF}"/>
              </a:ext>
            </a:extLst>
          </p:cNvPr>
          <p:cNvSpPr txBox="1"/>
          <p:nvPr/>
        </p:nvSpPr>
        <p:spPr>
          <a:xfrm>
            <a:off x="809341" y="205204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81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E41-1BD2-3DF7-B24A-288ED38A7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95" y="295275"/>
            <a:ext cx="10982930" cy="970450"/>
          </a:xfrm>
        </p:spPr>
        <p:txBody>
          <a:bodyPr>
            <a:noAutofit/>
          </a:bodyPr>
          <a:lstStyle/>
          <a:p>
            <a:pPr algn="l"/>
            <a:r>
              <a:rPr lang="en-US" sz="30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AD-HOC  REQUEST 7</a:t>
            </a:r>
            <a:r>
              <a:rPr lang="en-US" sz="3000" b="1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Get the complete report of the Gross sales amount for the customer “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Exclusive” for each month . This analysis helps to get an idea of low and high-performing months and take strategic decisions. The final report contains these columns: Month Year Gross sales Amount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957295-E7BE-24CD-93A3-1780E09E4B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395" y="1991043"/>
            <a:ext cx="5915630" cy="44764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F875DB1-096E-CAE8-DBBE-2FFB4766F80B}"/>
              </a:ext>
            </a:extLst>
          </p:cNvPr>
          <p:cNvSpPr txBox="1"/>
          <p:nvPr/>
        </p:nvSpPr>
        <p:spPr>
          <a:xfrm>
            <a:off x="608995" y="1621711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833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5835F-0B4E-AFFF-D567-E0943354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13C7-0674-897A-EE9E-E4C707C8F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7B52D-860E-241F-7C70-A832E9E02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8739" y="609600"/>
            <a:ext cx="7945661" cy="3767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61072-1B47-FD94-7B74-16C829165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609600"/>
            <a:ext cx="2867425" cy="3895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FBC017-55FD-D330-01CE-86CD2C593BB9}"/>
              </a:ext>
            </a:extLst>
          </p:cNvPr>
          <p:cNvSpPr txBox="1"/>
          <p:nvPr/>
        </p:nvSpPr>
        <p:spPr>
          <a:xfrm>
            <a:off x="447675" y="4581525"/>
            <a:ext cx="112667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Insights &amp;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Sales were steady in late 2019 but dropped sharply in early 2020, bottoming out in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March (~$2M)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due to COVID-19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strong rebound followed, with sales peaking in November 2020 at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$20M+.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 2021, sales stabilized between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$7M–$12M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reflecting resilience post-crisis.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Leverage Q4 seasonal peaks, counter Q1 slumps with targeted initiatives, and replicate strategies from the November 2020 surge to sustain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Q1 (Sep–Nov) is a recurring sales peak and Q3/Q4 need resilience strategies.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BA16BE-A589-95A8-0548-96FC379C9E3F}"/>
              </a:ext>
            </a:extLst>
          </p:cNvPr>
          <p:cNvSpPr txBox="1"/>
          <p:nvPr/>
        </p:nvSpPr>
        <p:spPr>
          <a:xfrm>
            <a:off x="447675" y="123245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7FCEA-5157-23E3-57A7-3ABABDB6E567}"/>
              </a:ext>
            </a:extLst>
          </p:cNvPr>
          <p:cNvSpPr txBox="1"/>
          <p:nvPr/>
        </p:nvSpPr>
        <p:spPr>
          <a:xfrm>
            <a:off x="8249920" y="138303"/>
            <a:ext cx="3830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Note: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fiscal year runs Sep–Aug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1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15A80-B774-A90F-708D-BC8EBB9C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47" y="96350"/>
            <a:ext cx="10601930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u="sng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AD-HOC REQUEST 8</a:t>
            </a:r>
            <a:r>
              <a:rPr lang="en-US" sz="33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: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In which quarter of 2020, got the maximum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? The final output contains these fields sorted by the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, Quarter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1CE65-30D6-09B1-655E-6D03A405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DACF58-3670-C5AC-0EF2-F1E29E6F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35" y="1866084"/>
            <a:ext cx="5430008" cy="3791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B5F7CE-372E-1528-4AE5-7017756A2B28}"/>
              </a:ext>
            </a:extLst>
          </p:cNvPr>
          <p:cNvSpPr txBox="1"/>
          <p:nvPr/>
        </p:nvSpPr>
        <p:spPr>
          <a:xfrm>
            <a:off x="913795" y="1496752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71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58E3-D653-1046-2203-F5CC5F3AB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C2232BC-4A49-B826-6E90-1D217E3CF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FDEF04-D21F-2E9E-0AB8-0FB3E7BF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678" y="518160"/>
            <a:ext cx="7211431" cy="376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07E10-D4C5-77C6-2B04-74D4FAD1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2589069"/>
            <a:ext cx="2982197" cy="1691991"/>
          </a:xfrm>
          <a:prstGeom prst="rect">
            <a:avLst/>
          </a:prstGeom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AC0F272C-FEB6-C386-04B3-0A2012232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890659"/>
            <a:ext cx="1086863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Q1 leads with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~7M units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followed by Q2 with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~6.6M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(strong first half).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Q3 is weakest at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~2.1M units, a 71%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drop vs Q1.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Q4 is moderate at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~5M units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below the first-half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Action: Sustain Q1–Q2 momentum, investigate Q3 slump, and run targeted campaigns in Q4 to lift performance.(Q1 shows strongest demand, Q3 weakest — requires demand stimulation initiatives</a:t>
            </a:r>
            <a:r>
              <a:rPr lang="en-US" dirty="0"/>
              <a:t>)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90E8DB-A327-C36B-3FE7-72C94A016B91}"/>
              </a:ext>
            </a:extLst>
          </p:cNvPr>
          <p:cNvSpPr txBox="1"/>
          <p:nvPr/>
        </p:nvSpPr>
        <p:spPr>
          <a:xfrm>
            <a:off x="400050" y="4552105"/>
            <a:ext cx="1165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Insights &amp; Recommendations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A2F22-A9D5-F469-1D70-59A70AD07AD3}"/>
              </a:ext>
            </a:extLst>
          </p:cNvPr>
          <p:cNvSpPr txBox="1"/>
          <p:nvPr/>
        </p:nvSpPr>
        <p:spPr>
          <a:xfrm>
            <a:off x="476250" y="194548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395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EC35-5021-7A30-D1CF-B1056414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604" y="209823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AD-HOC REQUEST 9</a:t>
            </a:r>
            <a:r>
              <a:rPr lang="en-US" sz="3300" b="1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Which channel helped to bring more gross sales in the fiscal year 2021 and the percentage of contribution? The final output contains these fields, channel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gross_sales_mln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percentage</a:t>
            </a:r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7FBF-EF81-D4D5-C730-EA7401600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8B696-BB9F-1AB9-5C00-C3359E945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5" y="1866352"/>
            <a:ext cx="8954750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2F9B99-BE90-9CCF-FD34-1825A06E562E}"/>
              </a:ext>
            </a:extLst>
          </p:cNvPr>
          <p:cNvSpPr txBox="1"/>
          <p:nvPr/>
        </p:nvSpPr>
        <p:spPr>
          <a:xfrm>
            <a:off x="818604" y="1497020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67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C4693-B763-A846-8CEF-425E68EAA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78675A-7A6B-4532-D050-8A44F924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307" y="1784671"/>
            <a:ext cx="4211300" cy="2137463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A6EF93-04BF-379B-DF9B-532955179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18788" y="782320"/>
            <a:ext cx="5724905" cy="3151232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2E4A75-E53D-558E-814C-64DCA6D19652}"/>
              </a:ext>
            </a:extLst>
          </p:cNvPr>
          <p:cNvSpPr txBox="1"/>
          <p:nvPr/>
        </p:nvSpPr>
        <p:spPr>
          <a:xfrm>
            <a:off x="849576" y="4486328"/>
            <a:ext cx="10494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Retail partners (e.g., Flipkart, Amazon) dominate with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73% of sales (~$1.2B)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Direct channel contributes 15%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(~$258M)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— a clear opportunity to boost margins and customer relationships.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Distributors hold 11%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(~$188M),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smallest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Leverage retailer strength, scale direct-to-customer initiatives, and optimize distributor efficiency to balance the channel mix.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Retail dependency is high (73%), Direct channel growth can improve margins and reduce concentration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8162FF-9A13-64EC-28E8-F1F9B9E8DA00}"/>
              </a:ext>
            </a:extLst>
          </p:cNvPr>
          <p:cNvSpPr txBox="1"/>
          <p:nvPr/>
        </p:nvSpPr>
        <p:spPr>
          <a:xfrm>
            <a:off x="848307" y="4138173"/>
            <a:ext cx="103537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Key Insights &amp; Recommendations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9B4CA-2009-6124-8A97-03A7FBBCD89E}"/>
              </a:ext>
            </a:extLst>
          </p:cNvPr>
          <p:cNvSpPr txBox="1"/>
          <p:nvPr/>
        </p:nvSpPr>
        <p:spPr>
          <a:xfrm>
            <a:off x="848307" y="172815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5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78A7-C0D2-8070-64AF-34625F207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48713"/>
            <a:ext cx="11115675" cy="970450"/>
          </a:xfrm>
        </p:spPr>
        <p:txBody>
          <a:bodyPr>
            <a:noAutofit/>
          </a:bodyPr>
          <a:lstStyle/>
          <a:p>
            <a:pPr algn="l"/>
            <a:r>
              <a:rPr lang="en-US" sz="30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AD-HOC REQUEST 10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: Get the Top 3 products in each division that have a high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in the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fiscal_year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 2021? The final output contains these fields, division,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product_code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, product,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total_sold_quantity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rank_order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641C7-34BC-6649-0A84-2F341C100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975" y="2103951"/>
            <a:ext cx="7525800" cy="402011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4827B8-AB43-C08E-FF48-672046168830}"/>
              </a:ext>
            </a:extLst>
          </p:cNvPr>
          <p:cNvSpPr txBox="1"/>
          <p:nvPr/>
        </p:nvSpPr>
        <p:spPr>
          <a:xfrm>
            <a:off x="561975" y="1734619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6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59024-31C2-F54C-B1DD-8BD6B971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09" y="1736702"/>
            <a:ext cx="5021339" cy="22093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BE5687-C3C7-D188-6DEC-A739126A2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815" y="533400"/>
            <a:ext cx="6001809" cy="3412691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293A40C5-BFC4-247A-1065-FD4DF6EA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A9C77F-2DC5-05A6-601D-5DA3F4D7D070}"/>
              </a:ext>
            </a:extLst>
          </p:cNvPr>
          <p:cNvSpPr txBox="1"/>
          <p:nvPr/>
        </p:nvSpPr>
        <p:spPr>
          <a:xfrm>
            <a:off x="533400" y="4402169"/>
            <a:ext cx="1165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Insights &amp; Recommendations</a:t>
            </a: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56A8F1-68DD-31FC-C76D-D84D5B0AA39E}"/>
              </a:ext>
            </a:extLst>
          </p:cNvPr>
          <p:cNvSpPr txBox="1"/>
          <p:nvPr/>
        </p:nvSpPr>
        <p:spPr>
          <a:xfrm>
            <a:off x="533400" y="226032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35D0542-85BA-0B4A-0CCF-2B77B74B8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52" y="4736885"/>
            <a:ext cx="1060132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Pen Drives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dominate in the N &amp; S division, with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2M+ units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sold across the top 3 models.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Accessories (P &amp; A division) are gaining traction, led by Gamers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 Maxima Ms.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PC division is underperforming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moving only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~17K units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alt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Invest in Pen Drives, scale up Accessories, and reassess the PC division to optimize the overall product strategy.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Sales heavily concentrated in Pen Drives — concentration risk. PC division underperforms and requires strategy reset.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4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A3FB-3DAF-9143-B8C3-0079B002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20" y="-66676"/>
            <a:ext cx="10353762" cy="808525"/>
          </a:xfrm>
        </p:spPr>
        <p:txBody>
          <a:bodyPr/>
          <a:lstStyle/>
          <a:p>
            <a:r>
              <a:rPr lang="en-US" sz="3000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PROBLEM STATEMENT</a:t>
            </a:r>
            <a:r>
              <a:rPr lang="en-US" b="1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: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B5E8-F767-36EA-0F7B-695BA3CD7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741849"/>
            <a:ext cx="11353800" cy="59828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Hardwares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one of the leading computer hardware producers in India with a strong presence in other countries, has been experiencing impressive business growth.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However, the management team has noticed a gap — they do not have sufficient data-driven insights to make quick and smart business decisions. To overcome this challenge,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Hardwares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is expanding its data analytics team by hiring junior data analysts.</a:t>
            </a:r>
          </a:p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Tony Sharma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Director of Data Analytics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has designed a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SQL challenge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to evaluate applicants’ ability to solve real-world business problems. This challenge will test both technical expertise (SQL, data analysis) and soft skills (storytelling, communication, presentation).</a:t>
            </a:r>
          </a:p>
          <a:p>
            <a:pPr marL="36900" indent="0" algn="ctr">
              <a:buNone/>
            </a:pPr>
            <a:r>
              <a:rPr lang="en-IN" sz="3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Task Assigned to Me:</a:t>
            </a:r>
          </a:p>
          <a:p>
            <a:pPr marL="36900" indent="0">
              <a:buNone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As an applicant for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Junior Data Analyst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role at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>
                <a:latin typeface="Segoe UI" panose="020B0502040204020203" pitchFamily="34" charset="0"/>
                <a:cs typeface="Segoe UI" panose="020B0502040204020203" pitchFamily="34" charset="0"/>
              </a:rPr>
              <a:t>Hardwares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, I have been assigned the following task: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Review the company’s 10 ad-hoc business requests provided in ad-hoc-requests.pdf.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Write and execute SQL queries to answer each of these requests.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Analyze the query results and translate them into clear, actionable business insights.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Prepare a presentation (slides) that summarizes these insights for top-level management.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Include charts, graphs, and dashboards to visualize the findings.</a:t>
            </a:r>
          </a:p>
          <a:p>
            <a:pPr lvl="1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Keep the presentation concise, strategic, and executive-friendly.</a:t>
            </a:r>
          </a:p>
        </p:txBody>
      </p:sp>
    </p:spTree>
    <p:extLst>
      <p:ext uri="{BB962C8B-B14F-4D97-AF65-F5344CB8AC3E}">
        <p14:creationId xmlns:p14="http://schemas.microsoft.com/office/powerpoint/2010/main" val="369326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F8427-A1A3-DE18-B32C-3A24EA69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07" y="267178"/>
            <a:ext cx="11424213" cy="766169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u="sng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AD-HOC REQUEST 1</a:t>
            </a:r>
            <a:r>
              <a:rPr lang="en-US" sz="3200" b="1" dirty="0">
                <a:solidFill>
                  <a:schemeClr val="tx1">
                    <a:lumMod val="85000"/>
                  </a:schemeClr>
                </a:solidFill>
                <a:latin typeface="Segoe UI"/>
              </a:rPr>
              <a:t>:</a:t>
            </a:r>
            <a:r>
              <a:rPr lang="en-US" sz="3200" b="1" dirty="0">
                <a:solidFill>
                  <a:srgbClr val="1F4E79"/>
                </a:solidFill>
                <a:latin typeface="Segoe UI"/>
              </a:rPr>
              <a:t> 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Provide the list of markets in which customer  “</a:t>
            </a:r>
            <a:r>
              <a:rPr lang="en-US" sz="22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sz="2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 Exclusive”  operates its business in the  “APAC  region”.</a:t>
            </a:r>
            <a:endParaRPr lang="en-IN" sz="2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006180-833D-E870-735D-355DC8E91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6757" y="1708626"/>
            <a:ext cx="5287113" cy="300079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F04D7C-8ADA-3E72-7CB9-8126F43A2F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79" y="1748471"/>
            <a:ext cx="5096586" cy="3048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1C1538-DEC2-D3CD-7235-8E05E79FC9FA}"/>
              </a:ext>
            </a:extLst>
          </p:cNvPr>
          <p:cNvSpPr txBox="1"/>
          <p:nvPr/>
        </p:nvSpPr>
        <p:spPr>
          <a:xfrm>
            <a:off x="618579" y="1379139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 &amp; 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705C58-B604-6C7E-AB40-7108110788C3}"/>
              </a:ext>
            </a:extLst>
          </p:cNvPr>
          <p:cNvSpPr txBox="1"/>
          <p:nvPr/>
        </p:nvSpPr>
        <p:spPr>
          <a:xfrm>
            <a:off x="525407" y="490947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Key Insights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Recommendation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F2D63-1D46-2C3D-6B20-78531F997CCD}"/>
              </a:ext>
            </a:extLst>
          </p:cNvPr>
          <p:cNvSpPr txBox="1"/>
          <p:nvPr/>
        </p:nvSpPr>
        <p:spPr>
          <a:xfrm>
            <a:off x="618579" y="5309585"/>
            <a:ext cx="11045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Provides leadership a clear view of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AtliQ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Exclusive’s APAC footprint and whitespace opportunities for expansion.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57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F6E3-5480-5FAC-2982-F9FA1DE0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425" y="253141"/>
            <a:ext cx="11420474" cy="1047750"/>
          </a:xfrm>
        </p:spPr>
        <p:txBody>
          <a:bodyPr>
            <a:noAutofit/>
          </a:bodyPr>
          <a:lstStyle/>
          <a:p>
            <a:pPr algn="l"/>
            <a:r>
              <a:rPr lang="en-US" sz="3000" b="1" u="sng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AD-HOC REQUEST 2</a:t>
            </a:r>
            <a:r>
              <a:rPr lang="en-US" sz="3000" b="1" dirty="0">
                <a:solidFill>
                  <a:schemeClr val="tx1">
                    <a:lumMod val="85000"/>
                  </a:schemeClr>
                </a:solidFill>
                <a:latin typeface="Segoe UI"/>
              </a:rPr>
              <a:t>:</a:t>
            </a:r>
            <a:r>
              <a:rPr lang="en-US" b="1" dirty="0">
                <a:solidFill>
                  <a:srgbClr val="1F4E79"/>
                </a:solidFill>
                <a:latin typeface="Segoe UI"/>
              </a:rPr>
              <a:t>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What is the percentage of unique product increase in 2021 vs. 2020? The final output contains these fields, unique_products_2020, unique_products_2021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percentage_chg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A5A52A-9F99-7F55-4AA2-DF247DBB1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1866705"/>
            <a:ext cx="8649336" cy="312459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BA76D8-73BC-2978-198C-DA98288C7C66}"/>
              </a:ext>
            </a:extLst>
          </p:cNvPr>
          <p:cNvSpPr txBox="1"/>
          <p:nvPr/>
        </p:nvSpPr>
        <p:spPr>
          <a:xfrm>
            <a:off x="352425" y="5404530"/>
            <a:ext cx="115347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number of unique products grew from 245 in 2020 to 334 in 2021, adding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89 new products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(+36% YoY growth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), showing strong expansion and diversification of the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Portfolio expansion reflects SKU diversification and innovation — strong sign of market competitiveness.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472D5-4ADF-871C-98B9-994F23899F0E}"/>
              </a:ext>
            </a:extLst>
          </p:cNvPr>
          <p:cNvSpPr txBox="1"/>
          <p:nvPr/>
        </p:nvSpPr>
        <p:spPr>
          <a:xfrm>
            <a:off x="352425" y="51132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Key Insights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79822-2BBF-0F28-0D04-45C9485A2816}"/>
              </a:ext>
            </a:extLst>
          </p:cNvPr>
          <p:cNvSpPr txBox="1"/>
          <p:nvPr/>
        </p:nvSpPr>
        <p:spPr>
          <a:xfrm>
            <a:off x="409575" y="1475422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 &amp; 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66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F6CC-61F0-795D-076C-3A8C9A77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897" y="257175"/>
            <a:ext cx="11529102" cy="8382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u="sng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AD-HOC REQUEST 3</a:t>
            </a:r>
            <a:r>
              <a:rPr lang="en-US" sz="3300" b="1" dirty="0">
                <a:solidFill>
                  <a:schemeClr val="tx1">
                    <a:lumMod val="85000"/>
                  </a:schemeClr>
                </a:solidFill>
                <a:latin typeface="Segoe UI"/>
              </a:rPr>
              <a:t>: </a:t>
            </a:r>
            <a:r>
              <a:rPr lang="en-US" sz="1800" b="1" dirty="0">
                <a:solidFill>
                  <a:srgbClr val="1F4E79"/>
                </a:solidFill>
                <a:latin typeface="Segoe UI"/>
              </a:rPr>
              <a:t>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Provide a report with all the unique product counts for each segment and sort them in descending order of product counts. The final output contains 2 fields: segment, product count.</a:t>
            </a:r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FC5211-1B07-1A32-98DF-0EC8F061F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7457" y="1693258"/>
            <a:ext cx="5539213" cy="327705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64CEC3-24FD-AC86-ED18-E8C37B94E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97" y="1662480"/>
            <a:ext cx="5087133" cy="32770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C0C112A-C5A5-56B7-6CE0-ACDF813F4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897" y="5328368"/>
            <a:ext cx="812895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Notebooks, Accessories, and Peripherals are the top-performing categories.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Networking is explicitly the </a:t>
            </a: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lowest segment in product count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Networking represents a portfolio gap to address.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6E51B-BCC8-73BD-5873-9C901471953D}"/>
              </a:ext>
            </a:extLst>
          </p:cNvPr>
          <p:cNvSpPr txBox="1"/>
          <p:nvPr/>
        </p:nvSpPr>
        <p:spPr>
          <a:xfrm>
            <a:off x="456897" y="506675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Key Insights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Recommendation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4EA841-58E7-EBA0-0D4D-68F4F4F315E4}"/>
              </a:ext>
            </a:extLst>
          </p:cNvPr>
          <p:cNvSpPr txBox="1"/>
          <p:nvPr/>
        </p:nvSpPr>
        <p:spPr>
          <a:xfrm>
            <a:off x="456897" y="1279228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 &amp; 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40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7C7B-A17E-9F86-A5B8-1B7A3D7E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251" y="219075"/>
            <a:ext cx="11372850" cy="970450"/>
          </a:xfrm>
        </p:spPr>
        <p:txBody>
          <a:bodyPr>
            <a:noAutofit/>
          </a:bodyPr>
          <a:lstStyle/>
          <a:p>
            <a:pPr algn="l"/>
            <a:r>
              <a:rPr lang="en-US" sz="3000" b="1" u="sng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AD-HOC REQUEST 4</a:t>
            </a:r>
            <a:r>
              <a:rPr lang="en-US" sz="3000" b="1" dirty="0">
                <a:solidFill>
                  <a:schemeClr val="tx1">
                    <a:lumMod val="85000"/>
                  </a:schemeClr>
                </a:solidFill>
                <a:latin typeface="Segoe UI"/>
              </a:rPr>
              <a:t>: </a:t>
            </a:r>
            <a:r>
              <a:rPr lang="en-US" sz="3000" b="1" dirty="0">
                <a:solidFill>
                  <a:srgbClr val="1F4E79"/>
                </a:solidFill>
                <a:latin typeface="Segoe UI"/>
              </a:rPr>
              <a:t> 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Which segment had the most increase in unique products in 2021 vs 2020? The final output contains these fields: segment, product_count_2020 product_count_2021, difference.</a:t>
            </a:r>
            <a:endParaRPr lang="en-IN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67323B0-3AD7-E924-DF13-D74CDF4BD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8326" y="1939056"/>
            <a:ext cx="8154636" cy="4059237"/>
          </a:xfrm>
          <a:prstGeom prst="rect">
            <a:avLst/>
          </a:prstGeom>
          <a:effectLst>
            <a:outerShdw blurRad="25400" dir="17880000">
              <a:srgbClr val="000000"/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F3A654-C7E3-2961-8C9D-A5950A559CC9}"/>
              </a:ext>
            </a:extLst>
          </p:cNvPr>
          <p:cNvSpPr txBox="1"/>
          <p:nvPr/>
        </p:nvSpPr>
        <p:spPr>
          <a:xfrm>
            <a:off x="528326" y="1569724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35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0E2300-3148-6EBD-35D0-9CF88F0FDB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65293" y="405618"/>
            <a:ext cx="7214403" cy="35466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444CD4-DEFF-9BAD-2279-BA6B08DB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14" y="1818640"/>
            <a:ext cx="4022047" cy="2133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246C21-3485-5565-7A07-779C0A806CFF}"/>
              </a:ext>
            </a:extLst>
          </p:cNvPr>
          <p:cNvSpPr txBox="1"/>
          <p:nvPr/>
        </p:nvSpPr>
        <p:spPr>
          <a:xfrm>
            <a:off x="321096" y="4135150"/>
            <a:ext cx="11658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Insights &amp; Recommendations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52672-657E-6CF1-D426-DBB7633E37C0}"/>
              </a:ext>
            </a:extLst>
          </p:cNvPr>
          <p:cNvSpPr txBox="1"/>
          <p:nvPr/>
        </p:nvSpPr>
        <p:spPr>
          <a:xfrm>
            <a:off x="425514" y="299769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91BFAC3-4114-E1A6-5B30-3810D92C8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96" y="4473704"/>
            <a:ext cx="1155418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Networking grew by only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 products (+50%)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signaling the need to rethink strategy in this segment.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Accessories added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34 products (+41%),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emerging as the fastest-growing and high-priority area for marketing.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Notebooks and Peripherals each expanded by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16 products (~14–23% growth)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showing steady, reliable performance.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Desktop (+6 products, +23%) and Storage (+14 products, +108%) remain niche segments with potential for targeted development.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Accessories is the scale driver (highest absolute growth), while Networking grew fastest in % terms but added only 3 products — small base.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882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C1BA-E27A-30DC-CCC8-5C6F6697D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95" y="209490"/>
            <a:ext cx="11132810" cy="970450"/>
          </a:xfrm>
        </p:spPr>
        <p:txBody>
          <a:bodyPr>
            <a:noAutofit/>
          </a:bodyPr>
          <a:lstStyle/>
          <a:p>
            <a:pPr algn="l"/>
            <a:r>
              <a:rPr lang="en-US" sz="3000" b="1" u="sng" dirty="0">
                <a:solidFill>
                  <a:schemeClr val="tx2">
                    <a:lumMod val="90000"/>
                  </a:schemeClr>
                </a:solidFill>
                <a:effectLst/>
                <a:latin typeface="Segoe UI"/>
              </a:rPr>
              <a:t>AD-HOC REQUEST 5</a:t>
            </a:r>
            <a:r>
              <a:rPr lang="en-US" sz="3000" b="1" dirty="0">
                <a:solidFill>
                  <a:schemeClr val="tx1">
                    <a:lumMod val="85000"/>
                  </a:schemeClr>
                </a:solidFill>
                <a:effectLst/>
                <a:latin typeface="Segoe UI"/>
              </a:rPr>
              <a:t>: </a:t>
            </a:r>
            <a:r>
              <a:rPr lang="en-US" sz="2000" b="1" dirty="0"/>
              <a:t>Get the products that have the highest and lowest manufacturing costs. The final output should contain these fields: </a:t>
            </a:r>
            <a:r>
              <a:rPr lang="en-US" sz="2000" b="1" dirty="0" err="1"/>
              <a:t>product_code</a:t>
            </a:r>
            <a:r>
              <a:rPr lang="en-US" sz="2000" b="1" dirty="0"/>
              <a:t>, product, </a:t>
            </a:r>
            <a:r>
              <a:rPr lang="en-US" sz="2000" b="1" dirty="0" err="1"/>
              <a:t>manufacturing_cost</a:t>
            </a:r>
            <a:r>
              <a:rPr lang="en-US" sz="2000" b="1" dirty="0"/>
              <a:t> </a:t>
            </a:r>
            <a:endParaRPr lang="en-IN" sz="2000" b="1" dirty="0">
              <a:effectLst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E47CAB-CFF3-74DB-A2C6-75C3AD8B0F63}"/>
              </a:ext>
            </a:extLst>
          </p:cNvPr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7536E9-EED8-0A9C-E06B-55F708D3E46E}"/>
              </a:ext>
            </a:extLst>
          </p:cNvPr>
          <p:cNvSpPr/>
          <p:nvPr/>
        </p:nvSpPr>
        <p:spPr>
          <a:xfrm>
            <a:off x="5974011" y="3244334"/>
            <a:ext cx="24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5EF20B-4305-83A6-C87B-7E43AB8E4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77325" y="1953390"/>
            <a:ext cx="4585080" cy="685896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C263AA-989F-6E53-FF23-CC3769675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5" y="1913920"/>
            <a:ext cx="6134956" cy="4334480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68CA914E-C47B-D92B-2811-B52530573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9601" y="3200458"/>
            <a:ext cx="503475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The most expensive product to manufacture is AQ HOME Allin1 Gen 2 at $240.54, while the least expensive is AQ Master wired x1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at $0.89 — a cost gap of </a:t>
            </a:r>
            <a:r>
              <a:rPr lang="en-US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$239.65 (≈27,000%)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between premium and entry-level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Focusing on premium products can drive higher margins, while optimizing costs for entry-level products is key to maintaining profitability.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Gap highlights margin strategy: focus premium SKUs for profitability, optimize entry-level SKUs for efficiency.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F6967-3F1C-7F28-B834-27730D004AD4}"/>
              </a:ext>
            </a:extLst>
          </p:cNvPr>
          <p:cNvSpPr txBox="1"/>
          <p:nvPr/>
        </p:nvSpPr>
        <p:spPr>
          <a:xfrm>
            <a:off x="6909601" y="284422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Key Insights &amp; Recommendation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79C1D-66BE-9B7E-4CC6-EB30F485B43B}"/>
              </a:ext>
            </a:extLst>
          </p:cNvPr>
          <p:cNvSpPr txBox="1"/>
          <p:nvPr/>
        </p:nvSpPr>
        <p:spPr>
          <a:xfrm>
            <a:off x="529595" y="1474877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 &amp; OUTPUT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45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59A3-989A-B280-0ADA-E83A678D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77" y="214458"/>
            <a:ext cx="11337198" cy="970450"/>
          </a:xfrm>
        </p:spPr>
        <p:txBody>
          <a:bodyPr>
            <a:normAutofit fontScale="90000"/>
          </a:bodyPr>
          <a:lstStyle/>
          <a:p>
            <a:pPr algn="l"/>
            <a:r>
              <a:rPr lang="en-US" sz="3300" b="1" u="sng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</a:rPr>
              <a:t>AD-HOC REQUEST 6</a:t>
            </a:r>
            <a:r>
              <a:rPr lang="en-US" sz="3300" b="1" dirty="0">
                <a:solidFill>
                  <a:schemeClr val="tx1">
                    <a:lumMod val="85000"/>
                  </a:schemeClr>
                </a:solidFill>
                <a:latin typeface="Segoe UI"/>
              </a:rPr>
              <a:t>:</a:t>
            </a:r>
            <a:r>
              <a:rPr lang="en-US" sz="5400" b="1" dirty="0">
                <a:solidFill>
                  <a:schemeClr val="tx1">
                    <a:lumMod val="85000"/>
                  </a:schemeClr>
                </a:solidFill>
                <a:latin typeface="Segoe UI"/>
              </a:rPr>
              <a:t> 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Generate a report which contains the top 5 customers who received an average high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pre_invoice_discount_pct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for the fiscal year 2021 and in the Indian market. The final output contains these fields,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customer_code</a:t>
            </a: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 customer </a:t>
            </a:r>
            <a:r>
              <a:rPr lang="en-US" sz="22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average_discount_percentage</a:t>
            </a:r>
            <a:endParaRPr lang="en-IN" sz="2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F1A9-B815-E736-0B64-4E41FB3AA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593E88-408E-90ED-4CD7-09E136273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670" y="2076157"/>
            <a:ext cx="9030960" cy="4191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750108-77C0-C8A8-F1E8-5061C226F692}"/>
              </a:ext>
            </a:extLst>
          </p:cNvPr>
          <p:cNvSpPr txBox="1"/>
          <p:nvPr/>
        </p:nvSpPr>
        <p:spPr>
          <a:xfrm>
            <a:off x="494670" y="1706825"/>
            <a:ext cx="447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QUERY: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288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  <wetp:taskpane dockstate="right" visibility="0" width="438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90986C5-902C-4B30-8CE3-C40BB5A5ED30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2183296-F705-4AA6-B610-C187142A8A1F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694</TotalTime>
  <Words>1439</Words>
  <Application>Microsoft Office PowerPoint</Application>
  <PresentationFormat>Widescreen</PresentationFormat>
  <Paragraphs>90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Calisto MT</vt:lpstr>
      <vt:lpstr>Segoe UI</vt:lpstr>
      <vt:lpstr>Segoe UI Black</vt:lpstr>
      <vt:lpstr>Wingdings 2</vt:lpstr>
      <vt:lpstr>Slate</vt:lpstr>
      <vt:lpstr>PowerPoint Presentation</vt:lpstr>
      <vt:lpstr>PROBLEM STATEMENT:</vt:lpstr>
      <vt:lpstr>AD-HOC REQUEST 1: Provide the list of markets in which customer  “AtliQ  Exclusive”  operates its business in the  “APAC  region”.</vt:lpstr>
      <vt:lpstr>AD-HOC REQUEST 2: What is the percentage of unique product increase in 2021 vs. 2020? The final output contains these fields, unique_products_2020, unique_products_2021 percentage_chg.</vt:lpstr>
      <vt:lpstr>AD-HOC REQUEST 3:  Provide a report with all the unique product counts for each segment and sort them in descending order of product counts. The final output contains 2 fields: segment, product count.</vt:lpstr>
      <vt:lpstr>AD-HOC REQUEST 4:  Which segment had the most increase in unique products in 2021 vs 2020? The final output contains these fields: segment, product_count_2020 product_count_2021, difference.</vt:lpstr>
      <vt:lpstr>PowerPoint Presentation</vt:lpstr>
      <vt:lpstr>AD-HOC REQUEST 5: Get the products that have the highest and lowest manufacturing costs. The final output should contain these fields: product_code, product, manufacturing_cost </vt:lpstr>
      <vt:lpstr>AD-HOC REQUEST 6: Generate a report which contains the top 5 customers who received an average high pre_invoice_discount_pct for the fiscal year 2021 and in the Indian market. The final output contains these fields, customer_code customer average_discount_percentage</vt:lpstr>
      <vt:lpstr>PowerPoint Presentation</vt:lpstr>
      <vt:lpstr>AD-HOC  REQUEST 7: Get the complete report of the Gross sales amount for the customer “Atliq Exclusive” for each month . This analysis helps to get an idea of low and high-performing months and take strategic decisions. The final report contains these columns: Month Year Gross sales Amount</vt:lpstr>
      <vt:lpstr>PowerPoint Presentation</vt:lpstr>
      <vt:lpstr>AD-HOC REQUEST 8: In which quarter of 2020, got the maximum total_sold_quantity? The final output contains these fields sorted by the total_sold_quantity, Quarter total_sold_quantity </vt:lpstr>
      <vt:lpstr>PowerPoint Presentation</vt:lpstr>
      <vt:lpstr>AD-HOC REQUEST 9: Which channel helped to bring more gross sales in the fiscal year 2021 and the percentage of contribution? The final output contains these fields, channel gross_sales_mln percentage</vt:lpstr>
      <vt:lpstr>PowerPoint Presentation</vt:lpstr>
      <vt:lpstr>AD-HOC REQUEST 10: Get the Top 3 products in each division that have a high total_sold_quantity in the fiscal_year 2021? The final output contains these fields, division, product_code, product, total_sold_quantity, rank_order.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nouman jamadar</dc:creator>
  <cp:lastModifiedBy>nouman jamadar</cp:lastModifiedBy>
  <cp:revision>14</cp:revision>
  <dcterms:created xsi:type="dcterms:W3CDTF">2025-09-13T15:59:27Z</dcterms:created>
  <dcterms:modified xsi:type="dcterms:W3CDTF">2025-10-01T14:54:17Z</dcterms:modified>
</cp:coreProperties>
</file>