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entury Schoolbook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Schoolboo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Schoolbook-italic.fntdata"/><Relationship Id="rId30" Type="http://schemas.openxmlformats.org/officeDocument/2006/relationships/font" Target="fonts/CenturySchoolboo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enturySchoolboo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7fd7348a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17fd7348a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17fd7348a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17fd7348a_2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7fd7348a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717fd7348a_2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17fd7348a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717fd7348a_2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17fd7348a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17fd7348a_2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7fd7348a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17fd7348a_2_1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7fd7348a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17fd7348a_2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17fd7348a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717fd7348a_2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17fd7348a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717fd7348a_2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17fd7348a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717fd7348a_2_1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7fd7348a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17fd7348a_2_2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7fd7348a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17fd7348a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17fd7348a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717fd7348a_2_2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7fd7348a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717fd7348a_2_2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17fd7348a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717fd7348a_2_2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7fd7348a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17fd7348a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7fd7348a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17fd7348a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7fd7348a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17fd7348a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7fd7348a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17fd7348a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17fd734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17fd7348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7fd734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17fd7348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7fd7348a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17fd7348a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0" y="2381"/>
            <a:ext cx="9148763" cy="5156597"/>
            <a:chOff x="0" y="3175"/>
            <a:chExt cx="12198350" cy="6875463"/>
          </a:xfrm>
        </p:grpSpPr>
        <p:sp>
          <p:nvSpPr>
            <p:cNvPr id="62" name="Google Shape;62;p14"/>
            <p:cNvSpPr/>
            <p:nvPr/>
          </p:nvSpPr>
          <p:spPr>
            <a:xfrm>
              <a:off x="0" y="3175"/>
              <a:ext cx="12192000" cy="6862763"/>
            </a:xfrm>
            <a:custGeom>
              <a:rect b="b" l="l" r="r" t="t"/>
              <a:pathLst>
                <a:path extrusionOk="0" h="2160" w="384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0" y="3175"/>
              <a:ext cx="12192000" cy="6862763"/>
            </a:xfrm>
            <a:custGeom>
              <a:rect b="b" l="l" r="r" t="t"/>
              <a:pathLst>
                <a:path extrusionOk="0" h="2160" w="384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0" y="3175"/>
              <a:ext cx="12198350" cy="6875463"/>
            </a:xfrm>
            <a:custGeom>
              <a:rect b="b" l="l" r="r" t="t"/>
              <a:pathLst>
                <a:path extrusionOk="0" h="2163" w="3840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729989" y="483189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4158" y="483189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349824" y="4831893"/>
            <a:ext cx="2066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342085" y="23813"/>
            <a:ext cx="0" cy="1191"/>
          </a:xfrm>
          <a:custGeom>
            <a:rect b="b" l="l" r="r" t="t"/>
            <a:pathLst>
              <a:path extrusionOk="0" h="2" w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cap="flat" cmpd="sng" w="9525">
            <a:solidFill>
              <a:srgbClr val="30466D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9" name="Google Shape;69;p14" title="Text Container Shape"/>
          <p:cNvGrpSpPr/>
          <p:nvPr/>
        </p:nvGrpSpPr>
        <p:grpSpPr>
          <a:xfrm>
            <a:off x="5490225" y="350838"/>
            <a:ext cx="3656410" cy="4442222"/>
            <a:chOff x="7320300" y="467784"/>
            <a:chExt cx="4875213" cy="5922963"/>
          </a:xfrm>
        </p:grpSpPr>
        <p:sp>
          <p:nvSpPr>
            <p:cNvPr id="70" name="Google Shape;70;p14"/>
            <p:cNvSpPr/>
            <p:nvPr/>
          </p:nvSpPr>
          <p:spPr>
            <a:xfrm>
              <a:off x="7320300" y="467784"/>
              <a:ext cx="4875213" cy="5922963"/>
            </a:xfrm>
            <a:custGeom>
              <a:rect b="b" l="l" r="r" t="t"/>
              <a:pathLst>
                <a:path extrusionOk="0" h="3731" w="307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474A55"/>
            </a:solidFill>
            <a:ln>
              <a:noFill/>
            </a:ln>
          </p:spPr>
        </p:sp>
        <p:sp>
          <p:nvSpPr>
            <p:cNvPr id="71" name="Google Shape;71;p14"/>
            <p:cNvSpPr/>
            <p:nvPr/>
          </p:nvSpPr>
          <p:spPr>
            <a:xfrm>
              <a:off x="7505469" y="661988"/>
              <a:ext cx="4686300" cy="5543550"/>
            </a:xfrm>
            <a:custGeom>
              <a:rect b="b" l="l" r="r" t="t"/>
              <a:pathLst>
                <a:path extrusionOk="0" h="3492" w="295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cxnSp>
          <p:nvCxnSpPr>
            <p:cNvPr id="72" name="Google Shape;72;p14"/>
            <p:cNvCxnSpPr/>
            <p:nvPr/>
          </p:nvCxnSpPr>
          <p:spPr>
            <a:xfrm>
              <a:off x="8013399" y="4629095"/>
              <a:ext cx="694944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3" name="Google Shape;73;p14"/>
          <p:cNvSpPr txBox="1"/>
          <p:nvPr>
            <p:ph type="ctrTitle"/>
          </p:nvPr>
        </p:nvSpPr>
        <p:spPr>
          <a:xfrm>
            <a:off x="5940564" y="767900"/>
            <a:ext cx="2845259" cy="25122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entury Schoolbook"/>
              <a:buNone/>
              <a:defRPr sz="29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5940564" y="3709033"/>
            <a:ext cx="2845259" cy="778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500">
                <a:solidFill>
                  <a:schemeClr val="lt2"/>
                </a:solidFill>
              </a:defRPr>
            </a:lvl1pPr>
            <a:lvl2pPr lvl="1" algn="ctr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/>
            </a:lvl2pPr>
            <a:lvl3pPr lvl="2" algn="ctr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3pPr>
            <a:lvl4pPr lvl="3" algn="ctr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4pPr>
            <a:lvl5pPr lvl="4" algn="ctr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5pPr>
            <a:lvl6pPr lvl="5" algn="ctr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6pPr>
            <a:lvl7pPr lvl="6" algn="ctr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7pPr>
            <a:lvl8pPr lvl="7" algn="ctr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8pPr>
            <a:lvl9pPr lvl="8" algn="ctr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1pPr>
            <a:lvl2pPr indent="-3175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6720803" y="472246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2200274" y="4722461"/>
            <a:ext cx="42505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384749" y="542496"/>
            <a:ext cx="1413261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 title="Feather Background"/>
          <p:cNvSpPr/>
          <p:nvPr/>
        </p:nvSpPr>
        <p:spPr>
          <a:xfrm>
            <a:off x="0" y="-3509"/>
            <a:ext cx="9150461" cy="5147009"/>
          </a:xfrm>
          <a:custGeom>
            <a:rect b="b" l="l" r="r" t="t"/>
            <a:pathLst>
              <a:path extrusionOk="0" h="2161" w="3845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6" title="Text Container Shape"/>
          <p:cNvGrpSpPr/>
          <p:nvPr/>
        </p:nvGrpSpPr>
        <p:grpSpPr>
          <a:xfrm>
            <a:off x="1839516" y="946547"/>
            <a:ext cx="5464969" cy="3250406"/>
            <a:chOff x="2452688" y="1262063"/>
            <a:chExt cx="7286625" cy="4333875"/>
          </a:xfrm>
        </p:grpSpPr>
        <p:sp>
          <p:nvSpPr>
            <p:cNvPr id="84" name="Google Shape;84;p16"/>
            <p:cNvSpPr/>
            <p:nvPr/>
          </p:nvSpPr>
          <p:spPr>
            <a:xfrm>
              <a:off x="2452688" y="1262063"/>
              <a:ext cx="7286625" cy="4333875"/>
            </a:xfrm>
            <a:custGeom>
              <a:rect b="b" l="l" r="r" t="t"/>
              <a:pathLst>
                <a:path extrusionOk="0" h="2730" w="459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5" name="Google Shape;85;p16"/>
            <p:cNvSpPr/>
            <p:nvPr/>
          </p:nvSpPr>
          <p:spPr>
            <a:xfrm>
              <a:off x="2643188" y="1452563"/>
              <a:ext cx="6905625" cy="3952875"/>
            </a:xfrm>
            <a:custGeom>
              <a:rect b="b" l="l" r="r" t="t"/>
              <a:pathLst>
                <a:path extrusionOk="0" h="2490" w="435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86" name="Google Shape;86;p16"/>
            <p:cNvCxnSpPr/>
            <p:nvPr/>
          </p:nvCxnSpPr>
          <p:spPr>
            <a:xfrm>
              <a:off x="5410200" y="3862794"/>
              <a:ext cx="1371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6738557" y="472254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3030683" y="472254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348057" y="4722548"/>
            <a:ext cx="2086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2371726" y="1372934"/>
            <a:ext cx="4394793" cy="1381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  <a:defRPr sz="2900">
                <a:solidFill>
                  <a:srgbClr val="464B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860938" y="3132098"/>
            <a:ext cx="3424856" cy="7791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>
                <a:solidFill>
                  <a:srgbClr val="464B56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00274" y="1828799"/>
            <a:ext cx="3120390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1pPr>
            <a:lvl2pPr indent="-3175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5657813" y="1828799"/>
            <a:ext cx="3120390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1pPr>
            <a:lvl2pPr indent="-3175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0" type="dt"/>
          </p:nvPr>
        </p:nvSpPr>
        <p:spPr>
          <a:xfrm>
            <a:off x="6720803" y="472246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>
            <a:off x="2200274" y="4722461"/>
            <a:ext cx="42505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384749" y="542496"/>
            <a:ext cx="1413261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00274" y="425196"/>
            <a:ext cx="6577930" cy="11727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00274" y="1842306"/>
            <a:ext cx="3120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9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2200274" y="2487479"/>
            <a:ext cx="3120390" cy="2084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1pPr>
            <a:lvl2pPr indent="-3175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3" type="body"/>
          </p:nvPr>
        </p:nvSpPr>
        <p:spPr>
          <a:xfrm>
            <a:off x="5657813" y="1842306"/>
            <a:ext cx="3120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9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18"/>
          <p:cNvSpPr txBox="1"/>
          <p:nvPr>
            <p:ph idx="4" type="body"/>
          </p:nvPr>
        </p:nvSpPr>
        <p:spPr>
          <a:xfrm>
            <a:off x="5657813" y="2487479"/>
            <a:ext cx="3120390" cy="2084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1pPr>
            <a:lvl2pPr indent="-3175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6720803" y="472246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2200274" y="4722461"/>
            <a:ext cx="42505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384749" y="542496"/>
            <a:ext cx="1413261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6720803" y="472246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2200274" y="4722461"/>
            <a:ext cx="42505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384749" y="542496"/>
            <a:ext cx="1413261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0" title="Feathers"/>
          <p:cNvGrpSpPr/>
          <p:nvPr/>
        </p:nvGrpSpPr>
        <p:grpSpPr>
          <a:xfrm>
            <a:off x="300535" y="271819"/>
            <a:ext cx="2621984" cy="4653291"/>
            <a:chOff x="400714" y="362425"/>
            <a:chExt cx="3495979" cy="6204388"/>
          </a:xfrm>
        </p:grpSpPr>
        <p:sp>
          <p:nvSpPr>
            <p:cNvPr id="115" name="Google Shape;115;p20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0"/>
          <p:cNvSpPr txBox="1"/>
          <p:nvPr>
            <p:ph idx="10" type="dt"/>
          </p:nvPr>
        </p:nvSpPr>
        <p:spPr>
          <a:xfrm>
            <a:off x="6720803" y="472246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1" type="ftr"/>
          </p:nvPr>
        </p:nvSpPr>
        <p:spPr>
          <a:xfrm>
            <a:off x="2200274" y="4722461"/>
            <a:ext cx="42505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384749" y="542496"/>
            <a:ext cx="1413261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0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 title="Feather"/>
          <p:cNvSpPr/>
          <p:nvPr/>
        </p:nvSpPr>
        <p:spPr>
          <a:xfrm flipH="1" rot="2047334">
            <a:off x="6429343" y="340261"/>
            <a:ext cx="2557084" cy="4392971"/>
          </a:xfrm>
          <a:custGeom>
            <a:rect b="b" l="l" r="r" t="t"/>
            <a:pathLst>
              <a:path extrusionOk="0" h="1495" w="869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6357366" y="1127930"/>
            <a:ext cx="2420786" cy="12659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65797" y="331061"/>
            <a:ext cx="5697780" cy="42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  <a:defRPr sz="1500"/>
            </a:lvl1pPr>
            <a:lvl2pPr indent="-3175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200"/>
              <a:buChar char="–"/>
              <a:defRPr sz="1200"/>
            </a:lvl3pPr>
            <a:lvl4pPr indent="-29845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100"/>
              <a:buChar char="–"/>
              <a:defRPr sz="1100"/>
            </a:lvl5pPr>
            <a:lvl6pPr indent="-29845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100"/>
              <a:buChar char="–"/>
              <a:defRPr sz="1100"/>
            </a:lvl6pPr>
            <a:lvl7pPr indent="-29845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100"/>
              <a:buChar char="–"/>
              <a:defRPr sz="1100"/>
            </a:lvl7pPr>
            <a:lvl8pPr indent="-29845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100"/>
              <a:buChar char="–"/>
              <a:defRPr sz="1100"/>
            </a:lvl8pPr>
            <a:lvl9pPr indent="-29845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100"/>
              <a:buChar char="–"/>
              <a:defRPr sz="1100"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6357366" y="2417852"/>
            <a:ext cx="2420786" cy="2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1000"/>
              </a:lnSpc>
              <a:spcBef>
                <a:spcPts val="11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6357416" y="4714875"/>
            <a:ext cx="24207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365797" y="4714875"/>
            <a:ext cx="569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357366" y="280203"/>
            <a:ext cx="2420786" cy="6123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0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 title="Feather"/>
          <p:cNvSpPr/>
          <p:nvPr/>
        </p:nvSpPr>
        <p:spPr>
          <a:xfrm flipH="1" rot="2047334">
            <a:off x="6429343" y="340261"/>
            <a:ext cx="2557084" cy="4392971"/>
          </a:xfrm>
          <a:custGeom>
            <a:rect b="b" l="l" r="r" t="t"/>
            <a:pathLst>
              <a:path extrusionOk="0" h="1495" w="869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6357366" y="1127932"/>
            <a:ext cx="2422969" cy="12659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/>
          <p:nvPr>
            <p:ph idx="2" type="pic"/>
          </p:nvPr>
        </p:nvSpPr>
        <p:spPr>
          <a:xfrm>
            <a:off x="0" y="0"/>
            <a:ext cx="607698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orbel"/>
              <a:buNone/>
              <a:defRPr b="0" i="0" sz="2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2100"/>
              <a:buFont typeface="Corbel"/>
              <a:buNone/>
              <a:defRPr b="0" i="0" sz="21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None/>
              <a:defRPr b="0" i="1" sz="18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b="0" i="0" sz="15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b="0" i="1" sz="15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b="0" i="0" sz="15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b="0" i="1" sz="15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b="0" i="0" sz="15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b="0" i="1" sz="15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6357366" y="2417855"/>
            <a:ext cx="2420874" cy="21541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1000"/>
              </a:lnSpc>
              <a:spcBef>
                <a:spcPts val="11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3" name="Google Shape;133;p22"/>
          <p:cNvSpPr txBox="1"/>
          <p:nvPr>
            <p:ph idx="10" type="dt"/>
          </p:nvPr>
        </p:nvSpPr>
        <p:spPr>
          <a:xfrm>
            <a:off x="6357366" y="4718304"/>
            <a:ext cx="24208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1" type="ftr"/>
          </p:nvPr>
        </p:nvSpPr>
        <p:spPr>
          <a:xfrm>
            <a:off x="365798" y="4718304"/>
            <a:ext cx="56989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357366" y="280205"/>
            <a:ext cx="2420874" cy="612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 rot="5400000">
            <a:off x="4119925" y="-90850"/>
            <a:ext cx="2738628" cy="65779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1pPr>
            <a:lvl2pPr indent="-3175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0" type="dt"/>
          </p:nvPr>
        </p:nvSpPr>
        <p:spPr>
          <a:xfrm>
            <a:off x="6720803" y="472246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2200274" y="4722461"/>
            <a:ext cx="42505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384749" y="542496"/>
            <a:ext cx="1413261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4" title="Feather"/>
          <p:cNvGrpSpPr/>
          <p:nvPr/>
        </p:nvGrpSpPr>
        <p:grpSpPr>
          <a:xfrm>
            <a:off x="300535" y="271819"/>
            <a:ext cx="2621984" cy="4653291"/>
            <a:chOff x="400714" y="362425"/>
            <a:chExt cx="3495979" cy="6204388"/>
          </a:xfrm>
        </p:grpSpPr>
        <p:sp>
          <p:nvSpPr>
            <p:cNvPr id="144" name="Google Shape;144;p24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5545359" y="1793392"/>
            <a:ext cx="4004949" cy="11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2439143" y="154412"/>
            <a:ext cx="3991947" cy="4469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1pPr>
            <a:lvl2pPr indent="-317500" lvl="1" marL="914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6958474" y="4722461"/>
            <a:ext cx="18794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2200274" y="4722461"/>
            <a:ext cx="44696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 rot="5400000">
            <a:off x="6550982" y="2139901"/>
            <a:ext cx="4037450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1" name="Google Shape;151;p24" title="Rule Line"/>
          <p:cNvCxnSpPr/>
          <p:nvPr/>
        </p:nvCxnSpPr>
        <p:spPr>
          <a:xfrm>
            <a:off x="6833687" y="428627"/>
            <a:ext cx="0" cy="3956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 title="Feathers"/>
          <p:cNvGrpSpPr/>
          <p:nvPr/>
        </p:nvGrpSpPr>
        <p:grpSpPr>
          <a:xfrm>
            <a:off x="300535" y="271819"/>
            <a:ext cx="2621984" cy="4653291"/>
            <a:chOff x="400714" y="362425"/>
            <a:chExt cx="3495979" cy="6204388"/>
          </a:xfrm>
        </p:grpSpPr>
        <p:sp>
          <p:nvSpPr>
            <p:cNvPr id="52" name="Google Shape;52;p13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Char char="–"/>
              <a:defRPr b="0" i="0" sz="15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200"/>
              <a:buFont typeface="Corbel"/>
              <a:buChar char="–"/>
              <a:defRPr b="0" i="1" sz="12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100"/>
              <a:buFont typeface="Corbel"/>
              <a:buChar char="–"/>
              <a:defRPr b="0" i="0" sz="11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100"/>
              <a:buFont typeface="Corbel"/>
              <a:buChar char="–"/>
              <a:defRPr b="0" i="1" sz="11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100"/>
              <a:buFont typeface="Corbel"/>
              <a:buChar char="–"/>
              <a:defRPr b="0" i="0" sz="11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100"/>
              <a:buFont typeface="Corbel"/>
              <a:buChar char="–"/>
              <a:defRPr b="0" i="1" sz="11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100"/>
              <a:buFont typeface="Corbel"/>
              <a:buChar char="–"/>
              <a:defRPr b="0" i="0" sz="11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74A55"/>
              </a:buClr>
              <a:buSzPts val="1100"/>
              <a:buFont typeface="Corbel"/>
              <a:buChar char="–"/>
              <a:defRPr b="0" i="1" sz="11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6720803" y="472246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200274" y="4722461"/>
            <a:ext cx="42505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384749" y="542496"/>
            <a:ext cx="1413261" cy="4532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9" name="Google Shape;59;p13" title="Rule Line"/>
          <p:cNvCxnSpPr/>
          <p:nvPr/>
        </p:nvCxnSpPr>
        <p:spPr>
          <a:xfrm>
            <a:off x="2200275" y="1632007"/>
            <a:ext cx="6577928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386">
          <p15:clr>
            <a:srgbClr val="F26B43"/>
          </p15:clr>
        </p15:guide>
        <p15:guide id="2" orient="horz" pos="2970">
          <p15:clr>
            <a:srgbClr val="F26B43"/>
          </p15:clr>
        </p15:guide>
        <p15:guide id="3" orient="horz" pos="1152">
          <p15:clr>
            <a:srgbClr val="F26B43"/>
          </p15:clr>
        </p15:guide>
        <p15:guide id="4" orient="horz" pos="2880">
          <p15:clr>
            <a:srgbClr val="F26B43"/>
          </p15:clr>
        </p15:guide>
        <p15:guide id="5" pos="3312">
          <p15:clr>
            <a:srgbClr val="F26B43"/>
          </p15:clr>
        </p15:guide>
        <p15:guide id="6" pos="3600">
          <p15:clr>
            <a:srgbClr val="F26B43"/>
          </p15:clr>
        </p15:guide>
        <p15:guide id="7" orient="horz" pos="270">
          <p15:clr>
            <a:srgbClr val="F26B43"/>
          </p15:clr>
        </p15:guide>
        <p15:guide id="8" pos="5526">
          <p15:clr>
            <a:srgbClr val="F26B43"/>
          </p15:clr>
        </p15:guide>
        <p15:guide id="9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5940564" y="767900"/>
            <a:ext cx="2845259" cy="25122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entury Schoolbook"/>
              <a:buNone/>
            </a:pPr>
            <a:r>
              <a:rPr lang="en-GB" sz="1100"/>
              <a:t>JBDC</a:t>
            </a:r>
            <a:br>
              <a:rPr lang="en-GB" sz="1100"/>
            </a:br>
            <a:r>
              <a:rPr lang="en-GB" sz="1100"/>
              <a:t>PROJECT</a:t>
            </a:r>
            <a:br>
              <a:rPr lang="en-GB" sz="1100"/>
            </a:br>
            <a:r>
              <a:rPr lang="en-GB" sz="1100"/>
              <a:t>BANK</a:t>
            </a:r>
            <a:endParaRPr sz="1100"/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5940564" y="3709033"/>
            <a:ext cx="2845259" cy="778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en-GB" sz="1100"/>
              <a:t>JAMAL, ANDI, DEGI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DataBase = db_nusa</a:t>
            </a:r>
            <a:endParaRPr sz="1100"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200275" y="1729408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Tables : nasabah, 	admin, rekening, transaksi_bank, transaksi_ppob</a:t>
            </a:r>
            <a:endParaRPr sz="1100"/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97" y="2127906"/>
            <a:ext cx="1743075" cy="255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0275" y="2127906"/>
            <a:ext cx="1607344" cy="113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9022" y="2127906"/>
            <a:ext cx="1478756" cy="87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9182" y="2127906"/>
            <a:ext cx="1500188" cy="126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0772" y="2127906"/>
            <a:ext cx="1514475" cy="102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Relation Entity</a:t>
            </a:r>
            <a:endParaRPr sz="1100"/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701" y="1759108"/>
            <a:ext cx="4831618" cy="295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Function Page</a:t>
            </a:r>
            <a:br>
              <a:rPr lang="en-GB" sz="1100"/>
            </a:br>
            <a:r>
              <a:rPr lang="en-GB" sz="1100"/>
              <a:t>Main Login</a:t>
            </a:r>
            <a:endParaRPr sz="1100"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2200274" y="1689652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Halaman ini berfungsi sebagai Halaman Pembuka Utama.</a:t>
            </a:r>
            <a:endParaRPr sz="1100"/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907" y="2131011"/>
            <a:ext cx="3283598" cy="249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2. Login Admin</a:t>
            </a:r>
            <a:endParaRPr sz="1100"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Halaman untuk validasi login oleh Admin untuk selanjutnya masuk kehalaman Admin.</a:t>
            </a:r>
            <a:endParaRPr sz="1100"/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8001" y="2381440"/>
            <a:ext cx="2686050" cy="218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3. Login Nasabah</a:t>
            </a:r>
            <a:endParaRPr sz="1100"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Halaman untuk validasi login oleh Nasabah untuk selanjutnya masuk kehalaman Nasabah</a:t>
            </a:r>
            <a:endParaRPr sz="1100"/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350" y="2531459"/>
            <a:ext cx="2321719" cy="203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4. Menu Admin</a:t>
            </a:r>
            <a:endParaRPr sz="1100"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Halaman Menu Admin berfungsi memberikan Navigasi untuk admin baik itu Register Nasabah, Manage Account dan Saving &amp; Withdraw</a:t>
            </a:r>
            <a:endParaRPr sz="1100"/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430" y="2371732"/>
            <a:ext cx="34290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5. Menu Nasabah</a:t>
            </a:r>
            <a:endParaRPr sz="1100"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Halaman ini memberikan Navigasi untuk Nasabah untuk melakukan Transaksi Bank, PPOB atau Check Amount</a:t>
            </a:r>
            <a:endParaRPr sz="1100"/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310" y="2287987"/>
            <a:ext cx="3429000" cy="217811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6. Registration Nasabah </a:t>
            </a:r>
            <a:endParaRPr sz="1100"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2200274" y="1202543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Berfungsi sebagai form input data nasabah</a:t>
            </a:r>
            <a:endParaRPr sz="1100"/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573" y="1596796"/>
            <a:ext cx="4350854" cy="350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7. Saving Withdraw</a:t>
            </a:r>
            <a:endParaRPr sz="1100"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Halaman ini berfungsi sebagai halaman admin dimana nasabah ingin menabung(saving) atau mengambil(withdraw) saldo di rekening nya</a:t>
            </a:r>
            <a:endParaRPr sz="1100"/>
          </a:p>
        </p:txBody>
      </p:sp>
      <p:pic>
        <p:nvPicPr>
          <p:cNvPr id="273" name="Google Shape;2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023" y="2393948"/>
            <a:ext cx="3563954" cy="240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8. Transaction Bank</a:t>
            </a:r>
            <a:endParaRPr sz="1100"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Halaman yang berfungsi sebagai transaksi antar bank baik itu transfer dan lain-lain</a:t>
            </a:r>
            <a:endParaRPr sz="1100"/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681" y="2131788"/>
            <a:ext cx="2814638" cy="290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Nusa </a:t>
            </a:r>
            <a:r>
              <a:rPr lang="en-GB" sz="1100"/>
              <a:t>Bank</a:t>
            </a:r>
            <a:endParaRPr sz="11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Nusa Bank is a desktop banking app that can be used for admin / officer and bank customer (nasabah).</a:t>
            </a:r>
            <a:endParaRPr sz="1100"/>
          </a:p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Main feature for customer:  banking transaction, PPOB,  Balance Checking.</a:t>
            </a:r>
            <a:endParaRPr sz="1100"/>
          </a:p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Main feature for admin: create new customer account, manage customer data, manage admin data, saving and withdraw from customer. 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9. Transaction PPOB</a:t>
            </a:r>
            <a:endParaRPr sz="1100"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Halaman yang berfungsi sebagai transaksi online nasabah baik itu pembelian pulsa, listrik dan lain-lain</a:t>
            </a:r>
            <a:endParaRPr sz="1100"/>
          </a:p>
        </p:txBody>
      </p:sp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198" y="2174650"/>
            <a:ext cx="2936081" cy="282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10. Check Amount</a:t>
            </a:r>
            <a:endParaRPr sz="110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lang="en-GB" sz="1100"/>
              <a:t>Berfungsi sebagai pengecekan saldo rekening nasabah</a:t>
            </a:r>
            <a:endParaRPr sz="1100"/>
          </a:p>
        </p:txBody>
      </p:sp>
      <p:pic>
        <p:nvPicPr>
          <p:cNvPr id="294" name="Google Shape;29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245" y="2134782"/>
            <a:ext cx="3039510" cy="234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Thank you</a:t>
            </a:r>
            <a:endParaRPr sz="1100"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MVC</a:t>
            </a:r>
            <a:endParaRPr sz="110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200275" y="1828800"/>
            <a:ext cx="6577928" cy="27386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rPr b="1" lang="en-GB" sz="1100"/>
              <a:t>	MVC</a:t>
            </a:r>
            <a:r>
              <a:rPr lang="en-GB" sz="1100"/>
              <a:t> Pattern stands for Model-View-Controller Pattern. This pattern is used to separate application's concerns.</a:t>
            </a:r>
            <a:endParaRPr sz="1100"/>
          </a:p>
          <a:p>
            <a:pPr indent="-234950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</a:pPr>
            <a:r>
              <a:rPr b="1" lang="en-GB" sz="1100"/>
              <a:t>Model</a:t>
            </a:r>
            <a:r>
              <a:rPr lang="en-GB" sz="1100"/>
              <a:t> - Model represents an object or JAVA carrying data. It can also have logic to update controller if its data changes.</a:t>
            </a:r>
            <a:endParaRPr sz="1100"/>
          </a:p>
          <a:p>
            <a:pPr indent="-234950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</a:pPr>
            <a:r>
              <a:rPr b="1" lang="en-GB" sz="1100"/>
              <a:t>View</a:t>
            </a:r>
            <a:r>
              <a:rPr lang="en-GB" sz="1100"/>
              <a:t> - View represents the visualization of the data that model contains.</a:t>
            </a:r>
            <a:endParaRPr sz="1100"/>
          </a:p>
          <a:p>
            <a:pPr indent="-234950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</a:pPr>
            <a:r>
              <a:rPr b="1" lang="en-GB" sz="1100"/>
              <a:t>Controller</a:t>
            </a:r>
            <a:r>
              <a:rPr lang="en-GB" sz="1100"/>
              <a:t> - Controller acts on both model and view. It controls the data flow into model object and updates the view whenever data changes. It keeps view and model separate.</a:t>
            </a:r>
            <a:endParaRPr sz="1100"/>
          </a:p>
          <a:p>
            <a:pPr indent="0" lvl="0" marL="0" rtl="0" algn="just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Model</a:t>
            </a:r>
            <a:endParaRPr sz="1100"/>
          </a:p>
        </p:txBody>
      </p:sp>
      <p:pic>
        <p:nvPicPr>
          <p:cNvPr id="175" name="Google Shape;17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261" y="1061223"/>
            <a:ext cx="1838700" cy="3848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7518" y="1061223"/>
            <a:ext cx="2392413" cy="384836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View</a:t>
            </a:r>
            <a:endParaRPr sz="1100"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275" y="1011527"/>
            <a:ext cx="4743450" cy="382660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Controller (CRegisNasabah)</a:t>
            </a:r>
            <a:endParaRPr sz="110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1958596"/>
            <a:ext cx="45434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Controller (CRegisNasabah)</a:t>
            </a:r>
            <a:endParaRPr sz="1100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63" y="2295513"/>
            <a:ext cx="49434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Controller (CRegisNasabah)</a:t>
            </a:r>
            <a:endParaRPr sz="1100"/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7253" y="1159654"/>
            <a:ext cx="6007894" cy="355758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2200275" y="426259"/>
            <a:ext cx="6577928" cy="11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-GB" sz="1100"/>
              <a:t>Project Folder and File Structure</a:t>
            </a:r>
            <a:endParaRPr sz="110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675" y="1696821"/>
            <a:ext cx="2287191" cy="32419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91" y="1676396"/>
            <a:ext cx="1867132" cy="32419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athered">
  <a:themeElements>
    <a:clrScheme name="Feathered">
      <a:dk1>
        <a:srgbClr val="000000"/>
      </a:dk1>
      <a:lt1>
        <a:srgbClr val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