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70" r:id="rId4"/>
    <p:sldId id="271" r:id="rId5"/>
    <p:sldId id="272"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AE93FB-C23A-47B4-A8BF-44355807D9A5}" type="datetimeFigureOut">
              <a:rPr lang="en-ID" smtClean="0"/>
              <a:t>10/03/2020</a:t>
            </a:fld>
            <a:endParaRPr lang="en-ID"/>
          </a:p>
        </p:txBody>
      </p:sp>
      <p:sp>
        <p:nvSpPr>
          <p:cNvPr id="5" name="Footer Placeholder 4"/>
          <p:cNvSpPr>
            <a:spLocks noGrp="1"/>
          </p:cNvSpPr>
          <p:nvPr>
            <p:ph type="ftr" sz="quarter" idx="11"/>
          </p:nvPr>
        </p:nvSpPr>
        <p:spPr>
          <a:xfrm>
            <a:off x="2416500" y="329307"/>
            <a:ext cx="4973915" cy="309201"/>
          </a:xfrm>
        </p:spPr>
        <p:txBody>
          <a:bodyPr/>
          <a:lstStyle/>
          <a:p>
            <a:endParaRPr lang="en-ID"/>
          </a:p>
        </p:txBody>
      </p:sp>
      <p:sp>
        <p:nvSpPr>
          <p:cNvPr id="6" name="Slide Number Placeholder 5"/>
          <p:cNvSpPr>
            <a:spLocks noGrp="1"/>
          </p:cNvSpPr>
          <p:nvPr>
            <p:ph type="sldNum" sz="quarter" idx="12"/>
          </p:nvPr>
        </p:nvSpPr>
        <p:spPr>
          <a:xfrm>
            <a:off x="1437664" y="798973"/>
            <a:ext cx="811019" cy="503578"/>
          </a:xfrm>
        </p:spPr>
        <p:txBody>
          <a:bodyPr/>
          <a:lstStyle/>
          <a:p>
            <a:fld id="{27B2196B-74E4-4AE9-B165-7CD6B7BFCDB7}" type="slidenum">
              <a:rPr lang="en-ID" smtClean="0"/>
              <a:t>‹#›</a:t>
            </a:fld>
            <a:endParaRPr lang="en-ID"/>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11873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E93FB-C23A-47B4-A8BF-44355807D9A5}" type="datetimeFigureOut">
              <a:rPr lang="en-ID" smtClean="0"/>
              <a:t>10/03/2020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7B2196B-74E4-4AE9-B165-7CD6B7BFCDB7}" type="slidenum">
              <a:rPr lang="en-ID" smtClean="0"/>
              <a:t>‹#›</a:t>
            </a:fld>
            <a:endParaRPr lang="en-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502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E93FB-C23A-47B4-A8BF-44355807D9A5}" type="datetimeFigureOut">
              <a:rPr lang="en-ID" smtClean="0"/>
              <a:t>10/03/2020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7B2196B-74E4-4AE9-B165-7CD6B7BFCDB7}" type="slidenum">
              <a:rPr lang="en-ID" smtClean="0"/>
              <a:t>‹#›</a:t>
            </a:fld>
            <a:endParaRPr lang="en-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116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E93FB-C23A-47B4-A8BF-44355807D9A5}" type="datetimeFigureOut">
              <a:rPr lang="en-ID" smtClean="0"/>
              <a:t>10/03/2020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7B2196B-74E4-4AE9-B165-7CD6B7BFCDB7}" type="slidenum">
              <a:rPr lang="en-ID" smtClean="0"/>
              <a:t>‹#›</a:t>
            </a:fld>
            <a:endParaRPr lang="en-ID"/>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03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E93FB-C23A-47B4-A8BF-44355807D9A5}" type="datetimeFigureOut">
              <a:rPr lang="en-ID" smtClean="0"/>
              <a:t>10/03/2020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7B2196B-74E4-4AE9-B165-7CD6B7BFCDB7}" type="slidenum">
              <a:rPr lang="en-ID" smtClean="0"/>
              <a:t>‹#›</a:t>
            </a:fld>
            <a:endParaRPr lang="en-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9776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AE93FB-C23A-47B4-A8BF-44355807D9A5}" type="datetimeFigureOut">
              <a:rPr lang="en-ID" smtClean="0"/>
              <a:t>10/03/2020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7B2196B-74E4-4AE9-B165-7CD6B7BFCDB7}" type="slidenum">
              <a:rPr lang="en-ID" smtClean="0"/>
              <a:t>‹#›</a:t>
            </a:fld>
            <a:endParaRPr lang="en-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2282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AE93FB-C23A-47B4-A8BF-44355807D9A5}" type="datetimeFigureOut">
              <a:rPr lang="en-ID" smtClean="0"/>
              <a:t>10/03/2020</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27B2196B-74E4-4AE9-B165-7CD6B7BFCDB7}" type="slidenum">
              <a:rPr lang="en-ID" smtClean="0"/>
              <a:t>‹#›</a:t>
            </a:fld>
            <a:endParaRPr lang="en-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664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AE93FB-C23A-47B4-A8BF-44355807D9A5}" type="datetimeFigureOut">
              <a:rPr lang="en-ID" smtClean="0"/>
              <a:t>10/03/2020</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27B2196B-74E4-4AE9-B165-7CD6B7BFCDB7}" type="slidenum">
              <a:rPr lang="en-ID" smtClean="0"/>
              <a:t>‹#›</a:t>
            </a:fld>
            <a:endParaRPr lang="en-ID"/>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759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E93FB-C23A-47B4-A8BF-44355807D9A5}" type="datetimeFigureOut">
              <a:rPr lang="en-ID" smtClean="0"/>
              <a:t>10/03/2020</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27B2196B-74E4-4AE9-B165-7CD6B7BFCDB7}" type="slidenum">
              <a:rPr lang="en-ID" smtClean="0"/>
              <a:t>‹#›</a:t>
            </a:fld>
            <a:endParaRPr lang="en-ID"/>
          </a:p>
        </p:txBody>
      </p:sp>
    </p:spTree>
    <p:extLst>
      <p:ext uri="{BB962C8B-B14F-4D97-AF65-F5344CB8AC3E}">
        <p14:creationId xmlns:p14="http://schemas.microsoft.com/office/powerpoint/2010/main" val="289270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AE93FB-C23A-47B4-A8BF-44355807D9A5}" type="datetimeFigureOut">
              <a:rPr lang="en-ID" smtClean="0"/>
              <a:t>10/03/2020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7B2196B-74E4-4AE9-B165-7CD6B7BFCDB7}" type="slidenum">
              <a:rPr lang="en-ID" smtClean="0"/>
              <a:t>‹#›</a:t>
            </a:fld>
            <a:endParaRPr lang="en-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328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AE93FB-C23A-47B4-A8BF-44355807D9A5}" type="datetimeFigureOut">
              <a:rPr lang="en-ID" smtClean="0"/>
              <a:t>10/03/2020</a:t>
            </a:fld>
            <a:endParaRPr lang="en-ID"/>
          </a:p>
        </p:txBody>
      </p:sp>
      <p:sp>
        <p:nvSpPr>
          <p:cNvPr id="6" name="Footer Placeholder 5"/>
          <p:cNvSpPr>
            <a:spLocks noGrp="1"/>
          </p:cNvSpPr>
          <p:nvPr>
            <p:ph type="ftr" sz="quarter" idx="11"/>
          </p:nvPr>
        </p:nvSpPr>
        <p:spPr>
          <a:xfrm>
            <a:off x="1447382" y="318640"/>
            <a:ext cx="5541004" cy="320931"/>
          </a:xfrm>
        </p:spPr>
        <p:txBody>
          <a:bodyPr/>
          <a:lstStyle/>
          <a:p>
            <a:endParaRPr lang="en-ID"/>
          </a:p>
        </p:txBody>
      </p:sp>
      <p:sp>
        <p:nvSpPr>
          <p:cNvPr id="7" name="Slide Number Placeholder 6"/>
          <p:cNvSpPr>
            <a:spLocks noGrp="1"/>
          </p:cNvSpPr>
          <p:nvPr>
            <p:ph type="sldNum" sz="quarter" idx="12"/>
          </p:nvPr>
        </p:nvSpPr>
        <p:spPr/>
        <p:txBody>
          <a:bodyPr/>
          <a:lstStyle/>
          <a:p>
            <a:fld id="{27B2196B-74E4-4AE9-B165-7CD6B7BFCDB7}" type="slidenum">
              <a:rPr lang="en-ID" smtClean="0"/>
              <a:t>‹#›</a:t>
            </a:fld>
            <a:endParaRPr lang="en-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0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5AE93FB-C23A-47B4-A8BF-44355807D9A5}" type="datetimeFigureOut">
              <a:rPr lang="en-ID" smtClean="0"/>
              <a:t>10/03/2020</a:t>
            </a:fld>
            <a:endParaRPr lang="en-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B2196B-74E4-4AE9-B165-7CD6B7BFCDB7}" type="slidenum">
              <a:rPr lang="en-ID" smtClean="0"/>
              <a:t>‹#›</a:t>
            </a:fld>
            <a:endParaRPr lang="en-ID"/>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32072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alfan/simple-crud-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8C5AAC-6D70-4A56-8ACC-0FAF75DC1BF9}"/>
              </a:ext>
            </a:extLst>
          </p:cNvPr>
          <p:cNvSpPr>
            <a:spLocks noGrp="1"/>
          </p:cNvSpPr>
          <p:nvPr>
            <p:ph type="ctrTitle"/>
          </p:nvPr>
        </p:nvSpPr>
        <p:spPr/>
        <p:txBody>
          <a:bodyPr/>
          <a:lstStyle/>
          <a:p>
            <a:r>
              <a:rPr lang="en-US" dirty="0"/>
              <a:t>Batch V Nusa code</a:t>
            </a:r>
            <a:endParaRPr lang="en-ID" dirty="0"/>
          </a:p>
        </p:txBody>
      </p:sp>
      <p:sp>
        <p:nvSpPr>
          <p:cNvPr id="3" name="Subtitle 2">
            <a:extLst>
              <a:ext uri="{FF2B5EF4-FFF2-40B4-BE49-F238E27FC236}">
                <a16:creationId xmlns:a16="http://schemas.microsoft.com/office/drawing/2014/main" xmlns="" id="{04E7630D-E27F-4A95-A825-4582A88B4F55}"/>
              </a:ext>
            </a:extLst>
          </p:cNvPr>
          <p:cNvSpPr>
            <a:spLocks noGrp="1"/>
          </p:cNvSpPr>
          <p:nvPr>
            <p:ph type="subTitle" idx="1"/>
          </p:nvPr>
        </p:nvSpPr>
        <p:spPr/>
        <p:txBody>
          <a:bodyPr/>
          <a:lstStyle/>
          <a:p>
            <a:r>
              <a:rPr lang="en-US" dirty="0"/>
              <a:t>Jamal &amp; </a:t>
            </a:r>
            <a:r>
              <a:rPr lang="en-US" dirty="0" err="1"/>
              <a:t>Degi</a:t>
            </a:r>
            <a:endParaRPr lang="en-US" dirty="0"/>
          </a:p>
          <a:p>
            <a:endParaRPr lang="en-ID" dirty="0"/>
          </a:p>
        </p:txBody>
      </p:sp>
    </p:spTree>
    <p:extLst>
      <p:ext uri="{BB962C8B-B14F-4D97-AF65-F5344CB8AC3E}">
        <p14:creationId xmlns:p14="http://schemas.microsoft.com/office/powerpoint/2010/main" val="181835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862F7-9D59-4868-BE7A-FB129B2EAA8A}"/>
              </a:ext>
            </a:extLst>
          </p:cNvPr>
          <p:cNvSpPr>
            <a:spLocks noGrp="1"/>
          </p:cNvSpPr>
          <p:nvPr>
            <p:ph type="title"/>
          </p:nvPr>
        </p:nvSpPr>
        <p:spPr/>
        <p:txBody>
          <a:bodyPr/>
          <a:lstStyle/>
          <a:p>
            <a:r>
              <a:rPr lang="en-US" dirty="0"/>
              <a:t>Utility class</a:t>
            </a:r>
            <a:endParaRPr lang="en-ID" dirty="0"/>
          </a:p>
        </p:txBody>
      </p:sp>
      <p:pic>
        <p:nvPicPr>
          <p:cNvPr id="4" name="Content Placeholder 3">
            <a:extLst>
              <a:ext uri="{FF2B5EF4-FFF2-40B4-BE49-F238E27FC236}">
                <a16:creationId xmlns:a16="http://schemas.microsoft.com/office/drawing/2014/main" xmlns="" id="{0F24BE44-EFAA-48D3-9FE9-524284C25A07}"/>
              </a:ext>
            </a:extLst>
          </p:cNvPr>
          <p:cNvPicPr>
            <a:picLocks noGrp="1" noChangeAspect="1"/>
          </p:cNvPicPr>
          <p:nvPr>
            <p:ph idx="1"/>
          </p:nvPr>
        </p:nvPicPr>
        <p:blipFill>
          <a:blip r:embed="rId2"/>
          <a:stretch>
            <a:fillRect/>
          </a:stretch>
        </p:blipFill>
        <p:spPr>
          <a:xfrm>
            <a:off x="4070888" y="1963116"/>
            <a:ext cx="4050224" cy="4543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50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B5A52B-E4D1-4CAF-8986-99B5E2817311}"/>
              </a:ext>
            </a:extLst>
          </p:cNvPr>
          <p:cNvSpPr>
            <a:spLocks noGrp="1"/>
          </p:cNvSpPr>
          <p:nvPr>
            <p:ph type="title"/>
          </p:nvPr>
        </p:nvSpPr>
        <p:spPr/>
        <p:txBody>
          <a:bodyPr/>
          <a:lstStyle/>
          <a:p>
            <a:r>
              <a:rPr lang="en-US" dirty="0"/>
              <a:t>Statement class</a:t>
            </a:r>
            <a:endParaRPr lang="en-ID" dirty="0"/>
          </a:p>
        </p:txBody>
      </p:sp>
      <p:pic>
        <p:nvPicPr>
          <p:cNvPr id="4" name="Content Placeholder 3">
            <a:extLst>
              <a:ext uri="{FF2B5EF4-FFF2-40B4-BE49-F238E27FC236}">
                <a16:creationId xmlns:a16="http://schemas.microsoft.com/office/drawing/2014/main" xmlns="" id="{2A806D14-2654-4BC5-8448-765F24D23557}"/>
              </a:ext>
            </a:extLst>
          </p:cNvPr>
          <p:cNvPicPr>
            <a:picLocks noGrp="1" noChangeAspect="1"/>
          </p:cNvPicPr>
          <p:nvPr>
            <p:ph idx="1"/>
          </p:nvPr>
        </p:nvPicPr>
        <p:blipFill>
          <a:blip r:embed="rId2"/>
          <a:stretch>
            <a:fillRect/>
          </a:stretch>
        </p:blipFill>
        <p:spPr>
          <a:xfrm>
            <a:off x="2840313" y="2020796"/>
            <a:ext cx="6511373" cy="4032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45234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F3605-9504-4B26-825F-B967653D937B}"/>
              </a:ext>
            </a:extLst>
          </p:cNvPr>
          <p:cNvSpPr>
            <a:spLocks noGrp="1"/>
          </p:cNvSpPr>
          <p:nvPr>
            <p:ph type="title"/>
          </p:nvPr>
        </p:nvSpPr>
        <p:spPr/>
        <p:txBody>
          <a:bodyPr/>
          <a:lstStyle/>
          <a:p>
            <a:r>
              <a:rPr lang="en-US" dirty="0"/>
              <a:t>Statemen </a:t>
            </a:r>
            <a:r>
              <a:rPr lang="en-US" dirty="0" err="1"/>
              <a:t>Impl</a:t>
            </a:r>
            <a:r>
              <a:rPr lang="en-US" dirty="0"/>
              <a:t> class</a:t>
            </a:r>
            <a:endParaRPr lang="en-ID" dirty="0"/>
          </a:p>
        </p:txBody>
      </p:sp>
      <p:pic>
        <p:nvPicPr>
          <p:cNvPr id="4" name="Content Placeholder 3">
            <a:extLst>
              <a:ext uri="{FF2B5EF4-FFF2-40B4-BE49-F238E27FC236}">
                <a16:creationId xmlns:a16="http://schemas.microsoft.com/office/drawing/2014/main" xmlns="" id="{FB025147-72A4-441E-AC3A-EC1BCEAA699C}"/>
              </a:ext>
            </a:extLst>
          </p:cNvPr>
          <p:cNvPicPr>
            <a:picLocks noGrp="1" noChangeAspect="1"/>
          </p:cNvPicPr>
          <p:nvPr>
            <p:ph idx="1"/>
          </p:nvPr>
        </p:nvPicPr>
        <p:blipFill>
          <a:blip r:embed="rId2"/>
          <a:stretch>
            <a:fillRect/>
          </a:stretch>
        </p:blipFill>
        <p:spPr>
          <a:xfrm>
            <a:off x="3737743" y="2095638"/>
            <a:ext cx="4716514" cy="4154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67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878F1-7FF8-4198-BA9D-00539D791817}"/>
              </a:ext>
            </a:extLst>
          </p:cNvPr>
          <p:cNvSpPr>
            <a:spLocks noGrp="1"/>
          </p:cNvSpPr>
          <p:nvPr>
            <p:ph type="title"/>
          </p:nvPr>
        </p:nvSpPr>
        <p:spPr/>
        <p:txBody>
          <a:bodyPr/>
          <a:lstStyle/>
          <a:p>
            <a:r>
              <a:rPr lang="en-US" dirty="0"/>
              <a:t>Connection Class</a:t>
            </a:r>
            <a:endParaRPr lang="en-ID" dirty="0"/>
          </a:p>
        </p:txBody>
      </p:sp>
      <p:pic>
        <p:nvPicPr>
          <p:cNvPr id="4" name="Content Placeholder 3">
            <a:extLst>
              <a:ext uri="{FF2B5EF4-FFF2-40B4-BE49-F238E27FC236}">
                <a16:creationId xmlns:a16="http://schemas.microsoft.com/office/drawing/2014/main" xmlns="" id="{6FC94989-0CB6-48EA-A155-965D6D3CE1DC}"/>
              </a:ext>
            </a:extLst>
          </p:cNvPr>
          <p:cNvPicPr>
            <a:picLocks noGrp="1" noChangeAspect="1"/>
          </p:cNvPicPr>
          <p:nvPr>
            <p:ph idx="1"/>
          </p:nvPr>
        </p:nvPicPr>
        <p:blipFill>
          <a:blip r:embed="rId2"/>
          <a:stretch>
            <a:fillRect/>
          </a:stretch>
        </p:blipFill>
        <p:spPr>
          <a:xfrm>
            <a:off x="2176462" y="2074069"/>
            <a:ext cx="8153400" cy="3333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535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EB0C9F-F40D-4589-AD2C-7CB6A9F43DB9}"/>
              </a:ext>
            </a:extLst>
          </p:cNvPr>
          <p:cNvSpPr>
            <a:spLocks noGrp="1"/>
          </p:cNvSpPr>
          <p:nvPr>
            <p:ph type="title"/>
          </p:nvPr>
        </p:nvSpPr>
        <p:spPr/>
        <p:txBody>
          <a:bodyPr/>
          <a:lstStyle/>
          <a:p>
            <a:r>
              <a:rPr lang="en-US" dirty="0"/>
              <a:t>Connection Properties</a:t>
            </a:r>
            <a:endParaRPr lang="en-ID" dirty="0"/>
          </a:p>
        </p:txBody>
      </p:sp>
      <p:pic>
        <p:nvPicPr>
          <p:cNvPr id="4" name="Content Placeholder 3">
            <a:extLst>
              <a:ext uri="{FF2B5EF4-FFF2-40B4-BE49-F238E27FC236}">
                <a16:creationId xmlns:a16="http://schemas.microsoft.com/office/drawing/2014/main" xmlns="" id="{9B40FA58-B479-4BB8-8000-6FADC9F99D3C}"/>
              </a:ext>
            </a:extLst>
          </p:cNvPr>
          <p:cNvPicPr>
            <a:picLocks noGrp="1" noChangeAspect="1"/>
          </p:cNvPicPr>
          <p:nvPr>
            <p:ph idx="1"/>
          </p:nvPr>
        </p:nvPicPr>
        <p:blipFill>
          <a:blip r:embed="rId2"/>
          <a:stretch>
            <a:fillRect/>
          </a:stretch>
        </p:blipFill>
        <p:spPr>
          <a:xfrm>
            <a:off x="2048495" y="2122142"/>
            <a:ext cx="3028950" cy="3449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xmlns="" id="{A21D4A2A-9857-406A-A1D8-DB72C339592A}"/>
              </a:ext>
            </a:extLst>
          </p:cNvPr>
          <p:cNvPicPr>
            <a:picLocks noChangeAspect="1"/>
          </p:cNvPicPr>
          <p:nvPr/>
        </p:nvPicPr>
        <p:blipFill>
          <a:blip r:embed="rId3"/>
          <a:stretch>
            <a:fillRect/>
          </a:stretch>
        </p:blipFill>
        <p:spPr>
          <a:xfrm>
            <a:off x="6528974" y="2122142"/>
            <a:ext cx="2620655" cy="3449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82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21E2DC-47C9-48CE-90D8-E1DCE10C6525}"/>
              </a:ext>
            </a:extLst>
          </p:cNvPr>
          <p:cNvSpPr>
            <a:spLocks noGrp="1"/>
          </p:cNvSpPr>
          <p:nvPr>
            <p:ph type="title"/>
          </p:nvPr>
        </p:nvSpPr>
        <p:spPr/>
        <p:txBody>
          <a:bodyPr/>
          <a:lstStyle/>
          <a:p>
            <a:r>
              <a:rPr lang="en-US" dirty="0"/>
              <a:t>Iterated Block class</a:t>
            </a:r>
            <a:endParaRPr lang="en-ID" dirty="0"/>
          </a:p>
        </p:txBody>
      </p:sp>
      <p:pic>
        <p:nvPicPr>
          <p:cNvPr id="4" name="Content Placeholder 3">
            <a:extLst>
              <a:ext uri="{FF2B5EF4-FFF2-40B4-BE49-F238E27FC236}">
                <a16:creationId xmlns:a16="http://schemas.microsoft.com/office/drawing/2014/main" xmlns="" id="{2AA983EC-E3F2-4488-BF50-31FF84A69E59}"/>
              </a:ext>
            </a:extLst>
          </p:cNvPr>
          <p:cNvPicPr>
            <a:picLocks noGrp="1" noChangeAspect="1"/>
          </p:cNvPicPr>
          <p:nvPr>
            <p:ph idx="1"/>
          </p:nvPr>
        </p:nvPicPr>
        <p:blipFill>
          <a:blip r:embed="rId2"/>
          <a:stretch>
            <a:fillRect/>
          </a:stretch>
        </p:blipFill>
        <p:spPr>
          <a:xfrm>
            <a:off x="3374389" y="1949864"/>
            <a:ext cx="5443221" cy="46731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924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07FF32-1C78-4A10-960D-D53BBB7C7A6E}"/>
              </a:ext>
            </a:extLst>
          </p:cNvPr>
          <p:cNvSpPr>
            <a:spLocks noGrp="1"/>
          </p:cNvSpPr>
          <p:nvPr>
            <p:ph type="title"/>
          </p:nvPr>
        </p:nvSpPr>
        <p:spPr/>
        <p:txBody>
          <a:bodyPr/>
          <a:lstStyle/>
          <a:p>
            <a:r>
              <a:rPr lang="en-US" dirty="0" err="1"/>
              <a:t>Mysql</a:t>
            </a:r>
            <a:r>
              <a:rPr lang="en-US" dirty="0"/>
              <a:t> </a:t>
            </a:r>
            <a:r>
              <a:rPr lang="en-US" dirty="0" err="1"/>
              <a:t>io</a:t>
            </a:r>
            <a:r>
              <a:rPr lang="en-US" dirty="0"/>
              <a:t> class</a:t>
            </a:r>
            <a:endParaRPr lang="en-ID" dirty="0"/>
          </a:p>
        </p:txBody>
      </p:sp>
      <p:pic>
        <p:nvPicPr>
          <p:cNvPr id="4" name="Content Placeholder 3">
            <a:extLst>
              <a:ext uri="{FF2B5EF4-FFF2-40B4-BE49-F238E27FC236}">
                <a16:creationId xmlns:a16="http://schemas.microsoft.com/office/drawing/2014/main" xmlns="" id="{F2733B9F-E883-4D06-B0B2-A893A3E12DB6}"/>
              </a:ext>
            </a:extLst>
          </p:cNvPr>
          <p:cNvPicPr>
            <a:picLocks noGrp="1" noChangeAspect="1"/>
          </p:cNvPicPr>
          <p:nvPr>
            <p:ph idx="1"/>
          </p:nvPr>
        </p:nvPicPr>
        <p:blipFill>
          <a:blip r:embed="rId2"/>
          <a:stretch>
            <a:fillRect/>
          </a:stretch>
        </p:blipFill>
        <p:spPr>
          <a:xfrm>
            <a:off x="3610421" y="2002871"/>
            <a:ext cx="4971157" cy="44322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324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8FD15B-F701-4A49-B76D-6A544D750AFD}"/>
              </a:ext>
            </a:extLst>
          </p:cNvPr>
          <p:cNvSpPr>
            <a:spLocks noGrp="1"/>
          </p:cNvSpPr>
          <p:nvPr>
            <p:ph type="title"/>
          </p:nvPr>
        </p:nvSpPr>
        <p:spPr/>
        <p:txBody>
          <a:bodyPr/>
          <a:lstStyle/>
          <a:p>
            <a:r>
              <a:rPr lang="en-US" dirty="0"/>
              <a:t>Extension class</a:t>
            </a:r>
            <a:endParaRPr lang="en-ID" dirty="0"/>
          </a:p>
        </p:txBody>
      </p:sp>
      <p:pic>
        <p:nvPicPr>
          <p:cNvPr id="4" name="Content Placeholder 3">
            <a:extLst>
              <a:ext uri="{FF2B5EF4-FFF2-40B4-BE49-F238E27FC236}">
                <a16:creationId xmlns:a16="http://schemas.microsoft.com/office/drawing/2014/main" xmlns="" id="{09B16458-03F7-4829-AD5E-9A7F77B15BA7}"/>
              </a:ext>
            </a:extLst>
          </p:cNvPr>
          <p:cNvPicPr>
            <a:picLocks noGrp="1" noChangeAspect="1"/>
          </p:cNvPicPr>
          <p:nvPr>
            <p:ph idx="1"/>
          </p:nvPr>
        </p:nvPicPr>
        <p:blipFill>
          <a:blip r:embed="rId2"/>
          <a:stretch>
            <a:fillRect/>
          </a:stretch>
        </p:blipFill>
        <p:spPr>
          <a:xfrm>
            <a:off x="1855004" y="2107044"/>
            <a:ext cx="8481992" cy="2643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3763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Conclusion</a:t>
            </a:r>
            <a:endParaRPr lang="id-ID" dirty="0"/>
          </a:p>
        </p:txBody>
      </p:sp>
      <p:sp>
        <p:nvSpPr>
          <p:cNvPr id="3" name="Content Placeholder 2"/>
          <p:cNvSpPr>
            <a:spLocks noGrp="1"/>
          </p:cNvSpPr>
          <p:nvPr>
            <p:ph idx="1"/>
          </p:nvPr>
        </p:nvSpPr>
        <p:spPr/>
        <p:txBody>
          <a:bodyPr/>
          <a:lstStyle/>
          <a:p>
            <a:r>
              <a:rPr lang="id-ID" dirty="0" smtClean="0"/>
              <a:t>JDBC (Java Database Conectivity) adalah spesifikasi standart dari JavaSoft API (Aplication Programming Interface) yang memungkinkan program Java untuk mengakses sistem database manajemen. JDBC menyediakan method untuk melakukan query dan modifikasi data pada RDBMS seperti Oracle, SQL Server, MYSQL dll.</a:t>
            </a:r>
            <a:endParaRPr lang="id-ID" dirty="0"/>
          </a:p>
        </p:txBody>
      </p:sp>
    </p:spTree>
    <p:extLst>
      <p:ext uri="{BB962C8B-B14F-4D97-AF65-F5344CB8AC3E}">
        <p14:creationId xmlns:p14="http://schemas.microsoft.com/office/powerpoint/2010/main" val="4155407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sOURCE</a:t>
            </a:r>
            <a:endParaRPr lang="id-ID" dirty="0"/>
          </a:p>
        </p:txBody>
      </p:sp>
      <p:sp>
        <p:nvSpPr>
          <p:cNvPr id="3" name="Content Placeholder 2"/>
          <p:cNvSpPr>
            <a:spLocks noGrp="1"/>
          </p:cNvSpPr>
          <p:nvPr>
            <p:ph idx="1"/>
          </p:nvPr>
        </p:nvSpPr>
        <p:spPr/>
        <p:txBody>
          <a:bodyPr/>
          <a:lstStyle/>
          <a:p>
            <a:r>
              <a:rPr lang="id-ID" dirty="0" smtClean="0">
                <a:hlinkClick r:id="rId2"/>
              </a:rPr>
              <a:t>https</a:t>
            </a:r>
            <a:r>
              <a:rPr lang="id-ID" dirty="0">
                <a:hlinkClick r:id="rId2"/>
              </a:rPr>
              <a:t>://</a:t>
            </a:r>
            <a:r>
              <a:rPr lang="id-ID" dirty="0" smtClean="0">
                <a:hlinkClick r:id="rId2"/>
              </a:rPr>
              <a:t>github.com/m-alfan/simple-crud-java</a:t>
            </a:r>
            <a:endParaRPr lang="id-ID" dirty="0" smtClean="0"/>
          </a:p>
          <a:p>
            <a:r>
              <a:rPr lang="id-ID" dirty="0"/>
              <a:t>https://</a:t>
            </a:r>
            <a:r>
              <a:rPr lang="id-ID" dirty="0" smtClean="0"/>
              <a:t>www.termasmedia.com/pemrograman/java/477-mengenal-kelas-kelas-utama-dari-jdbc-api.html</a:t>
            </a:r>
          </a:p>
          <a:p>
            <a:endParaRPr lang="id-ID" dirty="0"/>
          </a:p>
        </p:txBody>
      </p:sp>
    </p:spTree>
    <p:extLst>
      <p:ext uri="{BB962C8B-B14F-4D97-AF65-F5344CB8AC3E}">
        <p14:creationId xmlns:p14="http://schemas.microsoft.com/office/powerpoint/2010/main" val="271370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CE88A2-70ED-4FE5-B47F-8FF6E118BF3C}"/>
              </a:ext>
            </a:extLst>
          </p:cNvPr>
          <p:cNvSpPr>
            <a:spLocks noGrp="1"/>
          </p:cNvSpPr>
          <p:nvPr>
            <p:ph type="title"/>
          </p:nvPr>
        </p:nvSpPr>
        <p:spPr/>
        <p:txBody>
          <a:bodyPr/>
          <a:lstStyle/>
          <a:p>
            <a:r>
              <a:rPr lang="en-US" dirty="0"/>
              <a:t>Simple Crud java</a:t>
            </a:r>
            <a:endParaRPr lang="en-ID" dirty="0"/>
          </a:p>
        </p:txBody>
      </p:sp>
      <p:sp>
        <p:nvSpPr>
          <p:cNvPr id="3" name="Content Placeholder 2">
            <a:extLst>
              <a:ext uri="{FF2B5EF4-FFF2-40B4-BE49-F238E27FC236}">
                <a16:creationId xmlns:a16="http://schemas.microsoft.com/office/drawing/2014/main" xmlns="" id="{815C8D19-6D1D-4DA3-9429-236F6F1FCEAA}"/>
              </a:ext>
            </a:extLst>
          </p:cNvPr>
          <p:cNvSpPr>
            <a:spLocks noGrp="1"/>
          </p:cNvSpPr>
          <p:nvPr>
            <p:ph idx="1"/>
          </p:nvPr>
        </p:nvSpPr>
        <p:spPr/>
        <p:txBody>
          <a:bodyPr/>
          <a:lstStyle/>
          <a:p>
            <a:pPr marL="0" indent="0">
              <a:buNone/>
            </a:pPr>
            <a:r>
              <a:rPr lang="en-US" dirty="0" err="1"/>
              <a:t>Bahan</a:t>
            </a:r>
            <a:r>
              <a:rPr lang="en-US" dirty="0"/>
              <a:t>:</a:t>
            </a:r>
          </a:p>
          <a:p>
            <a:pPr>
              <a:buFontTx/>
              <a:buChar char="-"/>
            </a:pPr>
            <a:r>
              <a:rPr lang="en-US" dirty="0"/>
              <a:t>Crud class</a:t>
            </a:r>
          </a:p>
          <a:p>
            <a:pPr>
              <a:buFontTx/>
              <a:buChar char="-"/>
            </a:pPr>
            <a:r>
              <a:rPr lang="en-US" dirty="0"/>
              <a:t>Connection Class</a:t>
            </a:r>
          </a:p>
          <a:p>
            <a:pPr>
              <a:buFontTx/>
              <a:buChar char="-"/>
            </a:pPr>
            <a:r>
              <a:rPr lang="en-US" dirty="0"/>
              <a:t>com.mysql.jbdc_5.1.5</a:t>
            </a:r>
          </a:p>
          <a:p>
            <a:pPr>
              <a:buFontTx/>
              <a:buChar char="-"/>
            </a:pPr>
            <a:endParaRPr lang="en-US" dirty="0"/>
          </a:p>
        </p:txBody>
      </p:sp>
    </p:spTree>
    <p:extLst>
      <p:ext uri="{BB962C8B-B14F-4D97-AF65-F5344CB8AC3E}">
        <p14:creationId xmlns:p14="http://schemas.microsoft.com/office/powerpoint/2010/main" val="3535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5B8CD-FC75-4B34-A01F-D52AE146DAAB}"/>
              </a:ext>
            </a:extLst>
          </p:cNvPr>
          <p:cNvSpPr>
            <a:spLocks noGrp="1"/>
          </p:cNvSpPr>
          <p:nvPr>
            <p:ph type="title"/>
          </p:nvPr>
        </p:nvSpPr>
        <p:spPr/>
        <p:txBody>
          <a:bodyPr/>
          <a:lstStyle/>
          <a:p>
            <a:r>
              <a:rPr lang="en-US" dirty="0"/>
              <a:t>Database</a:t>
            </a:r>
            <a:endParaRPr lang="en-ID" dirty="0"/>
          </a:p>
        </p:txBody>
      </p:sp>
      <p:sp>
        <p:nvSpPr>
          <p:cNvPr id="3" name="Content Placeholder 2">
            <a:extLst>
              <a:ext uri="{FF2B5EF4-FFF2-40B4-BE49-F238E27FC236}">
                <a16:creationId xmlns:a16="http://schemas.microsoft.com/office/drawing/2014/main" xmlns="" id="{7DCA57F1-930F-4BD1-ABB3-37633EC8D7C4}"/>
              </a:ext>
            </a:extLst>
          </p:cNvPr>
          <p:cNvSpPr>
            <a:spLocks noGrp="1"/>
          </p:cNvSpPr>
          <p:nvPr>
            <p:ph idx="1"/>
          </p:nvPr>
        </p:nvSpPr>
        <p:spPr/>
        <p:txBody>
          <a:bodyPr/>
          <a:lstStyle/>
          <a:p>
            <a:r>
              <a:rPr lang="id-ID" dirty="0"/>
              <a:t>Basis adalah markas atau tempat berkumpul.</a:t>
            </a:r>
          </a:p>
          <a:p>
            <a:r>
              <a:rPr lang="id-ID" dirty="0"/>
              <a:t>Data adalah representasi fakta dunia nyata yang mewakili suatu objek.</a:t>
            </a:r>
          </a:p>
          <a:p>
            <a:r>
              <a:rPr lang="id-ID" dirty="0"/>
              <a:t>Basis data adalah kumpulan informasi yang disimpan di dalam komputer secara sistematik sehingga dapat diperiksa menggunakan suatu program komputer untk memperoleh informasi dari basis data tersebut.</a:t>
            </a:r>
          </a:p>
          <a:p>
            <a:endParaRPr lang="id-ID" dirty="0"/>
          </a:p>
          <a:p>
            <a:pPr marL="0" indent="0">
              <a:buNone/>
            </a:pPr>
            <a:endParaRPr lang="en-ID" dirty="0"/>
          </a:p>
        </p:txBody>
      </p:sp>
    </p:spTree>
    <p:extLst>
      <p:ext uri="{BB962C8B-B14F-4D97-AF65-F5344CB8AC3E}">
        <p14:creationId xmlns:p14="http://schemas.microsoft.com/office/powerpoint/2010/main" val="191982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44832-CBFF-4E30-9536-EDAB1C253FD3}"/>
              </a:ext>
            </a:extLst>
          </p:cNvPr>
          <p:cNvSpPr>
            <a:spLocks noGrp="1"/>
          </p:cNvSpPr>
          <p:nvPr>
            <p:ph type="title"/>
          </p:nvPr>
        </p:nvSpPr>
        <p:spPr/>
        <p:txBody>
          <a:bodyPr/>
          <a:lstStyle/>
          <a:p>
            <a:r>
              <a:rPr lang="en-US" dirty="0"/>
              <a:t>database</a:t>
            </a:r>
            <a:endParaRPr lang="en-ID" dirty="0"/>
          </a:p>
        </p:txBody>
      </p:sp>
      <p:pic>
        <p:nvPicPr>
          <p:cNvPr id="4" name="Picture 2" descr="Hasil gambar untuk basis data">
            <a:extLst>
              <a:ext uri="{FF2B5EF4-FFF2-40B4-BE49-F238E27FC236}">
                <a16:creationId xmlns:a16="http://schemas.microsoft.com/office/drawing/2014/main" xmlns="" id="{67AD4106-73D9-4E55-9A76-4FEF891C0A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1773" y="2016125"/>
            <a:ext cx="5282778"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7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44832-CBFF-4E30-9536-EDAB1C253FD3}"/>
              </a:ext>
            </a:extLst>
          </p:cNvPr>
          <p:cNvSpPr>
            <a:spLocks noGrp="1"/>
          </p:cNvSpPr>
          <p:nvPr>
            <p:ph type="title"/>
          </p:nvPr>
        </p:nvSpPr>
        <p:spPr/>
        <p:txBody>
          <a:bodyPr/>
          <a:lstStyle/>
          <a:p>
            <a:r>
              <a:rPr lang="en-US" dirty="0"/>
              <a:t>database</a:t>
            </a:r>
            <a:endParaRPr lang="en-ID"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097438" y="2016125"/>
            <a:ext cx="3155941"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60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0CDC43-986E-44D5-82CD-528348DD50EA}"/>
              </a:ext>
            </a:extLst>
          </p:cNvPr>
          <p:cNvSpPr>
            <a:spLocks noGrp="1"/>
          </p:cNvSpPr>
          <p:nvPr>
            <p:ph type="title"/>
          </p:nvPr>
        </p:nvSpPr>
        <p:spPr/>
        <p:txBody>
          <a:bodyPr/>
          <a:lstStyle/>
          <a:p>
            <a:r>
              <a:rPr lang="en-US" dirty="0"/>
              <a:t>Crud class</a:t>
            </a:r>
            <a:endParaRPr lang="en-ID" dirty="0"/>
          </a:p>
        </p:txBody>
      </p:sp>
      <p:pic>
        <p:nvPicPr>
          <p:cNvPr id="4" name="Picture 3">
            <a:extLst>
              <a:ext uri="{FF2B5EF4-FFF2-40B4-BE49-F238E27FC236}">
                <a16:creationId xmlns:a16="http://schemas.microsoft.com/office/drawing/2014/main" xmlns="" id="{20654FA4-0E5C-4C23-82F3-4CEB01C5A614}"/>
              </a:ext>
            </a:extLst>
          </p:cNvPr>
          <p:cNvPicPr>
            <a:picLocks noChangeAspect="1"/>
          </p:cNvPicPr>
          <p:nvPr/>
        </p:nvPicPr>
        <p:blipFill>
          <a:blip r:embed="rId2"/>
          <a:stretch>
            <a:fillRect/>
          </a:stretch>
        </p:blipFill>
        <p:spPr>
          <a:xfrm>
            <a:off x="1555888" y="1958423"/>
            <a:ext cx="3752850" cy="4581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xmlns="" id="{42089469-4289-4302-8A23-6C57F00B967E}"/>
              </a:ext>
            </a:extLst>
          </p:cNvPr>
          <p:cNvPicPr>
            <a:picLocks noChangeAspect="1"/>
          </p:cNvPicPr>
          <p:nvPr/>
        </p:nvPicPr>
        <p:blipFill>
          <a:blip r:embed="rId3"/>
          <a:stretch>
            <a:fillRect/>
          </a:stretch>
        </p:blipFill>
        <p:spPr>
          <a:xfrm>
            <a:off x="6096000" y="1958422"/>
            <a:ext cx="4540112" cy="45570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077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B5D01-A6C6-4E61-A18D-11346F8DBD99}"/>
              </a:ext>
            </a:extLst>
          </p:cNvPr>
          <p:cNvSpPr>
            <a:spLocks noGrp="1"/>
          </p:cNvSpPr>
          <p:nvPr>
            <p:ph type="title"/>
          </p:nvPr>
        </p:nvSpPr>
        <p:spPr/>
        <p:txBody>
          <a:bodyPr/>
          <a:lstStyle/>
          <a:p>
            <a:r>
              <a:rPr lang="en-US" dirty="0"/>
              <a:t>Connection class</a:t>
            </a:r>
            <a:endParaRPr lang="en-ID" dirty="0"/>
          </a:p>
        </p:txBody>
      </p:sp>
      <p:pic>
        <p:nvPicPr>
          <p:cNvPr id="4" name="Content Placeholder 3">
            <a:extLst>
              <a:ext uri="{FF2B5EF4-FFF2-40B4-BE49-F238E27FC236}">
                <a16:creationId xmlns:a16="http://schemas.microsoft.com/office/drawing/2014/main" xmlns="" id="{1AEAFFA9-26C4-4CAB-8D12-19135E254424}"/>
              </a:ext>
            </a:extLst>
          </p:cNvPr>
          <p:cNvPicPr>
            <a:picLocks noGrp="1" noChangeAspect="1"/>
          </p:cNvPicPr>
          <p:nvPr>
            <p:ph idx="1"/>
          </p:nvPr>
        </p:nvPicPr>
        <p:blipFill>
          <a:blip r:embed="rId2"/>
          <a:stretch>
            <a:fillRect/>
          </a:stretch>
        </p:blipFill>
        <p:spPr>
          <a:xfrm>
            <a:off x="1451579" y="1976369"/>
            <a:ext cx="4015996" cy="3449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xmlns="" id="{3D4966D6-3D91-49B1-A295-E2BF93D89650}"/>
              </a:ext>
            </a:extLst>
          </p:cNvPr>
          <p:cNvPicPr>
            <a:picLocks noChangeAspect="1"/>
          </p:cNvPicPr>
          <p:nvPr/>
        </p:nvPicPr>
        <p:blipFill>
          <a:blip r:embed="rId3"/>
          <a:stretch>
            <a:fillRect/>
          </a:stretch>
        </p:blipFill>
        <p:spPr>
          <a:xfrm>
            <a:off x="6049868" y="1976369"/>
            <a:ext cx="4690553" cy="2846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752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9407E8-3BEE-4CC1-940B-263A3067D294}"/>
              </a:ext>
            </a:extLst>
          </p:cNvPr>
          <p:cNvSpPr>
            <a:spLocks noGrp="1"/>
          </p:cNvSpPr>
          <p:nvPr>
            <p:ph type="title"/>
          </p:nvPr>
        </p:nvSpPr>
        <p:spPr/>
        <p:txBody>
          <a:bodyPr/>
          <a:lstStyle/>
          <a:p>
            <a:r>
              <a:rPr lang="en-US" dirty="0"/>
              <a:t>JBDC </a:t>
            </a:r>
            <a:r>
              <a:rPr lang="en-US" dirty="0" err="1"/>
              <a:t>Componen</a:t>
            </a:r>
            <a:endParaRPr lang="en-ID" dirty="0"/>
          </a:p>
        </p:txBody>
      </p:sp>
      <p:sp>
        <p:nvSpPr>
          <p:cNvPr id="3" name="Content Placeholder 2">
            <a:extLst>
              <a:ext uri="{FF2B5EF4-FFF2-40B4-BE49-F238E27FC236}">
                <a16:creationId xmlns:a16="http://schemas.microsoft.com/office/drawing/2014/main" xmlns="" id="{048CC3B2-6691-466D-B7B2-0C707087CB0E}"/>
              </a:ext>
            </a:extLst>
          </p:cNvPr>
          <p:cNvSpPr>
            <a:spLocks noGrp="1"/>
          </p:cNvSpPr>
          <p:nvPr>
            <p:ph idx="1"/>
          </p:nvPr>
        </p:nvSpPr>
        <p:spPr>
          <a:xfrm>
            <a:off x="1451579" y="1838951"/>
            <a:ext cx="9603275" cy="4495588"/>
          </a:xfrm>
        </p:spPr>
        <p:txBody>
          <a:bodyPr>
            <a:normAutofit/>
          </a:bodyPr>
          <a:lstStyle/>
          <a:p>
            <a:pPr marL="0" indent="0">
              <a:buNone/>
            </a:pPr>
            <a:r>
              <a:rPr lang="en-US" dirty="0"/>
              <a:t>Connection Class</a:t>
            </a:r>
          </a:p>
          <a:p>
            <a:pPr marL="0" indent="0">
              <a:buNone/>
            </a:pPr>
            <a:r>
              <a:rPr lang="en-ID" dirty="0" err="1"/>
              <a:t>Util</a:t>
            </a:r>
            <a:r>
              <a:rPr lang="en-ID" dirty="0"/>
              <a:t> Class</a:t>
            </a:r>
          </a:p>
          <a:p>
            <a:pPr marL="0" indent="0">
              <a:buNone/>
            </a:pPr>
            <a:r>
              <a:rPr lang="en-ID" dirty="0"/>
              <a:t>Statement Class</a:t>
            </a:r>
          </a:p>
          <a:p>
            <a:pPr marL="0" indent="0">
              <a:buNone/>
            </a:pPr>
            <a:r>
              <a:rPr lang="en-ID" dirty="0"/>
              <a:t>Statement </a:t>
            </a:r>
            <a:r>
              <a:rPr lang="en-ID" dirty="0" err="1"/>
              <a:t>Impl</a:t>
            </a:r>
            <a:r>
              <a:rPr lang="en-ID" dirty="0"/>
              <a:t> Class</a:t>
            </a:r>
          </a:p>
          <a:p>
            <a:pPr marL="0" indent="0">
              <a:buNone/>
            </a:pPr>
            <a:r>
              <a:rPr lang="en-ID" dirty="0"/>
              <a:t>Connection Class</a:t>
            </a:r>
          </a:p>
          <a:p>
            <a:pPr marL="0" indent="0">
              <a:buNone/>
            </a:pPr>
            <a:r>
              <a:rPr lang="en-ID" dirty="0"/>
              <a:t>Connection Properties Class</a:t>
            </a:r>
          </a:p>
          <a:p>
            <a:pPr marL="0" indent="0">
              <a:buNone/>
            </a:pPr>
            <a:r>
              <a:rPr lang="en-ID" dirty="0"/>
              <a:t>Iterate Block Class</a:t>
            </a:r>
          </a:p>
          <a:p>
            <a:pPr marL="0" indent="0">
              <a:buNone/>
            </a:pPr>
            <a:r>
              <a:rPr lang="en-ID" dirty="0" err="1"/>
              <a:t>Mysql</a:t>
            </a:r>
            <a:r>
              <a:rPr lang="en-ID" dirty="0"/>
              <a:t> IO Class</a:t>
            </a:r>
          </a:p>
          <a:p>
            <a:pPr marL="0" indent="0">
              <a:buNone/>
            </a:pPr>
            <a:r>
              <a:rPr lang="en-ID" dirty="0"/>
              <a:t>Extension Class</a:t>
            </a:r>
          </a:p>
          <a:p>
            <a:pPr marL="0" indent="0">
              <a:buNone/>
            </a:pPr>
            <a:endParaRPr lang="en-ID" dirty="0"/>
          </a:p>
        </p:txBody>
      </p:sp>
    </p:spTree>
    <p:extLst>
      <p:ext uri="{BB962C8B-B14F-4D97-AF65-F5344CB8AC3E}">
        <p14:creationId xmlns:p14="http://schemas.microsoft.com/office/powerpoint/2010/main" val="374001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7BB3AE-E0A8-497C-B122-3FAD2F45A9DE}"/>
              </a:ext>
            </a:extLst>
          </p:cNvPr>
          <p:cNvSpPr>
            <a:spLocks noGrp="1"/>
          </p:cNvSpPr>
          <p:nvPr>
            <p:ph type="title"/>
          </p:nvPr>
        </p:nvSpPr>
        <p:spPr/>
        <p:txBody>
          <a:bodyPr/>
          <a:lstStyle/>
          <a:p>
            <a:r>
              <a:rPr lang="en-US" dirty="0"/>
              <a:t>Connection Class</a:t>
            </a:r>
            <a:endParaRPr lang="en-ID" dirty="0"/>
          </a:p>
        </p:txBody>
      </p:sp>
      <p:pic>
        <p:nvPicPr>
          <p:cNvPr id="4" name="Content Placeholder 3">
            <a:extLst>
              <a:ext uri="{FF2B5EF4-FFF2-40B4-BE49-F238E27FC236}">
                <a16:creationId xmlns:a16="http://schemas.microsoft.com/office/drawing/2014/main" xmlns="" id="{06065049-CAFA-4518-B145-F90A25782D15}"/>
              </a:ext>
            </a:extLst>
          </p:cNvPr>
          <p:cNvPicPr>
            <a:picLocks noGrp="1" noChangeAspect="1"/>
          </p:cNvPicPr>
          <p:nvPr>
            <p:ph idx="1"/>
          </p:nvPr>
        </p:nvPicPr>
        <p:blipFill>
          <a:blip r:embed="rId2"/>
          <a:stretch>
            <a:fillRect/>
          </a:stretch>
        </p:blipFill>
        <p:spPr>
          <a:xfrm>
            <a:off x="2166174" y="2016124"/>
            <a:ext cx="7859652" cy="44331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155775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164</TotalTime>
  <Words>169</Words>
  <Application>Microsoft Office PowerPoint</Application>
  <PresentationFormat>Widescreen</PresentationFormat>
  <Paragraphs>39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Batch V Nusa code</vt:lpstr>
      <vt:lpstr>Simple Crud java</vt:lpstr>
      <vt:lpstr>Database</vt:lpstr>
      <vt:lpstr>database</vt:lpstr>
      <vt:lpstr>database</vt:lpstr>
      <vt:lpstr>Crud class</vt:lpstr>
      <vt:lpstr>Connection class</vt:lpstr>
      <vt:lpstr>JBDC Componen</vt:lpstr>
      <vt:lpstr>Connection Class</vt:lpstr>
      <vt:lpstr>Utility class</vt:lpstr>
      <vt:lpstr>Statement class</vt:lpstr>
      <vt:lpstr>Statemen Impl class</vt:lpstr>
      <vt:lpstr>Connection Class</vt:lpstr>
      <vt:lpstr>Connection Properties</vt:lpstr>
      <vt:lpstr>Iterated Block class</vt:lpstr>
      <vt:lpstr>Mysql io class</vt:lpstr>
      <vt:lpstr>Extension class</vt:lpstr>
      <vt:lpstr>Conclusion</vt:lpstr>
      <vt:lpstr>sOURCE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V Nusa code</dc:title>
  <dc:creator>User</dc:creator>
  <cp:lastModifiedBy>Jamalludin</cp:lastModifiedBy>
  <cp:revision>12</cp:revision>
  <dcterms:created xsi:type="dcterms:W3CDTF">2020-03-09T07:48:54Z</dcterms:created>
  <dcterms:modified xsi:type="dcterms:W3CDTF">2020-03-10T03:22:21Z</dcterms:modified>
</cp:coreProperties>
</file>