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8" r:id="rId2"/>
    <p:sldId id="286" r:id="rId3"/>
    <p:sldId id="281" r:id="rId4"/>
    <p:sldId id="287" r:id="rId5"/>
    <p:sldId id="29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C8"/>
    <a:srgbClr val="4B4F54"/>
    <a:srgbClr val="003349"/>
    <a:srgbClr val="E03C31"/>
    <a:srgbClr val="8ED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47"/>
  </p:normalViewPr>
  <p:slideViewPr>
    <p:cSldViewPr snapToGrid="0">
      <p:cViewPr varScale="1">
        <p:scale>
          <a:sx n="141" d="100"/>
          <a:sy n="141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420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4C6439-DA8F-4ED6-8245-1D6F7FAF17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31ADF-F3C8-4ED0-B4A8-49457D5B99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6BB26-73A6-4317-82E0-FDF7AEA116C6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4A0B5-6E7E-458A-B354-9D3CC1C104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DC16B-CF2C-477A-9847-B396C85708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8BA8-2753-47AD-93DC-52018FE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77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59ED-E063-419A-B108-5F85E62CA558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AED6B67A-7EA4-4ED6-9B60-E96D13FA3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Image Placeholder 9">
            <a:extLst>
              <a:ext uri="{FF2B5EF4-FFF2-40B4-BE49-F238E27FC236}">
                <a16:creationId xmlns:a16="http://schemas.microsoft.com/office/drawing/2014/main" id="{600709EC-1B91-4EFD-AEA9-655200259A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1E3170E-7EBB-44B1-8796-48206C9F1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C3882-A5A0-4DB6-92C8-58D5C50A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5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3882-A5A0-4DB6-92C8-58D5C50A64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26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3882-A5A0-4DB6-92C8-58D5C50A64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58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3882-A5A0-4DB6-92C8-58D5C50A64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3882-A5A0-4DB6-92C8-58D5C50A64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5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3882-A5A0-4DB6-92C8-58D5C50A64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9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3882-A5A0-4DB6-92C8-58D5C50A64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4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3882-A5A0-4DB6-92C8-58D5C50A64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6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3882-A5A0-4DB6-92C8-58D5C50A64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3882-A5A0-4DB6-92C8-58D5C50A64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3882-A5A0-4DB6-92C8-58D5C50A64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6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3882-A5A0-4DB6-92C8-58D5C50A64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2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3882-A5A0-4DB6-92C8-58D5C50A64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6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3882-A5A0-4DB6-92C8-58D5C50A64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42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C3882-A5A0-4DB6-92C8-58D5C50A64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E50FAD-F356-45BA-803D-60B0496B2106}"/>
              </a:ext>
            </a:extLst>
          </p:cNvPr>
          <p:cNvSpPr/>
          <p:nvPr userDrawn="1"/>
        </p:nvSpPr>
        <p:spPr>
          <a:xfrm>
            <a:off x="0" y="6315075"/>
            <a:ext cx="12192000" cy="542925"/>
          </a:xfrm>
          <a:prstGeom prst="rect">
            <a:avLst/>
          </a:prstGeom>
          <a:solidFill>
            <a:srgbClr val="0033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D7A2E-C7A5-40CE-A459-2C5ED00E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328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8C7F6-923E-4FA6-A66E-FFE55766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3283"/>
            <a:ext cx="2743200" cy="365125"/>
          </a:xfrm>
          <a:prstGeom prst="rect">
            <a:avLst/>
          </a:prstGeom>
        </p:spPr>
        <p:txBody>
          <a:bodyPr/>
          <a:lstStyle/>
          <a:p>
            <a:fld id="{5E6D1830-5D39-44CE-94E7-D9701561BE1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781697-3D6F-4ED8-8752-3663F66A119A}"/>
              </a:ext>
            </a:extLst>
          </p:cNvPr>
          <p:cNvSpPr/>
          <p:nvPr userDrawn="1"/>
        </p:nvSpPr>
        <p:spPr>
          <a:xfrm>
            <a:off x="0" y="6281806"/>
            <a:ext cx="12192000" cy="576193"/>
          </a:xfrm>
          <a:prstGeom prst="rect">
            <a:avLst/>
          </a:prstGeom>
          <a:solidFill>
            <a:srgbClr val="007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9321D-7301-44A0-A430-DB129675BC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2" y="298439"/>
            <a:ext cx="3312841" cy="1380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0B5B05-B6C1-4FD1-99CF-8F8EB911E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65931"/>
            <a:ext cx="9829800" cy="1721565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A0ED5-C2E3-4A70-A1B2-168D544AE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774638"/>
            <a:ext cx="9829800" cy="177905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E4D240-1199-47DC-921C-924199092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25"/>
          <a:stretch/>
        </p:blipFill>
        <p:spPr>
          <a:xfrm>
            <a:off x="0" y="2985052"/>
            <a:ext cx="12192000" cy="387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47FB405-108B-4822-A306-303A0332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69"/>
            <a:ext cx="10515600" cy="100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33A172-0567-44AA-986D-456685DDB8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38183"/>
            <a:ext cx="10515600" cy="47326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9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">
    <p:bg>
      <p:bgPr>
        <a:solidFill>
          <a:srgbClr val="00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47FB405-108B-4822-A306-303A0332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69"/>
            <a:ext cx="10515600" cy="100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8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 1">
    <p:bg>
      <p:bgPr>
        <a:solidFill>
          <a:srgbClr val="00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B25D51-F19F-4CE7-B7AC-E999C41F8B9E}"/>
              </a:ext>
            </a:extLst>
          </p:cNvPr>
          <p:cNvSpPr/>
          <p:nvPr userDrawn="1"/>
        </p:nvSpPr>
        <p:spPr>
          <a:xfrm>
            <a:off x="0" y="6315075"/>
            <a:ext cx="12192000" cy="542925"/>
          </a:xfrm>
          <a:prstGeom prst="rect">
            <a:avLst/>
          </a:prstGeom>
          <a:solidFill>
            <a:srgbClr val="003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52C14-B117-4B6A-B5B7-D28CEE0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F12E2-1188-4104-B6F4-61C70C76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096A9F-077D-4615-A828-8354896D17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 2">
    <p:bg>
      <p:bgPr>
        <a:solidFill>
          <a:srgbClr val="4B4F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B25D51-F19F-4CE7-B7AC-E999C41F8B9E}"/>
              </a:ext>
            </a:extLst>
          </p:cNvPr>
          <p:cNvSpPr/>
          <p:nvPr userDrawn="1"/>
        </p:nvSpPr>
        <p:spPr>
          <a:xfrm>
            <a:off x="0" y="6315075"/>
            <a:ext cx="12192000" cy="542925"/>
          </a:xfrm>
          <a:prstGeom prst="rect">
            <a:avLst/>
          </a:prstGeom>
          <a:solidFill>
            <a:srgbClr val="4B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52C14-B117-4B6A-B5B7-D28CEE0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F12E2-1188-4104-B6F4-61C70C76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CBE1B-86D2-4410-8FBC-F05C8C7332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7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213B-DB5E-4469-A99D-BB17CABBF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8183"/>
            <a:ext cx="5181600" cy="4732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D4D25-9E0E-44B0-8F0B-C3383C759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8183"/>
            <a:ext cx="5181600" cy="4732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CF581FC-62D6-44BD-9151-3F346B81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69"/>
            <a:ext cx="10515600" cy="100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668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D423-09B2-4C42-B732-12832295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518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5A85-D3EC-4895-8D0A-34D9ACD7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D9953-D6A4-4AA9-84B0-34154A2C2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13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6F270-D390-472E-9A62-FB7824666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667E1-94B4-4267-AF34-15C951C7C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346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108D4-2D86-4CB2-8C96-248A8764E836}"/>
              </a:ext>
            </a:extLst>
          </p:cNvPr>
          <p:cNvSpPr/>
          <p:nvPr userDrawn="1"/>
        </p:nvSpPr>
        <p:spPr>
          <a:xfrm>
            <a:off x="0" y="6315075"/>
            <a:ext cx="12191999" cy="542925"/>
          </a:xfrm>
          <a:prstGeom prst="rect">
            <a:avLst/>
          </a:prstGeom>
          <a:solidFill>
            <a:srgbClr val="003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F6B67-EDA8-44EE-9FC5-6E69F1C2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69"/>
            <a:ext cx="10515600" cy="100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11A14-026E-4B72-9B8C-981C5EE7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183"/>
            <a:ext cx="10515600" cy="473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FB029-FED2-46FF-B206-6665EE5B314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7" y="6369746"/>
            <a:ext cx="1068334" cy="4451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871FBD-B970-4395-AEAB-716180F34F15}"/>
              </a:ext>
            </a:extLst>
          </p:cNvPr>
          <p:cNvSpPr txBox="1"/>
          <p:nvPr userDrawn="1"/>
        </p:nvSpPr>
        <p:spPr>
          <a:xfrm>
            <a:off x="10231513" y="6397886"/>
            <a:ext cx="914400" cy="37730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#CSUNATC18 </a:t>
            </a:r>
          </a:p>
        </p:txBody>
      </p:sp>
    </p:spTree>
    <p:extLst>
      <p:ext uri="{BB962C8B-B14F-4D97-AF65-F5344CB8AC3E}">
        <p14:creationId xmlns:p14="http://schemas.microsoft.com/office/powerpoint/2010/main" val="415458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0" r:id="rId2"/>
    <p:sldLayoutId id="2147483667" r:id="rId3"/>
    <p:sldLayoutId id="2147483675" r:id="rId4"/>
    <p:sldLayoutId id="2147483674" r:id="rId5"/>
    <p:sldLayoutId id="2147483652" r:id="rId6"/>
    <p:sldLayoutId id="2147483654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7C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://globedia.com/vuestras-consultas-necesito-ayuda-" TargetMode="External"/><Relationship Id="rId4" Type="http://schemas.openxmlformats.org/officeDocument/2006/relationships/hyperlink" Target="http://pedacosescritos.blogspot.com/2010/06/minha-lista-de-erasmu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new-educ.com/la-pedagogie-differenciee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twitter.com/dequesystems" TargetMode="External"/><Relationship Id="rId7" Type="http://schemas.openxmlformats.org/officeDocument/2006/relationships/hyperlink" Target="mailto:digital.access@wellsfargo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user/DequeSystemsInc" TargetMode="External"/><Relationship Id="rId11" Type="http://schemas.openxmlformats.org/officeDocument/2006/relationships/image" Target="../media/image14.jpeg"/><Relationship Id="rId5" Type="http://schemas.openxmlformats.org/officeDocument/2006/relationships/hyperlink" Target="https://www.linkedin.com/company/deque-systems-inc" TargetMode="External"/><Relationship Id="rId10" Type="http://schemas.openxmlformats.org/officeDocument/2006/relationships/image" Target="../media/image13.jpeg"/><Relationship Id="rId4" Type="http://schemas.openxmlformats.org/officeDocument/2006/relationships/hyperlink" Target="https://github.com/dequelabs" TargetMode="Externa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://globedia.com/vuestras-consultas-necesito-ayuda-" TargetMode="External"/><Relationship Id="rId4" Type="http://schemas.openxmlformats.org/officeDocument/2006/relationships/hyperlink" Target="http://vinayravindran.com/2013/08/03/major-hr-challenges-in-indian-kpo-industr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globedia.com/vuestras-consultas-necesito-ayuda-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baranoaeduca.wikispace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bastionrolero.blogspot.com.a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Idea Sparks that Ignite a Digital Accessibility Strategy" title="Title box">
            <a:extLst>
              <a:ext uri="{FF2B5EF4-FFF2-40B4-BE49-F238E27FC236}">
                <a16:creationId xmlns:a16="http://schemas.microsoft.com/office/drawing/2014/main" id="{34BADF0C-909F-42E3-96A3-63C6CE883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 Sparks that Ignite a Digital Accessibility Strategy</a:t>
            </a:r>
          </a:p>
        </p:txBody>
      </p:sp>
      <p:pic>
        <p:nvPicPr>
          <p:cNvPr id="12" name="Picture 11" descr="Wells Fargo logo">
            <a:extLst>
              <a:ext uri="{FF2B5EF4-FFF2-40B4-BE49-F238E27FC236}">
                <a16:creationId xmlns:a16="http://schemas.microsoft.com/office/drawing/2014/main" id="{BA94579B-22F8-4BD0-91F0-1DA26FF97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200" y="262920"/>
            <a:ext cx="1365504" cy="1365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FC4D11-C17A-48BD-947B-84DDAF692258}"/>
              </a:ext>
            </a:extLst>
          </p:cNvPr>
          <p:cNvSpPr txBox="1"/>
          <p:nvPr/>
        </p:nvSpPr>
        <p:spPr>
          <a:xfrm>
            <a:off x="699052" y="57912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WCAG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38053-8A9A-4A3C-A6DA-228B05F6E48A}"/>
              </a:ext>
            </a:extLst>
          </p:cNvPr>
          <p:cNvSpPr txBox="1"/>
          <p:nvPr/>
        </p:nvSpPr>
        <p:spPr>
          <a:xfrm>
            <a:off x="7288695" y="544995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9C240-1CC4-4346-B463-EB56D3C2D931}"/>
              </a:ext>
            </a:extLst>
          </p:cNvPr>
          <p:cNvSpPr txBox="1"/>
          <p:nvPr/>
        </p:nvSpPr>
        <p:spPr>
          <a:xfrm>
            <a:off x="8948530" y="555369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A3E99-234F-4E9D-87D9-05D655C5DCAE}"/>
              </a:ext>
            </a:extLst>
          </p:cNvPr>
          <p:cNvSpPr txBox="1"/>
          <p:nvPr/>
        </p:nvSpPr>
        <p:spPr>
          <a:xfrm>
            <a:off x="9471991" y="36880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39FF3-312B-4511-9F51-5FBF06646CFF}"/>
              </a:ext>
            </a:extLst>
          </p:cNvPr>
          <p:cNvSpPr txBox="1"/>
          <p:nvPr/>
        </p:nvSpPr>
        <p:spPr>
          <a:xfrm>
            <a:off x="11075504" y="466416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AUDIT</a:t>
            </a:r>
          </a:p>
        </p:txBody>
      </p:sp>
      <p:sp>
        <p:nvSpPr>
          <p:cNvPr id="5" name="Subtitle 4" title="#CSUNATC18">
            <a:extLst>
              <a:ext uri="{FF2B5EF4-FFF2-40B4-BE49-F238E27FC236}">
                <a16:creationId xmlns:a16="http://schemas.microsoft.com/office/drawing/2014/main" id="{38480145-8CE7-4228-9956-FB3E81354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#CSUNATC18 </a:t>
            </a:r>
          </a:p>
        </p:txBody>
      </p:sp>
    </p:spTree>
    <p:extLst>
      <p:ext uri="{BB962C8B-B14F-4D97-AF65-F5344CB8AC3E}">
        <p14:creationId xmlns:p14="http://schemas.microsoft.com/office/powerpoint/2010/main" val="414252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180BA6-465F-481F-B875-BBD60F05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4FEF10-43F6-4A6B-A84F-7BB8F3C655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264447"/>
            <a:ext cx="10421679" cy="47326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Tools</a:t>
            </a:r>
          </a:p>
          <a:p>
            <a:pPr lvl="1"/>
            <a:r>
              <a:rPr lang="en-US" dirty="0"/>
              <a:t>Suggesting appropriate testing, tracking, and risk management tools by functional area</a:t>
            </a:r>
          </a:p>
          <a:p>
            <a:pPr lvl="1"/>
            <a:r>
              <a:rPr lang="en-US" dirty="0"/>
              <a:t>Development of risk management tools and framework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Identify and refine Key Performance Indicators (KPIs)</a:t>
            </a:r>
          </a:p>
          <a:p>
            <a:pPr lvl="1"/>
            <a:r>
              <a:rPr lang="en-US" dirty="0"/>
              <a:t>Suggest ways to collect and report KPIs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Provide approaches to enterprise role-based accessibility training</a:t>
            </a:r>
          </a:p>
          <a:p>
            <a:pPr lvl="1"/>
            <a:r>
              <a:rPr lang="en-US" dirty="0"/>
              <a:t>Leverage on-line training materials in Deque University 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Strategic Outline</a:t>
            </a:r>
          </a:p>
          <a:p>
            <a:pPr lvl="1"/>
            <a:r>
              <a:rPr lang="en-US" dirty="0"/>
              <a:t>Analysis of procedural and structural gaps</a:t>
            </a:r>
          </a:p>
          <a:p>
            <a:pPr lvl="1"/>
            <a:r>
              <a:rPr lang="en-US" dirty="0"/>
              <a:t>Summary of program specific recommendations in key areas including risk management, systems development, testing, technology enablement, procurement, 3</a:t>
            </a:r>
            <a:r>
              <a:rPr lang="en-US" baseline="30000" dirty="0"/>
              <a:t>rd</a:t>
            </a:r>
            <a:r>
              <a:rPr lang="en-US" dirty="0"/>
              <a:t> party service provider management, and targeted support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8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B43BD3-8B04-4F71-A1E0-6C80D083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</p:spTree>
    <p:extLst>
      <p:ext uri="{BB962C8B-B14F-4D97-AF65-F5344CB8AC3E}">
        <p14:creationId xmlns:p14="http://schemas.microsoft.com/office/powerpoint/2010/main" val="256831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180BA6-465F-481F-B875-BBD60F05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Now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4FEF10-43F6-4A6B-A84F-7BB8F3C655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38183"/>
            <a:ext cx="5864352" cy="4732684"/>
          </a:xfrm>
        </p:spPr>
        <p:txBody>
          <a:bodyPr>
            <a:normAutofit/>
          </a:bodyPr>
          <a:lstStyle/>
          <a:p>
            <a:r>
              <a:rPr lang="en-US" dirty="0"/>
              <a:t>Formalized enterprise accessibility strategy</a:t>
            </a:r>
          </a:p>
          <a:p>
            <a:pPr lvl="1"/>
            <a:r>
              <a:rPr lang="en-US" dirty="0"/>
              <a:t>Seven Core Pillars</a:t>
            </a:r>
          </a:p>
          <a:p>
            <a:pPr lvl="1"/>
            <a:r>
              <a:rPr lang="en-US" dirty="0"/>
              <a:t>Plan for rollout</a:t>
            </a:r>
          </a:p>
          <a:p>
            <a:r>
              <a:rPr lang="en-US" dirty="0"/>
              <a:t>Created new metrics</a:t>
            </a:r>
          </a:p>
          <a:p>
            <a:r>
              <a:rPr lang="en-US" dirty="0"/>
              <a:t>Updated policy</a:t>
            </a:r>
          </a:p>
          <a:p>
            <a:r>
              <a:rPr lang="en-US" dirty="0"/>
              <a:t>Obtained funding for tools and personnel resources</a:t>
            </a:r>
          </a:p>
        </p:txBody>
      </p:sp>
      <p:pic>
        <p:nvPicPr>
          <p:cNvPr id="4" name="Picture 3" descr="Cartoon figure standing on a piece of paper, holding a red pencil as big as the figure, checking off the boxes on a to-do list.">
            <a:extLst>
              <a:ext uri="{FF2B5EF4-FFF2-40B4-BE49-F238E27FC236}">
                <a16:creationId xmlns:a16="http://schemas.microsoft.com/office/drawing/2014/main" id="{D5B8BD0A-7FDD-45FD-AEFF-0BEE4C976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16882" y="1438183"/>
            <a:ext cx="5577862" cy="3686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E0FABC-17D0-4DA2-A93B-FB398DA2DF1F}"/>
              </a:ext>
            </a:extLst>
          </p:cNvPr>
          <p:cNvSpPr txBox="1"/>
          <p:nvPr/>
        </p:nvSpPr>
        <p:spPr>
          <a:xfrm>
            <a:off x="7776103" y="6055451"/>
            <a:ext cx="3781425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900" dirty="0">
                <a:hlinkClick r:id="rId5" tooltip="http://globedia.com/vuestras-consultas-necesito-ayuda-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nc/3.0/"/>
              </a:rPr>
              <a:t>CC BY-NC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598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180BA6-465F-481F-B875-BBD60F05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4FEF10-43F6-4A6B-A84F-7BB8F3C655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371923"/>
            <a:ext cx="6549886" cy="4732684"/>
          </a:xfrm>
        </p:spPr>
        <p:txBody>
          <a:bodyPr>
            <a:normAutofit/>
          </a:bodyPr>
          <a:lstStyle/>
          <a:p>
            <a:r>
              <a:rPr lang="en-US" dirty="0"/>
              <a:t>Engagement of stakeholder community is critical</a:t>
            </a:r>
          </a:p>
          <a:p>
            <a:r>
              <a:rPr lang="en-US" dirty="0"/>
              <a:t>Need external experts</a:t>
            </a:r>
          </a:p>
          <a:p>
            <a:pPr lvl="1"/>
            <a:r>
              <a:rPr lang="en-US" dirty="0"/>
              <a:t>Objective input and guidance</a:t>
            </a:r>
          </a:p>
          <a:p>
            <a:r>
              <a:rPr lang="en-US" dirty="0"/>
              <a:t>Have to start somewhere</a:t>
            </a:r>
          </a:p>
          <a:p>
            <a:pPr lvl="1"/>
            <a:r>
              <a:rPr lang="en-US" dirty="0"/>
              <a:t>Sometimes you just need to make a decision </a:t>
            </a:r>
          </a:p>
          <a:p>
            <a:pPr lvl="1"/>
            <a:r>
              <a:rPr lang="en-US" dirty="0"/>
              <a:t>Pick a point – date, process, policy - and start</a:t>
            </a:r>
          </a:p>
          <a:p>
            <a:pPr lvl="1"/>
            <a:r>
              <a:rPr lang="en-US" dirty="0"/>
              <a:t>Be open minded – you might need to change course</a:t>
            </a:r>
          </a:p>
          <a:p>
            <a:r>
              <a:rPr lang="en-US" dirty="0"/>
              <a:t>You don’t boil the entire ocean at one time</a:t>
            </a:r>
          </a:p>
        </p:txBody>
      </p:sp>
      <p:pic>
        <p:nvPicPr>
          <p:cNvPr id="16" name="Picture 15" descr="Stick people interconnected by lines ">
            <a:extLst>
              <a:ext uri="{FF2B5EF4-FFF2-40B4-BE49-F238E27FC236}">
                <a16:creationId xmlns:a16="http://schemas.microsoft.com/office/drawing/2014/main" id="{07F4EC9A-7FB6-4E90-A461-D7882CE94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45845" y="1485577"/>
            <a:ext cx="4762500" cy="400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DA2B54-45F3-4820-8562-C30E0E83DD71}"/>
              </a:ext>
            </a:extLst>
          </p:cNvPr>
          <p:cNvSpPr txBox="1"/>
          <p:nvPr/>
        </p:nvSpPr>
        <p:spPr>
          <a:xfrm>
            <a:off x="8534934" y="6096956"/>
            <a:ext cx="4135673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900" dirty="0">
                <a:hlinkClick r:id="rId4" tooltip="https://www.new-educ.com/la-pedagogie-differenciee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BY-NC-SA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1758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FDFD9F-7160-4EC8-A298-59446D78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 /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795328-7F0A-40C1-A1AF-29DCD22D80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0564" y="1438183"/>
            <a:ext cx="9973235" cy="47326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dequesystems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4"/>
              </a:rPr>
              <a:t>dequelabs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deque-systems-</a:t>
            </a:r>
            <a:r>
              <a:rPr lang="en-US" dirty="0" err="1">
                <a:hlinkClick r:id="rId5"/>
              </a:rPr>
              <a:t>inc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6"/>
              </a:rPr>
              <a:t>Dequesystemsinc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information about Wells Fargo’s digital accessibility program email: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7"/>
              </a:rPr>
              <a:t>digital.access@wellsfargo.com</a:t>
            </a:r>
            <a:r>
              <a:rPr lang="en-US" dirty="0"/>
              <a:t> </a:t>
            </a:r>
          </a:p>
        </p:txBody>
      </p:sp>
      <p:pic>
        <p:nvPicPr>
          <p:cNvPr id="10" name="Picture 2" descr="Twitter logo">
            <a:extLst>
              <a:ext uri="{FF2B5EF4-FFF2-40B4-BE49-F238E27FC236}">
                <a16:creationId xmlns:a16="http://schemas.microsoft.com/office/drawing/2014/main" id="{53B96DB7-826C-434B-B74F-8BE3B886F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3" y="1397841"/>
            <a:ext cx="403860" cy="40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ithub logo">
            <a:extLst>
              <a:ext uri="{FF2B5EF4-FFF2-40B4-BE49-F238E27FC236}">
                <a16:creationId xmlns:a16="http://schemas.microsoft.com/office/drawing/2014/main" id="{A0CD1398-89AC-41B6-BBBB-F51887586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5995"/>
            <a:ext cx="508635" cy="50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linkedin logo">
            <a:extLst>
              <a:ext uri="{FF2B5EF4-FFF2-40B4-BE49-F238E27FC236}">
                <a16:creationId xmlns:a16="http://schemas.microsoft.com/office/drawing/2014/main" id="{4AC38A4B-3338-4188-9B17-D6932D234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53" y="2492263"/>
            <a:ext cx="324327" cy="32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youtube logo">
            <a:extLst>
              <a:ext uri="{FF2B5EF4-FFF2-40B4-BE49-F238E27FC236}">
                <a16:creationId xmlns:a16="http://schemas.microsoft.com/office/drawing/2014/main" id="{770D76D0-F00D-4485-A2E2-829198811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3" y="2998203"/>
            <a:ext cx="373856" cy="37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44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B43BD3-8B04-4F71-A1E0-6C80D083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The Beginning</a:t>
            </a:r>
          </a:p>
        </p:txBody>
      </p:sp>
    </p:spTree>
    <p:extLst>
      <p:ext uri="{BB962C8B-B14F-4D97-AF65-F5344CB8AC3E}">
        <p14:creationId xmlns:p14="http://schemas.microsoft.com/office/powerpoint/2010/main" val="41317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180BA6-465F-481F-B875-BBD60F05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4FEF10-43F6-4A6B-A84F-7BB8F3C655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38183"/>
            <a:ext cx="10829544" cy="4732684"/>
          </a:xfrm>
        </p:spPr>
        <p:txBody>
          <a:bodyPr>
            <a:normAutofit/>
          </a:bodyPr>
          <a:lstStyle/>
          <a:p>
            <a:r>
              <a:rPr lang="en-US" sz="3200" dirty="0"/>
              <a:t>Fortune 25</a:t>
            </a:r>
          </a:p>
          <a:p>
            <a:r>
              <a:rPr lang="en-US" sz="3200" dirty="0"/>
              <a:t>Financial services - heavily regulated</a:t>
            </a:r>
          </a:p>
          <a:p>
            <a:r>
              <a:rPr lang="en-US" sz="3200" dirty="0"/>
              <a:t>Seven corporate business groups </a:t>
            </a:r>
          </a:p>
          <a:p>
            <a:pPr lvl="1"/>
            <a:r>
              <a:rPr lang="en-US" sz="2800" dirty="0"/>
              <a:t>Each with multiple lines of business (LOB) – covering 85 – 90 LOBs</a:t>
            </a:r>
          </a:p>
          <a:p>
            <a:pPr lvl="1"/>
            <a:r>
              <a:rPr lang="en-US" sz="2800" dirty="0"/>
              <a:t>Accessibility expertise and program maturity - rudimentary to evolved </a:t>
            </a:r>
          </a:p>
        </p:txBody>
      </p:sp>
    </p:spTree>
    <p:extLst>
      <p:ext uri="{BB962C8B-B14F-4D97-AF65-F5344CB8AC3E}">
        <p14:creationId xmlns:p14="http://schemas.microsoft.com/office/powerpoint/2010/main" val="74060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180BA6-465F-481F-B875-BBD60F05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4FEF10-43F6-4A6B-A84F-7BB8F3C655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29623"/>
            <a:ext cx="6172200" cy="4732684"/>
          </a:xfrm>
        </p:spPr>
        <p:txBody>
          <a:bodyPr/>
          <a:lstStyle/>
          <a:p>
            <a:r>
              <a:rPr lang="en-US" dirty="0"/>
              <a:t>There was no Digital Accessibility Program Manager</a:t>
            </a:r>
          </a:p>
          <a:p>
            <a:r>
              <a:rPr lang="en-US" dirty="0"/>
              <a:t>No automation of accessibility processes</a:t>
            </a:r>
          </a:p>
          <a:p>
            <a:pPr lvl="0"/>
            <a:r>
              <a:rPr lang="en-US" dirty="0"/>
              <a:t>Inconsistent implementation of enterprise policies and standards</a:t>
            </a:r>
          </a:p>
          <a:p>
            <a:pPr lvl="0"/>
            <a:r>
              <a:rPr lang="en-US" dirty="0"/>
              <a:t>Silos of work</a:t>
            </a:r>
          </a:p>
          <a:p>
            <a:r>
              <a:rPr lang="en-US" dirty="0"/>
              <a:t>Heterogeneous systems, devices and approaches</a:t>
            </a:r>
          </a:p>
          <a:p>
            <a:endParaRPr lang="en-US" dirty="0"/>
          </a:p>
        </p:txBody>
      </p:sp>
      <p:pic>
        <p:nvPicPr>
          <p:cNvPr id="3" name="Picture 2" descr="Two fishbowls witih water - one with several goldfish, and on goldfish jumping out of the crowded bowl to the empty one">
            <a:extLst>
              <a:ext uri="{FF2B5EF4-FFF2-40B4-BE49-F238E27FC236}">
                <a16:creationId xmlns:a16="http://schemas.microsoft.com/office/drawing/2014/main" id="{769FF106-EAFD-416F-9DB6-B20B4C353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57975" y="1903726"/>
            <a:ext cx="5358765" cy="3125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B4474-DCFD-4CA9-A91A-173D7029FF52}"/>
              </a:ext>
            </a:extLst>
          </p:cNvPr>
          <p:cNvSpPr txBox="1"/>
          <p:nvPr/>
        </p:nvSpPr>
        <p:spPr>
          <a:xfrm>
            <a:off x="8158876" y="6031475"/>
            <a:ext cx="3781425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900" dirty="0">
                <a:hlinkClick r:id="rId5" tooltip="http://globedia.com/vuestras-consultas-necesito-ayuda-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nc/3.0/"/>
              </a:rPr>
              <a:t>CC BY-NC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7327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3005-ACCC-4CCA-8439-0C53D9AE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700D-9F0F-45BA-BCC8-D5736B4737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14711"/>
            <a:ext cx="10515600" cy="4732684"/>
          </a:xfrm>
        </p:spPr>
        <p:txBody>
          <a:bodyPr/>
          <a:lstStyle/>
          <a:p>
            <a:pPr lvl="1"/>
            <a:r>
              <a:rPr lang="en-US" sz="3200" dirty="0"/>
              <a:t>Clarity</a:t>
            </a:r>
          </a:p>
          <a:p>
            <a:pPr lvl="1"/>
            <a:r>
              <a:rPr lang="en-US" sz="3200" dirty="0"/>
              <a:t>Consistency</a:t>
            </a:r>
          </a:p>
          <a:p>
            <a:pPr lvl="1"/>
            <a:r>
              <a:rPr lang="en-US" sz="3200" dirty="0"/>
              <a:t>Automation</a:t>
            </a:r>
          </a:p>
          <a:p>
            <a:pPr lvl="1"/>
            <a:r>
              <a:rPr lang="en-US" sz="3200" dirty="0"/>
              <a:t>Integration</a:t>
            </a:r>
          </a:p>
          <a:p>
            <a:pPr lvl="1"/>
            <a:r>
              <a:rPr lang="en-US" sz="3200" dirty="0"/>
              <a:t>Infiltration</a:t>
            </a:r>
          </a:p>
          <a:p>
            <a:endParaRPr lang="en-US" dirty="0"/>
          </a:p>
        </p:txBody>
      </p:sp>
      <p:pic>
        <p:nvPicPr>
          <p:cNvPr id="7" name="Picture 6" descr="A person holding a hand written sign that says &quot;Help!&quot;">
            <a:extLst>
              <a:ext uri="{FF2B5EF4-FFF2-40B4-BE49-F238E27FC236}">
                <a16:creationId xmlns:a16="http://schemas.microsoft.com/office/drawing/2014/main" id="{D6A4BA9D-02B9-4D1C-A6EB-4293CE19A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22976" y="810577"/>
            <a:ext cx="6092799" cy="4051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7EF5A-78E4-4456-817D-802CB001E769}"/>
              </a:ext>
            </a:extLst>
          </p:cNvPr>
          <p:cNvSpPr txBox="1"/>
          <p:nvPr/>
        </p:nvSpPr>
        <p:spPr>
          <a:xfrm>
            <a:off x="7212578" y="6116563"/>
            <a:ext cx="3781425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900" dirty="0">
                <a:hlinkClick r:id="rId4" tooltip="http://globedia.com/vuestras-consultas-necesito-ayuda-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/3.0/"/>
              </a:rPr>
              <a:t>CC BY-NC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7426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180BA6-465F-481F-B875-BBD60F05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4FEF10-43F6-4A6B-A84F-7BB8F3C655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2800" dirty="0"/>
              <a:t>Understand the current state of accessibility across the Lines of Business (LOBs)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Identify successes and gaps at the LOB and Group level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Define ways to fill the gaps by elevating successes to the enterprise model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Allocate resources to support the enterprise program and strategy </a:t>
            </a:r>
          </a:p>
          <a:p>
            <a:pPr lvl="1"/>
            <a:r>
              <a:rPr lang="en-US" i="1" dirty="0"/>
              <a:t>Must be actionable</a:t>
            </a:r>
          </a:p>
          <a:p>
            <a:pPr lvl="1"/>
            <a:r>
              <a:rPr lang="en-US" i="1" dirty="0"/>
              <a:t>Must be measurable</a:t>
            </a:r>
          </a:p>
          <a:p>
            <a:pPr lvl="1"/>
            <a:r>
              <a:rPr lang="en-US" i="1" dirty="0"/>
              <a:t>Must consider broad range of audiences with diverse needs</a:t>
            </a:r>
          </a:p>
          <a:p>
            <a:pPr marL="228600" lvl="2">
              <a:spcBef>
                <a:spcPts val="1000"/>
              </a:spcBef>
            </a:pPr>
            <a:endParaRPr lang="en-US" sz="2800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6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B43BD3-8B04-4F71-A1E0-6C80D083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</a:t>
            </a:r>
          </a:p>
        </p:txBody>
      </p:sp>
    </p:spTree>
    <p:extLst>
      <p:ext uri="{BB962C8B-B14F-4D97-AF65-F5344CB8AC3E}">
        <p14:creationId xmlns:p14="http://schemas.microsoft.com/office/powerpoint/2010/main" val="22584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180BA6-465F-481F-B875-BBD60F05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4FEF10-43F6-4A6B-A84F-7BB8F3C655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192404"/>
            <a:ext cx="7001786" cy="4732684"/>
          </a:xfrm>
        </p:spPr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2800" dirty="0"/>
              <a:t>Working sessions with the Enterprise Digital Accessibility Program Manager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Interviews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30 in-house accessibility subject matter experts and stakeholders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Multiple enterprise functions</a:t>
            </a:r>
          </a:p>
          <a:p>
            <a:pPr marL="1371600" lvl="4" indent="-4572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UX designers, developers, QA testers, accessibility SMEs, product managers, content platform managers, risk and compliance managers</a:t>
            </a:r>
            <a:endParaRPr lang="en-US" sz="2600" dirty="0"/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Face-to-face + phone</a:t>
            </a:r>
          </a:p>
        </p:txBody>
      </p:sp>
      <p:pic>
        <p:nvPicPr>
          <p:cNvPr id="3" name="Picture 2" descr="A group of cartoon figures with speech bubbles over their heads">
            <a:extLst>
              <a:ext uri="{FF2B5EF4-FFF2-40B4-BE49-F238E27FC236}">
                <a16:creationId xmlns:a16="http://schemas.microsoft.com/office/drawing/2014/main" id="{E247B7F6-8A23-4B9D-A334-9D8DEA9FB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62825" y="1955458"/>
            <a:ext cx="4829175" cy="3073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1D7FEE-2177-427E-AA99-B0CF2DBA0E5F}"/>
              </a:ext>
            </a:extLst>
          </p:cNvPr>
          <p:cNvSpPr txBox="1"/>
          <p:nvPr/>
        </p:nvSpPr>
        <p:spPr>
          <a:xfrm>
            <a:off x="8114728" y="6089843"/>
            <a:ext cx="3325368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900" dirty="0">
                <a:hlinkClick r:id="rId4" tooltip="http://baranoaeduca.wikispaces.com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96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180BA6-465F-481F-B875-BBD60F05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4FEF10-43F6-4A6B-A84F-7BB8F3C655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273591"/>
            <a:ext cx="6700284" cy="4732684"/>
          </a:xfrm>
        </p:spPr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sz="2800" dirty="0"/>
              <a:t>Strategic Consulting 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Conducting SWOT analysis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Formulating and prioritizing goals based on the interviews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Determining actions needed to achieve defined goals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Aligning resources to execute required actions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Identifying strategic pillars for the enterprise program</a:t>
            </a:r>
          </a:p>
        </p:txBody>
      </p:sp>
      <p:pic>
        <p:nvPicPr>
          <p:cNvPr id="26" name="Picture 25" descr="Cartoon of many writing quickly and tossing pages over his shoulder">
            <a:extLst>
              <a:ext uri="{FF2B5EF4-FFF2-40B4-BE49-F238E27FC236}">
                <a16:creationId xmlns:a16="http://schemas.microsoft.com/office/drawing/2014/main" id="{52C8866C-D452-4806-B7A6-BE0FD40955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7899787" y="1192404"/>
            <a:ext cx="3946123" cy="4393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1E435E-BFC5-47F8-AE4F-EA6117C4C45E}"/>
              </a:ext>
            </a:extLst>
          </p:cNvPr>
          <p:cNvSpPr txBox="1"/>
          <p:nvPr/>
        </p:nvSpPr>
        <p:spPr>
          <a:xfrm flipH="1">
            <a:off x="8245876" y="6118756"/>
            <a:ext cx="3946124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900" dirty="0">
                <a:hlinkClick r:id="rId4" tooltip="http://bastionrolero.blogspot.com.a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BY-NC-SA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12097412"/>
      </p:ext>
    </p:extLst>
  </p:cSld>
  <p:clrMapOvr>
    <a:masterClrMapping/>
  </p:clrMapOvr>
</p:sld>
</file>

<file path=ppt/theme/theme1.xml><?xml version="1.0" encoding="utf-8"?>
<a:theme xmlns:a="http://schemas.openxmlformats.org/drawingml/2006/main" name="Deque Theme">
  <a:themeElements>
    <a:clrScheme name="DequeThemeColors">
      <a:dk1>
        <a:sysClr val="windowText" lastClr="000000"/>
      </a:dk1>
      <a:lt1>
        <a:sysClr val="window" lastClr="FFFFFF"/>
      </a:lt1>
      <a:dk2>
        <a:srgbClr val="4B4F54"/>
      </a:dk2>
      <a:lt2>
        <a:srgbClr val="E7E6E6"/>
      </a:lt2>
      <a:accent1>
        <a:srgbClr val="0077C8"/>
      </a:accent1>
      <a:accent2>
        <a:srgbClr val="003349"/>
      </a:accent2>
      <a:accent3>
        <a:srgbClr val="E03C31"/>
      </a:accent3>
      <a:accent4>
        <a:srgbClr val="8EDD65"/>
      </a:accent4>
      <a:accent5>
        <a:srgbClr val="D0CECE"/>
      </a:accent5>
      <a:accent6>
        <a:srgbClr val="8EAADB"/>
      </a:accent6>
      <a:hlink>
        <a:srgbClr val="0070C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randedSlides-Draftv3.pptx" id="{CC1C3D05-F8EB-4EAD-8291-EF5D140F8469}" vid="{124A8A86-2731-43B6-828F-43147F5542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4026</TotalTime>
  <Words>510</Words>
  <Application>Microsoft Macintosh PowerPoint</Application>
  <PresentationFormat>Widescreen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Deque Theme</vt:lpstr>
      <vt:lpstr>Idea Sparks that Ignite a Digital Accessibility Strategy</vt:lpstr>
      <vt:lpstr>The Beginning</vt:lpstr>
      <vt:lpstr>The Scenario</vt:lpstr>
      <vt:lpstr>The Challenge</vt:lpstr>
      <vt:lpstr>The Need</vt:lpstr>
      <vt:lpstr>The Approach</vt:lpstr>
      <vt:lpstr>The Work</vt:lpstr>
      <vt:lpstr>Discovery</vt:lpstr>
      <vt:lpstr>Distillation</vt:lpstr>
      <vt:lpstr>Deliverables</vt:lpstr>
      <vt:lpstr>The Results</vt:lpstr>
      <vt:lpstr>Where Are We Now</vt:lpstr>
      <vt:lpstr>Lessons Learned</vt:lpstr>
      <vt:lpstr>Follow us / Questions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Bateman</dc:creator>
  <cp:lastModifiedBy>Caitlin Cashin</cp:lastModifiedBy>
  <cp:revision>113</cp:revision>
  <dcterms:created xsi:type="dcterms:W3CDTF">2018-02-15T19:12:12Z</dcterms:created>
  <dcterms:modified xsi:type="dcterms:W3CDTF">2018-03-27T17:29:33Z</dcterms:modified>
</cp:coreProperties>
</file>