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64" r:id="rId3"/>
    <p:sldId id="282" r:id="rId4"/>
    <p:sldId id="283" r:id="rId5"/>
    <p:sldId id="284" r:id="rId6"/>
    <p:sldId id="309" r:id="rId7"/>
    <p:sldId id="265" r:id="rId8"/>
    <p:sldId id="286" r:id="rId9"/>
    <p:sldId id="287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23232"/>
    <a:srgbClr val="DAEDFF"/>
    <a:srgbClr val="CCDFFF"/>
    <a:srgbClr val="595959"/>
    <a:srgbClr val="5DD345"/>
    <a:srgbClr val="5CD344"/>
    <a:srgbClr val="22232F"/>
    <a:srgbClr val="4B70FF"/>
    <a:srgbClr val="552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03"/>
    <p:restoredTop sz="94687"/>
  </p:normalViewPr>
  <p:slideViewPr>
    <p:cSldViewPr snapToGrid="0" snapToObjects="1" showGuides="1">
      <p:cViewPr varScale="1">
        <p:scale>
          <a:sx n="82" d="100"/>
          <a:sy n="82" d="100"/>
        </p:scale>
        <p:origin x="176" y="5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4F-8346-BF9F-3DF3D06CCDB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54F-8346-BF9F-3DF3D06CCDB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54F-8346-BF9F-3DF3D06CCDB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54F-8346-BF9F-3DF3D06CCDB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54F-8346-BF9F-3DF3D06CCD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95B-9446-AB02-F738B35A542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95B-9446-AB02-F738B35A542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95B-9446-AB02-F738B35A542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95B-9446-AB02-F738B35A5421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95B-9446-AB02-F738B35A54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 charset="0"/>
              </a:defRPr>
            </a:lvl1pPr>
          </a:lstStyle>
          <a:p>
            <a:fld id="{8ACA1C46-6C05-3A40-A8E2-011B5C66D4D6}" type="datetimeFigureOut">
              <a:rPr lang="en-US" smtClean="0"/>
              <a:pPr/>
              <a:t>3/20/18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 charset="0"/>
              </a:defRPr>
            </a:lvl1pPr>
          </a:lstStyle>
          <a:p>
            <a:fld id="{5104204D-A129-834B-B1A3-84C093EE0E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2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 presenting the Low vision Task force – just</a:t>
            </a:r>
            <a:r>
              <a:rPr lang="en-US" baseline="0" dirty="0"/>
              <a:t> myself.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4204D-A129-834B-B1A3-84C093EE0EB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22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www.yahoo.com</a:t>
            </a:r>
            <a:r>
              <a:rPr lang="en-US" dirty="0"/>
              <a:t>/news/m/00d6850b-7c4f-3c3f-aa95-212ee9061b98/russia%3A-five-reasons-why.html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4204D-A129-834B-B1A3-84C093EE0EB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621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www.washingtonpost.com</a:t>
            </a:r>
            <a:r>
              <a:rPr lang="en-US" dirty="0"/>
              <a:t>/business/economy/facebooks-rules-for-accessing-user-data-lured-more-than-just-cambridge-analytica/2018/03/19/31f6979c-658e-43d6-a71f-afdd8bf1308b_story.html?utm_term=.b78c49896882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4204D-A129-834B-B1A3-84C093EE0EB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20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https://www.w3.org/WAI/GL/wiki/Allowing_for_Spacing_Override#Alternate_Plugin_Procedure_.28for_Sites_with_Content_Security_Policies.29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4204D-A129-834B-B1A3-84C093EE0EB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500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wtop.com</a:t>
            </a:r>
            <a:r>
              <a:rPr lang="en-US" dirty="0"/>
              <a:t>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4204D-A129-834B-B1A3-84C093EE0EB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66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CDC Vision Loss Data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https://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www.cdc.gov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healthcommunication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toolstemplates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entertainmented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/tips/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Blindness.html</a:t>
            </a:r>
            <a:endParaRPr lang="en-US" sz="1200" b="0" i="0" kern="1200" dirty="0">
              <a:solidFill>
                <a:schemeClr val="tx1"/>
              </a:solidFill>
              <a:effectLst/>
              <a:latin typeface="Arial Regular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2015 National Health Interview Survey,</a:t>
            </a:r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www.afb.org</a:t>
            </a:r>
            <a:r>
              <a:rPr lang="en-US" dirty="0"/>
              <a:t>/info/blindness-statistics/adults/facts-and-figures/235#demographics</a:t>
            </a:r>
          </a:p>
          <a:p>
            <a:endParaRPr lang="en-US" dirty="0"/>
          </a:p>
          <a:p>
            <a:r>
              <a:rPr lang="en-US" dirty="0"/>
              <a:t>Number of people with low vision</a:t>
            </a:r>
          </a:p>
          <a:p>
            <a:r>
              <a:rPr lang="en-US" dirty="0"/>
              <a:t>https://</a:t>
            </a:r>
            <a:r>
              <a:rPr lang="en-US" dirty="0" err="1"/>
              <a:t>nei.nih.gov</a:t>
            </a:r>
            <a:r>
              <a:rPr lang="en-US" dirty="0"/>
              <a:t>/</a:t>
            </a:r>
            <a:r>
              <a:rPr lang="en-US" dirty="0" err="1"/>
              <a:t>lowvision</a:t>
            </a:r>
            <a:r>
              <a:rPr lang="en-US" dirty="0"/>
              <a:t>/content/</a:t>
            </a:r>
            <a:r>
              <a:rPr lang="en-US" dirty="0" err="1"/>
              <a:t>faq</a:t>
            </a:r>
            <a:endParaRPr lang="en-US" dirty="0"/>
          </a:p>
          <a:p>
            <a:endParaRPr lang="en-US" dirty="0"/>
          </a:p>
          <a:p>
            <a:r>
              <a:rPr lang="en-US" dirty="0"/>
              <a:t>ENHANCING PUBLIC HEALTH SURVEILLANCE OF VISUAL IMPAIRMENT AND EYE HEALTH IN THE UNITED STATES</a:t>
            </a:r>
          </a:p>
          <a:p>
            <a:r>
              <a:rPr lang="en-US" dirty="0"/>
              <a:t>https://</a:t>
            </a:r>
            <a:r>
              <a:rPr lang="en-US" dirty="0" err="1"/>
              <a:t>www.cdc.gov</a:t>
            </a:r>
            <a:r>
              <a:rPr lang="en-US" dirty="0"/>
              <a:t>/</a:t>
            </a:r>
            <a:r>
              <a:rPr lang="en-US" dirty="0" err="1"/>
              <a:t>visionhealth</a:t>
            </a:r>
            <a:r>
              <a:rPr lang="en-US" dirty="0"/>
              <a:t>/pdf/</a:t>
            </a:r>
            <a:r>
              <a:rPr lang="en-US" dirty="0" err="1"/>
              <a:t>surveillance_background.pdf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4204D-A129-834B-B1A3-84C093EE0EB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60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WebAIM</a:t>
            </a:r>
            <a:r>
              <a:rPr lang="en-US" dirty="0"/>
              <a:t> Survey of Users with Low Vision</a:t>
            </a:r>
          </a:p>
          <a:p>
            <a:r>
              <a:rPr lang="en-US" dirty="0"/>
              <a:t>https://</a:t>
            </a:r>
            <a:r>
              <a:rPr lang="en-US" dirty="0" err="1"/>
              <a:t>webaim.org</a:t>
            </a:r>
            <a:r>
              <a:rPr lang="en-US" dirty="0"/>
              <a:t>/projects/</a:t>
            </a:r>
            <a:r>
              <a:rPr lang="en-US" dirty="0" err="1"/>
              <a:t>lowvisionsurvey</a:t>
            </a:r>
            <a:r>
              <a:rPr lang="en-US" dirty="0"/>
              <a:t>/#</a:t>
            </a:r>
            <a:r>
              <a:rPr lang="en-US" dirty="0" err="1"/>
              <a:t>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4204D-A129-834B-B1A3-84C093EE0EB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47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WebAIM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 Survey of Users with Low Vision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Source: https://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webaim.org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/projects/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lowvisionsurvey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/#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os</a:t>
            </a:r>
            <a:endParaRPr lang="en-US" sz="1200" b="0" i="0" kern="1200" dirty="0">
              <a:solidFill>
                <a:schemeClr val="tx1"/>
              </a:solidFill>
              <a:effectLst/>
              <a:latin typeface="Arial Regular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Screen reader	84	39%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Screen magnifier software	102	47%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Browser zoom controls (zooms all page content)	102	47%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Browser text sizing controls (increases only text sizes)	82	38%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High contrast modes	64	30%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Customized page colors or custom style sheets	42	19%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 Regular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4204D-A129-834B-B1A3-84C093EE0EB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22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www.jsfiddle.net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4204D-A129-834B-B1A3-84C093EE0EB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31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from: https://</a:t>
            </a:r>
            <a:r>
              <a:rPr lang="en-US" dirty="0" err="1"/>
              <a:t>www.oath.com</a:t>
            </a:r>
            <a:r>
              <a:rPr lang="en-US" dirty="0"/>
              <a:t>/#perfect-match. Accessed 3/19/18.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4204D-A129-834B-B1A3-84C093EE0EB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701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www.cnn.com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4204D-A129-834B-B1A3-84C093EE0EB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38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http://www3.hilton.com/</a:t>
            </a:r>
            <a:r>
              <a:rPr lang="en-US" dirty="0" err="1"/>
              <a:t>en</a:t>
            </a:r>
            <a:r>
              <a:rPr lang="en-US" dirty="0"/>
              <a:t>/hotels/</a:t>
            </a:r>
            <a:r>
              <a:rPr lang="en-US" dirty="0" err="1"/>
              <a:t>florida</a:t>
            </a:r>
            <a:r>
              <a:rPr lang="en-US" dirty="0"/>
              <a:t>/</a:t>
            </a:r>
            <a:r>
              <a:rPr lang="en-US" dirty="0" err="1"/>
              <a:t>hilton</a:t>
            </a:r>
            <a:r>
              <a:rPr lang="en-US" dirty="0"/>
              <a:t>-grand-vacations-at-</a:t>
            </a:r>
            <a:r>
              <a:rPr lang="en-US" dirty="0" err="1"/>
              <a:t>seaworld</a:t>
            </a:r>
            <a:r>
              <a:rPr lang="en-US" dirty="0"/>
              <a:t>-ORLSWGV/attractions/</a:t>
            </a:r>
            <a:r>
              <a:rPr lang="en-US" dirty="0" err="1"/>
              <a:t>seaworld.html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4204D-A129-834B-B1A3-84C093EE0EB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081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www.yahoo.com</a:t>
            </a:r>
            <a:r>
              <a:rPr lang="en-US" dirty="0"/>
              <a:t>/news/m/00d6850b-7c4f-3c3f-aa95-212ee9061b98/russia%3A-five-reasons-why.html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4204D-A129-834B-B1A3-84C093EE0EB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973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79818" y="1122363"/>
            <a:ext cx="5888182" cy="2387600"/>
          </a:xfrm>
        </p:spPr>
        <p:txBody>
          <a:bodyPr anchor="b">
            <a:normAutofit/>
          </a:bodyPr>
          <a:lstStyle>
            <a:lvl1pPr algn="ctr">
              <a:defRPr sz="5400" b="1" i="0" cap="all" baseline="0">
                <a:solidFill>
                  <a:srgbClr val="000000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18" y="3602038"/>
            <a:ext cx="5888182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55887"/>
            <a:ext cx="10515600" cy="637198"/>
          </a:xfrm>
        </p:spPr>
        <p:txBody>
          <a:bodyPr anchor="b">
            <a:noAutofit/>
          </a:bodyPr>
          <a:lstStyle>
            <a:lvl1pPr>
              <a:defRPr sz="3600" b="1" i="0" cap="none" baseline="0">
                <a:solidFill>
                  <a:srgbClr val="000000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0"/>
          </p:nvPr>
        </p:nvSpPr>
        <p:spPr>
          <a:xfrm>
            <a:off x="838200" y="1107373"/>
            <a:ext cx="10515600" cy="369276"/>
          </a:xfrm>
        </p:spPr>
        <p:txBody>
          <a:bodyPr anchor="ctr">
            <a:noAutofit/>
          </a:bodyPr>
          <a:lstStyle>
            <a:lvl1pPr marL="0" indent="0" algn="l">
              <a:buNone/>
              <a:defRPr sz="2400" b="0" i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18037" y="1474175"/>
            <a:ext cx="10755926" cy="45719"/>
          </a:xfrm>
          <a:prstGeom prst="rect">
            <a:avLst/>
          </a:prstGeom>
          <a:solidFill>
            <a:srgbClr val="5D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4161"/>
            <a:ext cx="10515600" cy="4532801"/>
          </a:xfrm>
        </p:spPr>
        <p:txBody>
          <a:bodyPr/>
          <a:lstStyle>
            <a:lvl1pPr>
              <a:buClr>
                <a:srgbClr val="3359EC"/>
              </a:buClr>
              <a:defRPr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3359EC"/>
              </a:buClr>
              <a:defRPr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3359EC"/>
              </a:buClr>
              <a:defRPr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3359EC"/>
              </a:buClr>
              <a:defRPr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3359EC"/>
              </a:buClr>
              <a:defRPr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0EA8A-DA75-3443-B9EE-A63E33F4F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2592" y="6356349"/>
            <a:ext cx="47068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levelaccess.com   </a:t>
            </a:r>
            <a:r>
              <a:rPr lang="en-US" b="1" dirty="0"/>
              <a:t> </a:t>
            </a:r>
            <a:r>
              <a:rPr lang="en-US" b="1" dirty="0">
                <a:solidFill>
                  <a:srgbClr val="5CD344"/>
                </a:solidFill>
              </a:rPr>
              <a:t>|</a:t>
            </a:r>
            <a:r>
              <a:rPr lang="en-US" b="1" dirty="0">
                <a:solidFill>
                  <a:srgbClr val="00D81A"/>
                </a:solidFill>
              </a:rPr>
              <a:t> </a:t>
            </a:r>
            <a:r>
              <a:rPr lang="en-US" b="1" dirty="0"/>
              <a:t>   </a:t>
            </a:r>
            <a:r>
              <a:rPr lang="en-US" dirty="0"/>
              <a:t>(</a:t>
            </a:r>
            <a:r>
              <a:rPr lang="de-DE" dirty="0"/>
              <a:t>800) 899-9659    </a:t>
            </a:r>
            <a:r>
              <a:rPr lang="en-US" b="1" dirty="0">
                <a:solidFill>
                  <a:srgbClr val="5CD344"/>
                </a:solidFill>
              </a:rPr>
              <a:t>|</a:t>
            </a:r>
            <a:r>
              <a:rPr lang="en-US" dirty="0"/>
              <a:t>    info@levelaccess.com</a:t>
            </a:r>
          </a:p>
        </p:txBody>
      </p:sp>
      <p:pic>
        <p:nvPicPr>
          <p:cNvPr id="12" name="Picture 11" descr="Level Access Logo" title="Level Access 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5535" y="6302169"/>
            <a:ext cx="1048265" cy="4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55887"/>
            <a:ext cx="10515600" cy="637198"/>
          </a:xfrm>
        </p:spPr>
        <p:txBody>
          <a:bodyPr anchor="b">
            <a:noAutofit/>
          </a:bodyPr>
          <a:lstStyle>
            <a:lvl1pPr>
              <a:defRPr sz="3600" b="1" i="0" cap="none" baseline="0">
                <a:solidFill>
                  <a:srgbClr val="000000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0"/>
          </p:nvPr>
        </p:nvSpPr>
        <p:spPr>
          <a:xfrm>
            <a:off x="838200" y="1107373"/>
            <a:ext cx="10515600" cy="369276"/>
          </a:xfrm>
        </p:spPr>
        <p:txBody>
          <a:bodyPr anchor="ctr"/>
          <a:lstStyle>
            <a:lvl1pPr marL="0" indent="0" algn="l">
              <a:buNone/>
              <a:defRPr sz="2400" b="0" i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18037" y="1474175"/>
            <a:ext cx="10755926" cy="45719"/>
          </a:xfrm>
          <a:prstGeom prst="rect">
            <a:avLst/>
          </a:prstGeom>
          <a:solidFill>
            <a:srgbClr val="5D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0EA8A-DA75-3443-B9EE-A63E33F4F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39243" y="6356350"/>
            <a:ext cx="4713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levelaccess.com   </a:t>
            </a:r>
            <a:r>
              <a:rPr lang="en-US" b="1" dirty="0"/>
              <a:t> </a:t>
            </a:r>
            <a:r>
              <a:rPr lang="en-US" b="1" dirty="0">
                <a:solidFill>
                  <a:srgbClr val="5CD344"/>
                </a:solidFill>
              </a:rPr>
              <a:t>|</a:t>
            </a:r>
            <a:r>
              <a:rPr lang="en-US" b="1" dirty="0">
                <a:solidFill>
                  <a:srgbClr val="00D81A"/>
                </a:solidFill>
              </a:rPr>
              <a:t> </a:t>
            </a:r>
            <a:r>
              <a:rPr lang="en-US" b="1" dirty="0"/>
              <a:t>   </a:t>
            </a:r>
            <a:r>
              <a:rPr lang="en-US" dirty="0"/>
              <a:t>(</a:t>
            </a:r>
            <a:r>
              <a:rPr lang="de-DE" dirty="0"/>
              <a:t>800) 899-9659    </a:t>
            </a:r>
            <a:r>
              <a:rPr lang="en-US" b="1" dirty="0">
                <a:solidFill>
                  <a:srgbClr val="5CD344"/>
                </a:solidFill>
              </a:rPr>
              <a:t>|</a:t>
            </a:r>
            <a:r>
              <a:rPr lang="en-US" dirty="0"/>
              <a:t>    info@levelaccess.com</a:t>
            </a:r>
          </a:p>
        </p:txBody>
      </p:sp>
      <p:pic>
        <p:nvPicPr>
          <p:cNvPr id="11" name="Picture 10" descr="Level Access Logo" title="Level Access 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5535" y="6302169"/>
            <a:ext cx="1048265" cy="4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2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55887"/>
            <a:ext cx="10515600" cy="637198"/>
          </a:xfrm>
        </p:spPr>
        <p:txBody>
          <a:bodyPr anchor="b">
            <a:noAutofit/>
          </a:bodyPr>
          <a:lstStyle>
            <a:lvl1pPr>
              <a:defRPr sz="3600" b="1" i="0" cap="none" baseline="0">
                <a:solidFill>
                  <a:srgbClr val="000000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0"/>
          </p:nvPr>
        </p:nvSpPr>
        <p:spPr>
          <a:xfrm>
            <a:off x="838200" y="1107373"/>
            <a:ext cx="10515600" cy="369276"/>
          </a:xfrm>
        </p:spPr>
        <p:txBody>
          <a:bodyPr anchor="ctr"/>
          <a:lstStyle>
            <a:lvl1pPr marL="0" indent="0" algn="l">
              <a:buNone/>
              <a:defRPr sz="2400" b="0" i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718037" y="1474175"/>
            <a:ext cx="10755926" cy="45719"/>
          </a:xfrm>
          <a:prstGeom prst="rect">
            <a:avLst/>
          </a:prstGeom>
          <a:solidFill>
            <a:srgbClr val="5D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4161"/>
            <a:ext cx="5140569" cy="4532801"/>
          </a:xfrm>
        </p:spPr>
        <p:txBody>
          <a:bodyPr/>
          <a:lstStyle>
            <a:lvl1pPr>
              <a:buClr>
                <a:srgbClr val="3359EC"/>
              </a:buClr>
              <a:defRPr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3359EC"/>
              </a:buClr>
              <a:defRPr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3359EC"/>
              </a:buClr>
              <a:defRPr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3359EC"/>
              </a:buClr>
              <a:defRPr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3359EC"/>
              </a:buClr>
              <a:defRPr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6101863" y="1644161"/>
            <a:ext cx="5251938" cy="4532801"/>
          </a:xfrm>
        </p:spPr>
        <p:txBody>
          <a:bodyPr/>
          <a:lstStyle>
            <a:lvl1pPr>
              <a:buClr>
                <a:srgbClr val="3359EC"/>
              </a:buClr>
              <a:defRPr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3359EC"/>
              </a:buClr>
              <a:defRPr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3359EC"/>
              </a:buClr>
              <a:defRPr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3359EC"/>
              </a:buClr>
              <a:defRPr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3359EC"/>
              </a:buClr>
              <a:defRPr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0EA8A-DA75-3443-B9EE-A63E33F4F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5774" y="6356350"/>
            <a:ext cx="47004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levelaccess.com   </a:t>
            </a:r>
            <a:r>
              <a:rPr lang="en-US" b="1" dirty="0"/>
              <a:t> </a:t>
            </a:r>
            <a:r>
              <a:rPr lang="en-US" b="1" dirty="0">
                <a:solidFill>
                  <a:srgbClr val="5CD344"/>
                </a:solidFill>
              </a:rPr>
              <a:t>|</a:t>
            </a:r>
            <a:r>
              <a:rPr lang="en-US" b="1" dirty="0">
                <a:solidFill>
                  <a:srgbClr val="00D81A"/>
                </a:solidFill>
              </a:rPr>
              <a:t> </a:t>
            </a:r>
            <a:r>
              <a:rPr lang="en-US" b="1" dirty="0"/>
              <a:t>   </a:t>
            </a:r>
            <a:r>
              <a:rPr lang="en-US" dirty="0"/>
              <a:t>(</a:t>
            </a:r>
            <a:r>
              <a:rPr lang="de-DE" dirty="0"/>
              <a:t>800) 899-9659    </a:t>
            </a:r>
            <a:r>
              <a:rPr lang="en-US" b="1" dirty="0">
                <a:solidFill>
                  <a:srgbClr val="5CD344"/>
                </a:solidFill>
              </a:rPr>
              <a:t>|</a:t>
            </a:r>
            <a:r>
              <a:rPr lang="en-US" dirty="0"/>
              <a:t>    info@levelaccess.com</a:t>
            </a:r>
          </a:p>
        </p:txBody>
      </p:sp>
      <p:pic>
        <p:nvPicPr>
          <p:cNvPr id="11" name="Picture 10" descr="Level Access Logo" title="Level Access 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5535" y="6302169"/>
            <a:ext cx="1048265" cy="4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4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 and Content (WHITE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55887"/>
            <a:ext cx="10515600" cy="637198"/>
          </a:xfrm>
        </p:spPr>
        <p:txBody>
          <a:bodyPr anchor="b">
            <a:noAutofit/>
          </a:bodyPr>
          <a:lstStyle>
            <a:lvl1pPr>
              <a:defRPr sz="3600" b="1" i="0" cap="none" baseline="0">
                <a:solidFill>
                  <a:srgbClr val="000000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2"/>
          </p:nvPr>
        </p:nvSpPr>
        <p:spPr>
          <a:xfrm>
            <a:off x="838200" y="1107373"/>
            <a:ext cx="10515600" cy="369276"/>
          </a:xfrm>
        </p:spPr>
        <p:txBody>
          <a:bodyPr anchor="ctr"/>
          <a:lstStyle>
            <a:lvl1pPr marL="0" indent="0" algn="l">
              <a:buNone/>
              <a:defRPr sz="2400" b="0" i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18037" y="1474175"/>
            <a:ext cx="10755926" cy="45719"/>
          </a:xfrm>
          <a:prstGeom prst="rect">
            <a:avLst/>
          </a:prstGeom>
          <a:solidFill>
            <a:srgbClr val="5D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948500"/>
            <a:ext cx="4806696" cy="3890280"/>
          </a:xfrm>
        </p:spPr>
        <p:txBody>
          <a:bodyPr/>
          <a:lstStyle>
            <a:lvl1pPr>
              <a:buClr>
                <a:schemeClr val="bg1">
                  <a:lumMod val="95000"/>
                </a:schemeClr>
              </a:buClr>
              <a:defRPr sz="2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chemeClr val="bg1">
                  <a:lumMod val="95000"/>
                </a:schemeClr>
              </a:buClr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chemeClr val="bg1">
                  <a:lumMod val="95000"/>
                </a:schemeClr>
              </a:buClr>
              <a:defRPr sz="1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chemeClr val="bg1">
                  <a:lumMod val="95000"/>
                </a:schemeClr>
              </a:buCl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chemeClr val="bg1">
                  <a:lumMod val="95000"/>
                </a:schemeClr>
              </a:buCl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0EA8A-DA75-3443-B9EE-A63E33F4F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levelaccess.com   </a:t>
            </a:r>
            <a:r>
              <a:rPr lang="en-US" b="1"/>
              <a:t>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 b="1">
                <a:solidFill>
                  <a:srgbClr val="00D81A"/>
                </a:solidFill>
              </a:rPr>
              <a:t> </a:t>
            </a:r>
            <a:r>
              <a:rPr lang="en-US" b="1"/>
              <a:t>   </a:t>
            </a:r>
            <a:r>
              <a:rPr lang="en-US"/>
              <a:t>(</a:t>
            </a:r>
            <a:r>
              <a:rPr lang="de-DE"/>
              <a:t>800) 899-9659   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/>
              <a:t>    info@levelaccess.com</a:t>
            </a:r>
            <a:endParaRPr lang="en-US" dirty="0"/>
          </a:p>
        </p:txBody>
      </p:sp>
      <p:pic>
        <p:nvPicPr>
          <p:cNvPr id="10" name="Picture 9" descr="Level Access Logo" title="Level Access 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5535" y="6302169"/>
            <a:ext cx="1048265" cy="4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9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42629" y="1885585"/>
            <a:ext cx="6260123" cy="2695208"/>
          </a:xfrm>
        </p:spPr>
        <p:txBody>
          <a:bodyPr anchor="b"/>
          <a:lstStyle>
            <a:lvl1pPr>
              <a:defRPr sz="6000" b="1" i="0" cap="all" baseline="0">
                <a:solidFill>
                  <a:srgbClr val="000000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42629" y="1885585"/>
            <a:ext cx="6260123" cy="2695208"/>
          </a:xfrm>
        </p:spPr>
        <p:txBody>
          <a:bodyPr anchor="b"/>
          <a:lstStyle>
            <a:lvl1pPr>
              <a:defRPr sz="6000" b="1" i="0" cap="all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195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0EA8A-DA75-3443-B9EE-A63E33F4F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5774" y="6356350"/>
            <a:ext cx="47004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levelaccess.com   </a:t>
            </a:r>
            <a:r>
              <a:rPr lang="en-US" b="1" dirty="0"/>
              <a:t> </a:t>
            </a:r>
            <a:r>
              <a:rPr lang="en-US" b="1" dirty="0">
                <a:solidFill>
                  <a:srgbClr val="5CD344"/>
                </a:solidFill>
              </a:rPr>
              <a:t>|</a:t>
            </a:r>
            <a:r>
              <a:rPr lang="en-US" b="1" dirty="0">
                <a:solidFill>
                  <a:srgbClr val="00D81A"/>
                </a:solidFill>
              </a:rPr>
              <a:t> </a:t>
            </a:r>
            <a:r>
              <a:rPr lang="en-US" b="1" dirty="0"/>
              <a:t>   </a:t>
            </a:r>
            <a:r>
              <a:rPr lang="en-US" dirty="0"/>
              <a:t>(</a:t>
            </a:r>
            <a:r>
              <a:rPr lang="de-DE" dirty="0"/>
              <a:t>800) 899-9659    </a:t>
            </a:r>
            <a:r>
              <a:rPr lang="en-US" b="1" dirty="0">
                <a:solidFill>
                  <a:srgbClr val="5CD344"/>
                </a:solidFill>
              </a:rPr>
              <a:t>|</a:t>
            </a:r>
            <a:r>
              <a:rPr lang="en-US" dirty="0"/>
              <a:t>    info@levelaccess.com</a:t>
            </a:r>
          </a:p>
        </p:txBody>
      </p:sp>
      <p:pic>
        <p:nvPicPr>
          <p:cNvPr id="4" name="Picture 3" descr="Level Access Logo" title="Level Access 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5535" y="6302169"/>
            <a:ext cx="1048265" cy="4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 i="0" cap="all" baseline="0">
                <a:solidFill>
                  <a:srgbClr val="22232F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3FDB74AC-D144-DD42-88B1-786F0F2BF2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5774" y="6356350"/>
            <a:ext cx="47004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levelaccess.com   </a:t>
            </a:r>
            <a:r>
              <a:rPr lang="en-US" b="1" dirty="0"/>
              <a:t> </a:t>
            </a:r>
            <a:r>
              <a:rPr lang="en-US" b="1" dirty="0">
                <a:solidFill>
                  <a:srgbClr val="5CD344"/>
                </a:solidFill>
              </a:rPr>
              <a:t>|</a:t>
            </a:r>
            <a:r>
              <a:rPr lang="en-US" b="1" dirty="0">
                <a:solidFill>
                  <a:srgbClr val="00D81A"/>
                </a:solidFill>
              </a:rPr>
              <a:t> </a:t>
            </a:r>
            <a:r>
              <a:rPr lang="en-US" b="1" dirty="0"/>
              <a:t>   </a:t>
            </a:r>
            <a:r>
              <a:rPr lang="en-US" dirty="0"/>
              <a:t>(</a:t>
            </a:r>
            <a:r>
              <a:rPr lang="de-DE" dirty="0"/>
              <a:t>800) 899-9659    </a:t>
            </a:r>
            <a:r>
              <a:rPr lang="en-US" b="1" dirty="0">
                <a:solidFill>
                  <a:srgbClr val="5CD344"/>
                </a:solidFill>
              </a:rPr>
              <a:t>|</a:t>
            </a:r>
            <a:r>
              <a:rPr lang="en-US" dirty="0"/>
              <a:t>    info@levelaccess.com</a:t>
            </a:r>
          </a:p>
        </p:txBody>
      </p:sp>
      <p:pic>
        <p:nvPicPr>
          <p:cNvPr id="8" name="Picture 7" descr="Level Access Logo" title="Level Access 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5535" y="6302169"/>
            <a:ext cx="1048265" cy="4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0531" y="6356350"/>
            <a:ext cx="4870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levelaccess.com   </a:t>
            </a:r>
            <a:r>
              <a:rPr lang="en-US" b="1" dirty="0"/>
              <a:t> </a:t>
            </a:r>
            <a:r>
              <a:rPr lang="en-US" b="1" dirty="0">
                <a:solidFill>
                  <a:srgbClr val="5CD344"/>
                </a:solidFill>
              </a:rPr>
              <a:t>|</a:t>
            </a:r>
            <a:r>
              <a:rPr lang="en-US" b="1" dirty="0">
                <a:solidFill>
                  <a:srgbClr val="00D81A"/>
                </a:solidFill>
              </a:rPr>
              <a:t> </a:t>
            </a:r>
            <a:r>
              <a:rPr lang="en-US" b="1" dirty="0"/>
              <a:t>   </a:t>
            </a:r>
            <a:r>
              <a:rPr lang="en-US" dirty="0"/>
              <a:t>(</a:t>
            </a:r>
            <a:r>
              <a:rPr lang="de-DE" dirty="0"/>
              <a:t>800) 899-9659    </a:t>
            </a:r>
            <a:r>
              <a:rPr lang="en-US" b="1" dirty="0">
                <a:solidFill>
                  <a:srgbClr val="5CD344"/>
                </a:solidFill>
              </a:rPr>
              <a:t>|</a:t>
            </a:r>
            <a:r>
              <a:rPr lang="en-US" dirty="0"/>
              <a:t>    info@levelaccess.com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030EA8A-DA75-3443-B9EE-A63E33F4F2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8" r:id="rId4"/>
    <p:sldLayoutId id="2147483662" r:id="rId5"/>
    <p:sldLayoutId id="2147483651" r:id="rId6"/>
    <p:sldLayoutId id="2147483659" r:id="rId7"/>
    <p:sldLayoutId id="2147483655" r:id="rId8"/>
    <p:sldLayoutId id="2147483657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3359EC"/>
        </a:buClr>
        <a:buFont typeface="Arial" charset="0"/>
        <a:buChar char="•"/>
        <a:defRPr sz="28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3359EC"/>
        </a:buClr>
        <a:buFont typeface="Arial" charset="0"/>
        <a:buChar char="•"/>
        <a:defRPr sz="24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3359EC"/>
        </a:buClr>
        <a:buFont typeface="Arial" charset="0"/>
        <a:buChar char="•"/>
        <a:defRPr sz="20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3359EC"/>
        </a:buClr>
        <a:buFont typeface="Arial" charset="0"/>
        <a:buChar char="•"/>
        <a:defRPr sz="18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3359EC"/>
        </a:buClr>
        <a:buFont typeface="Arial" charset="0"/>
        <a:buChar char="•"/>
        <a:defRPr sz="18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low-vision-needs/" TargetMode="External"/><Relationship Id="rId2" Type="http://schemas.openxmlformats.org/officeDocument/2006/relationships/hyperlink" Target="https://webaim.org/projects/lowvisionsurve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rome.google.com/webstore/detail/nocoffee/jjeeggmbnhckmgdhmgdckeigabjfbddl?hl=en-US" TargetMode="External"/><Relationship Id="rId4" Type="http://schemas.openxmlformats.org/officeDocument/2006/relationships/hyperlink" Target="https://www.w3.org/WAI/GL/low-vision-a11y-tf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30.jpg"/><Relationship Id="rId7" Type="http://schemas.openxmlformats.org/officeDocument/2006/relationships/hyperlink" Target="https://www.linkedin.com/company/level-access" TargetMode="External"/><Relationship Id="rId12" Type="http://schemas.openxmlformats.org/officeDocument/2006/relationships/hyperlink" Target="https://www.levelaccess.com/csun18/" TargetMode="External"/><Relationship Id="rId2" Type="http://schemas.openxmlformats.org/officeDocument/2006/relationships/hyperlink" Target="mailto:Jon.Avila@LevelAccess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jpeg"/><Relationship Id="rId11" Type="http://schemas.openxmlformats.org/officeDocument/2006/relationships/hyperlink" Target="https://www.levelaccess.com/blog/" TargetMode="External"/><Relationship Id="rId5" Type="http://schemas.openxmlformats.org/officeDocument/2006/relationships/hyperlink" Target="https://twitter.com/LevelAccessA11y" TargetMode="External"/><Relationship Id="rId10" Type="http://schemas.openxmlformats.org/officeDocument/2006/relationships/image" Target="../media/image34.png"/><Relationship Id="rId4" Type="http://schemas.openxmlformats.org/officeDocument/2006/relationships/image" Target="../media/image31.jpeg"/><Relationship Id="rId9" Type="http://schemas.openxmlformats.org/officeDocument/2006/relationships/hyperlink" Target="https://www.facebook.com/LevelAccessA11y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4786314" y="697833"/>
            <a:ext cx="6174454" cy="2851492"/>
          </a:xfrm>
        </p:spPr>
        <p:txBody>
          <a:bodyPr anchor="b">
            <a:noAutofit/>
          </a:bodyPr>
          <a:lstStyle/>
          <a:p>
            <a:r>
              <a:rPr lang="en-US" sz="4800" cap="none" dirty="0"/>
              <a:t>It's More Than High Contrast: </a:t>
            </a:r>
            <a:r>
              <a:rPr lang="en-US" sz="4200" cap="none" dirty="0"/>
              <a:t>Designing For Users With Low Vision</a:t>
            </a:r>
            <a:endParaRPr lang="en-US" sz="4200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5562862" y="3573379"/>
            <a:ext cx="4621358" cy="1784441"/>
          </a:xfrm>
        </p:spPr>
        <p:txBody>
          <a:bodyPr/>
          <a:lstStyle/>
          <a:p>
            <a:r>
              <a:rPr lang="en-US" b="1" dirty="0"/>
              <a:t>Presented By</a:t>
            </a:r>
            <a:r>
              <a:rPr lang="en-US" dirty="0"/>
              <a:t>:</a:t>
            </a:r>
          </a:p>
          <a:p>
            <a:r>
              <a:rPr lang="en-US" dirty="0"/>
              <a:t>Jonathan Avila</a:t>
            </a:r>
          </a:p>
          <a:p>
            <a:r>
              <a:rPr lang="en-US" dirty="0"/>
              <a:t>Chief Accessibility Officer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2777B78-87C9-46C7-A214-617030D53635}"/>
              </a:ext>
            </a:extLst>
          </p:cNvPr>
          <p:cNvSpPr txBox="1">
            <a:spLocks/>
          </p:cNvSpPr>
          <p:nvPr/>
        </p:nvSpPr>
        <p:spPr>
          <a:xfrm>
            <a:off x="4416592" y="5412259"/>
            <a:ext cx="3555834" cy="1445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>
                <a:solidFill>
                  <a:srgbClr val="000000"/>
                </a:solidFill>
              </a:rPr>
              <a:t>CSUN 2018 Assistive</a:t>
            </a:r>
            <a:br>
              <a:rPr lang="en-US" sz="2000" i="1" dirty="0">
                <a:solidFill>
                  <a:srgbClr val="000000"/>
                </a:solidFill>
              </a:rPr>
            </a:br>
            <a:r>
              <a:rPr lang="en-US" sz="2000" i="1" dirty="0">
                <a:solidFill>
                  <a:srgbClr val="000000"/>
                </a:solidFill>
              </a:rPr>
              <a:t>Technology Conference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March 21, 2018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C12A2-4EA9-584C-AA4E-656D14C5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Cut-off?</a:t>
            </a:r>
          </a:p>
        </p:txBody>
      </p:sp>
      <p:sp>
        <p:nvSpPr>
          <p:cNvPr id="3" name="Subtitle 2" hidden="1">
            <a:extLst>
              <a:ext uri="{FF2B5EF4-FFF2-40B4-BE49-F238E27FC236}">
                <a16:creationId xmlns:a16="http://schemas.microsoft.com/office/drawing/2014/main" id="{8D68E3BF-299A-F246-B4ED-11D02D85241E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Screenshot from Oath.com showing text cut off on both left and right of screen when zoomed.">
            <a:extLst>
              <a:ext uri="{FF2B5EF4-FFF2-40B4-BE49-F238E27FC236}">
                <a16:creationId xmlns:a16="http://schemas.microsoft.com/office/drawing/2014/main" id="{9C73B91A-3081-6845-B4FE-C47AF238D9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79" b="1867"/>
          <a:stretch/>
        </p:blipFill>
        <p:spPr>
          <a:xfrm>
            <a:off x="1136513" y="1704811"/>
            <a:ext cx="9872540" cy="306866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5E360-7693-4B4D-B647-FB1430655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83444"/>
            <a:ext cx="10515600" cy="1093518"/>
          </a:xfrm>
        </p:spPr>
        <p:txBody>
          <a:bodyPr/>
          <a:lstStyle/>
          <a:p>
            <a:r>
              <a:rPr lang="en-US" dirty="0"/>
              <a:t>Now what does that say?  I’ll have to make it small to see – but then it’s too small to read!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4DBDA-7CF6-DD4C-88F4-8FE545457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DD1A8-906D-6E40-AB61-63407E543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levelaccess.com   </a:t>
            </a:r>
            <a:r>
              <a:rPr lang="en-US" b="1"/>
              <a:t>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 b="1">
                <a:solidFill>
                  <a:srgbClr val="00D81A"/>
                </a:solidFill>
              </a:rPr>
              <a:t> </a:t>
            </a:r>
            <a:r>
              <a:rPr lang="en-US" b="1"/>
              <a:t>   </a:t>
            </a:r>
            <a:r>
              <a:rPr lang="en-US"/>
              <a:t>(</a:t>
            </a:r>
            <a:r>
              <a:rPr lang="de-DE"/>
              <a:t>800) 899-9659   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/>
              <a:t>    info@levelaccess.com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42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2848-6132-B046-B86C-B0ABB159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Header</a:t>
            </a:r>
          </a:p>
        </p:txBody>
      </p:sp>
      <p:sp>
        <p:nvSpPr>
          <p:cNvPr id="3" name="Subtitle 2" hidden="1">
            <a:extLst>
              <a:ext uri="{FF2B5EF4-FFF2-40B4-BE49-F238E27FC236}">
                <a16:creationId xmlns:a16="http://schemas.microsoft.com/office/drawing/2014/main" id="{DA1FF341-DF2B-F840-992E-B8EB3088E6E6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6" name="Picture 5" descr="Screenshot of floating fixed position heaer bar on CNN.com that takes up a lot of room veritcally and overlaps some content.  There is a close button.">
            <a:extLst>
              <a:ext uri="{FF2B5EF4-FFF2-40B4-BE49-F238E27FC236}">
                <a16:creationId xmlns:a16="http://schemas.microsoft.com/office/drawing/2014/main" id="{EBCAEC8C-1993-B148-B906-79A33FBD70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20"/>
          <a:stretch/>
        </p:blipFill>
        <p:spPr>
          <a:xfrm>
            <a:off x="1920904" y="1732206"/>
            <a:ext cx="6584285" cy="4141652"/>
          </a:xfrm>
          <a:prstGeom prst="rect">
            <a:avLst/>
          </a:prstGeom>
        </p:spPr>
      </p:pic>
      <p:cxnSp>
        <p:nvCxnSpPr>
          <p:cNvPr id="9" name="Straight Arrow Connector 8" descr="Arrow pointing at image">
            <a:extLst>
              <a:ext uri="{FF2B5EF4-FFF2-40B4-BE49-F238E27FC236}">
                <a16:creationId xmlns:a16="http://schemas.microsoft.com/office/drawing/2014/main" id="{DBA89D51-51CF-8C42-A7DF-7D8E99849752}"/>
              </a:ext>
            </a:extLst>
          </p:cNvPr>
          <p:cNvCxnSpPr>
            <a:cxnSpLocks/>
          </p:cNvCxnSpPr>
          <p:nvPr/>
        </p:nvCxnSpPr>
        <p:spPr>
          <a:xfrm flipH="1" flipV="1">
            <a:off x="8649325" y="2023672"/>
            <a:ext cx="918008" cy="8380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921315F-985A-F742-B48E-6DBCE3BF92C1}"/>
              </a:ext>
            </a:extLst>
          </p:cNvPr>
          <p:cNvSpPr txBox="1"/>
          <p:nvPr/>
        </p:nvSpPr>
        <p:spPr>
          <a:xfrm>
            <a:off x="9520342" y="2839196"/>
            <a:ext cx="1870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Good thing they have a close button!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8AD53-435D-F843-BA21-12E84EED6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AC958-FEF4-8F49-863A-1410BB7FE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levelaccess.com   </a:t>
            </a:r>
            <a:r>
              <a:rPr lang="en-US" b="1"/>
              <a:t>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 b="1">
                <a:solidFill>
                  <a:srgbClr val="00D81A"/>
                </a:solidFill>
              </a:rPr>
              <a:t> </a:t>
            </a:r>
            <a:r>
              <a:rPr lang="en-US" b="1"/>
              <a:t>   </a:t>
            </a:r>
            <a:r>
              <a:rPr lang="en-US"/>
              <a:t>(</a:t>
            </a:r>
            <a:r>
              <a:rPr lang="de-DE"/>
              <a:t>800) 899-9659   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/>
              <a:t>    info@levelaccess.com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820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8A8B-630A-C94B-A2FC-6556734D5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Contrast with Zoom</a:t>
            </a:r>
          </a:p>
        </p:txBody>
      </p:sp>
      <p:sp>
        <p:nvSpPr>
          <p:cNvPr id="3" name="Subtitle 2" hidden="1">
            <a:extLst>
              <a:ext uri="{FF2B5EF4-FFF2-40B4-BE49-F238E27FC236}">
                <a16:creationId xmlns:a16="http://schemas.microsoft.com/office/drawing/2014/main" id="{FA6B58BA-C9C7-5440-B664-876574235EED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6" name="Picture 5" descr="Screenshot of hotel site showing header with sufficient contrast but small text.">
            <a:extLst>
              <a:ext uri="{FF2B5EF4-FFF2-40B4-BE49-F238E27FC236}">
                <a16:creationId xmlns:a16="http://schemas.microsoft.com/office/drawing/2014/main" id="{C8540E56-D527-674C-900B-B807A62D5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665" y="1604733"/>
            <a:ext cx="7515225" cy="1583668"/>
          </a:xfrm>
          <a:prstGeom prst="rect">
            <a:avLst/>
          </a:prstGeom>
        </p:spPr>
      </p:pic>
      <p:pic>
        <p:nvPicPr>
          <p:cNvPr id="7" name="Picture 6" descr="Screenshot of hotel site showing header with insufficient contrast but larger text.">
            <a:extLst>
              <a:ext uri="{FF2B5EF4-FFF2-40B4-BE49-F238E27FC236}">
                <a16:creationId xmlns:a16="http://schemas.microsoft.com/office/drawing/2014/main" id="{F74BED5F-9C45-6B44-8888-009DB6B94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665" y="3418170"/>
            <a:ext cx="7515225" cy="24479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EA5EE-0D5E-054E-8DB8-A6DBB6C15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B5F8E-72C4-1D48-9599-F10EB4BF2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levelaccess.com   </a:t>
            </a:r>
            <a:r>
              <a:rPr lang="en-US" b="1"/>
              <a:t>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 b="1">
                <a:solidFill>
                  <a:srgbClr val="00D81A"/>
                </a:solidFill>
              </a:rPr>
              <a:t> </a:t>
            </a:r>
            <a:r>
              <a:rPr lang="en-US" b="1"/>
              <a:t>   </a:t>
            </a:r>
            <a:r>
              <a:rPr lang="en-US"/>
              <a:t>(</a:t>
            </a:r>
            <a:r>
              <a:rPr lang="de-DE"/>
              <a:t>800) 899-9659   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/>
              <a:t>    info@levelaccess.com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10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B531-15A8-124C-BCD8-15DCAFBC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Pesky Icons Over my Article!</a:t>
            </a:r>
          </a:p>
        </p:txBody>
      </p:sp>
      <p:sp>
        <p:nvSpPr>
          <p:cNvPr id="3" name="Subtitle 2" hidden="1">
            <a:extLst>
              <a:ext uri="{FF2B5EF4-FFF2-40B4-BE49-F238E27FC236}">
                <a16:creationId xmlns:a16="http://schemas.microsoft.com/office/drawing/2014/main" id="{BC86AF1B-A6AC-EC47-A425-502B656B869D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6" name="Picture 5" descr="Screenshot of article from Yahoo news where icons float over the text when zoomed making it impossible to read the text.">
            <a:extLst>
              <a:ext uri="{FF2B5EF4-FFF2-40B4-BE49-F238E27FC236}">
                <a16:creationId xmlns:a16="http://schemas.microsoft.com/office/drawing/2014/main" id="{FE90FCDB-7A9F-EB42-AB46-36A37020E6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8" t="2493" b="2409"/>
          <a:stretch/>
        </p:blipFill>
        <p:spPr>
          <a:xfrm>
            <a:off x="2198298" y="1637268"/>
            <a:ext cx="7301598" cy="456205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307F9-1E7A-9041-BDD8-6C6ED038A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A7DC5-C62B-C545-AB55-6C4AD62E1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levelaccess.com   </a:t>
            </a:r>
            <a:r>
              <a:rPr lang="en-US" b="1"/>
              <a:t>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 b="1">
                <a:solidFill>
                  <a:srgbClr val="00D81A"/>
                </a:solidFill>
              </a:rPr>
              <a:t> </a:t>
            </a:r>
            <a:r>
              <a:rPr lang="en-US" b="1"/>
              <a:t>   </a:t>
            </a:r>
            <a:r>
              <a:rPr lang="en-US"/>
              <a:t>(</a:t>
            </a:r>
            <a:r>
              <a:rPr lang="de-DE"/>
              <a:t>800) 899-9659   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/>
              <a:t>    info@levelaccess.com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874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14EF-E0F1-7247-8437-D2DD42AA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Browser Zoom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AF461-80D2-2548-BCCD-04E767EF5DA7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Other Examples that break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A8380-37DB-064F-A078-8D8BC907F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Snap to scrolling</a:t>
            </a:r>
          </a:p>
          <a:p>
            <a:pPr lvl="1"/>
            <a:r>
              <a:rPr lang="en-US" dirty="0"/>
              <a:t>Can’t settle screen on text that is cut</a:t>
            </a:r>
          </a:p>
          <a:p>
            <a:r>
              <a:rPr lang="en-US" dirty="0"/>
              <a:t>Overlapping text</a:t>
            </a:r>
          </a:p>
          <a:p>
            <a:r>
              <a:rPr lang="en-US" dirty="0" err="1"/>
              <a:t>vw</a:t>
            </a:r>
            <a:r>
              <a:rPr lang="en-US" dirty="0"/>
              <a:t>/</a:t>
            </a:r>
            <a:r>
              <a:rPr lang="en-US" dirty="0" err="1"/>
              <a:t>vh</a:t>
            </a:r>
            <a:r>
              <a:rPr lang="en-US" dirty="0"/>
              <a:t> units – Use this if you want to block zoom!!</a:t>
            </a:r>
          </a:p>
          <a:p>
            <a:r>
              <a:rPr lang="en-US" dirty="0"/>
              <a:t>Block or repurpose the scroll wheel on the mouse</a:t>
            </a:r>
          </a:p>
          <a:p>
            <a:r>
              <a:rPr lang="en-US" dirty="0"/>
              <a:t>Content that gets smaller as you zoom in</a:t>
            </a:r>
          </a:p>
          <a:p>
            <a:r>
              <a:rPr lang="en-US" dirty="0"/>
              <a:t>Mobile sites that lock viewport user scaling</a:t>
            </a:r>
          </a:p>
          <a:p>
            <a:r>
              <a:rPr lang="en-US" dirty="0"/>
              <a:t>Google Accelerated Mobile pages that use frames and block scrolling when pinch zoom is used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0A719-27A4-B14C-8CE2-6C9909FF6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6280E-F828-A146-8F87-B6E1461A1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levelaccess.com   </a:t>
            </a:r>
            <a:r>
              <a:rPr lang="en-US" b="1"/>
              <a:t>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 b="1">
                <a:solidFill>
                  <a:srgbClr val="00D81A"/>
                </a:solidFill>
              </a:rPr>
              <a:t> </a:t>
            </a:r>
            <a:r>
              <a:rPr lang="en-US" b="1"/>
              <a:t>   </a:t>
            </a:r>
            <a:r>
              <a:rPr lang="en-US"/>
              <a:t>(</a:t>
            </a:r>
            <a:r>
              <a:rPr lang="de-DE"/>
              <a:t>800) 899-9659   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/>
              <a:t>    info@levelaccess.com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96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705E-8265-3C49-877B-5325985F1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Reflow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AA4F4-5084-4E45-B32D-12BC0F500F1E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You are getting sleepy…….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0A0DA-686D-CA40-9140-94B5FA37E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 with scroll back and forth reduces reading efficiency and causes fatigue </a:t>
            </a:r>
          </a:p>
        </p:txBody>
      </p:sp>
      <p:pic>
        <p:nvPicPr>
          <p:cNvPr id="7" name="Picture 6" descr="Screenshot of text from Yahoo News where there are horizontal scrollbars and text must be scrolled to read.">
            <a:extLst>
              <a:ext uri="{FF2B5EF4-FFF2-40B4-BE49-F238E27FC236}">
                <a16:creationId xmlns:a16="http://schemas.microsoft.com/office/drawing/2014/main" id="{B857ED07-DB8E-0946-99C0-6A4D89C948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00" t="1872" r="3173" b="4830"/>
          <a:stretch/>
        </p:blipFill>
        <p:spPr>
          <a:xfrm>
            <a:off x="3707117" y="2384012"/>
            <a:ext cx="5583255" cy="35673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3BF6A-8BDE-1847-9D13-C8D553205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2B592-407D-3C41-9FF1-716C7E399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levelaccess.com   </a:t>
            </a:r>
            <a:r>
              <a:rPr lang="en-US" b="1"/>
              <a:t>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 b="1">
                <a:solidFill>
                  <a:srgbClr val="00D81A"/>
                </a:solidFill>
              </a:rPr>
              <a:t> </a:t>
            </a:r>
            <a:r>
              <a:rPr lang="en-US" b="1"/>
              <a:t>   </a:t>
            </a:r>
            <a:r>
              <a:rPr lang="en-US"/>
              <a:t>(</a:t>
            </a:r>
            <a:r>
              <a:rPr lang="de-DE"/>
              <a:t>800) 899-9659   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/>
              <a:t>    info@levelaccess.com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56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0697-A6A2-214F-8C02-1A967D1B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Design Saves the 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79E80-2C6E-A348-9107-4302E199D2AB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838200" y="1107373"/>
            <a:ext cx="10515600" cy="369276"/>
          </a:xfrm>
        </p:spPr>
        <p:txBody>
          <a:bodyPr>
            <a:noAutofit/>
          </a:bodyPr>
          <a:lstStyle/>
          <a:p>
            <a:r>
              <a:rPr lang="en-US" dirty="0"/>
              <a:t>Look Ma! No horizontal scrolling!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E8E1-E4F7-964A-B778-48C7A8BBD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Responsive design using fluid/</a:t>
            </a:r>
            <a:r>
              <a:rPr lang="en-US" dirty="0" err="1"/>
              <a:t>em</a:t>
            </a:r>
            <a:r>
              <a:rPr lang="en-US" dirty="0"/>
              <a:t>/</a:t>
            </a:r>
            <a:r>
              <a:rPr lang="en-US" dirty="0" err="1"/>
              <a:t>flexgrid</a:t>
            </a:r>
            <a:r>
              <a:rPr lang="en-US" dirty="0"/>
              <a:t> content</a:t>
            </a:r>
          </a:p>
          <a:p>
            <a:pPr lvl="1"/>
            <a:r>
              <a:rPr lang="en-US" dirty="0"/>
              <a:t>Zoom on desktop triggers responsive breakpoints</a:t>
            </a:r>
          </a:p>
          <a:p>
            <a:pPr lvl="1"/>
            <a:r>
              <a:rPr lang="en-US" dirty="0"/>
              <a:t>Zoom will increase scale and change viewport width between breakpoints- that’s why a fluid based approach is needed with media queries.</a:t>
            </a:r>
          </a:p>
          <a:p>
            <a:pPr lvl="1"/>
            <a:r>
              <a:rPr lang="en-US" dirty="0"/>
              <a:t>Exceptions – tables, graphics, video, etc.</a:t>
            </a:r>
          </a:p>
        </p:txBody>
      </p:sp>
      <p:pic>
        <p:nvPicPr>
          <p:cNvPr id="8" name="Content Placeholder 7" descr="Screenshot of article text from Washington Post where text wrap/reflows with no scrollbars needed horizontally.">
            <a:extLst>
              <a:ext uri="{FF2B5EF4-FFF2-40B4-BE49-F238E27FC236}">
                <a16:creationId xmlns:a16="http://schemas.microsoft.com/office/drawing/2014/main" id="{A156B014-8E42-9C4F-B6A4-2E1095F97026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 rotWithShape="1">
          <a:blip r:embed="rId3"/>
          <a:srcRect t="1579"/>
          <a:stretch/>
        </p:blipFill>
        <p:spPr>
          <a:xfrm>
            <a:off x="6179842" y="1828799"/>
            <a:ext cx="5251450" cy="423189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86185-B2A9-2B40-BCCF-F4E08E659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2D503C5-2856-5149-8E7B-CF39D9C4B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levelaccess.com   </a:t>
            </a:r>
            <a:r>
              <a:rPr lang="en-US" b="1"/>
              <a:t>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 b="1">
                <a:solidFill>
                  <a:srgbClr val="00D81A"/>
                </a:solidFill>
              </a:rPr>
              <a:t> </a:t>
            </a:r>
            <a:r>
              <a:rPr lang="en-US" b="1"/>
              <a:t>   </a:t>
            </a:r>
            <a:r>
              <a:rPr lang="en-US"/>
              <a:t>(</a:t>
            </a:r>
            <a:r>
              <a:rPr lang="de-DE"/>
              <a:t>800) 899-9659   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/>
              <a:t>    info@levelaccess.com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19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FAF5-E95D-F84E-BFF1-AFA6DAB44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Non-Text Contrast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1B865-FE62-5D43-8927-8AA7ED10DF06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Controls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4C895-437E-1948-B3B5-4092A09B0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Indicator</a:t>
            </a:r>
          </a:p>
          <a:p>
            <a:r>
              <a:rPr lang="en-US" dirty="0"/>
              <a:t>Border/bounds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Exceptions</a:t>
            </a:r>
          </a:p>
          <a:p>
            <a:pPr lvl="1"/>
            <a:r>
              <a:rPr lang="en-US" dirty="0"/>
              <a:t>Disabled controls</a:t>
            </a:r>
          </a:p>
          <a:p>
            <a:pPr lvl="1"/>
            <a:r>
              <a:rPr lang="en-US" dirty="0"/>
              <a:t>No border is required if there isn’t one.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Screenshot of an email input field with a double border of black and white for hte visual indication of keyobard focus.">
            <a:extLst>
              <a:ext uri="{FF2B5EF4-FFF2-40B4-BE49-F238E27FC236}">
                <a16:creationId xmlns:a16="http://schemas.microsoft.com/office/drawing/2014/main" id="{167FFE94-1006-994C-A619-B6F60685D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233" y="1960183"/>
            <a:ext cx="4996409" cy="935498"/>
          </a:xfrm>
          <a:prstGeom prst="rect">
            <a:avLst/>
          </a:prstGeom>
        </p:spPr>
      </p:pic>
      <p:pic>
        <p:nvPicPr>
          <p:cNvPr id="9" name="Picture 8" descr="A checkbox with a light gray chdckmark.">
            <a:extLst>
              <a:ext uri="{FF2B5EF4-FFF2-40B4-BE49-F238E27FC236}">
                <a16:creationId xmlns:a16="http://schemas.microsoft.com/office/drawing/2014/main" id="{1AFA4C51-11F2-7F47-883E-C38E7B601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233" y="3199221"/>
            <a:ext cx="2889004" cy="595310"/>
          </a:xfrm>
          <a:prstGeom prst="rect">
            <a:avLst/>
          </a:prstGeom>
        </p:spPr>
      </p:pic>
      <p:pic>
        <p:nvPicPr>
          <p:cNvPr id="10" name="Picture 9" descr="A first name input field with a light gray border.">
            <a:extLst>
              <a:ext uri="{FF2B5EF4-FFF2-40B4-BE49-F238E27FC236}">
                <a16:creationId xmlns:a16="http://schemas.microsoft.com/office/drawing/2014/main" id="{C6B8803C-4D0C-404E-B58B-1D2B91428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233" y="4126424"/>
            <a:ext cx="4451098" cy="53856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4088-6507-F447-8421-A853605A4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B2236D8-3AA9-514F-8CFC-A845E4E21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levelaccess.com   </a:t>
            </a:r>
            <a:r>
              <a:rPr lang="en-US" b="1"/>
              <a:t>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 b="1">
                <a:solidFill>
                  <a:srgbClr val="00D81A"/>
                </a:solidFill>
              </a:rPr>
              <a:t> </a:t>
            </a:r>
            <a:r>
              <a:rPr lang="en-US" b="1"/>
              <a:t>   </a:t>
            </a:r>
            <a:r>
              <a:rPr lang="en-US"/>
              <a:t>(</a:t>
            </a:r>
            <a:r>
              <a:rPr lang="de-DE"/>
              <a:t>800) 899-9659   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/>
              <a:t>    info@levelaccess.com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29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0F22-A4D9-5D49-9EAC-D21F3395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Non-Text Contrast (cont.)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9977F-BA70-D944-96A8-5033FEA6506C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Clear Indication of KB Focus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25DE2-0E5E-DE4F-9C43-E198EB08C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WCAG 2.0 only required Focus be Visible</a:t>
            </a:r>
          </a:p>
          <a:p>
            <a:r>
              <a:rPr lang="en-US" dirty="0"/>
              <a:t>Browsers implement focus indicator differently</a:t>
            </a:r>
          </a:p>
          <a:p>
            <a:r>
              <a:rPr lang="en-US" dirty="0"/>
              <a:t>Custom CSS indicators can be used</a:t>
            </a:r>
          </a:p>
          <a:p>
            <a:r>
              <a:rPr lang="en-US" dirty="0"/>
              <a:t>Indicators may appear on different combinations of backgrounds</a:t>
            </a:r>
          </a:p>
          <a:p>
            <a:pPr lvl="1"/>
            <a:r>
              <a:rPr lang="en-US" dirty="0"/>
              <a:t>Can create double border like </a:t>
            </a:r>
            <a:r>
              <a:rPr lang="en-US" dirty="0" err="1"/>
              <a:t>VoiceOver</a:t>
            </a:r>
            <a:r>
              <a:rPr lang="en-US" dirty="0"/>
              <a:t> that is black and white and thus has sufficient contrast with itself in all situations</a:t>
            </a:r>
          </a:p>
          <a:p>
            <a:r>
              <a:rPr lang="en-US" dirty="0"/>
              <a:t>Indication can be background change, border, change, or other visual changes</a:t>
            </a:r>
          </a:p>
          <a:p>
            <a:pPr lvl="1"/>
            <a:r>
              <a:rPr lang="en-US" dirty="0"/>
              <a:t>Size or border may make difference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BFBA8-27DA-4843-9FA6-F702BF0CD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FC47E-8EA8-2E42-82CB-42BCDF2D9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levelaccess.com   </a:t>
            </a:r>
            <a:r>
              <a:rPr lang="en-US" b="1"/>
              <a:t>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 b="1">
                <a:solidFill>
                  <a:srgbClr val="00D81A"/>
                </a:solidFill>
              </a:rPr>
              <a:t> </a:t>
            </a:r>
            <a:r>
              <a:rPr lang="en-US" b="1"/>
              <a:t>   </a:t>
            </a:r>
            <a:r>
              <a:rPr lang="en-US"/>
              <a:t>(</a:t>
            </a:r>
            <a:r>
              <a:rPr lang="de-DE"/>
              <a:t>800) 899-9659   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/>
              <a:t>    info@levelaccess.com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35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29F9-D996-AF4C-B5BB-64E4F0D8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Non-Text Contrast -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5BEDC-1A7B-DC4F-BAA8-B7C799828F1A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Graphics/Icons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4C07E-9DEF-FB4D-8F95-54632133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3:1 contrast of meaningful portions of the graphic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Chart 6" descr="A pie chart with no visual separation between slices.  The contrast between slice brightness is not sufficient.">
            <a:extLst>
              <a:ext uri="{FF2B5EF4-FFF2-40B4-BE49-F238E27FC236}">
                <a16:creationId xmlns:a16="http://schemas.microsoft.com/office/drawing/2014/main" id="{13312E1D-533A-9A4F-A777-0C38266B61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616245"/>
              </p:ext>
            </p:extLst>
          </p:nvPr>
        </p:nvGraphicFramePr>
        <p:xfrm>
          <a:off x="712923" y="2489882"/>
          <a:ext cx="5345544" cy="3167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8" descr="A pie chart with white visual separation between slices.  The contrast between slice brightness is now sufficient.">
            <a:extLst>
              <a:ext uri="{FF2B5EF4-FFF2-40B4-BE49-F238E27FC236}">
                <a16:creationId xmlns:a16="http://schemas.microsoft.com/office/drawing/2014/main" id="{1E6A30D3-C1C9-3A46-9E37-46EE63C536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1195999"/>
              </p:ext>
            </p:extLst>
          </p:nvPr>
        </p:nvGraphicFramePr>
        <p:xfrm>
          <a:off x="4606467" y="2489882"/>
          <a:ext cx="6184106" cy="3200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Picture 8" descr="Green cycle icon - two circle arrows making an open circle.  Light green.">
            <a:extLst>
              <a:ext uri="{FF2B5EF4-FFF2-40B4-BE49-F238E27FC236}">
                <a16:creationId xmlns:a16="http://schemas.microsoft.com/office/drawing/2014/main" id="{709D98CF-B9C5-3946-B242-2A95FFD925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95" y="2469805"/>
            <a:ext cx="1094536" cy="1315017"/>
          </a:xfrm>
          <a:prstGeom prst="rect">
            <a:avLst/>
          </a:prstGeom>
        </p:spPr>
      </p:pic>
      <p:pic>
        <p:nvPicPr>
          <p:cNvPr id="10" name="Picture 9" descr="Green cycle icon - two circle arrows making an open circle.  Dark Green.">
            <a:extLst>
              <a:ext uri="{FF2B5EF4-FFF2-40B4-BE49-F238E27FC236}">
                <a16:creationId xmlns:a16="http://schemas.microsoft.com/office/drawing/2014/main" id="{51018B1B-CB46-3448-81FC-70C761D149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95" y="3912953"/>
            <a:ext cx="1094536" cy="131501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7ABE1-B703-F640-9D7A-13CCCB94C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1F2FD-1FA6-114C-8BF4-0321F7D74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levelaccess.com   </a:t>
            </a:r>
            <a:r>
              <a:rPr lang="en-US" b="1"/>
              <a:t>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 b="1">
                <a:solidFill>
                  <a:srgbClr val="00D81A"/>
                </a:solidFill>
              </a:rPr>
              <a:t> </a:t>
            </a:r>
            <a:r>
              <a:rPr lang="en-US" b="1"/>
              <a:t>   </a:t>
            </a:r>
            <a:r>
              <a:rPr lang="en-US"/>
              <a:t>(</a:t>
            </a:r>
            <a:r>
              <a:rPr lang="de-DE"/>
              <a:t>800) 899-9659   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/>
              <a:t>    info@levelaccess.com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8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Needs</a:t>
            </a:r>
          </a:p>
        </p:txBody>
      </p:sp>
      <p:sp>
        <p:nvSpPr>
          <p:cNvPr id="6" name="Subtitle 5" hidden="1"/>
          <p:cNvSpPr>
            <a:spLocks noGrp="1"/>
          </p:cNvSpPr>
          <p:nvPr>
            <p:ph type="subTitle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Tap to add subtitle</a:t>
            </a:r>
          </a:p>
        </p:txBody>
      </p:sp>
      <p:pic>
        <p:nvPicPr>
          <p:cNvPr id="7" name="Picture 6" descr="Blue reduced vision icon - eye with diagonal lines across half">
            <a:extLst>
              <a:ext uri="{FF2B5EF4-FFF2-40B4-BE49-F238E27FC236}">
                <a16:creationId xmlns:a16="http://schemas.microsoft.com/office/drawing/2014/main" id="{202807A3-04E7-E840-BB45-A7AA9BA8F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463" y="751508"/>
            <a:ext cx="812099" cy="61051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Vision Task Force (LVTF) at W3C’s Web Accessibility Initiative’s (WAI) Accessibility Guidelines (AG) working Group</a:t>
            </a:r>
          </a:p>
          <a:p>
            <a:pPr lvl="1"/>
            <a:r>
              <a:rPr lang="en-US" dirty="0"/>
              <a:t>W3C Accessibility Requirements for People with Low Vision (2016)</a:t>
            </a:r>
          </a:p>
          <a:p>
            <a:pPr marL="457200" lvl="1">
              <a:buNone/>
            </a:pPr>
            <a:endParaRPr lang="en-US" b="1" dirty="0"/>
          </a:p>
          <a:p>
            <a:pPr marL="457200" lvl="1">
              <a:buNone/>
            </a:pPr>
            <a:r>
              <a:rPr lang="en-US" b="1" dirty="0"/>
              <a:t>“Nothing about us without us”</a:t>
            </a:r>
          </a:p>
          <a:p>
            <a:pPr marL="457200" lvl="1">
              <a:buNone/>
            </a:pPr>
            <a:r>
              <a:rPr lang="en-US" b="1" dirty="0"/>
              <a:t>	</a:t>
            </a:r>
          </a:p>
          <a:p>
            <a:pPr marL="457200" lvl="1">
              <a:buNone/>
            </a:pPr>
            <a:r>
              <a:rPr lang="en-US" b="1" dirty="0"/>
              <a:t>“One size doesn’t fit all – one size fits one”</a:t>
            </a:r>
          </a:p>
          <a:p>
            <a:pPr marL="457200" lvl="1">
              <a:buNone/>
            </a:pPr>
            <a:endParaRPr lang="en-US" b="1" dirty="0"/>
          </a:p>
          <a:p>
            <a:pPr marL="457200" lvl="1">
              <a:buNone/>
            </a:pPr>
            <a:r>
              <a:rPr lang="en-US" b="1" dirty="0"/>
              <a:t>All examples educational – not judgmental…</a:t>
            </a:r>
          </a:p>
          <a:p>
            <a:pPr marL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levelaccess.com   </a:t>
            </a:r>
            <a:r>
              <a:rPr lang="en-US" b="1"/>
              <a:t>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 b="1">
                <a:solidFill>
                  <a:srgbClr val="00D81A"/>
                </a:solidFill>
              </a:rPr>
              <a:t> </a:t>
            </a:r>
            <a:r>
              <a:rPr lang="en-US" b="1"/>
              <a:t>   </a:t>
            </a:r>
            <a:r>
              <a:rPr lang="en-US"/>
              <a:t>(</a:t>
            </a:r>
            <a:r>
              <a:rPr lang="de-DE"/>
              <a:t>800) 899-9659   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/>
              <a:t>    info@levelaccess.com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83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525E-8D1C-F449-A957-E4209E3A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Spacing &amp; Font Changes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8984C-4CB2-2944-9542-85EAF1F2045F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WCAG 2.1 focuses Text Spacing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3978-2D80-CA43-BC6C-00691A485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4161"/>
            <a:ext cx="7809854" cy="45328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General things that affect many</a:t>
            </a:r>
          </a:p>
          <a:p>
            <a:r>
              <a:rPr lang="en-US" sz="2000" dirty="0"/>
              <a:t>Bold, italics, or all caps may be difficult to read</a:t>
            </a:r>
          </a:p>
          <a:p>
            <a:r>
              <a:rPr lang="en-US" sz="2000" dirty="0"/>
              <a:t>Sufficient margins around text</a:t>
            </a:r>
          </a:p>
          <a:p>
            <a:r>
              <a:rPr lang="en-US" sz="2000" dirty="0"/>
              <a:t>Icon fonts</a:t>
            </a:r>
          </a:p>
          <a:p>
            <a:pPr lvl="1"/>
            <a:r>
              <a:rPr lang="en-US" sz="1800" dirty="0"/>
              <a:t>May become unreadable when fonts are replaced</a:t>
            </a:r>
          </a:p>
          <a:p>
            <a:pPr lvl="1"/>
            <a:r>
              <a:rPr lang="en-US" sz="1800" dirty="0"/>
              <a:t>Alternatives may include SVG or marking icons for exclusion from user style changes</a:t>
            </a:r>
          </a:p>
          <a:p>
            <a:pPr marL="0" indent="0">
              <a:buNone/>
            </a:pPr>
            <a:r>
              <a:rPr lang="en-US" sz="2400" b="1" dirty="0"/>
              <a:t>Users Needs may conflict -  make content adaptable</a:t>
            </a:r>
          </a:p>
          <a:p>
            <a:r>
              <a:rPr lang="en-US" sz="2000" dirty="0"/>
              <a:t>Spacing around, word, lines, paragraphs</a:t>
            </a:r>
          </a:p>
          <a:p>
            <a:r>
              <a:rPr lang="en-US" sz="2000" dirty="0"/>
              <a:t>Changing of font faces or styles like serifs may be difficult for some</a:t>
            </a:r>
          </a:p>
          <a:p>
            <a:r>
              <a:rPr lang="en-US" sz="2000" dirty="0"/>
              <a:t>For justification, increase/decrease margin/borders</a:t>
            </a:r>
          </a:p>
        </p:txBody>
      </p:sp>
      <p:pic>
        <p:nvPicPr>
          <p:cNvPr id="7" name="Picture 6" descr="Screenshot of tree view structure with font icons that are normally checkboxes but have turned into square boxes.">
            <a:extLst>
              <a:ext uri="{FF2B5EF4-FFF2-40B4-BE49-F238E27FC236}">
                <a16:creationId xmlns:a16="http://schemas.microsoft.com/office/drawing/2014/main" id="{350DDC1F-C3BF-7E4A-B921-19D5CA0D4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793" y="1707224"/>
            <a:ext cx="2803174" cy="33452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00BB89-E720-F149-A509-FD66B6C1EAD0}"/>
              </a:ext>
            </a:extLst>
          </p:cNvPr>
          <p:cNvSpPr txBox="1"/>
          <p:nvPr/>
        </p:nvSpPr>
        <p:spPr>
          <a:xfrm>
            <a:off x="8741043" y="5191931"/>
            <a:ext cx="2774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Where did the checkboxes go?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242B0-4ACA-A54F-A967-6374A5AFD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CAF91-7C18-BA41-A0F3-E1226CF54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levelaccess.com   </a:t>
            </a:r>
            <a:r>
              <a:rPr lang="en-US" b="1"/>
              <a:t>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 b="1">
                <a:solidFill>
                  <a:srgbClr val="00D81A"/>
                </a:solidFill>
              </a:rPr>
              <a:t> </a:t>
            </a:r>
            <a:r>
              <a:rPr lang="en-US" b="1"/>
              <a:t>   </a:t>
            </a:r>
            <a:r>
              <a:rPr lang="en-US"/>
              <a:t>(</a:t>
            </a:r>
            <a:r>
              <a:rPr lang="de-DE"/>
              <a:t>800) 899-9659   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/>
              <a:t>    info@levelaccess.com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92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B8AD-2890-4A44-B45D-8281F5B1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Spacing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D45F5-6653-F14E-A836-2A6EB3771932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SC 2.4.12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3E91B-8A14-9544-B065-E467098D2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 height (line spacing) to at least 1.5 times the font size;</a:t>
            </a:r>
          </a:p>
          <a:p>
            <a:r>
              <a:rPr lang="en-US" dirty="0"/>
              <a:t>Spacing following paragraphs to at least 2 times the font size;</a:t>
            </a:r>
          </a:p>
          <a:p>
            <a:r>
              <a:rPr lang="en-US" dirty="0"/>
              <a:t>Letter spacing (tracking) to at least 0.12 times the font size;</a:t>
            </a:r>
          </a:p>
          <a:p>
            <a:r>
              <a:rPr lang="en-US" dirty="0"/>
              <a:t>Word spacing to at least 0.16 times the font size.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* Plug-in or Stylish style can be used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4CFC6-EF82-1E4B-B6C4-D4EC509DE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033DD-C949-BB41-A1E8-9AF27FA68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levelaccess.com   </a:t>
            </a:r>
            <a:r>
              <a:rPr lang="en-US" b="1"/>
              <a:t>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 b="1">
                <a:solidFill>
                  <a:srgbClr val="00D81A"/>
                </a:solidFill>
              </a:rPr>
              <a:t> </a:t>
            </a:r>
            <a:r>
              <a:rPr lang="en-US" b="1"/>
              <a:t>   </a:t>
            </a:r>
            <a:r>
              <a:rPr lang="en-US"/>
              <a:t>(</a:t>
            </a:r>
            <a:r>
              <a:rPr lang="de-DE"/>
              <a:t>800) 899-9659   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/>
              <a:t>    info@levelaccess.com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551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5FDDB-F19E-0749-B289-2235B54F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Spacing Applied</a:t>
            </a:r>
          </a:p>
        </p:txBody>
      </p:sp>
      <p:sp>
        <p:nvSpPr>
          <p:cNvPr id="3" name="Subtitle 2" hidden="1">
            <a:extLst>
              <a:ext uri="{FF2B5EF4-FFF2-40B4-BE49-F238E27FC236}">
                <a16:creationId xmlns:a16="http://schemas.microsoft.com/office/drawing/2014/main" id="{0C3FCB5A-53DE-5A47-8E15-51C2A8874EC2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BCC733-33F5-F442-9F9D-A06F6386F02A}"/>
              </a:ext>
            </a:extLst>
          </p:cNvPr>
          <p:cNvSpPr txBox="1"/>
          <p:nvPr/>
        </p:nvSpPr>
        <p:spPr>
          <a:xfrm>
            <a:off x="2460678" y="1812179"/>
            <a:ext cx="31073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0000"/>
                </a:solidFill>
              </a:rPr>
              <a:t>Before</a:t>
            </a:r>
          </a:p>
        </p:txBody>
      </p:sp>
      <p:pic>
        <p:nvPicPr>
          <p:cNvPr id="7" name="Picture 6" descr="Screenshot of cherry blossom picture with text that has not had text spacing applied.">
            <a:extLst>
              <a:ext uri="{FF2B5EF4-FFF2-40B4-BE49-F238E27FC236}">
                <a16:creationId xmlns:a16="http://schemas.microsoft.com/office/drawing/2014/main" id="{A7C0B3F1-0FC6-5A4F-8ACC-3D5A3718D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700" y="2249407"/>
            <a:ext cx="3417314" cy="36459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392355-8D88-8544-B937-4EE4E9A1D576}"/>
              </a:ext>
            </a:extLst>
          </p:cNvPr>
          <p:cNvSpPr txBox="1"/>
          <p:nvPr/>
        </p:nvSpPr>
        <p:spPr>
          <a:xfrm>
            <a:off x="6515284" y="1812179"/>
            <a:ext cx="31073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0000"/>
                </a:solidFill>
              </a:rPr>
              <a:t>After</a:t>
            </a:r>
          </a:p>
        </p:txBody>
      </p:sp>
      <p:pic>
        <p:nvPicPr>
          <p:cNvPr id="9" name="Picture 8" descr="Screenshot of cherry blossom picture with text that has had text spacing applied.  Text has wrapped and is cutoff in the heading above the image.">
            <a:extLst>
              <a:ext uri="{FF2B5EF4-FFF2-40B4-BE49-F238E27FC236}">
                <a16:creationId xmlns:a16="http://schemas.microsoft.com/office/drawing/2014/main" id="{5BEEB68A-4C36-D24C-8B3F-06948930E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509" y="2216155"/>
            <a:ext cx="3668908" cy="39388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C3AFF-AA65-C844-986D-A92493C92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0681F-B421-FD4F-91F4-A37048A1B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levelaccess.com   </a:t>
            </a:r>
            <a:r>
              <a:rPr lang="en-US" b="1"/>
              <a:t>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 b="1">
                <a:solidFill>
                  <a:srgbClr val="00D81A"/>
                </a:solidFill>
              </a:rPr>
              <a:t> </a:t>
            </a:r>
            <a:r>
              <a:rPr lang="en-US" b="1"/>
              <a:t>   </a:t>
            </a:r>
            <a:r>
              <a:rPr lang="en-US"/>
              <a:t>(</a:t>
            </a:r>
            <a:r>
              <a:rPr lang="de-DE"/>
              <a:t>800) 899-9659   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/>
              <a:t>    info@levelaccess.com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54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D7EF-D69D-F64A-B73C-6292ED43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on Hover or Focus</a:t>
            </a:r>
          </a:p>
        </p:txBody>
      </p:sp>
      <p:sp>
        <p:nvSpPr>
          <p:cNvPr id="3" name="Subtitle 2" hidden="1">
            <a:extLst>
              <a:ext uri="{FF2B5EF4-FFF2-40B4-BE49-F238E27FC236}">
                <a16:creationId xmlns:a16="http://schemas.microsoft.com/office/drawing/2014/main" id="{2368E164-D872-9543-BEEB-B8BC94DEF4EA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B85C7-3EA0-BC4C-BC73-F64ACF836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Problems:</a:t>
            </a:r>
          </a:p>
          <a:p>
            <a:r>
              <a:rPr lang="en-US" dirty="0"/>
              <a:t>Pop-up can obscure what you are reading </a:t>
            </a:r>
          </a:p>
          <a:p>
            <a:r>
              <a:rPr lang="en-US" dirty="0"/>
              <a:t>Pop-ups may close when you move mouse to read pop-up content that is scrolled off screen</a:t>
            </a:r>
          </a:p>
          <a:p>
            <a:r>
              <a:rPr lang="en-US" dirty="0"/>
              <a:t>Pop-up may not fit in magnified area</a:t>
            </a:r>
          </a:p>
          <a:p>
            <a:pPr marL="0" indent="0">
              <a:buNone/>
            </a:pPr>
            <a:r>
              <a:rPr lang="en-US" b="1" dirty="0"/>
              <a:t>Solutions:</a:t>
            </a:r>
          </a:p>
          <a:p>
            <a:r>
              <a:rPr lang="en-US" dirty="0"/>
              <a:t>Dismissible without moving keyboard focus or mouse</a:t>
            </a:r>
          </a:p>
          <a:p>
            <a:r>
              <a:rPr lang="en-US" dirty="0" err="1"/>
              <a:t>Hoverable</a:t>
            </a:r>
            <a:r>
              <a:rPr lang="en-US" dirty="0"/>
              <a:t> – can move pointer to content triggered by hover</a:t>
            </a:r>
          </a:p>
          <a:p>
            <a:r>
              <a:rPr lang="en-US" dirty="0"/>
              <a:t>Persistent - until trigger removed, user dismisses or no longer valid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FEB30-FBA6-964E-996B-2D72CE4F9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A629F-77B6-7648-B9AA-32DE1D70E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levelaccess.com   </a:t>
            </a:r>
            <a:r>
              <a:rPr lang="en-US" b="1"/>
              <a:t>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 b="1">
                <a:solidFill>
                  <a:srgbClr val="00D81A"/>
                </a:solidFill>
              </a:rPr>
              <a:t> </a:t>
            </a:r>
            <a:r>
              <a:rPr lang="en-US" b="1"/>
              <a:t>   </a:t>
            </a:r>
            <a:r>
              <a:rPr lang="en-US"/>
              <a:t>(</a:t>
            </a:r>
            <a:r>
              <a:rPr lang="de-DE"/>
              <a:t>800) 899-9659   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/>
              <a:t>    info@levelaccess.com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621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AC49-8FB3-2F40-94EC-7A89064A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Proximity of Labels and Controls</a:t>
            </a:r>
          </a:p>
        </p:txBody>
      </p:sp>
      <p:sp>
        <p:nvSpPr>
          <p:cNvPr id="3" name="Subtitle 2" hidden="1">
            <a:extLst>
              <a:ext uri="{FF2B5EF4-FFF2-40B4-BE49-F238E27FC236}">
                <a16:creationId xmlns:a16="http://schemas.microsoft.com/office/drawing/2014/main" id="{4B164C6B-560C-F542-AB3F-3E5FB015F081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8BEF6-0592-E044-B80D-474963A23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Labels that are too far away or in the wrong place</a:t>
            </a:r>
          </a:p>
          <a:p>
            <a:r>
              <a:rPr lang="en-US" dirty="0"/>
              <a:t>Rivers of white with spread-out information</a:t>
            </a:r>
          </a:p>
          <a:p>
            <a:endParaRPr lang="en-US" dirty="0"/>
          </a:p>
        </p:txBody>
      </p:sp>
      <p:pic>
        <p:nvPicPr>
          <p:cNvPr id="7" name="Picture 6" descr="Screenshot of form fields including input and a checkbox where there is a lot of whitespace between the labels and the image.  The label for the checkbox is to the left rather than to the right.">
            <a:extLst>
              <a:ext uri="{FF2B5EF4-FFF2-40B4-BE49-F238E27FC236}">
                <a16:creationId xmlns:a16="http://schemas.microsoft.com/office/drawing/2014/main" id="{B24631DD-2179-D349-B24F-DDF457DA5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659" y="2944679"/>
            <a:ext cx="8220664" cy="290905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6F91E-1BAD-0B43-AE71-AC9C00205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BC32F-FE10-694B-9FD0-FA6DDD3BC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levelaccess.com   </a:t>
            </a:r>
            <a:r>
              <a:rPr lang="en-US" b="1"/>
              <a:t>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 b="1">
                <a:solidFill>
                  <a:srgbClr val="00D81A"/>
                </a:solidFill>
              </a:rPr>
              <a:t> </a:t>
            </a:r>
            <a:r>
              <a:rPr lang="en-US" b="1"/>
              <a:t>   </a:t>
            </a:r>
            <a:r>
              <a:rPr lang="en-US"/>
              <a:t>(</a:t>
            </a:r>
            <a:r>
              <a:rPr lang="de-DE"/>
              <a:t>800) 899-9659   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/>
              <a:t>    info@levelaccess.com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88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9A48-D2A4-AB4A-8469-C85FEF9D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Gaming/VR/Other Considerations</a:t>
            </a:r>
          </a:p>
        </p:txBody>
      </p:sp>
      <p:sp>
        <p:nvSpPr>
          <p:cNvPr id="3" name="Subtitle 2" hidden="1">
            <a:extLst>
              <a:ext uri="{FF2B5EF4-FFF2-40B4-BE49-F238E27FC236}">
                <a16:creationId xmlns:a16="http://schemas.microsoft.com/office/drawing/2014/main" id="{79815ACF-ACE3-FA48-A710-18C679AF201B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B15B3-EB82-F645-8350-7BA348A0E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Depth perception for VR/AR/mixed reality</a:t>
            </a:r>
          </a:p>
          <a:p>
            <a:pPr lvl="1"/>
            <a:r>
              <a:rPr lang="en-US" dirty="0"/>
              <a:t>Users may only have use of one eye or eyes may not work together</a:t>
            </a:r>
          </a:p>
          <a:p>
            <a:r>
              <a:rPr lang="en-US" dirty="0"/>
              <a:t>Visual latency</a:t>
            </a:r>
          </a:p>
          <a:p>
            <a:pPr lvl="1"/>
            <a:r>
              <a:rPr lang="en-US" dirty="0"/>
              <a:t>Speed of locating content</a:t>
            </a:r>
          </a:p>
          <a:p>
            <a:r>
              <a:rPr lang="en-US" dirty="0"/>
              <a:t>Eye tracking technology may be difficult or impossible if you have nystagmus</a:t>
            </a:r>
          </a:p>
          <a:p>
            <a:r>
              <a:rPr lang="en-US" dirty="0"/>
              <a:t>Changes from light to dark may be difficult or painful</a:t>
            </a:r>
          </a:p>
          <a:p>
            <a:r>
              <a:rPr lang="en-US" dirty="0"/>
              <a:t>Moving and giggling content may disrupt eye tracking when reading</a:t>
            </a:r>
          </a:p>
          <a:p>
            <a:r>
              <a:rPr lang="en-US" dirty="0"/>
              <a:t>CAPTCHAs are problematic</a:t>
            </a:r>
          </a:p>
          <a:p>
            <a:r>
              <a:rPr lang="en-US" dirty="0"/>
              <a:t>Images of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3DBE6-D83A-2F4B-8FE4-DC7DE8888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50F0B-93FF-1A47-BDAF-2B17C1B3E0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levelaccess.com   </a:t>
            </a:r>
            <a:r>
              <a:rPr lang="en-US" b="1"/>
              <a:t>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 b="1">
                <a:solidFill>
                  <a:srgbClr val="00D81A"/>
                </a:solidFill>
              </a:rPr>
              <a:t> </a:t>
            </a:r>
            <a:r>
              <a:rPr lang="en-US" b="1"/>
              <a:t>   </a:t>
            </a:r>
            <a:r>
              <a:rPr lang="en-US"/>
              <a:t>(</a:t>
            </a:r>
            <a:r>
              <a:rPr lang="de-DE"/>
              <a:t>800) 899-9659   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/>
              <a:t>    info@levelaccess.com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360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5EDC-B00D-A94F-AE77-CD838195E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887"/>
            <a:ext cx="10739034" cy="637198"/>
          </a:xfrm>
        </p:spPr>
        <p:txBody>
          <a:bodyPr/>
          <a:lstStyle/>
          <a:p>
            <a:r>
              <a:rPr lang="en-US" dirty="0"/>
              <a:t>Controls for Changing Text Size/Contrast?</a:t>
            </a:r>
          </a:p>
        </p:txBody>
      </p:sp>
      <p:sp>
        <p:nvSpPr>
          <p:cNvPr id="3" name="Subtitle 2" hidden="1">
            <a:extLst>
              <a:ext uri="{FF2B5EF4-FFF2-40B4-BE49-F238E27FC236}">
                <a16:creationId xmlns:a16="http://schemas.microsoft.com/office/drawing/2014/main" id="{A597104C-7EC1-494D-AFA5-4965B55B469B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9E3EF-F09C-4E42-AA88-F47A81A3A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Debated topic</a:t>
            </a:r>
          </a:p>
          <a:p>
            <a:r>
              <a:rPr lang="en-US" dirty="0"/>
              <a:t>Preferred by those who may not be aware of browser settings/accessibility features</a:t>
            </a:r>
          </a:p>
          <a:p>
            <a:r>
              <a:rPr lang="en-US" dirty="0"/>
              <a:t>Maybe needed in certain locked-down environments</a:t>
            </a:r>
          </a:p>
          <a:p>
            <a:r>
              <a:rPr lang="en-US" dirty="0"/>
              <a:t>Better options</a:t>
            </a:r>
          </a:p>
          <a:p>
            <a:pPr lvl="1"/>
            <a:r>
              <a:rPr lang="en-US" dirty="0"/>
              <a:t>Education users such as on BBC</a:t>
            </a:r>
          </a:p>
          <a:p>
            <a:pPr lvl="1"/>
            <a:r>
              <a:rPr lang="en-US" dirty="0"/>
              <a:t>User preferences that follow-up user - future</a:t>
            </a:r>
          </a:p>
          <a:p>
            <a:r>
              <a:rPr lang="en-US" dirty="0"/>
              <a:t>Site should be designed to be adaptable allowing these changes no matter how the changes are made</a:t>
            </a:r>
          </a:p>
        </p:txBody>
      </p:sp>
      <p:pic>
        <p:nvPicPr>
          <p:cNvPr id="7" name="Picture 6" descr="Screenshot of text resizing controls with plus and minus and also a choice for change colors.">
            <a:extLst>
              <a:ext uri="{FF2B5EF4-FFF2-40B4-BE49-F238E27FC236}">
                <a16:creationId xmlns:a16="http://schemas.microsoft.com/office/drawing/2014/main" id="{CE2770EA-4162-A945-BED3-103492A28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689" y="1623400"/>
            <a:ext cx="4415524" cy="53678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E0602-1F3E-1B4D-B612-90645DC1D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8E133-766E-9343-ADA7-4D6264BB3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levelaccess.com   </a:t>
            </a:r>
            <a:r>
              <a:rPr lang="en-US" b="1"/>
              <a:t>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 b="1">
                <a:solidFill>
                  <a:srgbClr val="00D81A"/>
                </a:solidFill>
              </a:rPr>
              <a:t> </a:t>
            </a:r>
            <a:r>
              <a:rPr lang="en-US" b="1"/>
              <a:t>   </a:t>
            </a:r>
            <a:r>
              <a:rPr lang="en-US"/>
              <a:t>(</a:t>
            </a:r>
            <a:r>
              <a:rPr lang="de-DE"/>
              <a:t>800) 899-9659   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/>
              <a:t>    info@levelaccess.com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910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98ED-8333-A14C-B94A-F0E05CE29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Subtitle 2" hidden="1">
            <a:extLst>
              <a:ext uri="{FF2B5EF4-FFF2-40B4-BE49-F238E27FC236}">
                <a16:creationId xmlns:a16="http://schemas.microsoft.com/office/drawing/2014/main" id="{A518DAC3-9BAF-B341-AA56-958B386DC736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3F2C3-DF49-774E-91E9-310FBE636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WebAIM</a:t>
            </a:r>
            <a:r>
              <a:rPr lang="en-US" dirty="0"/>
              <a:t> Survey of Users with Low vision (2013)</a:t>
            </a:r>
          </a:p>
          <a:p>
            <a:pPr lvl="1"/>
            <a:r>
              <a:rPr lang="en-US" dirty="0">
                <a:hlinkClick r:id="rId2"/>
              </a:rPr>
              <a:t>https://webaim.org/projects/lowvisionsurvey/</a:t>
            </a:r>
            <a:endParaRPr lang="en-US" dirty="0"/>
          </a:p>
          <a:p>
            <a:r>
              <a:rPr lang="en-US" dirty="0"/>
              <a:t>W3C Accessibility Requirements for People with Low Vision (first public working draft 2016)</a:t>
            </a:r>
          </a:p>
          <a:p>
            <a:pPr lvl="1"/>
            <a:r>
              <a:rPr lang="en-US" dirty="0">
                <a:hlinkClick r:id="rId3"/>
              </a:rPr>
              <a:t>https://www.w3.org/TR/low-vision-needs/</a:t>
            </a:r>
            <a:endParaRPr lang="en-US" dirty="0"/>
          </a:p>
          <a:p>
            <a:r>
              <a:rPr lang="en-US" dirty="0"/>
              <a:t>Low Vision Accessibility Task Force (LVTF)</a:t>
            </a:r>
          </a:p>
          <a:p>
            <a:pPr lvl="1"/>
            <a:r>
              <a:rPr lang="en-US" dirty="0">
                <a:hlinkClick r:id="rId4"/>
              </a:rPr>
              <a:t>https://www.w3.org/WAI/GL/low-vision-a11y-tf/</a:t>
            </a:r>
            <a:endParaRPr lang="en-US" dirty="0"/>
          </a:p>
          <a:p>
            <a:r>
              <a:rPr lang="en-US" dirty="0"/>
              <a:t>Low Vision Simulator for Chrome – No Coffee</a:t>
            </a:r>
          </a:p>
          <a:p>
            <a:pPr lvl="1"/>
            <a:r>
              <a:rPr lang="en-US" dirty="0">
                <a:hlinkClick r:id="rId5"/>
              </a:rPr>
              <a:t>https://chrome.google.com/webstore/detail/nocoffee/jjeeggmbnhckmgdhmgdckeigabjfbddl?hl=en-US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E845B-5AA4-184C-8BC7-63AEBED2A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5B523-B88B-2D49-B9F1-F0ED42E0C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levelaccess.com   </a:t>
            </a:r>
            <a:r>
              <a:rPr lang="en-US" b="1"/>
              <a:t>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 b="1">
                <a:solidFill>
                  <a:srgbClr val="00D81A"/>
                </a:solidFill>
              </a:rPr>
              <a:t> </a:t>
            </a:r>
            <a:r>
              <a:rPr lang="en-US" b="1"/>
              <a:t>   </a:t>
            </a:r>
            <a:r>
              <a:rPr lang="en-US"/>
              <a:t>(</a:t>
            </a:r>
            <a:r>
              <a:rPr lang="de-DE"/>
              <a:t>800) 899-9659   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/>
              <a:t>    info@levelaccess.com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05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5979-53DE-074E-B75C-E773954A3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 hidden="1">
            <a:extLst>
              <a:ext uri="{FF2B5EF4-FFF2-40B4-BE49-F238E27FC236}">
                <a16:creationId xmlns:a16="http://schemas.microsoft.com/office/drawing/2014/main" id="{EDD3B0F3-F7A8-0F4C-B021-EE40E54BBDC9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7744B33-59CC-1F4A-A5E9-0B255215B14E}"/>
              </a:ext>
            </a:extLst>
          </p:cNvPr>
          <p:cNvSpPr txBox="1">
            <a:spLocks/>
          </p:cNvSpPr>
          <p:nvPr/>
        </p:nvSpPr>
        <p:spPr>
          <a:xfrm>
            <a:off x="1004887" y="1690688"/>
            <a:ext cx="4821193" cy="45027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Font typeface="Arial"/>
              <a:buNone/>
            </a:pPr>
            <a:r>
              <a:rPr lang="en-US" altLang="en-US" sz="2600" b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Contact Us</a:t>
            </a:r>
          </a:p>
          <a:p>
            <a:pPr marL="0" indent="0">
              <a:buFont typeface="Arial"/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Font typeface="Arial"/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Font typeface="Arial"/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Font typeface="Arial"/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Font typeface="Arial"/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Font typeface="Arial"/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Font typeface="Arial"/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Font typeface="Arial"/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</a:rPr>
              <a:t>Jonathan Avila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hlinkClick r:id="rId2"/>
              </a:rPr>
              <a:t>Jon.Avila@LevelAccess.com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  <p:pic>
        <p:nvPicPr>
          <p:cNvPr id="18" name="Picture 17" descr="Jonathan Avila photo">
            <a:extLst>
              <a:ext uri="{FF2B5EF4-FFF2-40B4-BE49-F238E27FC236}">
                <a16:creationId xmlns:a16="http://schemas.microsoft.com/office/drawing/2014/main" id="{85711516-6704-DF4E-ACC2-BE1E3FBBA6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62"/>
          <a:stretch/>
        </p:blipFill>
        <p:spPr>
          <a:xfrm>
            <a:off x="1008467" y="2169762"/>
            <a:ext cx="2102654" cy="2944679"/>
          </a:xfrm>
          <a:prstGeom prst="rect">
            <a:avLst/>
          </a:prstGeom>
          <a:ln>
            <a:noFill/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CE11321-3B98-3D42-891A-FF0412E45843}"/>
              </a:ext>
            </a:extLst>
          </p:cNvPr>
          <p:cNvSpPr txBox="1">
            <a:spLocks/>
          </p:cNvSpPr>
          <p:nvPr/>
        </p:nvSpPr>
        <p:spPr>
          <a:xfrm>
            <a:off x="6701050" y="1690688"/>
            <a:ext cx="6206767" cy="4800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Font typeface="Arial"/>
              <a:buNone/>
              <a:defRPr/>
            </a:pPr>
            <a:r>
              <a:rPr lang="en-US" sz="2600" b="1">
                <a:solidFill>
                  <a:srgbClr val="000000"/>
                </a:solidFill>
              </a:rPr>
              <a:t>Follow Us</a:t>
            </a:r>
          </a:p>
          <a:p>
            <a:pPr marL="0" indent="0">
              <a:buFont typeface="Arial"/>
              <a:buNone/>
              <a:defRPr/>
            </a:pPr>
            <a:endParaRPr lang="en-US">
              <a:solidFill>
                <a:srgbClr val="000000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" name="Picture 3" descr="Twitter logo">
            <a:extLst>
              <a:ext uri="{FF2B5EF4-FFF2-40B4-BE49-F238E27FC236}">
                <a16:creationId xmlns:a16="http://schemas.microsoft.com/office/drawing/2014/main" id="{AC28D473-2554-FE45-ACD2-12A35A5911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7218" y="2224088"/>
            <a:ext cx="8461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E11EF0-511D-E64C-AD7E-6E1D038F4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5618" y="2313610"/>
            <a:ext cx="278779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  <a:hlinkClick r:id="rId5"/>
              </a:rPr>
              <a:t>@LevelAccessA11y</a:t>
            </a:r>
            <a:endParaRPr lang="en-US" altLang="en-US" sz="2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11" name="Picture 10" descr="LinkedIn logo">
            <a:extLst>
              <a:ext uri="{FF2B5EF4-FFF2-40B4-BE49-F238E27FC236}">
                <a16:creationId xmlns:a16="http://schemas.microsoft.com/office/drawing/2014/main" id="{5EAFC2B2-541F-CB4B-A9FF-3C78A2D869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6593" y="313213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9">
            <a:extLst>
              <a:ext uri="{FF2B5EF4-FFF2-40B4-BE49-F238E27FC236}">
                <a16:creationId xmlns:a16="http://schemas.microsoft.com/office/drawing/2014/main" id="{7740D96E-411C-4849-AE39-14CEAE582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5618" y="3306985"/>
            <a:ext cx="26686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  <a:hlinkClick r:id="rId7"/>
              </a:rPr>
              <a:t>Level-Access</a:t>
            </a:r>
            <a:endParaRPr lang="en-US" altLang="en-US" sz="2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13" name="Picture 7" descr="Facebook logo">
            <a:extLst>
              <a:ext uri="{FF2B5EF4-FFF2-40B4-BE49-F238E27FC236}">
                <a16:creationId xmlns:a16="http://schemas.microsoft.com/office/drawing/2014/main" id="{836DFE01-9979-304D-BBF2-820CD188A5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6593" y="4173539"/>
            <a:ext cx="801688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1">
            <a:extLst>
              <a:ext uri="{FF2B5EF4-FFF2-40B4-BE49-F238E27FC236}">
                <a16:creationId xmlns:a16="http://schemas.microsoft.com/office/drawing/2014/main" id="{CF8C5BCF-EA86-9F41-A8AD-2E43FFA99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5618" y="4236481"/>
            <a:ext cx="27226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hlinkClick r:id="rId9"/>
              </a:rPr>
              <a:t>Level Access</a:t>
            </a:r>
            <a:endParaRPr lang="en-US" altLang="en-US" sz="2000" dirty="0"/>
          </a:p>
        </p:txBody>
      </p:sp>
      <p:pic>
        <p:nvPicPr>
          <p:cNvPr id="15" name="Picture 3" descr="WordPress logo">
            <a:extLst>
              <a:ext uri="{FF2B5EF4-FFF2-40B4-BE49-F238E27FC236}">
                <a16:creationId xmlns:a16="http://schemas.microsoft.com/office/drawing/2014/main" id="{34180FB3-679C-4F4D-9A1E-C806109B0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2306" y="5108576"/>
            <a:ext cx="925512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3">
            <a:extLst>
              <a:ext uri="{FF2B5EF4-FFF2-40B4-BE49-F238E27FC236}">
                <a16:creationId xmlns:a16="http://schemas.microsoft.com/office/drawing/2014/main" id="{00AF99E2-81C9-4048-9689-DAAC7054B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5618" y="5351601"/>
            <a:ext cx="30529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  <a:hlinkClick r:id="rId11"/>
              </a:rPr>
              <a:t>Level Access Blog</a:t>
            </a:r>
            <a:endParaRPr lang="en-US" altLang="en-US" sz="2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D42E0-2319-E34E-8947-D4BF29C6E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0E09D-CA04-7D43-B75A-4A012CDC0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levelaccess.com   </a:t>
            </a:r>
            <a:r>
              <a:rPr lang="en-US" b="1"/>
              <a:t>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 b="1">
                <a:solidFill>
                  <a:srgbClr val="00D81A"/>
                </a:solidFill>
              </a:rPr>
              <a:t> </a:t>
            </a:r>
            <a:r>
              <a:rPr lang="en-US" b="1"/>
              <a:t>   </a:t>
            </a:r>
            <a:r>
              <a:rPr lang="en-US"/>
              <a:t>(</a:t>
            </a:r>
            <a:r>
              <a:rPr lang="de-DE"/>
              <a:t>800) 899-9659   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/>
              <a:t>    info@levelaccess.com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F85D6C-3C7E-D64F-B95C-3E7058123B03}"/>
              </a:ext>
            </a:extLst>
          </p:cNvPr>
          <p:cNvSpPr/>
          <p:nvPr/>
        </p:nvSpPr>
        <p:spPr>
          <a:xfrm>
            <a:off x="810227" y="6033832"/>
            <a:ext cx="70340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000000"/>
                </a:solidFill>
              </a:rPr>
              <a:t>Slide Deck Available for Download at: </a:t>
            </a:r>
            <a:r>
              <a:rPr lang="en-US" sz="1600" i="1" dirty="0">
                <a:solidFill>
                  <a:srgbClr val="000000"/>
                </a:solidFill>
                <a:hlinkClick r:id="rId12"/>
              </a:rPr>
              <a:t>https://www.levelaccess.com/csun18/</a:t>
            </a:r>
            <a:endParaRPr lang="en-US" sz="16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61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0CFC-586D-634B-B740-56838F587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887"/>
            <a:ext cx="10515600" cy="637198"/>
          </a:xfrm>
        </p:spPr>
        <p:txBody>
          <a:bodyPr/>
          <a:lstStyle/>
          <a:p>
            <a:r>
              <a:rPr lang="en-US" dirty="0"/>
              <a:t>A Diverse Set of Needs</a:t>
            </a:r>
          </a:p>
        </p:txBody>
      </p:sp>
      <p:sp>
        <p:nvSpPr>
          <p:cNvPr id="3" name="Subtitle 2" hidden="1">
            <a:extLst>
              <a:ext uri="{FF2B5EF4-FFF2-40B4-BE49-F238E27FC236}">
                <a16:creationId xmlns:a16="http://schemas.microsoft.com/office/drawing/2014/main" id="{4DE84728-AEE4-3247-A047-C31D44C7D0CB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pic>
        <p:nvPicPr>
          <p:cNvPr id="21" name="Picture 20" descr="4 people men/women blue and white in a line.">
            <a:extLst>
              <a:ext uri="{FF2B5EF4-FFF2-40B4-BE49-F238E27FC236}">
                <a16:creationId xmlns:a16="http://schemas.microsoft.com/office/drawing/2014/main" id="{3D3211A8-E2D4-2947-BCC6-43AACE473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107" y="653606"/>
            <a:ext cx="1473200" cy="7874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62CC7-B2A2-9347-9941-C5F3095CF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# of people with low vision (stats inconsistent)</a:t>
            </a:r>
          </a:p>
          <a:p>
            <a:pPr lvl="1"/>
            <a:r>
              <a:rPr lang="en-US" dirty="0"/>
              <a:t>1M legally blind, 12M VI, 23.7 vision loss (US -CDC)</a:t>
            </a:r>
          </a:p>
          <a:p>
            <a:pPr lvl="1"/>
            <a:r>
              <a:rPr lang="en-US" dirty="0"/>
              <a:t>246-314M VI worldwide </a:t>
            </a:r>
          </a:p>
          <a:p>
            <a:pPr lvl="1"/>
            <a:r>
              <a:rPr lang="en-US" dirty="0"/>
              <a:t>Growing with aging population</a:t>
            </a:r>
          </a:p>
          <a:p>
            <a:pPr lvl="1"/>
            <a:r>
              <a:rPr lang="en-US" dirty="0"/>
              <a:t>Vision changes over time</a:t>
            </a:r>
          </a:p>
          <a:p>
            <a:r>
              <a:rPr lang="en-US" dirty="0"/>
              <a:t>Low vision is a spectrum of user needs (may conflict)</a:t>
            </a:r>
          </a:p>
          <a:p>
            <a:pPr lvl="1"/>
            <a:r>
              <a:rPr lang="en-US" dirty="0"/>
              <a:t>Some people need low contrast – others need high</a:t>
            </a:r>
          </a:p>
          <a:p>
            <a:pPr lvl="1"/>
            <a:r>
              <a:rPr lang="en-US" dirty="0"/>
              <a:t>Some users are glare sensitive – others need a lot of light</a:t>
            </a:r>
          </a:p>
          <a:p>
            <a:pPr lvl="1"/>
            <a:r>
              <a:rPr lang="en-US" dirty="0"/>
              <a:t>Some have field loss but normal acuity</a:t>
            </a:r>
          </a:p>
          <a:p>
            <a:pPr lvl="1"/>
            <a:r>
              <a:rPr lang="en-US" dirty="0"/>
              <a:t>May be misunderstood b/c functional vision</a:t>
            </a:r>
          </a:p>
          <a:p>
            <a:r>
              <a:rPr lang="en-US" dirty="0"/>
              <a:t>Users may or may not be tech savvy or have assistive technology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46F64-200D-E142-A50A-DDA3CDFFC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C32E6-357B-964B-BBAA-5F11B0B9E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levelaccess.com   </a:t>
            </a:r>
            <a:r>
              <a:rPr lang="en-US" b="1"/>
              <a:t>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 b="1">
                <a:solidFill>
                  <a:srgbClr val="00D81A"/>
                </a:solidFill>
              </a:rPr>
              <a:t> </a:t>
            </a:r>
            <a:r>
              <a:rPr lang="en-US" b="1"/>
              <a:t>   </a:t>
            </a:r>
            <a:r>
              <a:rPr lang="en-US"/>
              <a:t>(</a:t>
            </a:r>
            <a:r>
              <a:rPr lang="de-DE"/>
              <a:t>800) 899-9659   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/>
              <a:t>    info@levelaccess.com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8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0C0D-8456-EE4A-82C4-E6301E3A1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is Not Just Acuity</a:t>
            </a:r>
          </a:p>
        </p:txBody>
      </p:sp>
      <p:sp>
        <p:nvSpPr>
          <p:cNvPr id="3" name="Subtitle 2" hidden="1">
            <a:extLst>
              <a:ext uri="{FF2B5EF4-FFF2-40B4-BE49-F238E27FC236}">
                <a16:creationId xmlns:a16="http://schemas.microsoft.com/office/drawing/2014/main" id="{7406354C-ABCE-6747-AD7F-59271AE07C3B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61DB8-6E12-F24D-BDEB-8178B2A61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Making things bigger isn’t enough</a:t>
            </a:r>
          </a:p>
          <a:p>
            <a:r>
              <a:rPr lang="en-US" dirty="0"/>
              <a:t>Common vision Impairments may include</a:t>
            </a:r>
            <a:br>
              <a:rPr lang="en-US" dirty="0"/>
            </a:br>
            <a:r>
              <a:rPr lang="en-US" dirty="0"/>
              <a:t>one or more of the following</a:t>
            </a:r>
          </a:p>
          <a:p>
            <a:pPr lvl="1"/>
            <a:r>
              <a:rPr lang="en-US" dirty="0"/>
              <a:t>Visual acuity (clarity)</a:t>
            </a:r>
          </a:p>
          <a:p>
            <a:pPr lvl="1"/>
            <a:r>
              <a:rPr lang="en-US" dirty="0"/>
              <a:t>Light/glare sensitivity</a:t>
            </a:r>
          </a:p>
          <a:p>
            <a:pPr lvl="1"/>
            <a:r>
              <a:rPr lang="en-US" dirty="0"/>
              <a:t>Contrast sensitivity </a:t>
            </a:r>
          </a:p>
          <a:p>
            <a:pPr lvl="1"/>
            <a:r>
              <a:rPr lang="en-US" dirty="0"/>
              <a:t>Limited field of vision</a:t>
            </a:r>
          </a:p>
          <a:p>
            <a:pPr lvl="2"/>
            <a:r>
              <a:rPr lang="en-US" dirty="0"/>
              <a:t>Physical, magnification, or by looking close</a:t>
            </a:r>
          </a:p>
          <a:p>
            <a:pPr lvl="1"/>
            <a:r>
              <a:rPr lang="en-US" dirty="0"/>
              <a:t>Color perception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r>
              <a:rPr lang="en-US" dirty="0"/>
              <a:t>“Just because I look closely doesn’t mean I can’t see it.”</a:t>
            </a:r>
          </a:p>
        </p:txBody>
      </p:sp>
      <p:pic>
        <p:nvPicPr>
          <p:cNvPr id="7" name="Picture 3" descr="Screenshot of an eye chart showing the Big E at the top.">
            <a:extLst>
              <a:ext uri="{FF2B5EF4-FFF2-40B4-BE49-F238E27FC236}">
                <a16:creationId xmlns:a16="http://schemas.microsoft.com/office/drawing/2014/main" id="{045B4C2D-6762-E844-99B1-070F2E674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517" y="1710959"/>
            <a:ext cx="2773258" cy="428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01BCD-B317-FE45-9602-496AAE2E7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EA4DF-9CD8-AC40-95EC-C6933AF19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levelaccess.com   </a:t>
            </a:r>
            <a:r>
              <a:rPr lang="en-US" b="1"/>
              <a:t>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 b="1">
                <a:solidFill>
                  <a:srgbClr val="00D81A"/>
                </a:solidFill>
              </a:rPr>
              <a:t> </a:t>
            </a:r>
            <a:r>
              <a:rPr lang="en-US" b="1"/>
              <a:t>   </a:t>
            </a:r>
            <a:r>
              <a:rPr lang="en-US"/>
              <a:t>(</a:t>
            </a:r>
            <a:r>
              <a:rPr lang="de-DE"/>
              <a:t>800) 899-9659   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/>
              <a:t>    info@levelaccess.com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26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1E7F-4801-0442-92AD-F27EC0CA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Access May Change</a:t>
            </a:r>
          </a:p>
        </p:txBody>
      </p:sp>
      <p:sp>
        <p:nvSpPr>
          <p:cNvPr id="3" name="Subtitle 2" hidden="1">
            <a:extLst>
              <a:ext uri="{FF2B5EF4-FFF2-40B4-BE49-F238E27FC236}">
                <a16:creationId xmlns:a16="http://schemas.microsoft.com/office/drawing/2014/main" id="{F400742A-4B4E-8C4D-9D40-EB39EB88F46E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B98D3-8F29-DA4D-8CEE-DFB60F903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​May use keyboard or mouse or touch</a:t>
            </a:r>
          </a:p>
          <a:p>
            <a:pPr lvl="1"/>
            <a:r>
              <a:rPr lang="en-US" dirty="0"/>
              <a:t>Need to support concurrent input methods</a:t>
            </a:r>
          </a:p>
          <a:p>
            <a:r>
              <a:rPr lang="en-US" dirty="0"/>
              <a:t>May switch between input or switch between </a:t>
            </a:r>
          </a:p>
          <a:p>
            <a:pPr lvl="1"/>
            <a:r>
              <a:rPr lang="en-US" dirty="0"/>
              <a:t>Large text</a:t>
            </a:r>
          </a:p>
          <a:p>
            <a:pPr lvl="1"/>
            <a:r>
              <a:rPr lang="en-US" dirty="0"/>
              <a:t>Magnification/zoom</a:t>
            </a:r>
          </a:p>
          <a:p>
            <a:pPr lvl="1"/>
            <a:r>
              <a:rPr lang="en-US" dirty="0"/>
              <a:t>No access features</a:t>
            </a:r>
          </a:p>
          <a:p>
            <a:pPr lvl="1"/>
            <a:r>
              <a:rPr lang="en-US" dirty="0"/>
              <a:t>Text-to-speech, etc.</a:t>
            </a:r>
          </a:p>
          <a:p>
            <a:r>
              <a:rPr lang="en-US" dirty="0"/>
              <a:t>Depending on task, time of day, lighting, eye fatigue</a:t>
            </a:r>
          </a:p>
          <a:p>
            <a:r>
              <a:rPr lang="en-US" dirty="0"/>
              <a:t>Need to support use of multiple modes at once and switching between modes without restarting app/refreshing page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29818-E9B7-B541-8465-3EA79ADB0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604F9-2128-2949-AF50-BD404AE53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levelaccess.com   </a:t>
            </a:r>
            <a:r>
              <a:rPr lang="en-US" b="1"/>
              <a:t>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 b="1">
                <a:solidFill>
                  <a:srgbClr val="00D81A"/>
                </a:solidFill>
              </a:rPr>
              <a:t> </a:t>
            </a:r>
            <a:r>
              <a:rPr lang="en-US" b="1"/>
              <a:t>   </a:t>
            </a:r>
            <a:r>
              <a:rPr lang="en-US"/>
              <a:t>(</a:t>
            </a:r>
            <a:r>
              <a:rPr lang="de-DE"/>
              <a:t>800) 899-9659   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/>
              <a:t>    info@levelaccess.com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C5F8-85D2-434A-9819-1CA64B166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Needs</a:t>
            </a:r>
          </a:p>
        </p:txBody>
      </p:sp>
      <p:sp>
        <p:nvSpPr>
          <p:cNvPr id="3" name="Subtitle 2" hidden="1">
            <a:extLst>
              <a:ext uri="{FF2B5EF4-FFF2-40B4-BE49-F238E27FC236}">
                <a16:creationId xmlns:a16="http://schemas.microsoft.com/office/drawing/2014/main" id="{B2C0F45A-EC14-094D-A549-9A15862FEE97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C0FA6-C95E-DB46-9F8B-F5AA049BD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4161"/>
            <a:ext cx="5888064" cy="4880625"/>
          </a:xfrm>
        </p:spPr>
        <p:txBody>
          <a:bodyPr>
            <a:noAutofit/>
          </a:bodyPr>
          <a:lstStyle/>
          <a:p>
            <a:r>
              <a:rPr lang="en-US" sz="2600" dirty="0"/>
              <a:t>Increased contrast (not just text contrast)</a:t>
            </a:r>
          </a:p>
          <a:p>
            <a:r>
              <a:rPr lang="en-US" sz="2600" dirty="0"/>
              <a:t>Reduction of glare (e.g. invert colors)</a:t>
            </a:r>
          </a:p>
          <a:p>
            <a:r>
              <a:rPr lang="en-US" sz="2600" dirty="0"/>
              <a:t>Content that does not rely on color perception</a:t>
            </a:r>
          </a:p>
          <a:p>
            <a:r>
              <a:rPr lang="en-US" sz="2600" dirty="0"/>
              <a:t>Visual Indication of keyboard </a:t>
            </a:r>
            <a:r>
              <a:rPr lang="en-US" sz="2600" dirty="0" err="1"/>
              <a:t>Nav</a:t>
            </a:r>
            <a:r>
              <a:rPr lang="en-US" sz="2600" dirty="0"/>
              <a:t> focus/Locating Pointer</a:t>
            </a:r>
          </a:p>
          <a:p>
            <a:pPr lvl="1"/>
            <a:r>
              <a:rPr lang="en-US" sz="2200" dirty="0"/>
              <a:t>Locating the pointer (50% of users always or often use KB)</a:t>
            </a:r>
            <a:r>
              <a:rPr lang="en-US" sz="2200" baseline="30000" dirty="0"/>
              <a:t>1</a:t>
            </a:r>
          </a:p>
          <a:p>
            <a:r>
              <a:rPr lang="en-US" sz="2600" dirty="0"/>
              <a:t>Zoom (enlargement)</a:t>
            </a:r>
          </a:p>
          <a:p>
            <a:pPr lvl="1"/>
            <a:r>
              <a:rPr lang="en-US" sz="2200" dirty="0"/>
              <a:t>Legibility ≠ Readability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0DE314-3E4B-0646-88FA-6987F7338F4C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819253" y="1644161"/>
            <a:ext cx="4534547" cy="4532801"/>
          </a:xfrm>
        </p:spPr>
        <p:txBody>
          <a:bodyPr>
            <a:noAutofit/>
          </a:bodyPr>
          <a:lstStyle/>
          <a:p>
            <a:r>
              <a:rPr lang="en-US" sz="2600" dirty="0"/>
              <a:t>Reflow of content</a:t>
            </a:r>
          </a:p>
          <a:p>
            <a:pPr lvl="1"/>
            <a:r>
              <a:rPr lang="en-US" sz="2200" dirty="0"/>
              <a:t>Content that can zoom without scrolling in the direction of text</a:t>
            </a:r>
          </a:p>
          <a:p>
            <a:r>
              <a:rPr lang="en-US" sz="2600" dirty="0"/>
              <a:t>Font changes and text style changes</a:t>
            </a:r>
          </a:p>
          <a:p>
            <a:pPr lvl="1"/>
            <a:r>
              <a:rPr lang="en-US" sz="2200" dirty="0"/>
              <a:t>Font face, spacing, etc.</a:t>
            </a:r>
          </a:p>
          <a:p>
            <a:r>
              <a:rPr lang="en-US" sz="2600" dirty="0"/>
              <a:t>Proximity of labels/content</a:t>
            </a:r>
          </a:p>
          <a:p>
            <a:r>
              <a:rPr lang="en-US" sz="2600" dirty="0"/>
              <a:t>Clear identification of structure &amp; interface elements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592AB-E004-9A45-B5EA-08A1DE554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63B2BE5-49B6-4949-84CB-3245AB46C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levelaccess.com   </a:t>
            </a:r>
            <a:r>
              <a:rPr lang="en-US" b="1"/>
              <a:t>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 b="1">
                <a:solidFill>
                  <a:srgbClr val="00D81A"/>
                </a:solidFill>
              </a:rPr>
              <a:t> </a:t>
            </a:r>
            <a:r>
              <a:rPr lang="en-US" b="1"/>
              <a:t>   </a:t>
            </a:r>
            <a:r>
              <a:rPr lang="en-US"/>
              <a:t>(</a:t>
            </a:r>
            <a:r>
              <a:rPr lang="de-DE"/>
              <a:t>800) 899-9659   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/>
              <a:t>    info@levelaccess.com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52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Users Work Around Issues</a:t>
            </a:r>
          </a:p>
        </p:txBody>
      </p:sp>
      <p:sp>
        <p:nvSpPr>
          <p:cNvPr id="6" name="Subtitle 5" hidden="1"/>
          <p:cNvSpPr>
            <a:spLocks noGrp="1"/>
          </p:cNvSpPr>
          <p:nvPr>
            <p:ph type="subTitle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Tap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4161"/>
            <a:ext cx="8522776" cy="4732065"/>
          </a:xfrm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ts val="800"/>
              </a:spcBef>
            </a:pPr>
            <a:r>
              <a:rPr lang="en-US" sz="1800" dirty="0"/>
              <a:t>Browser extensions</a:t>
            </a:r>
          </a:p>
          <a:p>
            <a:pPr lvl="1">
              <a:lnSpc>
                <a:spcPct val="70000"/>
              </a:lnSpc>
              <a:spcBef>
                <a:spcPts val="800"/>
              </a:spcBef>
            </a:pPr>
            <a:r>
              <a:rPr lang="en-US" sz="1600" dirty="0"/>
              <a:t>Stylish document level stylesheets</a:t>
            </a:r>
          </a:p>
          <a:p>
            <a:pPr lvl="1">
              <a:lnSpc>
                <a:spcPct val="70000"/>
              </a:lnSpc>
              <a:spcBef>
                <a:spcPts val="800"/>
              </a:spcBef>
            </a:pPr>
            <a:r>
              <a:rPr lang="en-US" sz="1600" dirty="0"/>
              <a:t>Increase contrast</a:t>
            </a:r>
          </a:p>
          <a:p>
            <a:pPr lvl="2">
              <a:lnSpc>
                <a:spcPct val="70000"/>
              </a:lnSpc>
              <a:spcBef>
                <a:spcPts val="800"/>
              </a:spcBef>
            </a:pPr>
            <a:r>
              <a:rPr lang="en-US" sz="1400" dirty="0"/>
              <a:t>Limitations with applying filter</a:t>
            </a:r>
          </a:p>
          <a:p>
            <a:pPr>
              <a:lnSpc>
                <a:spcPct val="70000"/>
              </a:lnSpc>
              <a:spcBef>
                <a:spcPts val="800"/>
              </a:spcBef>
            </a:pPr>
            <a:r>
              <a:rPr lang="en-US" sz="1800" dirty="0"/>
              <a:t>User stylesheets</a:t>
            </a:r>
          </a:p>
          <a:p>
            <a:pPr lvl="1">
              <a:lnSpc>
                <a:spcPct val="70000"/>
              </a:lnSpc>
              <a:spcBef>
                <a:spcPts val="800"/>
              </a:spcBef>
            </a:pPr>
            <a:r>
              <a:rPr lang="en-US" sz="1600" dirty="0"/>
              <a:t>Browser support is waning</a:t>
            </a:r>
          </a:p>
          <a:p>
            <a:pPr lvl="1">
              <a:lnSpc>
                <a:spcPct val="70000"/>
              </a:lnSpc>
              <a:spcBef>
                <a:spcPts val="800"/>
              </a:spcBef>
            </a:pPr>
            <a:r>
              <a:rPr lang="en-US" sz="1600" dirty="0"/>
              <a:t>Difficult to find</a:t>
            </a:r>
          </a:p>
          <a:p>
            <a:pPr>
              <a:lnSpc>
                <a:spcPct val="70000"/>
              </a:lnSpc>
              <a:spcBef>
                <a:spcPts val="800"/>
              </a:spcBef>
            </a:pPr>
            <a:r>
              <a:rPr lang="en-US" sz="1800" dirty="0"/>
              <a:t>Stylesheet Problems </a:t>
            </a:r>
          </a:p>
          <a:p>
            <a:pPr lvl="1">
              <a:lnSpc>
                <a:spcPct val="70000"/>
              </a:lnSpc>
              <a:spcBef>
                <a:spcPts val="800"/>
              </a:spcBef>
            </a:pPr>
            <a:r>
              <a:rPr lang="en-US" sz="1600" dirty="0"/>
              <a:t>Difficult to write</a:t>
            </a:r>
          </a:p>
          <a:p>
            <a:pPr lvl="1">
              <a:lnSpc>
                <a:spcPct val="70000"/>
              </a:lnSpc>
              <a:spcBef>
                <a:spcPts val="800"/>
              </a:spcBef>
            </a:pPr>
            <a:r>
              <a:rPr lang="en-US" sz="1600" dirty="0"/>
              <a:t>May not be available on mobile</a:t>
            </a:r>
          </a:p>
          <a:p>
            <a:pPr>
              <a:lnSpc>
                <a:spcPct val="70000"/>
              </a:lnSpc>
              <a:spcBef>
                <a:spcPts val="800"/>
              </a:spcBef>
            </a:pPr>
            <a:r>
              <a:rPr lang="en-US" sz="1800" dirty="0"/>
              <a:t>Browser settings for</a:t>
            </a:r>
          </a:p>
          <a:p>
            <a:pPr lvl="1">
              <a:lnSpc>
                <a:spcPct val="70000"/>
              </a:lnSpc>
              <a:spcBef>
                <a:spcPts val="800"/>
              </a:spcBef>
            </a:pPr>
            <a:r>
              <a:rPr lang="en-US" sz="1600" dirty="0"/>
              <a:t>Zoom</a:t>
            </a:r>
          </a:p>
          <a:p>
            <a:pPr lvl="1">
              <a:lnSpc>
                <a:spcPct val="70000"/>
              </a:lnSpc>
              <a:spcBef>
                <a:spcPts val="800"/>
              </a:spcBef>
            </a:pPr>
            <a:r>
              <a:rPr lang="en-US" sz="1600" dirty="0"/>
              <a:t>Font changes</a:t>
            </a:r>
          </a:p>
          <a:p>
            <a:pPr>
              <a:lnSpc>
                <a:spcPct val="70000"/>
              </a:lnSpc>
              <a:spcBef>
                <a:spcPts val="800"/>
              </a:spcBef>
            </a:pPr>
            <a:r>
              <a:rPr lang="en-US" sz="1800" dirty="0"/>
              <a:t>Platform Settings</a:t>
            </a:r>
          </a:p>
          <a:p>
            <a:pPr lvl="1">
              <a:lnSpc>
                <a:spcPct val="70000"/>
              </a:lnSpc>
              <a:spcBef>
                <a:spcPts val="800"/>
              </a:spcBef>
            </a:pPr>
            <a:r>
              <a:rPr lang="en-US" sz="1600" dirty="0"/>
              <a:t>High contrast on Windows</a:t>
            </a:r>
          </a:p>
          <a:p>
            <a:pPr lvl="2">
              <a:lnSpc>
                <a:spcPct val="70000"/>
              </a:lnSpc>
              <a:spcBef>
                <a:spcPts val="800"/>
              </a:spcBef>
            </a:pPr>
            <a:r>
              <a:rPr lang="en-US" sz="1400" dirty="0"/>
              <a:t>Must be supported by browser	</a:t>
            </a:r>
          </a:p>
          <a:p>
            <a:pPr lvl="1">
              <a:lnSpc>
                <a:spcPct val="70000"/>
              </a:lnSpc>
              <a:spcBef>
                <a:spcPts val="800"/>
              </a:spcBef>
            </a:pPr>
            <a:r>
              <a:rPr lang="en-US" sz="1600" dirty="0"/>
              <a:t>Change resolution</a:t>
            </a:r>
          </a:p>
        </p:txBody>
      </p:sp>
      <p:pic>
        <p:nvPicPr>
          <p:cNvPr id="10" name="Picture 2" descr="Bar Chart of Assistive Technologies from WebAIM Survey.  Alternative table data in notes of this slide.">
            <a:extLst>
              <a:ext uri="{FF2B5EF4-FFF2-40B4-BE49-F238E27FC236}">
                <a16:creationId xmlns:a16="http://schemas.microsoft.com/office/drawing/2014/main" id="{624AAA4C-00E7-D649-AB47-3C6E5D904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321" y="2246263"/>
            <a:ext cx="6400079" cy="26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E5A4ED-896E-3042-A3F5-0A31EF18D946}"/>
              </a:ext>
            </a:extLst>
          </p:cNvPr>
          <p:cNvSpPr txBox="1"/>
          <p:nvPr/>
        </p:nvSpPr>
        <p:spPr>
          <a:xfrm>
            <a:off x="5785205" y="4749838"/>
            <a:ext cx="536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WebAIM Survey of Users with Low Vision (2013)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levelaccess.com   </a:t>
            </a:r>
            <a:r>
              <a:rPr lang="en-US" b="1"/>
              <a:t>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 b="1">
                <a:solidFill>
                  <a:srgbClr val="00D81A"/>
                </a:solidFill>
              </a:rPr>
              <a:t> </a:t>
            </a:r>
            <a:r>
              <a:rPr lang="en-US" b="1"/>
              <a:t>   </a:t>
            </a:r>
            <a:r>
              <a:rPr lang="en-US"/>
              <a:t>(</a:t>
            </a:r>
            <a:r>
              <a:rPr lang="de-DE"/>
              <a:t>800) 899-9659   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/>
              <a:t>    info@levelaccess.com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74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7BBC1-67C2-C946-800A-63F23CC94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WCAG 2.1 CR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9FC6C-3222-F84D-A910-DB1A5967CC4D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Low-vision related SC in candidate recommendation (all at Level AA)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0F488-9305-A045-A530-52F62E9A6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1.4.10 Reflow</a:t>
            </a:r>
          </a:p>
          <a:p>
            <a:r>
              <a:rPr lang="en-US" dirty="0"/>
              <a:t>1.4.11 Non-text Contrast (at risk)</a:t>
            </a:r>
          </a:p>
          <a:p>
            <a:r>
              <a:rPr lang="en-US" dirty="0"/>
              <a:t>1.4.12 Text Spacing</a:t>
            </a:r>
          </a:p>
          <a:p>
            <a:r>
              <a:rPr lang="en-US" dirty="0"/>
              <a:t>1.4.13 Content on Hover or Focus</a:t>
            </a:r>
          </a:p>
          <a:p>
            <a:r>
              <a:rPr lang="en-US" dirty="0"/>
              <a:t>Others may have benefits for users with LV</a:t>
            </a:r>
          </a:p>
          <a:p>
            <a:r>
              <a:rPr lang="en-US" dirty="0"/>
              <a:t>WCAG 2 CR #2 change to Full Pages</a:t>
            </a:r>
          </a:p>
          <a:p>
            <a:pPr lvl="1"/>
            <a:r>
              <a:rPr lang="en-US" dirty="0"/>
              <a:t>Full pages include variations that are automatically generated for different screen sizes and all must conform unless there is an alternative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54ABA-DB02-EC41-9C5E-8E1E99420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1D280-7E28-D942-812E-66236D4C7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levelaccess.com   </a:t>
            </a:r>
            <a:r>
              <a:rPr lang="en-US" b="1"/>
              <a:t>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 b="1">
                <a:solidFill>
                  <a:srgbClr val="00D81A"/>
                </a:solidFill>
              </a:rPr>
              <a:t> </a:t>
            </a:r>
            <a:r>
              <a:rPr lang="en-US" b="1"/>
              <a:t>   </a:t>
            </a:r>
            <a:r>
              <a:rPr lang="en-US"/>
              <a:t>(</a:t>
            </a:r>
            <a:r>
              <a:rPr lang="de-DE"/>
              <a:t>800) 899-9659   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/>
              <a:t>    info@levelaccess.com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30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4B5D-2F8D-D840-8254-929387A2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Break Browser Zoom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33E16-9935-6040-BF21-E6F7BFBD5800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It is easier than you think</a:t>
            </a:r>
          </a:p>
        </p:txBody>
      </p:sp>
      <p:pic>
        <p:nvPicPr>
          <p:cNvPr id="8" name="Graphic 7" descr="Radioactive icon">
            <a:extLst>
              <a:ext uri="{FF2B5EF4-FFF2-40B4-BE49-F238E27FC236}">
                <a16:creationId xmlns:a16="http://schemas.microsoft.com/office/drawing/2014/main" id="{BCBF68BD-AE0C-BF4E-A706-484DB2786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48089" y="450688"/>
            <a:ext cx="914400" cy="9144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F021C-22BF-944A-974D-EEFB520CB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Myth: SC 1.4.4 Resize is not needed because all pages zoom in the browser</a:t>
            </a:r>
          </a:p>
          <a:p>
            <a:endParaRPr lang="en-US" dirty="0"/>
          </a:p>
        </p:txBody>
      </p:sp>
      <p:pic>
        <p:nvPicPr>
          <p:cNvPr id="7" name="Picture 6" descr="Screenshot from jsfiddle where there is content overlapping and scrollbars at weird location when the page is zoomed.">
            <a:extLst>
              <a:ext uri="{FF2B5EF4-FFF2-40B4-BE49-F238E27FC236}">
                <a16:creationId xmlns:a16="http://schemas.microsoft.com/office/drawing/2014/main" id="{463B3B5B-3A72-C845-91FC-E2A0E5550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833" y="2377955"/>
            <a:ext cx="5821074" cy="374954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57BE4-86DC-B046-83AE-ECA854DF6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0EA8A-DA75-3443-B9EE-A63E33F4F20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2F91B-3413-6A4D-B846-145248EFF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levelaccess.com   </a:t>
            </a:r>
            <a:r>
              <a:rPr lang="en-US" b="1"/>
              <a:t>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 b="1">
                <a:solidFill>
                  <a:srgbClr val="00D81A"/>
                </a:solidFill>
              </a:rPr>
              <a:t> </a:t>
            </a:r>
            <a:r>
              <a:rPr lang="en-US" b="1"/>
              <a:t>   </a:t>
            </a:r>
            <a:r>
              <a:rPr lang="en-US"/>
              <a:t>(</a:t>
            </a:r>
            <a:r>
              <a:rPr lang="de-DE"/>
              <a:t>800) 899-9659    </a:t>
            </a:r>
            <a:r>
              <a:rPr lang="en-US" b="1">
                <a:solidFill>
                  <a:srgbClr val="5CD344"/>
                </a:solidFill>
              </a:rPr>
              <a:t>|</a:t>
            </a:r>
            <a:r>
              <a:rPr lang="en-US"/>
              <a:t>    info@levelaccess.com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40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585858"/>
      </a:dk1>
      <a:lt1>
        <a:srgbClr val="FFFFFF"/>
      </a:lt1>
      <a:dk2>
        <a:srgbClr val="6B2B81"/>
      </a:dk2>
      <a:lt2>
        <a:srgbClr val="999999"/>
      </a:lt2>
      <a:accent1>
        <a:srgbClr val="552C9F"/>
      </a:accent1>
      <a:accent2>
        <a:srgbClr val="3359EC"/>
      </a:accent2>
      <a:accent3>
        <a:srgbClr val="5CD344"/>
      </a:accent3>
      <a:accent4>
        <a:srgbClr val="C11FE8"/>
      </a:accent4>
      <a:accent5>
        <a:srgbClr val="080281"/>
      </a:accent5>
      <a:accent6>
        <a:srgbClr val="EF6B11"/>
      </a:accent6>
      <a:hlink>
        <a:srgbClr val="2F10EA"/>
      </a:hlink>
      <a:folHlink>
        <a:srgbClr val="C90B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UN 2018 Template" id="{6778FAF4-1287-3441-A440-695819EBD920}" vid="{8BEEA916-4BEF-7548-89F8-78001B80D2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</TotalTime>
  <Words>2022</Words>
  <Application>Microsoft Macintosh PowerPoint</Application>
  <PresentationFormat>Widescreen</PresentationFormat>
  <Paragraphs>320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ＭＳ Ｐゴシック</vt:lpstr>
      <vt:lpstr>Arial</vt:lpstr>
      <vt:lpstr>Arial Black</vt:lpstr>
      <vt:lpstr>Arial Regular</vt:lpstr>
      <vt:lpstr>Office Theme</vt:lpstr>
      <vt:lpstr>It's More Than High Contrast: Designing For Users With Low Vision</vt:lpstr>
      <vt:lpstr>User Needs</vt:lpstr>
      <vt:lpstr>A Diverse Set of Needs</vt:lpstr>
      <vt:lpstr>Vision is Not Just Acuity</vt:lpstr>
      <vt:lpstr>Methods of Access May Change</vt:lpstr>
      <vt:lpstr>Common Needs</vt:lpstr>
      <vt:lpstr>How Users Work Around Issues</vt:lpstr>
      <vt:lpstr>WCAG 2.1 CR</vt:lpstr>
      <vt:lpstr>Don’t Break Browser Zoom</vt:lpstr>
      <vt:lpstr>Text Cut-off?</vt:lpstr>
      <vt:lpstr>Fixed Header</vt:lpstr>
      <vt:lpstr>Changes in Contrast with Zoom</vt:lpstr>
      <vt:lpstr>Pesky Icons Over my Article!</vt:lpstr>
      <vt:lpstr>Breaking Browser Zoom</vt:lpstr>
      <vt:lpstr>Support Reflow</vt:lpstr>
      <vt:lpstr>Responsive Design Saves the Day</vt:lpstr>
      <vt:lpstr>Non-Text Contrast</vt:lpstr>
      <vt:lpstr>Non-Text Contrast (cont.)</vt:lpstr>
      <vt:lpstr>Non-Text Contrast - Graphics</vt:lpstr>
      <vt:lpstr>Text Spacing &amp; Font Changes</vt:lpstr>
      <vt:lpstr>Text Spacing</vt:lpstr>
      <vt:lpstr>Text Spacing Applied</vt:lpstr>
      <vt:lpstr>Content on Hover or Focus</vt:lpstr>
      <vt:lpstr>Proximity of Labels and Controls</vt:lpstr>
      <vt:lpstr>Gaming/VR/Other Considerations</vt:lpstr>
      <vt:lpstr>Controls for Changing Text Size/Contrast?</vt:lpstr>
      <vt:lpstr>Resources</vt:lpstr>
      <vt:lpstr>Thank You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TAP TO ADD TITLE LOREM IPSUM</dc:title>
  <dc:creator>Kristin Heineman</dc:creator>
  <cp:lastModifiedBy>Kristin Heineman</cp:lastModifiedBy>
  <cp:revision>26</cp:revision>
  <cp:lastPrinted>2016-10-05T18:53:11Z</cp:lastPrinted>
  <dcterms:created xsi:type="dcterms:W3CDTF">2017-10-09T16:41:49Z</dcterms:created>
  <dcterms:modified xsi:type="dcterms:W3CDTF">2018-03-20T14:29:24Z</dcterms:modified>
</cp:coreProperties>
</file>