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5"/>
  </p:sldMasterIdLst>
  <p:notesMasterIdLst>
    <p:notesMasterId r:id="rId45"/>
  </p:notesMasterIdLst>
  <p:handoutMasterIdLst>
    <p:handoutMasterId r:id="rId46"/>
  </p:handoutMasterIdLst>
  <p:sldIdLst>
    <p:sldId id="299" r:id="rId6"/>
    <p:sldId id="294" r:id="rId7"/>
    <p:sldId id="306" r:id="rId8"/>
    <p:sldId id="261" r:id="rId9"/>
    <p:sldId id="263" r:id="rId10"/>
    <p:sldId id="264" r:id="rId11"/>
    <p:sldId id="307" r:id="rId12"/>
    <p:sldId id="265" r:id="rId13"/>
    <p:sldId id="266" r:id="rId14"/>
    <p:sldId id="304" r:id="rId15"/>
    <p:sldId id="267" r:id="rId16"/>
    <p:sldId id="268" r:id="rId17"/>
    <p:sldId id="300" r:id="rId18"/>
    <p:sldId id="308" r:id="rId19"/>
    <p:sldId id="309" r:id="rId20"/>
    <p:sldId id="301" r:id="rId21"/>
    <p:sldId id="269" r:id="rId22"/>
    <p:sldId id="303"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305" r:id="rId36"/>
    <p:sldId id="282" r:id="rId37"/>
    <p:sldId id="283" r:id="rId38"/>
    <p:sldId id="284" r:id="rId39"/>
    <p:sldId id="285" r:id="rId40"/>
    <p:sldId id="286" r:id="rId41"/>
    <p:sldId id="302" r:id="rId42"/>
    <p:sldId id="287" r:id="rId43"/>
    <p:sldId id="289" r:id="rId44"/>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1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7" d="100"/>
          <a:sy n="67" d="100"/>
        </p:scale>
        <p:origin x="102" y="14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FFA7DFA7-FA76-4DD1-9A1C-C6586C4AC0EB}" type="datetimeFigureOut">
              <a:rPr lang="en-US" smtClean="0"/>
              <a:t>3/26/2018</a:t>
            </a:fld>
            <a:endParaRPr lang="en-US"/>
          </a:p>
        </p:txBody>
      </p:sp>
      <p:sp>
        <p:nvSpPr>
          <p:cNvPr id="4" name="Footer Placeholder 3"/>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16D0DF88-CF47-40E3-A0E0-7784E9857AAF}" type="slidenum">
              <a:rPr lang="en-US" smtClean="0"/>
              <a:t>‹#›</a:t>
            </a:fld>
            <a:endParaRPr lang="en-US"/>
          </a:p>
        </p:txBody>
      </p:sp>
    </p:spTree>
    <p:extLst>
      <p:ext uri="{BB962C8B-B14F-4D97-AF65-F5344CB8AC3E}">
        <p14:creationId xmlns:p14="http://schemas.microsoft.com/office/powerpoint/2010/main" val="4002518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6E3410DF-52A7-4BB1-8474-A02384A7864B}" type="datetimeFigureOut">
              <a:rPr lang="en-US" smtClean="0"/>
              <a:t>3/26/2018</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DE5161DE-5202-442E-9730-BD381166DAF2}" type="slidenum">
              <a:rPr lang="en-US" smtClean="0"/>
              <a:t>‹#›</a:t>
            </a:fld>
            <a:endParaRPr lang="en-US"/>
          </a:p>
        </p:txBody>
      </p:sp>
    </p:spTree>
    <p:extLst>
      <p:ext uri="{BB962C8B-B14F-4D97-AF65-F5344CB8AC3E}">
        <p14:creationId xmlns:p14="http://schemas.microsoft.com/office/powerpoint/2010/main" val="3799181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“STEM 101: Intro to tomorrow’s jobs” Occupational Outlook Quarterly • Spring 2014 https://www.bls.gov/careeroutlook/2014/spring/art01.pdf p. 3</a:t>
            </a:r>
            <a:endParaRPr lang="en-US" dirty="0"/>
          </a:p>
        </p:txBody>
      </p:sp>
      <p:sp>
        <p:nvSpPr>
          <p:cNvPr id="4" name="Slide Number Placeholder 3"/>
          <p:cNvSpPr>
            <a:spLocks noGrp="1"/>
          </p:cNvSpPr>
          <p:nvPr>
            <p:ph type="sldNum" sz="quarter" idx="10"/>
          </p:nvPr>
        </p:nvSpPr>
        <p:spPr/>
        <p:txBody>
          <a:bodyPr/>
          <a:lstStyle/>
          <a:p>
            <a:fld id="{59F5BF33-8AE9-4315-BAD4-D7D9DC98743F}" type="slidenum">
              <a:rPr lang="en-US" smtClean="0"/>
              <a:t>11</a:t>
            </a:fld>
            <a:endParaRPr lang="en-US"/>
          </a:p>
        </p:txBody>
      </p:sp>
    </p:spTree>
    <p:extLst>
      <p:ext uri="{BB962C8B-B14F-4D97-AF65-F5344CB8AC3E}">
        <p14:creationId xmlns:p14="http://schemas.microsoft.com/office/powerpoint/2010/main" val="849396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5161DE-5202-442E-9730-BD381166DAF2}" type="slidenum">
              <a:rPr lang="en-US" smtClean="0"/>
              <a:t>21</a:t>
            </a:fld>
            <a:endParaRPr lang="en-US"/>
          </a:p>
        </p:txBody>
      </p:sp>
    </p:spTree>
    <p:extLst>
      <p:ext uri="{BB962C8B-B14F-4D97-AF65-F5344CB8AC3E}">
        <p14:creationId xmlns:p14="http://schemas.microsoft.com/office/powerpoint/2010/main" val="301909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764721" y="6291036"/>
            <a:ext cx="3388395" cy="365125"/>
          </a:xfrm>
        </p:spPr>
        <p:txBody>
          <a:bodyPr/>
          <a:lstStyle/>
          <a:p>
            <a:endParaRPr lang="en-US" b="1" dirty="0"/>
          </a:p>
        </p:txBody>
      </p:sp>
      <p:sp>
        <p:nvSpPr>
          <p:cNvPr id="6" name="Slide Number Placeholder 5"/>
          <p:cNvSpPr>
            <a:spLocks noGrp="1"/>
          </p:cNvSpPr>
          <p:nvPr>
            <p:ph type="sldNum" sz="quarter" idx="12"/>
          </p:nvPr>
        </p:nvSpPr>
        <p:spPr>
          <a:xfrm>
            <a:off x="8455478" y="6291036"/>
            <a:ext cx="2688771" cy="365125"/>
          </a:xfrm>
        </p:spPr>
        <p:txBody>
          <a:bodyPr/>
          <a:lstStyle>
            <a:lvl1pPr>
              <a:defRPr sz="1600"/>
            </a:lvl1pPr>
          </a:lstStyle>
          <a:p>
            <a:endParaRPr lang="en-US" dirty="0"/>
          </a:p>
        </p:txBody>
      </p:sp>
    </p:spTree>
    <p:extLst>
      <p:ext uri="{BB962C8B-B14F-4D97-AF65-F5344CB8AC3E}">
        <p14:creationId xmlns:p14="http://schemas.microsoft.com/office/powerpoint/2010/main" val="3324688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2DA63CA-7356-4E93-ADF6-587D77C387F9}" type="datetimeFigureOut">
              <a:rPr lang="en-US" smtClean="0"/>
              <a:t>3/26/2018</a:t>
            </a:fld>
            <a:endParaRPr lang="en-US"/>
          </a:p>
        </p:txBody>
      </p:sp>
      <p:sp>
        <p:nvSpPr>
          <p:cNvPr id="5" name="Footer Placeholder 4"/>
          <p:cNvSpPr>
            <a:spLocks noGrp="1"/>
          </p:cNvSpPr>
          <p:nvPr>
            <p:ph type="ftr" sz="quarter" idx="11"/>
          </p:nvPr>
        </p:nvSpPr>
        <p:spPr>
          <a:xfrm>
            <a:off x="934273" y="4100830"/>
            <a:ext cx="1051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70AFF02-9335-4245-A3F3-AC3E8D048210}" type="slidenum">
              <a:rPr lang="en-US" smtClean="0"/>
              <a:t>‹#›</a:t>
            </a:fld>
            <a:endParaRPr lang="en-US"/>
          </a:p>
        </p:txBody>
      </p:sp>
    </p:spTree>
    <p:extLst>
      <p:ext uri="{BB962C8B-B14F-4D97-AF65-F5344CB8AC3E}">
        <p14:creationId xmlns:p14="http://schemas.microsoft.com/office/powerpoint/2010/main" val="3100807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With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b="1" dirty="0"/>
          </a:p>
        </p:txBody>
      </p:sp>
      <p:sp>
        <p:nvSpPr>
          <p:cNvPr id="4" name="Slide Number Placeholder 3"/>
          <p:cNvSpPr>
            <a:spLocks noGrp="1"/>
          </p:cNvSpPr>
          <p:nvPr>
            <p:ph type="sldNum" sz="quarter" idx="11"/>
          </p:nvPr>
        </p:nvSpPr>
        <p:spPr/>
        <p:txBody>
          <a:bodyPr/>
          <a:lstStyle/>
          <a:p>
            <a:endParaRPr lang="en-US" dirty="0"/>
          </a:p>
        </p:txBody>
      </p:sp>
      <p:sp>
        <p:nvSpPr>
          <p:cNvPr id="5" name="Footer Placeholder 4"/>
          <p:cNvSpPr>
            <a:spLocks noGrp="1"/>
          </p:cNvSpPr>
          <p:nvPr>
            <p:ph type="ftr" sz="quarter" idx="12"/>
          </p:nvPr>
        </p:nvSpPr>
        <p:spPr/>
        <p:txBody>
          <a:bodyPr/>
          <a:lstStyle/>
          <a:p>
            <a:endParaRPr lang="en-US" dirty="0"/>
          </a:p>
        </p:txBody>
      </p:sp>
      <p:sp>
        <p:nvSpPr>
          <p:cNvPr id="7" name="Picture Placeholder 6"/>
          <p:cNvSpPr>
            <a:spLocks noGrp="1"/>
          </p:cNvSpPr>
          <p:nvPr>
            <p:ph type="pic" sz="quarter" idx="13"/>
          </p:nvPr>
        </p:nvSpPr>
        <p:spPr>
          <a:xfrm>
            <a:off x="1427583" y="1690689"/>
            <a:ext cx="9386597" cy="4375376"/>
          </a:xfrm>
          <a:ln w="57150">
            <a:solidFill>
              <a:srgbClr val="D11F91"/>
            </a:solidFill>
          </a:ln>
        </p:spPr>
        <p:txBody>
          <a:bodyPr/>
          <a:lstStyle/>
          <a:p>
            <a:endParaRPr lang="en-US"/>
          </a:p>
        </p:txBody>
      </p:sp>
    </p:spTree>
    <p:extLst>
      <p:ext uri="{BB962C8B-B14F-4D97-AF65-F5344CB8AC3E}">
        <p14:creationId xmlns:p14="http://schemas.microsoft.com/office/powerpoint/2010/main" val="3889102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5"/>
            <a:ext cx="3932237" cy="3323317"/>
          </a:xfrm>
        </p:spPr>
        <p:txBody>
          <a:bodyPr anchor="b">
            <a:noAutofit/>
          </a:bodyPr>
          <a:lstStyle>
            <a:lvl1pPr>
              <a:defRPr sz="4400"/>
            </a:lvl1pPr>
          </a:lstStyle>
          <a:p>
            <a:r>
              <a:rPr lang="en-US" dirty="0" smtClean="0"/>
              <a:t>Click to edit Master title style</a:t>
            </a:r>
            <a:endParaRPr lang="en-US" dirty="0"/>
          </a:p>
        </p:txBody>
      </p:sp>
      <p:sp>
        <p:nvSpPr>
          <p:cNvPr id="3" name="Picture Placeholder 2"/>
          <p:cNvSpPr>
            <a:spLocks noGrp="1"/>
          </p:cNvSpPr>
          <p:nvPr>
            <p:ph type="pic" idx="1"/>
          </p:nvPr>
        </p:nvSpPr>
        <p:spPr>
          <a:xfrm>
            <a:off x="5183188" y="987425"/>
            <a:ext cx="6172200" cy="4873625"/>
          </a:xfrm>
          <a:ln w="76200">
            <a:solidFill>
              <a:srgbClr val="00B0F0"/>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DA63CA-7356-4E93-ADF6-587D77C387F9}" type="datetimeFigureOut">
              <a:rPr lang="en-US" smtClean="0"/>
              <a:t>3/26/2018</a:t>
            </a:fld>
            <a:endParaRPr lang="en-US"/>
          </a:p>
        </p:txBody>
      </p:sp>
      <p:sp>
        <p:nvSpPr>
          <p:cNvPr id="6" name="Footer Placeholder 5"/>
          <p:cNvSpPr>
            <a:spLocks noGrp="1"/>
          </p:cNvSpPr>
          <p:nvPr>
            <p:ph type="ftr" sz="quarter" idx="11"/>
          </p:nvPr>
        </p:nvSpPr>
        <p:spPr>
          <a:xfrm>
            <a:off x="934273" y="4100830"/>
            <a:ext cx="1051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70AFF02-9335-4245-A3F3-AC3E8D048210}" type="slidenum">
              <a:rPr lang="en-US" smtClean="0"/>
              <a:t>‹#›</a:t>
            </a:fld>
            <a:endParaRPr lang="en-US"/>
          </a:p>
        </p:txBody>
      </p:sp>
    </p:spTree>
    <p:extLst>
      <p:ext uri="{BB962C8B-B14F-4D97-AF65-F5344CB8AC3E}">
        <p14:creationId xmlns:p14="http://schemas.microsoft.com/office/powerpoint/2010/main" val="561960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a:ln w="57150">
            <a:solidFill>
              <a:srgbClr val="FFC000"/>
            </a:solidFill>
          </a:ln>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a:ln w="57150">
            <a:solidFill>
              <a:srgbClr val="FFC000"/>
            </a:solidFill>
          </a:ln>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02DA63CA-7356-4E93-ADF6-587D77C387F9}" type="datetimeFigureOut">
              <a:rPr lang="en-US" smtClean="0"/>
              <a:t>3/26/2018</a:t>
            </a:fld>
            <a:endParaRPr lang="en-US"/>
          </a:p>
        </p:txBody>
      </p:sp>
      <p:sp>
        <p:nvSpPr>
          <p:cNvPr id="6" name="Footer Placeholder 5"/>
          <p:cNvSpPr>
            <a:spLocks noGrp="1"/>
          </p:cNvSpPr>
          <p:nvPr>
            <p:ph type="ftr" sz="quarter" idx="11"/>
          </p:nvPr>
        </p:nvSpPr>
        <p:spPr>
          <a:xfrm>
            <a:off x="934273" y="4100830"/>
            <a:ext cx="1051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70AFF02-9335-4245-A3F3-AC3E8D048210}" type="slidenum">
              <a:rPr lang="en-US" smtClean="0"/>
              <a:t>‹#›</a:t>
            </a:fld>
            <a:endParaRPr lang="en-US"/>
          </a:p>
        </p:txBody>
      </p:sp>
    </p:spTree>
    <p:extLst>
      <p:ext uri="{BB962C8B-B14F-4D97-AF65-F5344CB8AC3E}">
        <p14:creationId xmlns:p14="http://schemas.microsoft.com/office/powerpoint/2010/main" val="3157809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DA63CA-7356-4E93-ADF6-587D77C387F9}" type="datetimeFigureOut">
              <a:rPr lang="en-US" smtClean="0"/>
              <a:t>3/26/2018</a:t>
            </a:fld>
            <a:endParaRPr lang="en-US"/>
          </a:p>
        </p:txBody>
      </p:sp>
      <p:sp>
        <p:nvSpPr>
          <p:cNvPr id="3" name="Footer Placeholder 2"/>
          <p:cNvSpPr>
            <a:spLocks noGrp="1"/>
          </p:cNvSpPr>
          <p:nvPr>
            <p:ph type="ftr" sz="quarter" idx="11"/>
          </p:nvPr>
        </p:nvSpPr>
        <p:spPr>
          <a:xfrm>
            <a:off x="934273" y="4100830"/>
            <a:ext cx="1051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70AFF02-9335-4245-A3F3-AC3E8D048210}" type="slidenum">
              <a:rPr lang="en-US" smtClean="0"/>
              <a:t>‹#›</a:t>
            </a:fld>
            <a:endParaRPr lang="en-US"/>
          </a:p>
        </p:txBody>
      </p:sp>
    </p:spTree>
    <p:extLst>
      <p:ext uri="{BB962C8B-B14F-4D97-AF65-F5344CB8AC3E}">
        <p14:creationId xmlns:p14="http://schemas.microsoft.com/office/powerpoint/2010/main" val="1292597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customXml" Target="../../customXml/item3.xml"/><Relationship Id="rId5" Type="http://schemas.openxmlformats.org/officeDocument/2006/relationships/slideLayout" Target="../slideLayouts/slideLayout5.xml"/><Relationship Id="rId10" Type="http://schemas.openxmlformats.org/officeDocument/2006/relationships/customXml" Target="../../customXml/item2.xml"/><Relationship Id="rId4" Type="http://schemas.openxmlformats.org/officeDocument/2006/relationships/slideLayout" Target="../slideLayouts/slideLayout4.xml"/><Relationship Id="rId9" Type="http://schemas.openxmlformats.org/officeDocument/2006/relationships/customXml" Target="../../customXml/item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199" y="6356350"/>
            <a:ext cx="3388395" cy="365125"/>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US" b="1"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b="1">
                <a:solidFill>
                  <a:schemeClr val="tx1">
                    <a:tint val="75000"/>
                  </a:schemeClr>
                </a:solidFill>
              </a:defRPr>
            </a:lvl1pPr>
          </a:lstStyle>
          <a:p>
            <a:endParaRPr lang="en-US" dirty="0"/>
          </a:p>
        </p:txBody>
      </p:sp>
      <p:sp>
        <p:nvSpPr>
          <p:cNvPr id="8" name="object 3"/>
          <p:cNvSpPr/>
          <p:nvPr userDrawn="1">
            <p:custDataLst>
              <p:custData r:id="rId8"/>
            </p:custDataLst>
          </p:nvPr>
        </p:nvSpPr>
        <p:spPr>
          <a:xfrm>
            <a:off x="0" y="6356350"/>
            <a:ext cx="12191144" cy="0"/>
          </a:xfrm>
          <a:custGeom>
            <a:avLst/>
            <a:gdLst/>
            <a:ahLst/>
            <a:cxnLst/>
            <a:rect l="l" t="t" r="r" b="b"/>
            <a:pathLst>
              <a:path w="20104100">
                <a:moveTo>
                  <a:pt x="0" y="0"/>
                </a:moveTo>
                <a:lnTo>
                  <a:pt x="20104099" y="0"/>
                </a:lnTo>
              </a:path>
            </a:pathLst>
          </a:custGeom>
          <a:ln w="20941">
            <a:solidFill>
              <a:srgbClr val="231F20"/>
            </a:solidFill>
          </a:ln>
        </p:spPr>
        <p:txBody>
          <a:bodyPr wrap="square" lIns="0" tIns="0" rIns="0" bIns="0" rtlCol="0"/>
          <a:lstStyle/>
          <a:p>
            <a:endParaRPr sz="1092"/>
          </a:p>
        </p:txBody>
      </p:sp>
      <p:sp>
        <p:nvSpPr>
          <p:cNvPr id="9" name="object 9"/>
          <p:cNvSpPr/>
          <p:nvPr userDrawn="1">
            <p:custDataLst>
              <p:custData r:id="rId9"/>
            </p:custDataLst>
          </p:nvPr>
        </p:nvSpPr>
        <p:spPr>
          <a:xfrm>
            <a:off x="5999926" y="6433255"/>
            <a:ext cx="192147" cy="192147"/>
          </a:xfrm>
          <a:custGeom>
            <a:avLst/>
            <a:gdLst/>
            <a:ahLst/>
            <a:cxnLst/>
            <a:rect l="l" t="t" r="r" b="b"/>
            <a:pathLst>
              <a:path w="316865" h="316865">
                <a:moveTo>
                  <a:pt x="316744" y="316733"/>
                </a:moveTo>
                <a:lnTo>
                  <a:pt x="0" y="316733"/>
                </a:lnTo>
                <a:lnTo>
                  <a:pt x="0" y="0"/>
                </a:lnTo>
                <a:lnTo>
                  <a:pt x="316744" y="0"/>
                </a:lnTo>
                <a:lnTo>
                  <a:pt x="316744" y="316733"/>
                </a:lnTo>
                <a:close/>
              </a:path>
            </a:pathLst>
          </a:custGeom>
          <a:solidFill>
            <a:srgbClr val="EC008C"/>
          </a:solidFill>
        </p:spPr>
        <p:txBody>
          <a:bodyPr wrap="square" lIns="0" tIns="0" rIns="0" bIns="0" rtlCol="0"/>
          <a:lstStyle/>
          <a:p>
            <a:endParaRPr sz="1092"/>
          </a:p>
        </p:txBody>
      </p:sp>
      <p:sp>
        <p:nvSpPr>
          <p:cNvPr id="10" name="object 8"/>
          <p:cNvSpPr/>
          <p:nvPr userDrawn="1">
            <p:custDataLst>
              <p:custData r:id="rId10"/>
            </p:custDataLst>
          </p:nvPr>
        </p:nvSpPr>
        <p:spPr>
          <a:xfrm>
            <a:off x="5667248" y="6433254"/>
            <a:ext cx="192147" cy="192147"/>
          </a:xfrm>
          <a:custGeom>
            <a:avLst/>
            <a:gdLst/>
            <a:ahLst/>
            <a:cxnLst/>
            <a:rect l="l" t="t" r="r" b="b"/>
            <a:pathLst>
              <a:path w="316865" h="316865">
                <a:moveTo>
                  <a:pt x="316733" y="316733"/>
                </a:moveTo>
                <a:lnTo>
                  <a:pt x="0" y="316733"/>
                </a:lnTo>
                <a:lnTo>
                  <a:pt x="0" y="0"/>
                </a:lnTo>
                <a:lnTo>
                  <a:pt x="316733" y="0"/>
                </a:lnTo>
                <a:lnTo>
                  <a:pt x="316733" y="316733"/>
                </a:lnTo>
                <a:close/>
              </a:path>
            </a:pathLst>
          </a:custGeom>
          <a:solidFill>
            <a:srgbClr val="00AEEF"/>
          </a:solidFill>
        </p:spPr>
        <p:txBody>
          <a:bodyPr wrap="square" lIns="0" tIns="0" rIns="0" bIns="0" rtlCol="0"/>
          <a:lstStyle/>
          <a:p>
            <a:endParaRPr sz="1092"/>
          </a:p>
        </p:txBody>
      </p:sp>
      <p:sp>
        <p:nvSpPr>
          <p:cNvPr id="11" name="object 7"/>
          <p:cNvSpPr/>
          <p:nvPr userDrawn="1">
            <p:custDataLst>
              <p:custData r:id="rId11"/>
            </p:custDataLst>
          </p:nvPr>
        </p:nvSpPr>
        <p:spPr>
          <a:xfrm>
            <a:off x="6322524" y="6433253"/>
            <a:ext cx="192147" cy="192147"/>
          </a:xfrm>
          <a:custGeom>
            <a:avLst/>
            <a:gdLst/>
            <a:ahLst/>
            <a:cxnLst/>
            <a:rect l="l" t="t" r="r" b="b"/>
            <a:pathLst>
              <a:path w="316865" h="316865">
                <a:moveTo>
                  <a:pt x="316733" y="316733"/>
                </a:moveTo>
                <a:lnTo>
                  <a:pt x="0" y="316733"/>
                </a:lnTo>
                <a:lnTo>
                  <a:pt x="0" y="0"/>
                </a:lnTo>
                <a:lnTo>
                  <a:pt x="316733" y="0"/>
                </a:lnTo>
                <a:lnTo>
                  <a:pt x="316733" y="316733"/>
                </a:lnTo>
                <a:close/>
              </a:path>
            </a:pathLst>
          </a:custGeom>
          <a:solidFill>
            <a:srgbClr val="FBDC00"/>
          </a:solidFill>
        </p:spPr>
        <p:txBody>
          <a:bodyPr wrap="square" lIns="0" tIns="0" rIns="0" bIns="0" rtlCol="0"/>
          <a:lstStyle/>
          <a:p>
            <a:endParaRPr sz="1092"/>
          </a:p>
        </p:txBody>
      </p:sp>
      <p:sp>
        <p:nvSpPr>
          <p:cNvPr id="12" name="Footer Placeholder 1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4" name="TextBox 13"/>
          <p:cNvSpPr txBox="1"/>
          <p:nvPr userDrawn="1"/>
        </p:nvSpPr>
        <p:spPr>
          <a:xfrm>
            <a:off x="724140" y="6356350"/>
            <a:ext cx="4389120" cy="369332"/>
          </a:xfrm>
          <a:prstGeom prst="rect">
            <a:avLst/>
          </a:prstGeom>
          <a:noFill/>
        </p:spPr>
        <p:txBody>
          <a:bodyPr wrap="square" rtlCol="0">
            <a:spAutoFit/>
          </a:bodyPr>
          <a:lstStyle/>
          <a:p>
            <a:r>
              <a:rPr lang="en-US" dirty="0" smtClean="0"/>
              <a:t>THE FUTURE BELONGS</a:t>
            </a:r>
            <a:r>
              <a:rPr lang="en-US" baseline="0" dirty="0" smtClean="0"/>
              <a:t> TO </a:t>
            </a:r>
            <a:r>
              <a:rPr lang="en-US" b="1" baseline="0" dirty="0" smtClean="0"/>
              <a:t>EVERYONE</a:t>
            </a:r>
            <a:endParaRPr lang="en-US" b="1" dirty="0"/>
          </a:p>
        </p:txBody>
      </p:sp>
      <p:sp>
        <p:nvSpPr>
          <p:cNvPr id="15" name="TextBox 14"/>
          <p:cNvSpPr txBox="1"/>
          <p:nvPr userDrawn="1"/>
        </p:nvSpPr>
        <p:spPr>
          <a:xfrm>
            <a:off x="8964168" y="6352144"/>
            <a:ext cx="2389632" cy="369332"/>
          </a:xfrm>
          <a:prstGeom prst="rect">
            <a:avLst/>
          </a:prstGeom>
          <a:noFill/>
        </p:spPr>
        <p:txBody>
          <a:bodyPr wrap="square" rtlCol="0">
            <a:spAutoFit/>
          </a:bodyPr>
          <a:lstStyle/>
          <a:p>
            <a:r>
              <a:rPr lang="en-US" b="1" dirty="0" smtClean="0"/>
              <a:t>CSUN | APH.ORG</a:t>
            </a:r>
            <a:endParaRPr lang="en-US" b="1" dirty="0"/>
          </a:p>
        </p:txBody>
      </p:sp>
    </p:spTree>
    <p:extLst>
      <p:ext uri="{BB962C8B-B14F-4D97-AF65-F5344CB8AC3E}">
        <p14:creationId xmlns:p14="http://schemas.microsoft.com/office/powerpoint/2010/main" val="174699927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8" r:id="rId3"/>
    <p:sldLayoutId id="2147483717" r:id="rId4"/>
    <p:sldLayoutId id="2147483712" r:id="rId5"/>
    <p:sldLayoutId id="2147483715" r:id="rId6"/>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hyperlink" Target="http://brailleblaster.or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8" y="1843190"/>
            <a:ext cx="12191144" cy="0"/>
          </a:xfrm>
          <a:custGeom>
            <a:avLst/>
            <a:gdLst/>
            <a:ahLst/>
            <a:cxnLst/>
            <a:rect l="l" t="t" r="r" b="b"/>
            <a:pathLst>
              <a:path w="20104100">
                <a:moveTo>
                  <a:pt x="0" y="0"/>
                </a:moveTo>
                <a:lnTo>
                  <a:pt x="20104099" y="0"/>
                </a:lnTo>
              </a:path>
            </a:pathLst>
          </a:custGeom>
          <a:ln w="20941">
            <a:solidFill>
              <a:srgbClr val="231F20"/>
            </a:solidFill>
          </a:ln>
        </p:spPr>
        <p:txBody>
          <a:bodyPr wrap="square" lIns="0" tIns="0" rIns="0" bIns="0" rtlCol="0"/>
          <a:lstStyle/>
          <a:p>
            <a:endParaRPr sz="1092"/>
          </a:p>
        </p:txBody>
      </p:sp>
      <p:sp>
        <p:nvSpPr>
          <p:cNvPr id="3" name="object 3"/>
          <p:cNvSpPr/>
          <p:nvPr/>
        </p:nvSpPr>
        <p:spPr>
          <a:xfrm>
            <a:off x="10830860" y="0"/>
            <a:ext cx="0" cy="6857615"/>
          </a:xfrm>
          <a:custGeom>
            <a:avLst/>
            <a:gdLst/>
            <a:ahLst/>
            <a:cxnLst/>
            <a:rect l="l" t="t" r="r" b="b"/>
            <a:pathLst>
              <a:path h="11308715">
                <a:moveTo>
                  <a:pt x="0" y="11308556"/>
                </a:moveTo>
                <a:lnTo>
                  <a:pt x="0" y="0"/>
                </a:lnTo>
              </a:path>
            </a:pathLst>
          </a:custGeom>
          <a:ln w="20941">
            <a:solidFill>
              <a:srgbClr val="231F20"/>
            </a:solidFill>
          </a:ln>
        </p:spPr>
        <p:txBody>
          <a:bodyPr wrap="square" lIns="0" tIns="0" rIns="0" bIns="0" rtlCol="0"/>
          <a:lstStyle/>
          <a:p>
            <a:endParaRPr sz="1092"/>
          </a:p>
        </p:txBody>
      </p:sp>
      <p:sp>
        <p:nvSpPr>
          <p:cNvPr id="4" name="object 4"/>
          <p:cNvSpPr/>
          <p:nvPr/>
        </p:nvSpPr>
        <p:spPr>
          <a:xfrm>
            <a:off x="8578068" y="4016964"/>
            <a:ext cx="2253013" cy="0"/>
          </a:xfrm>
          <a:custGeom>
            <a:avLst/>
            <a:gdLst/>
            <a:ahLst/>
            <a:cxnLst/>
            <a:rect l="l" t="t" r="r" b="b"/>
            <a:pathLst>
              <a:path w="3715384">
                <a:moveTo>
                  <a:pt x="0" y="0"/>
                </a:moveTo>
                <a:lnTo>
                  <a:pt x="3715017" y="0"/>
                </a:lnTo>
              </a:path>
            </a:pathLst>
          </a:custGeom>
          <a:ln w="20941">
            <a:solidFill>
              <a:srgbClr val="231F20"/>
            </a:solidFill>
          </a:ln>
        </p:spPr>
        <p:txBody>
          <a:bodyPr wrap="square" lIns="0" tIns="0" rIns="0" bIns="0" rtlCol="0"/>
          <a:lstStyle/>
          <a:p>
            <a:endParaRPr sz="1092"/>
          </a:p>
        </p:txBody>
      </p:sp>
      <p:sp>
        <p:nvSpPr>
          <p:cNvPr id="5" name="object 5"/>
          <p:cNvSpPr/>
          <p:nvPr/>
        </p:nvSpPr>
        <p:spPr>
          <a:xfrm>
            <a:off x="8578068" y="4778039"/>
            <a:ext cx="2253013" cy="0"/>
          </a:xfrm>
          <a:custGeom>
            <a:avLst/>
            <a:gdLst/>
            <a:ahLst/>
            <a:cxnLst/>
            <a:rect l="l" t="t" r="r" b="b"/>
            <a:pathLst>
              <a:path w="3715384">
                <a:moveTo>
                  <a:pt x="0" y="0"/>
                </a:moveTo>
                <a:lnTo>
                  <a:pt x="3715017" y="0"/>
                </a:lnTo>
              </a:path>
            </a:pathLst>
          </a:custGeom>
          <a:ln w="20941">
            <a:solidFill>
              <a:srgbClr val="231F20"/>
            </a:solidFill>
          </a:ln>
        </p:spPr>
        <p:txBody>
          <a:bodyPr wrap="square" lIns="0" tIns="0" rIns="0" bIns="0" rtlCol="0"/>
          <a:lstStyle/>
          <a:p>
            <a:endParaRPr sz="1092"/>
          </a:p>
        </p:txBody>
      </p:sp>
      <p:sp>
        <p:nvSpPr>
          <p:cNvPr id="6" name="object 6"/>
          <p:cNvSpPr txBox="1">
            <a:spLocks noGrp="1"/>
          </p:cNvSpPr>
          <p:nvPr>
            <p:ph type="title"/>
          </p:nvPr>
        </p:nvSpPr>
        <p:spPr>
          <a:xfrm>
            <a:off x="8979567" y="2489071"/>
            <a:ext cx="1616886" cy="973229"/>
          </a:xfrm>
          <a:prstGeom prst="rect">
            <a:avLst/>
          </a:prstGeom>
        </p:spPr>
        <p:txBody>
          <a:bodyPr vert="horz" wrap="square" lIns="0" tIns="7316" rIns="0" bIns="0" rtlCol="0">
            <a:spAutoFit/>
          </a:bodyPr>
          <a:lstStyle/>
          <a:p>
            <a:pPr marL="140933" marR="3081" indent="-133617" algn="r">
              <a:lnSpc>
                <a:spcPct val="100400"/>
              </a:lnSpc>
              <a:spcBef>
                <a:spcPts val="58"/>
              </a:spcBef>
            </a:pPr>
            <a:r>
              <a:rPr sz="2092" b="1" dirty="0">
                <a:latin typeface="Arial Black"/>
                <a:cs typeface="Arial Black"/>
              </a:rPr>
              <a:t>AMERICAN  PRINTING  HOUSE</a:t>
            </a:r>
            <a:endParaRPr sz="2092" dirty="0">
              <a:latin typeface="Arial Black"/>
              <a:cs typeface="Arial Black"/>
            </a:endParaRPr>
          </a:p>
        </p:txBody>
      </p:sp>
      <p:sp>
        <p:nvSpPr>
          <p:cNvPr id="7" name="object 7"/>
          <p:cNvSpPr txBox="1"/>
          <p:nvPr/>
        </p:nvSpPr>
        <p:spPr>
          <a:xfrm>
            <a:off x="8923033" y="4226902"/>
            <a:ext cx="1694284" cy="330501"/>
          </a:xfrm>
          <a:prstGeom prst="rect">
            <a:avLst/>
          </a:prstGeom>
        </p:spPr>
        <p:txBody>
          <a:bodyPr vert="horz" wrap="square" lIns="0" tIns="8471" rIns="0" bIns="0" rtlCol="0">
            <a:spAutoFit/>
          </a:bodyPr>
          <a:lstStyle/>
          <a:p>
            <a:pPr marL="7701">
              <a:spcBef>
                <a:spcPts val="67"/>
              </a:spcBef>
            </a:pPr>
            <a:r>
              <a:rPr sz="2092" b="1" spc="3" dirty="0">
                <a:solidFill>
                  <a:srgbClr val="231F20"/>
                </a:solidFill>
                <a:latin typeface="Arial Black"/>
                <a:cs typeface="Arial Black"/>
              </a:rPr>
              <a:t>A</a:t>
            </a:r>
            <a:r>
              <a:rPr sz="2092" b="1" spc="-288" dirty="0">
                <a:solidFill>
                  <a:srgbClr val="231F20"/>
                </a:solidFill>
                <a:latin typeface="Arial Black"/>
                <a:cs typeface="Arial Black"/>
              </a:rPr>
              <a:t> </a:t>
            </a:r>
            <a:r>
              <a:rPr sz="2092" b="1" spc="3" dirty="0">
                <a:solidFill>
                  <a:srgbClr val="231F20"/>
                </a:solidFill>
                <a:latin typeface="Arial Black"/>
                <a:cs typeface="Arial Black"/>
              </a:rPr>
              <a:t>P</a:t>
            </a:r>
            <a:r>
              <a:rPr sz="2092" b="1" spc="-288" dirty="0">
                <a:solidFill>
                  <a:srgbClr val="231F20"/>
                </a:solidFill>
                <a:latin typeface="Arial Black"/>
                <a:cs typeface="Arial Black"/>
              </a:rPr>
              <a:t> </a:t>
            </a:r>
            <a:r>
              <a:rPr sz="2092" b="1" spc="3" dirty="0">
                <a:solidFill>
                  <a:srgbClr val="231F20"/>
                </a:solidFill>
                <a:latin typeface="Arial Black"/>
                <a:cs typeface="Arial Black"/>
              </a:rPr>
              <a:t>H</a:t>
            </a:r>
            <a:r>
              <a:rPr sz="2092" b="1" spc="-288" dirty="0">
                <a:solidFill>
                  <a:srgbClr val="231F20"/>
                </a:solidFill>
                <a:latin typeface="Arial Black"/>
                <a:cs typeface="Arial Black"/>
              </a:rPr>
              <a:t> </a:t>
            </a:r>
            <a:r>
              <a:rPr sz="2092" b="1" dirty="0">
                <a:solidFill>
                  <a:srgbClr val="231F20"/>
                </a:solidFill>
                <a:latin typeface="Arial Black"/>
                <a:cs typeface="Arial Black"/>
              </a:rPr>
              <a:t>.</a:t>
            </a:r>
            <a:r>
              <a:rPr sz="2092" b="1" spc="-288" dirty="0">
                <a:solidFill>
                  <a:srgbClr val="231F20"/>
                </a:solidFill>
                <a:latin typeface="Arial Black"/>
                <a:cs typeface="Arial Black"/>
              </a:rPr>
              <a:t> </a:t>
            </a:r>
            <a:r>
              <a:rPr sz="2092" b="1" spc="3" dirty="0">
                <a:solidFill>
                  <a:srgbClr val="231F20"/>
                </a:solidFill>
                <a:latin typeface="Arial Black"/>
                <a:cs typeface="Arial Black"/>
              </a:rPr>
              <a:t>O</a:t>
            </a:r>
            <a:r>
              <a:rPr sz="2092" b="1" spc="-288" dirty="0">
                <a:solidFill>
                  <a:srgbClr val="231F20"/>
                </a:solidFill>
                <a:latin typeface="Arial Black"/>
                <a:cs typeface="Arial Black"/>
              </a:rPr>
              <a:t> </a:t>
            </a:r>
            <a:r>
              <a:rPr sz="2092" b="1" spc="3" dirty="0">
                <a:solidFill>
                  <a:srgbClr val="231F20"/>
                </a:solidFill>
                <a:latin typeface="Arial Black"/>
                <a:cs typeface="Arial Black"/>
              </a:rPr>
              <a:t>R</a:t>
            </a:r>
            <a:r>
              <a:rPr sz="2092" b="1" spc="-327" dirty="0">
                <a:solidFill>
                  <a:srgbClr val="231F20"/>
                </a:solidFill>
                <a:latin typeface="Arial Black"/>
                <a:cs typeface="Arial Black"/>
              </a:rPr>
              <a:t> </a:t>
            </a:r>
            <a:r>
              <a:rPr sz="2092" b="1" spc="3" dirty="0">
                <a:solidFill>
                  <a:srgbClr val="231F20"/>
                </a:solidFill>
                <a:latin typeface="Arial Black"/>
                <a:cs typeface="Arial Black"/>
              </a:rPr>
              <a:t>G</a:t>
            </a:r>
            <a:endParaRPr sz="2092">
              <a:latin typeface="Arial Black"/>
              <a:cs typeface="Arial Black"/>
            </a:endParaRPr>
          </a:p>
        </p:txBody>
      </p:sp>
      <p:sp>
        <p:nvSpPr>
          <p:cNvPr id="8" name="object 8"/>
          <p:cNvSpPr/>
          <p:nvPr/>
        </p:nvSpPr>
        <p:spPr>
          <a:xfrm>
            <a:off x="9876423" y="3487899"/>
            <a:ext cx="192147" cy="192147"/>
          </a:xfrm>
          <a:custGeom>
            <a:avLst/>
            <a:gdLst/>
            <a:ahLst/>
            <a:cxnLst/>
            <a:rect l="l" t="t" r="r" b="b"/>
            <a:pathLst>
              <a:path w="316865" h="316864">
                <a:moveTo>
                  <a:pt x="316733" y="316744"/>
                </a:moveTo>
                <a:lnTo>
                  <a:pt x="0" y="316744"/>
                </a:lnTo>
                <a:lnTo>
                  <a:pt x="0" y="0"/>
                </a:lnTo>
                <a:lnTo>
                  <a:pt x="316733" y="0"/>
                </a:lnTo>
                <a:lnTo>
                  <a:pt x="316733" y="316744"/>
                </a:lnTo>
                <a:close/>
              </a:path>
            </a:pathLst>
          </a:custGeom>
          <a:solidFill>
            <a:srgbClr val="FBDC00"/>
          </a:solidFill>
        </p:spPr>
        <p:txBody>
          <a:bodyPr wrap="square" lIns="0" tIns="0" rIns="0" bIns="0" rtlCol="0"/>
          <a:lstStyle/>
          <a:p>
            <a:endParaRPr sz="1092"/>
          </a:p>
        </p:txBody>
      </p:sp>
      <p:sp>
        <p:nvSpPr>
          <p:cNvPr id="9" name="object 9"/>
          <p:cNvSpPr/>
          <p:nvPr/>
        </p:nvSpPr>
        <p:spPr>
          <a:xfrm>
            <a:off x="10141453" y="3487899"/>
            <a:ext cx="192147" cy="192147"/>
          </a:xfrm>
          <a:custGeom>
            <a:avLst/>
            <a:gdLst/>
            <a:ahLst/>
            <a:cxnLst/>
            <a:rect l="l" t="t" r="r" b="b"/>
            <a:pathLst>
              <a:path w="316865" h="316864">
                <a:moveTo>
                  <a:pt x="316744" y="316744"/>
                </a:moveTo>
                <a:lnTo>
                  <a:pt x="0" y="316744"/>
                </a:lnTo>
                <a:lnTo>
                  <a:pt x="0" y="0"/>
                </a:lnTo>
                <a:lnTo>
                  <a:pt x="316744" y="0"/>
                </a:lnTo>
                <a:lnTo>
                  <a:pt x="316744" y="316744"/>
                </a:lnTo>
                <a:close/>
              </a:path>
            </a:pathLst>
          </a:custGeom>
          <a:solidFill>
            <a:srgbClr val="00AEEF"/>
          </a:solidFill>
        </p:spPr>
        <p:txBody>
          <a:bodyPr wrap="square" lIns="0" tIns="0" rIns="0" bIns="0" rtlCol="0"/>
          <a:lstStyle/>
          <a:p>
            <a:endParaRPr sz="1092"/>
          </a:p>
        </p:txBody>
      </p:sp>
      <p:sp>
        <p:nvSpPr>
          <p:cNvPr id="10" name="object 10"/>
          <p:cNvSpPr/>
          <p:nvPr/>
        </p:nvSpPr>
        <p:spPr>
          <a:xfrm>
            <a:off x="10404306" y="3487899"/>
            <a:ext cx="192147" cy="192147"/>
          </a:xfrm>
          <a:custGeom>
            <a:avLst/>
            <a:gdLst/>
            <a:ahLst/>
            <a:cxnLst/>
            <a:rect l="l" t="t" r="r" b="b"/>
            <a:pathLst>
              <a:path w="316865" h="316864">
                <a:moveTo>
                  <a:pt x="316744" y="316744"/>
                </a:moveTo>
                <a:lnTo>
                  <a:pt x="0" y="316744"/>
                </a:lnTo>
                <a:lnTo>
                  <a:pt x="0" y="0"/>
                </a:lnTo>
                <a:lnTo>
                  <a:pt x="316744" y="0"/>
                </a:lnTo>
                <a:lnTo>
                  <a:pt x="316744" y="316744"/>
                </a:lnTo>
                <a:close/>
              </a:path>
            </a:pathLst>
          </a:custGeom>
          <a:solidFill>
            <a:srgbClr val="EC008C"/>
          </a:solidFill>
        </p:spPr>
        <p:txBody>
          <a:bodyPr wrap="square" lIns="0" tIns="0" rIns="0" bIns="0" rtlCol="0"/>
          <a:lstStyle/>
          <a:p>
            <a:endParaRPr sz="1092"/>
          </a:p>
        </p:txBody>
      </p:sp>
      <p:sp>
        <p:nvSpPr>
          <p:cNvPr id="11" name="object 11"/>
          <p:cNvSpPr txBox="1"/>
          <p:nvPr/>
        </p:nvSpPr>
        <p:spPr>
          <a:xfrm>
            <a:off x="8216079" y="5219003"/>
            <a:ext cx="2388555" cy="651282"/>
          </a:xfrm>
          <a:prstGeom prst="rect">
            <a:avLst/>
          </a:prstGeom>
        </p:spPr>
        <p:txBody>
          <a:bodyPr vert="horz" wrap="square" lIns="0" tIns="7316" rIns="0" bIns="0" rtlCol="0">
            <a:spAutoFit/>
          </a:bodyPr>
          <a:lstStyle/>
          <a:p>
            <a:pPr marL="7701" marR="3081" indent="1367747">
              <a:lnSpc>
                <a:spcPct val="100400"/>
              </a:lnSpc>
              <a:spcBef>
                <a:spcPts val="58"/>
              </a:spcBef>
              <a:tabLst>
                <a:tab pos="1508296" algn="l"/>
              </a:tabLst>
            </a:pPr>
            <a:r>
              <a:rPr sz="2092" b="1" spc="3" dirty="0">
                <a:solidFill>
                  <a:srgbClr val="231F20"/>
                </a:solidFill>
                <a:latin typeface="Arial Black"/>
                <a:cs typeface="Arial Black"/>
              </a:rPr>
              <a:t>C</a:t>
            </a:r>
            <a:r>
              <a:rPr sz="2092" b="1" spc="-300" dirty="0">
                <a:solidFill>
                  <a:srgbClr val="231F20"/>
                </a:solidFill>
                <a:latin typeface="Arial Black"/>
                <a:cs typeface="Arial Black"/>
              </a:rPr>
              <a:t> </a:t>
            </a:r>
            <a:r>
              <a:rPr sz="2092" b="1" spc="3" dirty="0">
                <a:solidFill>
                  <a:srgbClr val="231F20"/>
                </a:solidFill>
                <a:latin typeface="Arial Black"/>
                <a:cs typeface="Arial Black"/>
              </a:rPr>
              <a:t>S</a:t>
            </a:r>
            <a:r>
              <a:rPr sz="2092" b="1" spc="-300" dirty="0">
                <a:solidFill>
                  <a:srgbClr val="231F20"/>
                </a:solidFill>
                <a:latin typeface="Arial Black"/>
                <a:cs typeface="Arial Black"/>
              </a:rPr>
              <a:t> </a:t>
            </a:r>
            <a:r>
              <a:rPr sz="2092" b="1" spc="3" dirty="0">
                <a:solidFill>
                  <a:srgbClr val="231F20"/>
                </a:solidFill>
                <a:latin typeface="Arial Black"/>
                <a:cs typeface="Arial Black"/>
              </a:rPr>
              <a:t>U</a:t>
            </a:r>
            <a:r>
              <a:rPr sz="2092" b="1" spc="-300" dirty="0">
                <a:solidFill>
                  <a:srgbClr val="231F20"/>
                </a:solidFill>
                <a:latin typeface="Arial Black"/>
                <a:cs typeface="Arial Black"/>
              </a:rPr>
              <a:t> </a:t>
            </a:r>
            <a:r>
              <a:rPr sz="2092" b="1" spc="3" dirty="0">
                <a:solidFill>
                  <a:srgbClr val="231F20"/>
                </a:solidFill>
                <a:latin typeface="Arial Black"/>
                <a:cs typeface="Arial Black"/>
              </a:rPr>
              <a:t>N  M</a:t>
            </a:r>
            <a:r>
              <a:rPr sz="2092" b="1" spc="-278" dirty="0">
                <a:solidFill>
                  <a:srgbClr val="231F20"/>
                </a:solidFill>
                <a:latin typeface="Arial Black"/>
                <a:cs typeface="Arial Black"/>
              </a:rPr>
              <a:t> </a:t>
            </a:r>
            <a:r>
              <a:rPr sz="2092" b="1" spc="3" dirty="0">
                <a:solidFill>
                  <a:srgbClr val="231F20"/>
                </a:solidFill>
                <a:latin typeface="Arial Black"/>
                <a:cs typeface="Arial Black"/>
              </a:rPr>
              <a:t>A</a:t>
            </a:r>
            <a:r>
              <a:rPr sz="2092" b="1" spc="-278" dirty="0">
                <a:solidFill>
                  <a:srgbClr val="231F20"/>
                </a:solidFill>
                <a:latin typeface="Arial Black"/>
                <a:cs typeface="Arial Black"/>
              </a:rPr>
              <a:t> </a:t>
            </a:r>
            <a:r>
              <a:rPr sz="2092" b="1" spc="3" dirty="0">
                <a:solidFill>
                  <a:srgbClr val="231F20"/>
                </a:solidFill>
                <a:latin typeface="Arial Black"/>
                <a:cs typeface="Arial Black"/>
              </a:rPr>
              <a:t>R</a:t>
            </a:r>
            <a:r>
              <a:rPr sz="2092" b="1" spc="-318" dirty="0">
                <a:solidFill>
                  <a:srgbClr val="231F20"/>
                </a:solidFill>
                <a:latin typeface="Arial Black"/>
                <a:cs typeface="Arial Black"/>
              </a:rPr>
              <a:t> </a:t>
            </a:r>
            <a:r>
              <a:rPr sz="2092" b="1" spc="3" dirty="0">
                <a:solidFill>
                  <a:srgbClr val="231F20"/>
                </a:solidFill>
                <a:latin typeface="Arial Black"/>
                <a:cs typeface="Arial Black"/>
              </a:rPr>
              <a:t>C</a:t>
            </a:r>
            <a:r>
              <a:rPr sz="2092" b="1" spc="-278" dirty="0">
                <a:solidFill>
                  <a:srgbClr val="231F20"/>
                </a:solidFill>
                <a:latin typeface="Arial Black"/>
                <a:cs typeface="Arial Black"/>
              </a:rPr>
              <a:t> </a:t>
            </a:r>
            <a:r>
              <a:rPr sz="2092" b="1" spc="3" dirty="0">
                <a:solidFill>
                  <a:srgbClr val="231F20"/>
                </a:solidFill>
                <a:latin typeface="Arial Black"/>
                <a:cs typeface="Arial Black"/>
              </a:rPr>
              <a:t>H	</a:t>
            </a:r>
            <a:r>
              <a:rPr sz="2092" b="1" dirty="0">
                <a:solidFill>
                  <a:srgbClr val="231F20"/>
                </a:solidFill>
                <a:latin typeface="Arial Black"/>
                <a:cs typeface="Arial Black"/>
              </a:rPr>
              <a:t>2</a:t>
            </a:r>
            <a:r>
              <a:rPr sz="2092" b="1" spc="-297" dirty="0">
                <a:solidFill>
                  <a:srgbClr val="231F20"/>
                </a:solidFill>
                <a:latin typeface="Arial Black"/>
                <a:cs typeface="Arial Black"/>
              </a:rPr>
              <a:t> </a:t>
            </a:r>
            <a:r>
              <a:rPr sz="2092" b="1" dirty="0">
                <a:solidFill>
                  <a:srgbClr val="231F20"/>
                </a:solidFill>
                <a:latin typeface="Arial Black"/>
                <a:cs typeface="Arial Black"/>
              </a:rPr>
              <a:t>0</a:t>
            </a:r>
            <a:r>
              <a:rPr sz="2092" b="1" spc="-297" dirty="0">
                <a:solidFill>
                  <a:srgbClr val="231F20"/>
                </a:solidFill>
                <a:latin typeface="Arial Black"/>
                <a:cs typeface="Arial Black"/>
              </a:rPr>
              <a:t> </a:t>
            </a:r>
            <a:r>
              <a:rPr sz="2092" b="1" dirty="0">
                <a:solidFill>
                  <a:srgbClr val="231F20"/>
                </a:solidFill>
                <a:latin typeface="Arial Black"/>
                <a:cs typeface="Arial Black"/>
              </a:rPr>
              <a:t>1</a:t>
            </a:r>
            <a:r>
              <a:rPr sz="2092" b="1" spc="-297" dirty="0">
                <a:solidFill>
                  <a:srgbClr val="231F20"/>
                </a:solidFill>
                <a:latin typeface="Arial Black"/>
                <a:cs typeface="Arial Black"/>
              </a:rPr>
              <a:t> </a:t>
            </a:r>
            <a:r>
              <a:rPr sz="2092" b="1" dirty="0">
                <a:solidFill>
                  <a:srgbClr val="231F20"/>
                </a:solidFill>
                <a:latin typeface="Arial Black"/>
                <a:cs typeface="Arial Black"/>
              </a:rPr>
              <a:t>8</a:t>
            </a:r>
            <a:endParaRPr sz="2092">
              <a:latin typeface="Arial Black"/>
              <a:cs typeface="Arial Black"/>
            </a:endParaRPr>
          </a:p>
        </p:txBody>
      </p:sp>
      <p:sp>
        <p:nvSpPr>
          <p:cNvPr id="12" name="object 12"/>
          <p:cNvSpPr txBox="1"/>
          <p:nvPr/>
        </p:nvSpPr>
        <p:spPr>
          <a:xfrm>
            <a:off x="1429145" y="2512064"/>
            <a:ext cx="5559947" cy="3114388"/>
          </a:xfrm>
          <a:prstGeom prst="rect">
            <a:avLst/>
          </a:prstGeom>
        </p:spPr>
        <p:txBody>
          <a:bodyPr vert="horz" wrap="square" lIns="0" tIns="6931" rIns="0" bIns="0" rtlCol="0">
            <a:spAutoFit/>
          </a:bodyPr>
          <a:lstStyle/>
          <a:p>
            <a:pPr marL="7701" marR="3081" indent="112824" algn="r">
              <a:lnSpc>
                <a:spcPct val="100299"/>
              </a:lnSpc>
              <a:spcBef>
                <a:spcPts val="55"/>
              </a:spcBef>
            </a:pPr>
            <a:r>
              <a:rPr sz="6731" spc="9" dirty="0">
                <a:solidFill>
                  <a:srgbClr val="231F20"/>
                </a:solidFill>
                <a:latin typeface="Arial"/>
                <a:cs typeface="Arial"/>
              </a:rPr>
              <a:t>THE</a:t>
            </a:r>
            <a:r>
              <a:rPr sz="6731" spc="-55" dirty="0">
                <a:solidFill>
                  <a:srgbClr val="231F20"/>
                </a:solidFill>
                <a:latin typeface="Arial"/>
                <a:cs typeface="Arial"/>
              </a:rPr>
              <a:t> </a:t>
            </a:r>
            <a:r>
              <a:rPr sz="6731" spc="9" dirty="0">
                <a:solidFill>
                  <a:srgbClr val="231F20"/>
                </a:solidFill>
                <a:latin typeface="Arial"/>
                <a:cs typeface="Arial"/>
              </a:rPr>
              <a:t>FUTURE </a:t>
            </a:r>
            <a:r>
              <a:rPr sz="6731" dirty="0">
                <a:solidFill>
                  <a:srgbClr val="231F20"/>
                </a:solidFill>
                <a:latin typeface="Arial"/>
                <a:cs typeface="Arial"/>
              </a:rPr>
              <a:t> </a:t>
            </a:r>
            <a:r>
              <a:rPr sz="6731" spc="9" dirty="0">
                <a:solidFill>
                  <a:srgbClr val="231F20"/>
                </a:solidFill>
                <a:latin typeface="Arial"/>
                <a:cs typeface="Arial"/>
              </a:rPr>
              <a:t>BELONGS</a:t>
            </a:r>
            <a:r>
              <a:rPr sz="6731" spc="-170" dirty="0">
                <a:solidFill>
                  <a:srgbClr val="231F20"/>
                </a:solidFill>
                <a:latin typeface="Arial"/>
                <a:cs typeface="Arial"/>
              </a:rPr>
              <a:t> </a:t>
            </a:r>
            <a:r>
              <a:rPr sz="6731" spc="-52" dirty="0">
                <a:solidFill>
                  <a:srgbClr val="231F20"/>
                </a:solidFill>
                <a:latin typeface="Arial"/>
                <a:cs typeface="Arial"/>
              </a:rPr>
              <a:t>TO </a:t>
            </a:r>
            <a:r>
              <a:rPr sz="6731" dirty="0">
                <a:solidFill>
                  <a:srgbClr val="231F20"/>
                </a:solidFill>
                <a:latin typeface="Arial"/>
                <a:cs typeface="Arial"/>
              </a:rPr>
              <a:t> </a:t>
            </a:r>
            <a:r>
              <a:rPr sz="6731" b="1" spc="9" dirty="0">
                <a:solidFill>
                  <a:srgbClr val="231F20"/>
                </a:solidFill>
                <a:latin typeface="Arial"/>
                <a:cs typeface="Arial"/>
              </a:rPr>
              <a:t>EVE</a:t>
            </a:r>
            <a:r>
              <a:rPr sz="6731" b="1" spc="-240" dirty="0">
                <a:solidFill>
                  <a:srgbClr val="231F20"/>
                </a:solidFill>
                <a:latin typeface="Arial"/>
                <a:cs typeface="Arial"/>
              </a:rPr>
              <a:t>R</a:t>
            </a:r>
            <a:r>
              <a:rPr sz="6731" b="1" spc="9" dirty="0">
                <a:solidFill>
                  <a:srgbClr val="231F20"/>
                </a:solidFill>
                <a:latin typeface="Arial"/>
                <a:cs typeface="Arial"/>
              </a:rPr>
              <a:t>YONE</a:t>
            </a:r>
            <a:endParaRPr sz="6731" dirty="0">
              <a:latin typeface="Arial"/>
              <a:cs typeface="Arial"/>
            </a:endParaRPr>
          </a:p>
        </p:txBody>
      </p:sp>
    </p:spTree>
    <p:extLst>
      <p:ext uri="{BB962C8B-B14F-4D97-AF65-F5344CB8AC3E}">
        <p14:creationId xmlns:p14="http://schemas.microsoft.com/office/powerpoint/2010/main" val="1551749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fontScale="90000"/>
          </a:bodyPr>
          <a:lstStyle/>
          <a:p>
            <a:r>
              <a:rPr lang="en-US" dirty="0" smtClean="0"/>
              <a:t>Automatic re-translation and re-formatting</a:t>
            </a:r>
            <a:endParaRPr lang="en-US" dirty="0"/>
          </a:p>
        </p:txBody>
      </p:sp>
      <p:sp>
        <p:nvSpPr>
          <p:cNvPr id="3" name="Content Placeholder 2"/>
          <p:cNvSpPr>
            <a:spLocks noGrp="1"/>
          </p:cNvSpPr>
          <p:nvPr>
            <p:ph idx="1"/>
          </p:nvPr>
        </p:nvSpPr>
        <p:spPr>
          <a:prstGeom prst="rect">
            <a:avLst/>
          </a:prstGeom>
        </p:spPr>
        <p:txBody>
          <a:bodyPr/>
          <a:lstStyle/>
          <a:p>
            <a:r>
              <a:rPr lang="en-US" dirty="0" smtClean="0"/>
              <a:t>Re-flow page numbering</a:t>
            </a:r>
          </a:p>
          <a:p>
            <a:r>
              <a:rPr lang="en-US" dirty="0" smtClean="0"/>
              <a:t>Re-format styles </a:t>
            </a:r>
            <a:endParaRPr lang="en-US" dirty="0"/>
          </a:p>
          <a:p>
            <a:r>
              <a:rPr lang="en-US" dirty="0" smtClean="0"/>
              <a:t>Example:  A list that has blank lines before and after will have them removed if it falls at the first line of a page after reformatting.</a:t>
            </a:r>
          </a:p>
          <a:p>
            <a:pPr lvl="1"/>
            <a:endParaRPr lang="en-US" dirty="0"/>
          </a:p>
        </p:txBody>
      </p:sp>
    </p:spTree>
    <p:extLst>
      <p:ext uri="{BB962C8B-B14F-4D97-AF65-F5344CB8AC3E}">
        <p14:creationId xmlns:p14="http://schemas.microsoft.com/office/powerpoint/2010/main" val="2518666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fontScale="90000"/>
          </a:bodyPr>
          <a:lstStyle/>
          <a:p>
            <a:r>
              <a:rPr lang="en-US" dirty="0" smtClean="0"/>
              <a:t>STEM (Science, Technology, Engineering, Math)</a:t>
            </a:r>
            <a:endParaRPr lang="en-US" dirty="0"/>
          </a:p>
        </p:txBody>
      </p:sp>
      <p:sp>
        <p:nvSpPr>
          <p:cNvPr id="3" name="Content Placeholder 2"/>
          <p:cNvSpPr>
            <a:spLocks noGrp="1"/>
          </p:cNvSpPr>
          <p:nvPr>
            <p:ph idx="1"/>
          </p:nvPr>
        </p:nvSpPr>
        <p:spPr>
          <a:prstGeom prst="rect">
            <a:avLst/>
          </a:prstGeom>
        </p:spPr>
        <p:txBody>
          <a:bodyPr>
            <a:normAutofit/>
          </a:bodyPr>
          <a:lstStyle/>
          <a:p>
            <a:r>
              <a:rPr lang="en-US" dirty="0" smtClean="0"/>
              <a:t>Growing need for STEM professionals</a:t>
            </a:r>
          </a:p>
          <a:p>
            <a:r>
              <a:rPr lang="en-US" dirty="0" smtClean="0"/>
              <a:t>Benefits</a:t>
            </a:r>
          </a:p>
          <a:p>
            <a:pPr lvl="1"/>
            <a:r>
              <a:rPr lang="en-US" dirty="0"/>
              <a:t>Higher wages</a:t>
            </a:r>
          </a:p>
          <a:p>
            <a:pPr lvl="1"/>
            <a:r>
              <a:rPr lang="en-US" dirty="0"/>
              <a:t>Higher </a:t>
            </a:r>
            <a:r>
              <a:rPr lang="en-US" dirty="0" smtClean="0"/>
              <a:t>employment</a:t>
            </a:r>
          </a:p>
          <a:p>
            <a:r>
              <a:rPr lang="en-US" dirty="0" smtClean="0"/>
              <a:t>Obstacles for visually impaired students</a:t>
            </a:r>
          </a:p>
          <a:p>
            <a:pPr lvl="1"/>
            <a:r>
              <a:rPr lang="en-US" dirty="0" smtClean="0"/>
              <a:t>Public perceptions</a:t>
            </a:r>
          </a:p>
          <a:p>
            <a:pPr lvl="1"/>
            <a:r>
              <a:rPr lang="en-US" dirty="0" smtClean="0"/>
              <a:t>Visual-based learning norms</a:t>
            </a:r>
          </a:p>
          <a:p>
            <a:pPr lvl="1"/>
            <a:r>
              <a:rPr lang="en-US" dirty="0" smtClean="0"/>
              <a:t>Lack of materials</a:t>
            </a:r>
          </a:p>
          <a:p>
            <a:pPr lvl="2"/>
            <a:endParaRPr lang="en-US" dirty="0"/>
          </a:p>
        </p:txBody>
      </p:sp>
    </p:spTree>
    <p:extLst>
      <p:ext uri="{BB962C8B-B14F-4D97-AF65-F5344CB8AC3E}">
        <p14:creationId xmlns:p14="http://schemas.microsoft.com/office/powerpoint/2010/main" val="4137595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fontScale="90000"/>
          </a:bodyPr>
          <a:lstStyle/>
          <a:p>
            <a:r>
              <a:rPr lang="en-US" dirty="0" smtClean="0"/>
              <a:t>Obstacles to getting STEM Materials in Braille</a:t>
            </a:r>
            <a:endParaRPr lang="en-US" dirty="0"/>
          </a:p>
        </p:txBody>
      </p:sp>
      <p:sp>
        <p:nvSpPr>
          <p:cNvPr id="3" name="Content Placeholder 2"/>
          <p:cNvSpPr>
            <a:spLocks noGrp="1"/>
          </p:cNvSpPr>
          <p:nvPr>
            <p:ph idx="1"/>
          </p:nvPr>
        </p:nvSpPr>
        <p:spPr>
          <a:prstGeom prst="rect">
            <a:avLst/>
          </a:prstGeom>
        </p:spPr>
        <p:txBody>
          <a:bodyPr/>
          <a:lstStyle/>
          <a:p>
            <a:r>
              <a:rPr lang="en-US" dirty="0" smtClean="0"/>
              <a:t>As with literary braille, there are multiple braille codes for STEM braille</a:t>
            </a:r>
          </a:p>
          <a:p>
            <a:pPr lvl="1"/>
            <a:r>
              <a:rPr lang="en-US" dirty="0" smtClean="0"/>
              <a:t>Nemeth</a:t>
            </a:r>
          </a:p>
          <a:p>
            <a:pPr lvl="1"/>
            <a:r>
              <a:rPr lang="en-US" dirty="0" smtClean="0"/>
              <a:t>UEB Math</a:t>
            </a:r>
          </a:p>
          <a:p>
            <a:r>
              <a:rPr lang="en-US" dirty="0" smtClean="0"/>
              <a:t>States, counties, school districts, even teachers can teach different codes</a:t>
            </a:r>
          </a:p>
          <a:p>
            <a:r>
              <a:rPr lang="en-US" dirty="0" smtClean="0"/>
              <a:t>UEB Math leaves room for a lot of creativity based on student, teacher, or transcriber preferences.  </a:t>
            </a:r>
            <a:endParaRPr lang="en-US" dirty="0"/>
          </a:p>
        </p:txBody>
      </p:sp>
    </p:spTree>
    <p:extLst>
      <p:ext uri="{BB962C8B-B14F-4D97-AF65-F5344CB8AC3E}">
        <p14:creationId xmlns:p14="http://schemas.microsoft.com/office/powerpoint/2010/main" val="598923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fontScale="90000"/>
          </a:bodyPr>
          <a:lstStyle/>
          <a:p>
            <a:r>
              <a:rPr lang="en-US" dirty="0" smtClean="0"/>
              <a:t>Spatial Representation of Mathematical Concepts</a:t>
            </a:r>
            <a:endParaRPr lang="en-US" dirty="0"/>
          </a:p>
        </p:txBody>
      </p:sp>
      <p:sp>
        <p:nvSpPr>
          <p:cNvPr id="3" name="Content Placeholder 2"/>
          <p:cNvSpPr>
            <a:spLocks noGrp="1"/>
          </p:cNvSpPr>
          <p:nvPr>
            <p:ph idx="1"/>
          </p:nvPr>
        </p:nvSpPr>
        <p:spPr>
          <a:prstGeom prst="rect">
            <a:avLst/>
          </a:prstGeom>
        </p:spPr>
        <p:txBody>
          <a:bodyPr>
            <a:normAutofit/>
          </a:bodyPr>
          <a:lstStyle/>
          <a:p>
            <a:r>
              <a:rPr lang="en-US" dirty="0" smtClean="0"/>
              <a:t>Spatial representation is used to teach the following:</a:t>
            </a:r>
          </a:p>
          <a:p>
            <a:pPr lvl="1"/>
            <a:r>
              <a:rPr lang="en-US" dirty="0" smtClean="0"/>
              <a:t>Matrices</a:t>
            </a:r>
          </a:p>
          <a:p>
            <a:pPr lvl="1"/>
            <a:r>
              <a:rPr lang="en-US" dirty="0" smtClean="0"/>
              <a:t>Tables</a:t>
            </a:r>
          </a:p>
          <a:p>
            <a:pPr lvl="1"/>
            <a:r>
              <a:rPr lang="en-US" dirty="0" smtClean="0"/>
              <a:t>UEB Math</a:t>
            </a:r>
          </a:p>
          <a:p>
            <a:pPr lvl="1"/>
            <a:r>
              <a:rPr lang="en-US" dirty="0" smtClean="0"/>
              <a:t>3D modeling</a:t>
            </a:r>
          </a:p>
        </p:txBody>
      </p:sp>
    </p:spTree>
    <p:extLst>
      <p:ext uri="{BB962C8B-B14F-4D97-AF65-F5344CB8AC3E}">
        <p14:creationId xmlns:p14="http://schemas.microsoft.com/office/powerpoint/2010/main" val="2537174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Spatial Representation important?</a:t>
            </a:r>
            <a:endParaRPr lang="en-US" dirty="0"/>
          </a:p>
        </p:txBody>
      </p:sp>
      <p:sp>
        <p:nvSpPr>
          <p:cNvPr id="3" name="Content Placeholder 2"/>
          <p:cNvSpPr>
            <a:spLocks noGrp="1"/>
          </p:cNvSpPr>
          <p:nvPr>
            <p:ph sz="half" idx="1"/>
          </p:nvPr>
        </p:nvSpPr>
        <p:spPr/>
        <p:txBody>
          <a:bodyPr/>
          <a:lstStyle/>
          <a:p>
            <a:r>
              <a:rPr lang="en-US" dirty="0" smtClean="0"/>
              <a:t>Math is based on groupings and order of operations</a:t>
            </a:r>
          </a:p>
          <a:p>
            <a:r>
              <a:rPr lang="en-US" dirty="0" smtClean="0"/>
              <a:t>Complex math requires working on a grouping while keeping its relation to another group in mind</a:t>
            </a:r>
          </a:p>
          <a:p>
            <a:r>
              <a:rPr lang="en-US" dirty="0" smtClean="0"/>
              <a:t>Braille provides a way to help keep these group relations distinct </a:t>
            </a:r>
            <a:endParaRPr lang="en-US" dirty="0"/>
          </a:p>
        </p:txBody>
      </p:sp>
      <p:pic>
        <p:nvPicPr>
          <p:cNvPr id="5" name="Content Placeholder 4" descr="Two definite integrals added togther" title="Math"/>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79219" y="2710656"/>
            <a:ext cx="3629807" cy="1533798"/>
          </a:xfrm>
        </p:spPr>
      </p:pic>
    </p:spTree>
    <p:extLst>
      <p:ext uri="{BB962C8B-B14F-4D97-AF65-F5344CB8AC3E}">
        <p14:creationId xmlns:p14="http://schemas.microsoft.com/office/powerpoint/2010/main" val="1407902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fontScale="90000"/>
          </a:bodyPr>
          <a:lstStyle/>
          <a:p>
            <a:r>
              <a:rPr lang="en-US" dirty="0" smtClean="0"/>
              <a:t>Spatial Representation of Mathematical Concepts</a:t>
            </a:r>
            <a:endParaRPr lang="en-US" dirty="0"/>
          </a:p>
        </p:txBody>
      </p:sp>
      <p:sp>
        <p:nvSpPr>
          <p:cNvPr id="3" name="Content Placeholder 2"/>
          <p:cNvSpPr>
            <a:spLocks noGrp="1"/>
          </p:cNvSpPr>
          <p:nvPr>
            <p:ph idx="1"/>
          </p:nvPr>
        </p:nvSpPr>
        <p:spPr>
          <a:prstGeom prst="rect">
            <a:avLst/>
          </a:prstGeom>
        </p:spPr>
        <p:txBody>
          <a:bodyPr>
            <a:normAutofit/>
          </a:bodyPr>
          <a:lstStyle/>
          <a:p>
            <a:r>
              <a:rPr lang="en-US" dirty="0" smtClean="0"/>
              <a:t>It is dependent on vertical and horizontal positioning.  </a:t>
            </a:r>
          </a:p>
          <a:p>
            <a:r>
              <a:rPr lang="en-US" dirty="0" smtClean="0"/>
              <a:t>In literary braille, there is a clear separation of translation and formatting.  Translation is done without care for positioning, only order.  Formatting provides the positioning information.  (Example: Indentation of a nested list)</a:t>
            </a:r>
          </a:p>
          <a:p>
            <a:r>
              <a:rPr lang="en-US" dirty="0" smtClean="0"/>
              <a:t>In STEM, translation and formatting are dependent.  </a:t>
            </a:r>
          </a:p>
        </p:txBody>
      </p:sp>
    </p:spTree>
    <p:extLst>
      <p:ext uri="{BB962C8B-B14F-4D97-AF65-F5344CB8AC3E}">
        <p14:creationId xmlns:p14="http://schemas.microsoft.com/office/powerpoint/2010/main" val="2477593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fontScale="90000"/>
          </a:bodyPr>
          <a:lstStyle/>
          <a:p>
            <a:r>
              <a:rPr lang="en-US" dirty="0" smtClean="0"/>
              <a:t>Spatial Representation</a:t>
            </a:r>
            <a:br>
              <a:rPr lang="en-US" dirty="0" smtClean="0"/>
            </a:br>
            <a:r>
              <a:rPr lang="en-US" dirty="0" smtClean="0"/>
              <a:t>Translation and Formatting Combined</a:t>
            </a:r>
            <a:br>
              <a:rPr lang="en-US" dirty="0" smtClean="0"/>
            </a:br>
            <a:r>
              <a:rPr lang="en-US" dirty="0" smtClean="0"/>
              <a:t>456+34 = 490</a:t>
            </a:r>
            <a:endParaRPr lang="en-US" dirty="0"/>
          </a:p>
        </p:txBody>
      </p:sp>
      <p:pic>
        <p:nvPicPr>
          <p:cNvPr id="6" name="Content Placeholder 5" title="Linear Math"/>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62050" y="3458369"/>
            <a:ext cx="5324094" cy="455453"/>
          </a:xfrm>
        </p:spPr>
      </p:pic>
      <p:pic>
        <p:nvPicPr>
          <p:cNvPr id="4" name="Content Placeholder 3" title="Spatial Math"/>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201025" y="2456597"/>
            <a:ext cx="2048444" cy="2192397"/>
          </a:xfrm>
        </p:spPr>
      </p:pic>
    </p:spTree>
    <p:extLst>
      <p:ext uri="{BB962C8B-B14F-4D97-AF65-F5344CB8AC3E}">
        <p14:creationId xmlns:p14="http://schemas.microsoft.com/office/powerpoint/2010/main" val="3926603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dirty="0" smtClean="0"/>
              <a:t>What is MathML?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prstGeom prst="rect">
                <a:avLst/>
              </a:prstGeom>
            </p:spPr>
            <p:txBody>
              <a:bodyPr>
                <a:normAutofit fontScale="92500" lnSpcReduction="20000"/>
              </a:bodyPr>
              <a:lstStyle/>
              <a:p>
                <a:r>
                  <a:rPr lang="en-US" dirty="0" smtClean="0"/>
                  <a:t>Markup Language (used in web pages)</a:t>
                </a:r>
                <a:endParaRPr lang="en-US" dirty="0"/>
              </a:p>
              <a:p>
                <a:r>
                  <a:rPr lang="en-US" dirty="0" smtClean="0"/>
                  <a:t>Example:</a:t>
                </a:r>
              </a:p>
              <a:p>
                <a:pPr lvl="1"/>
                <a:r>
                  <a:rPr lang="en-US" dirty="0" smtClean="0"/>
                  <a:t>We have a series of symbols:</a:t>
                </a:r>
              </a:p>
              <a:p>
                <a:pPr lvl="2"/>
                <a:r>
                  <a:rPr lang="en-US" dirty="0"/>
                  <a:t>a</a:t>
                </a:r>
                <a:r>
                  <a:rPr lang="en-US" dirty="0" smtClean="0"/>
                  <a:t> 2 + b 2 = c 2</a:t>
                </a:r>
              </a:p>
              <a:p>
                <a:pPr lvl="1"/>
                <a:r>
                  <a:rPr lang="en-US" dirty="0" smtClean="0"/>
                  <a:t>No MathML</a:t>
                </a:r>
              </a:p>
              <a:p>
                <a:pPr lvl="2"/>
                <a:r>
                  <a:rPr lang="en-US" dirty="0" smtClean="0"/>
                  <a:t>Visually represented with no formatting:</a:t>
                </a:r>
              </a:p>
              <a:p>
                <a:pPr lvl="2"/>
                <a:r>
                  <a:rPr lang="en-US" dirty="0"/>
                  <a:t>a 2 + b 2 = c 2</a:t>
                </a:r>
              </a:p>
              <a:p>
                <a:pPr lvl="2"/>
                <a:r>
                  <a:rPr lang="en-US" dirty="0" smtClean="0"/>
                  <a:t>A screen reader will read:</a:t>
                </a:r>
              </a:p>
              <a:p>
                <a:pPr lvl="2"/>
                <a:r>
                  <a:rPr lang="en-US" dirty="0" smtClean="0"/>
                  <a:t>A two plus b two equals c two</a:t>
                </a:r>
              </a:p>
              <a:p>
                <a:pPr lvl="1"/>
                <a:r>
                  <a:rPr lang="en-US" dirty="0" smtClean="0"/>
                  <a:t>With MathML</a:t>
                </a:r>
              </a:p>
              <a:p>
                <a:pPr lvl="2"/>
                <a:r>
                  <a:rPr lang="en-US" dirty="0" smtClean="0"/>
                  <a:t>Visually represented with raised characters:</a:t>
                </a:r>
              </a:p>
              <a:p>
                <a:pPr lvl="2"/>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rPr>
                          <m:t>𝑎</m:t>
                        </m:r>
                      </m:e>
                      <m:sup>
                        <m:r>
                          <a:rPr lang="en-US" i="1" smtClean="0">
                            <a:latin typeface="Cambria Math" panose="02040503050406030204" pitchFamily="18" charset="0"/>
                          </a:rPr>
                          <m:t>2</m:t>
                        </m:r>
                      </m:sup>
                    </m:sSup>
                    <m:r>
                      <a:rPr lang="en-US" i="1" smtClean="0">
                        <a:latin typeface="Cambria Math" panose="02040503050406030204" pitchFamily="18" charset="0"/>
                      </a:rPr>
                      <m:t>+</m:t>
                    </m:r>
                    <m:sSup>
                      <m:sSupPr>
                        <m:ctrlPr>
                          <a:rPr lang="en-US" i="1" smtClean="0">
                            <a:latin typeface="Cambria Math" panose="02040503050406030204" pitchFamily="18" charset="0"/>
                          </a:rPr>
                        </m:ctrlPr>
                      </m:sSupPr>
                      <m:e>
                        <m:r>
                          <a:rPr lang="en-US" i="1" smtClean="0">
                            <a:latin typeface="Cambria Math" panose="02040503050406030204" pitchFamily="18" charset="0"/>
                          </a:rPr>
                          <m:t>𝑏</m:t>
                        </m:r>
                      </m:e>
                      <m:sup>
                        <m:r>
                          <a:rPr lang="en-US" i="1" smtClean="0">
                            <a:latin typeface="Cambria Math" panose="02040503050406030204" pitchFamily="18" charset="0"/>
                          </a:rPr>
                          <m:t>2</m:t>
                        </m:r>
                      </m:sup>
                    </m:sSup>
                    <m:r>
                      <a:rPr lang="en-US" i="1" smtClean="0">
                        <a:latin typeface="Cambria Math" panose="02040503050406030204" pitchFamily="18" charset="0"/>
                      </a:rPr>
                      <m:t>=</m:t>
                    </m:r>
                    <m:sSup>
                      <m:sSupPr>
                        <m:ctrlPr>
                          <a:rPr lang="en-US" i="1" smtClean="0">
                            <a:latin typeface="Cambria Math" panose="02040503050406030204" pitchFamily="18" charset="0"/>
                          </a:rPr>
                        </m:ctrlPr>
                      </m:sSupPr>
                      <m:e>
                        <m:r>
                          <a:rPr lang="en-US" i="1" smtClean="0">
                            <a:latin typeface="Cambria Math" panose="02040503050406030204" pitchFamily="18" charset="0"/>
                          </a:rPr>
                          <m:t>𝑐</m:t>
                        </m:r>
                      </m:e>
                      <m:sup>
                        <m:r>
                          <a:rPr lang="en-US" i="1" smtClean="0">
                            <a:latin typeface="Cambria Math" panose="02040503050406030204" pitchFamily="18" charset="0"/>
                          </a:rPr>
                          <m:t>2</m:t>
                        </m:r>
                      </m:sup>
                    </m:sSup>
                  </m:oMath>
                </a14:m>
                <a:endParaRPr lang="en-US" dirty="0" smtClean="0"/>
              </a:p>
              <a:p>
                <a:pPr lvl="2"/>
                <a:r>
                  <a:rPr lang="en-US" dirty="0" smtClean="0"/>
                  <a:t>A screen reader will read:</a:t>
                </a:r>
              </a:p>
              <a:p>
                <a:pPr lvl="2"/>
                <a:r>
                  <a:rPr lang="en-US" dirty="0"/>
                  <a:t>A squared plus b squared equals c </a:t>
                </a:r>
                <a:r>
                  <a:rPr lang="en-US" dirty="0" smtClean="0"/>
                  <a:t>squared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prstGeom prst="rect">
                <a:avLst/>
              </a:prstGeom>
              <a:blipFill>
                <a:blip r:embed="rId2"/>
                <a:stretch>
                  <a:fillRect l="-928" t="-3501"/>
                </a:stretch>
              </a:blipFill>
            </p:spPr>
            <p:txBody>
              <a:bodyPr/>
              <a:lstStyle/>
              <a:p>
                <a:r>
                  <a:rPr lang="en-US">
                    <a:noFill/>
                  </a:rPr>
                  <a:t> </a:t>
                </a:r>
              </a:p>
            </p:txBody>
          </p:sp>
        </mc:Fallback>
      </mc:AlternateContent>
    </p:spTree>
    <p:extLst>
      <p:ext uri="{BB962C8B-B14F-4D97-AF65-F5344CB8AC3E}">
        <p14:creationId xmlns:p14="http://schemas.microsoft.com/office/powerpoint/2010/main" val="3832363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dirty="0" smtClean="0"/>
              <a:t>Why is MathML useful?</a:t>
            </a:r>
            <a:endParaRPr lang="en-US" dirty="0"/>
          </a:p>
        </p:txBody>
      </p:sp>
      <p:sp>
        <p:nvSpPr>
          <p:cNvPr id="3" name="Content Placeholder 2"/>
          <p:cNvSpPr>
            <a:spLocks noGrp="1"/>
          </p:cNvSpPr>
          <p:nvPr>
            <p:ph idx="1"/>
          </p:nvPr>
        </p:nvSpPr>
        <p:spPr>
          <a:prstGeom prst="rect">
            <a:avLst/>
          </a:prstGeom>
        </p:spPr>
        <p:txBody>
          <a:bodyPr>
            <a:normAutofit/>
          </a:bodyPr>
          <a:lstStyle/>
          <a:p>
            <a:pPr marL="514350" indent="-514350">
              <a:buFont typeface="+mj-lt"/>
              <a:buAutoNum type="arabicPeriod"/>
            </a:pPr>
            <a:r>
              <a:rPr lang="en-US" dirty="0" smtClean="0"/>
              <a:t>Retains contextual information such as “squared”</a:t>
            </a:r>
            <a:endParaRPr lang="en-US" dirty="0"/>
          </a:p>
          <a:p>
            <a:pPr marL="514350" indent="-514350">
              <a:buFont typeface="+mj-lt"/>
              <a:buAutoNum type="arabicPeriod"/>
            </a:pPr>
            <a:r>
              <a:rPr lang="en-US" dirty="0" smtClean="0"/>
              <a:t>It allows BB to go from UEB Math to Nemeth, Nemeth to UEB Math with </a:t>
            </a:r>
            <a:r>
              <a:rPr lang="en-US" dirty="0" err="1" smtClean="0"/>
              <a:t>Liblouis</a:t>
            </a:r>
            <a:r>
              <a:rPr lang="en-US" dirty="0" smtClean="0"/>
              <a:t> libraries</a:t>
            </a:r>
          </a:p>
          <a:p>
            <a:pPr marL="514350" indent="-514350">
              <a:buFont typeface="+mj-lt"/>
              <a:buAutoNum type="arabicPeriod"/>
            </a:pPr>
            <a:r>
              <a:rPr lang="en-US" dirty="0" smtClean="0"/>
              <a:t>If you have a NIMAS file with MathML, we will format for you.  If you do not, you can tell BrailleBlaster one time and we can create MathML for you and present it to you in different formats.  </a:t>
            </a:r>
            <a:endParaRPr lang="en-US" dirty="0"/>
          </a:p>
        </p:txBody>
      </p:sp>
    </p:spTree>
    <p:extLst>
      <p:ext uri="{BB962C8B-B14F-4D97-AF65-F5344CB8AC3E}">
        <p14:creationId xmlns:p14="http://schemas.microsoft.com/office/powerpoint/2010/main" val="848565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dirty="0" smtClean="0"/>
              <a:t>ASCII Math </a:t>
            </a:r>
            <a:endParaRPr lang="en-US" dirty="0"/>
          </a:p>
        </p:txBody>
      </p:sp>
      <p:sp>
        <p:nvSpPr>
          <p:cNvPr id="3" name="Content Placeholder 2"/>
          <p:cNvSpPr>
            <a:spLocks noGrp="1"/>
          </p:cNvSpPr>
          <p:nvPr>
            <p:ph idx="1"/>
          </p:nvPr>
        </p:nvSpPr>
        <p:spPr>
          <a:prstGeom prst="rect">
            <a:avLst/>
          </a:prstGeom>
        </p:spPr>
        <p:txBody>
          <a:bodyPr/>
          <a:lstStyle/>
          <a:p>
            <a:pPr marL="514350" indent="-514350">
              <a:buFont typeface="+mj-lt"/>
              <a:buAutoNum type="arabicPeriod"/>
            </a:pPr>
            <a:r>
              <a:rPr lang="en-US" dirty="0" smtClean="0"/>
              <a:t>Easy</a:t>
            </a:r>
          </a:p>
          <a:p>
            <a:pPr lvl="1"/>
            <a:r>
              <a:rPr lang="en-US" dirty="0" smtClean="0"/>
              <a:t>Root, </a:t>
            </a:r>
            <a:r>
              <a:rPr lang="en-US" dirty="0" err="1" smtClean="0"/>
              <a:t>frac</a:t>
            </a:r>
            <a:r>
              <a:rPr lang="en-US" dirty="0" smtClean="0"/>
              <a:t>, sin</a:t>
            </a:r>
          </a:p>
          <a:p>
            <a:pPr marL="514350" indent="-514350">
              <a:buFont typeface="+mj-lt"/>
              <a:buAutoNum type="arabicPeriod"/>
            </a:pPr>
            <a:r>
              <a:rPr lang="en-US" dirty="0" smtClean="0"/>
              <a:t>Editable</a:t>
            </a:r>
          </a:p>
          <a:p>
            <a:pPr lvl="1"/>
            <a:r>
              <a:rPr lang="en-US" dirty="0" smtClean="0"/>
              <a:t>Type in the print view and mark as math translation</a:t>
            </a:r>
          </a:p>
          <a:p>
            <a:pPr marL="514350" indent="-514350">
              <a:buFont typeface="+mj-lt"/>
              <a:buAutoNum type="arabicPeriod"/>
            </a:pPr>
            <a:r>
              <a:rPr lang="en-US" dirty="0" smtClean="0"/>
              <a:t>Accessible</a:t>
            </a:r>
          </a:p>
          <a:p>
            <a:pPr lvl="1"/>
            <a:r>
              <a:rPr lang="en-US" dirty="0" smtClean="0"/>
              <a:t>Completely text-based in the print view</a:t>
            </a:r>
          </a:p>
          <a:p>
            <a:pPr lvl="1"/>
            <a:r>
              <a:rPr lang="en-US" dirty="0" smtClean="0"/>
              <a:t>Screen reader friendly MathJax image</a:t>
            </a:r>
          </a:p>
          <a:p>
            <a:pPr lvl="4"/>
            <a:endParaRPr lang="en-US" dirty="0"/>
          </a:p>
        </p:txBody>
      </p:sp>
    </p:spTree>
    <p:extLst>
      <p:ext uri="{BB962C8B-B14F-4D97-AF65-F5344CB8AC3E}">
        <p14:creationId xmlns:p14="http://schemas.microsoft.com/office/powerpoint/2010/main" val="66565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ctrTitle"/>
          </p:nvPr>
        </p:nvSpPr>
        <p:spPr>
          <a:prstGeom prst="rect">
            <a:avLst/>
          </a:prstGeom>
        </p:spPr>
        <p:txBody>
          <a:bodyPr vert="horz" wrap="square" lIns="0" tIns="8856" rIns="0" bIns="0" rtlCol="0">
            <a:spAutoFit/>
          </a:bodyPr>
          <a:lstStyle/>
          <a:p>
            <a:pPr marL="7701">
              <a:lnSpc>
                <a:spcPct val="100000"/>
              </a:lnSpc>
              <a:spcBef>
                <a:spcPts val="69"/>
              </a:spcBef>
            </a:pPr>
            <a:r>
              <a:rPr lang="en-US" b="1" dirty="0"/>
              <a:t>The Challenges of Producing Math and Science Textbooks in Braille</a:t>
            </a:r>
            <a:endParaRPr b="1" dirty="0">
              <a:latin typeface="Arial Black"/>
              <a:cs typeface="Arial Black"/>
            </a:endParaRPr>
          </a:p>
        </p:txBody>
      </p:sp>
      <p:sp>
        <p:nvSpPr>
          <p:cNvPr id="7" name="Subtitle 6"/>
          <p:cNvSpPr>
            <a:spLocks noGrp="1"/>
          </p:cNvSpPr>
          <p:nvPr>
            <p:ph type="subTitle" idx="1"/>
          </p:nvPr>
        </p:nvSpPr>
        <p:spPr/>
        <p:txBody>
          <a:bodyPr/>
          <a:lstStyle/>
          <a:p>
            <a:r>
              <a:rPr lang="en-US" dirty="0" smtClean="0"/>
              <a:t>Rebecca Luttmer</a:t>
            </a:r>
          </a:p>
          <a:p>
            <a:r>
              <a:rPr lang="en-US" dirty="0" smtClean="0"/>
              <a:t>Programmer III</a:t>
            </a:r>
          </a:p>
          <a:p>
            <a:r>
              <a:rPr lang="en-US" dirty="0" smtClean="0"/>
              <a:t>APH</a:t>
            </a:r>
          </a:p>
        </p:txBody>
      </p:sp>
    </p:spTree>
    <p:extLst>
      <p:ext uri="{BB962C8B-B14F-4D97-AF65-F5344CB8AC3E}">
        <p14:creationId xmlns:p14="http://schemas.microsoft.com/office/powerpoint/2010/main" val="176821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dirty="0" smtClean="0"/>
              <a:t>ASCII Math Image </a:t>
            </a:r>
            <a:endParaRPr lang="en-US" dirty="0"/>
          </a:p>
        </p:txBody>
      </p:sp>
      <p:pic>
        <p:nvPicPr>
          <p:cNvPr id="6" name="Content Placeholder 5" descr="Screen shot of BrailleBlaster.  ASCII Math is in the print view, and Nemeth braille is in the braille view" title="ASCII Math"/>
          <p:cNvPicPr>
            <a:picLocks noGrp="1" noChangeAspect="1"/>
          </p:cNvPicPr>
          <p:nvPr>
            <p:ph type="pic" idx="1"/>
          </p:nvPr>
        </p:nvPicPr>
        <p:blipFill>
          <a:blip r:embed="rId2">
            <a:extLst>
              <a:ext uri="{28A0092B-C50C-407E-A947-70E740481C1C}">
                <a14:useLocalDpi xmlns:a14="http://schemas.microsoft.com/office/drawing/2010/main" val="0"/>
              </a:ext>
            </a:extLst>
          </a:blip>
          <a:srcRect l="16253" r="16253"/>
          <a:stretch>
            <a:fillRect/>
          </a:stretch>
        </p:blipFill>
        <p:spPr>
          <a:prstGeom prst="rect">
            <a:avLst/>
          </a:prstGeom>
          <a:ln>
            <a:solidFill>
              <a:srgbClr val="00B0F0"/>
            </a:solidFill>
          </a:ln>
        </p:spPr>
      </p:pic>
      <p:sp>
        <p:nvSpPr>
          <p:cNvPr id="3" name="Text Placeholder 2"/>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155077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dirty="0" smtClean="0"/>
              <a:t>ASCII Math Editor</a:t>
            </a:r>
            <a:endParaRPr lang="en-US" dirty="0"/>
          </a:p>
        </p:txBody>
      </p:sp>
      <p:sp>
        <p:nvSpPr>
          <p:cNvPr id="3" name="Content Placeholder 2"/>
          <p:cNvSpPr>
            <a:spLocks noGrp="1"/>
          </p:cNvSpPr>
          <p:nvPr>
            <p:ph idx="1"/>
          </p:nvPr>
        </p:nvSpPr>
        <p:spPr>
          <a:prstGeom prst="rect">
            <a:avLst/>
          </a:prstGeom>
        </p:spPr>
        <p:txBody>
          <a:bodyPr/>
          <a:lstStyle/>
          <a:p>
            <a:r>
              <a:rPr lang="en-US" dirty="0" smtClean="0"/>
              <a:t>Easy lookup of ASCII Math by category</a:t>
            </a:r>
          </a:p>
          <a:p>
            <a:r>
              <a:rPr lang="en-US" dirty="0" smtClean="0"/>
              <a:t>English word, ASCII symbol, visual image side by side</a:t>
            </a:r>
          </a:p>
          <a:p>
            <a:r>
              <a:rPr lang="en-US" dirty="0" smtClean="0"/>
              <a:t>As you type, a screen reader friendly MathJax rendering is shown below your ASCII Math</a:t>
            </a:r>
          </a:p>
          <a:p>
            <a:r>
              <a:rPr lang="en-US" dirty="0" smtClean="0"/>
              <a:t>Examples of more complicated math symbols</a:t>
            </a:r>
          </a:p>
          <a:p>
            <a:endParaRPr lang="en-US" dirty="0" smtClean="0"/>
          </a:p>
        </p:txBody>
      </p:sp>
    </p:spTree>
    <p:extLst>
      <p:ext uri="{BB962C8B-B14F-4D97-AF65-F5344CB8AC3E}">
        <p14:creationId xmlns:p14="http://schemas.microsoft.com/office/powerpoint/2010/main" val="65580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dirty="0" smtClean="0"/>
              <a:t>ASCII Math Editor Image</a:t>
            </a:r>
            <a:endParaRPr lang="en-US" dirty="0"/>
          </a:p>
        </p:txBody>
      </p:sp>
      <p:pic>
        <p:nvPicPr>
          <p:cNvPr id="4" name="Content Placeholder 3" descr="Dialog with three sections.  The top is tabbed categories, the middle is ASCII text, and the bottom is a MathJax created image." title="ASCII Editor"/>
          <p:cNvPicPr>
            <a:picLocks noGrp="1" noChangeAspect="1"/>
          </p:cNvPicPr>
          <p:nvPr>
            <p:ph type="pic" idx="1"/>
          </p:nvPr>
        </p:nvPicPr>
        <p:blipFill>
          <a:blip r:embed="rId2">
            <a:extLst>
              <a:ext uri="{28A0092B-C50C-407E-A947-70E740481C1C}">
                <a14:useLocalDpi xmlns:a14="http://schemas.microsoft.com/office/drawing/2010/main" val="0"/>
              </a:ext>
            </a:extLst>
          </a:blip>
          <a:srcRect t="13646" b="13646"/>
          <a:stretch>
            <a:fillRect/>
          </a:stretch>
        </p:blipFill>
        <p:spPr>
          <a:prstGeom prst="rect">
            <a:avLst/>
          </a:prstGeom>
        </p:spPr>
      </p:pic>
      <p:sp>
        <p:nvSpPr>
          <p:cNvPr id="3" name="Text Placeholder 2"/>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520582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dirty="0" smtClean="0"/>
              <a:t>Multiline Math</a:t>
            </a:r>
            <a:endParaRPr lang="en-US" dirty="0"/>
          </a:p>
        </p:txBody>
      </p:sp>
      <p:sp>
        <p:nvSpPr>
          <p:cNvPr id="4" name="Content Placeholder 3"/>
          <p:cNvSpPr>
            <a:spLocks noGrp="1"/>
          </p:cNvSpPr>
          <p:nvPr>
            <p:ph idx="1"/>
          </p:nvPr>
        </p:nvSpPr>
        <p:spPr>
          <a:prstGeom prst="rect">
            <a:avLst/>
          </a:prstGeom>
        </p:spPr>
        <p:txBody>
          <a:bodyPr/>
          <a:lstStyle/>
          <a:p>
            <a:r>
              <a:rPr lang="en-US" dirty="0" smtClean="0"/>
              <a:t>Math in Tables</a:t>
            </a:r>
          </a:p>
          <a:p>
            <a:r>
              <a:rPr lang="en-US" dirty="0" smtClean="0"/>
              <a:t>UEB Number Line Editor</a:t>
            </a:r>
          </a:p>
          <a:p>
            <a:r>
              <a:rPr lang="en-US" dirty="0" smtClean="0"/>
              <a:t>Matrix Builder</a:t>
            </a:r>
          </a:p>
          <a:p>
            <a:r>
              <a:rPr lang="en-US" dirty="0" smtClean="0"/>
              <a:t>Spatial Math Templates</a:t>
            </a:r>
          </a:p>
          <a:p>
            <a:endParaRPr lang="en-US" dirty="0"/>
          </a:p>
        </p:txBody>
      </p:sp>
    </p:spTree>
    <p:extLst>
      <p:ext uri="{BB962C8B-B14F-4D97-AF65-F5344CB8AC3E}">
        <p14:creationId xmlns:p14="http://schemas.microsoft.com/office/powerpoint/2010/main" val="1377522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dirty="0" smtClean="0"/>
              <a:t>Math in Tables</a:t>
            </a:r>
            <a:endParaRPr lang="en-US" dirty="0"/>
          </a:p>
        </p:txBody>
      </p:sp>
      <p:sp>
        <p:nvSpPr>
          <p:cNvPr id="4" name="Content Placeholder 3"/>
          <p:cNvSpPr>
            <a:spLocks noGrp="1"/>
          </p:cNvSpPr>
          <p:nvPr>
            <p:ph idx="1"/>
          </p:nvPr>
        </p:nvSpPr>
        <p:spPr>
          <a:prstGeom prst="rect">
            <a:avLst/>
          </a:prstGeom>
        </p:spPr>
        <p:txBody>
          <a:bodyPr/>
          <a:lstStyle/>
          <a:p>
            <a:r>
              <a:rPr lang="en-US" dirty="0" smtClean="0"/>
              <a:t>Translate table cells into Nemeth or UEB Math</a:t>
            </a:r>
          </a:p>
          <a:p>
            <a:r>
              <a:rPr lang="en-US" dirty="0" smtClean="0"/>
              <a:t>Uses existing table editor functionality</a:t>
            </a:r>
            <a:endParaRPr lang="en-US" dirty="0"/>
          </a:p>
        </p:txBody>
      </p:sp>
    </p:spTree>
    <p:extLst>
      <p:ext uri="{BB962C8B-B14F-4D97-AF65-F5344CB8AC3E}">
        <p14:creationId xmlns:p14="http://schemas.microsoft.com/office/powerpoint/2010/main" val="3822811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dirty="0" smtClean="0"/>
              <a:t>Math in Tables Image</a:t>
            </a:r>
            <a:endParaRPr lang="en-US" dirty="0"/>
          </a:p>
        </p:txBody>
      </p:sp>
      <p:pic>
        <p:nvPicPr>
          <p:cNvPr id="3" name="Content Placeholder 2" descr="The table editor dialog, filled with math in each cell, with the menu option &quot;add math to all&quot; highlighted." title="Math in Tables"/>
          <p:cNvPicPr>
            <a:picLocks noGrp="1" noChangeAspect="1"/>
          </p:cNvPicPr>
          <p:nvPr>
            <p:ph type="pic" idx="1"/>
          </p:nvPr>
        </p:nvPicPr>
        <p:blipFill>
          <a:blip r:embed="rId2">
            <a:extLst>
              <a:ext uri="{28A0092B-C50C-407E-A947-70E740481C1C}">
                <a14:useLocalDpi xmlns:a14="http://schemas.microsoft.com/office/drawing/2010/main" val="0"/>
              </a:ext>
            </a:extLst>
          </a:blip>
          <a:srcRect t="2314" b="2314"/>
          <a:stretch>
            <a:fillRect/>
          </a:stretch>
        </p:blipFill>
        <p:spPr>
          <a:prstGeom prst="rect">
            <a:avLst/>
          </a:prstGeom>
        </p:spPr>
      </p:pic>
      <p:sp>
        <p:nvSpPr>
          <p:cNvPr id="5" name="Text Placeholder 4"/>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62635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dirty="0" smtClean="0"/>
              <a:t>UEB Number Line Editor</a:t>
            </a:r>
            <a:endParaRPr lang="en-US" dirty="0"/>
          </a:p>
        </p:txBody>
      </p:sp>
      <p:sp>
        <p:nvSpPr>
          <p:cNvPr id="3" name="Content Placeholder 2"/>
          <p:cNvSpPr>
            <a:spLocks noGrp="1"/>
          </p:cNvSpPr>
          <p:nvPr>
            <p:ph idx="1"/>
          </p:nvPr>
        </p:nvSpPr>
        <p:spPr>
          <a:prstGeom prst="rect">
            <a:avLst/>
          </a:prstGeom>
        </p:spPr>
        <p:txBody>
          <a:bodyPr/>
          <a:lstStyle/>
          <a:p>
            <a:r>
              <a:rPr lang="en-US" dirty="0" smtClean="0"/>
              <a:t>UEB Number Line Editor does the work of fitting the line on the page for you</a:t>
            </a:r>
          </a:p>
          <a:p>
            <a:r>
              <a:rPr lang="en-US" dirty="0" smtClean="0"/>
              <a:t>Enter points and end types</a:t>
            </a:r>
            <a:endParaRPr lang="en-US" dirty="0"/>
          </a:p>
        </p:txBody>
      </p:sp>
    </p:spTree>
    <p:extLst>
      <p:ext uri="{BB962C8B-B14F-4D97-AF65-F5344CB8AC3E}">
        <p14:creationId xmlns:p14="http://schemas.microsoft.com/office/powerpoint/2010/main" val="370726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dirty="0" smtClean="0"/>
              <a:t>UEB Number Line Editor Image</a:t>
            </a:r>
            <a:endParaRPr lang="en-US" dirty="0"/>
          </a:p>
        </p:txBody>
      </p:sp>
      <p:pic>
        <p:nvPicPr>
          <p:cNvPr id="4" name="Content Placeholder 3" descr="Screen shot of BrailleBlaster.  A braille number line is on the page, with a dialog specifying its dimensions on top." title="UEB Numbe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6272" b="6272"/>
          <a:stretch>
            <a:fillRect/>
          </a:stretch>
        </p:blipFill>
        <p:spPr>
          <a:prstGeom prst="rect">
            <a:avLst/>
          </a:prstGeom>
        </p:spPr>
      </p:pic>
    </p:spTree>
    <p:extLst>
      <p:ext uri="{BB962C8B-B14F-4D97-AF65-F5344CB8AC3E}">
        <p14:creationId xmlns:p14="http://schemas.microsoft.com/office/powerpoint/2010/main" val="1260085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dirty="0" smtClean="0"/>
              <a:t>Matrix Builder</a:t>
            </a:r>
            <a:endParaRPr lang="en-US" dirty="0"/>
          </a:p>
        </p:txBody>
      </p:sp>
      <p:sp>
        <p:nvSpPr>
          <p:cNvPr id="3" name="Content Placeholder 2"/>
          <p:cNvSpPr>
            <a:spLocks noGrp="1"/>
          </p:cNvSpPr>
          <p:nvPr>
            <p:ph idx="1"/>
          </p:nvPr>
        </p:nvSpPr>
        <p:spPr>
          <a:prstGeom prst="rect">
            <a:avLst/>
          </a:prstGeom>
        </p:spPr>
        <p:txBody>
          <a:bodyPr/>
          <a:lstStyle/>
          <a:p>
            <a:pPr marL="514350" indent="-514350">
              <a:buFont typeface="+mj-lt"/>
              <a:buAutoNum type="arabicPeriod"/>
            </a:pPr>
            <a:r>
              <a:rPr lang="en-US" dirty="0" smtClean="0"/>
              <a:t>Enter text as math</a:t>
            </a:r>
          </a:p>
          <a:p>
            <a:pPr marL="514350" indent="-514350">
              <a:buFont typeface="+mj-lt"/>
              <a:buAutoNum type="arabicPeriod"/>
            </a:pPr>
            <a:r>
              <a:rPr lang="en-US" dirty="0" smtClean="0"/>
              <a:t>Choose your brackets – </a:t>
            </a:r>
          </a:p>
          <a:p>
            <a:pPr lvl="1"/>
            <a:r>
              <a:rPr lang="en-US" dirty="0" smtClean="0"/>
              <a:t>Square, round, curly, straight</a:t>
            </a:r>
          </a:p>
          <a:p>
            <a:pPr marL="514350" indent="-514350">
              <a:buFont typeface="+mj-lt"/>
              <a:buAutoNum type="arabicPeriod"/>
            </a:pPr>
            <a:r>
              <a:rPr lang="en-US" dirty="0" smtClean="0"/>
              <a:t>Choose your overflow type – </a:t>
            </a:r>
          </a:p>
          <a:p>
            <a:pPr lvl="1"/>
            <a:r>
              <a:rPr lang="en-US" dirty="0" smtClean="0"/>
              <a:t>Block and blank line</a:t>
            </a:r>
          </a:p>
          <a:p>
            <a:pPr lvl="1"/>
            <a:r>
              <a:rPr lang="en-US" dirty="0" smtClean="0"/>
              <a:t>Indent columns</a:t>
            </a:r>
          </a:p>
          <a:p>
            <a:r>
              <a:rPr lang="en-US" dirty="0" smtClean="0"/>
              <a:t>A matrix will be created according to your page settings</a:t>
            </a:r>
            <a:endParaRPr lang="en-US" dirty="0"/>
          </a:p>
        </p:txBody>
      </p:sp>
    </p:spTree>
    <p:extLst>
      <p:ext uri="{BB962C8B-B14F-4D97-AF65-F5344CB8AC3E}">
        <p14:creationId xmlns:p14="http://schemas.microsoft.com/office/powerpoint/2010/main" val="1140064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dirty="0" smtClean="0"/>
              <a:t>Matrix Builder Image</a:t>
            </a:r>
            <a:endParaRPr lang="en-US" dirty="0"/>
          </a:p>
        </p:txBody>
      </p:sp>
      <p:pic>
        <p:nvPicPr>
          <p:cNvPr id="4" name="Content Placeholder 3" descr="Dialog with 6 rows, labeled Matrix Editor&#10;Row 1: choose number of rows and columns&#10;Row 2: choose bracket type and overflow style&#10;Rows 3-5: 3 by 3 text boxes with math text inside&#10;Row 6: Ok and Cancel buttons" title="Matrix Builder"/>
          <p:cNvPicPr>
            <a:picLocks noGrp="1" noChangeAspect="1"/>
          </p:cNvPicPr>
          <p:nvPr>
            <p:ph type="pic" idx="1"/>
          </p:nvPr>
        </p:nvPicPr>
        <p:blipFill>
          <a:blip r:embed="rId2">
            <a:extLst>
              <a:ext uri="{28A0092B-C50C-407E-A947-70E740481C1C}">
                <a14:useLocalDpi xmlns:a14="http://schemas.microsoft.com/office/drawing/2010/main" val="0"/>
              </a:ext>
            </a:extLst>
          </a:blip>
          <a:srcRect t="7502" b="7502"/>
          <a:stretch>
            <a:fillRect/>
          </a:stretch>
        </p:blipFill>
        <p:spPr>
          <a:prstGeom prst="rect">
            <a:avLst/>
          </a:prstGeom>
        </p:spPr>
      </p:pic>
      <p:sp>
        <p:nvSpPr>
          <p:cNvPr id="3" name="Text Placeholder 2"/>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65401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 of Topics	</a:t>
            </a:r>
            <a:endParaRPr lang="en-US" dirty="0"/>
          </a:p>
        </p:txBody>
      </p:sp>
      <p:sp>
        <p:nvSpPr>
          <p:cNvPr id="5" name="Content Placeholder 4"/>
          <p:cNvSpPr>
            <a:spLocks noGrp="1"/>
          </p:cNvSpPr>
          <p:nvPr>
            <p:ph idx="1"/>
          </p:nvPr>
        </p:nvSpPr>
        <p:spPr/>
        <p:txBody>
          <a:bodyPr/>
          <a:lstStyle/>
          <a:p>
            <a:pPr marL="514350" indent="-514350">
              <a:buFont typeface="+mj-lt"/>
              <a:buAutoNum type="arabicPeriod"/>
            </a:pPr>
            <a:r>
              <a:rPr lang="en-US" dirty="0" smtClean="0"/>
              <a:t>Why is formatted braille important?</a:t>
            </a:r>
          </a:p>
          <a:p>
            <a:pPr marL="514350" indent="-514350">
              <a:buFont typeface="+mj-lt"/>
              <a:buAutoNum type="arabicPeriod"/>
            </a:pPr>
            <a:r>
              <a:rPr lang="en-US" dirty="0" smtClean="0"/>
              <a:t>Challenges to getting formatted braille to all students</a:t>
            </a:r>
          </a:p>
          <a:p>
            <a:pPr marL="514350" indent="-514350">
              <a:buFont typeface="+mj-lt"/>
              <a:buAutoNum type="arabicPeriod"/>
            </a:pPr>
            <a:r>
              <a:rPr lang="en-US" dirty="0" smtClean="0"/>
              <a:t>Introduction to BrailleBlaster</a:t>
            </a:r>
          </a:p>
          <a:p>
            <a:pPr marL="514350" indent="-514350">
              <a:buFont typeface="+mj-lt"/>
              <a:buAutoNum type="arabicPeriod"/>
            </a:pPr>
            <a:r>
              <a:rPr lang="en-US" dirty="0" smtClean="0"/>
              <a:t>Challenges of producing STEM materials in braille</a:t>
            </a:r>
          </a:p>
          <a:p>
            <a:pPr marL="514350" indent="-514350">
              <a:buFont typeface="+mj-lt"/>
              <a:buAutoNum type="arabicPeriod"/>
            </a:pPr>
            <a:r>
              <a:rPr lang="en-US" dirty="0" smtClean="0"/>
              <a:t>Introduction to the math tools in BrailleBlaster</a:t>
            </a:r>
          </a:p>
          <a:p>
            <a:pPr marL="514350" indent="-514350">
              <a:buFont typeface="+mj-lt"/>
              <a:buAutoNum type="arabicPeriod"/>
            </a:pPr>
            <a:r>
              <a:rPr lang="en-US" dirty="0" smtClean="0"/>
              <a:t>Live demo of the math tools</a:t>
            </a:r>
          </a:p>
        </p:txBody>
      </p:sp>
    </p:spTree>
    <p:extLst>
      <p:ext uri="{BB962C8B-B14F-4D97-AF65-F5344CB8AC3E}">
        <p14:creationId xmlns:p14="http://schemas.microsoft.com/office/powerpoint/2010/main" val="3530188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dirty="0" smtClean="0"/>
              <a:t>Spatial Math Templates</a:t>
            </a:r>
            <a:endParaRPr lang="en-US" dirty="0"/>
          </a:p>
        </p:txBody>
      </p:sp>
      <p:sp>
        <p:nvSpPr>
          <p:cNvPr id="3" name="Content Placeholder 2"/>
          <p:cNvSpPr>
            <a:spLocks noGrp="1"/>
          </p:cNvSpPr>
          <p:nvPr>
            <p:ph idx="1"/>
          </p:nvPr>
        </p:nvSpPr>
        <p:spPr>
          <a:prstGeom prst="rect">
            <a:avLst/>
          </a:prstGeom>
        </p:spPr>
        <p:txBody>
          <a:bodyPr/>
          <a:lstStyle/>
          <a:p>
            <a:r>
              <a:rPr lang="en-US" dirty="0" smtClean="0"/>
              <a:t>Audience – parents and teachers who don’t know braille can pick a template for spatial math </a:t>
            </a:r>
          </a:p>
          <a:p>
            <a:pPr lvl="1"/>
            <a:r>
              <a:rPr lang="en-US" dirty="0" smtClean="0"/>
              <a:t>Fill in numbers</a:t>
            </a:r>
          </a:p>
          <a:p>
            <a:pPr lvl="1"/>
            <a:r>
              <a:rPr lang="en-US" dirty="0" smtClean="0"/>
              <a:t>Choose operators</a:t>
            </a:r>
          </a:p>
          <a:p>
            <a:r>
              <a:rPr lang="en-US" dirty="0" smtClean="0"/>
              <a:t>Formatting will happen automatically</a:t>
            </a:r>
            <a:endParaRPr lang="en-US" dirty="0"/>
          </a:p>
        </p:txBody>
      </p:sp>
    </p:spTree>
    <p:extLst>
      <p:ext uri="{BB962C8B-B14F-4D97-AF65-F5344CB8AC3E}">
        <p14:creationId xmlns:p14="http://schemas.microsoft.com/office/powerpoint/2010/main" val="1515069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2" name="Picture Placeholder 1" descr="Nemeth spatial equation with fractions and decimals" title="Spatial Math Template"/>
          <p:cNvPicPr>
            <a:picLocks noGrp="1" noChangeAspect="1"/>
          </p:cNvPicPr>
          <p:nvPr>
            <p:ph type="pic" idx="1"/>
          </p:nvPr>
        </p:nvPicPr>
        <p:blipFill>
          <a:blip r:embed="rId2">
            <a:extLst>
              <a:ext uri="{28A0092B-C50C-407E-A947-70E740481C1C}">
                <a14:useLocalDpi xmlns:a14="http://schemas.microsoft.com/office/drawing/2010/main" val="0"/>
              </a:ext>
            </a:extLst>
          </a:blip>
          <a:srcRect l="15789" r="15789"/>
          <a:stretch>
            <a:fillRect/>
          </a:stretch>
        </p:blipFill>
        <p:spPr/>
      </p:pic>
      <p:sp>
        <p:nvSpPr>
          <p:cNvPr id="6" name="Text Placeholder 5"/>
          <p:cNvSpPr>
            <a:spLocks noGrp="1"/>
          </p:cNvSpPr>
          <p:nvPr>
            <p:ph type="body" sz="half" idx="2"/>
          </p:nvPr>
        </p:nvSpPr>
        <p:spPr/>
        <p:txBody>
          <a:bodyPr/>
          <a:lstStyle/>
          <a:p>
            <a:r>
              <a:rPr lang="en-US" dirty="0" smtClean="0"/>
              <a:t>Spatial Math Template Image</a:t>
            </a:r>
            <a:endParaRPr lang="en-US" dirty="0"/>
          </a:p>
        </p:txBody>
      </p:sp>
    </p:spTree>
    <p:extLst>
      <p:ext uri="{BB962C8B-B14F-4D97-AF65-F5344CB8AC3E}">
        <p14:creationId xmlns:p14="http://schemas.microsoft.com/office/powerpoint/2010/main" val="3936097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dirty="0" smtClean="0"/>
              <a:t>Manual Translation</a:t>
            </a:r>
            <a:endParaRPr lang="en-US" dirty="0"/>
          </a:p>
        </p:txBody>
      </p:sp>
      <p:sp>
        <p:nvSpPr>
          <p:cNvPr id="3" name="Content Placeholder 2"/>
          <p:cNvSpPr>
            <a:spLocks noGrp="1"/>
          </p:cNvSpPr>
          <p:nvPr>
            <p:ph idx="1"/>
          </p:nvPr>
        </p:nvSpPr>
        <p:spPr>
          <a:prstGeom prst="rect">
            <a:avLst/>
          </a:prstGeom>
        </p:spPr>
        <p:txBody>
          <a:bodyPr/>
          <a:lstStyle/>
          <a:p>
            <a:r>
              <a:rPr lang="en-US" dirty="0" smtClean="0"/>
              <a:t>Sometimes technology fails</a:t>
            </a:r>
          </a:p>
          <a:p>
            <a:pPr lvl="1"/>
            <a:r>
              <a:rPr lang="en-US" dirty="0" smtClean="0"/>
              <a:t>No text</a:t>
            </a:r>
          </a:p>
          <a:p>
            <a:pPr lvl="1"/>
            <a:r>
              <a:rPr lang="en-US" dirty="0" smtClean="0"/>
              <a:t>No MathML</a:t>
            </a:r>
          </a:p>
          <a:p>
            <a:pPr lvl="1"/>
            <a:r>
              <a:rPr lang="en-US" dirty="0" smtClean="0"/>
              <a:t>Incorrect MathML</a:t>
            </a:r>
          </a:p>
          <a:p>
            <a:pPr lvl="1"/>
            <a:r>
              <a:rPr lang="en-US" dirty="0" smtClean="0"/>
              <a:t>Only images</a:t>
            </a:r>
          </a:p>
          <a:p>
            <a:pPr lvl="1"/>
            <a:r>
              <a:rPr lang="en-US" dirty="0" smtClean="0"/>
              <a:t>Bad translation</a:t>
            </a:r>
          </a:p>
          <a:p>
            <a:r>
              <a:rPr lang="en-US" dirty="0" smtClean="0"/>
              <a:t>BrailleBlaster accounts for this and lets the user enter braille manually</a:t>
            </a:r>
          </a:p>
          <a:p>
            <a:endParaRPr lang="en-US" dirty="0"/>
          </a:p>
        </p:txBody>
      </p:sp>
    </p:spTree>
    <p:extLst>
      <p:ext uri="{BB962C8B-B14F-4D97-AF65-F5344CB8AC3E}">
        <p14:creationId xmlns:p14="http://schemas.microsoft.com/office/powerpoint/2010/main" val="1859476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dirty="0" smtClean="0"/>
              <a:t>Six Key Entry</a:t>
            </a:r>
            <a:endParaRPr lang="en-US" dirty="0"/>
          </a:p>
        </p:txBody>
      </p:sp>
      <p:sp>
        <p:nvSpPr>
          <p:cNvPr id="3" name="Content Placeholder 2"/>
          <p:cNvSpPr>
            <a:spLocks noGrp="1"/>
          </p:cNvSpPr>
          <p:nvPr>
            <p:ph idx="1"/>
          </p:nvPr>
        </p:nvSpPr>
        <p:spPr>
          <a:prstGeom prst="rect">
            <a:avLst/>
          </a:prstGeom>
        </p:spPr>
        <p:txBody>
          <a:bodyPr/>
          <a:lstStyle/>
          <a:p>
            <a:r>
              <a:rPr lang="en-US" dirty="0" smtClean="0"/>
              <a:t>Multi-line dialog</a:t>
            </a:r>
          </a:p>
          <a:p>
            <a:r>
              <a:rPr lang="en-US" dirty="0" smtClean="0"/>
              <a:t>Multi-purpose</a:t>
            </a:r>
          </a:p>
          <a:p>
            <a:r>
              <a:rPr lang="en-US" dirty="0" smtClean="0"/>
              <a:t>Your six keyed text will be blocked off, and it will be repositioned when the page numbering needs to reflow with the rest of the document</a:t>
            </a:r>
            <a:endParaRPr lang="en-US" dirty="0"/>
          </a:p>
        </p:txBody>
      </p:sp>
    </p:spTree>
    <p:extLst>
      <p:ext uri="{BB962C8B-B14F-4D97-AF65-F5344CB8AC3E}">
        <p14:creationId xmlns:p14="http://schemas.microsoft.com/office/powerpoint/2010/main" val="424526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dirty="0" smtClean="0"/>
              <a:t>Six Key Entry Image</a:t>
            </a:r>
            <a:endParaRPr lang="en-US" dirty="0"/>
          </a:p>
        </p:txBody>
      </p:sp>
      <p:pic>
        <p:nvPicPr>
          <p:cNvPr id="4" name="Content Placeholder 3" descr="A dialog with a text box containing braille.  Below are options for inserting into the document." title="Six Key "/>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6909" b="6909"/>
          <a:stretch>
            <a:fillRect/>
          </a:stretch>
        </p:blipFill>
        <p:spPr>
          <a:prstGeom prst="rect">
            <a:avLst/>
          </a:prstGeom>
        </p:spPr>
      </p:pic>
    </p:spTree>
    <p:extLst>
      <p:ext uri="{BB962C8B-B14F-4D97-AF65-F5344CB8AC3E}">
        <p14:creationId xmlns:p14="http://schemas.microsoft.com/office/powerpoint/2010/main" val="3094795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dirty="0" smtClean="0"/>
              <a:t>Image Describer</a:t>
            </a:r>
            <a:endParaRPr lang="en-US" dirty="0"/>
          </a:p>
        </p:txBody>
      </p:sp>
      <p:sp>
        <p:nvSpPr>
          <p:cNvPr id="3" name="Content Placeholder 2"/>
          <p:cNvSpPr>
            <a:spLocks noGrp="1"/>
          </p:cNvSpPr>
          <p:nvPr>
            <p:ph idx="1"/>
          </p:nvPr>
        </p:nvSpPr>
        <p:spPr>
          <a:prstGeom prst="rect">
            <a:avLst/>
          </a:prstGeom>
        </p:spPr>
        <p:txBody>
          <a:bodyPr/>
          <a:lstStyle/>
          <a:p>
            <a:r>
              <a:rPr lang="en-US" dirty="0" smtClean="0"/>
              <a:t>Math is often embedded in files as images</a:t>
            </a:r>
          </a:p>
          <a:p>
            <a:r>
              <a:rPr lang="en-US" dirty="0" smtClean="0"/>
              <a:t>Finds the images in your NIMAS file</a:t>
            </a:r>
          </a:p>
          <a:p>
            <a:r>
              <a:rPr lang="en-US" dirty="0" smtClean="0"/>
              <a:t>Side by side six key dialog and image</a:t>
            </a:r>
          </a:p>
          <a:p>
            <a:endParaRPr lang="en-US" dirty="0" smtClean="0"/>
          </a:p>
        </p:txBody>
      </p:sp>
    </p:spTree>
    <p:extLst>
      <p:ext uri="{BB962C8B-B14F-4D97-AF65-F5344CB8AC3E}">
        <p14:creationId xmlns:p14="http://schemas.microsoft.com/office/powerpoint/2010/main" val="434057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dirty="0" smtClean="0"/>
              <a:t>Image Describer Image</a:t>
            </a:r>
            <a:endParaRPr lang="en-US" dirty="0"/>
          </a:p>
        </p:txBody>
      </p:sp>
      <p:pic>
        <p:nvPicPr>
          <p:cNvPr id="4" name="Content Placeholder 3" descr="Dialog showing a picture of the fraction two divided by three on the left and a braille box on the right.  Below are options to apply the translation and navigate through the images." title="Image Describe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6870" b="6870"/>
          <a:stretch>
            <a:fillRect/>
          </a:stretch>
        </p:blipFill>
        <p:spPr>
          <a:prstGeom prst="rect">
            <a:avLst/>
          </a:prstGeom>
        </p:spPr>
      </p:pic>
    </p:spTree>
    <p:extLst>
      <p:ext uri="{BB962C8B-B14F-4D97-AF65-F5344CB8AC3E}">
        <p14:creationId xmlns:p14="http://schemas.microsoft.com/office/powerpoint/2010/main" val="1156749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Live Demo</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59331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dirty="0" smtClean="0"/>
              <a:t>BrailleBlaster is free and available now!</a:t>
            </a:r>
            <a:endParaRPr lang="en-US" dirty="0"/>
          </a:p>
        </p:txBody>
      </p:sp>
      <p:sp>
        <p:nvSpPr>
          <p:cNvPr id="3" name="Content Placeholder 2"/>
          <p:cNvSpPr>
            <a:spLocks noGrp="1"/>
          </p:cNvSpPr>
          <p:nvPr>
            <p:ph idx="1"/>
          </p:nvPr>
        </p:nvSpPr>
        <p:spPr>
          <a:prstGeom prst="rect">
            <a:avLst/>
          </a:prstGeom>
        </p:spPr>
        <p:txBody>
          <a:bodyPr>
            <a:normAutofit/>
          </a:bodyPr>
          <a:lstStyle/>
          <a:p>
            <a:r>
              <a:rPr lang="en-US" dirty="0">
                <a:hlinkClick r:id="rId2"/>
              </a:rPr>
              <a:t>http://brailleblaster.org</a:t>
            </a:r>
            <a:r>
              <a:rPr lang="en-US" dirty="0" smtClean="0">
                <a:hlinkClick r:id="rId2"/>
              </a:rPr>
              <a:t>/</a:t>
            </a:r>
            <a:endParaRPr lang="en-US" dirty="0" smtClean="0"/>
          </a:p>
          <a:p>
            <a:r>
              <a:rPr lang="en-US" dirty="0" smtClean="0"/>
              <a:t>Download BrailleBlaster</a:t>
            </a:r>
          </a:p>
          <a:p>
            <a:r>
              <a:rPr lang="en-US" dirty="0" smtClean="0"/>
              <a:t>Learn more about bringing NIMAS and MathML to your school district</a:t>
            </a:r>
          </a:p>
          <a:p>
            <a:r>
              <a:rPr lang="en-US" dirty="0" smtClean="0"/>
              <a:t>Watch tutorial videos</a:t>
            </a:r>
          </a:p>
          <a:p>
            <a:r>
              <a:rPr lang="en-US" dirty="0" smtClean="0"/>
              <a:t>Read Documentation</a:t>
            </a:r>
          </a:p>
          <a:p>
            <a:r>
              <a:rPr lang="en-US" dirty="0" smtClean="0"/>
              <a:t>Download </a:t>
            </a:r>
            <a:r>
              <a:rPr lang="en-US" dirty="0" err="1" smtClean="0"/>
              <a:t>BrailleZephyr</a:t>
            </a:r>
            <a:endParaRPr lang="en-US" dirty="0" smtClean="0"/>
          </a:p>
          <a:p>
            <a:r>
              <a:rPr lang="en-US" dirty="0" smtClean="0"/>
              <a:t>Become a beta tester</a:t>
            </a:r>
          </a:p>
          <a:p>
            <a:r>
              <a:rPr lang="en-US" dirty="0" smtClean="0"/>
              <a:t>Contact us!</a:t>
            </a:r>
            <a:endParaRPr lang="en-US" dirty="0"/>
          </a:p>
        </p:txBody>
      </p:sp>
    </p:spTree>
    <p:extLst>
      <p:ext uri="{BB962C8B-B14F-4D97-AF65-F5344CB8AC3E}">
        <p14:creationId xmlns:p14="http://schemas.microsoft.com/office/powerpoint/2010/main" val="3687939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prstGeom prst="rect">
            <a:avLst/>
          </a:prstGeom>
        </p:spPr>
        <p:txBody>
          <a:bodyPr>
            <a:normAutofit fontScale="90000"/>
          </a:bodyPr>
          <a:lstStyle/>
          <a:p>
            <a:r>
              <a:rPr lang="en-US" b="0" dirty="0"/>
              <a:t>The Challenges of Producing Math and Science Textbooks in Braille</a:t>
            </a:r>
            <a:endParaRPr lang="en-US" dirty="0"/>
          </a:p>
        </p:txBody>
      </p:sp>
      <p:sp>
        <p:nvSpPr>
          <p:cNvPr id="3" name="Subtitle 2"/>
          <p:cNvSpPr>
            <a:spLocks noGrp="1"/>
          </p:cNvSpPr>
          <p:nvPr>
            <p:ph type="subTitle" idx="1"/>
          </p:nvPr>
        </p:nvSpPr>
        <p:spPr>
          <a:prstGeom prst="rect">
            <a:avLst/>
          </a:prstGeom>
        </p:spPr>
        <p:txBody>
          <a:bodyPr>
            <a:noAutofit/>
          </a:bodyPr>
          <a:lstStyle/>
          <a:p>
            <a:r>
              <a:rPr lang="en-US" sz="1400" dirty="0"/>
              <a:t>Rebecca Luttmer</a:t>
            </a:r>
            <a:br>
              <a:rPr lang="en-US" sz="1400" dirty="0"/>
            </a:br>
            <a:r>
              <a:rPr lang="en-US" sz="1400" dirty="0"/>
              <a:t>rluttmer@aph.org</a:t>
            </a:r>
          </a:p>
        </p:txBody>
      </p:sp>
      <p:pic>
        <p:nvPicPr>
          <p:cNvPr id="7" name="Picture 6" descr="A picture of Rebecca Luttmer. " title="Rebecca Luttm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0648" y="4297803"/>
            <a:ext cx="1270704" cy="1247749"/>
          </a:xfrm>
          <a:prstGeom prst="rect">
            <a:avLst/>
          </a:prstGeom>
        </p:spPr>
      </p:pic>
    </p:spTree>
    <p:extLst>
      <p:ext uri="{BB962C8B-B14F-4D97-AF65-F5344CB8AC3E}">
        <p14:creationId xmlns:p14="http://schemas.microsoft.com/office/powerpoint/2010/main" val="1258239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dirty="0" smtClean="0"/>
              <a:t>Formatted Braille</a:t>
            </a:r>
            <a:endParaRPr lang="en-US" dirty="0"/>
          </a:p>
        </p:txBody>
      </p:sp>
      <p:sp>
        <p:nvSpPr>
          <p:cNvPr id="3" name="Content Placeholder 2"/>
          <p:cNvSpPr>
            <a:spLocks noGrp="1"/>
          </p:cNvSpPr>
          <p:nvPr>
            <p:ph idx="1"/>
          </p:nvPr>
        </p:nvSpPr>
        <p:spPr>
          <a:prstGeom prst="rect">
            <a:avLst/>
          </a:prstGeom>
        </p:spPr>
        <p:txBody>
          <a:bodyPr>
            <a:normAutofit/>
          </a:bodyPr>
          <a:lstStyle/>
          <a:p>
            <a:r>
              <a:rPr lang="en-US" dirty="0"/>
              <a:t>Formatting information is crucial to understanding.</a:t>
            </a:r>
          </a:p>
          <a:p>
            <a:r>
              <a:rPr lang="en-US" dirty="0"/>
              <a:t>Sighted students understand the layout </a:t>
            </a:r>
            <a:r>
              <a:rPr lang="en-US" dirty="0" smtClean="0"/>
              <a:t>by quickly and easily glancing at a page. </a:t>
            </a:r>
            <a:r>
              <a:rPr lang="en-US" dirty="0"/>
              <a:t>Students with visual impairments need to be able to do the same by touch.</a:t>
            </a:r>
          </a:p>
          <a:p>
            <a:r>
              <a:rPr lang="en-US" dirty="0"/>
              <a:t>Page numbers, titles, </a:t>
            </a:r>
            <a:r>
              <a:rPr lang="en-US" dirty="0" smtClean="0"/>
              <a:t>sub-titles, footnotes, </a:t>
            </a:r>
            <a:r>
              <a:rPr lang="en-US" dirty="0"/>
              <a:t>and more all need to be laid out in an </a:t>
            </a:r>
            <a:r>
              <a:rPr lang="en-US" dirty="0" smtClean="0"/>
              <a:t>organized </a:t>
            </a:r>
            <a:r>
              <a:rPr lang="en-US" dirty="0"/>
              <a:t>fashion so that the student with visual impairments can find information quickly</a:t>
            </a:r>
            <a:r>
              <a:rPr lang="en-US" dirty="0" smtClean="0"/>
              <a:t>.</a:t>
            </a:r>
          </a:p>
          <a:p>
            <a:r>
              <a:rPr lang="en-US" dirty="0"/>
              <a:t>It is a skill set that can be carried from subject to subject, book to book and helps the student be organized and focused.</a:t>
            </a:r>
          </a:p>
          <a:p>
            <a:endParaRPr lang="en-US" dirty="0"/>
          </a:p>
          <a:p>
            <a:pPr lvl="4"/>
            <a:endParaRPr lang="en-US" dirty="0"/>
          </a:p>
        </p:txBody>
      </p:sp>
    </p:spTree>
    <p:extLst>
      <p:ext uri="{BB962C8B-B14F-4D97-AF65-F5344CB8AC3E}">
        <p14:creationId xmlns:p14="http://schemas.microsoft.com/office/powerpoint/2010/main" val="990410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dirty="0"/>
              <a:t>Obstacles of Formatted Braille</a:t>
            </a:r>
          </a:p>
        </p:txBody>
      </p:sp>
      <p:sp>
        <p:nvSpPr>
          <p:cNvPr id="3" name="Content Placeholder 2"/>
          <p:cNvSpPr>
            <a:spLocks noGrp="1"/>
          </p:cNvSpPr>
          <p:nvPr>
            <p:ph idx="1"/>
          </p:nvPr>
        </p:nvSpPr>
        <p:spPr>
          <a:prstGeom prst="rect">
            <a:avLst/>
          </a:prstGeom>
        </p:spPr>
        <p:txBody>
          <a:bodyPr/>
          <a:lstStyle/>
          <a:p>
            <a:pPr marL="514350" indent="-514350">
              <a:buFont typeface="+mj-lt"/>
              <a:buAutoNum type="arabicPeriod"/>
            </a:pPr>
            <a:r>
              <a:rPr lang="en-US" dirty="0"/>
              <a:t>Takes a great deal of time</a:t>
            </a:r>
          </a:p>
          <a:p>
            <a:pPr marL="514350" indent="-514350">
              <a:buFont typeface="+mj-lt"/>
              <a:buAutoNum type="arabicPeriod"/>
            </a:pPr>
            <a:r>
              <a:rPr lang="en-US" dirty="0"/>
              <a:t>Takes a high level of expertise</a:t>
            </a:r>
          </a:p>
          <a:p>
            <a:pPr marL="514350" indent="-514350">
              <a:buFont typeface="+mj-lt"/>
              <a:buAutoNum type="arabicPeriod"/>
            </a:pPr>
            <a:r>
              <a:rPr lang="en-US" dirty="0"/>
              <a:t>It can cost a lot of money</a:t>
            </a:r>
          </a:p>
          <a:p>
            <a:pPr lvl="4"/>
            <a:endParaRPr lang="en-US" dirty="0"/>
          </a:p>
        </p:txBody>
      </p:sp>
    </p:spTree>
    <p:extLst>
      <p:ext uri="{BB962C8B-B14F-4D97-AF65-F5344CB8AC3E}">
        <p14:creationId xmlns:p14="http://schemas.microsoft.com/office/powerpoint/2010/main" val="1563611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dirty="0" smtClean="0"/>
              <a:t>BrailleBlaster (BB) Project Goals</a:t>
            </a:r>
            <a:endParaRPr lang="en-US" dirty="0"/>
          </a:p>
        </p:txBody>
      </p:sp>
      <p:sp>
        <p:nvSpPr>
          <p:cNvPr id="3" name="Content Placeholder 2"/>
          <p:cNvSpPr>
            <a:spLocks noGrp="1"/>
          </p:cNvSpPr>
          <p:nvPr>
            <p:ph idx="1"/>
          </p:nvPr>
        </p:nvSpPr>
        <p:spPr>
          <a:prstGeom prst="rect">
            <a:avLst/>
          </a:prstGeom>
        </p:spPr>
        <p:txBody>
          <a:bodyPr>
            <a:normAutofit/>
          </a:bodyPr>
          <a:lstStyle/>
          <a:p>
            <a:r>
              <a:rPr lang="en-US" b="0" dirty="0" smtClean="0">
                <a:ea typeface="Verdana" charset="0"/>
                <a:cs typeface="Verdana" charset="0"/>
              </a:rPr>
              <a:t>2012</a:t>
            </a:r>
          </a:p>
          <a:p>
            <a:r>
              <a:rPr lang="en-US" b="0" dirty="0" smtClean="0">
                <a:ea typeface="Verdana" charset="0"/>
                <a:cs typeface="Verdana" charset="0"/>
              </a:rPr>
              <a:t>Allows </a:t>
            </a:r>
            <a:r>
              <a:rPr lang="en-US" b="0" dirty="0">
                <a:ea typeface="Verdana" charset="0"/>
                <a:cs typeface="Verdana" charset="0"/>
              </a:rPr>
              <a:t>students who read braille to have books on the first day of class—like their sighted peers</a:t>
            </a:r>
            <a:endParaRPr lang="en-US" dirty="0">
              <a:ea typeface="Verdana" charset="0"/>
              <a:cs typeface="Verdana" charset="0"/>
            </a:endParaRPr>
          </a:p>
          <a:p>
            <a:r>
              <a:rPr lang="en-US" b="0" dirty="0">
                <a:ea typeface="Verdana" charset="0"/>
                <a:cs typeface="Verdana" charset="0"/>
              </a:rPr>
              <a:t>Increases output </a:t>
            </a:r>
            <a:r>
              <a:rPr lang="en-US" b="0" dirty="0" smtClean="0">
                <a:ea typeface="Verdana" charset="0"/>
                <a:cs typeface="Verdana" charset="0"/>
              </a:rPr>
              <a:t>from transcribers</a:t>
            </a:r>
            <a:endParaRPr lang="en-US" dirty="0">
              <a:ea typeface="Verdana" charset="0"/>
              <a:cs typeface="Verdana" charset="0"/>
            </a:endParaRPr>
          </a:p>
          <a:p>
            <a:r>
              <a:rPr lang="en-US" b="0" dirty="0">
                <a:ea typeface="Verdana" charset="0"/>
                <a:cs typeface="Verdana" charset="0"/>
              </a:rPr>
              <a:t>Decreases translation time</a:t>
            </a:r>
            <a:endParaRPr lang="en-US" dirty="0">
              <a:ea typeface="Verdana" charset="0"/>
              <a:cs typeface="Verdana" charset="0"/>
            </a:endParaRPr>
          </a:p>
          <a:p>
            <a:r>
              <a:rPr lang="en-US" b="0" dirty="0">
                <a:ea typeface="Verdana" charset="0"/>
                <a:cs typeface="Verdana" charset="0"/>
              </a:rPr>
              <a:t>Reduces cost in braille production</a:t>
            </a:r>
          </a:p>
          <a:p>
            <a:r>
              <a:rPr lang="en-US" dirty="0" smtClean="0">
                <a:ea typeface="Verdana" charset="0"/>
                <a:cs typeface="Verdana" charset="0"/>
              </a:rPr>
              <a:t>BrailleBlaster p</a:t>
            </a:r>
            <a:r>
              <a:rPr lang="en-US" b="0" dirty="0" smtClean="0">
                <a:ea typeface="Verdana" charset="0"/>
                <a:cs typeface="Verdana" charset="0"/>
              </a:rPr>
              <a:t>rovides </a:t>
            </a:r>
            <a:r>
              <a:rPr lang="en-US" b="0" dirty="0">
                <a:ea typeface="Verdana" charset="0"/>
                <a:cs typeface="Verdana" charset="0"/>
              </a:rPr>
              <a:t>more braille in the </a:t>
            </a:r>
            <a:r>
              <a:rPr lang="en-US" b="0" dirty="0" smtClean="0">
                <a:ea typeface="Verdana" charset="0"/>
                <a:cs typeface="Verdana" charset="0"/>
              </a:rPr>
              <a:t>classroom</a:t>
            </a:r>
          </a:p>
          <a:p>
            <a:r>
              <a:rPr lang="en-US" dirty="0" smtClean="0">
                <a:ea typeface="Verdana" charset="0"/>
                <a:cs typeface="Verdana" charset="0"/>
              </a:rPr>
              <a:t>Our goals have expanded to include tools for casual users and para-professionals.  </a:t>
            </a:r>
            <a:endParaRPr lang="en-US" b="0" dirty="0" smtClean="0">
              <a:ea typeface="Verdana" charset="0"/>
              <a:cs typeface="Verdana" charset="0"/>
            </a:endParaRPr>
          </a:p>
          <a:p>
            <a:endParaRPr lang="en-US" dirty="0"/>
          </a:p>
        </p:txBody>
      </p:sp>
    </p:spTree>
    <p:extLst>
      <p:ext uri="{BB962C8B-B14F-4D97-AF65-F5344CB8AC3E}">
        <p14:creationId xmlns:p14="http://schemas.microsoft.com/office/powerpoint/2010/main" val="3725016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NIMAC</a:t>
            </a:r>
            <a:endParaRPr lang="en-US" dirty="0"/>
          </a:p>
        </p:txBody>
      </p:sp>
      <p:sp>
        <p:nvSpPr>
          <p:cNvPr id="3" name="Content Placeholder 2"/>
          <p:cNvSpPr>
            <a:spLocks noGrp="1"/>
          </p:cNvSpPr>
          <p:nvPr>
            <p:ph idx="1"/>
          </p:nvPr>
        </p:nvSpPr>
        <p:spPr/>
        <p:txBody>
          <a:bodyPr/>
          <a:lstStyle/>
          <a:p>
            <a:r>
              <a:rPr lang="en-US" dirty="0"/>
              <a:t> Individuals with Disabilities Education Act (IDEA</a:t>
            </a:r>
            <a:r>
              <a:rPr lang="en-US" dirty="0" smtClean="0"/>
              <a:t>) 2004</a:t>
            </a:r>
          </a:p>
          <a:p>
            <a:r>
              <a:rPr lang="en-US" dirty="0" smtClean="0"/>
              <a:t>Online file repository with 48,000 files meant to be used to create accessible materials</a:t>
            </a:r>
          </a:p>
          <a:p>
            <a:pPr marL="0" indent="0">
              <a:buNone/>
            </a:pPr>
            <a:endParaRPr lang="en-US" dirty="0"/>
          </a:p>
        </p:txBody>
      </p:sp>
    </p:spTree>
    <p:extLst>
      <p:ext uri="{BB962C8B-B14F-4D97-AF65-F5344CB8AC3E}">
        <p14:creationId xmlns:p14="http://schemas.microsoft.com/office/powerpoint/2010/main" val="3464963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dirty="0" smtClean="0"/>
              <a:t>NIMAS</a:t>
            </a:r>
            <a:endParaRPr lang="en-US" dirty="0"/>
          </a:p>
        </p:txBody>
      </p:sp>
      <p:sp>
        <p:nvSpPr>
          <p:cNvPr id="3" name="Content Placeholder 2"/>
          <p:cNvSpPr>
            <a:spLocks noGrp="1"/>
          </p:cNvSpPr>
          <p:nvPr>
            <p:ph idx="1"/>
          </p:nvPr>
        </p:nvSpPr>
        <p:spPr>
          <a:prstGeom prst="rect">
            <a:avLst/>
          </a:prstGeom>
        </p:spPr>
        <p:txBody>
          <a:bodyPr/>
          <a:lstStyle/>
          <a:p>
            <a:r>
              <a:rPr lang="en-US" dirty="0" smtClean="0"/>
              <a:t>File format found in the NIMAC</a:t>
            </a:r>
          </a:p>
          <a:p>
            <a:r>
              <a:rPr lang="en-US" dirty="0" smtClean="0"/>
              <a:t>BrailleBlaster takes </a:t>
            </a:r>
            <a:r>
              <a:rPr lang="en-US" dirty="0"/>
              <a:t>advantage of the rich markup contained in NIMAS files to automate basic </a:t>
            </a:r>
            <a:r>
              <a:rPr lang="en-US" dirty="0" smtClean="0"/>
              <a:t>formatting</a:t>
            </a:r>
          </a:p>
          <a:p>
            <a:pPr lvl="1"/>
            <a:r>
              <a:rPr lang="en-US" dirty="0" smtClean="0"/>
              <a:t>Lists</a:t>
            </a:r>
          </a:p>
          <a:p>
            <a:pPr lvl="1"/>
            <a:r>
              <a:rPr lang="en-US" dirty="0" smtClean="0"/>
              <a:t>Headings</a:t>
            </a:r>
          </a:p>
          <a:p>
            <a:pPr lvl="1"/>
            <a:r>
              <a:rPr lang="en-US" dirty="0" smtClean="0"/>
              <a:t>Tables</a:t>
            </a:r>
          </a:p>
          <a:p>
            <a:pPr lvl="1"/>
            <a:r>
              <a:rPr lang="en-US" dirty="0" smtClean="0"/>
              <a:t>MathML</a:t>
            </a:r>
          </a:p>
          <a:p>
            <a:endParaRPr lang="en-US" dirty="0"/>
          </a:p>
        </p:txBody>
      </p:sp>
    </p:spTree>
    <p:extLst>
      <p:ext uri="{BB962C8B-B14F-4D97-AF65-F5344CB8AC3E}">
        <p14:creationId xmlns:p14="http://schemas.microsoft.com/office/powerpoint/2010/main" val="2770273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dirty="0" smtClean="0"/>
              <a:t>Specialized Tools</a:t>
            </a:r>
            <a:endParaRPr lang="en-US" dirty="0"/>
          </a:p>
        </p:txBody>
      </p:sp>
      <p:sp>
        <p:nvSpPr>
          <p:cNvPr id="3" name="Content Placeholder 2"/>
          <p:cNvSpPr>
            <a:spLocks noGrp="1"/>
          </p:cNvSpPr>
          <p:nvPr>
            <p:ph idx="1"/>
          </p:nvPr>
        </p:nvSpPr>
        <p:spPr>
          <a:prstGeom prst="rect">
            <a:avLst/>
          </a:prstGeom>
        </p:spPr>
        <p:txBody>
          <a:bodyPr/>
          <a:lstStyle/>
          <a:p>
            <a:r>
              <a:rPr lang="en-US" dirty="0" smtClean="0"/>
              <a:t>Even without a NIMAS file, BB provides specialized tools to make transcription easier</a:t>
            </a:r>
          </a:p>
          <a:p>
            <a:pPr lvl="1"/>
            <a:r>
              <a:rPr lang="en-US" dirty="0" smtClean="0"/>
              <a:t>Table editor</a:t>
            </a:r>
          </a:p>
          <a:p>
            <a:pPr lvl="1"/>
            <a:r>
              <a:rPr lang="en-US" dirty="0" smtClean="0"/>
              <a:t>Poetry toolbar</a:t>
            </a:r>
          </a:p>
          <a:p>
            <a:pPr lvl="1"/>
            <a:r>
              <a:rPr lang="en-US" dirty="0" smtClean="0"/>
              <a:t>Transcriber note toolbar</a:t>
            </a:r>
          </a:p>
          <a:p>
            <a:pPr marL="457200" lvl="1" indent="0">
              <a:buNone/>
            </a:pPr>
            <a:endParaRPr lang="en-US" dirty="0"/>
          </a:p>
        </p:txBody>
      </p:sp>
    </p:spTree>
    <p:extLst>
      <p:ext uri="{BB962C8B-B14F-4D97-AF65-F5344CB8AC3E}">
        <p14:creationId xmlns:p14="http://schemas.microsoft.com/office/powerpoint/2010/main" val="1196199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ontrol xmlns="http://schemas.microsoft.com/VisualStudio/2011/storyboarding/control">
  <Id Name="bcf51f99-635b-4483-8f6f-bbaeba533cce" Revision="1" Stencil="System.MyShapes" StencilVersion="1.0"/>
</Control>
</file>

<file path=customXml/item2.xml><?xml version="1.0" encoding="utf-8"?>
<Control xmlns="http://schemas.microsoft.com/VisualStudio/2011/storyboarding/control">
  <Id Name="e6bd7403-4dc3-411a-b62b-1862f600ae60" Revision="1" Stencil="System.MyShapes" StencilVersion="1.0"/>
</Control>
</file>

<file path=customXml/item3.xml><?xml version="1.0" encoding="utf-8"?>
<Control xmlns="http://schemas.microsoft.com/VisualStudio/2011/storyboarding/control">
  <Id Name="93fd7594-f248-467f-ae62-8e84c0750675" Revision="1" Stencil="System.MyShapes" StencilVersion="1.0"/>
</Control>
</file>

<file path=customXml/item4.xml><?xml version="1.0" encoding="utf-8"?>
<Control xmlns="http://schemas.microsoft.com/VisualStudio/2011/storyboarding/control">
  <Id Name="3e1f6154-713f-4e36-9f3c-52a0202c1f51" Revision="1" Stencil="System.MyShapes" StencilVersion="1.0"/>
</Control>
</file>

<file path=customXml/itemProps1.xml><?xml version="1.0" encoding="utf-8"?>
<ds:datastoreItem xmlns:ds="http://schemas.openxmlformats.org/officeDocument/2006/customXml" ds:itemID="{F05921DA-2607-4703-849B-B1FC9BC4156C}">
  <ds:schemaRefs>
    <ds:schemaRef ds:uri="http://schemas.microsoft.com/VisualStudio/2011/storyboarding/control"/>
  </ds:schemaRefs>
</ds:datastoreItem>
</file>

<file path=customXml/itemProps2.xml><?xml version="1.0" encoding="utf-8"?>
<ds:datastoreItem xmlns:ds="http://schemas.openxmlformats.org/officeDocument/2006/customXml" ds:itemID="{D7DE8D71-6EDB-485D-B880-2A67321DF29D}">
  <ds:schemaRefs>
    <ds:schemaRef ds:uri="http://schemas.microsoft.com/VisualStudio/2011/storyboarding/control"/>
  </ds:schemaRefs>
</ds:datastoreItem>
</file>

<file path=customXml/itemProps3.xml><?xml version="1.0" encoding="utf-8"?>
<ds:datastoreItem xmlns:ds="http://schemas.openxmlformats.org/officeDocument/2006/customXml" ds:itemID="{97F43E53-D12D-4177-A259-BD93AA2F1C60}">
  <ds:schemaRefs>
    <ds:schemaRef ds:uri="http://schemas.microsoft.com/VisualStudio/2011/storyboarding/control"/>
  </ds:schemaRefs>
</ds:datastoreItem>
</file>

<file path=customXml/itemProps4.xml><?xml version="1.0" encoding="utf-8"?>
<ds:datastoreItem xmlns:ds="http://schemas.openxmlformats.org/officeDocument/2006/customXml" ds:itemID="{472E628D-699F-4229-BAA3-068807379346}">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2719</TotalTime>
  <Words>1081</Words>
  <Application>Microsoft Office PowerPoint</Application>
  <PresentationFormat>Widescreen</PresentationFormat>
  <Paragraphs>176</Paragraphs>
  <Slides>39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Arial Black</vt:lpstr>
      <vt:lpstr>Calibri</vt:lpstr>
      <vt:lpstr>Calibri Light</vt:lpstr>
      <vt:lpstr>Cambria Math</vt:lpstr>
      <vt:lpstr>Verdana</vt:lpstr>
      <vt:lpstr>Office Theme</vt:lpstr>
      <vt:lpstr>AMERICAN  PRINTING  HOUSE</vt:lpstr>
      <vt:lpstr>The Challenges of Producing Math and Science Textbooks in Braille</vt:lpstr>
      <vt:lpstr>Overview of Topics </vt:lpstr>
      <vt:lpstr>Formatted Braille</vt:lpstr>
      <vt:lpstr>Obstacles of Formatted Braille</vt:lpstr>
      <vt:lpstr>BrailleBlaster (BB) Project Goals</vt:lpstr>
      <vt:lpstr>NIMAC</vt:lpstr>
      <vt:lpstr>NIMAS</vt:lpstr>
      <vt:lpstr>Specialized Tools</vt:lpstr>
      <vt:lpstr>Automatic re-translation and re-formatting</vt:lpstr>
      <vt:lpstr>STEM (Science, Technology, Engineering, Math)</vt:lpstr>
      <vt:lpstr>Obstacles to getting STEM Materials in Braille</vt:lpstr>
      <vt:lpstr>Spatial Representation of Mathematical Concepts</vt:lpstr>
      <vt:lpstr>Why is Spatial Representation important?</vt:lpstr>
      <vt:lpstr>Spatial Representation of Mathematical Concepts</vt:lpstr>
      <vt:lpstr>Spatial Representation Translation and Formatting Combined 456+34 = 490</vt:lpstr>
      <vt:lpstr>What is MathML?</vt:lpstr>
      <vt:lpstr>Why is MathML useful?</vt:lpstr>
      <vt:lpstr>ASCII Math </vt:lpstr>
      <vt:lpstr>ASCII Math Image </vt:lpstr>
      <vt:lpstr>ASCII Math Editor</vt:lpstr>
      <vt:lpstr>ASCII Math Editor Image</vt:lpstr>
      <vt:lpstr>Multiline Math</vt:lpstr>
      <vt:lpstr>Math in Tables</vt:lpstr>
      <vt:lpstr>Math in Tables Image</vt:lpstr>
      <vt:lpstr>UEB Number Line Editor</vt:lpstr>
      <vt:lpstr>UEB Number Line Editor Image</vt:lpstr>
      <vt:lpstr>Matrix Builder</vt:lpstr>
      <vt:lpstr>Matrix Builder Image</vt:lpstr>
      <vt:lpstr>Spatial Math Templates</vt:lpstr>
      <vt:lpstr>PowerPoint Presentation</vt:lpstr>
      <vt:lpstr>Manual Translation</vt:lpstr>
      <vt:lpstr>Six Key Entry</vt:lpstr>
      <vt:lpstr>Six Key Entry Image</vt:lpstr>
      <vt:lpstr>Image Describer</vt:lpstr>
      <vt:lpstr>Image Describer Image</vt:lpstr>
      <vt:lpstr>Live Demo</vt:lpstr>
      <vt:lpstr>BrailleBlaster is free and available now!</vt:lpstr>
      <vt:lpstr>The Challenges of Producing Math and Science Textbooks in Braille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Luttmer</dc:creator>
  <cp:lastModifiedBy>Rebecca Luttmer</cp:lastModifiedBy>
  <cp:revision>58</cp:revision>
  <cp:lastPrinted>2018-03-19T18:22:45Z</cp:lastPrinted>
  <dcterms:created xsi:type="dcterms:W3CDTF">2018-03-05T17:07:29Z</dcterms:created>
  <dcterms:modified xsi:type="dcterms:W3CDTF">2018-03-26T17:49:20Z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