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45" autoAdjust="0"/>
    <p:restoredTop sz="94660"/>
  </p:normalViewPr>
  <p:slideViewPr>
    <p:cSldViewPr snapToGrid="0">
      <p:cViewPr varScale="1">
        <p:scale>
          <a:sx n="86" d="100"/>
          <a:sy n="86" d="100"/>
        </p:scale>
        <p:origin x="12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3/19/2018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3/19/2018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mailto:Rpugh@NFB.ORG" TargetMode="External"/><Relationship Id="rId2" Type="http://schemas.openxmlformats.org/officeDocument/2006/relationships/hyperlink" Target="mailto:AMason@NFB.ORG" TargetMode="Externa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312" y="1152145"/>
            <a:ext cx="7150609" cy="1938527"/>
          </a:xfrm>
        </p:spPr>
        <p:txBody>
          <a:bodyPr>
            <a:normAutofit/>
          </a:bodyPr>
          <a:lstStyle/>
          <a:p>
            <a:r>
              <a:rPr lang="en-US" sz="4800" b="1" dirty="0" err="1"/>
              <a:t>Epub</a:t>
            </a:r>
            <a:r>
              <a:rPr lang="en-US" sz="4800" b="1" dirty="0"/>
              <a:t> Creation Tools </a:t>
            </a:r>
            <a:r>
              <a:rPr lang="en-US" sz="4800" b="1" dirty="0" smtClean="0"/>
              <a:t>Comparison</a:t>
            </a:r>
            <a:endParaRPr lang="en-US" sz="4800" dirty="0"/>
          </a:p>
        </p:txBody>
      </p:sp>
      <p:sp>
        <p:nvSpPr>
          <p:cNvPr id="3" name="Subtitle 2"/>
          <p:cNvSpPr>
            <a:spLocks noGrp="1"/>
          </p:cNvSpPr>
          <p:nvPr>
            <p:ph type="subTitle" idx="1"/>
          </p:nvPr>
        </p:nvSpPr>
        <p:spPr>
          <a:xfrm>
            <a:off x="210312" y="3549492"/>
            <a:ext cx="8637072" cy="977621"/>
          </a:xfrm>
        </p:spPr>
        <p:txBody>
          <a:bodyPr>
            <a:normAutofit fontScale="85000" lnSpcReduction="10000"/>
          </a:bodyPr>
          <a:lstStyle/>
          <a:p>
            <a:r>
              <a:rPr lang="en-US" sz="2800" dirty="0"/>
              <a:t>A Guide for the rest of us.</a:t>
            </a:r>
          </a:p>
          <a:p>
            <a:r>
              <a:rPr lang="en-US" dirty="0" smtClean="0"/>
              <a:t>By Amy Mason,  Access Technology Specialist, National Federation of the Blind</a:t>
            </a:r>
            <a:endParaRPr lang="en-US" dirty="0"/>
          </a:p>
        </p:txBody>
      </p:sp>
      <p:pic>
        <p:nvPicPr>
          <p:cNvPr id="1026" name="Picture 2" descr="Man being used as a work bench for sawing about to have his spine sawed in hal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617" y="478896"/>
            <a:ext cx="3822318" cy="307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83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Contenders</a:t>
            </a:r>
            <a:br>
              <a:rPr lang="en-US" b="1" dirty="0"/>
            </a:br>
            <a:endParaRPr lang="en-US" dirty="0"/>
          </a:p>
        </p:txBody>
      </p:sp>
      <p:sp>
        <p:nvSpPr>
          <p:cNvPr id="3" name="Content Placeholder 2"/>
          <p:cNvSpPr>
            <a:spLocks noGrp="1"/>
          </p:cNvSpPr>
          <p:nvPr>
            <p:ph sz="half" idx="1"/>
          </p:nvPr>
        </p:nvSpPr>
        <p:spPr/>
        <p:txBody>
          <a:bodyPr>
            <a:normAutofit fontScale="85000" lnSpcReduction="20000"/>
          </a:bodyPr>
          <a:lstStyle/>
          <a:p>
            <a:pPr lvl="0"/>
            <a:r>
              <a:rPr lang="en-US" dirty="0"/>
              <a:t>Adobe InDesign</a:t>
            </a:r>
          </a:p>
          <a:p>
            <a:pPr lvl="0"/>
            <a:r>
              <a:rPr lang="en-US" dirty="0" err="1"/>
              <a:t>VitalSource</a:t>
            </a:r>
            <a:r>
              <a:rPr lang="en-US" dirty="0"/>
              <a:t> Content Studio</a:t>
            </a:r>
          </a:p>
          <a:p>
            <a:pPr lvl="0"/>
            <a:r>
              <a:rPr lang="en-US" dirty="0" err="1"/>
              <a:t>iBooks</a:t>
            </a:r>
            <a:r>
              <a:rPr lang="en-US" dirty="0"/>
              <a:t> Author</a:t>
            </a:r>
          </a:p>
          <a:p>
            <a:pPr lvl="0"/>
            <a:r>
              <a:rPr lang="en-US" dirty="0"/>
              <a:t>Pages</a:t>
            </a:r>
          </a:p>
          <a:p>
            <a:pPr lvl="0"/>
            <a:r>
              <a:rPr lang="en-US" dirty="0"/>
              <a:t>Google Docs</a:t>
            </a:r>
          </a:p>
          <a:p>
            <a:pPr lvl="0"/>
            <a:r>
              <a:rPr lang="en-US" dirty="0" err="1"/>
              <a:t>Calibre</a:t>
            </a:r>
            <a:endParaRPr lang="en-US" dirty="0"/>
          </a:p>
          <a:p>
            <a:pPr lvl="0"/>
            <a:r>
              <a:rPr lang="en-US" dirty="0"/>
              <a:t>Codex</a:t>
            </a:r>
          </a:p>
          <a:p>
            <a:pPr lvl="0"/>
            <a:r>
              <a:rPr lang="en-US" dirty="0"/>
              <a:t>Sigil</a:t>
            </a:r>
          </a:p>
          <a:p>
            <a:pPr lvl="0"/>
            <a:r>
              <a:rPr lang="en-US" dirty="0" smtClean="0"/>
              <a:t>Equidox by </a:t>
            </a:r>
            <a:r>
              <a:rPr lang="en-US" dirty="0" err="1" smtClean="0"/>
              <a:t>Onix</a:t>
            </a:r>
            <a:endParaRPr lang="en-US" dirty="0"/>
          </a:p>
        </p:txBody>
      </p:sp>
      <p:pic>
        <p:nvPicPr>
          <p:cNvPr id="10242" name="Picture 2" descr="Playable characters from super smash bros for nintendo Wii.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27688" y="2010877"/>
            <a:ext cx="6130837" cy="3448595"/>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46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Adobe InDesign</a:t>
            </a:r>
          </a:p>
        </p:txBody>
      </p:sp>
      <p:sp>
        <p:nvSpPr>
          <p:cNvPr id="3" name="Content Placeholder 2"/>
          <p:cNvSpPr>
            <a:spLocks noGrp="1"/>
          </p:cNvSpPr>
          <p:nvPr>
            <p:ph sz="half" idx="1"/>
          </p:nvPr>
        </p:nvSpPr>
        <p:spPr>
          <a:xfrm>
            <a:off x="1447331" y="2010879"/>
            <a:ext cx="4645152" cy="3109762"/>
          </a:xfrm>
        </p:spPr>
        <p:txBody>
          <a:bodyPr>
            <a:normAutofit fontScale="77500" lnSpcReduction="20000"/>
          </a:bodyPr>
          <a:lstStyle/>
          <a:p>
            <a:pPr marL="0" indent="0">
              <a:buNone/>
            </a:pPr>
            <a:r>
              <a:rPr lang="en-US" b="1" dirty="0"/>
              <a:t>Pros”</a:t>
            </a:r>
          </a:p>
          <a:p>
            <a:pPr lvl="0"/>
            <a:r>
              <a:rPr lang="en-US" dirty="0"/>
              <a:t>You can build accessible EPUB (2.x and 3.x) with this tool</a:t>
            </a:r>
          </a:p>
          <a:p>
            <a:pPr lvl="0"/>
            <a:r>
              <a:rPr lang="en-US" dirty="0"/>
              <a:t>Lots of options for laying out the document exactly as you like</a:t>
            </a:r>
          </a:p>
          <a:p>
            <a:pPr lvl="0"/>
            <a:r>
              <a:rPr lang="en-US" dirty="0"/>
              <a:t>If you are familiar with this tool for creating accessible PDF you will have most of the knowledge you need to make EPUBS</a:t>
            </a:r>
          </a:p>
          <a:p>
            <a:pPr lvl="0"/>
            <a:r>
              <a:rPr lang="en-US" dirty="0"/>
              <a:t>If </a:t>
            </a:r>
            <a:r>
              <a:rPr lang="en-US" dirty="0" err="1"/>
              <a:t>If</a:t>
            </a:r>
            <a:r>
              <a:rPr lang="en-US" dirty="0"/>
              <a:t> you need to export PDF already, creating the EPUB will require very little additional </a:t>
            </a:r>
            <a:r>
              <a:rPr lang="en-US" dirty="0" smtClean="0"/>
              <a:t>effort</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b="1" dirty="0"/>
              <a:t>Cons:</a:t>
            </a:r>
          </a:p>
          <a:p>
            <a:pPr lvl="0"/>
            <a:r>
              <a:rPr lang="en-US" dirty="0"/>
              <a:t>Learning Curve is steep for </a:t>
            </a:r>
            <a:r>
              <a:rPr lang="en-US" dirty="0" err="1"/>
              <a:t>INDesign</a:t>
            </a:r>
            <a:r>
              <a:rPr lang="en-US" dirty="0"/>
              <a:t> in general</a:t>
            </a:r>
          </a:p>
          <a:p>
            <a:pPr lvl="1"/>
            <a:r>
              <a:rPr lang="en-US" dirty="0"/>
              <a:t>Creating accessible Docs even more so.</a:t>
            </a:r>
          </a:p>
          <a:p>
            <a:pPr lvl="0"/>
            <a:r>
              <a:rPr lang="en-US" dirty="0"/>
              <a:t>Can be expensive for individual creators. Offered through “Creative Cloud” subscription service</a:t>
            </a:r>
          </a:p>
          <a:p>
            <a:pPr lvl="0"/>
            <a:r>
              <a:rPr lang="en-US" dirty="0"/>
              <a:t>Not accessible to blind creators</a:t>
            </a:r>
          </a:p>
          <a:p>
            <a:pPr marL="0" indent="0">
              <a:buNone/>
            </a:pPr>
            <a:endParaRPr lang="en-US" dirty="0" smtClean="0"/>
          </a:p>
        </p:txBody>
      </p:sp>
      <p:sp>
        <p:nvSpPr>
          <p:cNvPr id="6" name="TextBox 5"/>
          <p:cNvSpPr txBox="1"/>
          <p:nvPr/>
        </p:nvSpPr>
        <p:spPr>
          <a:xfrm>
            <a:off x="1448273" y="5120641"/>
            <a:ext cx="9607521" cy="923330"/>
          </a:xfrm>
          <a:prstGeom prst="rect">
            <a:avLst/>
          </a:prstGeom>
          <a:noFill/>
        </p:spPr>
        <p:txBody>
          <a:bodyPr wrap="square" rtlCol="0">
            <a:spAutoFit/>
          </a:bodyPr>
          <a:lstStyle/>
          <a:p>
            <a:r>
              <a:rPr lang="en-US" b="1" dirty="0"/>
              <a:t>The Bottom Line</a:t>
            </a:r>
          </a:p>
          <a:p>
            <a:r>
              <a:rPr lang="en-US" dirty="0"/>
              <a:t>Powerful tool that is going to be overkill for most creators, but if you are already familiar, you can use It to great effect. </a:t>
            </a:r>
            <a:endParaRPr lang="en-US" dirty="0"/>
          </a:p>
        </p:txBody>
      </p:sp>
      <p:pic>
        <p:nvPicPr>
          <p:cNvPr id="11268" name="Picture 4" descr="indesig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8487" y="187829"/>
            <a:ext cx="1676365" cy="167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2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VitalSource</a:t>
            </a:r>
            <a:r>
              <a:rPr lang="en-US" b="1" dirty="0"/>
              <a:t> Studio</a:t>
            </a:r>
            <a:br>
              <a:rPr lang="en-US" b="1" dirty="0"/>
            </a:br>
            <a:endParaRPr lang="en-US" dirty="0"/>
          </a:p>
        </p:txBody>
      </p:sp>
      <p:sp>
        <p:nvSpPr>
          <p:cNvPr id="3" name="Content Placeholder 2"/>
          <p:cNvSpPr>
            <a:spLocks noGrp="1"/>
          </p:cNvSpPr>
          <p:nvPr>
            <p:ph sz="half" idx="1"/>
          </p:nvPr>
        </p:nvSpPr>
        <p:spPr>
          <a:xfrm>
            <a:off x="1447331" y="2010878"/>
            <a:ext cx="4645152" cy="3109763"/>
          </a:xfrm>
        </p:spPr>
        <p:txBody>
          <a:bodyPr>
            <a:normAutofit fontScale="70000" lnSpcReduction="20000"/>
          </a:bodyPr>
          <a:lstStyle/>
          <a:p>
            <a:pPr marL="0" indent="0">
              <a:buNone/>
            </a:pPr>
            <a:r>
              <a:rPr lang="en-US" b="1" dirty="0"/>
              <a:t>Pros:</a:t>
            </a:r>
          </a:p>
          <a:p>
            <a:pPr lvl="0"/>
            <a:r>
              <a:rPr lang="en-US" dirty="0"/>
              <a:t>Can create highly accessible EPUB 3 Content</a:t>
            </a:r>
          </a:p>
          <a:p>
            <a:pPr lvl="0"/>
            <a:r>
              <a:rPr lang="en-US" dirty="0"/>
              <a:t>Makes the addition of interactive and complex features easier than many platforms </a:t>
            </a:r>
          </a:p>
          <a:p>
            <a:pPr lvl="0"/>
            <a:r>
              <a:rPr lang="en-US" dirty="0"/>
              <a:t>Provides guidance on how to increase and ensure accessibility of content</a:t>
            </a:r>
          </a:p>
          <a:p>
            <a:pPr lvl="0"/>
            <a:r>
              <a:rPr lang="en-US" dirty="0"/>
              <a:t>publications are often more than just a digital copy of a print book. </a:t>
            </a:r>
          </a:p>
          <a:p>
            <a:pPr lvl="0"/>
            <a:r>
              <a:rPr lang="en-US" dirty="0"/>
              <a:t>Offers a ready platform for publishing (</a:t>
            </a:r>
            <a:r>
              <a:rPr lang="en-US" dirty="0" err="1"/>
              <a:t>VitalSource</a:t>
            </a:r>
            <a:r>
              <a:rPr lang="en-US" dirty="0"/>
              <a:t> </a:t>
            </a:r>
            <a:r>
              <a:rPr lang="en-US" dirty="0" err="1"/>
              <a:t>BookShelf</a:t>
            </a:r>
            <a:r>
              <a:rPr lang="en-US" dirty="0" smtClean="0"/>
              <a:t>)</a:t>
            </a:r>
            <a:endParaRPr lang="en-US"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b="1" dirty="0"/>
              <a:t>Cons</a:t>
            </a:r>
          </a:p>
          <a:p>
            <a:pPr lvl="0"/>
            <a:r>
              <a:rPr lang="en-US" dirty="0"/>
              <a:t>Geared toward publishers and larger educational Institutions</a:t>
            </a:r>
          </a:p>
          <a:p>
            <a:pPr lvl="1"/>
            <a:r>
              <a:rPr lang="en-US" dirty="0"/>
              <a:t>Priced Accordingly. Not affordable for most individual creators </a:t>
            </a:r>
          </a:p>
          <a:p>
            <a:pPr lvl="0"/>
            <a:r>
              <a:rPr lang="en-US" dirty="0"/>
              <a:t>Preference for sale to </a:t>
            </a:r>
            <a:r>
              <a:rPr lang="en-US" dirty="0" err="1"/>
              <a:t>VitalSource</a:t>
            </a:r>
            <a:r>
              <a:rPr lang="en-US" dirty="0"/>
              <a:t> Bookshelf</a:t>
            </a:r>
          </a:p>
          <a:p>
            <a:pPr lvl="1"/>
            <a:r>
              <a:rPr lang="en-US" dirty="0"/>
              <a:t>Additional fees incurred for taking book to other platforms</a:t>
            </a:r>
          </a:p>
          <a:p>
            <a:pPr lvl="0"/>
            <a:r>
              <a:rPr lang="en-US" dirty="0"/>
              <a:t>Not currently accessible to blind or keyboard only users. </a:t>
            </a:r>
            <a:endParaRPr lang="en-US" dirty="0" smtClean="0"/>
          </a:p>
          <a:p>
            <a:pPr marL="0" indent="0">
              <a:buNone/>
            </a:pPr>
            <a:endParaRPr lang="en-US" b="1" dirty="0" smtClean="0"/>
          </a:p>
          <a:p>
            <a:pPr lvl="0"/>
            <a:endParaRPr lang="en-US" dirty="0"/>
          </a:p>
        </p:txBody>
      </p:sp>
      <p:sp>
        <p:nvSpPr>
          <p:cNvPr id="5" name="TextBox 4"/>
          <p:cNvSpPr txBox="1"/>
          <p:nvPr/>
        </p:nvSpPr>
        <p:spPr>
          <a:xfrm>
            <a:off x="1448273" y="5120641"/>
            <a:ext cx="9607521" cy="923330"/>
          </a:xfrm>
          <a:prstGeom prst="rect">
            <a:avLst/>
          </a:prstGeom>
          <a:noFill/>
        </p:spPr>
        <p:txBody>
          <a:bodyPr wrap="square" rtlCol="0">
            <a:spAutoFit/>
          </a:bodyPr>
          <a:lstStyle/>
          <a:p>
            <a:r>
              <a:rPr lang="en-US" b="1" dirty="0"/>
              <a:t>The Bottom Line</a:t>
            </a:r>
          </a:p>
          <a:p>
            <a:r>
              <a:rPr lang="en-US" dirty="0"/>
              <a:t>If you have access to this tool, the learning curve is quite low for creating good looking, highly accessible content, but there is a cost for this privilege. . </a:t>
            </a:r>
            <a:endParaRPr lang="en-US" dirty="0"/>
          </a:p>
        </p:txBody>
      </p:sp>
      <p:pic>
        <p:nvPicPr>
          <p:cNvPr id="12290" name="Picture 2" descr="vitalsource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577" y="485111"/>
            <a:ext cx="4105275"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78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iBooks</a:t>
            </a:r>
            <a:r>
              <a:rPr lang="en-US" b="1" dirty="0"/>
              <a:t> Author</a:t>
            </a:r>
            <a:br>
              <a:rPr lang="en-US" b="1" dirty="0"/>
            </a:br>
            <a:endParaRPr lang="en-US" dirty="0"/>
          </a:p>
        </p:txBody>
      </p:sp>
      <p:sp>
        <p:nvSpPr>
          <p:cNvPr id="3" name="Content Placeholder 2"/>
          <p:cNvSpPr>
            <a:spLocks noGrp="1"/>
          </p:cNvSpPr>
          <p:nvPr>
            <p:ph sz="half" idx="1"/>
          </p:nvPr>
        </p:nvSpPr>
        <p:spPr>
          <a:xfrm>
            <a:off x="1447331" y="2010878"/>
            <a:ext cx="4645152" cy="3109763"/>
          </a:xfrm>
        </p:spPr>
        <p:txBody>
          <a:bodyPr>
            <a:normAutofit fontScale="70000" lnSpcReduction="20000"/>
          </a:bodyPr>
          <a:lstStyle/>
          <a:p>
            <a:pPr marL="0" indent="0">
              <a:buNone/>
            </a:pPr>
            <a:r>
              <a:rPr lang="en-US" b="1" dirty="0"/>
              <a:t>Pros</a:t>
            </a:r>
          </a:p>
          <a:p>
            <a:pPr lvl="0"/>
            <a:r>
              <a:rPr lang="en-US" dirty="0"/>
              <a:t>At “FREE” the price is certainly right</a:t>
            </a:r>
          </a:p>
          <a:p>
            <a:pPr lvl="0"/>
            <a:r>
              <a:rPr lang="en-US" dirty="0"/>
              <a:t>If you choose the EPUB Templates, you get EPUB 3 Output</a:t>
            </a:r>
          </a:p>
          <a:p>
            <a:pPr lvl="0"/>
            <a:r>
              <a:rPr lang="en-US" dirty="0"/>
              <a:t>WYSIWYG  Editor that </a:t>
            </a:r>
            <a:r>
              <a:rPr lang="en-US" dirty="0" smtClean="0"/>
              <a:t>should be </a:t>
            </a:r>
            <a:r>
              <a:rPr lang="en-US" dirty="0"/>
              <a:t>relatively easy to work with</a:t>
            </a:r>
            <a:r>
              <a:rPr lang="en-US" dirty="0" smtClean="0"/>
              <a:t>.</a:t>
            </a:r>
            <a:endParaRPr lang="en-US" dirty="0"/>
          </a:p>
        </p:txBody>
      </p:sp>
      <p:sp>
        <p:nvSpPr>
          <p:cNvPr id="4" name="Content Placeholder 3"/>
          <p:cNvSpPr>
            <a:spLocks noGrp="1"/>
          </p:cNvSpPr>
          <p:nvPr>
            <p:ph sz="half" idx="2"/>
          </p:nvPr>
        </p:nvSpPr>
        <p:spPr>
          <a:xfrm>
            <a:off x="6092483" y="1864195"/>
            <a:ext cx="4962370" cy="3506092"/>
          </a:xfrm>
        </p:spPr>
        <p:txBody>
          <a:bodyPr>
            <a:normAutofit fontScale="70000" lnSpcReduction="20000"/>
          </a:bodyPr>
          <a:lstStyle/>
          <a:p>
            <a:pPr marL="0" indent="0">
              <a:buNone/>
            </a:pPr>
            <a:r>
              <a:rPr lang="en-US" b="1" dirty="0"/>
              <a:t>Cons</a:t>
            </a:r>
          </a:p>
          <a:p>
            <a:pPr lvl="0"/>
            <a:r>
              <a:rPr lang="en-US" dirty="0"/>
              <a:t>Mac only</a:t>
            </a:r>
          </a:p>
          <a:p>
            <a:pPr lvl="0"/>
            <a:r>
              <a:rPr lang="en-US" dirty="0"/>
              <a:t>The EPUB support isn’t quite as “shiny” as iBook’s file type</a:t>
            </a:r>
          </a:p>
          <a:p>
            <a:pPr lvl="1"/>
            <a:r>
              <a:rPr lang="en-US" dirty="0"/>
              <a:t>This blow is significantly softened by the fact that Apple has updated the terms of use for the package and EPUB files can be sold anywhere, including on the iBook’s platform. </a:t>
            </a:r>
            <a:endParaRPr lang="en-US" dirty="0"/>
          </a:p>
          <a:p>
            <a:r>
              <a:rPr lang="en-US" b="1" dirty="0"/>
              <a:t>The Bottom Line</a:t>
            </a:r>
          </a:p>
          <a:p>
            <a:r>
              <a:rPr lang="en-US" dirty="0"/>
              <a:t>If you create on the Mac, you can get a fair distance with </a:t>
            </a:r>
            <a:r>
              <a:rPr lang="en-US" dirty="0" err="1"/>
              <a:t>iBooks</a:t>
            </a:r>
            <a:r>
              <a:rPr lang="en-US" dirty="0"/>
              <a:t> Author It should support the tools you need to make EPUBS of moderate complexity with little knowledge of the underlying code</a:t>
            </a:r>
            <a:r>
              <a:rPr lang="en-US" dirty="0" smtClean="0"/>
              <a:t>.</a:t>
            </a:r>
            <a:endParaRPr lang="en-US" dirty="0"/>
          </a:p>
        </p:txBody>
      </p:sp>
      <p:sp>
        <p:nvSpPr>
          <p:cNvPr id="5" name="TextBox 4"/>
          <p:cNvSpPr txBox="1"/>
          <p:nvPr/>
        </p:nvSpPr>
        <p:spPr>
          <a:xfrm>
            <a:off x="1448273" y="5120641"/>
            <a:ext cx="9607521" cy="923330"/>
          </a:xfrm>
          <a:prstGeom prst="rect">
            <a:avLst/>
          </a:prstGeom>
          <a:noFill/>
        </p:spPr>
        <p:txBody>
          <a:bodyPr wrap="square" rtlCol="0">
            <a:spAutoFit/>
          </a:bodyPr>
          <a:lstStyle/>
          <a:p>
            <a:r>
              <a:rPr lang="en-US" b="1" dirty="0"/>
              <a:t>The Bottom Line</a:t>
            </a:r>
          </a:p>
          <a:p>
            <a:r>
              <a:rPr lang="en-US" dirty="0"/>
              <a:t>If you have access to this tool, the learning curve is quite low for creating good looking, highly accessible content, but there is a cost for this privilege. . </a:t>
            </a:r>
            <a:endParaRPr lang="en-US" dirty="0"/>
          </a:p>
        </p:txBody>
      </p:sp>
      <p:sp>
        <p:nvSpPr>
          <p:cNvPr id="8" name="AutoShape 6" descr="Image result for ibooks auth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0" name="Picture 8" descr="ibooks autho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0481" y="7937"/>
            <a:ext cx="1894372" cy="1894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42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Apple Pages</a:t>
            </a:r>
          </a:p>
        </p:txBody>
      </p:sp>
      <p:sp>
        <p:nvSpPr>
          <p:cNvPr id="3" name="Content Placeholder 2"/>
          <p:cNvSpPr>
            <a:spLocks noGrp="1"/>
          </p:cNvSpPr>
          <p:nvPr>
            <p:ph sz="half" idx="1"/>
          </p:nvPr>
        </p:nvSpPr>
        <p:spPr>
          <a:xfrm>
            <a:off x="1447331" y="2010878"/>
            <a:ext cx="4645152" cy="3109763"/>
          </a:xfrm>
        </p:spPr>
        <p:txBody>
          <a:bodyPr>
            <a:normAutofit fontScale="92500" lnSpcReduction="20000"/>
          </a:bodyPr>
          <a:lstStyle/>
          <a:p>
            <a:pPr marL="0" indent="0">
              <a:buNone/>
            </a:pPr>
            <a:r>
              <a:rPr lang="en-US" b="1" dirty="0"/>
              <a:t>Pros</a:t>
            </a:r>
          </a:p>
          <a:p>
            <a:pPr lvl="0"/>
            <a:r>
              <a:rPr lang="en-US" dirty="0"/>
              <a:t>Pretty nice EPUB 3 comes straight out of this package when saved as EPUB</a:t>
            </a:r>
          </a:p>
          <a:p>
            <a:pPr lvl="0"/>
            <a:r>
              <a:rPr lang="en-US" dirty="0"/>
              <a:t>Creates a </a:t>
            </a:r>
            <a:r>
              <a:rPr lang="en-US" dirty="0" err="1"/>
              <a:t>reflowable</a:t>
            </a:r>
            <a:r>
              <a:rPr lang="en-US" dirty="0"/>
              <a:t> EPUB with breaks at Heading level </a:t>
            </a:r>
            <a:r>
              <a:rPr lang="en-US" dirty="0" smtClean="0"/>
              <a:t>1</a:t>
            </a:r>
            <a:endParaRPr lang="en-US" dirty="0"/>
          </a:p>
          <a:p>
            <a:pPr lvl="0"/>
            <a:r>
              <a:rPr lang="en-US" dirty="0"/>
              <a:t>Accessible for blind </a:t>
            </a:r>
            <a:r>
              <a:rPr lang="en-US" dirty="0" smtClean="0"/>
              <a:t>creators</a:t>
            </a:r>
            <a:endParaRPr lang="en-US" dirty="0"/>
          </a:p>
        </p:txBody>
      </p:sp>
      <p:sp>
        <p:nvSpPr>
          <p:cNvPr id="4" name="Content Placeholder 3"/>
          <p:cNvSpPr>
            <a:spLocks noGrp="1"/>
          </p:cNvSpPr>
          <p:nvPr>
            <p:ph sz="half" idx="2"/>
          </p:nvPr>
        </p:nvSpPr>
        <p:spPr>
          <a:xfrm>
            <a:off x="6413771" y="2017343"/>
            <a:ext cx="4645152" cy="3103298"/>
          </a:xfrm>
        </p:spPr>
        <p:txBody>
          <a:bodyPr>
            <a:normAutofit fontScale="92500" lnSpcReduction="20000"/>
          </a:bodyPr>
          <a:lstStyle/>
          <a:p>
            <a:r>
              <a:rPr lang="en-US" b="1" dirty="0"/>
              <a:t>Cons</a:t>
            </a:r>
          </a:p>
          <a:p>
            <a:pPr lvl="0"/>
            <a:r>
              <a:rPr lang="en-US" dirty="0"/>
              <a:t>Mac Only again.</a:t>
            </a:r>
          </a:p>
          <a:p>
            <a:pPr lvl="0"/>
            <a:r>
              <a:rPr lang="en-US" dirty="0"/>
              <a:t>Cleanup may be necessary to get list items and a few other more complex elements to behave properly.</a:t>
            </a:r>
          </a:p>
          <a:p>
            <a:pPr lvl="0"/>
            <a:r>
              <a:rPr lang="en-US" dirty="0"/>
              <a:t>When the output was tested in </a:t>
            </a:r>
            <a:r>
              <a:rPr lang="en-US" dirty="0" err="1"/>
              <a:t>iBooks</a:t>
            </a:r>
            <a:r>
              <a:rPr lang="en-US" dirty="0"/>
              <a:t> on iPhone, there were a few oddities in the way it read. (uncertain if this was the file or </a:t>
            </a:r>
            <a:r>
              <a:rPr lang="en-US" dirty="0" err="1"/>
              <a:t>iBooks</a:t>
            </a:r>
            <a:r>
              <a:rPr lang="en-US" dirty="0"/>
              <a:t>) </a:t>
            </a:r>
          </a:p>
        </p:txBody>
      </p:sp>
      <p:sp>
        <p:nvSpPr>
          <p:cNvPr id="5" name="TextBox 4"/>
          <p:cNvSpPr txBox="1"/>
          <p:nvPr/>
        </p:nvSpPr>
        <p:spPr>
          <a:xfrm>
            <a:off x="1448273" y="5120641"/>
            <a:ext cx="9607521" cy="923330"/>
          </a:xfrm>
          <a:prstGeom prst="rect">
            <a:avLst/>
          </a:prstGeom>
          <a:noFill/>
        </p:spPr>
        <p:txBody>
          <a:bodyPr wrap="square" rtlCol="0">
            <a:spAutoFit/>
          </a:bodyPr>
          <a:lstStyle/>
          <a:p>
            <a:r>
              <a:rPr lang="en-US" b="1" dirty="0"/>
              <a:t>The Bottom Line</a:t>
            </a:r>
          </a:p>
          <a:p>
            <a:r>
              <a:rPr lang="en-US" dirty="0"/>
              <a:t>For Mac users trying to create a EPUB file with minimal complexity, Pages will make the process almost as easy as writing a document and saving it.  </a:t>
            </a:r>
          </a:p>
        </p:txBody>
      </p:sp>
      <p:sp>
        <p:nvSpPr>
          <p:cNvPr id="6" name="AutoShape 2" descr="Image result for Apple pages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Apple page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759" y="160339"/>
            <a:ext cx="3323094" cy="163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53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Docs “Save as EPUB”</a:t>
            </a:r>
            <a:endParaRPr lang="en-US" dirty="0"/>
          </a:p>
        </p:txBody>
      </p:sp>
      <p:sp>
        <p:nvSpPr>
          <p:cNvPr id="3" name="Content Placeholder 2"/>
          <p:cNvSpPr>
            <a:spLocks noGrp="1"/>
          </p:cNvSpPr>
          <p:nvPr>
            <p:ph sz="half" idx="1"/>
          </p:nvPr>
        </p:nvSpPr>
        <p:spPr>
          <a:xfrm>
            <a:off x="1447331" y="2010879"/>
            <a:ext cx="4645152" cy="3109762"/>
          </a:xfrm>
        </p:spPr>
        <p:txBody>
          <a:bodyPr>
            <a:normAutofit fontScale="92500" lnSpcReduction="20000"/>
          </a:bodyPr>
          <a:lstStyle/>
          <a:p>
            <a:pPr marL="0" indent="0">
              <a:buNone/>
            </a:pPr>
            <a:r>
              <a:rPr lang="en-US" b="1" dirty="0"/>
              <a:t>Pros</a:t>
            </a:r>
          </a:p>
          <a:p>
            <a:pPr lvl="0"/>
            <a:r>
              <a:rPr lang="en-US" dirty="0"/>
              <a:t>Once again, almost as simple as writing a document and saving it.</a:t>
            </a:r>
          </a:p>
          <a:p>
            <a:pPr lvl="0"/>
            <a:r>
              <a:rPr lang="en-US" dirty="0"/>
              <a:t>Carries over many (though not all) of the accessibility features included in the original document</a:t>
            </a:r>
          </a:p>
          <a:p>
            <a:pPr lvl="0"/>
            <a:r>
              <a:rPr lang="en-US" dirty="0"/>
              <a:t>Can be used by a blind creator</a:t>
            </a:r>
          </a:p>
          <a:p>
            <a:endParaRPr lang="en-US" dirty="0"/>
          </a:p>
        </p:txBody>
      </p:sp>
      <p:sp>
        <p:nvSpPr>
          <p:cNvPr id="4" name="Content Placeholder 3"/>
          <p:cNvSpPr>
            <a:spLocks noGrp="1"/>
          </p:cNvSpPr>
          <p:nvPr>
            <p:ph sz="half" idx="2"/>
          </p:nvPr>
        </p:nvSpPr>
        <p:spPr>
          <a:xfrm>
            <a:off x="6413771" y="2017343"/>
            <a:ext cx="4645152" cy="3103298"/>
          </a:xfrm>
        </p:spPr>
        <p:txBody>
          <a:bodyPr>
            <a:normAutofit fontScale="92500" lnSpcReduction="20000"/>
          </a:bodyPr>
          <a:lstStyle/>
          <a:p>
            <a:pPr marL="0" indent="0">
              <a:buNone/>
            </a:pPr>
            <a:r>
              <a:rPr lang="en-US" b="1" dirty="0"/>
              <a:t>Cons</a:t>
            </a:r>
          </a:p>
          <a:p>
            <a:pPr lvl="0"/>
            <a:r>
              <a:rPr lang="en-US" dirty="0"/>
              <a:t>If importing a document, you need to be sure that all accessibility features of the original import file make it in.  (Our word doc lost alt text on images)</a:t>
            </a:r>
          </a:p>
          <a:p>
            <a:pPr lvl="0"/>
            <a:r>
              <a:rPr lang="en-US" dirty="0"/>
              <a:t>Your mileage may vary- When EPUB check was run this file contained errors.</a:t>
            </a:r>
          </a:p>
          <a:p>
            <a:pPr lvl="0"/>
            <a:r>
              <a:rPr lang="en-US" dirty="0"/>
              <a:t>No way I found to create individual “chapters” all one long document</a:t>
            </a:r>
          </a:p>
          <a:p>
            <a:endParaRPr lang="en-US" dirty="0"/>
          </a:p>
        </p:txBody>
      </p:sp>
      <p:sp>
        <p:nvSpPr>
          <p:cNvPr id="5" name="TextBox 4"/>
          <p:cNvSpPr txBox="1"/>
          <p:nvPr/>
        </p:nvSpPr>
        <p:spPr>
          <a:xfrm>
            <a:off x="1448273" y="5120641"/>
            <a:ext cx="9607521" cy="923330"/>
          </a:xfrm>
          <a:prstGeom prst="rect">
            <a:avLst/>
          </a:prstGeom>
          <a:noFill/>
        </p:spPr>
        <p:txBody>
          <a:bodyPr wrap="square" rtlCol="0">
            <a:spAutoFit/>
          </a:bodyPr>
          <a:lstStyle/>
          <a:p>
            <a:r>
              <a:rPr lang="en-US" b="1" dirty="0"/>
              <a:t>The Bottom Line</a:t>
            </a:r>
          </a:p>
          <a:p>
            <a:r>
              <a:rPr lang="en-US" dirty="0"/>
              <a:t>Google Docs will do in a pinch, but further work needs to be put into the “Save as EPUB” option to ensure robust useful EPUB’s can be created. </a:t>
            </a:r>
          </a:p>
        </p:txBody>
      </p:sp>
      <p:sp>
        <p:nvSpPr>
          <p:cNvPr id="9" name="AutoShape 8" descr="Image result for google docs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0" descr="google doc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863" y="115064"/>
            <a:ext cx="3616989" cy="160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31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Codex and </a:t>
            </a:r>
            <a:r>
              <a:rPr lang="en-US" b="1" dirty="0" err="1" smtClean="0"/>
              <a:t>Calibre</a:t>
            </a:r>
            <a:endParaRPr lang="en-US" b="1" dirty="0"/>
          </a:p>
        </p:txBody>
      </p:sp>
      <p:sp>
        <p:nvSpPr>
          <p:cNvPr id="3" name="Content Placeholder 2"/>
          <p:cNvSpPr>
            <a:spLocks noGrp="1"/>
          </p:cNvSpPr>
          <p:nvPr>
            <p:ph sz="half" idx="1"/>
          </p:nvPr>
        </p:nvSpPr>
        <p:spPr>
          <a:xfrm>
            <a:off x="1447331" y="2010878"/>
            <a:ext cx="4645152" cy="2329033"/>
          </a:xfrm>
        </p:spPr>
        <p:txBody>
          <a:bodyPr>
            <a:normAutofit/>
          </a:bodyPr>
          <a:lstStyle/>
          <a:p>
            <a:pPr marL="0" indent="0">
              <a:buNone/>
            </a:pPr>
            <a:r>
              <a:rPr lang="en-US" b="1" dirty="0"/>
              <a:t>Pros</a:t>
            </a:r>
          </a:p>
          <a:p>
            <a:pPr lvl="0"/>
            <a:r>
              <a:rPr lang="en-US" dirty="0"/>
              <a:t>Can convert Word Docs</a:t>
            </a:r>
          </a:p>
          <a:p>
            <a:pPr lvl="0"/>
            <a:r>
              <a:rPr lang="en-US" dirty="0"/>
              <a:t>Basic conversion is pretty painless</a:t>
            </a:r>
          </a:p>
        </p:txBody>
      </p:sp>
      <p:sp>
        <p:nvSpPr>
          <p:cNvPr id="4" name="Content Placeholder 3"/>
          <p:cNvSpPr>
            <a:spLocks noGrp="1"/>
          </p:cNvSpPr>
          <p:nvPr>
            <p:ph sz="half" idx="2"/>
          </p:nvPr>
        </p:nvSpPr>
        <p:spPr>
          <a:xfrm>
            <a:off x="6413771" y="2017343"/>
            <a:ext cx="4645152" cy="2322568"/>
          </a:xfrm>
        </p:spPr>
        <p:txBody>
          <a:bodyPr>
            <a:normAutofit/>
          </a:bodyPr>
          <a:lstStyle/>
          <a:p>
            <a:pPr marL="0" indent="0">
              <a:buNone/>
            </a:pPr>
            <a:r>
              <a:rPr lang="en-US" b="1" dirty="0"/>
              <a:t>Cons</a:t>
            </a:r>
          </a:p>
          <a:p>
            <a:pPr lvl="0"/>
            <a:r>
              <a:rPr lang="en-US" dirty="0"/>
              <a:t>Output is limited to EPUB 2.x, not the richer 3.x </a:t>
            </a:r>
          </a:p>
          <a:p>
            <a:pPr lvl="0"/>
            <a:r>
              <a:rPr lang="en-US" dirty="0"/>
              <a:t>Tweaking options in </a:t>
            </a:r>
            <a:r>
              <a:rPr lang="en-US" dirty="0" err="1"/>
              <a:t>Calibre</a:t>
            </a:r>
            <a:r>
              <a:rPr lang="en-US" dirty="0"/>
              <a:t> are not accessible</a:t>
            </a:r>
          </a:p>
        </p:txBody>
      </p:sp>
      <p:sp>
        <p:nvSpPr>
          <p:cNvPr id="5" name="TextBox 4"/>
          <p:cNvSpPr txBox="1"/>
          <p:nvPr/>
        </p:nvSpPr>
        <p:spPr>
          <a:xfrm>
            <a:off x="1448273" y="4339911"/>
            <a:ext cx="9607521" cy="923330"/>
          </a:xfrm>
          <a:prstGeom prst="rect">
            <a:avLst/>
          </a:prstGeom>
          <a:noFill/>
        </p:spPr>
        <p:txBody>
          <a:bodyPr wrap="square" rtlCol="0">
            <a:spAutoFit/>
          </a:bodyPr>
          <a:lstStyle/>
          <a:p>
            <a:r>
              <a:rPr lang="en-US" b="1" dirty="0"/>
              <a:t>The Bottom Line</a:t>
            </a:r>
          </a:p>
          <a:p>
            <a:r>
              <a:rPr lang="en-US" dirty="0"/>
              <a:t>It’s simple, but the quality is not going to be all that you might wish.  The fact that these options only create EPUB 2 limit </a:t>
            </a:r>
            <a:r>
              <a:rPr lang="en-US" dirty="0" smtClean="0"/>
              <a:t>you </a:t>
            </a:r>
            <a:r>
              <a:rPr lang="en-US" dirty="0"/>
              <a:t>pretty heavily. </a:t>
            </a:r>
          </a:p>
        </p:txBody>
      </p:sp>
      <p:pic>
        <p:nvPicPr>
          <p:cNvPr id="19458" name="Picture 2" descr="Jamie lannister besides Shreks prince charming, from totally lookslike.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955" y="0"/>
            <a:ext cx="2765897" cy="186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961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Sigil</a:t>
            </a:r>
            <a:br>
              <a:rPr lang="en-US" b="1" dirty="0"/>
            </a:br>
            <a:endParaRPr lang="en-US" dirty="0"/>
          </a:p>
        </p:txBody>
      </p:sp>
      <p:sp>
        <p:nvSpPr>
          <p:cNvPr id="3" name="Content Placeholder 2"/>
          <p:cNvSpPr>
            <a:spLocks noGrp="1"/>
          </p:cNvSpPr>
          <p:nvPr>
            <p:ph sz="half" idx="1"/>
          </p:nvPr>
        </p:nvSpPr>
        <p:spPr>
          <a:xfrm>
            <a:off x="1447331" y="2010879"/>
            <a:ext cx="4645152" cy="2753146"/>
          </a:xfrm>
        </p:spPr>
        <p:txBody>
          <a:bodyPr>
            <a:normAutofit fontScale="92500" lnSpcReduction="20000"/>
          </a:bodyPr>
          <a:lstStyle/>
          <a:p>
            <a:pPr marL="0" indent="0">
              <a:buNone/>
            </a:pPr>
            <a:r>
              <a:rPr lang="en-US" b="1" dirty="0"/>
              <a:t>Pros:</a:t>
            </a:r>
          </a:p>
          <a:p>
            <a:pPr lvl="0"/>
            <a:r>
              <a:rPr lang="en-US" dirty="0"/>
              <a:t>Free and open source again</a:t>
            </a:r>
          </a:p>
          <a:p>
            <a:pPr lvl="0"/>
            <a:r>
              <a:rPr lang="en-US" dirty="0"/>
              <a:t>Allows the user to dig into the code of a EPUB</a:t>
            </a:r>
          </a:p>
          <a:p>
            <a:pPr lvl="0"/>
            <a:r>
              <a:rPr lang="en-US" dirty="0"/>
              <a:t>Can create and validate EPUB 2 and 3 files</a:t>
            </a:r>
          </a:p>
          <a:p>
            <a:pPr lvl="0"/>
            <a:r>
              <a:rPr lang="en-US" dirty="0"/>
              <a:t>Can be used to tweak existing files if you know the </a:t>
            </a:r>
            <a:r>
              <a:rPr lang="en-US" dirty="0" smtClean="0"/>
              <a:t>technology</a:t>
            </a:r>
            <a:endParaRPr lang="en-US" dirty="0"/>
          </a:p>
        </p:txBody>
      </p:sp>
      <p:sp>
        <p:nvSpPr>
          <p:cNvPr id="4" name="Content Placeholder 3"/>
          <p:cNvSpPr>
            <a:spLocks noGrp="1"/>
          </p:cNvSpPr>
          <p:nvPr>
            <p:ph sz="half" idx="2"/>
          </p:nvPr>
        </p:nvSpPr>
        <p:spPr>
          <a:xfrm>
            <a:off x="6413771" y="2017343"/>
            <a:ext cx="4645152" cy="3103298"/>
          </a:xfrm>
        </p:spPr>
        <p:txBody>
          <a:bodyPr>
            <a:normAutofit fontScale="92500" lnSpcReduction="20000"/>
          </a:bodyPr>
          <a:lstStyle/>
          <a:p>
            <a:pPr marL="0" indent="0">
              <a:buNone/>
            </a:pPr>
            <a:r>
              <a:rPr lang="en-US" b="1" dirty="0"/>
              <a:t>Cons</a:t>
            </a:r>
          </a:p>
          <a:p>
            <a:pPr lvl="0"/>
            <a:r>
              <a:rPr lang="en-US" dirty="0"/>
              <a:t>You are in the weeds of actual code with this one.</a:t>
            </a:r>
          </a:p>
          <a:p>
            <a:pPr lvl="0"/>
            <a:r>
              <a:rPr lang="en-US" dirty="0"/>
              <a:t>As far as I could tell in my initial testing, this package is inaccessible for blind creators on both Mac and PC. </a:t>
            </a:r>
          </a:p>
        </p:txBody>
      </p:sp>
      <p:sp>
        <p:nvSpPr>
          <p:cNvPr id="5" name="TextBox 4"/>
          <p:cNvSpPr txBox="1"/>
          <p:nvPr/>
        </p:nvSpPr>
        <p:spPr>
          <a:xfrm>
            <a:off x="1448273" y="4764025"/>
            <a:ext cx="9607521" cy="1200329"/>
          </a:xfrm>
          <a:prstGeom prst="rect">
            <a:avLst/>
          </a:prstGeom>
          <a:noFill/>
        </p:spPr>
        <p:txBody>
          <a:bodyPr wrap="square" rtlCol="0">
            <a:spAutoFit/>
          </a:bodyPr>
          <a:lstStyle/>
          <a:p>
            <a:r>
              <a:rPr lang="en-US" b="1" dirty="0"/>
              <a:t>The Bottom Line</a:t>
            </a:r>
          </a:p>
          <a:p>
            <a:r>
              <a:rPr lang="en-US" dirty="0"/>
              <a:t>All the power and all the pain of coding the book yourself, though it does offer some </a:t>
            </a:r>
            <a:r>
              <a:rPr lang="en-US" dirty="0" smtClean="0"/>
              <a:t>nice </a:t>
            </a:r>
            <a:r>
              <a:rPr lang="en-US" dirty="0"/>
              <a:t>shortcuts in the file menu for common element types. Good for polishing the rough edges off of existing files if you know what you are up to. .</a:t>
            </a:r>
          </a:p>
        </p:txBody>
      </p:sp>
      <p:sp>
        <p:nvSpPr>
          <p:cNvPr id="6" name="AutoShape 2" descr="Image result for sigil epub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12" name="Picture 4" descr="Sigi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827" y="160338"/>
            <a:ext cx="2867025" cy="1685926"/>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72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Honorable Mention: </a:t>
            </a:r>
            <a:r>
              <a:rPr lang="en-US" b="1" dirty="0" smtClean="0"/>
              <a:t/>
            </a:r>
            <a:br>
              <a:rPr lang="en-US" b="1" dirty="0" smtClean="0"/>
            </a:br>
            <a:r>
              <a:rPr lang="en-US" b="1" dirty="0" smtClean="0"/>
              <a:t>Equidox By </a:t>
            </a:r>
            <a:r>
              <a:rPr lang="en-US" b="1" dirty="0" err="1" smtClean="0"/>
              <a:t>onix</a:t>
            </a:r>
            <a:r>
              <a:rPr lang="en-US" b="1" dirty="0"/>
              <a:t/>
            </a:r>
            <a:br>
              <a:rPr lang="en-US" b="1" dirty="0"/>
            </a:br>
            <a:endParaRPr lang="en-US" dirty="0"/>
          </a:p>
        </p:txBody>
      </p:sp>
      <p:sp>
        <p:nvSpPr>
          <p:cNvPr id="3" name="Content Placeholder 2"/>
          <p:cNvSpPr>
            <a:spLocks noGrp="1"/>
          </p:cNvSpPr>
          <p:nvPr>
            <p:ph sz="half" idx="1"/>
          </p:nvPr>
        </p:nvSpPr>
        <p:spPr>
          <a:xfrm>
            <a:off x="1447331" y="2010879"/>
            <a:ext cx="4645152" cy="3109762"/>
          </a:xfrm>
        </p:spPr>
        <p:txBody>
          <a:bodyPr>
            <a:normAutofit fontScale="92500" lnSpcReduction="10000"/>
          </a:bodyPr>
          <a:lstStyle/>
          <a:p>
            <a:pPr marL="0" lvl="0" indent="0">
              <a:buNone/>
            </a:pPr>
            <a:r>
              <a:rPr lang="en-US" dirty="0"/>
              <a:t>Not actually a EPUB creation tool, but…</a:t>
            </a:r>
          </a:p>
          <a:p>
            <a:pPr lvl="1"/>
            <a:r>
              <a:rPr lang="en-US" dirty="0" smtClean="0"/>
              <a:t>Very simply creates </a:t>
            </a:r>
            <a:r>
              <a:rPr lang="en-US" dirty="0"/>
              <a:t>EPUB 2 files</a:t>
            </a:r>
          </a:p>
          <a:p>
            <a:pPr lvl="1"/>
            <a:r>
              <a:rPr lang="en-US" dirty="0"/>
              <a:t>Much more excitingly, it’s great for PDF </a:t>
            </a:r>
            <a:r>
              <a:rPr lang="en-US" dirty="0" smtClean="0"/>
              <a:t>remediation or </a:t>
            </a:r>
            <a:r>
              <a:rPr lang="en-US" dirty="0"/>
              <a:t>conversion to HTML</a:t>
            </a:r>
          </a:p>
          <a:p>
            <a:pPr lvl="1"/>
            <a:r>
              <a:rPr lang="en-US" dirty="0"/>
              <a:t>The HTML conversion of a PDF can be imported into a </a:t>
            </a:r>
            <a:r>
              <a:rPr lang="en-US" dirty="0" smtClean="0"/>
              <a:t>free tool </a:t>
            </a:r>
            <a:r>
              <a:rPr lang="en-US" dirty="0"/>
              <a:t>like Sigil to allow a creator to get a EPUB </a:t>
            </a:r>
            <a:r>
              <a:rPr lang="en-US" dirty="0" smtClean="0"/>
              <a:t>3.0 document </a:t>
            </a:r>
            <a:r>
              <a:rPr lang="en-US" dirty="0"/>
              <a:t>from </a:t>
            </a:r>
            <a:r>
              <a:rPr lang="en-US" dirty="0" smtClean="0"/>
              <a:t>an inaccessible PDF</a:t>
            </a:r>
            <a:endParaRPr lang="en-US" dirty="0"/>
          </a:p>
          <a:p>
            <a:pPr lvl="0"/>
            <a:r>
              <a:rPr lang="en-US" dirty="0"/>
              <a:t>Institutional tool again</a:t>
            </a:r>
          </a:p>
          <a:p>
            <a:endParaRPr lang="en-US" dirty="0"/>
          </a:p>
        </p:txBody>
      </p:sp>
      <p:sp>
        <p:nvSpPr>
          <p:cNvPr id="5" name="TextBox 4"/>
          <p:cNvSpPr txBox="1"/>
          <p:nvPr/>
        </p:nvSpPr>
        <p:spPr>
          <a:xfrm>
            <a:off x="1448273" y="5120641"/>
            <a:ext cx="9607521" cy="923330"/>
          </a:xfrm>
          <a:prstGeom prst="rect">
            <a:avLst/>
          </a:prstGeom>
          <a:noFill/>
        </p:spPr>
        <p:txBody>
          <a:bodyPr wrap="square" rtlCol="0">
            <a:spAutoFit/>
          </a:bodyPr>
          <a:lstStyle/>
          <a:p>
            <a:r>
              <a:rPr lang="en-US" b="1" dirty="0"/>
              <a:t>The Bottom Line</a:t>
            </a:r>
          </a:p>
          <a:p>
            <a:r>
              <a:rPr lang="en-US" dirty="0"/>
              <a:t>If you have access to this tool, the learning curve is quite low for creating good looking, highly accessible content, but there is a cost for this privilege. . </a:t>
            </a:r>
            <a:endParaRPr lang="en-US" dirty="0"/>
          </a:p>
        </p:txBody>
      </p:sp>
      <p:pic>
        <p:nvPicPr>
          <p:cNvPr id="12" name="Content Placeholder 11" descr="Equidox by Onix logo"/>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400800" y="2657817"/>
            <a:ext cx="4654052" cy="181588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753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3" name="Content Placeholder 2"/>
          <p:cNvSpPr>
            <a:spLocks noGrp="1"/>
          </p:cNvSpPr>
          <p:nvPr>
            <p:ph sz="half" idx="1"/>
          </p:nvPr>
        </p:nvSpPr>
        <p:spPr>
          <a:xfrm>
            <a:off x="1447331" y="2010878"/>
            <a:ext cx="4645152" cy="3109763"/>
          </a:xfrm>
        </p:spPr>
        <p:txBody>
          <a:bodyPr>
            <a:normAutofit fontScale="92500" lnSpcReduction="20000"/>
          </a:bodyPr>
          <a:lstStyle/>
          <a:p>
            <a:pPr lvl="0"/>
            <a:r>
              <a:rPr lang="en-US" dirty="0"/>
              <a:t>We are making progress in the Accessible EPUB creation space.</a:t>
            </a:r>
          </a:p>
          <a:p>
            <a:pPr lvl="1"/>
            <a:r>
              <a:rPr lang="en-US" dirty="0"/>
              <a:t>Most tools are not quite where we would like to see them, but there are some reasonable options out there for getting a book that is usable, if not technically perfect for accessibility. </a:t>
            </a:r>
            <a:endParaRPr lang="en-US" dirty="0" smtClean="0"/>
          </a:p>
          <a:p>
            <a:pPr lvl="1"/>
            <a:r>
              <a:rPr lang="en-US" dirty="0"/>
              <a:t>We still need a robust tool </a:t>
            </a:r>
            <a:r>
              <a:rPr lang="en-US" dirty="0" smtClean="0"/>
              <a:t>for </a:t>
            </a:r>
            <a:r>
              <a:rPr lang="en-US" dirty="0"/>
              <a:t>conversion from Word to EPUB as many creators still rely on this package</a:t>
            </a:r>
            <a:r>
              <a:rPr lang="en-US" dirty="0" smtClean="0"/>
              <a:t>.</a:t>
            </a:r>
            <a:endParaRPr lang="en-US" dirty="0"/>
          </a:p>
        </p:txBody>
      </p:sp>
      <p:sp>
        <p:nvSpPr>
          <p:cNvPr id="4" name="Content Placeholder 3"/>
          <p:cNvSpPr>
            <a:spLocks noGrp="1"/>
          </p:cNvSpPr>
          <p:nvPr>
            <p:ph sz="half" idx="2"/>
          </p:nvPr>
        </p:nvSpPr>
        <p:spPr>
          <a:xfrm>
            <a:off x="6413771" y="2017343"/>
            <a:ext cx="4645152" cy="3103298"/>
          </a:xfrm>
        </p:spPr>
        <p:txBody>
          <a:bodyPr>
            <a:normAutofit fontScale="92500" lnSpcReduction="20000"/>
          </a:bodyPr>
          <a:lstStyle/>
          <a:p>
            <a:pPr lvl="0"/>
            <a:r>
              <a:rPr lang="en-US" dirty="0" smtClean="0"/>
              <a:t>Even </a:t>
            </a:r>
            <a:r>
              <a:rPr lang="en-US" dirty="0"/>
              <a:t>though things aren’t perfect, in many ways the imperfect EPUBS will still outperform PDF especially in the mobile and accessibility spheres, so we should make use of these tools today, and provide all the feedback their creators need to continue improving.  </a:t>
            </a:r>
          </a:p>
        </p:txBody>
      </p:sp>
      <p:pic>
        <p:nvPicPr>
          <p:cNvPr id="18436" name="Picture 4" descr="Conclusion the place where you got tired of thin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5841" y="3841375"/>
            <a:ext cx="2731066" cy="2258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4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t>
            </a:r>
            <a:r>
              <a:rPr lang="en-US" b="1" dirty="0" err="1"/>
              <a:t>Epub</a:t>
            </a:r>
            <a:r>
              <a:rPr lang="en-US" b="1" dirty="0"/>
              <a:t> Anyway?</a:t>
            </a:r>
            <a:br>
              <a:rPr lang="en-US" b="1" dirty="0"/>
            </a:br>
            <a:r>
              <a:rPr lang="en-US" sz="2200" dirty="0"/>
              <a:t>"If I had asked people what they wanted, they would have said faster horses."</a:t>
            </a:r>
            <a:r>
              <a:rPr lang="en-US" sz="2200" i="1" dirty="0"/>
              <a:t> </a:t>
            </a:r>
            <a:r>
              <a:rPr lang="en-US" sz="2200" i="1" dirty="0" smtClean="0"/>
              <a:t>Henry </a:t>
            </a:r>
            <a:r>
              <a:rPr lang="en-US" sz="2200" i="1" dirty="0"/>
              <a:t>Ford</a:t>
            </a:r>
            <a:endParaRPr lang="en-US" sz="2200" dirty="0"/>
          </a:p>
        </p:txBody>
      </p:sp>
      <p:sp>
        <p:nvSpPr>
          <p:cNvPr id="3" name="Content Placeholder 2"/>
          <p:cNvSpPr>
            <a:spLocks noGrp="1"/>
          </p:cNvSpPr>
          <p:nvPr>
            <p:ph sz="half" idx="1"/>
          </p:nvPr>
        </p:nvSpPr>
        <p:spPr/>
        <p:txBody>
          <a:bodyPr/>
          <a:lstStyle/>
          <a:p>
            <a:pPr lvl="0"/>
            <a:r>
              <a:rPr lang="en-US" dirty="0"/>
              <a:t> EPUB is a digital publishing format intended for providing access to books, periodicals, and other long form documents. </a:t>
            </a:r>
          </a:p>
          <a:p>
            <a:pPr lvl="0"/>
            <a:r>
              <a:rPr lang="en-US" dirty="0"/>
              <a:t>Open Standard. </a:t>
            </a:r>
          </a:p>
          <a:p>
            <a:pPr lvl="0"/>
            <a:r>
              <a:rPr lang="en-US" dirty="0"/>
              <a:t>Most recent versions of the format allow for robust accessibility support</a:t>
            </a:r>
          </a:p>
          <a:p>
            <a:pPr lvl="1"/>
            <a:r>
              <a:rPr lang="en-US" dirty="0" smtClean="0"/>
              <a:t>EPUB </a:t>
            </a:r>
            <a:r>
              <a:rPr lang="en-US" dirty="0"/>
              <a:t>3.x</a:t>
            </a:r>
          </a:p>
          <a:p>
            <a:endParaRPr lang="en-US" dirty="0"/>
          </a:p>
        </p:txBody>
      </p:sp>
      <p:pic>
        <p:nvPicPr>
          <p:cNvPr id="7172" name="Picture 4" descr="Two dogs staring fixated at a pink and orange tennis ball."/>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46900" y="1850318"/>
            <a:ext cx="4046850" cy="427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81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sz="half" idx="2"/>
          </p:nvPr>
        </p:nvSpPr>
        <p:spPr>
          <a:xfrm>
            <a:off x="6413771" y="2017343"/>
            <a:ext cx="4645152" cy="3103298"/>
          </a:xfrm>
        </p:spPr>
        <p:txBody>
          <a:bodyPr/>
          <a:lstStyle/>
          <a:p>
            <a:pPr marL="0" indent="0">
              <a:buNone/>
            </a:pPr>
            <a:r>
              <a:rPr lang="en-US" dirty="0" smtClean="0"/>
              <a:t>Amy Mason,  Access Technology Specialist</a:t>
            </a:r>
          </a:p>
          <a:p>
            <a:pPr marL="0" indent="0">
              <a:buNone/>
            </a:pPr>
            <a:r>
              <a:rPr lang="en-US" dirty="0" smtClean="0"/>
              <a:t>National Federation of the Blind</a:t>
            </a:r>
          </a:p>
          <a:p>
            <a:pPr marL="0" indent="0">
              <a:buNone/>
            </a:pPr>
            <a:r>
              <a:rPr lang="en-US" dirty="0" smtClean="0">
                <a:hlinkClick r:id="rId2"/>
              </a:rPr>
              <a:t>AMason@NFB.ORG</a:t>
            </a:r>
            <a:endParaRPr lang="en-US" dirty="0" smtClean="0"/>
          </a:p>
          <a:p>
            <a:pPr marL="0" indent="0">
              <a:buNone/>
            </a:pPr>
            <a:r>
              <a:rPr lang="en-US" dirty="0" smtClean="0"/>
              <a:t>(410) 659-9314 (2424)</a:t>
            </a:r>
          </a:p>
          <a:p>
            <a:pPr marL="0" indent="0">
              <a:buNone/>
            </a:pPr>
            <a:r>
              <a:rPr lang="en-US" dirty="0" smtClean="0"/>
              <a:t>Offended by the presentation? Blame</a:t>
            </a:r>
          </a:p>
          <a:p>
            <a:pPr marL="0" indent="0">
              <a:buNone/>
            </a:pPr>
            <a:r>
              <a:rPr lang="en-US" dirty="0" smtClean="0"/>
              <a:t>Ryan Pugh </a:t>
            </a:r>
            <a:r>
              <a:rPr lang="en-US" dirty="0" smtClean="0">
                <a:hlinkClick r:id="rId3"/>
              </a:rPr>
              <a:t>Rpugh@NFB.ORG</a:t>
            </a:r>
            <a:r>
              <a:rPr lang="en-US" dirty="0" smtClean="0"/>
              <a:t> </a:t>
            </a:r>
            <a:endParaRPr lang="en-US" dirty="0"/>
          </a:p>
        </p:txBody>
      </p:sp>
      <p:pic>
        <p:nvPicPr>
          <p:cNvPr id="7" name="Content Placeholder 3" descr="Group of people with thought bubbles that contain question marks. "/>
          <p:cNvPicPr>
            <a:picLocks noGrp="1" noChangeAspect="1"/>
          </p:cNvPicPr>
          <p:nvPr>
            <p:ph sz="half" idx="1"/>
          </p:nvPr>
        </p:nvPicPr>
        <p:blipFill>
          <a:blip r:embed="rId4"/>
          <a:srcRect l="-64964" r="-64964"/>
          <a:stretch>
            <a:fillRect/>
          </a:stretch>
        </p:blipFill>
        <p:spPr>
          <a:xfrm>
            <a:off x="-832104" y="1864194"/>
            <a:ext cx="8257032" cy="3256447"/>
          </a:xfrm>
        </p:spPr>
      </p:pic>
    </p:spTree>
    <p:extLst>
      <p:ext uri="{BB962C8B-B14F-4D97-AF65-F5344CB8AC3E}">
        <p14:creationId xmlns:p14="http://schemas.microsoft.com/office/powerpoint/2010/main" val="157970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Isn’t PDF Good Enough?</a:t>
            </a:r>
            <a:br>
              <a:rPr lang="en-US" b="1" dirty="0"/>
            </a:br>
            <a:endParaRPr lang="en-US" dirty="0"/>
          </a:p>
        </p:txBody>
      </p:sp>
      <p:sp>
        <p:nvSpPr>
          <p:cNvPr id="3" name="Content Placeholder 2"/>
          <p:cNvSpPr>
            <a:spLocks noGrp="1"/>
          </p:cNvSpPr>
          <p:nvPr>
            <p:ph sz="half" idx="1"/>
          </p:nvPr>
        </p:nvSpPr>
        <p:spPr/>
        <p:txBody>
          <a:bodyPr/>
          <a:lstStyle/>
          <a:p>
            <a:pPr lvl="0"/>
            <a:r>
              <a:rPr lang="en-US" dirty="0"/>
              <a:t>Try reading a long PDF on a smartphone</a:t>
            </a:r>
          </a:p>
          <a:p>
            <a:pPr lvl="0"/>
            <a:r>
              <a:rPr lang="en-US" dirty="0"/>
              <a:t>Tagging is important for accessibility</a:t>
            </a:r>
          </a:p>
          <a:p>
            <a:pPr lvl="1"/>
            <a:r>
              <a:rPr lang="en-US" dirty="0"/>
              <a:t>There is a high learning curve for creating well-tagged PDF</a:t>
            </a:r>
          </a:p>
          <a:p>
            <a:pPr lvl="1"/>
            <a:r>
              <a:rPr lang="en-US" dirty="0"/>
              <a:t>Not a native part of the format, added on later, so odd things can happen</a:t>
            </a:r>
          </a:p>
          <a:p>
            <a:pPr lvl="1"/>
            <a:r>
              <a:rPr lang="en-US" dirty="0"/>
              <a:t>Tags are not fully supported on Mobile.</a:t>
            </a:r>
          </a:p>
        </p:txBody>
      </p:sp>
      <p:pic>
        <p:nvPicPr>
          <p:cNvPr id="7" name="Picture 2" descr="Teacher writing 2+2= 4 on a blackboard, student responds &quot;how can i trust your information when you're using such outdated technology?&quo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62596" y="2017713"/>
            <a:ext cx="4546832"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9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about Kindle?</a:t>
            </a:r>
            <a:br>
              <a:rPr lang="en-US" b="1" dirty="0"/>
            </a:br>
            <a:endParaRPr lang="en-US" dirty="0"/>
          </a:p>
        </p:txBody>
      </p:sp>
      <p:sp>
        <p:nvSpPr>
          <p:cNvPr id="3" name="Content Placeholder 2"/>
          <p:cNvSpPr>
            <a:spLocks noGrp="1"/>
          </p:cNvSpPr>
          <p:nvPr>
            <p:ph sz="half" idx="1"/>
          </p:nvPr>
        </p:nvSpPr>
        <p:spPr/>
        <p:txBody>
          <a:bodyPr/>
          <a:lstStyle/>
          <a:p>
            <a:pPr lvl="0"/>
            <a:r>
              <a:rPr lang="en-US" dirty="0"/>
              <a:t>Proprietary format</a:t>
            </a:r>
          </a:p>
          <a:p>
            <a:pPr lvl="1"/>
            <a:r>
              <a:rPr lang="en-US" dirty="0"/>
              <a:t>It’s fortunes rise and fall with the success of Amazon</a:t>
            </a:r>
          </a:p>
          <a:p>
            <a:pPr lvl="1"/>
            <a:r>
              <a:rPr lang="en-US" dirty="0"/>
              <a:t>Your users may want to access your documents on Kindle, but…</a:t>
            </a:r>
          </a:p>
          <a:p>
            <a:pPr lvl="1"/>
            <a:r>
              <a:rPr lang="en-US" dirty="0"/>
              <a:t>You probably don’t want to be limited to that one platform</a:t>
            </a:r>
            <a:r>
              <a:rPr lang="en-US" dirty="0" smtClean="0"/>
              <a:t>.</a:t>
            </a:r>
            <a:endParaRPr lang="en-US" dirty="0"/>
          </a:p>
        </p:txBody>
      </p:sp>
      <p:pic>
        <p:nvPicPr>
          <p:cNvPr id="3074" name="Picture 2" descr="Funny comparison chart, ipad vs kindle vs rock. Comparing battery life, instant start, matte screen, under $250, waterproof and flash support. With the rock ticking more categories than the kindle and iPad.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50447" y="1864194"/>
            <a:ext cx="4000381" cy="3595279"/>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7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Epub</a:t>
            </a:r>
            <a:r>
              <a:rPr lang="en-US" b="1" dirty="0"/>
              <a:t> Benefits</a:t>
            </a:r>
            <a:br>
              <a:rPr lang="en-US" b="1" dirty="0"/>
            </a:br>
            <a:endParaRPr lang="en-US" dirty="0"/>
          </a:p>
        </p:txBody>
      </p:sp>
      <p:sp>
        <p:nvSpPr>
          <p:cNvPr id="3" name="Content Placeholder 2"/>
          <p:cNvSpPr>
            <a:spLocks noGrp="1"/>
          </p:cNvSpPr>
          <p:nvPr>
            <p:ph sz="half" idx="1"/>
          </p:nvPr>
        </p:nvSpPr>
        <p:spPr/>
        <p:txBody>
          <a:bodyPr>
            <a:normAutofit fontScale="85000" lnSpcReduction="20000"/>
          </a:bodyPr>
          <a:lstStyle/>
          <a:p>
            <a:pPr lvl="0"/>
            <a:r>
              <a:rPr lang="en-US" dirty="0"/>
              <a:t>Built out of common web technologies</a:t>
            </a:r>
          </a:p>
          <a:p>
            <a:pPr lvl="0"/>
            <a:r>
              <a:rPr lang="en-US" dirty="0"/>
              <a:t>Highly accessible structure</a:t>
            </a:r>
          </a:p>
          <a:p>
            <a:pPr lvl="0"/>
            <a:r>
              <a:rPr lang="en-US" dirty="0"/>
              <a:t>Allows for reflow </a:t>
            </a:r>
          </a:p>
          <a:p>
            <a:pPr lvl="0"/>
            <a:r>
              <a:rPr lang="en-US" dirty="0"/>
              <a:t>Can be interactive, including video, and possible narration</a:t>
            </a:r>
          </a:p>
          <a:p>
            <a:pPr lvl="0"/>
            <a:r>
              <a:rPr lang="en-US" dirty="0"/>
              <a:t>Supported widely by </a:t>
            </a:r>
            <a:r>
              <a:rPr lang="en-US" dirty="0" smtClean="0"/>
              <a:t>e-readers </a:t>
            </a:r>
            <a:r>
              <a:rPr lang="en-US" dirty="0"/>
              <a:t>and reading platforms</a:t>
            </a:r>
          </a:p>
          <a:p>
            <a:pPr marL="800100" lvl="1" indent="-342900">
              <a:buFont typeface="+mj-lt"/>
              <a:buAutoNum type="arabicPeriod"/>
            </a:pPr>
            <a:r>
              <a:rPr lang="en-US" dirty="0"/>
              <a:t>Even Amazon prefers EPUB 3 for ingestion</a:t>
            </a:r>
          </a:p>
          <a:p>
            <a:pPr marL="800100" lvl="1" indent="-342900">
              <a:buFont typeface="+mj-lt"/>
              <a:buAutoNum type="arabicPeriod"/>
            </a:pPr>
            <a:r>
              <a:rPr lang="en-US" dirty="0"/>
              <a:t>(It’d be brilliant if any of them would publicly admit to it though)</a:t>
            </a:r>
          </a:p>
          <a:p>
            <a:endParaRPr lang="en-US" dirty="0"/>
          </a:p>
        </p:txBody>
      </p:sp>
      <p:pic>
        <p:nvPicPr>
          <p:cNvPr id="4100" name="Picture 4" descr="A kitten stuck in a metal tube with the tagline, the internet is a series of tubes, and they're all full of cats.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9243" y="2017713"/>
            <a:ext cx="4613538"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62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807047" cy="1059305"/>
          </a:xfrm>
        </p:spPr>
        <p:txBody>
          <a:bodyPr>
            <a:normAutofit fontScale="90000"/>
          </a:bodyPr>
          <a:lstStyle/>
          <a:p>
            <a:r>
              <a:rPr lang="en-US" b="1" dirty="0"/>
              <a:t>Common </a:t>
            </a:r>
            <a:r>
              <a:rPr lang="en-US" b="1" dirty="0" err="1"/>
              <a:t>Ebook</a:t>
            </a:r>
            <a:r>
              <a:rPr lang="en-US" b="1" dirty="0"/>
              <a:t> Readers that support EPUB</a:t>
            </a:r>
            <a:br>
              <a:rPr lang="en-US" b="1" dirty="0"/>
            </a:br>
            <a:r>
              <a:rPr lang="en-US" sz="2200" dirty="0"/>
              <a:t>(usually under a different name)</a:t>
            </a:r>
            <a:r>
              <a:rPr lang="en-US" dirty="0"/>
              <a:t/>
            </a:r>
            <a:br>
              <a:rPr lang="en-US" dirty="0"/>
            </a:br>
            <a:endParaRPr lang="en-US" dirty="0"/>
          </a:p>
        </p:txBody>
      </p:sp>
      <p:sp>
        <p:nvSpPr>
          <p:cNvPr id="3" name="Content Placeholder 2"/>
          <p:cNvSpPr>
            <a:spLocks noGrp="1"/>
          </p:cNvSpPr>
          <p:nvPr>
            <p:ph sz="half" idx="1"/>
          </p:nvPr>
        </p:nvSpPr>
        <p:spPr/>
        <p:txBody>
          <a:bodyPr/>
          <a:lstStyle/>
          <a:p>
            <a:pPr lvl="0"/>
            <a:r>
              <a:rPr lang="en-US" dirty="0"/>
              <a:t>Google Play Books</a:t>
            </a:r>
          </a:p>
          <a:p>
            <a:pPr lvl="0"/>
            <a:r>
              <a:rPr lang="en-US" dirty="0" err="1"/>
              <a:t>iBooks</a:t>
            </a:r>
            <a:endParaRPr lang="en-US" dirty="0"/>
          </a:p>
          <a:p>
            <a:pPr lvl="0"/>
            <a:r>
              <a:rPr lang="en-US" dirty="0"/>
              <a:t>Kobo</a:t>
            </a:r>
          </a:p>
          <a:p>
            <a:pPr lvl="0"/>
            <a:r>
              <a:rPr lang="en-US" dirty="0"/>
              <a:t>Nook</a:t>
            </a:r>
          </a:p>
          <a:p>
            <a:pPr lvl="0"/>
            <a:r>
              <a:rPr lang="en-US" dirty="0" err="1"/>
              <a:t>VitalSource</a:t>
            </a:r>
            <a:endParaRPr lang="en-US" dirty="0"/>
          </a:p>
          <a:p>
            <a:pPr lvl="0"/>
            <a:r>
              <a:rPr lang="en-US" dirty="0" err="1" smtClean="0"/>
              <a:t>RedShelf</a:t>
            </a:r>
            <a:endParaRPr lang="en-US" dirty="0"/>
          </a:p>
        </p:txBody>
      </p:sp>
      <p:pic>
        <p:nvPicPr>
          <p:cNvPr id="5122" name="Picture 2" descr="Spiderman in costume, wearing a fake mustache with the writing &quot;most perfect disguise ever&quo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15162" y="2017713"/>
            <a:ext cx="3441700"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08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Problems with </a:t>
            </a:r>
            <a:r>
              <a:rPr lang="en-US" b="1" dirty="0" err="1"/>
              <a:t>Epub</a:t>
            </a:r>
            <a:r>
              <a:rPr lang="en-US" b="1" dirty="0"/>
              <a:t/>
            </a:r>
            <a:br>
              <a:rPr lang="en-US" b="1" dirty="0"/>
            </a:br>
            <a:endParaRPr lang="en-US" dirty="0"/>
          </a:p>
        </p:txBody>
      </p:sp>
      <p:sp>
        <p:nvSpPr>
          <p:cNvPr id="3" name="Content Placeholder 2"/>
          <p:cNvSpPr>
            <a:spLocks noGrp="1"/>
          </p:cNvSpPr>
          <p:nvPr>
            <p:ph sz="half" idx="1"/>
          </p:nvPr>
        </p:nvSpPr>
        <p:spPr/>
        <p:txBody>
          <a:bodyPr>
            <a:normAutofit fontScale="92500" lnSpcReduction="20000"/>
          </a:bodyPr>
          <a:lstStyle/>
          <a:p>
            <a:pPr lvl="0"/>
            <a:r>
              <a:rPr lang="en-US" dirty="0"/>
              <a:t>No one seems to know how to create it. There are many professional </a:t>
            </a:r>
            <a:r>
              <a:rPr lang="en-US" dirty="0" err="1" smtClean="0"/>
              <a:t>ePub</a:t>
            </a:r>
            <a:r>
              <a:rPr lang="en-US" dirty="0" smtClean="0"/>
              <a:t> </a:t>
            </a:r>
            <a:r>
              <a:rPr lang="en-US" dirty="0"/>
              <a:t>files (of varying quality) but end user content creators don’t have many well-known options for creating accessible </a:t>
            </a:r>
            <a:r>
              <a:rPr lang="en-US" dirty="0" err="1" smtClean="0"/>
              <a:t>ePub</a:t>
            </a:r>
            <a:r>
              <a:rPr lang="en-US" dirty="0"/>
              <a:t>.</a:t>
            </a:r>
          </a:p>
          <a:p>
            <a:pPr lvl="0"/>
            <a:r>
              <a:rPr lang="en-US" dirty="0"/>
              <a:t>Few end users know that they are actually using </a:t>
            </a:r>
            <a:r>
              <a:rPr lang="en-US" dirty="0" err="1" smtClean="0"/>
              <a:t>ePUBS</a:t>
            </a:r>
            <a:r>
              <a:rPr lang="en-US" dirty="0" smtClean="0"/>
              <a:t> </a:t>
            </a:r>
            <a:r>
              <a:rPr lang="en-US" dirty="0"/>
              <a:t>in most commercial </a:t>
            </a:r>
            <a:r>
              <a:rPr lang="en-US" dirty="0" err="1"/>
              <a:t>eReading</a:t>
            </a:r>
            <a:r>
              <a:rPr lang="en-US" dirty="0"/>
              <a:t> platforms </a:t>
            </a:r>
          </a:p>
          <a:p>
            <a:pPr lvl="1"/>
            <a:r>
              <a:rPr lang="en-US" dirty="0"/>
              <a:t>Or that in the case of Kindle, their book was probably created in that format to begin with. </a:t>
            </a:r>
          </a:p>
        </p:txBody>
      </p:sp>
      <p:pic>
        <p:nvPicPr>
          <p:cNvPr id="6146" name="Picture 2" descr="Several items of ikea furniture, all put together completely wrong.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84615" y="2017713"/>
            <a:ext cx="3702794"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34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Overcoming the challenges</a:t>
            </a:r>
            <a:br>
              <a:rPr lang="en-US" b="1" dirty="0"/>
            </a:br>
            <a:endParaRPr lang="en-US" dirty="0"/>
          </a:p>
        </p:txBody>
      </p:sp>
      <p:sp>
        <p:nvSpPr>
          <p:cNvPr id="3" name="Content Placeholder 2"/>
          <p:cNvSpPr>
            <a:spLocks noGrp="1"/>
          </p:cNvSpPr>
          <p:nvPr>
            <p:ph sz="half" idx="1"/>
          </p:nvPr>
        </p:nvSpPr>
        <p:spPr/>
        <p:txBody>
          <a:bodyPr/>
          <a:lstStyle/>
          <a:p>
            <a:pPr lvl="0"/>
            <a:r>
              <a:rPr lang="en-US" dirty="0"/>
              <a:t>Neither of the challenges above actually constitute a problem for designers or readers once they have been offered an education</a:t>
            </a:r>
          </a:p>
          <a:p>
            <a:pPr lvl="1"/>
            <a:r>
              <a:rPr lang="en-US" dirty="0"/>
              <a:t>So… allow me to offer you at least an introductory education….</a:t>
            </a:r>
          </a:p>
        </p:txBody>
      </p:sp>
      <p:pic>
        <p:nvPicPr>
          <p:cNvPr id="8194" name="Picture 2" descr="Cartoon man staring at a brick wall, then trying three approaches which all work, using a ladder to climb over, digging a hole under, and setting off dynamite to destroy the wall.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3500" y="2190221"/>
            <a:ext cx="4645025" cy="309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92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Choosing the best tool for you</a:t>
            </a:r>
            <a:br>
              <a:rPr lang="en-US" b="1" dirty="0"/>
            </a:br>
            <a:endParaRPr lang="en-US" dirty="0"/>
          </a:p>
        </p:txBody>
      </p:sp>
      <p:sp>
        <p:nvSpPr>
          <p:cNvPr id="3" name="Content Placeholder 2"/>
          <p:cNvSpPr>
            <a:spLocks noGrp="1"/>
          </p:cNvSpPr>
          <p:nvPr>
            <p:ph sz="half" idx="1"/>
          </p:nvPr>
        </p:nvSpPr>
        <p:spPr/>
        <p:txBody>
          <a:bodyPr/>
          <a:lstStyle/>
          <a:p>
            <a:pPr lvl="0"/>
            <a:r>
              <a:rPr lang="en-US" dirty="0"/>
              <a:t>What features do you need?</a:t>
            </a:r>
          </a:p>
          <a:p>
            <a:pPr lvl="0"/>
            <a:r>
              <a:rPr lang="en-US" dirty="0"/>
              <a:t>What do you have on hand?</a:t>
            </a:r>
          </a:p>
          <a:p>
            <a:pPr lvl="0"/>
            <a:r>
              <a:rPr lang="en-US" dirty="0"/>
              <a:t>How much knowledge does the tool require to use it?</a:t>
            </a:r>
          </a:p>
          <a:p>
            <a:pPr lvl="0"/>
            <a:r>
              <a:rPr lang="en-US" dirty="0"/>
              <a:t>How is the output</a:t>
            </a:r>
            <a:r>
              <a:rPr lang="en-US" dirty="0" smtClean="0"/>
              <a:t>?</a:t>
            </a:r>
            <a:endParaRPr lang="en-US" dirty="0"/>
          </a:p>
        </p:txBody>
      </p:sp>
      <p:pic>
        <p:nvPicPr>
          <p:cNvPr id="9218" name="Picture 2" descr="Man vacuuming his law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2483" y="2010878"/>
            <a:ext cx="5197853" cy="2855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658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144</TotalTime>
  <Words>1525</Words>
  <Application>Microsoft Office PowerPoint</Application>
  <PresentationFormat>Widescreen</PresentationFormat>
  <Paragraphs>159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Epub Creation Tools Comparison</vt:lpstr>
      <vt:lpstr>What is Epub Anyway? "If I had asked people what they wanted, they would have said faster horses." Henry Ford</vt:lpstr>
      <vt:lpstr>Isn’t PDF Good Enough? </vt:lpstr>
      <vt:lpstr>What about Kindle? </vt:lpstr>
      <vt:lpstr>Epub Benefits </vt:lpstr>
      <vt:lpstr>Common Ebook Readers that support EPUB (usually under a different name) </vt:lpstr>
      <vt:lpstr>Problems with Epub </vt:lpstr>
      <vt:lpstr>Overcoming the challenges </vt:lpstr>
      <vt:lpstr>Choosing the best tool for you </vt:lpstr>
      <vt:lpstr>The Contenders </vt:lpstr>
      <vt:lpstr>Adobe InDesign</vt:lpstr>
      <vt:lpstr>VitalSource Studio </vt:lpstr>
      <vt:lpstr>iBooks Author </vt:lpstr>
      <vt:lpstr>Apple Pages</vt:lpstr>
      <vt:lpstr>Google Docs “Save as EPUB”</vt:lpstr>
      <vt:lpstr>Codex and Calibre</vt:lpstr>
      <vt:lpstr>Sigil </vt:lpstr>
      <vt:lpstr>Honorable Mention:  Equidox By onix </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Epub Creation Tools Comparison</dc:title>
  <dc:creator>Ryan Pugh</dc:creator>
  <cp:lastModifiedBy>Ryan Pugh</cp:lastModifiedBy>
  <cp:revision>14</cp:revision>
  <dcterms:created xsi:type="dcterms:W3CDTF">2018-03-19T20:49:05Z</dcterms:created>
  <dcterms:modified xsi:type="dcterms:W3CDTF">2018-03-19T23:13:56Z</dcterms:modified>
</cp:coreProperties>
</file>