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7" r:id="rId6"/>
  </p:sldMasterIdLst>
  <p:notesMasterIdLst>
    <p:notesMasterId r:id="rId28"/>
  </p:notesMasterIdLst>
  <p:handoutMasterIdLst>
    <p:handoutMasterId r:id="rId29"/>
  </p:handoutMasterIdLst>
  <p:sldIdLst>
    <p:sldId id="1349" r:id="rId7"/>
    <p:sldId id="1245" r:id="rId8"/>
    <p:sldId id="1357" r:id="rId9"/>
    <p:sldId id="1358" r:id="rId10"/>
    <p:sldId id="1359" r:id="rId11"/>
    <p:sldId id="1360" r:id="rId12"/>
    <p:sldId id="1361" r:id="rId13"/>
    <p:sldId id="1362" r:id="rId14"/>
    <p:sldId id="1364" r:id="rId15"/>
    <p:sldId id="1367" r:id="rId16"/>
    <p:sldId id="1365" r:id="rId17"/>
    <p:sldId id="1370" r:id="rId18"/>
    <p:sldId id="1393" r:id="rId19"/>
    <p:sldId id="1372" r:id="rId20"/>
    <p:sldId id="1374" r:id="rId21"/>
    <p:sldId id="1381" r:id="rId22"/>
    <p:sldId id="1380" r:id="rId23"/>
    <p:sldId id="1383" r:id="rId24"/>
    <p:sldId id="1388" r:id="rId25"/>
    <p:sldId id="1394" r:id="rId26"/>
    <p:sldId id="1389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Andreas Eulitz" initials="AE" lastIdx="18" clrIdx="4">
    <p:extLst>
      <p:ext uri="{19B8F6BF-5375-455C-9EA6-DF929625EA0E}">
        <p15:presenceInfo xmlns:p15="http://schemas.microsoft.com/office/powerpoint/2012/main" userId="S-1-5-21-2127521184-1604012920-1887927527-62386" providerId="AD"/>
      </p:ext>
    </p:extLst>
  </p:cmAuthor>
  <p:cmAuthor id="5" name="Khalef Hosany" initials="KH" lastIdx="2" clrIdx="5">
    <p:extLst>
      <p:ext uri="{19B8F6BF-5375-455C-9EA6-DF929625EA0E}">
        <p15:presenceInfo xmlns:p15="http://schemas.microsoft.com/office/powerpoint/2012/main" userId="S::khosany@microsoft.com::3868d524-7fc4-400b-b96b-018d7166e9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BCF2"/>
    <a:srgbClr val="002050"/>
    <a:srgbClr val="00188F"/>
    <a:srgbClr val="767676"/>
    <a:srgbClr val="107C10"/>
    <a:srgbClr val="008272"/>
    <a:srgbClr val="B4009E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45" autoAdjust="0"/>
    <p:restoredTop sz="89581" autoAdjust="0"/>
  </p:normalViewPr>
  <p:slideViewPr>
    <p:cSldViewPr>
      <p:cViewPr>
        <p:scale>
          <a:sx n="63" d="100"/>
          <a:sy n="63" d="100"/>
        </p:scale>
        <p:origin x="657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42"/>
    </p:cViewPr>
  </p:sorterViewPr>
  <p:notesViewPr>
    <p:cSldViewPr showGuides="1">
      <p:cViewPr varScale="1">
        <p:scale>
          <a:sx n="133" d="100"/>
          <a:sy n="133" d="100"/>
        </p:scale>
        <p:origin x="427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8945-EF84-4B7C-B850-CC2259FC765C}" type="datetime8">
              <a:rPr lang="en-US" smtClean="0">
                <a:latin typeface="Segoe UI" pitchFamily="34" charset="0"/>
              </a:rPr>
              <a:t>3/19/2018 1:12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79473E9-8B13-4F07-93CE-C7E2C07D4EAE}" type="datetime8">
              <a:rPr lang="en-US" smtClean="0"/>
              <a:t>3/19/2018 1:11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89093-C786-456A-B68B-93DB47CC0FE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5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2:08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1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6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4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2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32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19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6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4F8C06D-970A-4FBD-A131-121C0D575377}" type="datetime8">
              <a:rPr lang="en-US" smtClean="0"/>
              <a:t>3/19/2018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7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416EBD-08EC-4ABB-909A-9A1434A5FBD9}" type="datetime8">
              <a:rPr lang="en-US" smtClean="0">
                <a:solidFill>
                  <a:prstClr val="black"/>
                </a:solidFill>
              </a:rPr>
              <a:t>3/19/2018 1:11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1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4579F4-B433-4A8D-95C3-22D9940083C2}" type="datetime8">
              <a:rPr lang="en-US" smtClean="0"/>
              <a:t>3/19/2018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7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7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7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4B0F2-E955-4A3D-ADFD-2E7B4D255E7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7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9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579F4-B433-4A8D-95C3-22D9940083C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3/19/2018 1:11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1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(null)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12434704" cy="699452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64008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495481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12434704" cy="699452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64008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495481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187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6865" y="1762951"/>
            <a:ext cx="6402388" cy="1828800"/>
          </a:xfrm>
          <a:noFill/>
        </p:spPr>
        <p:txBody>
          <a:bodyPr lIns="146304" tIns="91440" rIns="146304" bIns="91440" anchor="t" anchorCtr="0"/>
          <a:lstStyle>
            <a:lvl1pPr marL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9" b="0" kern="1200" cap="none" spc="-90" baseline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1" y="6214124"/>
            <a:ext cx="1554480" cy="5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96795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56317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44850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66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43925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544429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65844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0761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/>
          <p:nvPr userDrawn="1"/>
        </p:nvSpPr>
        <p:spPr bwMode="auto">
          <a:xfrm>
            <a:off x="2503" y="1902"/>
            <a:ext cx="12431473" cy="699072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51796" y="142313"/>
                </a:moveTo>
                <a:lnTo>
                  <a:pt x="151796" y="6715694"/>
                </a:lnTo>
                <a:lnTo>
                  <a:pt x="12035481" y="6715694"/>
                </a:lnTo>
                <a:lnTo>
                  <a:pt x="12035481" y="14231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0" tIns="146225" rIns="182780" bIns="1462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9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2042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4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889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714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34734F0-570D-0C4E-BF13-EDC3DFEBA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7037" y="6088062"/>
            <a:ext cx="2134840" cy="457313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 bwMode="auto">
          <a:xfrm>
            <a:off x="5002" y="1901"/>
            <a:ext cx="12431473" cy="69926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51796" y="142313"/>
                </a:moveTo>
                <a:lnTo>
                  <a:pt x="151796" y="6715694"/>
                </a:lnTo>
                <a:lnTo>
                  <a:pt x="12035481" y="6715694"/>
                </a:lnTo>
                <a:lnTo>
                  <a:pt x="12035481" y="14231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0" tIns="146225" rIns="182780" bIns="1462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9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182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715" y="0"/>
            <a:ext cx="7646761" cy="69945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4787823" y="-9335"/>
            <a:ext cx="7339408" cy="7013195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787822" y="1"/>
            <a:ext cx="5870935" cy="7003860"/>
          </a:xfrm>
          <a:prstGeom prst="rect">
            <a:avLst/>
          </a:prstGeom>
          <a:gradFill>
            <a:gsLst>
              <a:gs pos="18000">
                <a:srgbClr val="505050">
                  <a:lumMod val="50000"/>
                  <a:alpha val="54000"/>
                </a:srgbClr>
              </a:gs>
              <a:gs pos="100000">
                <a:srgbClr val="505050">
                  <a:lumMod val="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2" y="6213400"/>
            <a:ext cx="1556447" cy="572529"/>
          </a:xfrm>
          <a:prstGeom prst="rect">
            <a:avLst/>
          </a:prstGeom>
        </p:spPr>
      </p:pic>
      <p:sp>
        <p:nvSpPr>
          <p:cNvPr id="6" name="Rectangle 9"/>
          <p:cNvSpPr/>
          <p:nvPr userDrawn="1"/>
        </p:nvSpPr>
        <p:spPr bwMode="auto">
          <a:xfrm>
            <a:off x="2503" y="1902"/>
            <a:ext cx="12431473" cy="699072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51796" y="142313"/>
                </a:moveTo>
                <a:lnTo>
                  <a:pt x="151796" y="6715694"/>
                </a:lnTo>
                <a:lnTo>
                  <a:pt x="12035481" y="6715694"/>
                </a:lnTo>
                <a:lnTo>
                  <a:pt x="12035481" y="14231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0" tIns="146225" rIns="182780" bIns="1462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192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99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6074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760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77901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187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972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623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0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74637" y="220662"/>
            <a:ext cx="11353800" cy="6096000"/>
          </a:xfrm>
        </p:spPr>
        <p:txBody>
          <a:bodyPr>
            <a:noAutofit/>
          </a:bodyPr>
          <a:lstStyle/>
          <a:p>
            <a:r>
              <a:rPr lang="en-US" sz="4488" b="1" dirty="0">
                <a:solidFill>
                  <a:schemeClr val="bg1"/>
                </a:solidFill>
              </a:rPr>
              <a:t>Software Architecture Used in Microsoft Office for Exposing Accessible Content </a:t>
            </a:r>
            <a:br>
              <a:rPr lang="en-US" sz="4488" b="1" dirty="0">
                <a:solidFill>
                  <a:schemeClr val="bg1"/>
                </a:solidFill>
              </a:rPr>
            </a:br>
            <a:br>
              <a:rPr lang="en-US" sz="4488" b="1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Khalef Hosany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Senior Software Engineer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Andreas Eulitz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Senior Software Engineer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Peter Frem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Senior Program Manager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endParaRPr lang="en-GB" sz="3264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037" y="1212850"/>
            <a:ext cx="12268199" cy="5016758"/>
          </a:xfrm>
        </p:spPr>
        <p:txBody>
          <a:bodyPr/>
          <a:lstStyle/>
          <a:p>
            <a:r>
              <a:rPr lang="en-US" dirty="0"/>
              <a:t>Office applications build one single accessibility model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Office application developers use a library of platform agnostic interfaces to build one accessibility model for all platforms.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Platform differences are encapsulated inside FastAcc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Platform agnostic interfaces abstract platform differences from Office applications developers.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Platform specific adaptors are used customize how data is presented to accessibility framework.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Scale shared model down to target accessibility platform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 model built by the Office application can comprehensively represent all the accessibility information expected on all platforms.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 appropriate scaled-down model is exposed based on the target platform.</a:t>
            </a:r>
          </a:p>
        </p:txBody>
      </p:sp>
    </p:spTree>
    <p:extLst>
      <p:ext uri="{BB962C8B-B14F-4D97-AF65-F5344CB8AC3E}">
        <p14:creationId xmlns:p14="http://schemas.microsoft.com/office/powerpoint/2010/main" val="14523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Diagram showing projection of FastAcc's abstract layer to Android, iOS, macOS and Windows accessibility frameworks">
            <a:extLst>
              <a:ext uri="{FF2B5EF4-FFF2-40B4-BE49-F238E27FC236}">
                <a16:creationId xmlns:a16="http://schemas.microsoft.com/office/drawing/2014/main" id="{93603A39-D022-4D3B-94BB-C6CB664FD998}"/>
              </a:ext>
            </a:extLst>
          </p:cNvPr>
          <p:cNvGrpSpPr/>
          <p:nvPr/>
        </p:nvGrpSpPr>
        <p:grpSpPr>
          <a:xfrm>
            <a:off x="2179637" y="1232330"/>
            <a:ext cx="9419394" cy="5419970"/>
            <a:chOff x="2179637" y="1232330"/>
            <a:chExt cx="9419394" cy="541997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870708-B73C-496E-8D63-CCCB657F079F}"/>
                </a:ext>
              </a:extLst>
            </p:cNvPr>
            <p:cNvSpPr/>
            <p:nvPr/>
          </p:nvSpPr>
          <p:spPr>
            <a:xfrm>
              <a:off x="8406957" y="5894037"/>
              <a:ext cx="3192073" cy="7582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UIAccessibility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Adaptor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(iOS Platform)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7E76428-B241-4120-8AB2-7EBBE254891F}"/>
                </a:ext>
              </a:extLst>
            </p:cNvPr>
            <p:cNvCxnSpPr>
              <a:cxnSpLocks/>
            </p:cNvCxnSpPr>
            <p:nvPr/>
          </p:nvCxnSpPr>
          <p:spPr>
            <a:xfrm>
              <a:off x="7018864" y="4183585"/>
              <a:ext cx="1388098" cy="2089583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6BE543-7452-42CD-9F53-FF6DA31AFB3B}"/>
                </a:ext>
              </a:extLst>
            </p:cNvPr>
            <p:cNvSpPr/>
            <p:nvPr/>
          </p:nvSpPr>
          <p:spPr>
            <a:xfrm>
              <a:off x="8406957" y="4840655"/>
              <a:ext cx="3192073" cy="7582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NSAccessibility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Adaptor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(macOS platform)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22E2E04-90BC-41BE-A868-88A439540590}"/>
                </a:ext>
              </a:extLst>
            </p:cNvPr>
            <p:cNvCxnSpPr>
              <a:cxnSpLocks/>
            </p:cNvCxnSpPr>
            <p:nvPr/>
          </p:nvCxnSpPr>
          <p:spPr>
            <a:xfrm>
              <a:off x="7018851" y="4182479"/>
              <a:ext cx="1388098" cy="1036201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250EBF-4F63-43A9-9179-A2B4AF4D27FA}"/>
                </a:ext>
              </a:extLst>
            </p:cNvPr>
            <p:cNvSpPr/>
            <p:nvPr/>
          </p:nvSpPr>
          <p:spPr>
            <a:xfrm>
              <a:off x="8406958" y="3804454"/>
              <a:ext cx="3192073" cy="7582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AccessibilityNodeInfo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Adaptor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(Android platform)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3412CC5-9148-4013-BF24-B9BD5A498155}"/>
                </a:ext>
              </a:extLst>
            </p:cNvPr>
            <p:cNvCxnSpPr>
              <a:cxnSpLocks/>
            </p:cNvCxnSpPr>
            <p:nvPr/>
          </p:nvCxnSpPr>
          <p:spPr>
            <a:xfrm>
              <a:off x="7015680" y="4183584"/>
              <a:ext cx="1388099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75AEF3-2838-4AD4-A6AA-5F57FB94469B}"/>
                </a:ext>
              </a:extLst>
            </p:cNvPr>
            <p:cNvSpPr/>
            <p:nvPr/>
          </p:nvSpPr>
          <p:spPr>
            <a:xfrm>
              <a:off x="8406957" y="2768253"/>
              <a:ext cx="3192073" cy="7582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IAutomationPeer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Adaptor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(Windows Universal Platform)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7268DD3-4515-4E3C-B0D1-6B6F3560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7863" y="3147383"/>
              <a:ext cx="1388098" cy="1036201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2294AD-34AE-4FD8-A41F-CEEA87AE3B26}"/>
                </a:ext>
              </a:extLst>
            </p:cNvPr>
            <p:cNvSpPr/>
            <p:nvPr/>
          </p:nvSpPr>
          <p:spPr>
            <a:xfrm>
              <a:off x="8406956" y="1732052"/>
              <a:ext cx="3192073" cy="75826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IRawElementProvider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Adaptor (Win32 Platform)</a:t>
              </a:r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EDAE6BE6-7B14-4F26-8D8B-E6AD227C0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8856" y="2111181"/>
              <a:ext cx="1388097" cy="207240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AFD94C-81B7-42AE-B737-854C6BF30351}"/>
                </a:ext>
              </a:extLst>
            </p:cNvPr>
            <p:cNvSpPr txBox="1"/>
            <p:nvPr/>
          </p:nvSpPr>
          <p:spPr>
            <a:xfrm>
              <a:off x="8948918" y="1232330"/>
              <a:ext cx="2108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>
                  <a:solidFill>
                    <a:srgbClr val="4472C4"/>
                  </a:solidFill>
                  <a:latin typeface="Calibri" panose="020F0502020204030204"/>
                </a:rPr>
                <a:t>Platform Projections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FFED5F-B67E-4E58-A038-9653FB714A9F}"/>
                </a:ext>
              </a:extLst>
            </p:cNvPr>
            <p:cNvCxnSpPr>
              <a:cxnSpLocks/>
            </p:cNvCxnSpPr>
            <p:nvPr/>
          </p:nvCxnSpPr>
          <p:spPr>
            <a:xfrm>
              <a:off x="7622948" y="1274852"/>
              <a:ext cx="0" cy="537744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BD1B45-2D02-4FB2-BA69-8B71D127F782}"/>
                </a:ext>
              </a:extLst>
            </p:cNvPr>
            <p:cNvSpPr/>
            <p:nvPr/>
          </p:nvSpPr>
          <p:spPr>
            <a:xfrm>
              <a:off x="5449832" y="3715482"/>
              <a:ext cx="1569027" cy="93509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 Accessibility Object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ABDE7D-D99E-4E7B-AB8C-529B3E9BC400}"/>
                </a:ext>
              </a:extLst>
            </p:cNvPr>
            <p:cNvCxnSpPr>
              <a:cxnSpLocks/>
              <a:stCxn id="36" idx="6"/>
              <a:endCxn id="26" idx="1"/>
            </p:cNvCxnSpPr>
            <p:nvPr/>
          </p:nvCxnSpPr>
          <p:spPr>
            <a:xfrm flipV="1">
              <a:off x="4688078" y="4183031"/>
              <a:ext cx="761754" cy="554"/>
            </a:xfrm>
            <a:prstGeom prst="line">
              <a:avLst/>
            </a:prstGeom>
            <a:noFill/>
            <a:ln w="9525" cap="flat" cmpd="sng" algn="ctr">
              <a:solidFill>
                <a:srgbClr val="70AD47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305A0E-353F-4464-933D-AA8FF2E440CA}"/>
                </a:ext>
              </a:extLst>
            </p:cNvPr>
            <p:cNvSpPr/>
            <p:nvPr/>
          </p:nvSpPr>
          <p:spPr>
            <a:xfrm>
              <a:off x="4614327" y="4142488"/>
              <a:ext cx="73751" cy="8219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BFC611-783A-47F5-91A1-BB9531C8A435}"/>
                </a:ext>
              </a:extLst>
            </p:cNvPr>
            <p:cNvCxnSpPr>
              <a:cxnSpLocks/>
              <a:stCxn id="25" idx="3"/>
              <a:endCxn id="36" idx="2"/>
            </p:cNvCxnSpPr>
            <p:nvPr/>
          </p:nvCxnSpPr>
          <p:spPr>
            <a:xfrm>
              <a:off x="3852574" y="4183031"/>
              <a:ext cx="761753" cy="5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B12B31-4089-442B-81DC-69E6A40B302F}"/>
                </a:ext>
              </a:extLst>
            </p:cNvPr>
            <p:cNvSpPr txBox="1"/>
            <p:nvPr/>
          </p:nvSpPr>
          <p:spPr>
            <a:xfrm>
              <a:off x="4233450" y="3619268"/>
              <a:ext cx="1012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srgbClr val="70AD47"/>
                  </a:solidFill>
                  <a:latin typeface="Calibri" panose="020F0502020204030204"/>
                </a:rPr>
                <a:t>Abstract interface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4C77E-7B4B-440F-8159-4A80495EE118}"/>
                </a:ext>
              </a:extLst>
            </p:cNvPr>
            <p:cNvSpPr/>
            <p:nvPr/>
          </p:nvSpPr>
          <p:spPr>
            <a:xfrm>
              <a:off x="2179637" y="3715482"/>
              <a:ext cx="1672937" cy="935098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code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FEAE7E-3323-4CCF-8FA7-18D47B29D799}"/>
                </a:ext>
              </a:extLst>
            </p:cNvPr>
            <p:cNvSpPr txBox="1"/>
            <p:nvPr/>
          </p:nvSpPr>
          <p:spPr>
            <a:xfrm>
              <a:off x="5068955" y="1274852"/>
              <a:ext cx="2398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>
                  <a:solidFill>
                    <a:srgbClr val="70AD47"/>
                  </a:solidFill>
                  <a:latin typeface="Calibri" panose="020F0502020204030204"/>
                </a:rPr>
                <a:t>Platform Agnostic layer</a:t>
              </a:r>
            </a:p>
          </p:txBody>
        </p:sp>
      </p:grpSp>
      <p:sp>
        <p:nvSpPr>
          <p:cNvPr id="17" name="Title 16" descr="Diagram showing projections from FastAcc's abstract layer to Windows, Android, iOS and macOS accessibility frameworks"/>
          <p:cNvSpPr>
            <a:spLocks noGrp="1"/>
          </p:cNvSpPr>
          <p:nvPr>
            <p:ph type="title"/>
          </p:nvPr>
        </p:nvSpPr>
        <p:spPr>
          <a:xfrm>
            <a:off x="247037" y="68262"/>
            <a:ext cx="11889564" cy="917575"/>
          </a:xfrm>
        </p:spPr>
        <p:txBody>
          <a:bodyPr/>
          <a:lstStyle/>
          <a:p>
            <a:r>
              <a:rPr lang="en-US" sz="4400" dirty="0"/>
              <a:t>Shared Accessibility Library Overall Approach (Codename FastAcc)</a:t>
            </a:r>
          </a:p>
        </p:txBody>
      </p:sp>
    </p:spTree>
    <p:extLst>
      <p:ext uri="{BB962C8B-B14F-4D97-AF65-F5344CB8AC3E}">
        <p14:creationId xmlns:p14="http://schemas.microsoft.com/office/powerpoint/2010/main" val="2201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7C666E-1459-4668-8C5B-2755AB24981B}"/>
              </a:ext>
            </a:extLst>
          </p:cNvPr>
          <p:cNvSpPr/>
          <p:nvPr/>
        </p:nvSpPr>
        <p:spPr>
          <a:xfrm>
            <a:off x="350837" y="3497262"/>
            <a:ext cx="8975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IElement</a:t>
            </a:r>
            <a:r>
              <a:rPr lang="en-US" dirty="0"/>
              <a:t> : public </a:t>
            </a:r>
            <a:r>
              <a:rPr lang="en-US" dirty="0" err="1"/>
              <a:t>IUnknown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virtual int </a:t>
            </a:r>
            <a:r>
              <a:rPr lang="en-US" dirty="0" err="1"/>
              <a:t>GetId</a:t>
            </a:r>
            <a:r>
              <a:rPr lang="en-US" dirty="0"/>
              <a:t>() const </a:t>
            </a:r>
            <a:r>
              <a:rPr lang="en-US" dirty="0" err="1"/>
              <a:t>noexcept</a:t>
            </a:r>
            <a:r>
              <a:rPr lang="en-US" dirty="0"/>
              <a:t> = 0;</a:t>
            </a:r>
          </a:p>
          <a:p>
            <a:r>
              <a:rPr lang="en-US" dirty="0"/>
              <a:t>	virtual </a:t>
            </a:r>
            <a:r>
              <a:rPr lang="en-US" dirty="0" err="1"/>
              <a:t>ControlType</a:t>
            </a:r>
            <a:r>
              <a:rPr lang="en-US" dirty="0"/>
              <a:t> </a:t>
            </a:r>
            <a:r>
              <a:rPr lang="en-US" dirty="0" err="1"/>
              <a:t>GetControlType</a:t>
            </a:r>
            <a:r>
              <a:rPr lang="en-US" dirty="0"/>
              <a:t>() const </a:t>
            </a:r>
            <a:r>
              <a:rPr lang="en-US" dirty="0" err="1"/>
              <a:t>noexcept</a:t>
            </a:r>
            <a:r>
              <a:rPr lang="en-US" dirty="0"/>
              <a:t> = 0;</a:t>
            </a:r>
          </a:p>
          <a:p>
            <a:r>
              <a:rPr lang="en-US" dirty="0"/>
              <a:t>	virtual void </a:t>
            </a:r>
            <a:r>
              <a:rPr lang="en-US" dirty="0" err="1"/>
              <a:t>SetControlType</a:t>
            </a:r>
            <a:r>
              <a:rPr lang="en-US" dirty="0"/>
              <a:t>(</a:t>
            </a:r>
            <a:r>
              <a:rPr lang="en-US" dirty="0" err="1"/>
              <a:t>ControlType</a:t>
            </a:r>
            <a:r>
              <a:rPr lang="en-US" dirty="0"/>
              <a:t> </a:t>
            </a:r>
            <a:r>
              <a:rPr lang="en-US" dirty="0" err="1"/>
              <a:t>controlType</a:t>
            </a:r>
            <a:r>
              <a:rPr lang="en-US" dirty="0"/>
              <a:t>) = 0;</a:t>
            </a:r>
          </a:p>
          <a:p>
            <a:r>
              <a:rPr lang="en-US" dirty="0"/>
              <a:t>	virtual const </a:t>
            </a:r>
            <a:r>
              <a:rPr lang="en-US" dirty="0" err="1"/>
              <a:t>wchar_t</a:t>
            </a:r>
            <a:r>
              <a:rPr lang="en-US" dirty="0"/>
              <a:t>* </a:t>
            </a:r>
            <a:r>
              <a:rPr lang="en-US" dirty="0" err="1"/>
              <a:t>GetName</a:t>
            </a:r>
            <a:r>
              <a:rPr lang="en-US" dirty="0"/>
              <a:t>() const </a:t>
            </a:r>
            <a:r>
              <a:rPr lang="en-US" dirty="0" err="1"/>
              <a:t>noexcept</a:t>
            </a:r>
            <a:r>
              <a:rPr lang="en-US" dirty="0"/>
              <a:t> = 0;</a:t>
            </a:r>
          </a:p>
          <a:p>
            <a:r>
              <a:rPr lang="en-US" dirty="0"/>
              <a:t>	virtual void </a:t>
            </a:r>
            <a:r>
              <a:rPr lang="en-US" dirty="0" err="1"/>
              <a:t>SetName</a:t>
            </a:r>
            <a:r>
              <a:rPr lang="en-US" dirty="0"/>
              <a:t>(const </a:t>
            </a:r>
            <a:r>
              <a:rPr lang="en-US" dirty="0" err="1"/>
              <a:t>wchar_t</a:t>
            </a:r>
            <a:r>
              <a:rPr lang="en-US" dirty="0"/>
              <a:t>* name) = 0;</a:t>
            </a:r>
          </a:p>
          <a:p>
            <a:r>
              <a:rPr lang="en-US" dirty="0"/>
              <a:t>	virtual void </a:t>
            </a:r>
            <a:r>
              <a:rPr lang="en-US" dirty="0" err="1"/>
              <a:t>AddPattern</a:t>
            </a:r>
            <a:r>
              <a:rPr lang="en-US" dirty="0"/>
              <a:t>(</a:t>
            </a:r>
            <a:r>
              <a:rPr lang="en-US" dirty="0" err="1"/>
              <a:t>PatternIdentifier</a:t>
            </a:r>
            <a:r>
              <a:rPr lang="en-US" dirty="0"/>
              <a:t> </a:t>
            </a:r>
            <a:r>
              <a:rPr lang="en-US" dirty="0" err="1"/>
              <a:t>patternId</a:t>
            </a:r>
            <a:r>
              <a:rPr lang="en-US" dirty="0"/>
              <a:t>, </a:t>
            </a:r>
            <a:r>
              <a:rPr lang="en-US" dirty="0" err="1"/>
              <a:t>IPattern</a:t>
            </a:r>
            <a:r>
              <a:rPr lang="en-US" dirty="0"/>
              <a:t>* </a:t>
            </a:r>
            <a:r>
              <a:rPr lang="en-US" dirty="0" err="1"/>
              <a:t>patternImpl</a:t>
            </a:r>
            <a:r>
              <a:rPr lang="en-US" dirty="0"/>
              <a:t>) = 0;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9299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IElement</a:t>
            </a:r>
            <a:r>
              <a:rPr lang="en-US" dirty="0"/>
              <a:t> interface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Interface for representing abstract accessibility objects.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Supports a wide range of properties (name, description, type,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Behaviors expressed as </a:t>
            </a:r>
            <a:r>
              <a:rPr lang="en-US" dirty="0" err="1"/>
              <a:t>IPattern</a:t>
            </a:r>
            <a:r>
              <a:rPr lang="en-US" dirty="0"/>
              <a:t> interfaces (similar to UIA patterns).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Office applications use a tree of </a:t>
            </a:r>
            <a:r>
              <a:rPr lang="en-US" dirty="0" err="1"/>
              <a:t>IElements</a:t>
            </a:r>
            <a:r>
              <a:rPr lang="en-US" dirty="0"/>
              <a:t> to represent their document content.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Agnostic API</a:t>
            </a:r>
          </a:p>
        </p:txBody>
      </p:sp>
    </p:spTree>
    <p:extLst>
      <p:ext uri="{BB962C8B-B14F-4D97-AF65-F5344CB8AC3E}">
        <p14:creationId xmlns:p14="http://schemas.microsoft.com/office/powerpoint/2010/main" val="30707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Control – Invokable Button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057043"/>
          </a:xfrm>
        </p:spPr>
        <p:txBody>
          <a:bodyPr/>
          <a:lstStyle/>
          <a:p>
            <a:r>
              <a:rPr lang="en-US" sz="2800" dirty="0"/>
              <a:t>FastAcc abstract object</a:t>
            </a:r>
          </a:p>
          <a:p>
            <a:pPr lvl="1"/>
            <a:r>
              <a:rPr lang="en-US" dirty="0"/>
              <a:t>Control created as an </a:t>
            </a:r>
            <a:r>
              <a:rPr lang="en-US" dirty="0" err="1"/>
              <a:t>AccessibilityElement</a:t>
            </a:r>
            <a:r>
              <a:rPr lang="en-US" dirty="0"/>
              <a:t> object with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ControlType</a:t>
            </a:r>
            <a:r>
              <a:rPr lang="en-US" dirty="0"/>
              <a:t> = Button, Supported Pattern = Invoke</a:t>
            </a:r>
          </a:p>
          <a:p>
            <a:pPr lvl="1"/>
            <a:endParaRPr lang="en-US" dirty="0"/>
          </a:p>
          <a:p>
            <a:r>
              <a:rPr lang="en-US" sz="2800" dirty="0"/>
              <a:t>Win32 Projection</a:t>
            </a:r>
          </a:p>
          <a:p>
            <a:pPr lvl="1"/>
            <a:r>
              <a:rPr lang="en-US" dirty="0" err="1"/>
              <a:t>IRawElementProviderFragment</a:t>
            </a:r>
            <a:r>
              <a:rPr lang="en-US" dirty="0"/>
              <a:t> instance with: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ControlType</a:t>
            </a:r>
            <a:r>
              <a:rPr lang="en-US" dirty="0"/>
              <a:t> = Button, </a:t>
            </a:r>
            <a:r>
              <a:rPr lang="en-US" dirty="0" err="1"/>
              <a:t>IInvokeProvider</a:t>
            </a:r>
            <a:r>
              <a:rPr lang="en-US" dirty="0"/>
              <a:t> implementation</a:t>
            </a:r>
          </a:p>
          <a:p>
            <a:pPr lvl="1"/>
            <a:endParaRPr lang="en-US" dirty="0"/>
          </a:p>
          <a:p>
            <a:r>
              <a:rPr lang="en-US" sz="2800" dirty="0"/>
              <a:t>Android Projection</a:t>
            </a:r>
          </a:p>
          <a:p>
            <a:pPr lvl="1"/>
            <a:r>
              <a:rPr lang="en-US" dirty="0" err="1"/>
              <a:t>AccessibleNodeInfo</a:t>
            </a:r>
            <a:r>
              <a:rPr lang="en-US" dirty="0"/>
              <a:t> instance with: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“Button” appended to Text property, Support for ACTION_CLICK</a:t>
            </a:r>
          </a:p>
          <a:p>
            <a:pPr lvl="1"/>
            <a:endParaRPr lang="en-US" dirty="0"/>
          </a:p>
          <a:p>
            <a:r>
              <a:rPr lang="en-US" sz="2800" dirty="0"/>
              <a:t>iOS projection</a:t>
            </a:r>
          </a:p>
          <a:p>
            <a:pPr lvl="1"/>
            <a:r>
              <a:rPr lang="en-US" dirty="0" err="1"/>
              <a:t>UIAccessibilityElement</a:t>
            </a:r>
            <a:r>
              <a:rPr lang="en-US" dirty="0"/>
              <a:t> instance with: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UIAccessibilityTraitButton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/>
              <a:t>Example Scenarios and Demos </a:t>
            </a:r>
            <a:endParaRPr lang="en-US" sz="72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72970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Exposing Table Content</a:t>
            </a:r>
            <a:endParaRPr lang="en-US" sz="4400" dirty="0">
              <a:highlight>
                <a:srgbClr val="FFFF00"/>
              </a:highligh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55422"/>
          </a:xfrm>
        </p:spPr>
        <p:txBody>
          <a:bodyPr/>
          <a:lstStyle/>
          <a:p>
            <a:r>
              <a:rPr lang="en-US" dirty="0"/>
              <a:t>Office application builds the Shared FastAcc model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Contains information about table content, table size, headers.</a:t>
            </a:r>
          </a:p>
          <a:p>
            <a:pPr lvl="1"/>
            <a:endParaRPr lang="en-US" dirty="0"/>
          </a:p>
          <a:p>
            <a:r>
              <a:rPr lang="en-US" dirty="0" err="1"/>
              <a:t>FastAcc</a:t>
            </a:r>
            <a:r>
              <a:rPr lang="en-US" dirty="0"/>
              <a:t> projection to Windows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Create a UIA provider with grid and table pattern.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Narrator then queries those pattern to build the table reading experience.</a:t>
            </a:r>
          </a:p>
          <a:p>
            <a:r>
              <a:rPr lang="en-US" dirty="0"/>
              <a:t>FastAcc projection to iOS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No native table support on iOS.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FastAcc creates a set of discrete elements and calculates row/column information to be announced when focus shifts from one cell to another.</a:t>
            </a:r>
          </a:p>
          <a:p>
            <a:r>
              <a:rPr lang="en-US" dirty="0" err="1"/>
              <a:t>FastAcc</a:t>
            </a:r>
            <a:r>
              <a:rPr lang="en-US" dirty="0"/>
              <a:t> projection to Android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FastAcc creates a tree of </a:t>
            </a:r>
            <a:r>
              <a:rPr lang="en-US" dirty="0" err="1"/>
              <a:t>AccessibilityNodeInfo</a:t>
            </a:r>
            <a:r>
              <a:rPr lang="en-US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Table information is hardcoded in the nodes so that </a:t>
            </a:r>
            <a:r>
              <a:rPr lang="en-US" dirty="0" err="1"/>
              <a:t>TalkBack</a:t>
            </a:r>
            <a:r>
              <a:rPr lang="en-US" dirty="0"/>
              <a:t> reads it out.</a:t>
            </a:r>
          </a:p>
        </p:txBody>
      </p:sp>
    </p:spTree>
    <p:extLst>
      <p:ext uri="{BB962C8B-B14F-4D97-AF65-F5344CB8AC3E}">
        <p14:creationId xmlns:p14="http://schemas.microsoft.com/office/powerpoint/2010/main" val="203406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Learnings and Achievements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393679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Challenges</a:t>
            </a:r>
            <a:endParaRPr lang="en-US" sz="4400" dirty="0">
              <a:highlight>
                <a:srgbClr val="FFFF00"/>
              </a:highligh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en-US" dirty="0"/>
              <a:t>Significant resources needed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Building all the platform projections and the correct behavior took a long time.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Applications needed to rewrite large parts of their existing document content accessibility code –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Pull model was changed to push model.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/>
              <a:t>Excel completely rewrote its spreadsheet accessibility implementation.</a:t>
            </a:r>
          </a:p>
          <a:p>
            <a:pPr lvl="1"/>
            <a:endParaRPr lang="en-US" dirty="0"/>
          </a:p>
          <a:p>
            <a:r>
              <a:rPr lang="en-US" dirty="0"/>
              <a:t>Extending custom experiences requires careful design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Exposing more data to the screen readers was easy but eventually experiences became too verbose.</a:t>
            </a:r>
          </a:p>
          <a:p>
            <a:pPr lvl="1"/>
            <a:endParaRPr lang="en-US" dirty="0"/>
          </a:p>
          <a:p>
            <a:r>
              <a:rPr lang="en-US" dirty="0"/>
              <a:t>Memory and performance implications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FastAcc’s</a:t>
            </a:r>
            <a:r>
              <a:rPr lang="en-US" dirty="0"/>
              <a:t> retained tree requires much more memory to represent the document content.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12039598" cy="917575"/>
          </a:xfrm>
        </p:spPr>
        <p:txBody>
          <a:bodyPr/>
          <a:lstStyle/>
          <a:p>
            <a:r>
              <a:rPr lang="en-US" dirty="0"/>
              <a:t>Benefits</a:t>
            </a:r>
            <a:endParaRPr lang="en-US" sz="4400" dirty="0">
              <a:highlight>
                <a:srgbClr val="FFFF00"/>
              </a:highligh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2237" y="1212850"/>
            <a:ext cx="12192000" cy="5016758"/>
          </a:xfrm>
        </p:spPr>
        <p:txBody>
          <a:bodyPr/>
          <a:lstStyle/>
          <a:p>
            <a:r>
              <a:rPr lang="en-US" dirty="0"/>
              <a:t>Models implemented in relatively short amount of time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developers just had to write their accessibility implementations once and the experiences would light up on multiple platforms.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Without the FastAcc library, this effort would have taken several more years and resulted in incongruent experiences.</a:t>
            </a:r>
          </a:p>
          <a:p>
            <a:pPr lvl="1"/>
            <a:endParaRPr lang="en-US" dirty="0"/>
          </a:p>
          <a:p>
            <a:r>
              <a:rPr lang="en-US" dirty="0"/>
              <a:t>Easier maintainability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Applications only had to maintain one single accessibility model.</a:t>
            </a:r>
          </a:p>
          <a:p>
            <a:pPr lvl="1"/>
            <a:endParaRPr lang="en-US" dirty="0"/>
          </a:p>
          <a:p>
            <a:r>
              <a:rPr lang="en-US" dirty="0"/>
              <a:t>Improvements accrue value on multiple platforms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When FastAcc was internally improved, all Office applications benefited from the changes.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developers could change their code in one place and see the impact on multiple platforms.</a:t>
            </a:r>
          </a:p>
        </p:txBody>
      </p:sp>
    </p:spTree>
    <p:extLst>
      <p:ext uri="{BB962C8B-B14F-4D97-AF65-F5344CB8AC3E}">
        <p14:creationId xmlns:p14="http://schemas.microsoft.com/office/powerpoint/2010/main" val="27855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6" y="368146"/>
            <a:ext cx="11887200" cy="1181862"/>
          </a:xfrm>
        </p:spPr>
        <p:txBody>
          <a:bodyPr/>
          <a:lstStyle/>
          <a:p>
            <a:r>
              <a:rPr lang="en-US" sz="7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504533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237" y="1942799"/>
            <a:ext cx="12268200" cy="3730252"/>
          </a:xfrm>
        </p:spPr>
        <p:txBody>
          <a:bodyPr/>
          <a:lstStyle/>
          <a:p>
            <a:r>
              <a:rPr lang="en-US" dirty="0"/>
              <a:t>Challenges in Programmatically Exposing Document Content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Learnings and Achievements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sz="400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781148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0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sz="7200" dirty="0"/>
              <a:t>Challenges in Programmatically </a:t>
            </a:r>
            <a:r>
              <a:rPr lang="en-US" dirty="0"/>
              <a:t>E</a:t>
            </a:r>
            <a:r>
              <a:rPr lang="en-US" sz="7200" dirty="0"/>
              <a:t>xposing </a:t>
            </a:r>
            <a:r>
              <a:rPr lang="en-US" dirty="0"/>
              <a:t>D</a:t>
            </a:r>
            <a:r>
              <a:rPr lang="en-US" sz="7200" dirty="0"/>
              <a:t>ocument </a:t>
            </a:r>
            <a:r>
              <a:rPr lang="en-US" dirty="0"/>
              <a:t>C</a:t>
            </a:r>
            <a:r>
              <a:rPr lang="en-US" sz="7200" dirty="0"/>
              <a:t>ontent</a:t>
            </a:r>
          </a:p>
        </p:txBody>
      </p:sp>
    </p:spTree>
    <p:extLst>
      <p:ext uri="{BB962C8B-B14F-4D97-AF65-F5344CB8AC3E}">
        <p14:creationId xmlns:p14="http://schemas.microsoft.com/office/powerpoint/2010/main" val="35438176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2237" y="1212850"/>
            <a:ext cx="12039601" cy="5632311"/>
          </a:xfrm>
        </p:spPr>
        <p:txBody>
          <a:bodyPr/>
          <a:lstStyle/>
          <a:p>
            <a:r>
              <a:rPr lang="en-US" dirty="0"/>
              <a:t>Richness of document content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is relatively simple to expose chrome UI correctly to accessibility.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Document content is much harder due to the richness of the content (formatting, grammar and spelling errors, comments, annotations, etc.. all need to be exposed).</a:t>
            </a:r>
          </a:p>
          <a:p>
            <a:pPr lvl="1"/>
            <a:endParaRPr lang="en-US" dirty="0"/>
          </a:p>
          <a:p>
            <a:r>
              <a:rPr lang="en-US" dirty="0"/>
              <a:t>Accessibility on multiple platforms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On top of the challenge of exposing document content itself, the techniques to do so are different on each platform as each one has its own accessibility framework.</a:t>
            </a:r>
          </a:p>
          <a:p>
            <a:pPr lvl="1"/>
            <a:endParaRPr lang="en-US" dirty="0"/>
          </a:p>
          <a:p>
            <a:r>
              <a:rPr lang="en-US" dirty="0"/>
              <a:t>Providing the right tools to make developers succeed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Most Office developers were either new to accessibility or experts on only one platform.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We needed a solution to ensure that the 100+ developers involved in this effort could be successful on multiple platforms.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7912369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7" y="1212850"/>
            <a:ext cx="12039599" cy="4124206"/>
          </a:xfrm>
        </p:spPr>
        <p:txBody>
          <a:bodyPr/>
          <a:lstStyle/>
          <a:p>
            <a:r>
              <a:rPr lang="en-US" dirty="0"/>
              <a:t>Invest in a cross platform accessibility framework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Office Application developers write their code once for multiple platforms.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C++ was chosen as the language of the abstract framework to align with existing Office practices.</a:t>
            </a:r>
          </a:p>
          <a:p>
            <a:pPr lvl="1"/>
            <a:endParaRPr lang="en-US" dirty="0"/>
          </a:p>
          <a:p>
            <a:r>
              <a:rPr lang="en-US" dirty="0"/>
              <a:t>Add rigorous validation and checks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This helps developers identify where their approach may fail on one platform or more.</a:t>
            </a:r>
          </a:p>
          <a:p>
            <a:pPr lvl="1"/>
            <a:endParaRPr lang="en-US" dirty="0"/>
          </a:p>
          <a:p>
            <a:r>
              <a:rPr lang="en-US" dirty="0"/>
              <a:t>Framework must be powerful but simple to use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It needs to feel familiar but at the same time allow expressing the richness of Office content.</a:t>
            </a:r>
          </a:p>
        </p:txBody>
      </p:sp>
    </p:spTree>
    <p:extLst>
      <p:ext uri="{BB962C8B-B14F-4D97-AF65-F5344CB8AC3E}">
        <p14:creationId xmlns:p14="http://schemas.microsoft.com/office/powerpoint/2010/main" val="254785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sz="72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7716190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985433"/>
          </a:xfrm>
        </p:spPr>
        <p:txBody>
          <a:bodyPr/>
          <a:lstStyle/>
          <a:p>
            <a:r>
              <a:rPr lang="en-US" dirty="0"/>
              <a:t>Investigation of all major accessibility frameworks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 goal was to explore the APIs, capabilities, limitations, etc.. to understand the similarities and differences between the frameworks.</a:t>
            </a:r>
          </a:p>
          <a:p>
            <a:pPr lvl="1"/>
            <a:endParaRPr lang="en-US" dirty="0"/>
          </a:p>
          <a:p>
            <a:r>
              <a:rPr lang="en-US" dirty="0"/>
              <a:t>Analysis of the tooling and expected user experience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This helped us understand what is expected on all platforms and where it could be valuable to customize the experience in order to enhance it.</a:t>
            </a:r>
          </a:p>
        </p:txBody>
      </p:sp>
    </p:spTree>
    <p:extLst>
      <p:ext uri="{BB962C8B-B14F-4D97-AF65-F5344CB8AC3E}">
        <p14:creationId xmlns:p14="http://schemas.microsoft.com/office/powerpoint/2010/main" val="3898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55422"/>
          </a:xfrm>
        </p:spPr>
        <p:txBody>
          <a:bodyPr/>
          <a:lstStyle/>
          <a:p>
            <a:r>
              <a:rPr lang="en-US" dirty="0"/>
              <a:t>Similarities across platforms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All platforms had capabilities for exposing detailed document content.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There were similar ways of expressing accessible UI using types, behaviors, properties, etc..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 cases where the default experience wasn’t sufficient, we could inject custom announcements that were supported on all platforms.</a:t>
            </a:r>
          </a:p>
          <a:p>
            <a:pPr lvl="1"/>
            <a:endParaRPr lang="en-US" dirty="0"/>
          </a:p>
          <a:p>
            <a:r>
              <a:rPr lang="en-US" dirty="0"/>
              <a:t>Major differences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Push model (iOS) vs Pull model (Android, macOS, Windows).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UI Navigation order – depth first on windows, spatial on iOS.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Rotor / Local context menu support – only on iOS and Android.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Text input capabilities – Only on iOS.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No table support on iOS.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Etc..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5_1.potx" id="{2C267AC3-800A-4B70-92AD-0A45BB31B9D8}" vid="{92F29D83-6EFF-4F25-9B46-134A417D2152}"/>
    </a:ext>
  </a:extLst>
</a:theme>
</file>

<file path=ppt/theme/theme2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5_1.potx" id="{2C267AC3-800A-4B70-92AD-0A45BB31B9D8}" vid="{5604394A-6938-4477-8E83-7917175FA09C}"/>
    </a:ext>
  </a:extLst>
</a:theme>
</file>

<file path=ppt/theme/theme3.xml><?xml version="1.0" encoding="utf-8"?>
<a:theme xmlns:a="http://schemas.openxmlformats.org/drawingml/2006/main" name="5_WHIT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.potx" id="{50925BB5-04CA-4699-B9ED-78C1A99A0155}" vid="{D62B1C77-5DA5-45D9-A355-F51A8F93A3A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9FBD3772F994BBED6F8F9A862E371" ma:contentTypeVersion="13" ma:contentTypeDescription="Create a new document." ma:contentTypeScope="" ma:versionID="736b445f64f19a6fc776c13bc6ff3611">
  <xsd:schema xmlns:xsd="http://www.w3.org/2001/XMLSchema" xmlns:xs="http://www.w3.org/2001/XMLSchema" xmlns:p="http://schemas.microsoft.com/office/2006/metadata/properties" xmlns:ns1="http://schemas.microsoft.com/sharepoint/v3" xmlns:ns2="6c3b8586-d3a4-4d3d-a534-30f221f2adf7" xmlns:ns3="a9fcdf26-d2ab-4e04-b9b9-27590be95ed6" targetNamespace="http://schemas.microsoft.com/office/2006/metadata/properties" ma:root="true" ma:fieldsID="6e5cf570c76aa80ab5b78e1067fc19b1" ns1:_="" ns2:_="" ns3:_="">
    <xsd:import namespace="http://schemas.microsoft.com/sharepoint/v3"/>
    <xsd:import namespace="6c3b8586-d3a4-4d3d-a534-30f221f2adf7"/>
    <xsd:import namespace="a9fcdf26-d2ab-4e04-b9b9-27590be95ed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b8586-d3a4-4d3d-a534-30f221f2ad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fcdf26-d2ab-4e04-b9b9-27590be95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MediaServiceFastMetadata xmlns="a9fcdf26-d2ab-4e04-b9b9-27590be95ed6">{"officeBundle":{"ctag":"\"c:{FBAC432B-DB32-4492-BD4C-81F5F0FA1689},2\"","fatalError":true,"version":"1.78172825"}}</MediaServiceFastMetadata>
    <MediaServiceMetadata xmlns="a9fcdf26-d2ab-4e04-b9b9-27590be95ed6">{"officeBundle":{"ctag":"\"c:{FBAC432B-DB32-4492-BD4C-81F5F0FA1689},2\"","fatalError":true,"errorInfo":"Server_FragmentLimitExceeded","version":"1.78172825"}}</MediaServiceMetadata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3F3371E-6AD2-4DBB-80CE-FC46A06AB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3b8586-d3a4-4d3d-a534-30f221f2adf7"/>
    <ds:schemaRef ds:uri="a9fcdf26-d2ab-4e04-b9b9-27590be95e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6c3b8586-d3a4-4d3d-a534-30f221f2adf7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9fcdf26-d2ab-4e04-b9b9-27590be95ed6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Brand_template_16-9_Business_DARK_BLUE_2016_1</Template>
  <TotalTime>1500</TotalTime>
  <Words>1197</Words>
  <Application>Microsoft Office PowerPoint</Application>
  <PresentationFormat>Custom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5_WHITE TEMPLATE</vt:lpstr>
      <vt:lpstr>Software Architecture Used in Microsoft Office for Exposing Accessible Content   Khalef Hosany Senior Software Engineer  Andreas Eulitz Senior Software Engineer  Peter Frem Senior Program Manager  </vt:lpstr>
      <vt:lpstr>Agenda</vt:lpstr>
      <vt:lpstr>Challenges in Programmatically Exposing Document Content</vt:lpstr>
      <vt:lpstr>Challenges</vt:lpstr>
      <vt:lpstr>Proposed Solution</vt:lpstr>
      <vt:lpstr>Proposed Solution</vt:lpstr>
      <vt:lpstr>Approach</vt:lpstr>
      <vt:lpstr>Initial Research</vt:lpstr>
      <vt:lpstr>Learnings</vt:lpstr>
      <vt:lpstr>Design Decisions</vt:lpstr>
      <vt:lpstr>Shared Accessibility Library Overall Approach (Codename FastAcc)</vt:lpstr>
      <vt:lpstr>Platform Agnostic API</vt:lpstr>
      <vt:lpstr>Example Control – Invokable Button</vt:lpstr>
      <vt:lpstr>Example Scenarios and Demos </vt:lpstr>
      <vt:lpstr>Exposing Table Content</vt:lpstr>
      <vt:lpstr>Learnings and Achievements</vt:lpstr>
      <vt:lpstr>Challenges</vt:lpstr>
      <vt:lpstr>Benefits</vt:lpstr>
      <vt:lpstr>Thanks!</vt:lpstr>
      <vt:lpstr>Q &amp; A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Tarena Shanaberger</dc:creator>
  <cp:keywords/>
  <dc:description>Template: Maryfj_x000d_
Formatting: _x000d_
Audience Type:</dc:description>
  <cp:lastModifiedBy>Khalef Hosany</cp:lastModifiedBy>
  <cp:revision>74</cp:revision>
  <dcterms:created xsi:type="dcterms:W3CDTF">2017-01-24T07:31:53Z</dcterms:created>
  <dcterms:modified xsi:type="dcterms:W3CDTF">2018-03-20T01:11:18Z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0x01010005C9FBD3772F994BBED6F8F9A862E371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oBundleCtag">
    <vt:lpwstr>"c:{FBAC432B-DB32-4492-BD4C-81F5F0FA1689},2"</vt:lpwstr>
  </property>
  <property fmtid="{D5CDD505-2E9C-101B-9397-08002B2CF9AE}" pid="15" name="oBundleVer">
    <vt:lpwstr>1.78172825</vt:lpwstr>
  </property>
  <property fmtid="{D5CDD505-2E9C-101B-9397-08002B2CF9AE}" pid="16" name="oBundleFail">
    <vt:lpwstr>true</vt:lpwstr>
  </property>
  <property fmtid="{D5CDD505-2E9C-101B-9397-08002B2CF9AE}" pid="17" name="MSIP_Label_f42aa342-8706-4288-bd11-ebb85995028c_Enabled">
    <vt:lpwstr>True</vt:lpwstr>
  </property>
  <property fmtid="{D5CDD505-2E9C-101B-9397-08002B2CF9AE}" pid="18" name="MSIP_Label_f42aa342-8706-4288-bd11-ebb85995028c_SiteId">
    <vt:lpwstr>72f988bf-86f1-41af-91ab-2d7cd011db47</vt:lpwstr>
  </property>
  <property fmtid="{D5CDD505-2E9C-101B-9397-08002B2CF9AE}" pid="19" name="MSIP_Label_f42aa342-8706-4288-bd11-ebb85995028c_Owner">
    <vt:lpwstr>v-taresh@microsoft.com</vt:lpwstr>
  </property>
  <property fmtid="{D5CDD505-2E9C-101B-9397-08002B2CF9AE}" pid="20" name="MSIP_Label_f42aa342-8706-4288-bd11-ebb85995028c_SetDate">
    <vt:lpwstr>2017-12-29T18:55:45.4229319Z</vt:lpwstr>
  </property>
  <property fmtid="{D5CDD505-2E9C-101B-9397-08002B2CF9AE}" pid="21" name="MSIP_Label_f42aa342-8706-4288-bd11-ebb85995028c_Name">
    <vt:lpwstr>General</vt:lpwstr>
  </property>
  <property fmtid="{D5CDD505-2E9C-101B-9397-08002B2CF9AE}" pid="22" name="MSIP_Label_f42aa342-8706-4288-bd11-ebb85995028c_Application">
    <vt:lpwstr>Microsoft Azure Information Protection</vt:lpwstr>
  </property>
  <property fmtid="{D5CDD505-2E9C-101B-9397-08002B2CF9AE}" pid="23" name="MSIP_Label_f42aa342-8706-4288-bd11-ebb85995028c_Extended_MSFT_Method">
    <vt:lpwstr>Automatic</vt:lpwstr>
  </property>
  <property fmtid="{D5CDD505-2E9C-101B-9397-08002B2CF9AE}" pid="24" name="Sensitivity">
    <vt:lpwstr>General</vt:lpwstr>
  </property>
</Properties>
</file>