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49" r:id="rId1"/>
  </p:sldMasterIdLst>
  <p:notesMasterIdLst>
    <p:notesMasterId r:id="rId19"/>
  </p:notesMasterIdLst>
  <p:handoutMasterIdLst>
    <p:handoutMasterId r:id="rId20"/>
  </p:handoutMasterIdLst>
  <p:sldIdLst>
    <p:sldId id="257" r:id="rId2"/>
    <p:sldId id="267" r:id="rId3"/>
    <p:sldId id="280" r:id="rId4"/>
    <p:sldId id="281" r:id="rId5"/>
    <p:sldId id="294" r:id="rId6"/>
    <p:sldId id="296" r:id="rId7"/>
    <p:sldId id="290" r:id="rId8"/>
    <p:sldId id="291" r:id="rId9"/>
    <p:sldId id="292" r:id="rId10"/>
    <p:sldId id="293" r:id="rId11"/>
    <p:sldId id="283" r:id="rId12"/>
    <p:sldId id="289" r:id="rId13"/>
    <p:sldId id="285" r:id="rId14"/>
    <p:sldId id="286" r:id="rId15"/>
    <p:sldId id="287" r:id="rId16"/>
    <p:sldId id="288" r:id="rId17"/>
    <p:sldId id="278" r:id="rId18"/>
  </p:sldIdLst>
  <p:sldSz cx="9144000" cy="6858000" type="screen4x3"/>
  <p:notesSz cx="9296400" cy="68818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168" userDrawn="1">
          <p15:clr>
            <a:srgbClr val="A4A3A4"/>
          </p15:clr>
        </p15:guide>
        <p15:guide id="2" pos="29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3366" autoAdjust="0"/>
  </p:normalViewPr>
  <p:slideViewPr>
    <p:cSldViewPr>
      <p:cViewPr>
        <p:scale>
          <a:sx n="77" d="100"/>
          <a:sy n="77" d="100"/>
        </p:scale>
        <p:origin x="-870"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4428"/>
    </p:cViewPr>
  </p:sorterViewPr>
  <p:notesViewPr>
    <p:cSldViewPr>
      <p:cViewPr varScale="1">
        <p:scale>
          <a:sx n="88" d="100"/>
          <a:sy n="88" d="100"/>
        </p:scale>
        <p:origin x="1997" y="62"/>
      </p:cViewPr>
      <p:guideLst>
        <p:guide orient="horz" pos="2168"/>
        <p:guide pos="29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888562" cy="343974"/>
          </a:xfrm>
          <a:prstGeom prst="rect">
            <a:avLst/>
          </a:prstGeom>
        </p:spPr>
        <p:txBody>
          <a:bodyPr vert="horz" wrap="square" lIns="92437" tIns="46219" rIns="92437" bIns="46219" numCol="1" anchor="t" anchorCtr="0" compatLnSpc="1">
            <a:prstTxWarp prst="textNoShape">
              <a:avLst/>
            </a:prstTxWarp>
          </a:bodyPr>
          <a:lstStyle>
            <a:lvl1pPr eaLnBrk="1" hangingPunct="1">
              <a:defRPr sz="1200">
                <a:latin typeface="Calibri" pitchFamily="34" charset="0"/>
                <a:cs typeface="+mn-cs"/>
              </a:defRPr>
            </a:lvl1pPr>
          </a:lstStyle>
          <a:p>
            <a:pPr>
              <a:defRPr/>
            </a:pPr>
            <a:r>
              <a:rPr lang="en-US" altLang="en-US"/>
              <a:t>Digital Image and Graphics Resources for Accessible Materials</a:t>
            </a:r>
          </a:p>
          <a:p>
            <a:pPr>
              <a:defRPr/>
            </a:pPr>
            <a:endParaRPr lang="en-US" altLang="en-US"/>
          </a:p>
        </p:txBody>
      </p:sp>
      <p:sp>
        <p:nvSpPr>
          <p:cNvPr id="4" name="Footer Placeholder 3"/>
          <p:cNvSpPr>
            <a:spLocks noGrp="1"/>
          </p:cNvSpPr>
          <p:nvPr>
            <p:ph type="ftr" sz="quarter" idx="2"/>
          </p:nvPr>
        </p:nvSpPr>
        <p:spPr>
          <a:xfrm>
            <a:off x="0" y="6536666"/>
            <a:ext cx="4028020" cy="343974"/>
          </a:xfrm>
          <a:prstGeom prst="rect">
            <a:avLst/>
          </a:prstGeom>
        </p:spPr>
        <p:txBody>
          <a:bodyPr vert="horz" lIns="92437" tIns="46219" rIns="92437" bIns="46219" rtlCol="0" anchor="b"/>
          <a:lstStyle>
            <a:lvl1pPr algn="l" eaLnBrk="1" fontAlgn="auto" hangingPunct="1">
              <a:spcBef>
                <a:spcPts val="0"/>
              </a:spcBef>
              <a:spcAft>
                <a:spcPts val="0"/>
              </a:spcAft>
              <a:defRPr sz="1200">
                <a:latin typeface="+mn-lt"/>
                <a:ea typeface="+mn-ea"/>
                <a:cs typeface="+mn-cs"/>
              </a:defRPr>
            </a:lvl1pPr>
          </a:lstStyle>
          <a:p>
            <a:pPr>
              <a:defRPr/>
            </a:pPr>
            <a:r>
              <a:rPr lang="en-US"/>
              <a:t>10/12/2011</a:t>
            </a:r>
          </a:p>
        </p:txBody>
      </p:sp>
      <p:sp>
        <p:nvSpPr>
          <p:cNvPr id="5" name="Slide Number Placeholder 4"/>
          <p:cNvSpPr>
            <a:spLocks noGrp="1"/>
          </p:cNvSpPr>
          <p:nvPr>
            <p:ph type="sldNum" sz="quarter" idx="3"/>
          </p:nvPr>
        </p:nvSpPr>
        <p:spPr>
          <a:xfrm>
            <a:off x="5266279" y="6536666"/>
            <a:ext cx="4028020" cy="343974"/>
          </a:xfrm>
          <a:prstGeom prst="rect">
            <a:avLst/>
          </a:prstGeom>
        </p:spPr>
        <p:txBody>
          <a:bodyPr vert="horz" wrap="square" lIns="92437" tIns="46219" rIns="92437" bIns="46219" numCol="1" anchor="b"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BA572B15-F39F-48F2-9ECF-E0405CCC5B1F}" type="slidenum">
              <a:rPr lang="en-US" altLang="en-US"/>
              <a:pPr>
                <a:defRPr/>
              </a:pPr>
              <a:t>‹#›</a:t>
            </a:fld>
            <a:endParaRPr lang="en-US" altLang="en-US"/>
          </a:p>
        </p:txBody>
      </p:sp>
    </p:spTree>
    <p:extLst>
      <p:ext uri="{BB962C8B-B14F-4D97-AF65-F5344CB8AC3E}">
        <p14:creationId xmlns:p14="http://schemas.microsoft.com/office/powerpoint/2010/main" val="712859464"/>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020" cy="343974"/>
          </a:xfrm>
          <a:prstGeom prst="rect">
            <a:avLst/>
          </a:prstGeom>
        </p:spPr>
        <p:txBody>
          <a:bodyPr vert="horz" lIns="92437" tIns="46219" rIns="92437" bIns="46219"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266279" y="0"/>
            <a:ext cx="4028020" cy="343974"/>
          </a:xfrm>
          <a:prstGeom prst="rect">
            <a:avLst/>
          </a:prstGeom>
        </p:spPr>
        <p:txBody>
          <a:bodyPr vert="horz" lIns="92437" tIns="46219" rIns="92437" bIns="46219" rtlCol="0"/>
          <a:lstStyle>
            <a:lvl1pPr algn="r" eaLnBrk="1" fontAlgn="auto" hangingPunct="1">
              <a:spcBef>
                <a:spcPts val="0"/>
              </a:spcBef>
              <a:spcAft>
                <a:spcPts val="0"/>
              </a:spcAft>
              <a:defRPr sz="1200">
                <a:latin typeface="+mn-lt"/>
                <a:ea typeface="+mn-ea"/>
                <a:cs typeface="+mn-cs"/>
              </a:defRPr>
            </a:lvl1pPr>
          </a:lstStyle>
          <a:p>
            <a:pPr>
              <a:defRPr/>
            </a:pPr>
            <a:r>
              <a:rPr lang="en-US"/>
              <a:t>6/27/2011</a:t>
            </a:r>
          </a:p>
        </p:txBody>
      </p:sp>
      <p:sp>
        <p:nvSpPr>
          <p:cNvPr id="4" name="Slide Image Placeholder 3"/>
          <p:cNvSpPr>
            <a:spLocks noGrp="1" noRot="1" noChangeAspect="1"/>
          </p:cNvSpPr>
          <p:nvPr>
            <p:ph type="sldImg" idx="2"/>
          </p:nvPr>
        </p:nvSpPr>
        <p:spPr>
          <a:xfrm>
            <a:off x="2928938" y="515938"/>
            <a:ext cx="3438525" cy="2579687"/>
          </a:xfrm>
          <a:prstGeom prst="rect">
            <a:avLst/>
          </a:prstGeom>
          <a:noFill/>
          <a:ln w="12700">
            <a:solidFill>
              <a:prstClr val="black"/>
            </a:solidFill>
          </a:ln>
        </p:spPr>
        <p:txBody>
          <a:bodyPr vert="horz" lIns="92437" tIns="46219" rIns="92437" bIns="46219" rtlCol="0" anchor="ctr"/>
          <a:lstStyle/>
          <a:p>
            <a:pPr lvl="0"/>
            <a:endParaRPr lang="en-US" noProof="0"/>
          </a:p>
        </p:txBody>
      </p:sp>
      <p:sp>
        <p:nvSpPr>
          <p:cNvPr id="5" name="Notes Placeholder 4"/>
          <p:cNvSpPr>
            <a:spLocks noGrp="1"/>
          </p:cNvSpPr>
          <p:nvPr>
            <p:ph type="body" sz="quarter" idx="3"/>
          </p:nvPr>
        </p:nvSpPr>
        <p:spPr>
          <a:xfrm>
            <a:off x="929220" y="3268334"/>
            <a:ext cx="7437961" cy="3096933"/>
          </a:xfrm>
          <a:prstGeom prst="rect">
            <a:avLst/>
          </a:prstGeom>
        </p:spPr>
        <p:txBody>
          <a:bodyPr vert="horz" lIns="92437" tIns="46219" rIns="92437" bIns="4621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36666"/>
            <a:ext cx="4028020" cy="343974"/>
          </a:xfrm>
          <a:prstGeom prst="rect">
            <a:avLst/>
          </a:prstGeom>
        </p:spPr>
        <p:txBody>
          <a:bodyPr vert="horz" lIns="92437" tIns="46219" rIns="92437" bIns="46219" rtlCol="0" anchor="b"/>
          <a:lstStyle>
            <a:lvl1pPr algn="l" eaLnBrk="1" fontAlgn="auto" hangingPunct="1">
              <a:spcBef>
                <a:spcPts val="0"/>
              </a:spcBef>
              <a:spcAft>
                <a:spcPts val="0"/>
              </a:spcAft>
              <a:defRPr sz="1200">
                <a:latin typeface="+mn-lt"/>
                <a:ea typeface="+mn-ea"/>
                <a:cs typeface="+mn-cs"/>
              </a:defRPr>
            </a:lvl1pPr>
          </a:lstStyle>
          <a:p>
            <a:pPr>
              <a:defRPr/>
            </a:pPr>
            <a:r>
              <a:rPr lang="en-US"/>
              <a:t>Digital Image and Graphics Resources for Accessible Materials</a:t>
            </a:r>
          </a:p>
        </p:txBody>
      </p:sp>
      <p:sp>
        <p:nvSpPr>
          <p:cNvPr id="7" name="Slide Number Placeholder 6"/>
          <p:cNvSpPr>
            <a:spLocks noGrp="1"/>
          </p:cNvSpPr>
          <p:nvPr>
            <p:ph type="sldNum" sz="quarter" idx="5"/>
          </p:nvPr>
        </p:nvSpPr>
        <p:spPr>
          <a:xfrm>
            <a:off x="5266279" y="6536666"/>
            <a:ext cx="4028020" cy="343974"/>
          </a:xfrm>
          <a:prstGeom prst="rect">
            <a:avLst/>
          </a:prstGeom>
        </p:spPr>
        <p:txBody>
          <a:bodyPr vert="horz" wrap="square" lIns="92437" tIns="46219" rIns="92437" bIns="46219" numCol="1" anchor="b" anchorCtr="0" compatLnSpc="1">
            <a:prstTxWarp prst="textNoShape">
              <a:avLst/>
            </a:prstTxWarp>
          </a:bodyPr>
          <a:lstStyle>
            <a:lvl1pPr algn="r" eaLnBrk="1" hangingPunct="1">
              <a:defRPr sz="1200">
                <a:latin typeface="Calibri" panose="020F0502020204030204" pitchFamily="34" charset="0"/>
                <a:cs typeface="Arial" panose="020B0604020202020204" pitchFamily="34" charset="0"/>
              </a:defRPr>
            </a:lvl1pPr>
          </a:lstStyle>
          <a:p>
            <a:pPr>
              <a:defRPr/>
            </a:pPr>
            <a:fld id="{10CBE2D8-0BD2-4522-B681-16620B11AC6A}" type="slidenum">
              <a:rPr lang="en-US" altLang="en-US"/>
              <a:pPr>
                <a:defRPr/>
              </a:pPr>
              <a:t>‹#›</a:t>
            </a:fld>
            <a:endParaRPr lang="en-US" altLang="en-US"/>
          </a:p>
        </p:txBody>
      </p:sp>
    </p:spTree>
    <p:extLst>
      <p:ext uri="{BB962C8B-B14F-4D97-AF65-F5344CB8AC3E}">
        <p14:creationId xmlns:p14="http://schemas.microsoft.com/office/powerpoint/2010/main" val="1775598299"/>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a:pPr>
            <a:r>
              <a:rPr lang="en-US" smtClean="0"/>
              <a:t>6/27/2011</a:t>
            </a:r>
            <a:endParaRPr lang="en-US"/>
          </a:p>
        </p:txBody>
      </p:sp>
      <p:sp>
        <p:nvSpPr>
          <p:cNvPr id="5" name="Footer Placeholder 4"/>
          <p:cNvSpPr>
            <a:spLocks noGrp="1"/>
          </p:cNvSpPr>
          <p:nvPr>
            <p:ph type="ftr" sz="quarter" idx="11"/>
          </p:nvPr>
        </p:nvSpPr>
        <p:spPr/>
        <p:txBody>
          <a:bodyPr/>
          <a:lstStyle/>
          <a:p>
            <a:pPr>
              <a:defRPr/>
            </a:pPr>
            <a:r>
              <a:rPr lang="en-US" smtClean="0"/>
              <a:t>Digital Image and Graphics Resources for Accessible Materials</a:t>
            </a:r>
            <a:endParaRPr lang="en-US"/>
          </a:p>
        </p:txBody>
      </p:sp>
      <p:sp>
        <p:nvSpPr>
          <p:cNvPr id="6" name="Slide Number Placeholder 5"/>
          <p:cNvSpPr>
            <a:spLocks noGrp="1"/>
          </p:cNvSpPr>
          <p:nvPr>
            <p:ph type="sldNum" sz="quarter" idx="12"/>
          </p:nvPr>
        </p:nvSpPr>
        <p:spPr/>
        <p:txBody>
          <a:bodyPr/>
          <a:lstStyle/>
          <a:p>
            <a:pPr>
              <a:defRPr/>
            </a:pPr>
            <a:fld id="{10CBE2D8-0BD2-4522-B681-16620B11AC6A}" type="slidenum">
              <a:rPr lang="en-US" altLang="en-US" smtClean="0"/>
              <a:pPr>
                <a:defRPr/>
              </a:pPr>
              <a:t>6</a:t>
            </a:fld>
            <a:endParaRPr lang="en-US" altLang="en-US"/>
          </a:p>
        </p:txBody>
      </p:sp>
    </p:spTree>
    <p:extLst>
      <p:ext uri="{BB962C8B-B14F-4D97-AF65-F5344CB8AC3E}">
        <p14:creationId xmlns:p14="http://schemas.microsoft.com/office/powerpoint/2010/main" val="4217327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929220" y="3268334"/>
            <a:ext cx="7437961" cy="3096933"/>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1" name="Shape 81"/>
          <p:cNvSpPr>
            <a:spLocks noGrp="1" noRot="1" noChangeAspect="1"/>
          </p:cNvSpPr>
          <p:nvPr>
            <p:ph type="sldImg" idx="2"/>
          </p:nvPr>
        </p:nvSpPr>
        <p:spPr>
          <a:xfrm>
            <a:off x="2928938" y="515938"/>
            <a:ext cx="3438525" cy="2579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3306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929220" y="3268334"/>
            <a:ext cx="7437961" cy="3096933"/>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8" name="Shape 88"/>
          <p:cNvSpPr>
            <a:spLocks noGrp="1" noRot="1" noChangeAspect="1"/>
          </p:cNvSpPr>
          <p:nvPr>
            <p:ph type="sldImg" idx="2"/>
          </p:nvPr>
        </p:nvSpPr>
        <p:spPr>
          <a:xfrm>
            <a:off x="2928938" y="515938"/>
            <a:ext cx="3438525" cy="2579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1605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txBox="1">
            <a:spLocks noGrp="1"/>
          </p:cNvSpPr>
          <p:nvPr>
            <p:ph type="body" idx="1"/>
          </p:nvPr>
        </p:nvSpPr>
        <p:spPr>
          <a:xfrm>
            <a:off x="929220" y="3268334"/>
            <a:ext cx="7437900" cy="30969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96" name="Shape 96"/>
          <p:cNvSpPr>
            <a:spLocks noGrp="1" noRot="1" noChangeAspect="1"/>
          </p:cNvSpPr>
          <p:nvPr>
            <p:ph type="sldImg" idx="2"/>
          </p:nvPr>
        </p:nvSpPr>
        <p:spPr>
          <a:xfrm>
            <a:off x="2928938" y="515938"/>
            <a:ext cx="3438525" cy="2579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253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txBox="1">
            <a:spLocks noGrp="1"/>
          </p:cNvSpPr>
          <p:nvPr>
            <p:ph type="body" idx="1"/>
          </p:nvPr>
        </p:nvSpPr>
        <p:spPr>
          <a:xfrm>
            <a:off x="929220" y="3268334"/>
            <a:ext cx="7437900" cy="30969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104" name="Shape 104"/>
          <p:cNvSpPr>
            <a:spLocks noGrp="1" noRot="1" noChangeAspect="1"/>
          </p:cNvSpPr>
          <p:nvPr>
            <p:ph type="sldImg" idx="2"/>
          </p:nvPr>
        </p:nvSpPr>
        <p:spPr>
          <a:xfrm>
            <a:off x="2928938" y="515938"/>
            <a:ext cx="3438525" cy="2579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8812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4" name="Rectangle 3"/>
          <p:cNvSpPr/>
          <p:nvPr/>
        </p:nvSpPr>
        <p:spPr>
          <a:xfrm>
            <a:off x="0" y="4343400"/>
            <a:ext cx="2514600" cy="2514600"/>
          </a:xfrm>
          <a:prstGeom prst="rect">
            <a:avLst/>
          </a:prstGeom>
          <a:solidFill>
            <a:schemeClr val="tx2">
              <a:lumMod val="90000"/>
              <a:lumOff val="1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Whitney Book"/>
            </a:endParaRPr>
          </a:p>
        </p:txBody>
      </p:sp>
      <p:sp>
        <p:nvSpPr>
          <p:cNvPr id="5" name="Rectangle 4"/>
          <p:cNvSpPr/>
          <p:nvPr/>
        </p:nvSpPr>
        <p:spPr>
          <a:xfrm>
            <a:off x="381000" y="381000"/>
            <a:ext cx="8382000" cy="6096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Whitney Book"/>
            </a:endParaRPr>
          </a:p>
        </p:txBody>
      </p:sp>
      <p:sp>
        <p:nvSpPr>
          <p:cNvPr id="7" name="Rectangle 6"/>
          <p:cNvSpPr/>
          <p:nvPr/>
        </p:nvSpPr>
        <p:spPr>
          <a:xfrm>
            <a:off x="381000" y="4343400"/>
            <a:ext cx="2133600" cy="21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Whitney Book"/>
            </a:endParaRPr>
          </a:p>
        </p:txBody>
      </p:sp>
      <p:sp>
        <p:nvSpPr>
          <p:cNvPr id="8" name="Rectangle 7"/>
          <p:cNvSpPr/>
          <p:nvPr/>
        </p:nvSpPr>
        <p:spPr>
          <a:xfrm>
            <a:off x="381000" y="5410200"/>
            <a:ext cx="533400" cy="5334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Whitney Book"/>
            </a:endParaRPr>
          </a:p>
        </p:txBody>
      </p:sp>
      <p:sp>
        <p:nvSpPr>
          <p:cNvPr id="9" name="Oval 8"/>
          <p:cNvSpPr/>
          <p:nvPr/>
        </p:nvSpPr>
        <p:spPr>
          <a:xfrm>
            <a:off x="838200" y="5867400"/>
            <a:ext cx="609600" cy="609600"/>
          </a:xfrm>
          <a:prstGeom prst="ellipse">
            <a:avLst/>
          </a:prstGeom>
          <a:solidFill>
            <a:srgbClr val="FFB81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Whitney Bold"/>
              <a:cs typeface="Whitney Bold"/>
            </a:endParaRPr>
          </a:p>
        </p:txBody>
      </p:sp>
      <p:sp>
        <p:nvSpPr>
          <p:cNvPr id="10" name="Oval 9"/>
          <p:cNvSpPr/>
          <p:nvPr/>
        </p:nvSpPr>
        <p:spPr>
          <a:xfrm>
            <a:off x="2438400" y="3810000"/>
            <a:ext cx="609600" cy="609600"/>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Whitney Bold"/>
              <a:cs typeface="Whitney Bold"/>
            </a:endParaRPr>
          </a:p>
        </p:txBody>
      </p:sp>
      <p:sp>
        <p:nvSpPr>
          <p:cNvPr id="2" name="Title 1"/>
          <p:cNvSpPr>
            <a:spLocks noGrp="1"/>
          </p:cNvSpPr>
          <p:nvPr>
            <p:ph type="ctrTitle"/>
          </p:nvPr>
        </p:nvSpPr>
        <p:spPr>
          <a:xfrm>
            <a:off x="1879463" y="1715869"/>
            <a:ext cx="5791200" cy="646331"/>
          </a:xfrm>
          <a:prstGeom prst="rect">
            <a:avLst/>
          </a:prstGeom>
        </p:spPr>
        <p:txBody>
          <a:bodyPr/>
          <a:lstStyle>
            <a:lvl1pPr algn="l">
              <a:defRPr sz="3600">
                <a:solidFill>
                  <a:srgbClr val="FA8512"/>
                </a:solidFill>
              </a:defRPr>
            </a:lvl1pPr>
          </a:lstStyle>
          <a:p>
            <a:r>
              <a:rPr lang="en-US" dirty="0"/>
              <a:t>Click to edit Master title style</a:t>
            </a:r>
          </a:p>
        </p:txBody>
      </p:sp>
      <p:sp>
        <p:nvSpPr>
          <p:cNvPr id="3" name="Subtitle 2"/>
          <p:cNvSpPr>
            <a:spLocks noGrp="1"/>
          </p:cNvSpPr>
          <p:nvPr>
            <p:ph type="subTitle" idx="1"/>
          </p:nvPr>
        </p:nvSpPr>
        <p:spPr>
          <a:xfrm>
            <a:off x="2667000" y="4148435"/>
            <a:ext cx="5791200" cy="461665"/>
          </a:xfrm>
          <a:prstGeom prst="rect">
            <a:avLst/>
          </a:prstGeom>
        </p:spPr>
        <p:txBody>
          <a:bodyPr>
            <a:spAutoFit/>
          </a:bodyPr>
          <a:lstStyle>
            <a:lvl1pPr marL="0" indent="0" algn="l">
              <a:buNone/>
              <a:defRPr sz="2400" b="0" i="0">
                <a:solidFill>
                  <a:schemeClr val="tx1"/>
                </a:solidFill>
                <a:latin typeface="Whitney Medium"/>
                <a:cs typeface="Whitney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85388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150" y="509588"/>
            <a:ext cx="7537450" cy="52387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04800" y="1600200"/>
            <a:ext cx="84582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 name="Group 11"/>
          <p:cNvGrpSpPr>
            <a:grpSpLocks/>
          </p:cNvGrpSpPr>
          <p:nvPr userDrawn="1"/>
        </p:nvGrpSpPr>
        <p:grpSpPr bwMode="auto">
          <a:xfrm>
            <a:off x="8313216" y="148431"/>
            <a:ext cx="711200" cy="769938"/>
            <a:chOff x="8123101" y="1006703"/>
            <a:chExt cx="711788" cy="770329"/>
          </a:xfrm>
        </p:grpSpPr>
        <p:pic>
          <p:nvPicPr>
            <p:cNvPr id="5" name="Picture 9" descr="PowerpointComps_3-1_Page_23.jpg"/>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9445" t="23334" r="21515" b="50000"/>
            <a:stretch>
              <a:fillRect/>
            </a:stretch>
          </p:blipFill>
          <p:spPr bwMode="auto">
            <a:xfrm>
              <a:off x="8123101" y="1006703"/>
              <a:ext cx="711788" cy="77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5"/>
            <p:cNvSpPr/>
            <p:nvPr userDrawn="1"/>
          </p:nvSpPr>
          <p:spPr>
            <a:xfrm>
              <a:off x="8132634" y="1055941"/>
              <a:ext cx="691133" cy="690913"/>
            </a:xfrm>
            <a:prstGeom prst="ellipse">
              <a:avLst/>
            </a:prstGeom>
            <a:noFill/>
            <a:ln w="38100" cap="flat" cmpd="sng" algn="ctr">
              <a:solidFill>
                <a:srgbClr val="00225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Whitney Book"/>
              </a:endParaRPr>
            </a:p>
          </p:txBody>
        </p:sp>
      </p:grpSp>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934200" y="6172200"/>
            <a:ext cx="1975667" cy="539896"/>
          </a:xfrm>
          <a:prstGeom prst="rect">
            <a:avLst/>
          </a:prstGeom>
        </p:spPr>
      </p:pic>
    </p:spTree>
    <p:extLst>
      <p:ext uri="{BB962C8B-B14F-4D97-AF65-F5344CB8AC3E}">
        <p14:creationId xmlns:p14="http://schemas.microsoft.com/office/powerpoint/2010/main" val="342484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150" y="509588"/>
            <a:ext cx="7537450" cy="52387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304800" y="1600200"/>
            <a:ext cx="84582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954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lgn="ctr">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02044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1150" y="509588"/>
            <a:ext cx="7537450" cy="523875"/>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4414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1150" y="509588"/>
            <a:ext cx="7537450" cy="523875"/>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918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11150" y="509588"/>
            <a:ext cx="7537450" cy="523875"/>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866124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39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11150" y="509588"/>
            <a:ext cx="7537450" cy="523875"/>
          </a:xfrm>
          <a:prstGeom prst="rect">
            <a:avLst/>
          </a:prstGeom>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533400" y="1524000"/>
            <a:ext cx="4114800" cy="5029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p:cNvSpPr>
            <a:spLocks noGrp="1"/>
          </p:cNvSpPr>
          <p:nvPr>
            <p:ph type="pic" sz="quarter" idx="11"/>
          </p:nvPr>
        </p:nvSpPr>
        <p:spPr>
          <a:xfrm>
            <a:off x="5257800" y="2971800"/>
            <a:ext cx="3581400" cy="3581400"/>
          </a:xfrm>
          <a:prstGeom prst="rect">
            <a:avLst/>
          </a:prstGeom>
        </p:spPr>
        <p:txBody>
          <a:bodyPr rtlCol="0">
            <a:normAutofit/>
          </a:bodyPr>
          <a:lstStyle>
            <a:lvl1pPr>
              <a:buNone/>
              <a:defRPr/>
            </a:lvl1pPr>
          </a:lstStyle>
          <a:p>
            <a:pPr lvl="0"/>
            <a:r>
              <a:rPr lang="en-US" noProof="0"/>
              <a:t>Click icon to add picture</a:t>
            </a:r>
          </a:p>
        </p:txBody>
      </p:sp>
    </p:spTree>
    <p:extLst>
      <p:ext uri="{BB962C8B-B14F-4D97-AF65-F5344CB8AC3E}">
        <p14:creationId xmlns:p14="http://schemas.microsoft.com/office/powerpoint/2010/main" val="164731992"/>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1066800"/>
          </a:xfrm>
          <a:prstGeom prst="rect">
            <a:avLst/>
          </a:prstGeom>
          <a:solidFill>
            <a:srgbClr val="00225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Whitney Book"/>
            </a:endParaRPr>
          </a:p>
        </p:txBody>
      </p:sp>
    </p:spTree>
  </p:cSld>
  <p:clrMap bg1="lt1" tx1="dk1" bg2="lt2" tx2="dk2" accent1="accent1" accent2="accent2" accent3="accent3" accent4="accent4" accent5="accent5" accent6="accent6" hlink="hlink" folHlink="folHlink"/>
  <p:sldLayoutIdLst>
    <p:sldLayoutId id="2147484326" r:id="rId1"/>
    <p:sldLayoutId id="2147484320" r:id="rId2"/>
    <p:sldLayoutId id="2147484328" r:id="rId3"/>
    <p:sldLayoutId id="2147484321" r:id="rId4"/>
    <p:sldLayoutId id="2147484322" r:id="rId5"/>
    <p:sldLayoutId id="2147484323" r:id="rId6"/>
    <p:sldLayoutId id="2147484324" r:id="rId7"/>
    <p:sldLayoutId id="2147484325" r:id="rId8"/>
    <p:sldLayoutId id="2147484327" r:id="rId9"/>
  </p:sldLayoutIdLst>
  <p:hf sldNum="0" hdr="0" ftr="0" dt="0"/>
  <p:txStyles>
    <p:titleStyle>
      <a:lvl1pPr algn="l" defTabSz="457200" rtl="0" eaLnBrk="0" fontAlgn="base" hangingPunct="0">
        <a:spcBef>
          <a:spcPct val="0"/>
        </a:spcBef>
        <a:spcAft>
          <a:spcPct val="0"/>
        </a:spcAft>
        <a:defRPr sz="2800" kern="1200">
          <a:solidFill>
            <a:schemeClr val="bg1"/>
          </a:solidFill>
          <a:latin typeface="Whitney Book"/>
          <a:ea typeface="MS PGothic" pitchFamily="34" charset="-128"/>
          <a:cs typeface="Whitney Book"/>
        </a:defRPr>
      </a:lvl1pPr>
      <a:lvl2pPr algn="l" defTabSz="457200" rtl="0" eaLnBrk="0" fontAlgn="base" hangingPunct="0">
        <a:spcBef>
          <a:spcPct val="0"/>
        </a:spcBef>
        <a:spcAft>
          <a:spcPct val="0"/>
        </a:spcAft>
        <a:defRPr sz="2800">
          <a:solidFill>
            <a:schemeClr val="bg1"/>
          </a:solidFill>
          <a:latin typeface="Whitney Book"/>
          <a:ea typeface="MS PGothic" pitchFamily="34" charset="-128"/>
          <a:cs typeface="Whitney Book"/>
        </a:defRPr>
      </a:lvl2pPr>
      <a:lvl3pPr algn="l" defTabSz="457200" rtl="0" eaLnBrk="0" fontAlgn="base" hangingPunct="0">
        <a:spcBef>
          <a:spcPct val="0"/>
        </a:spcBef>
        <a:spcAft>
          <a:spcPct val="0"/>
        </a:spcAft>
        <a:defRPr sz="2800">
          <a:solidFill>
            <a:schemeClr val="bg1"/>
          </a:solidFill>
          <a:latin typeface="Whitney Book"/>
          <a:ea typeface="MS PGothic" pitchFamily="34" charset="-128"/>
          <a:cs typeface="Whitney Book"/>
        </a:defRPr>
      </a:lvl3pPr>
      <a:lvl4pPr algn="l" defTabSz="457200" rtl="0" eaLnBrk="0" fontAlgn="base" hangingPunct="0">
        <a:spcBef>
          <a:spcPct val="0"/>
        </a:spcBef>
        <a:spcAft>
          <a:spcPct val="0"/>
        </a:spcAft>
        <a:defRPr sz="2800">
          <a:solidFill>
            <a:schemeClr val="bg1"/>
          </a:solidFill>
          <a:latin typeface="Whitney Book"/>
          <a:ea typeface="MS PGothic" pitchFamily="34" charset="-128"/>
          <a:cs typeface="Whitney Book"/>
        </a:defRPr>
      </a:lvl4pPr>
      <a:lvl5pPr algn="l" defTabSz="457200" rtl="0" eaLnBrk="0" fontAlgn="base" hangingPunct="0">
        <a:spcBef>
          <a:spcPct val="0"/>
        </a:spcBef>
        <a:spcAft>
          <a:spcPct val="0"/>
        </a:spcAft>
        <a:defRPr sz="2800">
          <a:solidFill>
            <a:schemeClr val="bg1"/>
          </a:solidFill>
          <a:latin typeface="Whitney Book"/>
          <a:ea typeface="MS PGothic" pitchFamily="34" charset="-128"/>
          <a:cs typeface="Whitney Book"/>
        </a:defRPr>
      </a:lvl5pPr>
      <a:lvl6pPr marL="457200" algn="l" defTabSz="457200" rtl="0" eaLnBrk="1" fontAlgn="base" hangingPunct="1">
        <a:spcBef>
          <a:spcPct val="0"/>
        </a:spcBef>
        <a:spcAft>
          <a:spcPct val="0"/>
        </a:spcAft>
        <a:defRPr sz="2800">
          <a:solidFill>
            <a:schemeClr val="bg1"/>
          </a:solidFill>
          <a:latin typeface="Whitney Book"/>
          <a:ea typeface="Whitney Book"/>
          <a:cs typeface="Whitney Book"/>
        </a:defRPr>
      </a:lvl6pPr>
      <a:lvl7pPr marL="914400" algn="l" defTabSz="457200" rtl="0" eaLnBrk="1" fontAlgn="base" hangingPunct="1">
        <a:spcBef>
          <a:spcPct val="0"/>
        </a:spcBef>
        <a:spcAft>
          <a:spcPct val="0"/>
        </a:spcAft>
        <a:defRPr sz="2800">
          <a:solidFill>
            <a:schemeClr val="bg1"/>
          </a:solidFill>
          <a:latin typeface="Whitney Book"/>
          <a:ea typeface="Whitney Book"/>
          <a:cs typeface="Whitney Book"/>
        </a:defRPr>
      </a:lvl7pPr>
      <a:lvl8pPr marL="1371600" algn="l" defTabSz="457200" rtl="0" eaLnBrk="1" fontAlgn="base" hangingPunct="1">
        <a:spcBef>
          <a:spcPct val="0"/>
        </a:spcBef>
        <a:spcAft>
          <a:spcPct val="0"/>
        </a:spcAft>
        <a:defRPr sz="2800">
          <a:solidFill>
            <a:schemeClr val="bg1"/>
          </a:solidFill>
          <a:latin typeface="Whitney Book"/>
          <a:ea typeface="Whitney Book"/>
          <a:cs typeface="Whitney Book"/>
        </a:defRPr>
      </a:lvl8pPr>
      <a:lvl9pPr marL="1828800" algn="l" defTabSz="457200" rtl="0" eaLnBrk="1" fontAlgn="base" hangingPunct="1">
        <a:spcBef>
          <a:spcPct val="0"/>
        </a:spcBef>
        <a:spcAft>
          <a:spcPct val="0"/>
        </a:spcAft>
        <a:defRPr sz="2800">
          <a:solidFill>
            <a:schemeClr val="bg1"/>
          </a:solidFill>
          <a:latin typeface="Whitney Book"/>
          <a:ea typeface="Whitney Book"/>
          <a:cs typeface="Whitney Book"/>
        </a:defRPr>
      </a:lvl9pPr>
    </p:titleStyle>
    <p:bodyStyle>
      <a:lvl1pPr marL="342900" indent="-342900" algn="l" defTabSz="457200" rtl="0" eaLnBrk="0" fontAlgn="base" hangingPunct="0">
        <a:spcBef>
          <a:spcPct val="0"/>
        </a:spcBef>
        <a:spcAft>
          <a:spcPts val="800"/>
        </a:spcAft>
        <a:buClr>
          <a:schemeClr val="accent1"/>
        </a:buClr>
        <a:buSzPct val="80000"/>
        <a:buFont typeface="Lucida Grande"/>
        <a:buChar char="●"/>
        <a:defRPr sz="2400" kern="1200">
          <a:solidFill>
            <a:schemeClr val="tx1"/>
          </a:solidFill>
          <a:latin typeface="Whitney Book"/>
          <a:ea typeface="MS PGothic" pitchFamily="34" charset="-128"/>
          <a:cs typeface="Whitney Book"/>
        </a:defRPr>
      </a:lvl1pPr>
      <a:lvl2pPr marL="742950" indent="-285750" algn="l" defTabSz="457200" rtl="0" eaLnBrk="0" fontAlgn="base" hangingPunct="0">
        <a:spcBef>
          <a:spcPct val="0"/>
        </a:spcBef>
        <a:spcAft>
          <a:spcPts val="800"/>
        </a:spcAft>
        <a:buFont typeface="Arial" panose="020B0604020202020204" pitchFamily="34" charset="0"/>
        <a:buChar char="–"/>
        <a:defRPr sz="2000" kern="1200">
          <a:solidFill>
            <a:schemeClr val="tx1"/>
          </a:solidFill>
          <a:latin typeface="Whitney Book"/>
          <a:ea typeface="Whitney Book"/>
          <a:cs typeface="Whitney Book"/>
        </a:defRPr>
      </a:lvl2pPr>
      <a:lvl3pPr marL="1143000" indent="-228600" algn="l" defTabSz="457200" rtl="0" eaLnBrk="0" fontAlgn="base" hangingPunct="0">
        <a:spcBef>
          <a:spcPct val="0"/>
        </a:spcBef>
        <a:spcAft>
          <a:spcPts val="800"/>
        </a:spcAft>
        <a:buFont typeface="Arial" panose="020B0604020202020204" pitchFamily="34" charset="0"/>
        <a:buChar char="•"/>
        <a:defRPr kern="1200">
          <a:solidFill>
            <a:schemeClr val="tx1"/>
          </a:solidFill>
          <a:latin typeface="Whitney Book"/>
          <a:ea typeface="Whitney Book"/>
          <a:cs typeface="Whitney Book"/>
        </a:defRPr>
      </a:lvl3pPr>
      <a:lvl4pPr marL="1600200" indent="-228600" algn="l" defTabSz="457200" rtl="0" eaLnBrk="0" fontAlgn="base" hangingPunct="0">
        <a:spcBef>
          <a:spcPct val="0"/>
        </a:spcBef>
        <a:spcAft>
          <a:spcPts val="800"/>
        </a:spcAft>
        <a:buFont typeface="Arial" panose="020B0604020202020204" pitchFamily="34" charset="0"/>
        <a:buChar char="–"/>
        <a:defRPr kern="1200">
          <a:solidFill>
            <a:schemeClr val="tx1"/>
          </a:solidFill>
          <a:latin typeface="Whitney Book"/>
          <a:ea typeface="Whitney Book"/>
          <a:cs typeface="Whitney Book"/>
        </a:defRPr>
      </a:lvl4pPr>
      <a:lvl5pPr marL="2057400" indent="-228600" algn="l" defTabSz="457200" rtl="0" eaLnBrk="0" fontAlgn="base" hangingPunct="0">
        <a:spcBef>
          <a:spcPct val="0"/>
        </a:spcBef>
        <a:spcAft>
          <a:spcPts val="800"/>
        </a:spcAft>
        <a:buFont typeface="Arial" panose="020B0604020202020204" pitchFamily="34" charset="0"/>
        <a:buChar char="»"/>
        <a:defRPr kern="1200">
          <a:solidFill>
            <a:schemeClr val="tx1"/>
          </a:solidFill>
          <a:latin typeface="Whitney Book"/>
          <a:ea typeface="Whitney Book"/>
          <a:cs typeface="Whitney Book"/>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2.jpg"/><Relationship Id="rId5" Type="http://schemas.openxmlformats.org/officeDocument/2006/relationships/hyperlink" Target="http://www.youtube.com/watch?v=Jts3OIe2UQU" TargetMode="Externa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diagramcenter.org/" TargetMode="External"/><Relationship Id="rId3" Type="http://schemas.openxmlformats.org/officeDocument/2006/relationships/hyperlink" Target="mailto:sueannm@benetech.org" TargetMode="External"/><Relationship Id="rId7" Type="http://schemas.openxmlformats.org/officeDocument/2006/relationships/hyperlink" Target="mailto:accessibility@pearson.com" TargetMode="External"/><Relationship Id="rId2" Type="http://schemas.openxmlformats.org/officeDocument/2006/relationships/hyperlink" Target="mailto:sam.dooley@pearson.com" TargetMode="External"/><Relationship Id="rId1" Type="http://schemas.openxmlformats.org/officeDocument/2006/relationships/slideLayout" Target="../slideLayouts/slideLayout3.xml"/><Relationship Id="rId6" Type="http://schemas.openxmlformats.org/officeDocument/2006/relationships/hyperlink" Target="mailto:soiffer@alum.mit.edu" TargetMode="External"/><Relationship Id="rId5" Type="http://schemas.openxmlformats.org/officeDocument/2006/relationships/hyperlink" Target="mailto:j.mcgowan@texthelp.com" TargetMode="External"/><Relationship Id="rId4" Type="http://schemas.openxmlformats.org/officeDocument/2006/relationships/hyperlink" Target="mailto:dani@wiri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benetech.org/" TargetMode="External"/><Relationship Id="rId2" Type="http://schemas.openxmlformats.org/officeDocument/2006/relationships/hyperlink" Target="http://diagramcenter.org/" TargetMode="External"/><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762000" y="1981200"/>
            <a:ext cx="7620000" cy="2209800"/>
          </a:xfrm>
        </p:spPr>
        <p:txBody>
          <a:bodyPr/>
          <a:lstStyle/>
          <a:p>
            <a:pPr algn="ctr"/>
            <a:r>
              <a:rPr lang="en-US" dirty="0"/>
              <a:t>A New Breed of Accessible Tools for Mathematics: Digital Math Editors</a:t>
            </a:r>
            <a:endParaRPr lang="en-US" sz="4400" dirty="0">
              <a:solidFill>
                <a:schemeClr val="tx1"/>
              </a:solidFill>
            </a:endParaRPr>
          </a:p>
        </p:txBody>
      </p:sp>
      <p:sp>
        <p:nvSpPr>
          <p:cNvPr id="6" name="Subtitle 5"/>
          <p:cNvSpPr>
            <a:spLocks noGrp="1"/>
          </p:cNvSpPr>
          <p:nvPr>
            <p:ph type="subTitle" idx="1"/>
          </p:nvPr>
        </p:nvSpPr>
        <p:spPr>
          <a:xfrm>
            <a:off x="2667000" y="4495800"/>
            <a:ext cx="5791200" cy="830997"/>
          </a:xfrm>
        </p:spPr>
        <p:txBody>
          <a:bodyPr/>
          <a:lstStyle/>
          <a:p>
            <a:pPr>
              <a:spcAft>
                <a:spcPts val="0"/>
              </a:spcAft>
            </a:pPr>
            <a:r>
              <a:rPr lang="en-US" dirty="0"/>
              <a:t>2018 CSUN Conference</a:t>
            </a:r>
          </a:p>
          <a:p>
            <a:r>
              <a:rPr lang="en-US" dirty="0" smtClean="0"/>
              <a:t>March </a:t>
            </a:r>
            <a:r>
              <a:rPr lang="en-US" dirty="0"/>
              <a:t>21, 2018</a:t>
            </a:r>
          </a:p>
        </p:txBody>
      </p:sp>
    </p:spTree>
    <p:extLst>
      <p:ext uri="{BB962C8B-B14F-4D97-AF65-F5344CB8AC3E}">
        <p14:creationId xmlns:p14="http://schemas.microsoft.com/office/powerpoint/2010/main" val="3438957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EquatIO input methods</a:t>
            </a:r>
            <a:endParaRPr sz="2800" b="0" i="0" u="none" strike="noStrike" cap="none">
              <a:solidFill>
                <a:schemeClr val="lt1"/>
              </a:solidFill>
              <a:latin typeface="Arial"/>
              <a:ea typeface="Arial"/>
              <a:cs typeface="Arial"/>
              <a:sym typeface="Arial"/>
            </a:endParaRPr>
          </a:p>
        </p:txBody>
      </p:sp>
      <p:grpSp>
        <p:nvGrpSpPr>
          <p:cNvPr id="107" name="Shape 107" descr="And it integrates seamlessly with Read&amp;Write - delivering accessibilty to math and STEM classrooms" title="Ttransforming STEM Classrooms"/>
          <p:cNvGrpSpPr/>
          <p:nvPr/>
        </p:nvGrpSpPr>
        <p:grpSpPr>
          <a:xfrm>
            <a:off x="0" y="1055401"/>
            <a:ext cx="9144001" cy="5802596"/>
            <a:chOff x="0" y="1055401"/>
            <a:chExt cx="9144001" cy="5802596"/>
          </a:xfrm>
        </p:grpSpPr>
        <p:pic>
          <p:nvPicPr>
            <p:cNvPr id="109" name="Shape 109"/>
            <p:cNvPicPr preferRelativeResize="0"/>
            <p:nvPr/>
          </p:nvPicPr>
          <p:blipFill>
            <a:blip r:embed="rId3">
              <a:alphaModFix/>
            </a:blip>
            <a:stretch>
              <a:fillRect/>
            </a:stretch>
          </p:blipFill>
          <p:spPr>
            <a:xfrm>
              <a:off x="0" y="1055401"/>
              <a:ext cx="9144000" cy="5130015"/>
            </a:xfrm>
            <a:prstGeom prst="rect">
              <a:avLst/>
            </a:prstGeom>
            <a:noFill/>
            <a:ln>
              <a:noFill/>
            </a:ln>
          </p:spPr>
        </p:pic>
        <p:pic>
          <p:nvPicPr>
            <p:cNvPr id="108" name="Shape 108"/>
            <p:cNvPicPr preferRelativeResize="0"/>
            <p:nvPr/>
          </p:nvPicPr>
          <p:blipFill>
            <a:blip r:embed="rId4">
              <a:alphaModFix/>
            </a:blip>
            <a:stretch>
              <a:fillRect/>
            </a:stretch>
          </p:blipFill>
          <p:spPr>
            <a:xfrm>
              <a:off x="0" y="6085403"/>
              <a:ext cx="9144001" cy="772595"/>
            </a:xfrm>
            <a:prstGeom prst="rect">
              <a:avLst/>
            </a:prstGeom>
            <a:noFill/>
            <a:ln>
              <a:noFill/>
            </a:ln>
          </p:spPr>
        </p:pic>
      </p:grpSp>
      <p:sp>
        <p:nvSpPr>
          <p:cNvPr id="110" name="Shape 110" descr="Screenshot of a short clip highlighting the integration between our literacy support tool, Read&amp;Write, and EquatIO." title="Read&amp;Write Reading Math in EquatIO® for Google">
            <a:hlinkClick r:id="rId5"/>
          </p:cNvPr>
          <p:cNvSpPr/>
          <p:nvPr/>
        </p:nvSpPr>
        <p:spPr>
          <a:xfrm>
            <a:off x="1752600" y="3245391"/>
            <a:ext cx="5929469" cy="3397268"/>
          </a:xfrm>
          <a:prstGeom prst="rect">
            <a:avLst/>
          </a:prstGeom>
          <a:blipFill>
            <a:blip r:embed="rId6">
              <a:alphaModFix/>
            </a:blip>
            <a:srcRect/>
            <a:stretch>
              <a:fillRect t="-15904" b="-15000"/>
            </a:stretch>
          </a:blipFill>
          <a:ln>
            <a:noFill/>
          </a:ln>
        </p:spPr>
      </p:sp>
    </p:spTree>
    <p:extLst>
      <p:ext uri="{BB962C8B-B14F-4D97-AF65-F5344CB8AC3E}">
        <p14:creationId xmlns:p14="http://schemas.microsoft.com/office/powerpoint/2010/main" val="1525993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5800" y="2743200"/>
            <a:ext cx="7772400" cy="1500187"/>
          </a:xfrm>
        </p:spPr>
        <p:txBody>
          <a:bodyPr anchor="ctr"/>
          <a:lstStyle/>
          <a:p>
            <a:pPr algn="ctr"/>
            <a:r>
              <a:rPr lang="en-US" sz="2800" dirty="0">
                <a:solidFill>
                  <a:schemeClr val="tx1"/>
                </a:solidFill>
              </a:rPr>
              <a:t>Pearson: Accessible Equation Editor</a:t>
            </a:r>
          </a:p>
        </p:txBody>
      </p:sp>
    </p:spTree>
    <p:extLst>
      <p:ext uri="{BB962C8B-B14F-4D97-AF65-F5344CB8AC3E}">
        <p14:creationId xmlns:p14="http://schemas.microsoft.com/office/powerpoint/2010/main" val="2213535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615950" y="395288"/>
            <a:ext cx="8528050" cy="1143000"/>
          </a:xfrm>
          <a:prstGeom prst="rect">
            <a:avLst/>
          </a:prstGeom>
        </p:spPr>
        <p:txBody>
          <a:bodyPr/>
          <a:lstStyle/>
          <a:p>
            <a:r>
              <a:rPr lang="en-US" altLang="en-US" smtClean="0"/>
              <a:t>Accessible Equation Editor</a:t>
            </a:r>
          </a:p>
        </p:txBody>
      </p:sp>
      <p:sp>
        <p:nvSpPr>
          <p:cNvPr id="15363" name="Content Placeholder 2"/>
          <p:cNvSpPr>
            <a:spLocks noGrp="1"/>
          </p:cNvSpPr>
          <p:nvPr>
            <p:ph idx="4294967295"/>
          </p:nvPr>
        </p:nvSpPr>
        <p:spPr>
          <a:xfrm>
            <a:off x="607241" y="1371600"/>
            <a:ext cx="7698559" cy="4525962"/>
          </a:xfrm>
          <a:prstGeom prst="rect">
            <a:avLst/>
          </a:prstGeom>
        </p:spPr>
        <p:txBody>
          <a:bodyPr/>
          <a:lstStyle/>
          <a:p>
            <a:pPr>
              <a:lnSpc>
                <a:spcPct val="200000"/>
              </a:lnSpc>
              <a:buFont typeface="Wingdings" panose="05000000000000000000" pitchFamily="2" charset="2"/>
              <a:buChar char="Ø"/>
              <a:defRPr/>
            </a:pPr>
            <a:r>
              <a:rPr lang="en-US" altLang="en-US" dirty="0"/>
              <a:t>Keyboard input and output</a:t>
            </a:r>
            <a:endParaRPr lang="en-US" altLang="en-US" dirty="0" smtClean="0"/>
          </a:p>
          <a:p>
            <a:pPr>
              <a:lnSpc>
                <a:spcPct val="200000"/>
              </a:lnSpc>
              <a:buFont typeface="Wingdings" panose="05000000000000000000" pitchFamily="2" charset="2"/>
              <a:buChar char="Ø"/>
              <a:defRPr/>
            </a:pPr>
            <a:r>
              <a:rPr lang="en-US" altLang="en-US" dirty="0"/>
              <a:t>Accessible palettes/buttons</a:t>
            </a:r>
            <a:endParaRPr lang="en-US" altLang="en-US" dirty="0" smtClean="0"/>
          </a:p>
          <a:p>
            <a:pPr>
              <a:lnSpc>
                <a:spcPct val="200000"/>
              </a:lnSpc>
              <a:buFont typeface="Wingdings" panose="05000000000000000000" pitchFamily="2" charset="2"/>
              <a:buChar char="Ø"/>
              <a:defRPr/>
            </a:pPr>
            <a:r>
              <a:rPr lang="en-US" altLang="en-US" dirty="0"/>
              <a:t>Braille output and input</a:t>
            </a:r>
            <a:endParaRPr lang="en-US" altLang="en-US" dirty="0" smtClean="0"/>
          </a:p>
          <a:p>
            <a:pPr>
              <a:lnSpc>
                <a:spcPct val="200000"/>
              </a:lnSpc>
              <a:buFont typeface="Wingdings" panose="05000000000000000000" pitchFamily="2" charset="2"/>
              <a:buChar char="Ø"/>
              <a:defRPr/>
            </a:pPr>
            <a:r>
              <a:rPr lang="en-US" altLang="en-US" dirty="0"/>
              <a:t>Speech output (and input</a:t>
            </a:r>
            <a:r>
              <a:rPr lang="en-US" altLang="en-US" dirty="0" smtClean="0"/>
              <a:t>)</a:t>
            </a:r>
          </a:p>
          <a:p>
            <a:pPr>
              <a:lnSpc>
                <a:spcPct val="200000"/>
              </a:lnSpc>
              <a:spcAft>
                <a:spcPts val="1200"/>
              </a:spcAft>
              <a:buFont typeface="Wingdings" panose="05000000000000000000" pitchFamily="2" charset="2"/>
              <a:buChar char="Ø"/>
              <a:defRPr/>
            </a:pPr>
            <a:r>
              <a:rPr lang="en-US" altLang="en-US" dirty="0"/>
              <a:t>Math </a:t>
            </a:r>
            <a:r>
              <a:rPr lang="en-US" altLang="en-US" dirty="0" smtClean="0"/>
              <a:t>editing/modification</a:t>
            </a:r>
            <a:endParaRPr lang="en-US" altLang="en-US" i="1" dirty="0" smtClean="0"/>
          </a:p>
          <a:p>
            <a:pPr marL="0" indent="0">
              <a:buNone/>
              <a:defRPr/>
            </a:pPr>
            <a:r>
              <a:rPr lang="en-US" altLang="en-US" i="1" dirty="0"/>
              <a:t>Instantaneous, simultaneous, braille-to-print math communication</a:t>
            </a:r>
          </a:p>
          <a:p>
            <a:pPr marL="0" indent="0">
              <a:lnSpc>
                <a:spcPct val="200000"/>
              </a:lnSpc>
              <a:defRPr/>
            </a:pPr>
            <a:endParaRPr lang="en-US" altLang="en-US" dirty="0" smtClean="0"/>
          </a:p>
        </p:txBody>
      </p:sp>
      <p:pic>
        <p:nvPicPr>
          <p:cNvPr id="6148" name="Picture 6" title="Pearson logo"/>
          <p:cNvPicPr>
            <a:picLocks noChangeAspect="1"/>
          </p:cNvPicPr>
          <p:nvPr/>
        </p:nvPicPr>
        <p:blipFill>
          <a:blip r:embed="rId2">
            <a:extLst>
              <a:ext uri="{28A0092B-C50C-407E-A947-70E740481C1C}">
                <a14:useLocalDpi xmlns:a14="http://schemas.microsoft.com/office/drawing/2010/main" val="0"/>
              </a:ext>
            </a:extLst>
          </a:blip>
          <a:srcRect l="25845" t="25616" r="23640" b="24551"/>
          <a:stretch>
            <a:fillRect/>
          </a:stretch>
        </p:blipFill>
        <p:spPr bwMode="auto">
          <a:xfrm>
            <a:off x="5795963" y="1628775"/>
            <a:ext cx="309721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7946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685800" y="2743200"/>
            <a:ext cx="7772400" cy="1500187"/>
          </a:xfrm>
        </p:spPr>
        <p:txBody>
          <a:bodyPr anchor="ctr"/>
          <a:lstStyle/>
          <a:p>
            <a:pPr algn="ctr"/>
            <a:r>
              <a:rPr lang="en-US" sz="2800" dirty="0">
                <a:solidFill>
                  <a:schemeClr val="tx1"/>
                </a:solidFill>
              </a:rPr>
              <a:t>WIRIS Math</a:t>
            </a:r>
            <a:r>
              <a:rPr lang="en-US" sz="2800" dirty="0" smtClean="0">
                <a:solidFill>
                  <a:schemeClr val="tx1"/>
                </a:solidFill>
              </a:rPr>
              <a:t>: </a:t>
            </a:r>
            <a:r>
              <a:rPr lang="en-US" sz="2800" dirty="0" err="1" smtClean="0">
                <a:solidFill>
                  <a:schemeClr val="tx1"/>
                </a:solidFill>
              </a:rPr>
              <a:t>MathType</a:t>
            </a:r>
            <a:endParaRPr lang="en-US" sz="2800" dirty="0">
              <a:solidFill>
                <a:schemeClr val="tx1"/>
              </a:solidFill>
            </a:endParaRPr>
          </a:p>
        </p:txBody>
      </p:sp>
    </p:spTree>
    <p:extLst>
      <p:ext uri="{BB962C8B-B14F-4D97-AF65-F5344CB8AC3E}">
        <p14:creationId xmlns:p14="http://schemas.microsoft.com/office/powerpoint/2010/main" val="281054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MathType</a:t>
            </a:r>
            <a:r>
              <a:rPr lang="en-US" dirty="0"/>
              <a:t> </a:t>
            </a:r>
            <a:r>
              <a:rPr lang="en-US" dirty="0" smtClean="0"/>
              <a:t>Accessibility</a:t>
            </a:r>
            <a:endParaRPr lang="en-US" dirty="0"/>
          </a:p>
        </p:txBody>
      </p:sp>
      <p:sp>
        <p:nvSpPr>
          <p:cNvPr id="5" name="Content Placeholder 4"/>
          <p:cNvSpPr>
            <a:spLocks noGrp="1"/>
          </p:cNvSpPr>
          <p:nvPr>
            <p:ph idx="1"/>
          </p:nvPr>
        </p:nvSpPr>
        <p:spPr>
          <a:xfrm>
            <a:off x="280670" y="1371600"/>
            <a:ext cx="8458200" cy="4525963"/>
          </a:xfrm>
        </p:spPr>
        <p:txBody>
          <a:bodyPr/>
          <a:lstStyle/>
          <a:p>
            <a:r>
              <a:rPr lang="en-US" dirty="0" err="1"/>
              <a:t>MathType</a:t>
            </a:r>
            <a:r>
              <a:rPr lang="en-US" dirty="0"/>
              <a:t> Web</a:t>
            </a:r>
          </a:p>
          <a:p>
            <a:pPr lvl="1"/>
            <a:r>
              <a:rPr lang="en-US" dirty="0" smtClean="0"/>
              <a:t>Formerly known as: WIRIS </a:t>
            </a:r>
            <a:r>
              <a:rPr lang="en-US" dirty="0"/>
              <a:t>editor</a:t>
            </a:r>
          </a:p>
          <a:p>
            <a:pPr lvl="1"/>
            <a:r>
              <a:rPr lang="en-US" dirty="0" smtClean="0"/>
              <a:t>Web-based </a:t>
            </a:r>
            <a:r>
              <a:rPr lang="en-US" dirty="0"/>
              <a:t>equation editor and related services</a:t>
            </a:r>
          </a:p>
          <a:p>
            <a:pPr lvl="1"/>
            <a:r>
              <a:rPr lang="en-US" dirty="0"/>
              <a:t>Learning Management Systems: Moodle, Canvas, …</a:t>
            </a:r>
          </a:p>
          <a:p>
            <a:pPr lvl="1"/>
            <a:r>
              <a:rPr lang="en-US" dirty="0"/>
              <a:t>MS Word Online Add-In</a:t>
            </a:r>
          </a:p>
          <a:p>
            <a:pPr lvl="1"/>
            <a:r>
              <a:rPr lang="en-US" dirty="0"/>
              <a:t>Google Docs Add-In</a:t>
            </a:r>
          </a:p>
          <a:p>
            <a:pPr lvl="1"/>
            <a:r>
              <a:rPr lang="en-US" dirty="0" err="1"/>
              <a:t>MathType</a:t>
            </a:r>
            <a:r>
              <a:rPr lang="en-US" dirty="0"/>
              <a:t> Web SDK</a:t>
            </a:r>
          </a:p>
          <a:p>
            <a:r>
              <a:rPr lang="en-US" dirty="0" err="1"/>
              <a:t>MathType</a:t>
            </a:r>
            <a:r>
              <a:rPr lang="en-US" dirty="0"/>
              <a:t> Desktop</a:t>
            </a:r>
          </a:p>
          <a:p>
            <a:pPr lvl="1"/>
            <a:r>
              <a:rPr lang="en-US" dirty="0" smtClean="0"/>
              <a:t>Formerly known as: </a:t>
            </a:r>
            <a:r>
              <a:rPr lang="en-US" dirty="0" err="1"/>
              <a:t>MathType</a:t>
            </a:r>
            <a:endParaRPr lang="en-US" dirty="0"/>
          </a:p>
          <a:p>
            <a:pPr lvl="1"/>
            <a:r>
              <a:rPr lang="en-US" dirty="0"/>
              <a:t>Desktop based equation editor and related services</a:t>
            </a:r>
          </a:p>
          <a:p>
            <a:pPr lvl="1"/>
            <a:r>
              <a:rPr lang="en-US" dirty="0"/>
              <a:t>MS Word &amp; PowerPoint Add-In, and others…</a:t>
            </a:r>
          </a:p>
          <a:p>
            <a:pPr lvl="1"/>
            <a:r>
              <a:rPr lang="en-US" dirty="0" err="1"/>
              <a:t>MathType</a:t>
            </a:r>
            <a:r>
              <a:rPr lang="en-US" dirty="0"/>
              <a:t> Desktop </a:t>
            </a:r>
            <a:r>
              <a:rPr lang="en-US" dirty="0" smtClean="0"/>
              <a:t>API</a:t>
            </a:r>
            <a:endParaRPr lang="en-US" dirty="0"/>
          </a:p>
          <a:p>
            <a:pPr lvl="1"/>
            <a:endParaRPr lang="en-US" dirty="0"/>
          </a:p>
        </p:txBody>
      </p:sp>
    </p:spTree>
    <p:extLst>
      <p:ext uri="{BB962C8B-B14F-4D97-AF65-F5344CB8AC3E}">
        <p14:creationId xmlns:p14="http://schemas.microsoft.com/office/powerpoint/2010/main" val="1032994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3742F9-71C7-4430-81DD-39DD229A327F}"/>
              </a:ext>
            </a:extLst>
          </p:cNvPr>
          <p:cNvSpPr>
            <a:spLocks noGrp="1"/>
          </p:cNvSpPr>
          <p:nvPr>
            <p:ph type="title"/>
          </p:nvPr>
        </p:nvSpPr>
        <p:spPr/>
        <p:txBody>
          <a:bodyPr/>
          <a:lstStyle/>
          <a:p>
            <a:r>
              <a:rPr lang="en-US" dirty="0" err="1" smtClean="0"/>
              <a:t>MathType</a:t>
            </a:r>
            <a:r>
              <a:rPr lang="en-US" dirty="0" smtClean="0"/>
              <a:t> Web Accessibility</a:t>
            </a:r>
            <a:endParaRPr lang="en-US" dirty="0"/>
          </a:p>
        </p:txBody>
      </p:sp>
      <p:sp>
        <p:nvSpPr>
          <p:cNvPr id="3" name="Content Placeholder 2">
            <a:extLst>
              <a:ext uri="{FF2B5EF4-FFF2-40B4-BE49-F238E27FC236}">
                <a16:creationId xmlns:a16="http://schemas.microsoft.com/office/drawing/2014/main" xmlns="" id="{CE7C7951-B572-4440-BD5F-D08762F0CFC4}"/>
              </a:ext>
            </a:extLst>
          </p:cNvPr>
          <p:cNvSpPr>
            <a:spLocks noGrp="1"/>
          </p:cNvSpPr>
          <p:nvPr>
            <p:ph idx="1"/>
          </p:nvPr>
        </p:nvSpPr>
        <p:spPr>
          <a:xfrm>
            <a:off x="152400" y="1284514"/>
            <a:ext cx="8763000" cy="5562600"/>
          </a:xfrm>
        </p:spPr>
        <p:txBody>
          <a:bodyPr/>
          <a:lstStyle/>
          <a:p>
            <a:r>
              <a:rPr lang="en-US" dirty="0" smtClean="0"/>
              <a:t>Accessible display</a:t>
            </a:r>
            <a:endParaRPr lang="en-US" dirty="0"/>
          </a:p>
          <a:p>
            <a:pPr lvl="1"/>
            <a:r>
              <a:rPr lang="en-US" dirty="0"/>
              <a:t>HTML: adding text to ALT tags </a:t>
            </a:r>
            <a:r>
              <a:rPr lang="en-US" dirty="0" smtClean="0"/>
              <a:t>(</a:t>
            </a:r>
            <a:r>
              <a:rPr lang="en-US" dirty="0"/>
              <a:t>the simplest solution</a:t>
            </a:r>
            <a:r>
              <a:rPr lang="en-US" dirty="0" smtClean="0"/>
              <a:t>)</a:t>
            </a:r>
            <a:endParaRPr lang="en-US" dirty="0"/>
          </a:p>
          <a:p>
            <a:pPr lvl="1"/>
            <a:r>
              <a:rPr lang="en-US" dirty="0"/>
              <a:t>Managing different languages: </a:t>
            </a:r>
            <a:r>
              <a:rPr lang="en-US" dirty="0" smtClean="0"/>
              <a:t>English</a:t>
            </a:r>
            <a:r>
              <a:rPr lang="en-US" dirty="0"/>
              <a:t>, Chinese, Spanish, </a:t>
            </a:r>
            <a:r>
              <a:rPr lang="en-US" dirty="0" smtClean="0"/>
              <a:t>French, …</a:t>
            </a:r>
          </a:p>
          <a:p>
            <a:pPr lvl="1"/>
            <a:r>
              <a:rPr lang="en-US" dirty="0" smtClean="0"/>
              <a:t>Browsing </a:t>
            </a:r>
            <a:r>
              <a:rPr lang="en-US" dirty="0"/>
              <a:t>the formula (</a:t>
            </a:r>
            <a:r>
              <a:rPr lang="en-US" dirty="0" err="1"/>
              <a:t>MathPlayer</a:t>
            </a:r>
            <a:r>
              <a:rPr lang="en-US" dirty="0"/>
              <a:t>)</a:t>
            </a:r>
          </a:p>
          <a:p>
            <a:r>
              <a:rPr lang="en-US" dirty="0" smtClean="0"/>
              <a:t>Accessible editing</a:t>
            </a:r>
            <a:endParaRPr lang="en-US" dirty="0"/>
          </a:p>
          <a:p>
            <a:pPr lvl="1"/>
            <a:r>
              <a:rPr lang="en-US" dirty="0"/>
              <a:t>Using the keyboard only</a:t>
            </a:r>
          </a:p>
          <a:p>
            <a:pPr lvl="1"/>
            <a:r>
              <a:rPr lang="en-US" dirty="0"/>
              <a:t>How to make the actual </a:t>
            </a:r>
            <a:r>
              <a:rPr lang="en-US" dirty="0" smtClean="0"/>
              <a:t>editing accessible</a:t>
            </a:r>
            <a:r>
              <a:rPr lang="en-US" dirty="0"/>
              <a:t>?</a:t>
            </a:r>
          </a:p>
          <a:p>
            <a:pPr lvl="1"/>
            <a:r>
              <a:rPr lang="en-US" dirty="0" smtClean="0"/>
              <a:t>Challenges</a:t>
            </a:r>
            <a:endParaRPr lang="en-US" dirty="0"/>
          </a:p>
        </p:txBody>
      </p:sp>
      <p:pic>
        <p:nvPicPr>
          <p:cNvPr id="5" name="Picture 4" title="Screenshot of the new web version of MathType">
            <a:extLst>
              <a:ext uri="{FF2B5EF4-FFF2-40B4-BE49-F238E27FC236}">
                <a16:creationId xmlns:a16="http://schemas.microsoft.com/office/drawing/2014/main" xmlns="" id="{2B71FA31-EDBE-4DD0-9011-F7F30E070C15}"/>
              </a:ext>
            </a:extLst>
          </p:cNvPr>
          <p:cNvPicPr>
            <a:picLocks noChangeAspect="1"/>
          </p:cNvPicPr>
          <p:nvPr/>
        </p:nvPicPr>
        <p:blipFill>
          <a:blip r:embed="rId2"/>
          <a:stretch>
            <a:fillRect/>
          </a:stretch>
        </p:blipFill>
        <p:spPr>
          <a:xfrm>
            <a:off x="3640837" y="4352925"/>
            <a:ext cx="5122163" cy="2352675"/>
          </a:xfrm>
          <a:prstGeom prst="rect">
            <a:avLst/>
          </a:prstGeom>
        </p:spPr>
      </p:pic>
    </p:spTree>
    <p:extLst>
      <p:ext uri="{BB962C8B-B14F-4D97-AF65-F5344CB8AC3E}">
        <p14:creationId xmlns:p14="http://schemas.microsoft.com/office/powerpoint/2010/main" val="336241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E70889-37F2-492C-8B48-4DA3A81CA095}"/>
              </a:ext>
            </a:extLst>
          </p:cNvPr>
          <p:cNvSpPr>
            <a:spLocks noGrp="1"/>
          </p:cNvSpPr>
          <p:nvPr>
            <p:ph type="title"/>
          </p:nvPr>
        </p:nvSpPr>
        <p:spPr/>
        <p:txBody>
          <a:bodyPr/>
          <a:lstStyle/>
          <a:p>
            <a:r>
              <a:rPr lang="en-US" dirty="0" err="1" smtClean="0"/>
              <a:t>MathType</a:t>
            </a:r>
            <a:r>
              <a:rPr lang="en-US" dirty="0" smtClean="0"/>
              <a:t> Desktop Accessibility</a:t>
            </a:r>
            <a:endParaRPr lang="en-US" dirty="0"/>
          </a:p>
        </p:txBody>
      </p:sp>
      <p:sp>
        <p:nvSpPr>
          <p:cNvPr id="3" name="Content Placeholder 2">
            <a:extLst>
              <a:ext uri="{FF2B5EF4-FFF2-40B4-BE49-F238E27FC236}">
                <a16:creationId xmlns:a16="http://schemas.microsoft.com/office/drawing/2014/main" xmlns="" id="{C50C2F28-8F69-49A3-B2E9-4E43D47B22D8}"/>
              </a:ext>
            </a:extLst>
          </p:cNvPr>
          <p:cNvSpPr>
            <a:spLocks noGrp="1"/>
          </p:cNvSpPr>
          <p:nvPr>
            <p:ph idx="1"/>
          </p:nvPr>
        </p:nvSpPr>
        <p:spPr>
          <a:xfrm>
            <a:off x="228600" y="1295400"/>
            <a:ext cx="4114800" cy="4678363"/>
          </a:xfrm>
        </p:spPr>
        <p:txBody>
          <a:bodyPr/>
          <a:lstStyle/>
          <a:p>
            <a:r>
              <a:rPr lang="en-US" dirty="0" err="1"/>
              <a:t>MathType</a:t>
            </a:r>
            <a:r>
              <a:rPr lang="en-US" dirty="0"/>
              <a:t> </a:t>
            </a:r>
            <a:r>
              <a:rPr lang="en-US" dirty="0" smtClean="0"/>
              <a:t>Desktop</a:t>
            </a:r>
            <a:endParaRPr lang="en-US" dirty="0"/>
          </a:p>
          <a:p>
            <a:pPr lvl="1"/>
            <a:r>
              <a:rPr lang="en-US" dirty="0"/>
              <a:t>Making Mathematics in Word accessible</a:t>
            </a:r>
          </a:p>
          <a:p>
            <a:pPr lvl="1"/>
            <a:r>
              <a:rPr lang="en-US" dirty="0" err="1"/>
              <a:t>MathPlayer</a:t>
            </a:r>
            <a:endParaRPr lang="en-US" dirty="0"/>
          </a:p>
          <a:p>
            <a:r>
              <a:rPr lang="en-US" dirty="0"/>
              <a:t>Merging </a:t>
            </a:r>
            <a:r>
              <a:rPr lang="en-US" dirty="0" err="1"/>
              <a:t>MathType</a:t>
            </a:r>
            <a:r>
              <a:rPr lang="en-US" dirty="0"/>
              <a:t> Web technology </a:t>
            </a:r>
            <a:r>
              <a:rPr lang="en-US" dirty="0" smtClean="0"/>
              <a:t>into </a:t>
            </a:r>
            <a:r>
              <a:rPr lang="en-US" dirty="0" err="1"/>
              <a:t>MathType</a:t>
            </a:r>
            <a:r>
              <a:rPr lang="en-US" dirty="0"/>
              <a:t> Desktop</a:t>
            </a:r>
          </a:p>
          <a:p>
            <a:pPr lvl="1"/>
            <a:r>
              <a:rPr lang="en-US" dirty="0" smtClean="0"/>
              <a:t>Accessible editing</a:t>
            </a:r>
            <a:endParaRPr lang="en-US" dirty="0"/>
          </a:p>
          <a:p>
            <a:pPr lvl="1"/>
            <a:r>
              <a:rPr lang="en-US" dirty="0"/>
              <a:t>Adding new languages </a:t>
            </a:r>
            <a:r>
              <a:rPr lang="en-US" dirty="0" smtClean="0"/>
              <a:t>easily</a:t>
            </a:r>
            <a:endParaRPr lang="en-US" dirty="0"/>
          </a:p>
        </p:txBody>
      </p:sp>
      <p:pic>
        <p:nvPicPr>
          <p:cNvPr id="4" name="Picture 3" title="Screenshot of the updated desktop version of MathType">
            <a:extLst>
              <a:ext uri="{FF2B5EF4-FFF2-40B4-BE49-F238E27FC236}">
                <a16:creationId xmlns:a16="http://schemas.microsoft.com/office/drawing/2014/main" xmlns="" id="{EE380600-A1CE-4C02-A502-837777D49872}"/>
              </a:ext>
            </a:extLst>
          </p:cNvPr>
          <p:cNvPicPr>
            <a:picLocks noChangeAspect="1"/>
          </p:cNvPicPr>
          <p:nvPr/>
        </p:nvPicPr>
        <p:blipFill>
          <a:blip r:embed="rId2"/>
          <a:stretch>
            <a:fillRect/>
          </a:stretch>
        </p:blipFill>
        <p:spPr>
          <a:xfrm>
            <a:off x="4419600" y="3053912"/>
            <a:ext cx="4436741" cy="3499288"/>
          </a:xfrm>
          <a:prstGeom prst="rect">
            <a:avLst/>
          </a:prstGeom>
        </p:spPr>
      </p:pic>
    </p:spTree>
    <p:extLst>
      <p:ext uri="{BB962C8B-B14F-4D97-AF65-F5344CB8AC3E}">
        <p14:creationId xmlns:p14="http://schemas.microsoft.com/office/powerpoint/2010/main" val="216748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5" name="Text Placeholder 4"/>
          <p:cNvSpPr>
            <a:spLocks noGrp="1"/>
          </p:cNvSpPr>
          <p:nvPr>
            <p:ph idx="1"/>
          </p:nvPr>
        </p:nvSpPr>
        <p:spPr>
          <a:xfrm>
            <a:off x="311150" y="1524000"/>
            <a:ext cx="8458200" cy="5029200"/>
          </a:xfrm>
        </p:spPr>
        <p:txBody>
          <a:bodyPr anchor="t"/>
          <a:lstStyle/>
          <a:p>
            <a:pPr marL="0" indent="0" algn="ctr">
              <a:buNone/>
            </a:pPr>
            <a:r>
              <a:rPr lang="en-US" sz="2800" dirty="0"/>
              <a:t>Sam Dooley (</a:t>
            </a:r>
            <a:r>
              <a:rPr lang="en-US" sz="2800" dirty="0">
                <a:hlinkClick r:id="rId2"/>
              </a:rPr>
              <a:t>sam.dooley@pearson.com</a:t>
            </a:r>
            <a:r>
              <a:rPr lang="en-US" sz="2800" dirty="0"/>
              <a:t>)</a:t>
            </a:r>
            <a:endParaRPr lang="en-US" sz="2800" dirty="0">
              <a:solidFill>
                <a:schemeClr val="tx1"/>
              </a:solidFill>
            </a:endParaRPr>
          </a:p>
          <a:p>
            <a:pPr marL="0" indent="0" algn="ctr">
              <a:buNone/>
            </a:pPr>
            <a:r>
              <a:rPr lang="en-US" sz="2800" dirty="0"/>
              <a:t>Sue-Ann Ma (</a:t>
            </a:r>
            <a:r>
              <a:rPr lang="en-US" sz="2800" dirty="0">
                <a:hlinkClick r:id="rId3"/>
              </a:rPr>
              <a:t>sueannm@benetech.org</a:t>
            </a:r>
            <a:r>
              <a:rPr lang="en-US" sz="2800" dirty="0"/>
              <a:t>)</a:t>
            </a:r>
          </a:p>
          <a:p>
            <a:pPr marL="0" indent="0" algn="ctr">
              <a:buNone/>
            </a:pPr>
            <a:r>
              <a:rPr lang="en-US" sz="2800" dirty="0" smtClean="0"/>
              <a:t>Daniel Marques </a:t>
            </a:r>
            <a:r>
              <a:rPr lang="en-US" sz="2800" dirty="0"/>
              <a:t>(</a:t>
            </a:r>
            <a:r>
              <a:rPr lang="en-US" sz="2800" dirty="0">
                <a:hlinkClick r:id="rId4"/>
              </a:rPr>
              <a:t>dani@wiris.com</a:t>
            </a:r>
            <a:r>
              <a:rPr lang="en-US" sz="2800" dirty="0"/>
              <a:t>)</a:t>
            </a:r>
          </a:p>
          <a:p>
            <a:pPr marL="0" indent="0" algn="ctr">
              <a:buNone/>
            </a:pPr>
            <a:r>
              <a:rPr lang="en-US" sz="2800" dirty="0"/>
              <a:t>John McGowan (</a:t>
            </a:r>
            <a:r>
              <a:rPr lang="en-US" sz="2800" dirty="0">
                <a:hlinkClick r:id="rId5"/>
              </a:rPr>
              <a:t>j.mcgowan@texthelp.com</a:t>
            </a:r>
            <a:r>
              <a:rPr lang="en-US" sz="2800" dirty="0"/>
              <a:t>)</a:t>
            </a:r>
            <a:endParaRPr lang="en-US" sz="2800" dirty="0">
              <a:solidFill>
                <a:schemeClr val="tx1"/>
              </a:solidFill>
            </a:endParaRPr>
          </a:p>
          <a:p>
            <a:pPr marL="0" indent="0" algn="ctr">
              <a:buNone/>
            </a:pPr>
            <a:r>
              <a:rPr lang="en-US" sz="2800" dirty="0" smtClean="0"/>
              <a:t>Neil </a:t>
            </a:r>
            <a:r>
              <a:rPr lang="en-US" sz="2800" dirty="0" err="1"/>
              <a:t>Soiffer</a:t>
            </a:r>
            <a:r>
              <a:rPr lang="en-US" sz="2800" dirty="0"/>
              <a:t> (</a:t>
            </a:r>
            <a:r>
              <a:rPr lang="en-US" sz="2800" dirty="0">
                <a:hlinkClick r:id="rId6"/>
              </a:rPr>
              <a:t>soiffer@alum.mit.edu</a:t>
            </a:r>
            <a:r>
              <a:rPr lang="en-US" sz="2800" dirty="0"/>
              <a:t>) </a:t>
            </a:r>
            <a:endParaRPr lang="en-US" sz="2800" dirty="0" smtClean="0"/>
          </a:p>
          <a:p>
            <a:pPr marL="0" indent="0" algn="ctr">
              <a:buNone/>
            </a:pPr>
            <a:endParaRPr lang="en-US" sz="2800" dirty="0"/>
          </a:p>
          <a:p>
            <a:pPr marL="0" indent="0">
              <a:buNone/>
            </a:pPr>
            <a:r>
              <a:rPr lang="en-US" sz="2800" dirty="0" smtClean="0"/>
              <a:t>Slides will be available at:</a:t>
            </a:r>
          </a:p>
          <a:p>
            <a:r>
              <a:rPr lang="en-US" sz="2800" dirty="0" smtClean="0">
                <a:hlinkClick r:id="rId7"/>
              </a:rPr>
              <a:t>accessibility@pearson.com</a:t>
            </a:r>
            <a:endParaRPr lang="en-US" sz="2800" dirty="0" smtClean="0"/>
          </a:p>
          <a:p>
            <a:r>
              <a:rPr lang="en-US" sz="2800" dirty="0" smtClean="0">
                <a:hlinkClick r:id="rId8"/>
              </a:rPr>
              <a:t>diagramcenter.org</a:t>
            </a:r>
            <a:r>
              <a:rPr lang="en-US" sz="2800" dirty="0" smtClean="0"/>
              <a:t> </a:t>
            </a:r>
            <a:endParaRPr lang="en-US" sz="2800" dirty="0"/>
          </a:p>
        </p:txBody>
      </p:sp>
    </p:spTree>
    <p:extLst>
      <p:ext uri="{BB962C8B-B14F-4D97-AF65-F5344CB8AC3E}">
        <p14:creationId xmlns:p14="http://schemas.microsoft.com/office/powerpoint/2010/main" val="1369074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Presenters</a:t>
            </a:r>
          </a:p>
        </p:txBody>
      </p:sp>
      <p:sp>
        <p:nvSpPr>
          <p:cNvPr id="3" name="Content Placeholder 2"/>
          <p:cNvSpPr>
            <a:spLocks noGrp="1"/>
          </p:cNvSpPr>
          <p:nvPr>
            <p:ph idx="1"/>
          </p:nvPr>
        </p:nvSpPr>
        <p:spPr/>
        <p:txBody>
          <a:bodyPr/>
          <a:lstStyle/>
          <a:p>
            <a:pPr marL="0" indent="0">
              <a:spcAft>
                <a:spcPts val="600"/>
              </a:spcAft>
              <a:buNone/>
            </a:pPr>
            <a:r>
              <a:rPr lang="en-US" dirty="0">
                <a:solidFill>
                  <a:srgbClr val="0070C0"/>
                </a:solidFill>
              </a:rPr>
              <a:t>Sue-Ann Ma, DIAGRAM Center, </a:t>
            </a:r>
            <a:r>
              <a:rPr lang="en-US" dirty="0" err="1">
                <a:solidFill>
                  <a:srgbClr val="0070C0"/>
                </a:solidFill>
              </a:rPr>
              <a:t>Benetech</a:t>
            </a:r>
            <a:r>
              <a:rPr lang="en-US" dirty="0">
                <a:solidFill>
                  <a:srgbClr val="0070C0"/>
                </a:solidFill>
              </a:rPr>
              <a:t> </a:t>
            </a:r>
          </a:p>
          <a:p>
            <a:pPr marL="0" indent="0">
              <a:spcAft>
                <a:spcPts val="1200"/>
              </a:spcAft>
              <a:buNone/>
            </a:pPr>
            <a:r>
              <a:rPr lang="en-US" sz="2000" dirty="0" smtClean="0"/>
              <a:t>Moderator</a:t>
            </a:r>
            <a:endParaRPr lang="en-US" sz="500" dirty="0"/>
          </a:p>
          <a:p>
            <a:pPr marL="0" indent="0">
              <a:spcBef>
                <a:spcPts val="600"/>
              </a:spcBef>
              <a:spcAft>
                <a:spcPts val="600"/>
              </a:spcAft>
              <a:buNone/>
            </a:pPr>
            <a:r>
              <a:rPr lang="en-US" dirty="0">
                <a:solidFill>
                  <a:srgbClr val="0070C0"/>
                </a:solidFill>
              </a:rPr>
              <a:t>Dr. Neil Soiffer, Talking Cat Software</a:t>
            </a:r>
          </a:p>
          <a:p>
            <a:pPr marL="0" indent="0">
              <a:spcAft>
                <a:spcPts val="1200"/>
              </a:spcAft>
              <a:buNone/>
            </a:pPr>
            <a:r>
              <a:rPr lang="en-US" sz="2000" dirty="0" err="1"/>
              <a:t>Benetech</a:t>
            </a:r>
            <a:r>
              <a:rPr lang="en-US" sz="2000" dirty="0"/>
              <a:t> Math Editor</a:t>
            </a:r>
          </a:p>
          <a:p>
            <a:pPr marL="0" indent="0">
              <a:spcBef>
                <a:spcPts val="600"/>
              </a:spcBef>
              <a:spcAft>
                <a:spcPts val="600"/>
              </a:spcAft>
              <a:buNone/>
            </a:pPr>
            <a:r>
              <a:rPr lang="en-US" dirty="0">
                <a:solidFill>
                  <a:srgbClr val="0070C0"/>
                </a:solidFill>
              </a:rPr>
              <a:t>John McGowan, </a:t>
            </a:r>
            <a:r>
              <a:rPr lang="en-US" dirty="0" err="1">
                <a:solidFill>
                  <a:srgbClr val="0070C0"/>
                </a:solidFill>
              </a:rPr>
              <a:t>Texthelp</a:t>
            </a:r>
            <a:r>
              <a:rPr lang="en-US" dirty="0">
                <a:solidFill>
                  <a:srgbClr val="0070C0"/>
                </a:solidFill>
              </a:rPr>
              <a:t> </a:t>
            </a:r>
          </a:p>
          <a:p>
            <a:pPr marL="0" indent="0">
              <a:spcAft>
                <a:spcPts val="1200"/>
              </a:spcAft>
              <a:buNone/>
            </a:pPr>
            <a:r>
              <a:rPr lang="en-US" sz="2000" dirty="0" err="1"/>
              <a:t>EquatIO</a:t>
            </a:r>
            <a:endParaRPr lang="en-US" sz="500" dirty="0"/>
          </a:p>
          <a:p>
            <a:pPr marL="0" indent="0">
              <a:spcBef>
                <a:spcPts val="600"/>
              </a:spcBef>
              <a:spcAft>
                <a:spcPts val="600"/>
              </a:spcAft>
              <a:buNone/>
            </a:pPr>
            <a:r>
              <a:rPr lang="en-US" dirty="0">
                <a:solidFill>
                  <a:srgbClr val="0070C0"/>
                </a:solidFill>
              </a:rPr>
              <a:t>Sam Dooley, Pearson </a:t>
            </a:r>
          </a:p>
          <a:p>
            <a:pPr marL="0" indent="0">
              <a:spcAft>
                <a:spcPts val="1200"/>
              </a:spcAft>
              <a:buNone/>
            </a:pPr>
            <a:r>
              <a:rPr lang="en-US" sz="2000" dirty="0"/>
              <a:t>Accessible Equation Editor</a:t>
            </a:r>
            <a:endParaRPr lang="en-US" sz="500" dirty="0"/>
          </a:p>
          <a:p>
            <a:pPr marL="0" indent="0">
              <a:spcBef>
                <a:spcPts val="600"/>
              </a:spcBef>
              <a:spcAft>
                <a:spcPts val="600"/>
              </a:spcAft>
              <a:buNone/>
            </a:pPr>
            <a:r>
              <a:rPr lang="en-US" dirty="0">
                <a:solidFill>
                  <a:srgbClr val="0070C0"/>
                </a:solidFill>
              </a:rPr>
              <a:t>Daniel Marques, WIRIS Math </a:t>
            </a:r>
          </a:p>
          <a:p>
            <a:pPr marL="0" indent="0">
              <a:spcAft>
                <a:spcPts val="1200"/>
              </a:spcAft>
              <a:buNone/>
            </a:pPr>
            <a:r>
              <a:rPr lang="en-US" sz="2000" dirty="0" err="1" smtClean="0"/>
              <a:t>MathType</a:t>
            </a:r>
            <a:endParaRPr lang="en-US" sz="500" dirty="0"/>
          </a:p>
        </p:txBody>
      </p:sp>
    </p:spTree>
    <p:extLst>
      <p:ext uri="{BB962C8B-B14F-4D97-AF65-F5344CB8AC3E}">
        <p14:creationId xmlns:p14="http://schemas.microsoft.com/office/powerpoint/2010/main" val="258664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7406640" cy="605935"/>
          </a:xfrm>
        </p:spPr>
        <p:txBody>
          <a:bodyPr/>
          <a:lstStyle/>
          <a:p>
            <a:r>
              <a:rPr lang="en-US" dirty="0"/>
              <a:t>Why is Math So Hard? </a:t>
            </a:r>
          </a:p>
        </p:txBody>
      </p:sp>
      <p:sp>
        <p:nvSpPr>
          <p:cNvPr id="3" name="Content Placeholder 2"/>
          <p:cNvSpPr>
            <a:spLocks noGrp="1"/>
          </p:cNvSpPr>
          <p:nvPr>
            <p:ph idx="1"/>
          </p:nvPr>
        </p:nvSpPr>
        <p:spPr>
          <a:xfrm>
            <a:off x="304800" y="1295400"/>
            <a:ext cx="8610600" cy="5257800"/>
          </a:xfrm>
        </p:spPr>
        <p:txBody>
          <a:bodyPr>
            <a:noAutofit/>
          </a:bodyPr>
          <a:lstStyle/>
          <a:p>
            <a:pPr>
              <a:lnSpc>
                <a:spcPct val="120000"/>
              </a:lnSpc>
              <a:spcBef>
                <a:spcPts val="900"/>
              </a:spcBef>
              <a:spcAft>
                <a:spcPts val="0"/>
              </a:spcAft>
            </a:pPr>
            <a:r>
              <a:rPr lang="en-US" sz="2000" dirty="0"/>
              <a:t>Seeing math: highly visual</a:t>
            </a:r>
          </a:p>
          <a:p>
            <a:pPr>
              <a:lnSpc>
                <a:spcPct val="120000"/>
              </a:lnSpc>
              <a:spcBef>
                <a:spcPts val="900"/>
              </a:spcBef>
              <a:spcAft>
                <a:spcPts val="0"/>
              </a:spcAft>
            </a:pPr>
            <a:r>
              <a:rPr lang="en-US" sz="2000" dirty="0"/>
              <a:t>Writing math: </a:t>
            </a:r>
          </a:p>
          <a:p>
            <a:pPr lvl="1">
              <a:lnSpc>
                <a:spcPct val="120000"/>
              </a:lnSpc>
              <a:spcBef>
                <a:spcPts val="900"/>
              </a:spcBef>
              <a:spcAft>
                <a:spcPts val="0"/>
              </a:spcAft>
            </a:pPr>
            <a:r>
              <a:rPr lang="en-US" sz="1600" dirty="0"/>
              <a:t>Handwriting requires fine visual-motor skills</a:t>
            </a:r>
          </a:p>
          <a:p>
            <a:pPr lvl="1">
              <a:lnSpc>
                <a:spcPct val="120000"/>
              </a:lnSpc>
              <a:spcBef>
                <a:spcPts val="900"/>
              </a:spcBef>
              <a:spcAft>
                <a:spcPts val="0"/>
              </a:spcAft>
            </a:pPr>
            <a:r>
              <a:rPr lang="en-US" sz="1600" dirty="0" smtClean="0"/>
              <a:t>Involves special </a:t>
            </a:r>
            <a:r>
              <a:rPr lang="en-US" sz="1600" dirty="0"/>
              <a:t>symbols/keys (e.g., </a:t>
            </a:r>
            <a:r>
              <a:rPr lang="en-US" sz="1600" dirty="0" err="1"/>
              <a:t>LaTeX</a:t>
            </a:r>
            <a:r>
              <a:rPr lang="en-US" sz="1600" dirty="0"/>
              <a:t>, Nemeth)</a:t>
            </a:r>
          </a:p>
          <a:p>
            <a:pPr>
              <a:lnSpc>
                <a:spcPct val="120000"/>
              </a:lnSpc>
              <a:spcBef>
                <a:spcPts val="900"/>
              </a:spcBef>
              <a:spcAft>
                <a:spcPts val="0"/>
              </a:spcAft>
            </a:pPr>
            <a:r>
              <a:rPr lang="en-US" sz="2000" dirty="0"/>
              <a:t>Speaking math: </a:t>
            </a:r>
          </a:p>
          <a:p>
            <a:pPr lvl="1">
              <a:lnSpc>
                <a:spcPct val="120000"/>
              </a:lnSpc>
              <a:spcBef>
                <a:spcPts val="900"/>
              </a:spcBef>
              <a:spcAft>
                <a:spcPts val="0"/>
              </a:spcAft>
            </a:pPr>
            <a:r>
              <a:rPr lang="en-US" sz="1600" dirty="0" smtClean="0"/>
              <a:t>Supporting “</a:t>
            </a:r>
            <a:r>
              <a:rPr lang="en-US" sz="1600" dirty="0"/>
              <a:t>natural” input &amp; </a:t>
            </a:r>
            <a:r>
              <a:rPr lang="en-US" sz="1600" dirty="0" smtClean="0"/>
              <a:t>output is challenging</a:t>
            </a:r>
            <a:endParaRPr lang="en-US" sz="1600" dirty="0"/>
          </a:p>
          <a:p>
            <a:pPr lvl="1">
              <a:lnSpc>
                <a:spcPct val="120000"/>
              </a:lnSpc>
              <a:spcBef>
                <a:spcPts val="900"/>
              </a:spcBef>
              <a:spcAft>
                <a:spcPts val="0"/>
              </a:spcAft>
            </a:pPr>
            <a:r>
              <a:rPr lang="en-US" sz="1600" dirty="0"/>
              <a:t>Varies by math discipline &amp; geographic region</a:t>
            </a:r>
          </a:p>
          <a:p>
            <a:pPr>
              <a:lnSpc>
                <a:spcPct val="120000"/>
              </a:lnSpc>
              <a:spcBef>
                <a:spcPts val="900"/>
              </a:spcBef>
              <a:spcAft>
                <a:spcPts val="0"/>
              </a:spcAft>
            </a:pPr>
            <a:r>
              <a:rPr lang="en-US" sz="2000" dirty="0"/>
              <a:t>Cognitive processing: </a:t>
            </a:r>
          </a:p>
          <a:p>
            <a:pPr lvl="1">
              <a:lnSpc>
                <a:spcPct val="120000"/>
              </a:lnSpc>
              <a:spcBef>
                <a:spcPts val="900"/>
              </a:spcBef>
              <a:spcAft>
                <a:spcPts val="0"/>
              </a:spcAft>
            </a:pPr>
            <a:r>
              <a:rPr lang="en-US" sz="1600" dirty="0"/>
              <a:t>Conceptual understanding</a:t>
            </a:r>
          </a:p>
          <a:p>
            <a:pPr lvl="1">
              <a:lnSpc>
                <a:spcPct val="120000"/>
              </a:lnSpc>
              <a:spcBef>
                <a:spcPts val="900"/>
              </a:spcBef>
              <a:spcAft>
                <a:spcPts val="0"/>
              </a:spcAft>
            </a:pPr>
            <a:r>
              <a:rPr lang="en-US" sz="1600" dirty="0" smtClean="0"/>
              <a:t>Working memory (concepts, processes, and manipulation) </a:t>
            </a:r>
            <a:endParaRPr lang="en-US" sz="1600" dirty="0"/>
          </a:p>
          <a:p>
            <a:pPr lvl="1">
              <a:lnSpc>
                <a:spcPct val="120000"/>
              </a:lnSpc>
              <a:spcBef>
                <a:spcPts val="900"/>
              </a:spcBef>
              <a:spcAft>
                <a:spcPts val="0"/>
              </a:spcAft>
            </a:pPr>
            <a:r>
              <a:rPr lang="en-US" sz="1600" dirty="0" smtClean="0"/>
              <a:t>Attention</a:t>
            </a:r>
            <a:endParaRPr lang="en-US" sz="1600" dirty="0"/>
          </a:p>
          <a:p>
            <a:pPr lvl="1">
              <a:lnSpc>
                <a:spcPct val="120000"/>
              </a:lnSpc>
              <a:spcBef>
                <a:spcPts val="900"/>
              </a:spcBef>
              <a:spcAft>
                <a:spcPts val="0"/>
              </a:spcAft>
            </a:pPr>
            <a:r>
              <a:rPr lang="en-US" sz="1600" dirty="0" smtClean="0"/>
              <a:t>Organization</a:t>
            </a:r>
            <a:endParaRPr lang="en-US" sz="1600" dirty="0"/>
          </a:p>
        </p:txBody>
      </p:sp>
    </p:spTree>
    <p:extLst>
      <p:ext uri="{BB962C8B-B14F-4D97-AF65-F5344CB8AC3E}">
        <p14:creationId xmlns:p14="http://schemas.microsoft.com/office/powerpoint/2010/main" val="4157137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767533" y="2514600"/>
            <a:ext cx="7772400" cy="1500187"/>
          </a:xfrm>
        </p:spPr>
        <p:txBody>
          <a:bodyPr anchor="ctr"/>
          <a:lstStyle/>
          <a:p>
            <a:pPr algn="ctr"/>
            <a:r>
              <a:rPr lang="en-US" sz="2800" dirty="0">
                <a:solidFill>
                  <a:schemeClr val="tx1"/>
                </a:solidFill>
              </a:rPr>
              <a:t>DIAGRAM Center: </a:t>
            </a:r>
            <a:r>
              <a:rPr lang="en-US" sz="2800" dirty="0" err="1">
                <a:solidFill>
                  <a:schemeClr val="tx1"/>
                </a:solidFill>
              </a:rPr>
              <a:t>Benetech</a:t>
            </a:r>
            <a:r>
              <a:rPr lang="en-US" sz="2800" dirty="0">
                <a:solidFill>
                  <a:schemeClr val="tx1"/>
                </a:solidFill>
              </a:rPr>
              <a:t> Math Editor</a:t>
            </a:r>
          </a:p>
        </p:txBody>
      </p:sp>
      <p:pic>
        <p:nvPicPr>
          <p:cNvPr id="9" name="Picture 8" title="Logo for the DIAGRAM Center, A Benetech Initiative"/>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53733" y="6092752"/>
            <a:ext cx="1975667" cy="539896"/>
          </a:xfrm>
          <a:prstGeom prst="rect">
            <a:avLst/>
          </a:prstGeom>
        </p:spPr>
      </p:pic>
      <p:pic>
        <p:nvPicPr>
          <p:cNvPr id="10" name="Picture 13" title="Logo for Benetech, Technology Serving Humanity"/>
          <p:cNvPicPr>
            <a:picLocks noChangeAspect="1"/>
          </p:cNvPicPr>
          <p:nvPr/>
        </p:nvPicPr>
        <p:blipFill>
          <a:blip r:embed="rId3" cstate="print">
            <a:extLst>
              <a:ext uri="{28A0092B-C50C-407E-A947-70E740481C1C}">
                <a14:useLocalDpi xmlns:a14="http://schemas.microsoft.com/office/drawing/2010/main" val="0"/>
              </a:ext>
            </a:extLst>
          </a:blip>
          <a:srcRect l="17374" t="21111" r="18233" b="35556"/>
          <a:stretch>
            <a:fillRect/>
          </a:stretch>
        </p:blipFill>
        <p:spPr bwMode="auto">
          <a:xfrm>
            <a:off x="2596333" y="5867400"/>
            <a:ext cx="1905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141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Benetech Math Editor</a:t>
            </a:r>
          </a:p>
        </p:txBody>
      </p:sp>
      <p:sp>
        <p:nvSpPr>
          <p:cNvPr id="5" name="Content Placeholder 4"/>
          <p:cNvSpPr>
            <a:spLocks noGrp="1"/>
          </p:cNvSpPr>
          <p:nvPr>
            <p:ph idx="1"/>
          </p:nvPr>
        </p:nvSpPr>
        <p:spPr>
          <a:xfrm>
            <a:off x="329218" y="1327869"/>
            <a:ext cx="8458200" cy="4525963"/>
          </a:xfrm>
        </p:spPr>
        <p:txBody>
          <a:bodyPr/>
          <a:lstStyle/>
          <a:p>
            <a:r>
              <a:rPr lang="en-US" dirty="0"/>
              <a:t>Supports the </a:t>
            </a:r>
            <a:r>
              <a:rPr lang="en-US" b="1" i="1" u="sng" dirty="0"/>
              <a:t>process</a:t>
            </a:r>
            <a:r>
              <a:rPr lang="en-US" b="1" dirty="0"/>
              <a:t> </a:t>
            </a:r>
            <a:r>
              <a:rPr lang="en-US" dirty="0"/>
              <a:t>of doing math</a:t>
            </a:r>
          </a:p>
          <a:p>
            <a:pPr lvl="1"/>
            <a:r>
              <a:rPr lang="en-US" dirty="0"/>
              <a:t>Cross outs</a:t>
            </a:r>
          </a:p>
          <a:p>
            <a:pPr lvl="1"/>
            <a:r>
              <a:rPr lang="en-US" dirty="0"/>
              <a:t>“Show your work</a:t>
            </a:r>
            <a:r>
              <a:rPr lang="en-US" dirty="0" smtClean="0"/>
              <a:t>”</a:t>
            </a:r>
          </a:p>
          <a:p>
            <a:pPr lvl="1"/>
            <a:r>
              <a:rPr lang="en-US" dirty="0" smtClean="0"/>
              <a:t>Explain your work</a:t>
            </a:r>
            <a:endParaRPr lang="en-US" dirty="0"/>
          </a:p>
          <a:p>
            <a:r>
              <a:rPr lang="en-US" dirty="0"/>
              <a:t>Goal: </a:t>
            </a:r>
            <a:r>
              <a:rPr lang="en-US" dirty="0" smtClean="0"/>
              <a:t>be inclusive</a:t>
            </a:r>
          </a:p>
          <a:p>
            <a:pPr lvl="1"/>
            <a:r>
              <a:rPr lang="en-US" dirty="0" smtClean="0"/>
              <a:t>Including learners </a:t>
            </a:r>
            <a:r>
              <a:rPr lang="en-US" dirty="0"/>
              <a:t>with special needs: visual, physical, </a:t>
            </a:r>
            <a:r>
              <a:rPr lang="en-US" dirty="0" smtClean="0"/>
              <a:t>cognitive, learning </a:t>
            </a:r>
            <a:r>
              <a:rPr lang="en-US" dirty="0" smtClean="0"/>
              <a:t>disability</a:t>
            </a:r>
            <a:r>
              <a:rPr lang="en-US" smtClean="0"/>
              <a:t>, organizational</a:t>
            </a:r>
            <a:endParaRPr lang="en-US" dirty="0" smtClean="0"/>
          </a:p>
          <a:p>
            <a:pPr lvl="1"/>
            <a:r>
              <a:rPr lang="en-US" dirty="0" smtClean="0"/>
              <a:t>Provide more information to educators</a:t>
            </a:r>
            <a:endParaRPr lang="en-US" dirty="0"/>
          </a:p>
          <a:p>
            <a:r>
              <a:rPr lang="en-US" dirty="0"/>
              <a:t>Demo time…</a:t>
            </a:r>
          </a:p>
        </p:txBody>
      </p:sp>
      <p:sp>
        <p:nvSpPr>
          <p:cNvPr id="6" name="Rectangle 5"/>
          <p:cNvSpPr/>
          <p:nvPr/>
        </p:nvSpPr>
        <p:spPr>
          <a:xfrm>
            <a:off x="1447800" y="6088559"/>
            <a:ext cx="5486400" cy="769441"/>
          </a:xfrm>
          <a:prstGeom prst="rect">
            <a:avLst/>
          </a:prstGeom>
        </p:spPr>
        <p:txBody>
          <a:bodyPr wrap="square">
            <a:spAutoFit/>
          </a:bodyPr>
          <a:lstStyle/>
          <a:p>
            <a:r>
              <a:rPr lang="en-US" sz="1100" dirty="0">
                <a:latin typeface="+mn-lt"/>
              </a:rPr>
              <a:t>The </a:t>
            </a:r>
            <a:r>
              <a:rPr lang="en-US" sz="1100" dirty="0">
                <a:latin typeface="+mn-lt"/>
                <a:hlinkClick r:id="rId2"/>
              </a:rPr>
              <a:t>DIAGRAM Center</a:t>
            </a:r>
            <a:r>
              <a:rPr lang="en-US" sz="1100" dirty="0">
                <a:latin typeface="+mn-lt"/>
              </a:rPr>
              <a:t> is a </a:t>
            </a:r>
            <a:r>
              <a:rPr lang="en-US" sz="1100" dirty="0" err="1">
                <a:latin typeface="+mn-lt"/>
                <a:hlinkClick r:id="rId3"/>
              </a:rPr>
              <a:t>Benetech</a:t>
            </a:r>
            <a:r>
              <a:rPr lang="en-US" sz="1100" dirty="0">
                <a:latin typeface="+mn-lt"/>
              </a:rPr>
              <a:t> initiative supported by the U.S. Department of Education, Office of Special Education Programs (Cooperative Agreement #H327B100001). Opinions expressed herein are those of the authors and do not necessarily represent the position of the U.S. Department of Education. </a:t>
            </a:r>
          </a:p>
        </p:txBody>
      </p:sp>
      <p:pic>
        <p:nvPicPr>
          <p:cNvPr id="7" name="Picture 2" title="IDEA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6047926"/>
            <a:ext cx="1023937" cy="706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400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a:spLocks noGrp="1"/>
          </p:cNvSpPr>
          <p:nvPr>
            <p:ph type="title"/>
          </p:nvPr>
        </p:nvSpPr>
        <p:spPr>
          <a:xfrm>
            <a:off x="228600" y="381000"/>
            <a:ext cx="8077200" cy="605935"/>
          </a:xfrm>
        </p:spPr>
        <p:txBody>
          <a:bodyPr/>
          <a:lstStyle/>
          <a:p>
            <a:r>
              <a:rPr lang="en-US" dirty="0" smtClean="0"/>
              <a:t>Example from the </a:t>
            </a:r>
            <a:r>
              <a:rPr lang="en-US" dirty="0" err="1" smtClean="0"/>
              <a:t>Benetech</a:t>
            </a:r>
            <a:r>
              <a:rPr lang="en-US" dirty="0" smtClean="0"/>
              <a:t> Math Editor</a:t>
            </a:r>
            <a:endParaRPr lang="en-US" dirty="0"/>
          </a:p>
        </p:txBody>
      </p:sp>
      <p:grpSp>
        <p:nvGrpSpPr>
          <p:cNvPr id="7" name="Group 6" descr="The sections of the editor include: the original problem, the history section showing the learners steps and annotations, an active work space to modify the equation and add explanations, and an accessible palette of virtual math keys and functions. &#10;" title="Math problem involving multiplication of fractions."/>
          <p:cNvGrpSpPr/>
          <p:nvPr/>
        </p:nvGrpSpPr>
        <p:grpSpPr>
          <a:xfrm>
            <a:off x="0" y="1512570"/>
            <a:ext cx="8839200" cy="4278630"/>
            <a:chOff x="-76200" y="1295400"/>
            <a:chExt cx="8839200" cy="4278630"/>
          </a:xfrm>
        </p:grpSpPr>
        <p:grpSp>
          <p:nvGrpSpPr>
            <p:cNvPr id="3" name="Group 2" title="Section labels: Problem, History, Work Space, Math Keys."/>
            <p:cNvGrpSpPr/>
            <p:nvPr/>
          </p:nvGrpSpPr>
          <p:grpSpPr>
            <a:xfrm>
              <a:off x="-76200" y="1315289"/>
              <a:ext cx="1811419" cy="4025511"/>
              <a:chOff x="-76200" y="1315289"/>
              <a:chExt cx="1811419" cy="4025511"/>
            </a:xfrm>
          </p:grpSpPr>
          <p:sp>
            <p:nvSpPr>
              <p:cNvPr id="17" name="Left Bracket 16"/>
              <p:cNvSpPr/>
              <p:nvPr/>
            </p:nvSpPr>
            <p:spPr>
              <a:xfrm>
                <a:off x="1533764" y="1720387"/>
                <a:ext cx="188594" cy="1994944"/>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accent2"/>
                  </a:solidFill>
                </a:endParaRPr>
              </a:p>
            </p:txBody>
          </p:sp>
          <p:sp>
            <p:nvSpPr>
              <p:cNvPr id="18" name="Left Bracket 17"/>
              <p:cNvSpPr/>
              <p:nvPr/>
            </p:nvSpPr>
            <p:spPr>
              <a:xfrm>
                <a:off x="1521619" y="3783868"/>
                <a:ext cx="200739" cy="940531"/>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accent2"/>
                  </a:solidFill>
                </a:endParaRPr>
              </a:p>
            </p:txBody>
          </p:sp>
          <p:sp>
            <p:nvSpPr>
              <p:cNvPr id="19" name="Left Bracket 18"/>
              <p:cNvSpPr/>
              <p:nvPr/>
            </p:nvSpPr>
            <p:spPr>
              <a:xfrm>
                <a:off x="1533764" y="4800600"/>
                <a:ext cx="191415" cy="457200"/>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accent2"/>
                  </a:solidFill>
                </a:endParaRPr>
              </a:p>
            </p:txBody>
          </p:sp>
          <p:sp>
            <p:nvSpPr>
              <p:cNvPr id="21" name="TextBox 20"/>
              <p:cNvSpPr txBox="1"/>
              <p:nvPr/>
            </p:nvSpPr>
            <p:spPr>
              <a:xfrm>
                <a:off x="152400" y="2530838"/>
                <a:ext cx="1381364" cy="369332"/>
              </a:xfrm>
              <a:prstGeom prst="rect">
                <a:avLst/>
              </a:prstGeom>
              <a:noFill/>
            </p:spPr>
            <p:txBody>
              <a:bodyPr wrap="square" rtlCol="0">
                <a:spAutoFit/>
              </a:bodyPr>
              <a:lstStyle/>
              <a:p>
                <a:pPr algn="r"/>
                <a:r>
                  <a:rPr lang="en-US" b="1" dirty="0">
                    <a:solidFill>
                      <a:schemeClr val="accent1">
                        <a:lumMod val="75000"/>
                      </a:schemeClr>
                    </a:solidFill>
                  </a:rPr>
                  <a:t>History </a:t>
                </a:r>
              </a:p>
            </p:txBody>
          </p:sp>
          <p:sp>
            <p:nvSpPr>
              <p:cNvPr id="22" name="TextBox 21"/>
              <p:cNvSpPr txBox="1"/>
              <p:nvPr/>
            </p:nvSpPr>
            <p:spPr>
              <a:xfrm>
                <a:off x="-76200" y="4213383"/>
                <a:ext cx="1597819" cy="369332"/>
              </a:xfrm>
              <a:prstGeom prst="rect">
                <a:avLst/>
              </a:prstGeom>
              <a:noFill/>
            </p:spPr>
            <p:txBody>
              <a:bodyPr wrap="square" rtlCol="0">
                <a:spAutoFit/>
              </a:bodyPr>
              <a:lstStyle/>
              <a:p>
                <a:pPr algn="r"/>
                <a:r>
                  <a:rPr lang="en-US" b="1" dirty="0">
                    <a:solidFill>
                      <a:schemeClr val="accent1">
                        <a:lumMod val="75000"/>
                      </a:schemeClr>
                    </a:solidFill>
                  </a:rPr>
                  <a:t>Work Space</a:t>
                </a:r>
              </a:p>
            </p:txBody>
          </p:sp>
          <p:sp>
            <p:nvSpPr>
              <p:cNvPr id="23" name="TextBox 22"/>
              <p:cNvSpPr txBox="1"/>
              <p:nvPr/>
            </p:nvSpPr>
            <p:spPr>
              <a:xfrm>
                <a:off x="102157" y="4971468"/>
                <a:ext cx="1431608" cy="369332"/>
              </a:xfrm>
              <a:prstGeom prst="rect">
                <a:avLst/>
              </a:prstGeom>
              <a:noFill/>
            </p:spPr>
            <p:txBody>
              <a:bodyPr wrap="square" rtlCol="0">
                <a:spAutoFit/>
              </a:bodyPr>
              <a:lstStyle/>
              <a:p>
                <a:pPr algn="r"/>
                <a:r>
                  <a:rPr lang="en-US" b="1" dirty="0">
                    <a:solidFill>
                      <a:schemeClr val="accent1">
                        <a:lumMod val="75000"/>
                      </a:schemeClr>
                    </a:solidFill>
                  </a:rPr>
                  <a:t>Math Keys</a:t>
                </a:r>
              </a:p>
            </p:txBody>
          </p:sp>
          <p:sp>
            <p:nvSpPr>
              <p:cNvPr id="25" name="Left Bracket 24"/>
              <p:cNvSpPr/>
              <p:nvPr/>
            </p:nvSpPr>
            <p:spPr>
              <a:xfrm>
                <a:off x="1549481" y="1324265"/>
                <a:ext cx="185738" cy="327585"/>
              </a:xfrm>
              <a:prstGeom prst="leftBracket">
                <a:avLst/>
              </a:prstGeom>
              <a:ln w="25400">
                <a:solidFill>
                  <a:srgbClr val="0070C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a:solidFill>
                    <a:schemeClr val="accent2"/>
                  </a:solidFill>
                </a:endParaRPr>
              </a:p>
            </p:txBody>
          </p:sp>
          <p:sp>
            <p:nvSpPr>
              <p:cNvPr id="26" name="TextBox 25"/>
              <p:cNvSpPr txBox="1"/>
              <p:nvPr/>
            </p:nvSpPr>
            <p:spPr>
              <a:xfrm>
                <a:off x="0" y="1315289"/>
                <a:ext cx="1549481" cy="369332"/>
              </a:xfrm>
              <a:prstGeom prst="rect">
                <a:avLst/>
              </a:prstGeom>
              <a:noFill/>
            </p:spPr>
            <p:txBody>
              <a:bodyPr wrap="square" rtlCol="0">
                <a:spAutoFit/>
              </a:bodyPr>
              <a:lstStyle/>
              <a:p>
                <a:pPr algn="r"/>
                <a:r>
                  <a:rPr lang="en-US" b="1" dirty="0">
                    <a:solidFill>
                      <a:schemeClr val="accent1">
                        <a:lumMod val="75000"/>
                      </a:schemeClr>
                    </a:solidFill>
                  </a:rPr>
                  <a:t>Problem</a:t>
                </a:r>
              </a:p>
            </p:txBody>
          </p:sp>
        </p:grpSp>
        <p:pic>
          <p:nvPicPr>
            <p:cNvPr id="6" name="Picture 5"/>
            <p:cNvPicPr>
              <a:picLocks noChangeAspect="1"/>
            </p:cNvPicPr>
            <p:nvPr/>
          </p:nvPicPr>
          <p:blipFill rotWithShape="1">
            <a:blip r:embed="rId3"/>
            <a:srcRect l="24167" t="10889" b="5926"/>
            <a:stretch/>
          </p:blipFill>
          <p:spPr>
            <a:xfrm>
              <a:off x="1828800" y="1295400"/>
              <a:ext cx="6934200" cy="4278630"/>
            </a:xfrm>
            <a:prstGeom prst="rect">
              <a:avLst/>
            </a:prstGeom>
          </p:spPr>
        </p:pic>
      </p:grpSp>
    </p:spTree>
    <p:extLst>
      <p:ext uri="{BB962C8B-B14F-4D97-AF65-F5344CB8AC3E}">
        <p14:creationId xmlns:p14="http://schemas.microsoft.com/office/powerpoint/2010/main" val="487063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83" name="Shape 83" title="EquatIO, make math digital, by texthelp"/>
          <p:cNvGrpSpPr/>
          <p:nvPr/>
        </p:nvGrpSpPr>
        <p:grpSpPr>
          <a:xfrm>
            <a:off x="-1" y="1025975"/>
            <a:ext cx="9144001" cy="5832025"/>
            <a:chOff x="-13038" y="1025975"/>
            <a:chExt cx="9144001" cy="5832025"/>
          </a:xfrm>
        </p:grpSpPr>
        <p:pic>
          <p:nvPicPr>
            <p:cNvPr id="84" name="Shape 84"/>
            <p:cNvPicPr preferRelativeResize="0"/>
            <p:nvPr/>
          </p:nvPicPr>
          <p:blipFill rotWithShape="1">
            <a:blip r:embed="rId3">
              <a:alphaModFix/>
            </a:blip>
            <a:srcRect b="24052"/>
            <a:stretch/>
          </p:blipFill>
          <p:spPr>
            <a:xfrm>
              <a:off x="-13038" y="5540725"/>
              <a:ext cx="9144001" cy="1317275"/>
            </a:xfrm>
            <a:prstGeom prst="rect">
              <a:avLst/>
            </a:prstGeom>
            <a:noFill/>
            <a:ln>
              <a:noFill/>
            </a:ln>
          </p:spPr>
        </p:pic>
        <p:pic>
          <p:nvPicPr>
            <p:cNvPr id="85" name="Shape 85"/>
            <p:cNvPicPr preferRelativeResize="0"/>
            <p:nvPr/>
          </p:nvPicPr>
          <p:blipFill>
            <a:blip r:embed="rId4">
              <a:alphaModFix/>
            </a:blip>
            <a:stretch>
              <a:fillRect/>
            </a:stretch>
          </p:blipFill>
          <p:spPr>
            <a:xfrm>
              <a:off x="-13038" y="1025975"/>
              <a:ext cx="9143999" cy="4653647"/>
            </a:xfrm>
            <a:prstGeom prst="rect">
              <a:avLst/>
            </a:prstGeom>
            <a:noFill/>
            <a:ln>
              <a:noFill/>
            </a:ln>
          </p:spPr>
        </p:pic>
      </p:grpSp>
    </p:spTree>
    <p:extLst>
      <p:ext uri="{BB962C8B-B14F-4D97-AF65-F5344CB8AC3E}">
        <p14:creationId xmlns:p14="http://schemas.microsoft.com/office/powerpoint/2010/main" val="237594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EquatIO integrations</a:t>
            </a:r>
            <a:endParaRPr sz="2800" b="0" i="0" u="none" strike="noStrike" cap="none">
              <a:solidFill>
                <a:schemeClr val="lt1"/>
              </a:solidFill>
              <a:latin typeface="Arial"/>
              <a:ea typeface="Arial"/>
              <a:cs typeface="Arial"/>
              <a:sym typeface="Arial"/>
            </a:endParaRPr>
          </a:p>
        </p:txBody>
      </p:sp>
      <p:grpSp>
        <p:nvGrpSpPr>
          <p:cNvPr id="91" name="Shape 91" descr="1. EquatIO for Google - Chrome Extensino for Docs, Forms, Slides, Sheets &amp; Drawings&#10;2. EquatIO for Windows/Mac - Desktop app for Microsoft Word&#10;3. EquatIO mathspace - Web app for Google Chrome (compatibility with other web browsers coming soon)" title="Three platform integrations"/>
          <p:cNvGrpSpPr/>
          <p:nvPr/>
        </p:nvGrpSpPr>
        <p:grpSpPr>
          <a:xfrm>
            <a:off x="0" y="1018400"/>
            <a:ext cx="9144001" cy="5839597"/>
            <a:chOff x="0" y="1018400"/>
            <a:chExt cx="9144001" cy="5839597"/>
          </a:xfrm>
        </p:grpSpPr>
        <p:pic>
          <p:nvPicPr>
            <p:cNvPr id="92" name="Shape 92"/>
            <p:cNvPicPr preferRelativeResize="0"/>
            <p:nvPr/>
          </p:nvPicPr>
          <p:blipFill>
            <a:blip r:embed="rId3">
              <a:alphaModFix/>
            </a:blip>
            <a:stretch>
              <a:fillRect/>
            </a:stretch>
          </p:blipFill>
          <p:spPr>
            <a:xfrm>
              <a:off x="0" y="1018400"/>
              <a:ext cx="9143999" cy="5158138"/>
            </a:xfrm>
            <a:prstGeom prst="rect">
              <a:avLst/>
            </a:prstGeom>
            <a:noFill/>
            <a:ln>
              <a:noFill/>
            </a:ln>
          </p:spPr>
        </p:pic>
        <p:pic>
          <p:nvPicPr>
            <p:cNvPr id="93" name="Shape 93"/>
            <p:cNvPicPr preferRelativeResize="0"/>
            <p:nvPr/>
          </p:nvPicPr>
          <p:blipFill>
            <a:blip r:embed="rId4">
              <a:alphaModFix/>
            </a:blip>
            <a:stretch>
              <a:fillRect/>
            </a:stretch>
          </p:blipFill>
          <p:spPr>
            <a:xfrm>
              <a:off x="0" y="6085403"/>
              <a:ext cx="9144001" cy="772595"/>
            </a:xfrm>
            <a:prstGeom prst="rect">
              <a:avLst/>
            </a:prstGeom>
            <a:noFill/>
            <a:ln>
              <a:noFill/>
            </a:ln>
          </p:spPr>
        </p:pic>
      </p:grpSp>
    </p:spTree>
    <p:extLst>
      <p:ext uri="{BB962C8B-B14F-4D97-AF65-F5344CB8AC3E}">
        <p14:creationId xmlns:p14="http://schemas.microsoft.com/office/powerpoint/2010/main" val="3273400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t>EquatIO input methods</a:t>
            </a:r>
            <a:endParaRPr sz="2800" b="0" i="0" u="none" strike="noStrike" cap="none">
              <a:solidFill>
                <a:schemeClr val="lt1"/>
              </a:solidFill>
              <a:latin typeface="Arial"/>
              <a:ea typeface="Arial"/>
              <a:cs typeface="Arial"/>
              <a:sym typeface="Arial"/>
            </a:endParaRPr>
          </a:p>
        </p:txBody>
      </p:sp>
      <p:grpSp>
        <p:nvGrpSpPr>
          <p:cNvPr id="99" name="Shape 99" descr="EquatIO is built on Universal Design for Learning (UDL) principles - increasing engagement through a personalized learning experience; enabling students to demonstrate mastery in multiple ways: prediction, LaTeX, handwriting recognition, speech input, mobile image recognition, Desmos graphing, and easy shapes creation" title="Transforming STEM Classrooms"/>
          <p:cNvGrpSpPr/>
          <p:nvPr/>
        </p:nvGrpSpPr>
        <p:grpSpPr>
          <a:xfrm>
            <a:off x="0" y="1055400"/>
            <a:ext cx="9144001" cy="5802598"/>
            <a:chOff x="0" y="1055400"/>
            <a:chExt cx="9144001" cy="5802598"/>
          </a:xfrm>
        </p:grpSpPr>
        <p:pic>
          <p:nvPicPr>
            <p:cNvPr id="101" name="Shape 101"/>
            <p:cNvPicPr preferRelativeResize="0"/>
            <p:nvPr/>
          </p:nvPicPr>
          <p:blipFill rotWithShape="1">
            <a:blip r:embed="rId3">
              <a:alphaModFix/>
            </a:blip>
            <a:srcRect b="1487"/>
            <a:stretch/>
          </p:blipFill>
          <p:spPr>
            <a:xfrm>
              <a:off x="0" y="1055400"/>
              <a:ext cx="9144000" cy="5085499"/>
            </a:xfrm>
            <a:prstGeom prst="rect">
              <a:avLst/>
            </a:prstGeom>
            <a:noFill/>
            <a:ln>
              <a:noFill/>
            </a:ln>
          </p:spPr>
        </p:pic>
        <p:pic>
          <p:nvPicPr>
            <p:cNvPr id="100" name="Shape 100"/>
            <p:cNvPicPr preferRelativeResize="0"/>
            <p:nvPr/>
          </p:nvPicPr>
          <p:blipFill>
            <a:blip r:embed="rId4">
              <a:alphaModFix/>
            </a:blip>
            <a:stretch>
              <a:fillRect/>
            </a:stretch>
          </p:blipFill>
          <p:spPr>
            <a:xfrm>
              <a:off x="0" y="6085403"/>
              <a:ext cx="9144001" cy="772595"/>
            </a:xfrm>
            <a:prstGeom prst="rect">
              <a:avLst/>
            </a:prstGeom>
            <a:noFill/>
            <a:ln>
              <a:noFill/>
            </a:ln>
          </p:spPr>
        </p:pic>
      </p:grpSp>
    </p:spTree>
    <p:extLst>
      <p:ext uri="{BB962C8B-B14F-4D97-AF65-F5344CB8AC3E}">
        <p14:creationId xmlns:p14="http://schemas.microsoft.com/office/powerpoint/2010/main" val="2450086730"/>
      </p:ext>
    </p:extLst>
  </p:cSld>
  <p:clrMapOvr>
    <a:masterClrMapping/>
  </p:clrMapOvr>
</p:sld>
</file>

<file path=ppt/theme/theme1.xml><?xml version="1.0" encoding="utf-8"?>
<a:theme xmlns:a="http://schemas.openxmlformats.org/drawingml/2006/main" name="Benetech">
  <a:themeElements>
    <a:clrScheme name="Custom 357">
      <a:dk1>
        <a:sysClr val="windowText" lastClr="000000"/>
      </a:dk1>
      <a:lt1>
        <a:sysClr val="window" lastClr="FFFFFF"/>
      </a:lt1>
      <a:dk2>
        <a:srgbClr val="002251"/>
      </a:dk2>
      <a:lt2>
        <a:srgbClr val="AFB1B4"/>
      </a:lt2>
      <a:accent1>
        <a:srgbClr val="CD3D17"/>
      </a:accent1>
      <a:accent2>
        <a:srgbClr val="FA8512"/>
      </a:accent2>
      <a:accent3>
        <a:srgbClr val="C1D82F"/>
      </a:accent3>
      <a:accent4>
        <a:srgbClr val="55C1DC"/>
      </a:accent4>
      <a:accent5>
        <a:srgbClr val="FFB819"/>
      </a:accent5>
      <a:accent6>
        <a:srgbClr val="695743"/>
      </a:accent6>
      <a:hlink>
        <a:srgbClr val="818E98"/>
      </a:hlink>
      <a:folHlink>
        <a:srgbClr val="EAE2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B819"/>
        </a:solidFill>
        <a:ln>
          <a:noFill/>
        </a:ln>
        <a:effectLst/>
      </a:spPr>
      <a:bodyPr rtlCol="0" anchor="ctr"/>
      <a:lstStyle>
        <a:defPPr algn="ctr">
          <a:defRPr dirty="0" smtClean="0">
            <a:latin typeface="Whitney Bold"/>
            <a:cs typeface="Whitney Bold"/>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91440" tIns="45720" rIns="91440" bIns="45720" rtlCol="0" anchor="b" anchorCtr="0">
        <a:spAutoFit/>
      </a:bodyPr>
      <a:lstStyle>
        <a:defPPr marR="0" algn="l" defTabSz="457200" rtl="0" eaLnBrk="1" fontAlgn="auto" latinLnBrk="0" hangingPunct="1">
          <a:lnSpc>
            <a:spcPct val="90000"/>
          </a:lnSpc>
          <a:spcAft>
            <a:spcPts val="0"/>
          </a:spcAft>
          <a:buClrTx/>
          <a:buSzTx/>
          <a:buFont typeface="Arial"/>
          <a:buNone/>
          <a:tabLst/>
          <a:defRPr kumimoji="0" sz="2800" u="none" strike="noStrike" kern="1200" cap="none" spc="0" normalizeH="0" baseline="0" noProof="0" dirty="0" smtClean="0">
            <a:ln>
              <a:noFill/>
            </a:ln>
            <a:effectLst/>
            <a:uLnTx/>
            <a:uFillTx/>
            <a:latin typeface="Whitney Book"/>
            <a:ea typeface="+mn-ea"/>
            <a:cs typeface="Whitney Book"/>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Benetech</Template>
  <TotalTime>123190</TotalTime>
  <Words>415</Words>
  <Application>Microsoft Office PowerPoint</Application>
  <PresentationFormat>On-screen Show (4:3)</PresentationFormat>
  <Paragraphs>97</Paragraphs>
  <Slides>17</Slides>
  <Notes>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Benetech</vt:lpstr>
      <vt:lpstr>A New Breed of Accessible Tools for Mathematics: Digital Math Editors</vt:lpstr>
      <vt:lpstr>Today’s Presenters</vt:lpstr>
      <vt:lpstr>Why is Math So Hard? </vt:lpstr>
      <vt:lpstr>PowerPoint Presentation</vt:lpstr>
      <vt:lpstr>Benetech Math Editor</vt:lpstr>
      <vt:lpstr>Example from the Benetech Math Editor</vt:lpstr>
      <vt:lpstr>PowerPoint Presentation</vt:lpstr>
      <vt:lpstr>EquatIO integrations</vt:lpstr>
      <vt:lpstr>EquatIO input methods</vt:lpstr>
      <vt:lpstr>EquatIO input methods</vt:lpstr>
      <vt:lpstr>PowerPoint Presentation</vt:lpstr>
      <vt:lpstr>Accessible Equation Editor</vt:lpstr>
      <vt:lpstr>PowerPoint Presentation</vt:lpstr>
      <vt:lpstr>MathType Accessibility</vt:lpstr>
      <vt:lpstr>MathType Web Accessibility</vt:lpstr>
      <vt:lpstr>MathType Desktop Accessibility</vt:lpstr>
      <vt:lpstr>Questions?</vt:lpstr>
    </vt:vector>
  </TitlesOfParts>
  <Company>Benetech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Carl Rand</dc:creator>
  <cp:lastModifiedBy>soiffer</cp:lastModifiedBy>
  <cp:revision>815</cp:revision>
  <cp:lastPrinted>2014-11-14T01:18:07Z</cp:lastPrinted>
  <dcterms:created xsi:type="dcterms:W3CDTF">2011-04-01T21:24:04Z</dcterms:created>
  <dcterms:modified xsi:type="dcterms:W3CDTF">2018-03-21T20:20:36Z</dcterms:modified>
</cp:coreProperties>
</file>