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2"/>
  </p:sldMasterIdLst>
  <p:notesMasterIdLst>
    <p:notesMasterId r:id="rId65"/>
  </p:notesMasterIdLst>
  <p:sldIdLst>
    <p:sldId id="256" r:id="rId3"/>
    <p:sldId id="260" r:id="rId4"/>
    <p:sldId id="261" r:id="rId5"/>
    <p:sldId id="262" r:id="rId6"/>
    <p:sldId id="263" r:id="rId7"/>
    <p:sldId id="257" r:id="rId8"/>
    <p:sldId id="258" r:id="rId9"/>
    <p:sldId id="259" r:id="rId10"/>
    <p:sldId id="264" r:id="rId11"/>
    <p:sldId id="309" r:id="rId12"/>
    <p:sldId id="310" r:id="rId13"/>
    <p:sldId id="311" r:id="rId14"/>
    <p:sldId id="312" r:id="rId15"/>
    <p:sldId id="313" r:id="rId16"/>
    <p:sldId id="314" r:id="rId17"/>
    <p:sldId id="316" r:id="rId18"/>
    <p:sldId id="317" r:id="rId19"/>
    <p:sldId id="318" r:id="rId20"/>
    <p:sldId id="319" r:id="rId21"/>
    <p:sldId id="320" r:id="rId22"/>
    <p:sldId id="322" r:id="rId23"/>
    <p:sldId id="308"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1" r:id="rId38"/>
    <p:sldId id="282" r:id="rId39"/>
    <p:sldId id="283" r:id="rId40"/>
    <p:sldId id="284" r:id="rId41"/>
    <p:sldId id="285" r:id="rId42"/>
    <p:sldId id="286" r:id="rId43"/>
    <p:sldId id="287" r:id="rId44"/>
    <p:sldId id="288" r:id="rId45"/>
    <p:sldId id="289" r:id="rId46"/>
    <p:sldId id="290" r:id="rId47"/>
    <p:sldId id="292" r:id="rId48"/>
    <p:sldId id="291"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28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5" autoAdjust="0"/>
    <p:restoredTop sz="85627" autoAdjust="0"/>
  </p:normalViewPr>
  <p:slideViewPr>
    <p:cSldViewPr snapToGrid="0" snapToObjects="1">
      <p:cViewPr varScale="1">
        <p:scale>
          <a:sx n="58" d="100"/>
          <a:sy n="58"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_rels/data1.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3" Type="http://schemas.openxmlformats.org/officeDocument/2006/relationships/image" Target="../media/image6.tiff"/><Relationship Id="rId7" Type="http://schemas.openxmlformats.org/officeDocument/2006/relationships/image" Target="../media/image10.jpeg"/><Relationship Id="rId12"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image" Target="../media/image4.jpeg"/><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F2FC24-D328-9D48-9AD0-3E442F24C6EB}"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99C2C0AF-CC0B-F844-92B9-F611B1E752BA}">
      <dgm:prSet phldrT="[Text]"/>
      <dgm:spPr/>
      <dgm:t>
        <a:bodyPr/>
        <a:lstStyle/>
        <a:p>
          <a:r>
            <a:rPr lang="en-US" dirty="0"/>
            <a:t>Image</a:t>
          </a:r>
        </a:p>
      </dgm:t>
    </dgm:pt>
    <dgm:pt modelId="{A02A4AF0-4966-8E4E-95F5-702C6955C588}" type="parTrans" cxnId="{987615B4-2915-3144-920C-531E37179F4B}">
      <dgm:prSet/>
      <dgm:spPr/>
      <dgm:t>
        <a:bodyPr/>
        <a:lstStyle/>
        <a:p>
          <a:endParaRPr lang="en-US"/>
        </a:p>
      </dgm:t>
    </dgm:pt>
    <dgm:pt modelId="{9171E585-D5BA-7D45-8A01-C3A62DF07B95}" type="sibTrans" cxnId="{987615B4-2915-3144-920C-531E37179F4B}">
      <dgm:prSet/>
      <dgm:spPr/>
      <dgm:t>
        <a:bodyPr/>
        <a:lstStyle/>
        <a:p>
          <a:endParaRPr lang="en-US"/>
        </a:p>
      </dgm:t>
    </dgm:pt>
    <dgm:pt modelId="{6EF599CE-CA82-0542-A6B2-EBF1C824674A}">
      <dgm:prSet phldrT="[Text]"/>
      <dgm:spPr/>
      <dgm:t>
        <a:bodyPr/>
        <a:lstStyle/>
        <a:p>
          <a:r>
            <a:rPr lang="en-US" dirty="0"/>
            <a:t>Numerical</a:t>
          </a:r>
        </a:p>
      </dgm:t>
    </dgm:pt>
    <dgm:pt modelId="{898EEB7E-2439-FA4C-B382-E0D726F3DD51}" type="parTrans" cxnId="{3D1B9200-5598-8745-8F5F-6CDDB332C8AA}">
      <dgm:prSet/>
      <dgm:spPr/>
      <dgm:t>
        <a:bodyPr/>
        <a:lstStyle/>
        <a:p>
          <a:endParaRPr lang="en-US"/>
        </a:p>
      </dgm:t>
    </dgm:pt>
    <dgm:pt modelId="{9A37FAA7-551D-774D-9265-D644FC44AF64}" type="sibTrans" cxnId="{3D1B9200-5598-8745-8F5F-6CDDB332C8AA}">
      <dgm:prSet/>
      <dgm:spPr/>
      <dgm:t>
        <a:bodyPr/>
        <a:lstStyle/>
        <a:p>
          <a:endParaRPr lang="en-US"/>
        </a:p>
      </dgm:t>
    </dgm:pt>
    <dgm:pt modelId="{EF4D8AA7-F2D8-044A-80BA-B32DD0986A10}">
      <dgm:prSet phldrT="[Text]"/>
      <dgm:spPr/>
      <dgm:t>
        <a:bodyPr/>
        <a:lstStyle/>
        <a:p>
          <a:r>
            <a:rPr lang="en-US" dirty="0"/>
            <a:t>Equations</a:t>
          </a:r>
        </a:p>
      </dgm:t>
    </dgm:pt>
    <dgm:pt modelId="{4F9F658A-B08F-8D44-9FFA-6E8160A184D6}" type="parTrans" cxnId="{D76ECD70-CD3E-7245-90EF-33039FDE2F01}">
      <dgm:prSet/>
      <dgm:spPr/>
      <dgm:t>
        <a:bodyPr/>
        <a:lstStyle/>
        <a:p>
          <a:endParaRPr lang="en-US"/>
        </a:p>
      </dgm:t>
    </dgm:pt>
    <dgm:pt modelId="{D60CEF99-954C-9149-8C37-EC89FA66431D}" type="sibTrans" cxnId="{D76ECD70-CD3E-7245-90EF-33039FDE2F01}">
      <dgm:prSet/>
      <dgm:spPr/>
      <dgm:t>
        <a:bodyPr/>
        <a:lstStyle/>
        <a:p>
          <a:endParaRPr lang="en-US"/>
        </a:p>
      </dgm:t>
    </dgm:pt>
    <dgm:pt modelId="{895462F8-FB5A-1C40-8119-1BD9AF3884B4}">
      <dgm:prSet phldrT="[Text]"/>
      <dgm:spPr/>
      <dgm:t>
        <a:bodyPr/>
        <a:lstStyle/>
        <a:p>
          <a:r>
            <a:rPr lang="en-US" dirty="0"/>
            <a:t>Chemical Formulas</a:t>
          </a:r>
        </a:p>
      </dgm:t>
    </dgm:pt>
    <dgm:pt modelId="{BC015FC8-348B-0446-AD68-E2EAD61C1FC7}" type="parTrans" cxnId="{C90E9584-FBBA-0746-8E76-6CBC1D36CB2F}">
      <dgm:prSet/>
      <dgm:spPr/>
      <dgm:t>
        <a:bodyPr/>
        <a:lstStyle/>
        <a:p>
          <a:endParaRPr lang="en-US"/>
        </a:p>
      </dgm:t>
    </dgm:pt>
    <dgm:pt modelId="{00CA65FD-C1AF-4C44-AF88-5C16CE6DC7ED}" type="sibTrans" cxnId="{C90E9584-FBBA-0746-8E76-6CBC1D36CB2F}">
      <dgm:prSet/>
      <dgm:spPr/>
      <dgm:t>
        <a:bodyPr/>
        <a:lstStyle/>
        <a:p>
          <a:endParaRPr lang="en-US"/>
        </a:p>
      </dgm:t>
    </dgm:pt>
    <dgm:pt modelId="{AF10509B-74D8-1A40-AECD-99D1CDD6C89B}">
      <dgm:prSet phldrT="[Text]"/>
      <dgm:spPr/>
      <dgm:t>
        <a:bodyPr/>
        <a:lstStyle/>
        <a:p>
          <a:r>
            <a:rPr lang="en-US" dirty="0"/>
            <a:t>Diagrams / Charts</a:t>
          </a:r>
        </a:p>
      </dgm:t>
    </dgm:pt>
    <dgm:pt modelId="{7BDA2ED8-C893-8246-8F11-4DB6E2410C8E}" type="parTrans" cxnId="{9DD4CCFE-C736-EB42-BA97-DC7EF2E5E7B4}">
      <dgm:prSet/>
      <dgm:spPr/>
      <dgm:t>
        <a:bodyPr/>
        <a:lstStyle/>
        <a:p>
          <a:endParaRPr lang="en-US"/>
        </a:p>
      </dgm:t>
    </dgm:pt>
    <dgm:pt modelId="{648DC874-FCBD-7C4F-BE0E-5E2B969E0B5F}" type="sibTrans" cxnId="{9DD4CCFE-C736-EB42-BA97-DC7EF2E5E7B4}">
      <dgm:prSet/>
      <dgm:spPr/>
      <dgm:t>
        <a:bodyPr/>
        <a:lstStyle/>
        <a:p>
          <a:endParaRPr lang="en-US"/>
        </a:p>
      </dgm:t>
    </dgm:pt>
    <dgm:pt modelId="{163B6611-6E52-3845-BA95-CEB33C43F48F}">
      <dgm:prSet phldrT="[Text]"/>
      <dgm:spPr/>
      <dgm:t>
        <a:bodyPr/>
        <a:lstStyle/>
        <a:p>
          <a:r>
            <a:rPr lang="en-US" dirty="0"/>
            <a:t>Venn Diagram</a:t>
          </a:r>
        </a:p>
      </dgm:t>
    </dgm:pt>
    <dgm:pt modelId="{DB3579C8-A5BB-D349-B19D-9324A07A91FA}" type="parTrans" cxnId="{6CC7DA3A-9E89-DA4C-BF48-46E791FF768D}">
      <dgm:prSet/>
      <dgm:spPr/>
      <dgm:t>
        <a:bodyPr/>
        <a:lstStyle/>
        <a:p>
          <a:endParaRPr lang="en-US"/>
        </a:p>
      </dgm:t>
    </dgm:pt>
    <dgm:pt modelId="{90441150-D2D7-874E-B72C-51068CE6CE9E}" type="sibTrans" cxnId="{6CC7DA3A-9E89-DA4C-BF48-46E791FF768D}">
      <dgm:prSet/>
      <dgm:spPr/>
      <dgm:t>
        <a:bodyPr/>
        <a:lstStyle/>
        <a:p>
          <a:endParaRPr lang="en-US"/>
        </a:p>
      </dgm:t>
    </dgm:pt>
    <dgm:pt modelId="{E1511F70-5A7C-124B-BA1E-62E1784F16F0}">
      <dgm:prSet phldrT="[Text]"/>
      <dgm:spPr/>
      <dgm:t>
        <a:bodyPr/>
        <a:lstStyle/>
        <a:p>
          <a:r>
            <a:rPr lang="en-US" dirty="0"/>
            <a:t>Pie Chart</a:t>
          </a:r>
        </a:p>
      </dgm:t>
    </dgm:pt>
    <dgm:pt modelId="{C80612C7-0DBE-ED43-929E-F82756141A1C}" type="parTrans" cxnId="{CE3DC1B5-767D-7B4A-9C53-F3311000FE8A}">
      <dgm:prSet/>
      <dgm:spPr/>
      <dgm:t>
        <a:bodyPr/>
        <a:lstStyle/>
        <a:p>
          <a:endParaRPr lang="en-US"/>
        </a:p>
      </dgm:t>
    </dgm:pt>
    <dgm:pt modelId="{3FEC5BCF-0D98-B949-BFCF-EEB1991CE925}" type="sibTrans" cxnId="{CE3DC1B5-767D-7B4A-9C53-F3311000FE8A}">
      <dgm:prSet/>
      <dgm:spPr/>
      <dgm:t>
        <a:bodyPr/>
        <a:lstStyle/>
        <a:p>
          <a:endParaRPr lang="en-US"/>
        </a:p>
      </dgm:t>
    </dgm:pt>
    <dgm:pt modelId="{9402466D-3ABB-BB4B-B7E5-F3338DD0C22A}">
      <dgm:prSet phldrT="[Text]"/>
      <dgm:spPr/>
      <dgm:t>
        <a:bodyPr/>
        <a:lstStyle/>
        <a:p>
          <a:r>
            <a:rPr lang="en-US" dirty="0"/>
            <a:t>Scatter Plot</a:t>
          </a:r>
        </a:p>
      </dgm:t>
    </dgm:pt>
    <dgm:pt modelId="{D6CE32E9-71D3-734A-BAF6-FACDECA811F2}" type="parTrans" cxnId="{AB32F6D6-8DB9-A342-B2A4-8FA3D004881F}">
      <dgm:prSet/>
      <dgm:spPr/>
      <dgm:t>
        <a:bodyPr/>
        <a:lstStyle/>
        <a:p>
          <a:endParaRPr lang="en-US"/>
        </a:p>
      </dgm:t>
    </dgm:pt>
    <dgm:pt modelId="{46CF7DFE-59FF-E34C-89D3-193C05FBAE6E}" type="sibTrans" cxnId="{AB32F6D6-8DB9-A342-B2A4-8FA3D004881F}">
      <dgm:prSet/>
      <dgm:spPr/>
      <dgm:t>
        <a:bodyPr/>
        <a:lstStyle/>
        <a:p>
          <a:endParaRPr lang="en-US"/>
        </a:p>
      </dgm:t>
    </dgm:pt>
    <dgm:pt modelId="{79D3415C-D85C-C54A-8977-8148C5EFB91B}">
      <dgm:prSet phldrT="[Text]"/>
      <dgm:spPr/>
      <dgm:t>
        <a:bodyPr/>
        <a:lstStyle/>
        <a:p>
          <a:r>
            <a:rPr lang="en-US" dirty="0"/>
            <a:t>...</a:t>
          </a:r>
          <a:r>
            <a:rPr lang="en-US" dirty="0" err="1"/>
            <a:t>etc</a:t>
          </a:r>
          <a:endParaRPr lang="en-US" dirty="0"/>
        </a:p>
      </dgm:t>
    </dgm:pt>
    <dgm:pt modelId="{414702C4-85AF-394E-B5DB-1B6EB8DEF42E}" type="parTrans" cxnId="{03546242-848B-E340-B7DB-75A8443226AD}">
      <dgm:prSet/>
      <dgm:spPr/>
      <dgm:t>
        <a:bodyPr/>
        <a:lstStyle/>
        <a:p>
          <a:endParaRPr lang="en-US"/>
        </a:p>
      </dgm:t>
    </dgm:pt>
    <dgm:pt modelId="{95807DAA-33ED-5148-AE07-699EBB5DDF7C}" type="sibTrans" cxnId="{03546242-848B-E340-B7DB-75A8443226AD}">
      <dgm:prSet/>
      <dgm:spPr/>
      <dgm:t>
        <a:bodyPr/>
        <a:lstStyle/>
        <a:p>
          <a:endParaRPr lang="en-US"/>
        </a:p>
      </dgm:t>
    </dgm:pt>
    <dgm:pt modelId="{F35E0763-5468-FA46-A6E2-369010AC404D}">
      <dgm:prSet phldrT="[Text]"/>
      <dgm:spPr/>
      <dgm:t>
        <a:bodyPr/>
        <a:lstStyle/>
        <a:p>
          <a:r>
            <a:rPr lang="en-US" dirty="0"/>
            <a:t>Word Art / Titles</a:t>
          </a:r>
        </a:p>
      </dgm:t>
    </dgm:pt>
    <dgm:pt modelId="{474557C0-6BFB-BC4D-A5F2-DF590148B8D2}" type="parTrans" cxnId="{938178D2-2F93-E94D-BC00-AA9413DC97B6}">
      <dgm:prSet/>
      <dgm:spPr/>
      <dgm:t>
        <a:bodyPr/>
        <a:lstStyle/>
        <a:p>
          <a:endParaRPr lang="en-US"/>
        </a:p>
      </dgm:t>
    </dgm:pt>
    <dgm:pt modelId="{5E30A87A-573F-CE4E-AE70-4BDA43DE8C03}" type="sibTrans" cxnId="{938178D2-2F93-E94D-BC00-AA9413DC97B6}">
      <dgm:prSet/>
      <dgm:spPr/>
      <dgm:t>
        <a:bodyPr/>
        <a:lstStyle/>
        <a:p>
          <a:endParaRPr lang="en-US"/>
        </a:p>
      </dgm:t>
    </dgm:pt>
    <dgm:pt modelId="{90D6A762-2F6C-1C4A-A22C-527380001803}">
      <dgm:prSet phldrT="[Text]"/>
      <dgm:spPr/>
      <dgm:t>
        <a:bodyPr/>
        <a:lstStyle/>
        <a:p>
          <a:r>
            <a:rPr lang="en-US" dirty="0"/>
            <a:t>Maps</a:t>
          </a:r>
        </a:p>
      </dgm:t>
    </dgm:pt>
    <dgm:pt modelId="{DA6C8FB3-E091-0549-979C-F551435DF3EB}" type="parTrans" cxnId="{5BDE710D-59B5-394A-BB3D-1178F29CFB6F}">
      <dgm:prSet/>
      <dgm:spPr/>
      <dgm:t>
        <a:bodyPr/>
        <a:lstStyle/>
        <a:p>
          <a:endParaRPr lang="en-US"/>
        </a:p>
      </dgm:t>
    </dgm:pt>
    <dgm:pt modelId="{FE8F3B46-8A38-8D41-A11D-16A79206DB61}" type="sibTrans" cxnId="{5BDE710D-59B5-394A-BB3D-1178F29CFB6F}">
      <dgm:prSet/>
      <dgm:spPr/>
      <dgm:t>
        <a:bodyPr/>
        <a:lstStyle/>
        <a:p>
          <a:endParaRPr lang="en-US"/>
        </a:p>
      </dgm:t>
    </dgm:pt>
    <dgm:pt modelId="{C8C8D15C-78E1-4848-8DC5-2F7F84E3A583}">
      <dgm:prSet phldrT="[Text]"/>
      <dgm:spPr/>
      <dgm:t>
        <a:bodyPr/>
        <a:lstStyle/>
        <a:p>
          <a:r>
            <a:rPr lang="en-US" dirty="0"/>
            <a:t>Photos</a:t>
          </a:r>
        </a:p>
      </dgm:t>
    </dgm:pt>
    <dgm:pt modelId="{D1BF1F91-8D0C-9242-9BE8-B575A52036E4}" type="parTrans" cxnId="{C5BD30F5-064A-CD4D-8644-76F3EEE6E0DC}">
      <dgm:prSet/>
      <dgm:spPr/>
      <dgm:t>
        <a:bodyPr/>
        <a:lstStyle/>
        <a:p>
          <a:endParaRPr lang="en-US"/>
        </a:p>
      </dgm:t>
    </dgm:pt>
    <dgm:pt modelId="{4E5A714D-4DA1-BC43-8374-2723B721B7B1}" type="sibTrans" cxnId="{C5BD30F5-064A-CD4D-8644-76F3EEE6E0DC}">
      <dgm:prSet/>
      <dgm:spPr/>
      <dgm:t>
        <a:bodyPr/>
        <a:lstStyle/>
        <a:p>
          <a:endParaRPr lang="en-US"/>
        </a:p>
      </dgm:t>
    </dgm:pt>
    <dgm:pt modelId="{F854AE13-6176-B744-85D4-2204048CE7AA}">
      <dgm:prSet phldrT="[Text]"/>
      <dgm:spPr/>
      <dgm:t>
        <a:bodyPr/>
        <a:lstStyle/>
        <a:p>
          <a:r>
            <a:rPr lang="en-US" dirty="0"/>
            <a:t>Paintings / Drawings</a:t>
          </a:r>
        </a:p>
      </dgm:t>
    </dgm:pt>
    <dgm:pt modelId="{161FEBB7-E59B-EA42-B880-19E248674668}" type="parTrans" cxnId="{5268058E-5AE0-E74E-AE74-D04BC2927F3A}">
      <dgm:prSet/>
      <dgm:spPr/>
      <dgm:t>
        <a:bodyPr/>
        <a:lstStyle/>
        <a:p>
          <a:endParaRPr lang="en-US"/>
        </a:p>
      </dgm:t>
    </dgm:pt>
    <dgm:pt modelId="{866C59EA-51A7-134D-94F9-400A707F6261}" type="sibTrans" cxnId="{5268058E-5AE0-E74E-AE74-D04BC2927F3A}">
      <dgm:prSet/>
      <dgm:spPr/>
      <dgm:t>
        <a:bodyPr/>
        <a:lstStyle/>
        <a:p>
          <a:endParaRPr lang="en-US"/>
        </a:p>
      </dgm:t>
    </dgm:pt>
    <dgm:pt modelId="{49F9CF76-150A-2F43-A04D-B2B0D7A3D0EC}">
      <dgm:prSet phldrT="[Text]"/>
      <dgm:spPr/>
      <dgm:t>
        <a:bodyPr/>
        <a:lstStyle/>
        <a:p>
          <a:r>
            <a:rPr lang="en-US" dirty="0"/>
            <a:t>Tables</a:t>
          </a:r>
        </a:p>
      </dgm:t>
    </dgm:pt>
    <dgm:pt modelId="{522DD1C0-24F9-AF4B-8693-F687C042C916}" type="parTrans" cxnId="{3C184206-D816-9946-B9C0-71130415BF75}">
      <dgm:prSet/>
      <dgm:spPr/>
      <dgm:t>
        <a:bodyPr/>
        <a:lstStyle/>
        <a:p>
          <a:endParaRPr lang="en-US"/>
        </a:p>
      </dgm:t>
    </dgm:pt>
    <dgm:pt modelId="{86514D67-BF0C-6D46-956A-6C9F11E8F171}" type="sibTrans" cxnId="{3C184206-D816-9946-B9C0-71130415BF75}">
      <dgm:prSet/>
      <dgm:spPr/>
      <dgm:t>
        <a:bodyPr/>
        <a:lstStyle/>
        <a:p>
          <a:endParaRPr lang="en-US"/>
        </a:p>
      </dgm:t>
    </dgm:pt>
    <dgm:pt modelId="{F2FBC1B4-FEC7-FB4E-B80D-015A373DBAAD}" type="pres">
      <dgm:prSet presAssocID="{66F2FC24-D328-9D48-9AD0-3E442F24C6EB}" presName="hierChild1" presStyleCnt="0">
        <dgm:presLayoutVars>
          <dgm:chPref val="1"/>
          <dgm:dir/>
          <dgm:animOne val="branch"/>
          <dgm:animLvl val="lvl"/>
          <dgm:resizeHandles/>
        </dgm:presLayoutVars>
      </dgm:prSet>
      <dgm:spPr/>
      <dgm:t>
        <a:bodyPr/>
        <a:lstStyle/>
        <a:p>
          <a:endParaRPr lang="en-US"/>
        </a:p>
      </dgm:t>
    </dgm:pt>
    <dgm:pt modelId="{03795D05-BD46-FF49-A797-777F2FEB3964}" type="pres">
      <dgm:prSet presAssocID="{99C2C0AF-CC0B-F844-92B9-F611B1E752BA}" presName="hierRoot1" presStyleCnt="0"/>
      <dgm:spPr/>
    </dgm:pt>
    <dgm:pt modelId="{EC5F4013-907C-1A44-8D26-2756845048A4}" type="pres">
      <dgm:prSet presAssocID="{99C2C0AF-CC0B-F844-92B9-F611B1E752BA}" presName="composite" presStyleCnt="0"/>
      <dgm:spPr/>
    </dgm:pt>
    <dgm:pt modelId="{B20594A2-3A33-374B-AB6E-552852B831D0}" type="pres">
      <dgm:prSet presAssocID="{99C2C0AF-CC0B-F844-92B9-F611B1E752BA}" presName="image" presStyleLbl="node0" presStyleIdx="0" presStyleCnt="1"/>
      <dgm:spPr/>
      <dgm:extLst>
        <a:ext uri="{E40237B7-FDA0-4F09-8148-C483321AD2D9}">
          <dgm14:cNvPr xmlns:dgm14="http://schemas.microsoft.com/office/drawing/2010/diagram" id="0" name="" descr="generic image icon" title="image placeholder"/>
        </a:ext>
      </dgm:extLst>
    </dgm:pt>
    <dgm:pt modelId="{C48579F1-28BF-0D4A-BAF9-2ED75A5814D2}" type="pres">
      <dgm:prSet presAssocID="{99C2C0AF-CC0B-F844-92B9-F611B1E752BA}" presName="text" presStyleLbl="revTx" presStyleIdx="0" presStyleCnt="14">
        <dgm:presLayoutVars>
          <dgm:chPref val="3"/>
        </dgm:presLayoutVars>
      </dgm:prSet>
      <dgm:spPr/>
      <dgm:t>
        <a:bodyPr/>
        <a:lstStyle/>
        <a:p>
          <a:endParaRPr lang="en-US"/>
        </a:p>
      </dgm:t>
    </dgm:pt>
    <dgm:pt modelId="{BBD64F43-8233-D247-814E-36CF78CD0E20}" type="pres">
      <dgm:prSet presAssocID="{99C2C0AF-CC0B-F844-92B9-F611B1E752BA}" presName="hierChild2" presStyleCnt="0"/>
      <dgm:spPr/>
    </dgm:pt>
    <dgm:pt modelId="{EDE9A2A2-9BBA-8643-8D0F-FCEDE96D2E06}" type="pres">
      <dgm:prSet presAssocID="{898EEB7E-2439-FA4C-B382-E0D726F3DD51}" presName="Name10" presStyleLbl="parChTrans1D2" presStyleIdx="0" presStyleCnt="7"/>
      <dgm:spPr/>
      <dgm:t>
        <a:bodyPr/>
        <a:lstStyle/>
        <a:p>
          <a:endParaRPr lang="en-US"/>
        </a:p>
      </dgm:t>
    </dgm:pt>
    <dgm:pt modelId="{FFA4967C-9ED2-4942-B70C-0EBCB3F2AA68}" type="pres">
      <dgm:prSet presAssocID="{6EF599CE-CA82-0542-A6B2-EBF1C824674A}" presName="hierRoot2" presStyleCnt="0"/>
      <dgm:spPr/>
    </dgm:pt>
    <dgm:pt modelId="{4A0F2A46-4C58-BF42-9889-B526C62B7029}" type="pres">
      <dgm:prSet presAssocID="{6EF599CE-CA82-0542-A6B2-EBF1C824674A}" presName="composite2" presStyleCnt="0"/>
      <dgm:spPr/>
    </dgm:pt>
    <dgm:pt modelId="{3941418E-8C08-2743-B7D0-88E18B4E05FE}" type="pres">
      <dgm:prSet presAssocID="{6EF599CE-CA82-0542-A6B2-EBF1C824674A}" presName="image2" presStyleLbl="node2" presStyleIdx="0" presStyleCnt="7"/>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math icon" title="math"/>
        </a:ext>
      </dgm:extLst>
    </dgm:pt>
    <dgm:pt modelId="{3AD23295-A1DF-5B45-B803-D087A32D25D0}" type="pres">
      <dgm:prSet presAssocID="{6EF599CE-CA82-0542-A6B2-EBF1C824674A}" presName="text2" presStyleLbl="revTx" presStyleIdx="1" presStyleCnt="14">
        <dgm:presLayoutVars>
          <dgm:chPref val="3"/>
        </dgm:presLayoutVars>
      </dgm:prSet>
      <dgm:spPr/>
      <dgm:t>
        <a:bodyPr/>
        <a:lstStyle/>
        <a:p>
          <a:endParaRPr lang="en-US"/>
        </a:p>
      </dgm:t>
    </dgm:pt>
    <dgm:pt modelId="{7D9B41F1-8678-DF4C-A7E4-12A9727982A2}" type="pres">
      <dgm:prSet presAssocID="{6EF599CE-CA82-0542-A6B2-EBF1C824674A}" presName="hierChild3" presStyleCnt="0"/>
      <dgm:spPr/>
    </dgm:pt>
    <dgm:pt modelId="{463ACBEF-0CDA-DF42-93AE-B1AF7F0621AC}" type="pres">
      <dgm:prSet presAssocID="{4F9F658A-B08F-8D44-9FFA-6E8160A184D6}" presName="Name17" presStyleLbl="parChTrans1D3" presStyleIdx="0" presStyleCnt="6"/>
      <dgm:spPr/>
      <dgm:t>
        <a:bodyPr/>
        <a:lstStyle/>
        <a:p>
          <a:endParaRPr lang="en-US"/>
        </a:p>
      </dgm:t>
    </dgm:pt>
    <dgm:pt modelId="{53228A73-4C99-3043-9594-3280EDAE8180}" type="pres">
      <dgm:prSet presAssocID="{EF4D8AA7-F2D8-044A-80BA-B32DD0986A10}" presName="hierRoot3" presStyleCnt="0"/>
      <dgm:spPr/>
    </dgm:pt>
    <dgm:pt modelId="{10ACE5CB-9B76-D044-9B60-1DA773278A7A}" type="pres">
      <dgm:prSet presAssocID="{EF4D8AA7-F2D8-044A-80BA-B32DD0986A10}" presName="composite3" presStyleCnt="0"/>
      <dgm:spPr/>
    </dgm:pt>
    <dgm:pt modelId="{E56323C4-A0BB-D94C-860D-78C8CE6DAE4F}" type="pres">
      <dgm:prSet presAssocID="{EF4D8AA7-F2D8-044A-80BA-B32DD0986A10}" presName="image3" presStyleLbl="node3" presStyleIdx="0" presStyleCnt="6" custScaleY="99302"/>
      <dgm:spPr>
        <a:blipFill dpi="0" rotWithShape="1">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equation icon" title="equation"/>
        </a:ext>
      </dgm:extLst>
    </dgm:pt>
    <dgm:pt modelId="{6C003096-49F2-7C48-A8FB-10B1B43517AE}" type="pres">
      <dgm:prSet presAssocID="{EF4D8AA7-F2D8-044A-80BA-B32DD0986A10}" presName="text3" presStyleLbl="revTx" presStyleIdx="2" presStyleCnt="14">
        <dgm:presLayoutVars>
          <dgm:chPref val="3"/>
        </dgm:presLayoutVars>
      </dgm:prSet>
      <dgm:spPr/>
      <dgm:t>
        <a:bodyPr/>
        <a:lstStyle/>
        <a:p>
          <a:endParaRPr lang="en-US"/>
        </a:p>
      </dgm:t>
    </dgm:pt>
    <dgm:pt modelId="{3655A91B-C2DC-5143-BCE9-7D7D7862E189}" type="pres">
      <dgm:prSet presAssocID="{EF4D8AA7-F2D8-044A-80BA-B32DD0986A10}" presName="hierChild4" presStyleCnt="0"/>
      <dgm:spPr/>
    </dgm:pt>
    <dgm:pt modelId="{0781DFB9-3907-B94A-9C86-2DD597B21C89}" type="pres">
      <dgm:prSet presAssocID="{BC015FC8-348B-0446-AD68-E2EAD61C1FC7}" presName="Name17" presStyleLbl="parChTrans1D3" presStyleIdx="1" presStyleCnt="6"/>
      <dgm:spPr/>
      <dgm:t>
        <a:bodyPr/>
        <a:lstStyle/>
        <a:p>
          <a:endParaRPr lang="en-US"/>
        </a:p>
      </dgm:t>
    </dgm:pt>
    <dgm:pt modelId="{17309F88-5BE2-1047-A6AF-E2A692719C40}" type="pres">
      <dgm:prSet presAssocID="{895462F8-FB5A-1C40-8119-1BD9AF3884B4}" presName="hierRoot3" presStyleCnt="0"/>
      <dgm:spPr/>
    </dgm:pt>
    <dgm:pt modelId="{1EEDAC18-A4CC-0745-B7F2-FC6AA4B7348A}" type="pres">
      <dgm:prSet presAssocID="{895462F8-FB5A-1C40-8119-1BD9AF3884B4}" presName="composite3" presStyleCnt="0"/>
      <dgm:spPr/>
    </dgm:pt>
    <dgm:pt modelId="{5697F998-0E89-CC4E-92C6-57942F6759F7}" type="pres">
      <dgm:prSet presAssocID="{895462F8-FB5A-1C40-8119-1BD9AF3884B4}" presName="image3" presStyleLbl="node3" presStyleIdx="1" presStyleCnt="6"/>
      <dgm:spPr>
        <a:blipFill>
          <a:blip xmlns:r="http://schemas.openxmlformats.org/officeDocument/2006/relationships" r:embed="rId3" cstate="email">
            <a:extLst>
              <a:ext uri="{28A0092B-C50C-407E-A947-70E740481C1C}">
                <a14:useLocalDpi xmlns:a14="http://schemas.microsoft.com/office/drawing/2010/main"/>
              </a:ext>
            </a:extLst>
          </a:blip>
          <a:stretch>
            <a:fillRect/>
          </a:stretch>
        </a:blipFill>
      </dgm:spPr>
      <dgm:t>
        <a:bodyPr/>
        <a:lstStyle/>
        <a:p>
          <a:endParaRPr lang="en-US"/>
        </a:p>
      </dgm:t>
      <dgm:extLst>
        <a:ext uri="{E40237B7-FDA0-4F09-8148-C483321AD2D9}">
          <dgm14:cNvPr xmlns:dgm14="http://schemas.microsoft.com/office/drawing/2010/diagram" id="0" name="" descr="a chemical formula icon" title="chemical formula"/>
        </a:ext>
      </dgm:extLst>
    </dgm:pt>
    <dgm:pt modelId="{B9CBEE33-4DF7-5E49-8B0A-2549794D78B7}" type="pres">
      <dgm:prSet presAssocID="{895462F8-FB5A-1C40-8119-1BD9AF3884B4}" presName="text3" presStyleLbl="revTx" presStyleIdx="3" presStyleCnt="14">
        <dgm:presLayoutVars>
          <dgm:chPref val="3"/>
        </dgm:presLayoutVars>
      </dgm:prSet>
      <dgm:spPr/>
      <dgm:t>
        <a:bodyPr/>
        <a:lstStyle/>
        <a:p>
          <a:endParaRPr lang="en-US"/>
        </a:p>
      </dgm:t>
    </dgm:pt>
    <dgm:pt modelId="{A621F9CA-0BD5-8643-BC13-AC86AA6BEB10}" type="pres">
      <dgm:prSet presAssocID="{895462F8-FB5A-1C40-8119-1BD9AF3884B4}" presName="hierChild4" presStyleCnt="0"/>
      <dgm:spPr/>
    </dgm:pt>
    <dgm:pt modelId="{1588DA9F-AA39-8147-AF84-8FF685379291}" type="pres">
      <dgm:prSet presAssocID="{7BDA2ED8-C893-8246-8F11-4DB6E2410C8E}" presName="Name10" presStyleLbl="parChTrans1D2" presStyleIdx="1" presStyleCnt="7"/>
      <dgm:spPr/>
      <dgm:t>
        <a:bodyPr/>
        <a:lstStyle/>
        <a:p>
          <a:endParaRPr lang="en-US"/>
        </a:p>
      </dgm:t>
    </dgm:pt>
    <dgm:pt modelId="{E074B2EA-9E9B-5A43-A29C-A60A61C65FD9}" type="pres">
      <dgm:prSet presAssocID="{AF10509B-74D8-1A40-AECD-99D1CDD6C89B}" presName="hierRoot2" presStyleCnt="0"/>
      <dgm:spPr/>
    </dgm:pt>
    <dgm:pt modelId="{3F917E99-C8A2-2948-A3D5-A4E8C43946A3}" type="pres">
      <dgm:prSet presAssocID="{AF10509B-74D8-1A40-AECD-99D1CDD6C89B}" presName="composite2" presStyleCnt="0"/>
      <dgm:spPr/>
    </dgm:pt>
    <dgm:pt modelId="{CB81B6F2-D140-BD45-9865-C602E018D513}" type="pres">
      <dgm:prSet presAssocID="{AF10509B-74D8-1A40-AECD-99D1CDD6C89B}" presName="image2" presStyleLbl="node2" presStyleIdx="1" presStyleCnt="7"/>
      <dgm:spPr>
        <a:blipFill>
          <a:blip xmlns:r="http://schemas.openxmlformats.org/officeDocument/2006/relationships" r:embed="rId4"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icon representing a diagram or chart" title="diagrams / charts"/>
        </a:ext>
      </dgm:extLst>
    </dgm:pt>
    <dgm:pt modelId="{491D523B-3B82-064B-9DE3-147599E53603}" type="pres">
      <dgm:prSet presAssocID="{AF10509B-74D8-1A40-AECD-99D1CDD6C89B}" presName="text2" presStyleLbl="revTx" presStyleIdx="4" presStyleCnt="14">
        <dgm:presLayoutVars>
          <dgm:chPref val="3"/>
        </dgm:presLayoutVars>
      </dgm:prSet>
      <dgm:spPr/>
      <dgm:t>
        <a:bodyPr/>
        <a:lstStyle/>
        <a:p>
          <a:endParaRPr lang="en-US"/>
        </a:p>
      </dgm:t>
    </dgm:pt>
    <dgm:pt modelId="{09B04300-73BC-5047-A057-41D890974F67}" type="pres">
      <dgm:prSet presAssocID="{AF10509B-74D8-1A40-AECD-99D1CDD6C89B}" presName="hierChild3" presStyleCnt="0"/>
      <dgm:spPr/>
    </dgm:pt>
    <dgm:pt modelId="{1C9671E1-27CE-3549-8961-9873C7C6142F}" type="pres">
      <dgm:prSet presAssocID="{DB3579C8-A5BB-D349-B19D-9324A07A91FA}" presName="Name17" presStyleLbl="parChTrans1D3" presStyleIdx="2" presStyleCnt="6"/>
      <dgm:spPr/>
      <dgm:t>
        <a:bodyPr/>
        <a:lstStyle/>
        <a:p>
          <a:endParaRPr lang="en-US"/>
        </a:p>
      </dgm:t>
    </dgm:pt>
    <dgm:pt modelId="{6606534B-56FF-054E-80CC-4E3F38AB34D2}" type="pres">
      <dgm:prSet presAssocID="{163B6611-6E52-3845-BA95-CEB33C43F48F}" presName="hierRoot3" presStyleCnt="0"/>
      <dgm:spPr/>
    </dgm:pt>
    <dgm:pt modelId="{8A3693AF-6792-474F-9D11-24C45641EED0}" type="pres">
      <dgm:prSet presAssocID="{163B6611-6E52-3845-BA95-CEB33C43F48F}" presName="composite3" presStyleCnt="0"/>
      <dgm:spPr/>
    </dgm:pt>
    <dgm:pt modelId="{C56DA45C-AD54-1445-B221-00BAEFF400B0}" type="pres">
      <dgm:prSet presAssocID="{163B6611-6E52-3845-BA95-CEB33C43F48F}" presName="image3" presStyleLbl="node3" presStyleIdx="2" presStyleCnt="6"/>
      <dgm:spPr>
        <a:blipFill>
          <a:blip xmlns:r="http://schemas.openxmlformats.org/officeDocument/2006/relationships" r:embed="rId5" cstate="email">
            <a:extLst>
              <a:ext uri="{28A0092B-C50C-407E-A947-70E740481C1C}">
                <a14:useLocalDpi xmlns:a14="http://schemas.microsoft.com/office/drawing/2010/main"/>
              </a:ext>
            </a:extLst>
          </a:blip>
          <a:stretch>
            <a:fillRect/>
          </a:stretch>
        </a:blipFill>
      </dgm:spPr>
      <dgm:t>
        <a:bodyPr/>
        <a:lstStyle/>
        <a:p>
          <a:endParaRPr lang="en-US"/>
        </a:p>
      </dgm:t>
      <dgm:extLst>
        <a:ext uri="{E40237B7-FDA0-4F09-8148-C483321AD2D9}">
          <dgm14:cNvPr xmlns:dgm14="http://schemas.microsoft.com/office/drawing/2010/diagram" id="0" name="" descr="venn diagram icon" title="venn diagram"/>
        </a:ext>
      </dgm:extLst>
    </dgm:pt>
    <dgm:pt modelId="{C22960F9-329B-A84B-A1C5-B8F60FB26801}" type="pres">
      <dgm:prSet presAssocID="{163B6611-6E52-3845-BA95-CEB33C43F48F}" presName="text3" presStyleLbl="revTx" presStyleIdx="5" presStyleCnt="14">
        <dgm:presLayoutVars>
          <dgm:chPref val="3"/>
        </dgm:presLayoutVars>
      </dgm:prSet>
      <dgm:spPr/>
      <dgm:t>
        <a:bodyPr/>
        <a:lstStyle/>
        <a:p>
          <a:endParaRPr lang="en-US"/>
        </a:p>
      </dgm:t>
    </dgm:pt>
    <dgm:pt modelId="{D981814A-B038-DE42-A6EB-7B84B4A0934E}" type="pres">
      <dgm:prSet presAssocID="{163B6611-6E52-3845-BA95-CEB33C43F48F}" presName="hierChild4" presStyleCnt="0"/>
      <dgm:spPr/>
    </dgm:pt>
    <dgm:pt modelId="{1AF0337B-48FF-3948-981B-933C34C242A6}" type="pres">
      <dgm:prSet presAssocID="{C80612C7-0DBE-ED43-929E-F82756141A1C}" presName="Name17" presStyleLbl="parChTrans1D3" presStyleIdx="3" presStyleCnt="6"/>
      <dgm:spPr/>
      <dgm:t>
        <a:bodyPr/>
        <a:lstStyle/>
        <a:p>
          <a:endParaRPr lang="en-US"/>
        </a:p>
      </dgm:t>
    </dgm:pt>
    <dgm:pt modelId="{71275E9D-D056-F845-BBDC-77AD01A1C844}" type="pres">
      <dgm:prSet presAssocID="{E1511F70-5A7C-124B-BA1E-62E1784F16F0}" presName="hierRoot3" presStyleCnt="0"/>
      <dgm:spPr/>
    </dgm:pt>
    <dgm:pt modelId="{9C23027F-50E1-8B41-B8A0-044FA313190E}" type="pres">
      <dgm:prSet presAssocID="{E1511F70-5A7C-124B-BA1E-62E1784F16F0}" presName="composite3" presStyleCnt="0"/>
      <dgm:spPr/>
    </dgm:pt>
    <dgm:pt modelId="{5C8EDC81-CC3B-AC4D-B3DB-C405756C5A65}" type="pres">
      <dgm:prSet presAssocID="{E1511F70-5A7C-124B-BA1E-62E1784F16F0}" presName="image3" presStyleLbl="node3" presStyleIdx="3" presStyleCnt="6"/>
      <dgm:spPr>
        <a:blipFill>
          <a:blip xmlns:r="http://schemas.openxmlformats.org/officeDocument/2006/relationships" r:embed="rId6"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pie chart icon" title="pie chart"/>
        </a:ext>
      </dgm:extLst>
    </dgm:pt>
    <dgm:pt modelId="{1BF29041-3D67-824D-B4A4-08E320217231}" type="pres">
      <dgm:prSet presAssocID="{E1511F70-5A7C-124B-BA1E-62E1784F16F0}" presName="text3" presStyleLbl="revTx" presStyleIdx="6" presStyleCnt="14">
        <dgm:presLayoutVars>
          <dgm:chPref val="3"/>
        </dgm:presLayoutVars>
      </dgm:prSet>
      <dgm:spPr/>
      <dgm:t>
        <a:bodyPr/>
        <a:lstStyle/>
        <a:p>
          <a:endParaRPr lang="en-US"/>
        </a:p>
      </dgm:t>
    </dgm:pt>
    <dgm:pt modelId="{CE07B5EF-7B2D-9F40-89E2-053B20CC2F1C}" type="pres">
      <dgm:prSet presAssocID="{E1511F70-5A7C-124B-BA1E-62E1784F16F0}" presName="hierChild4" presStyleCnt="0"/>
      <dgm:spPr/>
    </dgm:pt>
    <dgm:pt modelId="{978F0403-8A4E-F44F-B647-65BB29B473ED}" type="pres">
      <dgm:prSet presAssocID="{D6CE32E9-71D3-734A-BAF6-FACDECA811F2}" presName="Name17" presStyleLbl="parChTrans1D3" presStyleIdx="4" presStyleCnt="6"/>
      <dgm:spPr/>
      <dgm:t>
        <a:bodyPr/>
        <a:lstStyle/>
        <a:p>
          <a:endParaRPr lang="en-US"/>
        </a:p>
      </dgm:t>
    </dgm:pt>
    <dgm:pt modelId="{6C2B6C75-6CBD-F545-B3B7-E7B4D597AFA2}" type="pres">
      <dgm:prSet presAssocID="{9402466D-3ABB-BB4B-B7E5-F3338DD0C22A}" presName="hierRoot3" presStyleCnt="0"/>
      <dgm:spPr/>
    </dgm:pt>
    <dgm:pt modelId="{6689DE7D-4505-B747-883B-CE443B6F60A6}" type="pres">
      <dgm:prSet presAssocID="{9402466D-3ABB-BB4B-B7E5-F3338DD0C22A}" presName="composite3" presStyleCnt="0"/>
      <dgm:spPr/>
    </dgm:pt>
    <dgm:pt modelId="{C365D742-6188-D14D-8B80-671FA2C9F992}" type="pres">
      <dgm:prSet presAssocID="{9402466D-3ABB-BB4B-B7E5-F3338DD0C22A}" presName="image3" presStyleLbl="node3" presStyleIdx="4" presStyleCnt="6"/>
      <dgm:spPr>
        <a:blipFill>
          <a:blip xmlns:r="http://schemas.openxmlformats.org/officeDocument/2006/relationships" r:embed="rId7"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icon representing a scatter plot" title="scatter plot"/>
        </a:ext>
      </dgm:extLst>
    </dgm:pt>
    <dgm:pt modelId="{59BD7AEF-D556-D74F-B64F-240DC88D2167}" type="pres">
      <dgm:prSet presAssocID="{9402466D-3ABB-BB4B-B7E5-F3338DD0C22A}" presName="text3" presStyleLbl="revTx" presStyleIdx="7" presStyleCnt="14">
        <dgm:presLayoutVars>
          <dgm:chPref val="3"/>
        </dgm:presLayoutVars>
      </dgm:prSet>
      <dgm:spPr/>
      <dgm:t>
        <a:bodyPr/>
        <a:lstStyle/>
        <a:p>
          <a:endParaRPr lang="en-US"/>
        </a:p>
      </dgm:t>
    </dgm:pt>
    <dgm:pt modelId="{4FF05766-3BBA-C546-8AC4-D63E83F04B27}" type="pres">
      <dgm:prSet presAssocID="{9402466D-3ABB-BB4B-B7E5-F3338DD0C22A}" presName="hierChild4" presStyleCnt="0"/>
      <dgm:spPr/>
    </dgm:pt>
    <dgm:pt modelId="{2BE4C888-5ADC-D64A-8E51-8D89119F4703}" type="pres">
      <dgm:prSet presAssocID="{414702C4-85AF-394E-B5DB-1B6EB8DEF42E}" presName="Name17" presStyleLbl="parChTrans1D3" presStyleIdx="5" presStyleCnt="6"/>
      <dgm:spPr/>
      <dgm:t>
        <a:bodyPr/>
        <a:lstStyle/>
        <a:p>
          <a:endParaRPr lang="en-US"/>
        </a:p>
      </dgm:t>
    </dgm:pt>
    <dgm:pt modelId="{7B8356A3-5991-B142-AEFA-25CEABDE4E51}" type="pres">
      <dgm:prSet presAssocID="{79D3415C-D85C-C54A-8977-8148C5EFB91B}" presName="hierRoot3" presStyleCnt="0"/>
      <dgm:spPr/>
    </dgm:pt>
    <dgm:pt modelId="{BDA16D66-6BBB-6F43-92B0-2342504274F6}" type="pres">
      <dgm:prSet presAssocID="{79D3415C-D85C-C54A-8977-8148C5EFB91B}" presName="composite3" presStyleCnt="0"/>
      <dgm:spPr/>
    </dgm:pt>
    <dgm:pt modelId="{164C94E4-F937-524B-8482-20CB2295D802}" type="pres">
      <dgm:prSet presAssocID="{79D3415C-D85C-C54A-8977-8148C5EFB91B}" presName="image3" presStyleLbl="node3" presStyleIdx="5" presStyleCnt="6"/>
      <dgm:spPr>
        <a:blipFill>
          <a:blip xmlns:r="http://schemas.openxmlformats.org/officeDocument/2006/relationships" r:embed="rId8"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generic chart icon" title="etc."/>
        </a:ext>
      </dgm:extLst>
    </dgm:pt>
    <dgm:pt modelId="{B835D2B8-D6CE-6847-97B4-92B29AF67AB6}" type="pres">
      <dgm:prSet presAssocID="{79D3415C-D85C-C54A-8977-8148C5EFB91B}" presName="text3" presStyleLbl="revTx" presStyleIdx="8" presStyleCnt="14">
        <dgm:presLayoutVars>
          <dgm:chPref val="3"/>
        </dgm:presLayoutVars>
      </dgm:prSet>
      <dgm:spPr/>
      <dgm:t>
        <a:bodyPr/>
        <a:lstStyle/>
        <a:p>
          <a:endParaRPr lang="en-US"/>
        </a:p>
      </dgm:t>
    </dgm:pt>
    <dgm:pt modelId="{2092BFD3-7067-6448-BA12-3BA47211FF60}" type="pres">
      <dgm:prSet presAssocID="{79D3415C-D85C-C54A-8977-8148C5EFB91B}" presName="hierChild4" presStyleCnt="0"/>
      <dgm:spPr/>
    </dgm:pt>
    <dgm:pt modelId="{64C44667-8DAE-C347-B910-189A488FBF33}" type="pres">
      <dgm:prSet presAssocID="{474557C0-6BFB-BC4D-A5F2-DF590148B8D2}" presName="Name10" presStyleLbl="parChTrans1D2" presStyleIdx="2" presStyleCnt="7"/>
      <dgm:spPr/>
      <dgm:t>
        <a:bodyPr/>
        <a:lstStyle/>
        <a:p>
          <a:endParaRPr lang="en-US"/>
        </a:p>
      </dgm:t>
    </dgm:pt>
    <dgm:pt modelId="{7731D4C1-D3A5-1D47-AC3F-F4589BAFDEE5}" type="pres">
      <dgm:prSet presAssocID="{F35E0763-5468-FA46-A6E2-369010AC404D}" presName="hierRoot2" presStyleCnt="0"/>
      <dgm:spPr/>
    </dgm:pt>
    <dgm:pt modelId="{6EEA1E18-452E-8741-87F4-02CEB3A07AD3}" type="pres">
      <dgm:prSet presAssocID="{F35E0763-5468-FA46-A6E2-369010AC404D}" presName="composite2" presStyleCnt="0"/>
      <dgm:spPr/>
    </dgm:pt>
    <dgm:pt modelId="{1A55E0E2-D949-0040-977E-90878CF00A5E}" type="pres">
      <dgm:prSet presAssocID="{F35E0763-5468-FA46-A6E2-369010AC404D}" presName="image2" presStyleLbl="node2" presStyleIdx="2" presStyleCnt="7"/>
      <dgm:spPr>
        <a:blipFill>
          <a:blip xmlns:r="http://schemas.openxmlformats.org/officeDocument/2006/relationships" r:embed="rId9"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icon representing word art" title="word art"/>
        </a:ext>
      </dgm:extLst>
    </dgm:pt>
    <dgm:pt modelId="{8E8330E9-343E-5B4C-8C36-869C5E6251A1}" type="pres">
      <dgm:prSet presAssocID="{F35E0763-5468-FA46-A6E2-369010AC404D}" presName="text2" presStyleLbl="revTx" presStyleIdx="9" presStyleCnt="14">
        <dgm:presLayoutVars>
          <dgm:chPref val="3"/>
        </dgm:presLayoutVars>
      </dgm:prSet>
      <dgm:spPr/>
      <dgm:t>
        <a:bodyPr/>
        <a:lstStyle/>
        <a:p>
          <a:endParaRPr lang="en-US"/>
        </a:p>
      </dgm:t>
    </dgm:pt>
    <dgm:pt modelId="{C959D7F2-4813-7649-92B7-E2E448CF9ABF}" type="pres">
      <dgm:prSet presAssocID="{F35E0763-5468-FA46-A6E2-369010AC404D}" presName="hierChild3" presStyleCnt="0"/>
      <dgm:spPr/>
    </dgm:pt>
    <dgm:pt modelId="{C89D8789-3C0E-2045-9487-76A358B49428}" type="pres">
      <dgm:prSet presAssocID="{DA6C8FB3-E091-0549-979C-F551435DF3EB}" presName="Name10" presStyleLbl="parChTrans1D2" presStyleIdx="3" presStyleCnt="7"/>
      <dgm:spPr/>
      <dgm:t>
        <a:bodyPr/>
        <a:lstStyle/>
        <a:p>
          <a:endParaRPr lang="en-US"/>
        </a:p>
      </dgm:t>
    </dgm:pt>
    <dgm:pt modelId="{376EB440-555C-C34A-AF78-077D4D19FF2F}" type="pres">
      <dgm:prSet presAssocID="{90D6A762-2F6C-1C4A-A22C-527380001803}" presName="hierRoot2" presStyleCnt="0"/>
      <dgm:spPr/>
    </dgm:pt>
    <dgm:pt modelId="{161B85E6-B095-DC47-80F1-84462390FBAF}" type="pres">
      <dgm:prSet presAssocID="{90D6A762-2F6C-1C4A-A22C-527380001803}" presName="composite2" presStyleCnt="0"/>
      <dgm:spPr/>
    </dgm:pt>
    <dgm:pt modelId="{582708D4-3AAE-F342-B26F-AE3C9B30C316}" type="pres">
      <dgm:prSet presAssocID="{90D6A762-2F6C-1C4A-A22C-527380001803}" presName="image2" presStyleLbl="node2" presStyleIdx="3" presStyleCnt="7"/>
      <dgm:spPr>
        <a:blipFill>
          <a:blip xmlns:r="http://schemas.openxmlformats.org/officeDocument/2006/relationships" r:embed="rId10"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map icon showing africa" title="maps"/>
        </a:ext>
      </dgm:extLst>
    </dgm:pt>
    <dgm:pt modelId="{19EB4E55-0111-2240-9CD3-890202FBD2DD}" type="pres">
      <dgm:prSet presAssocID="{90D6A762-2F6C-1C4A-A22C-527380001803}" presName="text2" presStyleLbl="revTx" presStyleIdx="10" presStyleCnt="14">
        <dgm:presLayoutVars>
          <dgm:chPref val="3"/>
        </dgm:presLayoutVars>
      </dgm:prSet>
      <dgm:spPr/>
      <dgm:t>
        <a:bodyPr/>
        <a:lstStyle/>
        <a:p>
          <a:endParaRPr lang="en-US"/>
        </a:p>
      </dgm:t>
    </dgm:pt>
    <dgm:pt modelId="{CD46A812-7307-7543-9DDC-1130D02B5A6A}" type="pres">
      <dgm:prSet presAssocID="{90D6A762-2F6C-1C4A-A22C-527380001803}" presName="hierChild3" presStyleCnt="0"/>
      <dgm:spPr/>
    </dgm:pt>
    <dgm:pt modelId="{F333E659-CFF0-4744-8B3E-3871F56BBBC0}" type="pres">
      <dgm:prSet presAssocID="{D1BF1F91-8D0C-9242-9BE8-B575A52036E4}" presName="Name10" presStyleLbl="parChTrans1D2" presStyleIdx="4" presStyleCnt="7"/>
      <dgm:spPr/>
      <dgm:t>
        <a:bodyPr/>
        <a:lstStyle/>
        <a:p>
          <a:endParaRPr lang="en-US"/>
        </a:p>
      </dgm:t>
    </dgm:pt>
    <dgm:pt modelId="{A363C34F-45E2-2E4D-A5F6-1AE2D267904F}" type="pres">
      <dgm:prSet presAssocID="{C8C8D15C-78E1-4848-8DC5-2F7F84E3A583}" presName="hierRoot2" presStyleCnt="0"/>
      <dgm:spPr/>
    </dgm:pt>
    <dgm:pt modelId="{DFE9CCDF-CDCD-304B-BCD9-29939B365D51}" type="pres">
      <dgm:prSet presAssocID="{C8C8D15C-78E1-4848-8DC5-2F7F84E3A583}" presName="composite2" presStyleCnt="0"/>
      <dgm:spPr/>
    </dgm:pt>
    <dgm:pt modelId="{88932BD8-F882-2A45-AA07-84FC0FB50763}" type="pres">
      <dgm:prSet presAssocID="{C8C8D15C-78E1-4848-8DC5-2F7F84E3A583}" presName="image2" presStyleLbl="node2" presStyleIdx="4" presStyleCnt="7"/>
      <dgm:spPr>
        <a:blipFill>
          <a:blip xmlns:r="http://schemas.openxmlformats.org/officeDocument/2006/relationships" r:embed="rId11"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an icon showing a planet" title="photos"/>
        </a:ext>
      </dgm:extLst>
    </dgm:pt>
    <dgm:pt modelId="{D3A3304C-F6CB-074B-85BF-B1B01A8A5305}" type="pres">
      <dgm:prSet presAssocID="{C8C8D15C-78E1-4848-8DC5-2F7F84E3A583}" presName="text2" presStyleLbl="revTx" presStyleIdx="11" presStyleCnt="14">
        <dgm:presLayoutVars>
          <dgm:chPref val="3"/>
        </dgm:presLayoutVars>
      </dgm:prSet>
      <dgm:spPr/>
      <dgm:t>
        <a:bodyPr/>
        <a:lstStyle/>
        <a:p>
          <a:endParaRPr lang="en-US"/>
        </a:p>
      </dgm:t>
    </dgm:pt>
    <dgm:pt modelId="{E2174F67-7967-1542-B2DD-02D9A2C617FF}" type="pres">
      <dgm:prSet presAssocID="{C8C8D15C-78E1-4848-8DC5-2F7F84E3A583}" presName="hierChild3" presStyleCnt="0"/>
      <dgm:spPr/>
    </dgm:pt>
    <dgm:pt modelId="{FA572A40-6661-5544-8DE3-E91D2378B977}" type="pres">
      <dgm:prSet presAssocID="{161FEBB7-E59B-EA42-B880-19E248674668}" presName="Name10" presStyleLbl="parChTrans1D2" presStyleIdx="5" presStyleCnt="7"/>
      <dgm:spPr/>
      <dgm:t>
        <a:bodyPr/>
        <a:lstStyle/>
        <a:p>
          <a:endParaRPr lang="en-US"/>
        </a:p>
      </dgm:t>
    </dgm:pt>
    <dgm:pt modelId="{ABCD70ED-7BCD-4F43-9C9A-BEE4A152927A}" type="pres">
      <dgm:prSet presAssocID="{F854AE13-6176-B744-85D4-2204048CE7AA}" presName="hierRoot2" presStyleCnt="0"/>
      <dgm:spPr/>
    </dgm:pt>
    <dgm:pt modelId="{FD0C3B57-585D-E14E-9159-426E3AE18A0D}" type="pres">
      <dgm:prSet presAssocID="{F854AE13-6176-B744-85D4-2204048CE7AA}" presName="composite2" presStyleCnt="0"/>
      <dgm:spPr/>
    </dgm:pt>
    <dgm:pt modelId="{D1844E58-FF02-4344-883C-ED48C82530F6}" type="pres">
      <dgm:prSet presAssocID="{F854AE13-6176-B744-85D4-2204048CE7AA}" presName="image2" presStyleLbl="node2" presStyleIdx="5" presStyleCnt="7"/>
      <dgm:spPr>
        <a:blipFill>
          <a:blip xmlns:r="http://schemas.openxmlformats.org/officeDocument/2006/relationships" r:embed="rId12"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a generic painting" title="paintings / drawings"/>
        </a:ext>
      </dgm:extLst>
    </dgm:pt>
    <dgm:pt modelId="{C1D33B60-C8B5-A547-A919-365A5CF8EE16}" type="pres">
      <dgm:prSet presAssocID="{F854AE13-6176-B744-85D4-2204048CE7AA}" presName="text2" presStyleLbl="revTx" presStyleIdx="12" presStyleCnt="14">
        <dgm:presLayoutVars>
          <dgm:chPref val="3"/>
        </dgm:presLayoutVars>
      </dgm:prSet>
      <dgm:spPr/>
      <dgm:t>
        <a:bodyPr/>
        <a:lstStyle/>
        <a:p>
          <a:endParaRPr lang="en-US"/>
        </a:p>
      </dgm:t>
    </dgm:pt>
    <dgm:pt modelId="{B7C34DE3-5B1F-674B-9903-66EE7B695F27}" type="pres">
      <dgm:prSet presAssocID="{F854AE13-6176-B744-85D4-2204048CE7AA}" presName="hierChild3" presStyleCnt="0"/>
      <dgm:spPr/>
    </dgm:pt>
    <dgm:pt modelId="{6390735A-9AD1-4F44-ACA4-67E86668B3B3}" type="pres">
      <dgm:prSet presAssocID="{522DD1C0-24F9-AF4B-8693-F687C042C916}" presName="Name10" presStyleLbl="parChTrans1D2" presStyleIdx="6" presStyleCnt="7"/>
      <dgm:spPr/>
      <dgm:t>
        <a:bodyPr/>
        <a:lstStyle/>
        <a:p>
          <a:endParaRPr lang="en-US"/>
        </a:p>
      </dgm:t>
    </dgm:pt>
    <dgm:pt modelId="{3548E351-C628-BD43-B13A-A97F68E3DC15}" type="pres">
      <dgm:prSet presAssocID="{49F9CF76-150A-2F43-A04D-B2B0D7A3D0EC}" presName="hierRoot2" presStyleCnt="0"/>
      <dgm:spPr/>
    </dgm:pt>
    <dgm:pt modelId="{A0A0E70A-5273-F443-8338-8BA78303FF65}" type="pres">
      <dgm:prSet presAssocID="{49F9CF76-150A-2F43-A04D-B2B0D7A3D0EC}" presName="composite2" presStyleCnt="0"/>
      <dgm:spPr/>
    </dgm:pt>
    <dgm:pt modelId="{22CF0F5F-56D7-CB4C-8DB7-A5B16EC2D00E}" type="pres">
      <dgm:prSet presAssocID="{49F9CF76-150A-2F43-A04D-B2B0D7A3D0EC}" presName="image2" presStyleLbl="node2" presStyleIdx="6" presStyleCnt="7"/>
      <dgm:spPr>
        <a:blipFill>
          <a:blip xmlns:r="http://schemas.openxmlformats.org/officeDocument/2006/relationships" r:embed="rId13" cstate="email">
            <a:extLst>
              <a:ext uri="{28A0092B-C50C-407E-A947-70E740481C1C}">
                <a14:useLocalDpi xmlns:a14="http://schemas.microsoft.com/office/drawing/2010/main"/>
              </a:ext>
            </a:extLst>
          </a:blip>
          <a:srcRect/>
          <a:stretch>
            <a:fillRect/>
          </a:stretch>
        </a:blipFill>
      </dgm:spPr>
      <dgm:t>
        <a:bodyPr/>
        <a:lstStyle/>
        <a:p>
          <a:endParaRPr lang="en-US"/>
        </a:p>
      </dgm:t>
      <dgm:extLst>
        <a:ext uri="{E40237B7-FDA0-4F09-8148-C483321AD2D9}">
          <dgm14:cNvPr xmlns:dgm14="http://schemas.microsoft.com/office/drawing/2010/diagram" id="0" name="" descr="a table icon" title="tables"/>
        </a:ext>
      </dgm:extLst>
    </dgm:pt>
    <dgm:pt modelId="{C68CDFF6-0740-1246-B056-35D6F0D00657}" type="pres">
      <dgm:prSet presAssocID="{49F9CF76-150A-2F43-A04D-B2B0D7A3D0EC}" presName="text2" presStyleLbl="revTx" presStyleIdx="13" presStyleCnt="14">
        <dgm:presLayoutVars>
          <dgm:chPref val="3"/>
        </dgm:presLayoutVars>
      </dgm:prSet>
      <dgm:spPr/>
      <dgm:t>
        <a:bodyPr/>
        <a:lstStyle/>
        <a:p>
          <a:endParaRPr lang="en-US"/>
        </a:p>
      </dgm:t>
    </dgm:pt>
    <dgm:pt modelId="{D13481EB-0867-0F4E-915E-67F95EF74E8B}" type="pres">
      <dgm:prSet presAssocID="{49F9CF76-150A-2F43-A04D-B2B0D7A3D0EC}" presName="hierChild3" presStyleCnt="0"/>
      <dgm:spPr/>
    </dgm:pt>
  </dgm:ptLst>
  <dgm:cxnLst>
    <dgm:cxn modelId="{C94E5B18-701C-2E40-A9DF-33EC0E42A425}" type="presOf" srcId="{414702C4-85AF-394E-B5DB-1B6EB8DEF42E}" destId="{2BE4C888-5ADC-D64A-8E51-8D89119F4703}" srcOrd="0" destOrd="0" presId="urn:microsoft.com/office/officeart/2009/layout/CirclePictureHierarchy"/>
    <dgm:cxn modelId="{E46710E1-5030-E94F-80E2-9BAE45E7C22A}" type="presOf" srcId="{C80612C7-0DBE-ED43-929E-F82756141A1C}" destId="{1AF0337B-48FF-3948-981B-933C34C242A6}" srcOrd="0" destOrd="0" presId="urn:microsoft.com/office/officeart/2009/layout/CirclePictureHierarchy"/>
    <dgm:cxn modelId="{3781AFB4-20E1-1743-AB59-29D6ED1F3EE2}" type="presOf" srcId="{522DD1C0-24F9-AF4B-8693-F687C042C916}" destId="{6390735A-9AD1-4F44-ACA4-67E86668B3B3}" srcOrd="0" destOrd="0" presId="urn:microsoft.com/office/officeart/2009/layout/CirclePictureHierarchy"/>
    <dgm:cxn modelId="{13A938E3-5087-B842-80EE-C3035470A496}" type="presOf" srcId="{C8C8D15C-78E1-4848-8DC5-2F7F84E3A583}" destId="{D3A3304C-F6CB-074B-85BF-B1B01A8A5305}" srcOrd="0" destOrd="0" presId="urn:microsoft.com/office/officeart/2009/layout/CirclePictureHierarchy"/>
    <dgm:cxn modelId="{62F21343-5379-3D41-8D40-0D18626427C4}" type="presOf" srcId="{474557C0-6BFB-BC4D-A5F2-DF590148B8D2}" destId="{64C44667-8DAE-C347-B910-189A488FBF33}" srcOrd="0" destOrd="0" presId="urn:microsoft.com/office/officeart/2009/layout/CirclePictureHierarchy"/>
    <dgm:cxn modelId="{5BDE710D-59B5-394A-BB3D-1178F29CFB6F}" srcId="{99C2C0AF-CC0B-F844-92B9-F611B1E752BA}" destId="{90D6A762-2F6C-1C4A-A22C-527380001803}" srcOrd="3" destOrd="0" parTransId="{DA6C8FB3-E091-0549-979C-F551435DF3EB}" sibTransId="{FE8F3B46-8A38-8D41-A11D-16A79206DB61}"/>
    <dgm:cxn modelId="{F02ACA39-1BC5-F14B-A687-33CF5F36928E}" type="presOf" srcId="{D6CE32E9-71D3-734A-BAF6-FACDECA811F2}" destId="{978F0403-8A4E-F44F-B647-65BB29B473ED}" srcOrd="0" destOrd="0" presId="urn:microsoft.com/office/officeart/2009/layout/CirclePictureHierarchy"/>
    <dgm:cxn modelId="{C90E9584-FBBA-0746-8E76-6CBC1D36CB2F}" srcId="{6EF599CE-CA82-0542-A6B2-EBF1C824674A}" destId="{895462F8-FB5A-1C40-8119-1BD9AF3884B4}" srcOrd="1" destOrd="0" parTransId="{BC015FC8-348B-0446-AD68-E2EAD61C1FC7}" sibTransId="{00CA65FD-C1AF-4C44-AF88-5C16CE6DC7ED}"/>
    <dgm:cxn modelId="{1E90B4D6-3F34-E149-AAE4-A5436D9A8FE8}" type="presOf" srcId="{161FEBB7-E59B-EA42-B880-19E248674668}" destId="{FA572A40-6661-5544-8DE3-E91D2378B977}" srcOrd="0" destOrd="0" presId="urn:microsoft.com/office/officeart/2009/layout/CirclePictureHierarchy"/>
    <dgm:cxn modelId="{AB1C4473-24D0-E540-9556-D15EC07A9682}" type="presOf" srcId="{9402466D-3ABB-BB4B-B7E5-F3338DD0C22A}" destId="{59BD7AEF-D556-D74F-B64F-240DC88D2167}" srcOrd="0" destOrd="0" presId="urn:microsoft.com/office/officeart/2009/layout/CirclePictureHierarchy"/>
    <dgm:cxn modelId="{A25FB289-0EDC-CB48-A2A8-A25AD77C7923}" type="presOf" srcId="{6EF599CE-CA82-0542-A6B2-EBF1C824674A}" destId="{3AD23295-A1DF-5B45-B803-D087A32D25D0}" srcOrd="0" destOrd="0" presId="urn:microsoft.com/office/officeart/2009/layout/CirclePictureHierarchy"/>
    <dgm:cxn modelId="{B9400F75-F91B-6749-B910-CCD200E1A17A}" type="presOf" srcId="{F854AE13-6176-B744-85D4-2204048CE7AA}" destId="{C1D33B60-C8B5-A547-A919-365A5CF8EE16}" srcOrd="0" destOrd="0" presId="urn:microsoft.com/office/officeart/2009/layout/CirclePictureHierarchy"/>
    <dgm:cxn modelId="{F369D7EA-ED44-3A43-ADC4-7BA328BC43FF}" type="presOf" srcId="{90D6A762-2F6C-1C4A-A22C-527380001803}" destId="{19EB4E55-0111-2240-9CD3-890202FBD2DD}" srcOrd="0" destOrd="0" presId="urn:microsoft.com/office/officeart/2009/layout/CirclePictureHierarchy"/>
    <dgm:cxn modelId="{3EA85455-717A-3448-94E6-001B2A4063C4}" type="presOf" srcId="{99C2C0AF-CC0B-F844-92B9-F611B1E752BA}" destId="{C48579F1-28BF-0D4A-BAF9-2ED75A5814D2}" srcOrd="0" destOrd="0" presId="urn:microsoft.com/office/officeart/2009/layout/CirclePictureHierarchy"/>
    <dgm:cxn modelId="{A6486377-0CA9-7F48-8BFE-1CA3691B8217}" type="presOf" srcId="{AF10509B-74D8-1A40-AECD-99D1CDD6C89B}" destId="{491D523B-3B82-064B-9DE3-147599E53603}" srcOrd="0" destOrd="0" presId="urn:microsoft.com/office/officeart/2009/layout/CirclePictureHierarchy"/>
    <dgm:cxn modelId="{BC22D66F-1918-5348-8C16-A53158B4843B}" type="presOf" srcId="{F35E0763-5468-FA46-A6E2-369010AC404D}" destId="{8E8330E9-343E-5B4C-8C36-869C5E6251A1}" srcOrd="0" destOrd="0" presId="urn:microsoft.com/office/officeart/2009/layout/CirclePictureHierarchy"/>
    <dgm:cxn modelId="{C5BD30F5-064A-CD4D-8644-76F3EEE6E0DC}" srcId="{99C2C0AF-CC0B-F844-92B9-F611B1E752BA}" destId="{C8C8D15C-78E1-4848-8DC5-2F7F84E3A583}" srcOrd="4" destOrd="0" parTransId="{D1BF1F91-8D0C-9242-9BE8-B575A52036E4}" sibTransId="{4E5A714D-4DA1-BC43-8374-2723B721B7B1}"/>
    <dgm:cxn modelId="{3B93ECCF-F39E-1B40-AD80-BA893E97FEAE}" type="presOf" srcId="{7BDA2ED8-C893-8246-8F11-4DB6E2410C8E}" destId="{1588DA9F-AA39-8147-AF84-8FF685379291}" srcOrd="0" destOrd="0" presId="urn:microsoft.com/office/officeart/2009/layout/CirclePictureHierarchy"/>
    <dgm:cxn modelId="{663D9A73-B66A-F64E-8918-F310455A27BE}" type="presOf" srcId="{895462F8-FB5A-1C40-8119-1BD9AF3884B4}" destId="{B9CBEE33-4DF7-5E49-8B0A-2549794D78B7}" srcOrd="0" destOrd="0" presId="urn:microsoft.com/office/officeart/2009/layout/CirclePictureHierarchy"/>
    <dgm:cxn modelId="{DA842746-2031-F146-904E-453369B6C4B1}" type="presOf" srcId="{4F9F658A-B08F-8D44-9FFA-6E8160A184D6}" destId="{463ACBEF-0CDA-DF42-93AE-B1AF7F0621AC}" srcOrd="0" destOrd="0" presId="urn:microsoft.com/office/officeart/2009/layout/CirclePictureHierarchy"/>
    <dgm:cxn modelId="{240C62B6-F34D-B44E-AF40-F79E9F14EC4F}" type="presOf" srcId="{EF4D8AA7-F2D8-044A-80BA-B32DD0986A10}" destId="{6C003096-49F2-7C48-A8FB-10B1B43517AE}" srcOrd="0" destOrd="0" presId="urn:microsoft.com/office/officeart/2009/layout/CirclePictureHierarchy"/>
    <dgm:cxn modelId="{C8047213-F437-DB4A-80D6-9EC19A7080AC}" type="presOf" srcId="{DA6C8FB3-E091-0549-979C-F551435DF3EB}" destId="{C89D8789-3C0E-2045-9487-76A358B49428}" srcOrd="0" destOrd="0" presId="urn:microsoft.com/office/officeart/2009/layout/CirclePictureHierarchy"/>
    <dgm:cxn modelId="{9DD4CCFE-C736-EB42-BA97-DC7EF2E5E7B4}" srcId="{99C2C0AF-CC0B-F844-92B9-F611B1E752BA}" destId="{AF10509B-74D8-1A40-AECD-99D1CDD6C89B}" srcOrd="1" destOrd="0" parTransId="{7BDA2ED8-C893-8246-8F11-4DB6E2410C8E}" sibTransId="{648DC874-FCBD-7C4F-BE0E-5E2B969E0B5F}"/>
    <dgm:cxn modelId="{3C184206-D816-9946-B9C0-71130415BF75}" srcId="{99C2C0AF-CC0B-F844-92B9-F611B1E752BA}" destId="{49F9CF76-150A-2F43-A04D-B2B0D7A3D0EC}" srcOrd="6" destOrd="0" parTransId="{522DD1C0-24F9-AF4B-8693-F687C042C916}" sibTransId="{86514D67-BF0C-6D46-956A-6C9F11E8F171}"/>
    <dgm:cxn modelId="{CE3DC1B5-767D-7B4A-9C53-F3311000FE8A}" srcId="{AF10509B-74D8-1A40-AECD-99D1CDD6C89B}" destId="{E1511F70-5A7C-124B-BA1E-62E1784F16F0}" srcOrd="1" destOrd="0" parTransId="{C80612C7-0DBE-ED43-929E-F82756141A1C}" sibTransId="{3FEC5BCF-0D98-B949-BFCF-EEB1991CE925}"/>
    <dgm:cxn modelId="{3D1B9200-5598-8745-8F5F-6CDDB332C8AA}" srcId="{99C2C0AF-CC0B-F844-92B9-F611B1E752BA}" destId="{6EF599CE-CA82-0542-A6B2-EBF1C824674A}" srcOrd="0" destOrd="0" parTransId="{898EEB7E-2439-FA4C-B382-E0D726F3DD51}" sibTransId="{9A37FAA7-551D-774D-9265-D644FC44AF64}"/>
    <dgm:cxn modelId="{76DF7A7D-8E34-8A45-968C-98FB0B12FE78}" type="presOf" srcId="{49F9CF76-150A-2F43-A04D-B2B0D7A3D0EC}" destId="{C68CDFF6-0740-1246-B056-35D6F0D00657}" srcOrd="0" destOrd="0" presId="urn:microsoft.com/office/officeart/2009/layout/CirclePictureHierarchy"/>
    <dgm:cxn modelId="{22C3FB32-6893-8B4A-9344-B2432F3BC3E6}" type="presOf" srcId="{E1511F70-5A7C-124B-BA1E-62E1784F16F0}" destId="{1BF29041-3D67-824D-B4A4-08E320217231}" srcOrd="0" destOrd="0" presId="urn:microsoft.com/office/officeart/2009/layout/CirclePictureHierarchy"/>
    <dgm:cxn modelId="{987615B4-2915-3144-920C-531E37179F4B}" srcId="{66F2FC24-D328-9D48-9AD0-3E442F24C6EB}" destId="{99C2C0AF-CC0B-F844-92B9-F611B1E752BA}" srcOrd="0" destOrd="0" parTransId="{A02A4AF0-4966-8E4E-95F5-702C6955C588}" sibTransId="{9171E585-D5BA-7D45-8A01-C3A62DF07B95}"/>
    <dgm:cxn modelId="{D76ECD70-CD3E-7245-90EF-33039FDE2F01}" srcId="{6EF599CE-CA82-0542-A6B2-EBF1C824674A}" destId="{EF4D8AA7-F2D8-044A-80BA-B32DD0986A10}" srcOrd="0" destOrd="0" parTransId="{4F9F658A-B08F-8D44-9FFA-6E8160A184D6}" sibTransId="{D60CEF99-954C-9149-8C37-EC89FA66431D}"/>
    <dgm:cxn modelId="{A3C062D2-3597-024F-A1A7-734FFE23C9B8}" type="presOf" srcId="{79D3415C-D85C-C54A-8977-8148C5EFB91B}" destId="{B835D2B8-D6CE-6847-97B4-92B29AF67AB6}" srcOrd="0" destOrd="0" presId="urn:microsoft.com/office/officeart/2009/layout/CirclePictureHierarchy"/>
    <dgm:cxn modelId="{6CC7DA3A-9E89-DA4C-BF48-46E791FF768D}" srcId="{AF10509B-74D8-1A40-AECD-99D1CDD6C89B}" destId="{163B6611-6E52-3845-BA95-CEB33C43F48F}" srcOrd="0" destOrd="0" parTransId="{DB3579C8-A5BB-D349-B19D-9324A07A91FA}" sibTransId="{90441150-D2D7-874E-B72C-51068CE6CE9E}"/>
    <dgm:cxn modelId="{5268058E-5AE0-E74E-AE74-D04BC2927F3A}" srcId="{99C2C0AF-CC0B-F844-92B9-F611B1E752BA}" destId="{F854AE13-6176-B744-85D4-2204048CE7AA}" srcOrd="5" destOrd="0" parTransId="{161FEBB7-E59B-EA42-B880-19E248674668}" sibTransId="{866C59EA-51A7-134D-94F9-400A707F6261}"/>
    <dgm:cxn modelId="{03546242-848B-E340-B7DB-75A8443226AD}" srcId="{AF10509B-74D8-1A40-AECD-99D1CDD6C89B}" destId="{79D3415C-D85C-C54A-8977-8148C5EFB91B}" srcOrd="3" destOrd="0" parTransId="{414702C4-85AF-394E-B5DB-1B6EB8DEF42E}" sibTransId="{95807DAA-33ED-5148-AE07-699EBB5DDF7C}"/>
    <dgm:cxn modelId="{92F2B447-2587-D84E-B514-41543AF6DD6E}" type="presOf" srcId="{BC015FC8-348B-0446-AD68-E2EAD61C1FC7}" destId="{0781DFB9-3907-B94A-9C86-2DD597B21C89}" srcOrd="0" destOrd="0" presId="urn:microsoft.com/office/officeart/2009/layout/CirclePictureHierarchy"/>
    <dgm:cxn modelId="{6CD75025-55D9-3445-A8E8-6E2A2ED34F71}" type="presOf" srcId="{DB3579C8-A5BB-D349-B19D-9324A07A91FA}" destId="{1C9671E1-27CE-3549-8961-9873C7C6142F}" srcOrd="0" destOrd="0" presId="urn:microsoft.com/office/officeart/2009/layout/CirclePictureHierarchy"/>
    <dgm:cxn modelId="{AB32F6D6-8DB9-A342-B2A4-8FA3D004881F}" srcId="{AF10509B-74D8-1A40-AECD-99D1CDD6C89B}" destId="{9402466D-3ABB-BB4B-B7E5-F3338DD0C22A}" srcOrd="2" destOrd="0" parTransId="{D6CE32E9-71D3-734A-BAF6-FACDECA811F2}" sibTransId="{46CF7DFE-59FF-E34C-89D3-193C05FBAE6E}"/>
    <dgm:cxn modelId="{32A5DA63-FC2C-9342-8B91-A9F28065664B}" type="presOf" srcId="{66F2FC24-D328-9D48-9AD0-3E442F24C6EB}" destId="{F2FBC1B4-FEC7-FB4E-B80D-015A373DBAAD}" srcOrd="0" destOrd="0" presId="urn:microsoft.com/office/officeart/2009/layout/CirclePictureHierarchy"/>
    <dgm:cxn modelId="{938178D2-2F93-E94D-BC00-AA9413DC97B6}" srcId="{99C2C0AF-CC0B-F844-92B9-F611B1E752BA}" destId="{F35E0763-5468-FA46-A6E2-369010AC404D}" srcOrd="2" destOrd="0" parTransId="{474557C0-6BFB-BC4D-A5F2-DF590148B8D2}" sibTransId="{5E30A87A-573F-CE4E-AE70-4BDA43DE8C03}"/>
    <dgm:cxn modelId="{83C73950-3AB1-914C-8913-AB9CBA2CBDBC}" type="presOf" srcId="{898EEB7E-2439-FA4C-B382-E0D726F3DD51}" destId="{EDE9A2A2-9BBA-8643-8D0F-FCEDE96D2E06}" srcOrd="0" destOrd="0" presId="urn:microsoft.com/office/officeart/2009/layout/CirclePictureHierarchy"/>
    <dgm:cxn modelId="{8020DF4A-14F0-7D44-B5F2-54CCCD806E5D}" type="presOf" srcId="{D1BF1F91-8D0C-9242-9BE8-B575A52036E4}" destId="{F333E659-CFF0-4744-8B3E-3871F56BBBC0}" srcOrd="0" destOrd="0" presId="urn:microsoft.com/office/officeart/2009/layout/CirclePictureHierarchy"/>
    <dgm:cxn modelId="{A5789FCF-7D36-CF42-9033-8728C150732B}" type="presOf" srcId="{163B6611-6E52-3845-BA95-CEB33C43F48F}" destId="{C22960F9-329B-A84B-A1C5-B8F60FB26801}" srcOrd="0" destOrd="0" presId="urn:microsoft.com/office/officeart/2009/layout/CirclePictureHierarchy"/>
    <dgm:cxn modelId="{1FE2CF6E-91C0-7940-954B-0B5DD1CA6B6C}" type="presParOf" srcId="{F2FBC1B4-FEC7-FB4E-B80D-015A373DBAAD}" destId="{03795D05-BD46-FF49-A797-777F2FEB3964}" srcOrd="0" destOrd="0" presId="urn:microsoft.com/office/officeart/2009/layout/CirclePictureHierarchy"/>
    <dgm:cxn modelId="{61210AF8-F907-3F4A-8CFB-BF9D464439E7}" type="presParOf" srcId="{03795D05-BD46-FF49-A797-777F2FEB3964}" destId="{EC5F4013-907C-1A44-8D26-2756845048A4}" srcOrd="0" destOrd="0" presId="urn:microsoft.com/office/officeart/2009/layout/CirclePictureHierarchy"/>
    <dgm:cxn modelId="{13F3BD35-6C7B-1540-A6D6-CE59C10755CE}" type="presParOf" srcId="{EC5F4013-907C-1A44-8D26-2756845048A4}" destId="{B20594A2-3A33-374B-AB6E-552852B831D0}" srcOrd="0" destOrd="0" presId="urn:microsoft.com/office/officeart/2009/layout/CirclePictureHierarchy"/>
    <dgm:cxn modelId="{5642CCF0-D2D7-FB48-98FB-8E6032E62020}" type="presParOf" srcId="{EC5F4013-907C-1A44-8D26-2756845048A4}" destId="{C48579F1-28BF-0D4A-BAF9-2ED75A5814D2}" srcOrd="1" destOrd="0" presId="urn:microsoft.com/office/officeart/2009/layout/CirclePictureHierarchy"/>
    <dgm:cxn modelId="{7B39CA49-1CA2-A14A-8A2A-B2D538D508AE}" type="presParOf" srcId="{03795D05-BD46-FF49-A797-777F2FEB3964}" destId="{BBD64F43-8233-D247-814E-36CF78CD0E20}" srcOrd="1" destOrd="0" presId="urn:microsoft.com/office/officeart/2009/layout/CirclePictureHierarchy"/>
    <dgm:cxn modelId="{37C6A52F-E5E2-5F4E-97A1-041A6E32D971}" type="presParOf" srcId="{BBD64F43-8233-D247-814E-36CF78CD0E20}" destId="{EDE9A2A2-9BBA-8643-8D0F-FCEDE96D2E06}" srcOrd="0" destOrd="0" presId="urn:microsoft.com/office/officeart/2009/layout/CirclePictureHierarchy"/>
    <dgm:cxn modelId="{7773549E-2E1B-834A-93EF-745B941A854E}" type="presParOf" srcId="{BBD64F43-8233-D247-814E-36CF78CD0E20}" destId="{FFA4967C-9ED2-4942-B70C-0EBCB3F2AA68}" srcOrd="1" destOrd="0" presId="urn:microsoft.com/office/officeart/2009/layout/CirclePictureHierarchy"/>
    <dgm:cxn modelId="{640A351E-D582-CE4E-80A6-C37FBBE464FB}" type="presParOf" srcId="{FFA4967C-9ED2-4942-B70C-0EBCB3F2AA68}" destId="{4A0F2A46-4C58-BF42-9889-B526C62B7029}" srcOrd="0" destOrd="0" presId="urn:microsoft.com/office/officeart/2009/layout/CirclePictureHierarchy"/>
    <dgm:cxn modelId="{90CB2FFE-5336-0B4B-A061-FFE56260163A}" type="presParOf" srcId="{4A0F2A46-4C58-BF42-9889-B526C62B7029}" destId="{3941418E-8C08-2743-B7D0-88E18B4E05FE}" srcOrd="0" destOrd="0" presId="urn:microsoft.com/office/officeart/2009/layout/CirclePictureHierarchy"/>
    <dgm:cxn modelId="{51900395-9129-854B-9BC6-31506CA8BA34}" type="presParOf" srcId="{4A0F2A46-4C58-BF42-9889-B526C62B7029}" destId="{3AD23295-A1DF-5B45-B803-D087A32D25D0}" srcOrd="1" destOrd="0" presId="urn:microsoft.com/office/officeart/2009/layout/CirclePictureHierarchy"/>
    <dgm:cxn modelId="{8939504A-D582-0749-B307-51900E40A078}" type="presParOf" srcId="{FFA4967C-9ED2-4942-B70C-0EBCB3F2AA68}" destId="{7D9B41F1-8678-DF4C-A7E4-12A9727982A2}" srcOrd="1" destOrd="0" presId="urn:microsoft.com/office/officeart/2009/layout/CirclePictureHierarchy"/>
    <dgm:cxn modelId="{4ED499C9-FA92-F046-A1B3-D4CDAC812600}" type="presParOf" srcId="{7D9B41F1-8678-DF4C-A7E4-12A9727982A2}" destId="{463ACBEF-0CDA-DF42-93AE-B1AF7F0621AC}" srcOrd="0" destOrd="0" presId="urn:microsoft.com/office/officeart/2009/layout/CirclePictureHierarchy"/>
    <dgm:cxn modelId="{2C1F6B4F-36F0-5E4A-92B2-FDA7DDB48719}" type="presParOf" srcId="{7D9B41F1-8678-DF4C-A7E4-12A9727982A2}" destId="{53228A73-4C99-3043-9594-3280EDAE8180}" srcOrd="1" destOrd="0" presId="urn:microsoft.com/office/officeart/2009/layout/CirclePictureHierarchy"/>
    <dgm:cxn modelId="{360C4742-1259-1547-B9D8-EF68472940D8}" type="presParOf" srcId="{53228A73-4C99-3043-9594-3280EDAE8180}" destId="{10ACE5CB-9B76-D044-9B60-1DA773278A7A}" srcOrd="0" destOrd="0" presId="urn:microsoft.com/office/officeart/2009/layout/CirclePictureHierarchy"/>
    <dgm:cxn modelId="{C9E5C4CF-376F-FF4B-B0D3-D42188310CFC}" type="presParOf" srcId="{10ACE5CB-9B76-D044-9B60-1DA773278A7A}" destId="{E56323C4-A0BB-D94C-860D-78C8CE6DAE4F}" srcOrd="0" destOrd="0" presId="urn:microsoft.com/office/officeart/2009/layout/CirclePictureHierarchy"/>
    <dgm:cxn modelId="{8D4C0AC5-1673-FD45-AE1F-8255D8FB5A99}" type="presParOf" srcId="{10ACE5CB-9B76-D044-9B60-1DA773278A7A}" destId="{6C003096-49F2-7C48-A8FB-10B1B43517AE}" srcOrd="1" destOrd="0" presId="urn:microsoft.com/office/officeart/2009/layout/CirclePictureHierarchy"/>
    <dgm:cxn modelId="{B2606E31-BC10-4341-A6C5-BC2BB4275A57}" type="presParOf" srcId="{53228A73-4C99-3043-9594-3280EDAE8180}" destId="{3655A91B-C2DC-5143-BCE9-7D7D7862E189}" srcOrd="1" destOrd="0" presId="urn:microsoft.com/office/officeart/2009/layout/CirclePictureHierarchy"/>
    <dgm:cxn modelId="{45BADD30-ED91-8149-ADE9-14F8C3D0EDA2}" type="presParOf" srcId="{7D9B41F1-8678-DF4C-A7E4-12A9727982A2}" destId="{0781DFB9-3907-B94A-9C86-2DD597B21C89}" srcOrd="2" destOrd="0" presId="urn:microsoft.com/office/officeart/2009/layout/CirclePictureHierarchy"/>
    <dgm:cxn modelId="{0D48BC59-53B2-E94E-AD26-1B39CBE57CF1}" type="presParOf" srcId="{7D9B41F1-8678-DF4C-A7E4-12A9727982A2}" destId="{17309F88-5BE2-1047-A6AF-E2A692719C40}" srcOrd="3" destOrd="0" presId="urn:microsoft.com/office/officeart/2009/layout/CirclePictureHierarchy"/>
    <dgm:cxn modelId="{E4FDAF8E-2F6A-7248-947F-C1EEE92B3162}" type="presParOf" srcId="{17309F88-5BE2-1047-A6AF-E2A692719C40}" destId="{1EEDAC18-A4CC-0745-B7F2-FC6AA4B7348A}" srcOrd="0" destOrd="0" presId="urn:microsoft.com/office/officeart/2009/layout/CirclePictureHierarchy"/>
    <dgm:cxn modelId="{7E82C115-E270-FC4E-A70D-B2F74AC3D8F2}" type="presParOf" srcId="{1EEDAC18-A4CC-0745-B7F2-FC6AA4B7348A}" destId="{5697F998-0E89-CC4E-92C6-57942F6759F7}" srcOrd="0" destOrd="0" presId="urn:microsoft.com/office/officeart/2009/layout/CirclePictureHierarchy"/>
    <dgm:cxn modelId="{2D6FDF5B-03A1-9A4E-9F5F-FA5D372E62E0}" type="presParOf" srcId="{1EEDAC18-A4CC-0745-B7F2-FC6AA4B7348A}" destId="{B9CBEE33-4DF7-5E49-8B0A-2549794D78B7}" srcOrd="1" destOrd="0" presId="urn:microsoft.com/office/officeart/2009/layout/CirclePictureHierarchy"/>
    <dgm:cxn modelId="{258E4310-786E-9D49-BD83-BA600CEF4612}" type="presParOf" srcId="{17309F88-5BE2-1047-A6AF-E2A692719C40}" destId="{A621F9CA-0BD5-8643-BC13-AC86AA6BEB10}" srcOrd="1" destOrd="0" presId="urn:microsoft.com/office/officeart/2009/layout/CirclePictureHierarchy"/>
    <dgm:cxn modelId="{A638870E-D8C5-F24B-8073-DAC1577DD00A}" type="presParOf" srcId="{BBD64F43-8233-D247-814E-36CF78CD0E20}" destId="{1588DA9F-AA39-8147-AF84-8FF685379291}" srcOrd="2" destOrd="0" presId="urn:microsoft.com/office/officeart/2009/layout/CirclePictureHierarchy"/>
    <dgm:cxn modelId="{6E24EBF8-B8F6-F74E-BF13-27D530821A5D}" type="presParOf" srcId="{BBD64F43-8233-D247-814E-36CF78CD0E20}" destId="{E074B2EA-9E9B-5A43-A29C-A60A61C65FD9}" srcOrd="3" destOrd="0" presId="urn:microsoft.com/office/officeart/2009/layout/CirclePictureHierarchy"/>
    <dgm:cxn modelId="{C5DB73B8-F857-144D-AB56-947A5D30640B}" type="presParOf" srcId="{E074B2EA-9E9B-5A43-A29C-A60A61C65FD9}" destId="{3F917E99-C8A2-2948-A3D5-A4E8C43946A3}" srcOrd="0" destOrd="0" presId="urn:microsoft.com/office/officeart/2009/layout/CirclePictureHierarchy"/>
    <dgm:cxn modelId="{3B48ABE5-A804-034F-AA8F-89B549CF76B8}" type="presParOf" srcId="{3F917E99-C8A2-2948-A3D5-A4E8C43946A3}" destId="{CB81B6F2-D140-BD45-9865-C602E018D513}" srcOrd="0" destOrd="0" presId="urn:microsoft.com/office/officeart/2009/layout/CirclePictureHierarchy"/>
    <dgm:cxn modelId="{B7437A49-16D0-E548-83D0-1D114EFF2AFE}" type="presParOf" srcId="{3F917E99-C8A2-2948-A3D5-A4E8C43946A3}" destId="{491D523B-3B82-064B-9DE3-147599E53603}" srcOrd="1" destOrd="0" presId="urn:microsoft.com/office/officeart/2009/layout/CirclePictureHierarchy"/>
    <dgm:cxn modelId="{F62E3BA4-6549-C443-B2D3-24628F4B6AB2}" type="presParOf" srcId="{E074B2EA-9E9B-5A43-A29C-A60A61C65FD9}" destId="{09B04300-73BC-5047-A057-41D890974F67}" srcOrd="1" destOrd="0" presId="urn:microsoft.com/office/officeart/2009/layout/CirclePictureHierarchy"/>
    <dgm:cxn modelId="{705FA576-6F9A-944A-913B-EEC3B42A9899}" type="presParOf" srcId="{09B04300-73BC-5047-A057-41D890974F67}" destId="{1C9671E1-27CE-3549-8961-9873C7C6142F}" srcOrd="0" destOrd="0" presId="urn:microsoft.com/office/officeart/2009/layout/CirclePictureHierarchy"/>
    <dgm:cxn modelId="{B023F437-7F3A-0C40-A4B9-850AF5D21675}" type="presParOf" srcId="{09B04300-73BC-5047-A057-41D890974F67}" destId="{6606534B-56FF-054E-80CC-4E3F38AB34D2}" srcOrd="1" destOrd="0" presId="urn:microsoft.com/office/officeart/2009/layout/CirclePictureHierarchy"/>
    <dgm:cxn modelId="{11E64E32-8EBA-1747-BF64-8FB52B6DA6D3}" type="presParOf" srcId="{6606534B-56FF-054E-80CC-4E3F38AB34D2}" destId="{8A3693AF-6792-474F-9D11-24C45641EED0}" srcOrd="0" destOrd="0" presId="urn:microsoft.com/office/officeart/2009/layout/CirclePictureHierarchy"/>
    <dgm:cxn modelId="{773A4CC6-7551-DC40-8610-89D559DC063A}" type="presParOf" srcId="{8A3693AF-6792-474F-9D11-24C45641EED0}" destId="{C56DA45C-AD54-1445-B221-00BAEFF400B0}" srcOrd="0" destOrd="0" presId="urn:microsoft.com/office/officeart/2009/layout/CirclePictureHierarchy"/>
    <dgm:cxn modelId="{DCA881C9-C8BC-F54D-8EC0-8502DEC92B48}" type="presParOf" srcId="{8A3693AF-6792-474F-9D11-24C45641EED0}" destId="{C22960F9-329B-A84B-A1C5-B8F60FB26801}" srcOrd="1" destOrd="0" presId="urn:microsoft.com/office/officeart/2009/layout/CirclePictureHierarchy"/>
    <dgm:cxn modelId="{754C4E85-6A1B-F24E-A818-E184FF250FFC}" type="presParOf" srcId="{6606534B-56FF-054E-80CC-4E3F38AB34D2}" destId="{D981814A-B038-DE42-A6EB-7B84B4A0934E}" srcOrd="1" destOrd="0" presId="urn:microsoft.com/office/officeart/2009/layout/CirclePictureHierarchy"/>
    <dgm:cxn modelId="{5480E863-A3B8-F045-AAB3-19F4A66E6C26}" type="presParOf" srcId="{09B04300-73BC-5047-A057-41D890974F67}" destId="{1AF0337B-48FF-3948-981B-933C34C242A6}" srcOrd="2" destOrd="0" presId="urn:microsoft.com/office/officeart/2009/layout/CirclePictureHierarchy"/>
    <dgm:cxn modelId="{317A92BE-73F0-6342-886F-A031794344BB}" type="presParOf" srcId="{09B04300-73BC-5047-A057-41D890974F67}" destId="{71275E9D-D056-F845-BBDC-77AD01A1C844}" srcOrd="3" destOrd="0" presId="urn:microsoft.com/office/officeart/2009/layout/CirclePictureHierarchy"/>
    <dgm:cxn modelId="{9F838FD4-6818-B548-898D-B347B226D8E7}" type="presParOf" srcId="{71275E9D-D056-F845-BBDC-77AD01A1C844}" destId="{9C23027F-50E1-8B41-B8A0-044FA313190E}" srcOrd="0" destOrd="0" presId="urn:microsoft.com/office/officeart/2009/layout/CirclePictureHierarchy"/>
    <dgm:cxn modelId="{E472E6AD-68C6-CA4E-B622-878CCA0BDDF6}" type="presParOf" srcId="{9C23027F-50E1-8B41-B8A0-044FA313190E}" destId="{5C8EDC81-CC3B-AC4D-B3DB-C405756C5A65}" srcOrd="0" destOrd="0" presId="urn:microsoft.com/office/officeart/2009/layout/CirclePictureHierarchy"/>
    <dgm:cxn modelId="{BC0A4952-C226-FF49-8ACC-2482F99D40B3}" type="presParOf" srcId="{9C23027F-50E1-8B41-B8A0-044FA313190E}" destId="{1BF29041-3D67-824D-B4A4-08E320217231}" srcOrd="1" destOrd="0" presId="urn:microsoft.com/office/officeart/2009/layout/CirclePictureHierarchy"/>
    <dgm:cxn modelId="{D7327751-19E5-8540-9EFE-26AEA8FE3512}" type="presParOf" srcId="{71275E9D-D056-F845-BBDC-77AD01A1C844}" destId="{CE07B5EF-7B2D-9F40-89E2-053B20CC2F1C}" srcOrd="1" destOrd="0" presId="urn:microsoft.com/office/officeart/2009/layout/CirclePictureHierarchy"/>
    <dgm:cxn modelId="{C270AB17-6F25-5C4E-9D5D-FCCE6BCC8B84}" type="presParOf" srcId="{09B04300-73BC-5047-A057-41D890974F67}" destId="{978F0403-8A4E-F44F-B647-65BB29B473ED}" srcOrd="4" destOrd="0" presId="urn:microsoft.com/office/officeart/2009/layout/CirclePictureHierarchy"/>
    <dgm:cxn modelId="{AEBAB6D5-7283-B64D-B80B-51719523884E}" type="presParOf" srcId="{09B04300-73BC-5047-A057-41D890974F67}" destId="{6C2B6C75-6CBD-F545-B3B7-E7B4D597AFA2}" srcOrd="5" destOrd="0" presId="urn:microsoft.com/office/officeart/2009/layout/CirclePictureHierarchy"/>
    <dgm:cxn modelId="{6B8EE185-81D3-894D-9456-ED0155010A00}" type="presParOf" srcId="{6C2B6C75-6CBD-F545-B3B7-E7B4D597AFA2}" destId="{6689DE7D-4505-B747-883B-CE443B6F60A6}" srcOrd="0" destOrd="0" presId="urn:microsoft.com/office/officeart/2009/layout/CirclePictureHierarchy"/>
    <dgm:cxn modelId="{F6E60121-5A45-E744-A5E8-1FBE694F4AAF}" type="presParOf" srcId="{6689DE7D-4505-B747-883B-CE443B6F60A6}" destId="{C365D742-6188-D14D-8B80-671FA2C9F992}" srcOrd="0" destOrd="0" presId="urn:microsoft.com/office/officeart/2009/layout/CirclePictureHierarchy"/>
    <dgm:cxn modelId="{DB843C5B-A463-764B-8F86-05230EFBF180}" type="presParOf" srcId="{6689DE7D-4505-B747-883B-CE443B6F60A6}" destId="{59BD7AEF-D556-D74F-B64F-240DC88D2167}" srcOrd="1" destOrd="0" presId="urn:microsoft.com/office/officeart/2009/layout/CirclePictureHierarchy"/>
    <dgm:cxn modelId="{62672248-A7B4-1B4B-9A9D-44322DF9A32C}" type="presParOf" srcId="{6C2B6C75-6CBD-F545-B3B7-E7B4D597AFA2}" destId="{4FF05766-3BBA-C546-8AC4-D63E83F04B27}" srcOrd="1" destOrd="0" presId="urn:microsoft.com/office/officeart/2009/layout/CirclePictureHierarchy"/>
    <dgm:cxn modelId="{A0924306-39D2-9F4C-B7C1-FEEF2FD436D9}" type="presParOf" srcId="{09B04300-73BC-5047-A057-41D890974F67}" destId="{2BE4C888-5ADC-D64A-8E51-8D89119F4703}" srcOrd="6" destOrd="0" presId="urn:microsoft.com/office/officeart/2009/layout/CirclePictureHierarchy"/>
    <dgm:cxn modelId="{B98952DF-1B27-D145-8B8A-2A034FAE8BE3}" type="presParOf" srcId="{09B04300-73BC-5047-A057-41D890974F67}" destId="{7B8356A3-5991-B142-AEFA-25CEABDE4E51}" srcOrd="7" destOrd="0" presId="urn:microsoft.com/office/officeart/2009/layout/CirclePictureHierarchy"/>
    <dgm:cxn modelId="{CE5B50E6-4510-804F-9C6F-ECBBD54B01A6}" type="presParOf" srcId="{7B8356A3-5991-B142-AEFA-25CEABDE4E51}" destId="{BDA16D66-6BBB-6F43-92B0-2342504274F6}" srcOrd="0" destOrd="0" presId="urn:microsoft.com/office/officeart/2009/layout/CirclePictureHierarchy"/>
    <dgm:cxn modelId="{D08DE182-6481-4540-967D-05379941A8E0}" type="presParOf" srcId="{BDA16D66-6BBB-6F43-92B0-2342504274F6}" destId="{164C94E4-F937-524B-8482-20CB2295D802}" srcOrd="0" destOrd="0" presId="urn:microsoft.com/office/officeart/2009/layout/CirclePictureHierarchy"/>
    <dgm:cxn modelId="{0BBF5CE1-505B-2D4D-8E03-2AEAD323330A}" type="presParOf" srcId="{BDA16D66-6BBB-6F43-92B0-2342504274F6}" destId="{B835D2B8-D6CE-6847-97B4-92B29AF67AB6}" srcOrd="1" destOrd="0" presId="urn:microsoft.com/office/officeart/2009/layout/CirclePictureHierarchy"/>
    <dgm:cxn modelId="{243B9044-1A5C-4D49-9A91-C80B66928DE5}" type="presParOf" srcId="{7B8356A3-5991-B142-AEFA-25CEABDE4E51}" destId="{2092BFD3-7067-6448-BA12-3BA47211FF60}" srcOrd="1" destOrd="0" presId="urn:microsoft.com/office/officeart/2009/layout/CirclePictureHierarchy"/>
    <dgm:cxn modelId="{7AC5A8CB-E076-E143-8123-398283903B82}" type="presParOf" srcId="{BBD64F43-8233-D247-814E-36CF78CD0E20}" destId="{64C44667-8DAE-C347-B910-189A488FBF33}" srcOrd="4" destOrd="0" presId="urn:microsoft.com/office/officeart/2009/layout/CirclePictureHierarchy"/>
    <dgm:cxn modelId="{94C4BD8E-4DC3-0043-9771-E4EB0CE6A81A}" type="presParOf" srcId="{BBD64F43-8233-D247-814E-36CF78CD0E20}" destId="{7731D4C1-D3A5-1D47-AC3F-F4589BAFDEE5}" srcOrd="5" destOrd="0" presId="urn:microsoft.com/office/officeart/2009/layout/CirclePictureHierarchy"/>
    <dgm:cxn modelId="{435E0634-F0EC-7744-8D2D-EDDC17BBD84E}" type="presParOf" srcId="{7731D4C1-D3A5-1D47-AC3F-F4589BAFDEE5}" destId="{6EEA1E18-452E-8741-87F4-02CEB3A07AD3}" srcOrd="0" destOrd="0" presId="urn:microsoft.com/office/officeart/2009/layout/CirclePictureHierarchy"/>
    <dgm:cxn modelId="{5CE48222-932B-CC45-A4DA-8B7A6041FCFD}" type="presParOf" srcId="{6EEA1E18-452E-8741-87F4-02CEB3A07AD3}" destId="{1A55E0E2-D949-0040-977E-90878CF00A5E}" srcOrd="0" destOrd="0" presId="urn:microsoft.com/office/officeart/2009/layout/CirclePictureHierarchy"/>
    <dgm:cxn modelId="{7D7DE29B-9E24-7D41-BF6E-FE768E2C63FB}" type="presParOf" srcId="{6EEA1E18-452E-8741-87F4-02CEB3A07AD3}" destId="{8E8330E9-343E-5B4C-8C36-869C5E6251A1}" srcOrd="1" destOrd="0" presId="urn:microsoft.com/office/officeart/2009/layout/CirclePictureHierarchy"/>
    <dgm:cxn modelId="{45B4A611-7B0A-844A-9BAF-7BEE05B7A62C}" type="presParOf" srcId="{7731D4C1-D3A5-1D47-AC3F-F4589BAFDEE5}" destId="{C959D7F2-4813-7649-92B7-E2E448CF9ABF}" srcOrd="1" destOrd="0" presId="urn:microsoft.com/office/officeart/2009/layout/CirclePictureHierarchy"/>
    <dgm:cxn modelId="{2872DD85-31BA-124B-8A3E-72F3F0B3D218}" type="presParOf" srcId="{BBD64F43-8233-D247-814E-36CF78CD0E20}" destId="{C89D8789-3C0E-2045-9487-76A358B49428}" srcOrd="6" destOrd="0" presId="urn:microsoft.com/office/officeart/2009/layout/CirclePictureHierarchy"/>
    <dgm:cxn modelId="{FBAAEBA8-DF87-4D4B-854F-D46732DE461D}" type="presParOf" srcId="{BBD64F43-8233-D247-814E-36CF78CD0E20}" destId="{376EB440-555C-C34A-AF78-077D4D19FF2F}" srcOrd="7" destOrd="0" presId="urn:microsoft.com/office/officeart/2009/layout/CirclePictureHierarchy"/>
    <dgm:cxn modelId="{FC5F2366-51BD-C34F-A57A-9EF965886320}" type="presParOf" srcId="{376EB440-555C-C34A-AF78-077D4D19FF2F}" destId="{161B85E6-B095-DC47-80F1-84462390FBAF}" srcOrd="0" destOrd="0" presId="urn:microsoft.com/office/officeart/2009/layout/CirclePictureHierarchy"/>
    <dgm:cxn modelId="{33DAE502-DF84-F947-A898-06B24E7E77C1}" type="presParOf" srcId="{161B85E6-B095-DC47-80F1-84462390FBAF}" destId="{582708D4-3AAE-F342-B26F-AE3C9B30C316}" srcOrd="0" destOrd="0" presId="urn:microsoft.com/office/officeart/2009/layout/CirclePictureHierarchy"/>
    <dgm:cxn modelId="{47D50534-C213-F84B-9A11-15B1F156E672}" type="presParOf" srcId="{161B85E6-B095-DC47-80F1-84462390FBAF}" destId="{19EB4E55-0111-2240-9CD3-890202FBD2DD}" srcOrd="1" destOrd="0" presId="urn:microsoft.com/office/officeart/2009/layout/CirclePictureHierarchy"/>
    <dgm:cxn modelId="{198610AD-9C7C-054C-920D-00436DD37316}" type="presParOf" srcId="{376EB440-555C-C34A-AF78-077D4D19FF2F}" destId="{CD46A812-7307-7543-9DDC-1130D02B5A6A}" srcOrd="1" destOrd="0" presId="urn:microsoft.com/office/officeart/2009/layout/CirclePictureHierarchy"/>
    <dgm:cxn modelId="{5FFC578A-139D-D24A-8836-39C45FF80AB0}" type="presParOf" srcId="{BBD64F43-8233-D247-814E-36CF78CD0E20}" destId="{F333E659-CFF0-4744-8B3E-3871F56BBBC0}" srcOrd="8" destOrd="0" presId="urn:microsoft.com/office/officeart/2009/layout/CirclePictureHierarchy"/>
    <dgm:cxn modelId="{77604D7A-BB0A-E44F-9617-24FFFAB3995F}" type="presParOf" srcId="{BBD64F43-8233-D247-814E-36CF78CD0E20}" destId="{A363C34F-45E2-2E4D-A5F6-1AE2D267904F}" srcOrd="9" destOrd="0" presId="urn:microsoft.com/office/officeart/2009/layout/CirclePictureHierarchy"/>
    <dgm:cxn modelId="{C221195B-FBC1-0A49-A470-698C49A94829}" type="presParOf" srcId="{A363C34F-45E2-2E4D-A5F6-1AE2D267904F}" destId="{DFE9CCDF-CDCD-304B-BCD9-29939B365D51}" srcOrd="0" destOrd="0" presId="urn:microsoft.com/office/officeart/2009/layout/CirclePictureHierarchy"/>
    <dgm:cxn modelId="{F9DBA6A2-6005-2343-97E6-3577A9930EC1}" type="presParOf" srcId="{DFE9CCDF-CDCD-304B-BCD9-29939B365D51}" destId="{88932BD8-F882-2A45-AA07-84FC0FB50763}" srcOrd="0" destOrd="0" presId="urn:microsoft.com/office/officeart/2009/layout/CirclePictureHierarchy"/>
    <dgm:cxn modelId="{7439E030-0BEE-E24D-95D7-6E21CE6567A1}" type="presParOf" srcId="{DFE9CCDF-CDCD-304B-BCD9-29939B365D51}" destId="{D3A3304C-F6CB-074B-85BF-B1B01A8A5305}" srcOrd="1" destOrd="0" presId="urn:microsoft.com/office/officeart/2009/layout/CirclePictureHierarchy"/>
    <dgm:cxn modelId="{B7DE60E1-8A26-0E48-8789-A37E2FCC42C0}" type="presParOf" srcId="{A363C34F-45E2-2E4D-A5F6-1AE2D267904F}" destId="{E2174F67-7967-1542-B2DD-02D9A2C617FF}" srcOrd="1" destOrd="0" presId="urn:microsoft.com/office/officeart/2009/layout/CirclePictureHierarchy"/>
    <dgm:cxn modelId="{9FAB5DDF-AD75-494E-9B33-668835CEBBC7}" type="presParOf" srcId="{BBD64F43-8233-D247-814E-36CF78CD0E20}" destId="{FA572A40-6661-5544-8DE3-E91D2378B977}" srcOrd="10" destOrd="0" presId="urn:microsoft.com/office/officeart/2009/layout/CirclePictureHierarchy"/>
    <dgm:cxn modelId="{02ED21BA-6BC8-4A4F-8405-FD9D2DAB62E4}" type="presParOf" srcId="{BBD64F43-8233-D247-814E-36CF78CD0E20}" destId="{ABCD70ED-7BCD-4F43-9C9A-BEE4A152927A}" srcOrd="11" destOrd="0" presId="urn:microsoft.com/office/officeart/2009/layout/CirclePictureHierarchy"/>
    <dgm:cxn modelId="{AC69AB52-1E77-C548-BF31-B0008BB490DA}" type="presParOf" srcId="{ABCD70ED-7BCD-4F43-9C9A-BEE4A152927A}" destId="{FD0C3B57-585D-E14E-9159-426E3AE18A0D}" srcOrd="0" destOrd="0" presId="urn:microsoft.com/office/officeart/2009/layout/CirclePictureHierarchy"/>
    <dgm:cxn modelId="{75BA4A34-9B37-FF4E-B1FF-CC24DA4E7A17}" type="presParOf" srcId="{FD0C3B57-585D-E14E-9159-426E3AE18A0D}" destId="{D1844E58-FF02-4344-883C-ED48C82530F6}" srcOrd="0" destOrd="0" presId="urn:microsoft.com/office/officeart/2009/layout/CirclePictureHierarchy"/>
    <dgm:cxn modelId="{A4FC4FE3-FE92-F84A-8F96-ABF4E57B34F5}" type="presParOf" srcId="{FD0C3B57-585D-E14E-9159-426E3AE18A0D}" destId="{C1D33B60-C8B5-A547-A919-365A5CF8EE16}" srcOrd="1" destOrd="0" presId="urn:microsoft.com/office/officeart/2009/layout/CirclePictureHierarchy"/>
    <dgm:cxn modelId="{DAF6A196-FA07-684C-A6E8-DD03F82A2E3D}" type="presParOf" srcId="{ABCD70ED-7BCD-4F43-9C9A-BEE4A152927A}" destId="{B7C34DE3-5B1F-674B-9903-66EE7B695F27}" srcOrd="1" destOrd="0" presId="urn:microsoft.com/office/officeart/2009/layout/CirclePictureHierarchy"/>
    <dgm:cxn modelId="{53753EB2-6F23-6E40-8679-B39A48CE17AF}" type="presParOf" srcId="{BBD64F43-8233-D247-814E-36CF78CD0E20}" destId="{6390735A-9AD1-4F44-ACA4-67E86668B3B3}" srcOrd="12" destOrd="0" presId="urn:microsoft.com/office/officeart/2009/layout/CirclePictureHierarchy"/>
    <dgm:cxn modelId="{2C88C525-1B30-5940-90FD-7829E83B26B0}" type="presParOf" srcId="{BBD64F43-8233-D247-814E-36CF78CD0E20}" destId="{3548E351-C628-BD43-B13A-A97F68E3DC15}" srcOrd="13" destOrd="0" presId="urn:microsoft.com/office/officeart/2009/layout/CirclePictureHierarchy"/>
    <dgm:cxn modelId="{2B53B575-4EF4-2845-8E17-9D6D9F525DDE}" type="presParOf" srcId="{3548E351-C628-BD43-B13A-A97F68E3DC15}" destId="{A0A0E70A-5273-F443-8338-8BA78303FF65}" srcOrd="0" destOrd="0" presId="urn:microsoft.com/office/officeart/2009/layout/CirclePictureHierarchy"/>
    <dgm:cxn modelId="{9E075095-4690-804B-A5DC-FE5DE7A2D2F3}" type="presParOf" srcId="{A0A0E70A-5273-F443-8338-8BA78303FF65}" destId="{22CF0F5F-56D7-CB4C-8DB7-A5B16EC2D00E}" srcOrd="0" destOrd="0" presId="urn:microsoft.com/office/officeart/2009/layout/CirclePictureHierarchy"/>
    <dgm:cxn modelId="{197086C0-83FF-7B46-8A49-9219DF86B447}" type="presParOf" srcId="{A0A0E70A-5273-F443-8338-8BA78303FF65}" destId="{C68CDFF6-0740-1246-B056-35D6F0D00657}" srcOrd="1" destOrd="0" presId="urn:microsoft.com/office/officeart/2009/layout/CirclePictureHierarchy"/>
    <dgm:cxn modelId="{A24FCBC1-173E-8F42-9216-AE769F4A0B97}" type="presParOf" srcId="{3548E351-C628-BD43-B13A-A97F68E3DC15}" destId="{D13481EB-0867-0F4E-915E-67F95EF74E8B}"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30793-5DDD-4E10-AD65-A6AD9E0892D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90C099DE-7486-4B20-9840-32935AC3BFE8}">
      <dgm:prSet phldrT="[Text]"/>
      <dgm:spPr/>
      <dgm:t>
        <a:bodyPr/>
        <a:lstStyle/>
        <a:p>
          <a:r>
            <a:rPr lang="en-US" b="1" dirty="0"/>
            <a:t>Unzip </a:t>
          </a:r>
          <a:r>
            <a:rPr lang="en-US" b="1" dirty="0" err="1"/>
            <a:t>ebook</a:t>
          </a:r>
          <a:r>
            <a:rPr lang="en-US" b="1" dirty="0"/>
            <a:t> to isolate all images</a:t>
          </a:r>
        </a:p>
      </dgm:t>
    </dgm:pt>
    <dgm:pt modelId="{DB065025-4874-4E07-AEF6-A2DC88D04A51}" type="parTrans" cxnId="{D28E3B1F-EBA2-46D2-B040-84685938610B}">
      <dgm:prSet/>
      <dgm:spPr/>
      <dgm:t>
        <a:bodyPr/>
        <a:lstStyle/>
        <a:p>
          <a:endParaRPr lang="en-US"/>
        </a:p>
      </dgm:t>
    </dgm:pt>
    <dgm:pt modelId="{5C848E1F-F0BE-4C3A-8A66-70AEF6B0775D}" type="sibTrans" cxnId="{D28E3B1F-EBA2-46D2-B040-84685938610B}">
      <dgm:prSet/>
      <dgm:spPr/>
      <dgm:t>
        <a:bodyPr/>
        <a:lstStyle/>
        <a:p>
          <a:endParaRPr lang="en-US" b="1"/>
        </a:p>
      </dgm:t>
    </dgm:pt>
    <dgm:pt modelId="{A8DC9A5D-C62B-4E53-B53F-E41F78557B92}">
      <dgm:prSet phldrT="[Text]"/>
      <dgm:spPr/>
      <dgm:t>
        <a:bodyPr/>
        <a:lstStyle/>
        <a:p>
          <a:r>
            <a:rPr lang="en-US" b="1" dirty="0"/>
            <a:t>Label math expressions in </a:t>
          </a:r>
          <a:r>
            <a:rPr lang="en-US" b="1" dirty="0" err="1"/>
            <a:t>ebook</a:t>
          </a:r>
          <a:r>
            <a:rPr lang="en-US" b="1" dirty="0"/>
            <a:t> (via machine learning)</a:t>
          </a:r>
        </a:p>
      </dgm:t>
    </dgm:pt>
    <dgm:pt modelId="{C2C7EF46-AF69-46D5-8862-93382231FD98}" type="parTrans" cxnId="{D40B1896-AFD8-4154-8359-E418B32B911B}">
      <dgm:prSet/>
      <dgm:spPr/>
      <dgm:t>
        <a:bodyPr/>
        <a:lstStyle/>
        <a:p>
          <a:endParaRPr lang="en-US"/>
        </a:p>
      </dgm:t>
    </dgm:pt>
    <dgm:pt modelId="{0B4713A3-B4DE-481D-95AF-DD68B196EB07}" type="sibTrans" cxnId="{D40B1896-AFD8-4154-8359-E418B32B911B}">
      <dgm:prSet/>
      <dgm:spPr/>
      <dgm:t>
        <a:bodyPr/>
        <a:lstStyle/>
        <a:p>
          <a:endParaRPr lang="en-US" b="1"/>
        </a:p>
      </dgm:t>
    </dgm:pt>
    <dgm:pt modelId="{DC9F5909-6EAE-48B5-9967-BF91EA5C5424}">
      <dgm:prSet phldrT="[Text]"/>
      <dgm:spPr/>
      <dgm:t>
        <a:bodyPr/>
        <a:lstStyle/>
        <a:p>
          <a:r>
            <a:rPr lang="en-US" b="1" dirty="0"/>
            <a:t>Pre-process images of math equations (optimize for OCR)</a:t>
          </a:r>
        </a:p>
      </dgm:t>
    </dgm:pt>
    <dgm:pt modelId="{4E340E27-3F85-49F7-BDF5-F3929FF7685C}" type="parTrans" cxnId="{575E0F14-D75D-4CBD-9ED5-D36BA9EF1A2B}">
      <dgm:prSet/>
      <dgm:spPr/>
      <dgm:t>
        <a:bodyPr/>
        <a:lstStyle/>
        <a:p>
          <a:endParaRPr lang="en-US"/>
        </a:p>
      </dgm:t>
    </dgm:pt>
    <dgm:pt modelId="{BE7CB196-BC52-4C23-B25F-E94577D1DDD6}" type="sibTrans" cxnId="{575E0F14-D75D-4CBD-9ED5-D36BA9EF1A2B}">
      <dgm:prSet/>
      <dgm:spPr/>
      <dgm:t>
        <a:bodyPr/>
        <a:lstStyle/>
        <a:p>
          <a:endParaRPr lang="en-US" b="1"/>
        </a:p>
      </dgm:t>
    </dgm:pt>
    <dgm:pt modelId="{CEDC5BDB-F746-4558-8DE6-171DCBD371CB}">
      <dgm:prSet phldrT="[Text]"/>
      <dgm:spPr/>
      <dgm:t>
        <a:bodyPr/>
        <a:lstStyle/>
        <a:p>
          <a:r>
            <a:rPr lang="en-US" b="1" dirty="0"/>
            <a:t>Send pre-processed images to math OCR for transcription (i.e., MathML via </a:t>
          </a:r>
          <a:r>
            <a:rPr lang="en-US" b="1" dirty="0" err="1"/>
            <a:t>INFTYReader</a:t>
          </a:r>
          <a:r>
            <a:rPr lang="en-US" b="1" dirty="0"/>
            <a:t>)</a:t>
          </a:r>
        </a:p>
      </dgm:t>
    </dgm:pt>
    <dgm:pt modelId="{C330E181-2C01-4A3A-AA1E-D6091737EE22}" type="parTrans" cxnId="{12F9F94D-5D59-40F7-8A83-2457D9A07D74}">
      <dgm:prSet/>
      <dgm:spPr/>
      <dgm:t>
        <a:bodyPr/>
        <a:lstStyle/>
        <a:p>
          <a:endParaRPr lang="en-US"/>
        </a:p>
      </dgm:t>
    </dgm:pt>
    <dgm:pt modelId="{FC33F3A6-7446-4D2F-BE32-DA2C7C23F561}" type="sibTrans" cxnId="{12F9F94D-5D59-40F7-8A83-2457D9A07D74}">
      <dgm:prSet/>
      <dgm:spPr/>
      <dgm:t>
        <a:bodyPr/>
        <a:lstStyle/>
        <a:p>
          <a:endParaRPr lang="en-US" b="1"/>
        </a:p>
      </dgm:t>
    </dgm:pt>
    <dgm:pt modelId="{52A36DF3-C13E-4BF2-9621-586768FBD801}">
      <dgm:prSet phldrT="[Text]"/>
      <dgm:spPr/>
      <dgm:t>
        <a:bodyPr/>
        <a:lstStyle/>
        <a:p>
          <a:r>
            <a:rPr lang="en-US" b="1" dirty="0"/>
            <a:t>Inject transcribed math back into original </a:t>
          </a:r>
          <a:r>
            <a:rPr lang="en-US" b="1" dirty="0" err="1"/>
            <a:t>ebook</a:t>
          </a:r>
          <a:endParaRPr lang="en-US" b="1" dirty="0"/>
        </a:p>
      </dgm:t>
    </dgm:pt>
    <dgm:pt modelId="{480A2D06-824A-4F71-905D-775135D4819E}" type="parTrans" cxnId="{3A77CB06-C081-435C-9BC3-C58BB3A435C6}">
      <dgm:prSet/>
      <dgm:spPr/>
      <dgm:t>
        <a:bodyPr/>
        <a:lstStyle/>
        <a:p>
          <a:endParaRPr lang="en-US"/>
        </a:p>
      </dgm:t>
    </dgm:pt>
    <dgm:pt modelId="{75D39B92-D065-466B-9774-7A2A32FBE7ED}" type="sibTrans" cxnId="{3A77CB06-C081-435C-9BC3-C58BB3A435C6}">
      <dgm:prSet/>
      <dgm:spPr/>
      <dgm:t>
        <a:bodyPr/>
        <a:lstStyle/>
        <a:p>
          <a:endParaRPr lang="en-US"/>
        </a:p>
      </dgm:t>
    </dgm:pt>
    <dgm:pt modelId="{6E67B86E-95BB-41A4-97BA-4BDDC0BDA2F1}" type="pres">
      <dgm:prSet presAssocID="{B6C30793-5DDD-4E10-AD65-A6AD9E0892DA}" presName="outerComposite" presStyleCnt="0">
        <dgm:presLayoutVars>
          <dgm:chMax val="5"/>
          <dgm:dir/>
          <dgm:resizeHandles val="exact"/>
        </dgm:presLayoutVars>
      </dgm:prSet>
      <dgm:spPr/>
      <dgm:t>
        <a:bodyPr/>
        <a:lstStyle/>
        <a:p>
          <a:endParaRPr lang="en-US"/>
        </a:p>
      </dgm:t>
    </dgm:pt>
    <dgm:pt modelId="{BB430E2A-77FF-475A-A59E-8B2554007FE5}" type="pres">
      <dgm:prSet presAssocID="{B6C30793-5DDD-4E10-AD65-A6AD9E0892DA}" presName="dummyMaxCanvas" presStyleCnt="0">
        <dgm:presLayoutVars/>
      </dgm:prSet>
      <dgm:spPr/>
    </dgm:pt>
    <dgm:pt modelId="{4E3E5BCE-809C-4229-A8E6-F07D0F7BFF9F}" type="pres">
      <dgm:prSet presAssocID="{B6C30793-5DDD-4E10-AD65-A6AD9E0892DA}" presName="FiveNodes_1" presStyleLbl="node1" presStyleIdx="0" presStyleCnt="5">
        <dgm:presLayoutVars>
          <dgm:bulletEnabled val="1"/>
        </dgm:presLayoutVars>
      </dgm:prSet>
      <dgm:spPr/>
      <dgm:t>
        <a:bodyPr/>
        <a:lstStyle/>
        <a:p>
          <a:endParaRPr lang="en-US"/>
        </a:p>
      </dgm:t>
    </dgm:pt>
    <dgm:pt modelId="{33D703E4-D310-4596-8FCF-3983F4419708}" type="pres">
      <dgm:prSet presAssocID="{B6C30793-5DDD-4E10-AD65-A6AD9E0892DA}" presName="FiveNodes_2" presStyleLbl="node1" presStyleIdx="1" presStyleCnt="5">
        <dgm:presLayoutVars>
          <dgm:bulletEnabled val="1"/>
        </dgm:presLayoutVars>
      </dgm:prSet>
      <dgm:spPr/>
      <dgm:t>
        <a:bodyPr/>
        <a:lstStyle/>
        <a:p>
          <a:endParaRPr lang="en-US"/>
        </a:p>
      </dgm:t>
    </dgm:pt>
    <dgm:pt modelId="{5AB357BC-495D-4326-B2CE-368A0C1B4E02}" type="pres">
      <dgm:prSet presAssocID="{B6C30793-5DDD-4E10-AD65-A6AD9E0892DA}" presName="FiveNodes_3" presStyleLbl="node1" presStyleIdx="2" presStyleCnt="5">
        <dgm:presLayoutVars>
          <dgm:bulletEnabled val="1"/>
        </dgm:presLayoutVars>
      </dgm:prSet>
      <dgm:spPr/>
      <dgm:t>
        <a:bodyPr/>
        <a:lstStyle/>
        <a:p>
          <a:endParaRPr lang="en-US"/>
        </a:p>
      </dgm:t>
    </dgm:pt>
    <dgm:pt modelId="{13D7796E-2B6F-4DDB-B0D0-5B60F6989697}" type="pres">
      <dgm:prSet presAssocID="{B6C30793-5DDD-4E10-AD65-A6AD9E0892DA}" presName="FiveNodes_4" presStyleLbl="node1" presStyleIdx="3" presStyleCnt="5">
        <dgm:presLayoutVars>
          <dgm:bulletEnabled val="1"/>
        </dgm:presLayoutVars>
      </dgm:prSet>
      <dgm:spPr/>
      <dgm:t>
        <a:bodyPr/>
        <a:lstStyle/>
        <a:p>
          <a:endParaRPr lang="en-US"/>
        </a:p>
      </dgm:t>
    </dgm:pt>
    <dgm:pt modelId="{80AE6071-CFB9-4BDA-B2D9-F445927133B6}" type="pres">
      <dgm:prSet presAssocID="{B6C30793-5DDD-4E10-AD65-A6AD9E0892DA}" presName="FiveNodes_5" presStyleLbl="node1" presStyleIdx="4" presStyleCnt="5">
        <dgm:presLayoutVars>
          <dgm:bulletEnabled val="1"/>
        </dgm:presLayoutVars>
      </dgm:prSet>
      <dgm:spPr/>
      <dgm:t>
        <a:bodyPr/>
        <a:lstStyle/>
        <a:p>
          <a:endParaRPr lang="en-US"/>
        </a:p>
      </dgm:t>
    </dgm:pt>
    <dgm:pt modelId="{E94293EC-FDBF-43C7-83A8-0FC090813AD1}" type="pres">
      <dgm:prSet presAssocID="{B6C30793-5DDD-4E10-AD65-A6AD9E0892DA}" presName="FiveConn_1-2" presStyleLbl="fgAccFollowNode1" presStyleIdx="0" presStyleCnt="4">
        <dgm:presLayoutVars>
          <dgm:bulletEnabled val="1"/>
        </dgm:presLayoutVars>
      </dgm:prSet>
      <dgm:spPr/>
      <dgm:t>
        <a:bodyPr/>
        <a:lstStyle/>
        <a:p>
          <a:endParaRPr lang="en-US"/>
        </a:p>
      </dgm:t>
    </dgm:pt>
    <dgm:pt modelId="{F7267F2D-4F3F-43B3-A479-5CCECA5CD944}" type="pres">
      <dgm:prSet presAssocID="{B6C30793-5DDD-4E10-AD65-A6AD9E0892DA}" presName="FiveConn_2-3" presStyleLbl="fgAccFollowNode1" presStyleIdx="1" presStyleCnt="4">
        <dgm:presLayoutVars>
          <dgm:bulletEnabled val="1"/>
        </dgm:presLayoutVars>
      </dgm:prSet>
      <dgm:spPr/>
      <dgm:t>
        <a:bodyPr/>
        <a:lstStyle/>
        <a:p>
          <a:endParaRPr lang="en-US"/>
        </a:p>
      </dgm:t>
    </dgm:pt>
    <dgm:pt modelId="{F4349070-0C5F-4340-81A2-C89F6FEEE73E}" type="pres">
      <dgm:prSet presAssocID="{B6C30793-5DDD-4E10-AD65-A6AD9E0892DA}" presName="FiveConn_3-4" presStyleLbl="fgAccFollowNode1" presStyleIdx="2" presStyleCnt="4">
        <dgm:presLayoutVars>
          <dgm:bulletEnabled val="1"/>
        </dgm:presLayoutVars>
      </dgm:prSet>
      <dgm:spPr/>
      <dgm:t>
        <a:bodyPr/>
        <a:lstStyle/>
        <a:p>
          <a:endParaRPr lang="en-US"/>
        </a:p>
      </dgm:t>
    </dgm:pt>
    <dgm:pt modelId="{BFD5F556-C5D2-4AEB-9FC8-D8904A60A593}" type="pres">
      <dgm:prSet presAssocID="{B6C30793-5DDD-4E10-AD65-A6AD9E0892DA}" presName="FiveConn_4-5" presStyleLbl="fgAccFollowNode1" presStyleIdx="3" presStyleCnt="4">
        <dgm:presLayoutVars>
          <dgm:bulletEnabled val="1"/>
        </dgm:presLayoutVars>
      </dgm:prSet>
      <dgm:spPr/>
      <dgm:t>
        <a:bodyPr/>
        <a:lstStyle/>
        <a:p>
          <a:endParaRPr lang="en-US"/>
        </a:p>
      </dgm:t>
    </dgm:pt>
    <dgm:pt modelId="{EB7FFFDB-7AF5-4C9C-A0ED-6BD18FDEDBC0}" type="pres">
      <dgm:prSet presAssocID="{B6C30793-5DDD-4E10-AD65-A6AD9E0892DA}" presName="FiveNodes_1_text" presStyleLbl="node1" presStyleIdx="4" presStyleCnt="5">
        <dgm:presLayoutVars>
          <dgm:bulletEnabled val="1"/>
        </dgm:presLayoutVars>
      </dgm:prSet>
      <dgm:spPr/>
      <dgm:t>
        <a:bodyPr/>
        <a:lstStyle/>
        <a:p>
          <a:endParaRPr lang="en-US"/>
        </a:p>
      </dgm:t>
    </dgm:pt>
    <dgm:pt modelId="{6D71949B-EEE8-4500-9BC7-02534CD647FE}" type="pres">
      <dgm:prSet presAssocID="{B6C30793-5DDD-4E10-AD65-A6AD9E0892DA}" presName="FiveNodes_2_text" presStyleLbl="node1" presStyleIdx="4" presStyleCnt="5">
        <dgm:presLayoutVars>
          <dgm:bulletEnabled val="1"/>
        </dgm:presLayoutVars>
      </dgm:prSet>
      <dgm:spPr/>
      <dgm:t>
        <a:bodyPr/>
        <a:lstStyle/>
        <a:p>
          <a:endParaRPr lang="en-US"/>
        </a:p>
      </dgm:t>
    </dgm:pt>
    <dgm:pt modelId="{38CF1D7E-87CC-4500-A168-16A993DEDC58}" type="pres">
      <dgm:prSet presAssocID="{B6C30793-5DDD-4E10-AD65-A6AD9E0892DA}" presName="FiveNodes_3_text" presStyleLbl="node1" presStyleIdx="4" presStyleCnt="5">
        <dgm:presLayoutVars>
          <dgm:bulletEnabled val="1"/>
        </dgm:presLayoutVars>
      </dgm:prSet>
      <dgm:spPr/>
      <dgm:t>
        <a:bodyPr/>
        <a:lstStyle/>
        <a:p>
          <a:endParaRPr lang="en-US"/>
        </a:p>
      </dgm:t>
    </dgm:pt>
    <dgm:pt modelId="{B15D840B-106D-4C1E-96F9-B3BA869390CE}" type="pres">
      <dgm:prSet presAssocID="{B6C30793-5DDD-4E10-AD65-A6AD9E0892DA}" presName="FiveNodes_4_text" presStyleLbl="node1" presStyleIdx="4" presStyleCnt="5">
        <dgm:presLayoutVars>
          <dgm:bulletEnabled val="1"/>
        </dgm:presLayoutVars>
      </dgm:prSet>
      <dgm:spPr/>
      <dgm:t>
        <a:bodyPr/>
        <a:lstStyle/>
        <a:p>
          <a:endParaRPr lang="en-US"/>
        </a:p>
      </dgm:t>
    </dgm:pt>
    <dgm:pt modelId="{73B401D5-C135-4108-B706-B88653AD8B54}" type="pres">
      <dgm:prSet presAssocID="{B6C30793-5DDD-4E10-AD65-A6AD9E0892DA}" presName="FiveNodes_5_text" presStyleLbl="node1" presStyleIdx="4" presStyleCnt="5">
        <dgm:presLayoutVars>
          <dgm:bulletEnabled val="1"/>
        </dgm:presLayoutVars>
      </dgm:prSet>
      <dgm:spPr/>
      <dgm:t>
        <a:bodyPr/>
        <a:lstStyle/>
        <a:p>
          <a:endParaRPr lang="en-US"/>
        </a:p>
      </dgm:t>
    </dgm:pt>
  </dgm:ptLst>
  <dgm:cxnLst>
    <dgm:cxn modelId="{5BED6E56-6E36-42BC-9A2E-251B5E977C56}" type="presOf" srcId="{DC9F5909-6EAE-48B5-9967-BF91EA5C5424}" destId="{38CF1D7E-87CC-4500-A168-16A993DEDC58}" srcOrd="1" destOrd="0" presId="urn:microsoft.com/office/officeart/2005/8/layout/vProcess5"/>
    <dgm:cxn modelId="{12F9F94D-5D59-40F7-8A83-2457D9A07D74}" srcId="{B6C30793-5DDD-4E10-AD65-A6AD9E0892DA}" destId="{CEDC5BDB-F746-4558-8DE6-171DCBD371CB}" srcOrd="3" destOrd="0" parTransId="{C330E181-2C01-4A3A-AA1E-D6091737EE22}" sibTransId="{FC33F3A6-7446-4D2F-BE32-DA2C7C23F561}"/>
    <dgm:cxn modelId="{5CC24AF1-052D-4C5C-8865-4C3E61B7DCFF}" type="presOf" srcId="{90C099DE-7486-4B20-9840-32935AC3BFE8}" destId="{EB7FFFDB-7AF5-4C9C-A0ED-6BD18FDEDBC0}" srcOrd="1" destOrd="0" presId="urn:microsoft.com/office/officeart/2005/8/layout/vProcess5"/>
    <dgm:cxn modelId="{D28E3B1F-EBA2-46D2-B040-84685938610B}" srcId="{B6C30793-5DDD-4E10-AD65-A6AD9E0892DA}" destId="{90C099DE-7486-4B20-9840-32935AC3BFE8}" srcOrd="0" destOrd="0" parTransId="{DB065025-4874-4E07-AEF6-A2DC88D04A51}" sibTransId="{5C848E1F-F0BE-4C3A-8A66-70AEF6B0775D}"/>
    <dgm:cxn modelId="{A431EB5A-8DF9-495B-85D0-2CDA02D8EE5A}" type="presOf" srcId="{B6C30793-5DDD-4E10-AD65-A6AD9E0892DA}" destId="{6E67B86E-95BB-41A4-97BA-4BDDC0BDA2F1}" srcOrd="0" destOrd="0" presId="urn:microsoft.com/office/officeart/2005/8/layout/vProcess5"/>
    <dgm:cxn modelId="{F366E8F8-9F64-4E9C-9500-785711C0FEB0}" type="presOf" srcId="{5C848E1F-F0BE-4C3A-8A66-70AEF6B0775D}" destId="{E94293EC-FDBF-43C7-83A8-0FC090813AD1}" srcOrd="0" destOrd="0" presId="urn:microsoft.com/office/officeart/2005/8/layout/vProcess5"/>
    <dgm:cxn modelId="{575E0F14-D75D-4CBD-9ED5-D36BA9EF1A2B}" srcId="{B6C30793-5DDD-4E10-AD65-A6AD9E0892DA}" destId="{DC9F5909-6EAE-48B5-9967-BF91EA5C5424}" srcOrd="2" destOrd="0" parTransId="{4E340E27-3F85-49F7-BDF5-F3929FF7685C}" sibTransId="{BE7CB196-BC52-4C23-B25F-E94577D1DDD6}"/>
    <dgm:cxn modelId="{E54599F5-4ED7-4DBA-9E0D-0C836B165158}" type="presOf" srcId="{52A36DF3-C13E-4BF2-9621-586768FBD801}" destId="{73B401D5-C135-4108-B706-B88653AD8B54}" srcOrd="1" destOrd="0" presId="urn:microsoft.com/office/officeart/2005/8/layout/vProcess5"/>
    <dgm:cxn modelId="{AAC9DE7A-E2CC-429B-AE36-9E7B781CA72F}" type="presOf" srcId="{0B4713A3-B4DE-481D-95AF-DD68B196EB07}" destId="{F7267F2D-4F3F-43B3-A479-5CCECA5CD944}" srcOrd="0" destOrd="0" presId="urn:microsoft.com/office/officeart/2005/8/layout/vProcess5"/>
    <dgm:cxn modelId="{22CC8760-3168-4320-BCC5-40FB54A94330}" type="presOf" srcId="{A8DC9A5D-C62B-4E53-B53F-E41F78557B92}" destId="{33D703E4-D310-4596-8FCF-3983F4419708}" srcOrd="0" destOrd="0" presId="urn:microsoft.com/office/officeart/2005/8/layout/vProcess5"/>
    <dgm:cxn modelId="{F3B698AB-9CE7-4D1B-8223-5A70EF62E8BA}" type="presOf" srcId="{90C099DE-7486-4B20-9840-32935AC3BFE8}" destId="{4E3E5BCE-809C-4229-A8E6-F07D0F7BFF9F}" srcOrd="0" destOrd="0" presId="urn:microsoft.com/office/officeart/2005/8/layout/vProcess5"/>
    <dgm:cxn modelId="{52CA39A2-1A05-46FF-B6D5-EFF283168308}" type="presOf" srcId="{52A36DF3-C13E-4BF2-9621-586768FBD801}" destId="{80AE6071-CFB9-4BDA-B2D9-F445927133B6}" srcOrd="0" destOrd="0" presId="urn:microsoft.com/office/officeart/2005/8/layout/vProcess5"/>
    <dgm:cxn modelId="{6180666E-E40E-4FDD-9FC5-C3AB4E2F620C}" type="presOf" srcId="{DC9F5909-6EAE-48B5-9967-BF91EA5C5424}" destId="{5AB357BC-495D-4326-B2CE-368A0C1B4E02}" srcOrd="0" destOrd="0" presId="urn:microsoft.com/office/officeart/2005/8/layout/vProcess5"/>
    <dgm:cxn modelId="{DB3D1042-F28B-46A3-A211-5A09D4FF78D8}" type="presOf" srcId="{CEDC5BDB-F746-4558-8DE6-171DCBD371CB}" destId="{B15D840B-106D-4C1E-96F9-B3BA869390CE}" srcOrd="1" destOrd="0" presId="urn:microsoft.com/office/officeart/2005/8/layout/vProcess5"/>
    <dgm:cxn modelId="{F6357CE5-3F53-4DE2-98B4-DD55C1C7DEE5}" type="presOf" srcId="{A8DC9A5D-C62B-4E53-B53F-E41F78557B92}" destId="{6D71949B-EEE8-4500-9BC7-02534CD647FE}" srcOrd="1" destOrd="0" presId="urn:microsoft.com/office/officeart/2005/8/layout/vProcess5"/>
    <dgm:cxn modelId="{8911CA02-E926-426E-B3EE-C2615F2993C9}" type="presOf" srcId="{CEDC5BDB-F746-4558-8DE6-171DCBD371CB}" destId="{13D7796E-2B6F-4DDB-B0D0-5B60F6989697}" srcOrd="0" destOrd="0" presId="urn:microsoft.com/office/officeart/2005/8/layout/vProcess5"/>
    <dgm:cxn modelId="{EAF4EAF0-226A-45F5-8DC0-9A9B666DE92C}" type="presOf" srcId="{FC33F3A6-7446-4D2F-BE32-DA2C7C23F561}" destId="{BFD5F556-C5D2-4AEB-9FC8-D8904A60A593}" srcOrd="0" destOrd="0" presId="urn:microsoft.com/office/officeart/2005/8/layout/vProcess5"/>
    <dgm:cxn modelId="{05A12EAC-B106-495B-9EC2-7449B435557B}" type="presOf" srcId="{BE7CB196-BC52-4C23-B25F-E94577D1DDD6}" destId="{F4349070-0C5F-4340-81A2-C89F6FEEE73E}" srcOrd="0" destOrd="0" presId="urn:microsoft.com/office/officeart/2005/8/layout/vProcess5"/>
    <dgm:cxn modelId="{D40B1896-AFD8-4154-8359-E418B32B911B}" srcId="{B6C30793-5DDD-4E10-AD65-A6AD9E0892DA}" destId="{A8DC9A5D-C62B-4E53-B53F-E41F78557B92}" srcOrd="1" destOrd="0" parTransId="{C2C7EF46-AF69-46D5-8862-93382231FD98}" sibTransId="{0B4713A3-B4DE-481D-95AF-DD68B196EB07}"/>
    <dgm:cxn modelId="{3A77CB06-C081-435C-9BC3-C58BB3A435C6}" srcId="{B6C30793-5DDD-4E10-AD65-A6AD9E0892DA}" destId="{52A36DF3-C13E-4BF2-9621-586768FBD801}" srcOrd="4" destOrd="0" parTransId="{480A2D06-824A-4F71-905D-775135D4819E}" sibTransId="{75D39B92-D065-466B-9774-7A2A32FBE7ED}"/>
    <dgm:cxn modelId="{331376F1-ED7B-4306-8B18-E44D84418121}" type="presParOf" srcId="{6E67B86E-95BB-41A4-97BA-4BDDC0BDA2F1}" destId="{BB430E2A-77FF-475A-A59E-8B2554007FE5}" srcOrd="0" destOrd="0" presId="urn:microsoft.com/office/officeart/2005/8/layout/vProcess5"/>
    <dgm:cxn modelId="{F451587A-1146-4490-B173-0E53A2FBA104}" type="presParOf" srcId="{6E67B86E-95BB-41A4-97BA-4BDDC0BDA2F1}" destId="{4E3E5BCE-809C-4229-A8E6-F07D0F7BFF9F}" srcOrd="1" destOrd="0" presId="urn:microsoft.com/office/officeart/2005/8/layout/vProcess5"/>
    <dgm:cxn modelId="{6DB1CD74-39D9-45D7-A110-25CF48ADB330}" type="presParOf" srcId="{6E67B86E-95BB-41A4-97BA-4BDDC0BDA2F1}" destId="{33D703E4-D310-4596-8FCF-3983F4419708}" srcOrd="2" destOrd="0" presId="urn:microsoft.com/office/officeart/2005/8/layout/vProcess5"/>
    <dgm:cxn modelId="{D8C0F5EB-3E7F-44BD-A426-FF7A1869288C}" type="presParOf" srcId="{6E67B86E-95BB-41A4-97BA-4BDDC0BDA2F1}" destId="{5AB357BC-495D-4326-B2CE-368A0C1B4E02}" srcOrd="3" destOrd="0" presId="urn:microsoft.com/office/officeart/2005/8/layout/vProcess5"/>
    <dgm:cxn modelId="{ECFD5119-E7D4-46BD-B9C9-3AAFDAD239AE}" type="presParOf" srcId="{6E67B86E-95BB-41A4-97BA-4BDDC0BDA2F1}" destId="{13D7796E-2B6F-4DDB-B0D0-5B60F6989697}" srcOrd="4" destOrd="0" presId="urn:microsoft.com/office/officeart/2005/8/layout/vProcess5"/>
    <dgm:cxn modelId="{00D6DD94-587E-4CCE-B6D9-C2BF61FBD3FF}" type="presParOf" srcId="{6E67B86E-95BB-41A4-97BA-4BDDC0BDA2F1}" destId="{80AE6071-CFB9-4BDA-B2D9-F445927133B6}" srcOrd="5" destOrd="0" presId="urn:microsoft.com/office/officeart/2005/8/layout/vProcess5"/>
    <dgm:cxn modelId="{8DF07A97-1585-4C3A-A61B-8BE3092E0042}" type="presParOf" srcId="{6E67B86E-95BB-41A4-97BA-4BDDC0BDA2F1}" destId="{E94293EC-FDBF-43C7-83A8-0FC090813AD1}" srcOrd="6" destOrd="0" presId="urn:microsoft.com/office/officeart/2005/8/layout/vProcess5"/>
    <dgm:cxn modelId="{1F390A72-EA11-4E4C-B1E2-B015EFC72BD6}" type="presParOf" srcId="{6E67B86E-95BB-41A4-97BA-4BDDC0BDA2F1}" destId="{F7267F2D-4F3F-43B3-A479-5CCECA5CD944}" srcOrd="7" destOrd="0" presId="urn:microsoft.com/office/officeart/2005/8/layout/vProcess5"/>
    <dgm:cxn modelId="{6EE8711D-5BD1-4797-B765-A09D55F17F9E}" type="presParOf" srcId="{6E67B86E-95BB-41A4-97BA-4BDDC0BDA2F1}" destId="{F4349070-0C5F-4340-81A2-C89F6FEEE73E}" srcOrd="8" destOrd="0" presId="urn:microsoft.com/office/officeart/2005/8/layout/vProcess5"/>
    <dgm:cxn modelId="{37B8C48E-9691-4293-97A6-49B82D6D326F}" type="presParOf" srcId="{6E67B86E-95BB-41A4-97BA-4BDDC0BDA2F1}" destId="{BFD5F556-C5D2-4AEB-9FC8-D8904A60A593}" srcOrd="9" destOrd="0" presId="urn:microsoft.com/office/officeart/2005/8/layout/vProcess5"/>
    <dgm:cxn modelId="{C7760A6A-0A69-4439-9E21-465E94995FD2}" type="presParOf" srcId="{6E67B86E-95BB-41A4-97BA-4BDDC0BDA2F1}" destId="{EB7FFFDB-7AF5-4C9C-A0ED-6BD18FDEDBC0}" srcOrd="10" destOrd="0" presId="urn:microsoft.com/office/officeart/2005/8/layout/vProcess5"/>
    <dgm:cxn modelId="{10AC4683-F235-47D9-92CD-7B244717F596}" type="presParOf" srcId="{6E67B86E-95BB-41A4-97BA-4BDDC0BDA2F1}" destId="{6D71949B-EEE8-4500-9BC7-02534CD647FE}" srcOrd="11" destOrd="0" presId="urn:microsoft.com/office/officeart/2005/8/layout/vProcess5"/>
    <dgm:cxn modelId="{3D8B5EB2-2C7F-4734-A430-4BCDEA884C4C}" type="presParOf" srcId="{6E67B86E-95BB-41A4-97BA-4BDDC0BDA2F1}" destId="{38CF1D7E-87CC-4500-A168-16A993DEDC58}" srcOrd="12" destOrd="0" presId="urn:microsoft.com/office/officeart/2005/8/layout/vProcess5"/>
    <dgm:cxn modelId="{73D2A9E1-CB7C-46C0-B070-E82BA3219F1C}" type="presParOf" srcId="{6E67B86E-95BB-41A4-97BA-4BDDC0BDA2F1}" destId="{B15D840B-106D-4C1E-96F9-B3BA869390CE}" srcOrd="13" destOrd="0" presId="urn:microsoft.com/office/officeart/2005/8/layout/vProcess5"/>
    <dgm:cxn modelId="{BA313860-A285-4912-A8CC-5590DCEA6C8A}" type="presParOf" srcId="{6E67B86E-95BB-41A4-97BA-4BDDC0BDA2F1}" destId="{73B401D5-C135-4108-B706-B88653AD8B5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7B393-86F3-4404-A08B-B73107FEB494}" type="datetimeFigureOut">
              <a:rPr lang="en-US" smtClean="0"/>
              <a:t>3/26/2018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4ADFF-B773-40C8-9D95-F0805CEC3E69}" type="slidenum">
              <a:rPr lang="en-US" smtClean="0"/>
              <a:t>‹#›</a:t>
            </a:fld>
            <a:endParaRPr lang="en-US"/>
          </a:p>
        </p:txBody>
      </p:sp>
    </p:spTree>
    <p:extLst>
      <p:ext uri="{BB962C8B-B14F-4D97-AF65-F5344CB8AC3E}">
        <p14:creationId xmlns:p14="http://schemas.microsoft.com/office/powerpoint/2010/main" val="3943257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4ADFF-B773-40C8-9D95-F0805CEC3E69}" type="slidenum">
              <a:rPr lang="en-US" smtClean="0"/>
              <a:t>6</a:t>
            </a:fld>
            <a:endParaRPr lang="en-US"/>
          </a:p>
        </p:txBody>
      </p:sp>
    </p:spTree>
    <p:extLst>
      <p:ext uri="{BB962C8B-B14F-4D97-AF65-F5344CB8AC3E}">
        <p14:creationId xmlns:p14="http://schemas.microsoft.com/office/powerpoint/2010/main" val="189196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t>6/27/2011</a:t>
            </a:r>
          </a:p>
        </p:txBody>
      </p:sp>
      <p:sp>
        <p:nvSpPr>
          <p:cNvPr id="5" name="Footer Placeholder 4"/>
          <p:cNvSpPr>
            <a:spLocks noGrp="1"/>
          </p:cNvSpPr>
          <p:nvPr>
            <p:ph type="ftr" sz="quarter" idx="11"/>
          </p:nvPr>
        </p:nvSpPr>
        <p:spPr/>
        <p:txBody>
          <a:bodyPr/>
          <a:lstStyle/>
          <a:p>
            <a:pPr>
              <a:defRPr/>
            </a:pPr>
            <a:r>
              <a:rPr lang="en-US"/>
              <a:t>Digital Image and Graphics Resources for Accessible Materials</a:t>
            </a:r>
          </a:p>
        </p:txBody>
      </p:sp>
      <p:sp>
        <p:nvSpPr>
          <p:cNvPr id="6" name="Slide Number Placeholder 5"/>
          <p:cNvSpPr>
            <a:spLocks noGrp="1"/>
          </p:cNvSpPr>
          <p:nvPr>
            <p:ph type="sldNum" sz="quarter" idx="12"/>
          </p:nvPr>
        </p:nvSpPr>
        <p:spPr/>
        <p:txBody>
          <a:bodyPr/>
          <a:lstStyle/>
          <a:p>
            <a:pPr>
              <a:defRPr/>
            </a:pPr>
            <a:fld id="{10CBE2D8-0BD2-4522-B681-16620B11AC6A}" type="slidenum">
              <a:rPr lang="en-US" altLang="en-US" smtClean="0"/>
              <a:pPr>
                <a:defRPr/>
              </a:pPr>
              <a:t>31</a:t>
            </a:fld>
            <a:endParaRPr lang="en-US" altLang="en-US"/>
          </a:p>
        </p:txBody>
      </p:sp>
    </p:spTree>
    <p:extLst>
      <p:ext uri="{BB962C8B-B14F-4D97-AF65-F5344CB8AC3E}">
        <p14:creationId xmlns:p14="http://schemas.microsoft.com/office/powerpoint/2010/main" val="89406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spcBef>
                <a:spcPts val="0"/>
              </a:spcBef>
              <a:defRPr/>
            </a:pPr>
            <a:endParaRPr 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7892" indent="-287651">
              <a:defRPr>
                <a:solidFill>
                  <a:schemeClr val="tx1"/>
                </a:solidFill>
                <a:latin typeface="Arial" panose="020B0604020202020204" pitchFamily="34" charset="0"/>
                <a:ea typeface="MS PGothic" panose="020B0600070205080204" pitchFamily="34" charset="-128"/>
              </a:defRPr>
            </a:lvl2pPr>
            <a:lvl3pPr marL="1150603" indent="-230120">
              <a:defRPr>
                <a:solidFill>
                  <a:schemeClr val="tx1"/>
                </a:solidFill>
                <a:latin typeface="Arial" panose="020B0604020202020204" pitchFamily="34" charset="0"/>
                <a:ea typeface="MS PGothic" panose="020B0600070205080204" pitchFamily="34" charset="-128"/>
              </a:defRPr>
            </a:lvl3pPr>
            <a:lvl4pPr marL="1610845" indent="-230120">
              <a:defRPr>
                <a:solidFill>
                  <a:schemeClr val="tx1"/>
                </a:solidFill>
                <a:latin typeface="Arial" panose="020B0604020202020204" pitchFamily="34" charset="0"/>
                <a:ea typeface="MS PGothic" panose="020B0600070205080204" pitchFamily="34" charset="-128"/>
              </a:defRPr>
            </a:lvl4pPr>
            <a:lvl5pPr marL="2071085" indent="-230120">
              <a:defRPr>
                <a:solidFill>
                  <a:schemeClr val="tx1"/>
                </a:solidFill>
                <a:latin typeface="Arial" panose="020B0604020202020204" pitchFamily="34" charset="0"/>
                <a:ea typeface="MS PGothic" panose="020B0600070205080204" pitchFamily="34" charset="-128"/>
              </a:defRPr>
            </a:lvl5pPr>
            <a:lvl6pPr marL="2531327"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91568"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51810"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12051"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61FED9-2C91-43F5-A1DE-A18537797E60}"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392118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C16501-9CB6-425A-9667-ED08011AB46F}" type="slidenum">
              <a:rPr lang="en-US" smtClean="0"/>
              <a:pPr/>
              <a:t>38</a:t>
            </a:fld>
            <a:endParaRPr lang="en-US"/>
          </a:p>
        </p:txBody>
      </p:sp>
    </p:spTree>
    <p:extLst>
      <p:ext uri="{BB962C8B-B14F-4D97-AF65-F5344CB8AC3E}">
        <p14:creationId xmlns:p14="http://schemas.microsoft.com/office/powerpoint/2010/main" val="1249881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9B54ADFF-B773-40C8-9D95-F0805CEC3E69}" type="slidenum">
              <a:rPr lang="en-US" smtClean="0"/>
              <a:t>7</a:t>
            </a:fld>
            <a:endParaRPr lang="en-US"/>
          </a:p>
        </p:txBody>
      </p:sp>
    </p:spTree>
    <p:extLst>
      <p:ext uri="{BB962C8B-B14F-4D97-AF65-F5344CB8AC3E}">
        <p14:creationId xmlns:p14="http://schemas.microsoft.com/office/powerpoint/2010/main" val="802697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spcBef>
                <a:spcPts val="0"/>
              </a:spcBef>
              <a:defRPr/>
            </a:pPr>
            <a:endParaRPr 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7892" indent="-287651">
              <a:defRPr>
                <a:solidFill>
                  <a:schemeClr val="tx1"/>
                </a:solidFill>
                <a:latin typeface="Arial" panose="020B0604020202020204" pitchFamily="34" charset="0"/>
                <a:ea typeface="MS PGothic" panose="020B0600070205080204" pitchFamily="34" charset="-128"/>
              </a:defRPr>
            </a:lvl2pPr>
            <a:lvl3pPr marL="1150603" indent="-230120">
              <a:defRPr>
                <a:solidFill>
                  <a:schemeClr val="tx1"/>
                </a:solidFill>
                <a:latin typeface="Arial" panose="020B0604020202020204" pitchFamily="34" charset="0"/>
                <a:ea typeface="MS PGothic" panose="020B0600070205080204" pitchFamily="34" charset="-128"/>
              </a:defRPr>
            </a:lvl3pPr>
            <a:lvl4pPr marL="1610845" indent="-230120">
              <a:defRPr>
                <a:solidFill>
                  <a:schemeClr val="tx1"/>
                </a:solidFill>
                <a:latin typeface="Arial" panose="020B0604020202020204" pitchFamily="34" charset="0"/>
                <a:ea typeface="MS PGothic" panose="020B0600070205080204" pitchFamily="34" charset="-128"/>
              </a:defRPr>
            </a:lvl4pPr>
            <a:lvl5pPr marL="2071085" indent="-230120">
              <a:defRPr>
                <a:solidFill>
                  <a:schemeClr val="tx1"/>
                </a:solidFill>
                <a:latin typeface="Arial" panose="020B0604020202020204" pitchFamily="34" charset="0"/>
                <a:ea typeface="MS PGothic" panose="020B0600070205080204" pitchFamily="34" charset="-128"/>
              </a:defRPr>
            </a:lvl5pPr>
            <a:lvl6pPr marL="2531327"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91568"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51810"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12051"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61FED9-2C91-43F5-A1DE-A18537797E60}"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2039119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4"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171450" indent="-171450">
              <a:lnSpc>
                <a:spcPct val="90000"/>
              </a:lnSpc>
              <a:buFont typeface="Arial" panose="020B0604020202020204" pitchFamily="34" charset="0"/>
              <a:buChar char="•"/>
            </a:pPr>
            <a:r>
              <a:rPr lang="en-US" dirty="0" smtClean="0"/>
              <a:t>607,000+ titles: Textbooks + books for assigned and pleasure reading + periodicals</a:t>
            </a:r>
          </a:p>
          <a:p>
            <a:pPr marL="171450" indent="-171450">
              <a:lnSpc>
                <a:spcPct val="90000"/>
              </a:lnSpc>
              <a:buFont typeface="Arial" panose="020B0604020202020204" pitchFamily="34" charset="0"/>
              <a:buChar char="•"/>
            </a:pPr>
            <a:r>
              <a:rPr lang="en-US" dirty="0" smtClean="0"/>
              <a:t>550,000 members in 82 countries</a:t>
            </a:r>
          </a:p>
          <a:p>
            <a:pPr marL="171450" indent="-171450">
              <a:lnSpc>
                <a:spcPct val="90000"/>
              </a:lnSpc>
              <a:buFont typeface="Arial" panose="020B0604020202020204" pitchFamily="34" charset="0"/>
              <a:buChar char="•"/>
            </a:pPr>
            <a:r>
              <a:rPr lang="en-US" dirty="0" smtClean="0"/>
              <a:t>24x7 access to books across 34 languages </a:t>
            </a:r>
          </a:p>
        </p:txBody>
      </p:sp>
      <p:sp>
        <p:nvSpPr>
          <p:cNvPr id="33796" name="Date Placeholder 3"/>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dirty="0"/>
              <a:t>6/27/2011</a:t>
            </a:r>
          </a:p>
        </p:txBody>
      </p:sp>
      <p:sp>
        <p:nvSpPr>
          <p:cNvPr id="8196"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MS PGothic" charset="-128"/>
              </a:defRPr>
            </a:lvl1pPr>
            <a:lvl2pPr marL="742950" indent="-285750">
              <a:defRPr>
                <a:solidFill>
                  <a:schemeClr val="tx1"/>
                </a:solidFill>
                <a:latin typeface="Arial" charset="0"/>
                <a:ea typeface="MS PGothic" charset="-128"/>
              </a:defRPr>
            </a:lvl2pPr>
            <a:lvl3pPr marL="1143000" indent="-228600">
              <a:defRPr>
                <a:solidFill>
                  <a:schemeClr val="tx1"/>
                </a:solidFill>
                <a:latin typeface="Arial" charset="0"/>
                <a:ea typeface="MS PGothic" charset="-128"/>
              </a:defRPr>
            </a:lvl3pPr>
            <a:lvl4pPr marL="1600200" indent="-228600">
              <a:defRPr>
                <a:solidFill>
                  <a:schemeClr val="tx1"/>
                </a:solidFill>
                <a:latin typeface="Arial" charset="0"/>
                <a:ea typeface="MS PGothic" charset="-128"/>
              </a:defRPr>
            </a:lvl4pPr>
            <a:lvl5pPr marL="2057400" indent="-228600">
              <a:defRPr>
                <a:solidFill>
                  <a:schemeClr val="tx1"/>
                </a:solidFill>
                <a:latin typeface="Arial" charset="0"/>
                <a:ea typeface="MS PGothic" charset="-128"/>
              </a:defRPr>
            </a:lvl5pPr>
            <a:lvl6pPr marL="2514600" indent="-228600" eaLnBrk="0" fontAlgn="base" hangingPunct="0">
              <a:spcBef>
                <a:spcPct val="0"/>
              </a:spcBef>
              <a:spcAft>
                <a:spcPct val="0"/>
              </a:spcAft>
              <a:defRPr>
                <a:solidFill>
                  <a:schemeClr val="tx1"/>
                </a:solidFill>
                <a:latin typeface="Arial" charset="0"/>
                <a:ea typeface="MS PGothic" charset="-128"/>
              </a:defRPr>
            </a:lvl6pPr>
            <a:lvl7pPr marL="2971800" indent="-228600" eaLnBrk="0" fontAlgn="base" hangingPunct="0">
              <a:spcBef>
                <a:spcPct val="0"/>
              </a:spcBef>
              <a:spcAft>
                <a:spcPct val="0"/>
              </a:spcAft>
              <a:defRPr>
                <a:solidFill>
                  <a:schemeClr val="tx1"/>
                </a:solidFill>
                <a:latin typeface="Arial" charset="0"/>
                <a:ea typeface="MS PGothic" charset="-128"/>
              </a:defRPr>
            </a:lvl7pPr>
            <a:lvl8pPr marL="3429000" indent="-228600" eaLnBrk="0" fontAlgn="base" hangingPunct="0">
              <a:spcBef>
                <a:spcPct val="0"/>
              </a:spcBef>
              <a:spcAft>
                <a:spcPct val="0"/>
              </a:spcAft>
              <a:defRPr>
                <a:solidFill>
                  <a:schemeClr val="tx1"/>
                </a:solidFill>
                <a:latin typeface="Arial" charset="0"/>
                <a:ea typeface="MS PGothic" charset="-128"/>
              </a:defRPr>
            </a:lvl8pPr>
            <a:lvl9pPr marL="3886200" indent="-228600" eaLnBrk="0" fontAlgn="base" hangingPunct="0">
              <a:spcBef>
                <a:spcPct val="0"/>
              </a:spcBef>
              <a:spcAft>
                <a:spcPct val="0"/>
              </a:spcAft>
              <a:defRPr>
                <a:solidFill>
                  <a:schemeClr val="tx1"/>
                </a:solidFill>
                <a:latin typeface="Arial" charset="0"/>
                <a:ea typeface="MS PGothic" charset="-128"/>
              </a:defRPr>
            </a:lvl9pPr>
          </a:lstStyle>
          <a:p>
            <a:fld id="{71071714-9ADB-504D-995A-D4250E8B2208}" type="slidenum">
              <a:rPr lang="en-US" altLang="en-US">
                <a:latin typeface="Calibri" charset="0"/>
              </a:rPr>
              <a:pPr/>
              <a:t>23</a:t>
            </a:fld>
            <a:endParaRPr lang="en-US" altLang="en-US">
              <a:latin typeface="Calibri" charset="0"/>
            </a:endParaRPr>
          </a:p>
        </p:txBody>
      </p:sp>
    </p:spTree>
    <p:extLst>
      <p:ext uri="{BB962C8B-B14F-4D97-AF65-F5344CB8AC3E}">
        <p14:creationId xmlns:p14="http://schemas.microsoft.com/office/powerpoint/2010/main" val="50760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9700" name="Date Placeholder 3"/>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dirty="0">
                <a:latin typeface="Calibri" panose="020F0502020204030204" pitchFamily="34" charset="0"/>
              </a:rPr>
              <a:t>6/27/2011</a:t>
            </a:r>
          </a:p>
        </p:txBody>
      </p:sp>
      <p:sp>
        <p:nvSpPr>
          <p:cNvPr id="2970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dirty="0">
                <a:latin typeface="Calibri" panose="020F0502020204030204" pitchFamily="34" charset="0"/>
              </a:rPr>
              <a:t>Digital Image and Graphics Resources for Accessible Materials</a:t>
            </a:r>
          </a:p>
        </p:txBody>
      </p:sp>
      <p:sp>
        <p:nvSpPr>
          <p:cNvPr id="29702" name="Slide Number Placeholder 5"/>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ECFE549-4B80-4C27-91CA-01CBCAE09A1B}" type="slidenum">
              <a:rPr lang="en-US" altLang="en-US">
                <a:latin typeface="Calibri" panose="020F0502020204030204" pitchFamily="34" charset="0"/>
              </a:rPr>
              <a:pPr/>
              <a:t>24</a:t>
            </a:fld>
            <a:endParaRPr lang="en-US" altLang="en-US" dirty="0">
              <a:latin typeface="Calibri" panose="020F0502020204030204" pitchFamily="34" charset="0"/>
            </a:endParaRPr>
          </a:p>
        </p:txBody>
      </p:sp>
    </p:spTree>
    <p:extLst>
      <p:ext uri="{BB962C8B-B14F-4D97-AF65-F5344CB8AC3E}">
        <p14:creationId xmlns:p14="http://schemas.microsoft.com/office/powerpoint/2010/main" val="62170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spcBef>
                <a:spcPts val="0"/>
              </a:spcBef>
              <a:defRPr/>
            </a:pPr>
            <a:endParaRPr 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7892" indent="-287651">
              <a:defRPr>
                <a:solidFill>
                  <a:schemeClr val="tx1"/>
                </a:solidFill>
                <a:latin typeface="Arial" panose="020B0604020202020204" pitchFamily="34" charset="0"/>
                <a:ea typeface="MS PGothic" panose="020B0600070205080204" pitchFamily="34" charset="-128"/>
              </a:defRPr>
            </a:lvl2pPr>
            <a:lvl3pPr marL="1150603" indent="-230120">
              <a:defRPr>
                <a:solidFill>
                  <a:schemeClr val="tx1"/>
                </a:solidFill>
                <a:latin typeface="Arial" panose="020B0604020202020204" pitchFamily="34" charset="0"/>
                <a:ea typeface="MS PGothic" panose="020B0600070205080204" pitchFamily="34" charset="-128"/>
              </a:defRPr>
            </a:lvl3pPr>
            <a:lvl4pPr marL="1610845" indent="-230120">
              <a:defRPr>
                <a:solidFill>
                  <a:schemeClr val="tx1"/>
                </a:solidFill>
                <a:latin typeface="Arial" panose="020B0604020202020204" pitchFamily="34" charset="0"/>
                <a:ea typeface="MS PGothic" panose="020B0600070205080204" pitchFamily="34" charset="-128"/>
              </a:defRPr>
            </a:lvl4pPr>
            <a:lvl5pPr marL="2071085" indent="-230120">
              <a:defRPr>
                <a:solidFill>
                  <a:schemeClr val="tx1"/>
                </a:solidFill>
                <a:latin typeface="Arial" panose="020B0604020202020204" pitchFamily="34" charset="0"/>
                <a:ea typeface="MS PGothic" panose="020B0600070205080204" pitchFamily="34" charset="-128"/>
              </a:defRPr>
            </a:lvl5pPr>
            <a:lvl6pPr marL="2531327"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91568"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51810"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12051"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61FED9-2C91-43F5-A1DE-A18537797E60}"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402671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a:t>6/27/2011</a:t>
            </a:r>
          </a:p>
        </p:txBody>
      </p:sp>
      <p:sp>
        <p:nvSpPr>
          <p:cNvPr id="5" name="Footer Placeholder 4"/>
          <p:cNvSpPr>
            <a:spLocks noGrp="1"/>
          </p:cNvSpPr>
          <p:nvPr>
            <p:ph type="ftr" sz="quarter" idx="11"/>
          </p:nvPr>
        </p:nvSpPr>
        <p:spPr/>
        <p:txBody>
          <a:bodyPr/>
          <a:lstStyle/>
          <a:p>
            <a:pPr>
              <a:defRPr/>
            </a:pPr>
            <a:r>
              <a:rPr lang="en-US"/>
              <a:t>Digital Image and Graphics Resources for Accessible Materials</a:t>
            </a:r>
          </a:p>
        </p:txBody>
      </p:sp>
      <p:sp>
        <p:nvSpPr>
          <p:cNvPr id="6" name="Slide Number Placeholder 5"/>
          <p:cNvSpPr>
            <a:spLocks noGrp="1"/>
          </p:cNvSpPr>
          <p:nvPr>
            <p:ph type="sldNum" sz="quarter" idx="12"/>
          </p:nvPr>
        </p:nvSpPr>
        <p:spPr/>
        <p:txBody>
          <a:bodyPr/>
          <a:lstStyle/>
          <a:p>
            <a:pPr>
              <a:defRPr/>
            </a:pPr>
            <a:fld id="{10CBE2D8-0BD2-4522-B681-16620B11AC6A}" type="slidenum">
              <a:rPr lang="en-US" altLang="en-US" smtClean="0"/>
              <a:pPr>
                <a:defRPr/>
              </a:pPr>
              <a:t>26</a:t>
            </a:fld>
            <a:endParaRPr lang="en-US" altLang="en-US"/>
          </a:p>
        </p:txBody>
      </p:sp>
    </p:spTree>
    <p:extLst>
      <p:ext uri="{BB962C8B-B14F-4D97-AF65-F5344CB8AC3E}">
        <p14:creationId xmlns:p14="http://schemas.microsoft.com/office/powerpoint/2010/main" val="51889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panose="020B0604020202020204" pitchFamily="34" charset="0"/>
              <a:buNone/>
            </a:pPr>
            <a:endParaRPr lang="en-US" altLang="en-US" dirty="0"/>
          </a:p>
        </p:txBody>
      </p:sp>
      <p:sp>
        <p:nvSpPr>
          <p:cNvPr id="4" name="Date Placeholder 3"/>
          <p:cNvSpPr>
            <a:spLocks noGrp="1"/>
          </p:cNvSpPr>
          <p:nvPr>
            <p:ph type="dt" sz="quarter" idx="1"/>
          </p:nvPr>
        </p:nvSpPr>
        <p:spPr/>
        <p:txBody>
          <a:bodyPr/>
          <a:lstStyle/>
          <a:p>
            <a:pPr>
              <a:defRPr/>
            </a:pPr>
            <a:r>
              <a:rPr lang="en-US"/>
              <a:t>6/27/2011</a:t>
            </a:r>
          </a:p>
        </p:txBody>
      </p:sp>
      <p:sp>
        <p:nvSpPr>
          <p:cNvPr id="5" name="Footer Placeholder 4"/>
          <p:cNvSpPr>
            <a:spLocks noGrp="1"/>
          </p:cNvSpPr>
          <p:nvPr>
            <p:ph type="ftr" sz="quarter" idx="4"/>
          </p:nvPr>
        </p:nvSpPr>
        <p:spPr/>
        <p:txBody>
          <a:bodyPr/>
          <a:lstStyle/>
          <a:p>
            <a:pPr>
              <a:defRPr/>
            </a:pPr>
            <a:r>
              <a:rPr lang="en-US"/>
              <a:t>Digital Image and Graphics Resources for Accessible Materials</a:t>
            </a:r>
          </a:p>
        </p:txBody>
      </p:sp>
      <p:sp>
        <p:nvSpPr>
          <p:cNvPr id="9222" name="Slide Number Placeholder 5"/>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a:defRPr>
                <a:solidFill>
                  <a:schemeClr val="tx1"/>
                </a:solidFill>
                <a:latin typeface="Arial" panose="020B0604020202020204" pitchFamily="34" charset="0"/>
                <a:ea typeface="MS PGothic" panose="020B0600070205080204" pitchFamily="34" charset="-128"/>
              </a:defRPr>
            </a:lvl3pPr>
            <a:lvl4pPr>
              <a:defRPr>
                <a:solidFill>
                  <a:schemeClr val="tx1"/>
                </a:solidFill>
                <a:latin typeface="Arial" panose="020B0604020202020204" pitchFamily="34" charset="0"/>
                <a:ea typeface="MS PGothic" panose="020B0600070205080204" pitchFamily="34" charset="-128"/>
              </a:defRPr>
            </a:lvl4pPr>
            <a:lvl5pPr>
              <a:defRPr>
                <a:solidFill>
                  <a:schemeClr val="tx1"/>
                </a:solidFill>
                <a:latin typeface="Arial" panose="020B0604020202020204" pitchFamily="34" charset="0"/>
                <a:ea typeface="MS PGothic" panose="020B0600070205080204" pitchFamily="34" charset="-128"/>
              </a:defRPr>
            </a:lvl5pPr>
            <a:lvl6pPr marL="2284413" indent="15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741613" indent="15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198813" indent="15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656013" indent="1588"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EB46B2-8A6F-4CFE-902A-69727C1F5A1E}" type="slidenum">
              <a:rPr lang="en-US" altLang="en-US" smtClean="0">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859144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spcBef>
                <a:spcPts val="0"/>
              </a:spcBef>
              <a:defRPr/>
            </a:pPr>
            <a:endParaRPr 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7892" indent="-287651">
              <a:defRPr>
                <a:solidFill>
                  <a:schemeClr val="tx1"/>
                </a:solidFill>
                <a:latin typeface="Arial" panose="020B0604020202020204" pitchFamily="34" charset="0"/>
                <a:ea typeface="MS PGothic" panose="020B0600070205080204" pitchFamily="34" charset="-128"/>
              </a:defRPr>
            </a:lvl2pPr>
            <a:lvl3pPr marL="1150603" indent="-230120">
              <a:defRPr>
                <a:solidFill>
                  <a:schemeClr val="tx1"/>
                </a:solidFill>
                <a:latin typeface="Arial" panose="020B0604020202020204" pitchFamily="34" charset="0"/>
                <a:ea typeface="MS PGothic" panose="020B0600070205080204" pitchFamily="34" charset="-128"/>
              </a:defRPr>
            </a:lvl3pPr>
            <a:lvl4pPr marL="1610845" indent="-230120">
              <a:defRPr>
                <a:solidFill>
                  <a:schemeClr val="tx1"/>
                </a:solidFill>
                <a:latin typeface="Arial" panose="020B0604020202020204" pitchFamily="34" charset="0"/>
                <a:ea typeface="MS PGothic" panose="020B0600070205080204" pitchFamily="34" charset="-128"/>
              </a:defRPr>
            </a:lvl4pPr>
            <a:lvl5pPr marL="2071085" indent="-230120">
              <a:defRPr>
                <a:solidFill>
                  <a:schemeClr val="tx1"/>
                </a:solidFill>
                <a:latin typeface="Arial" panose="020B0604020202020204" pitchFamily="34" charset="0"/>
                <a:ea typeface="MS PGothic" panose="020B0600070205080204" pitchFamily="34" charset="-128"/>
              </a:defRPr>
            </a:lvl5pPr>
            <a:lvl6pPr marL="2531327"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91568"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51810"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912051" indent="-23012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861FED9-2C91-43F5-A1DE-A18537797E60}"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123961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Rectangle 3"/>
          <p:cNvSpPr/>
          <p:nvPr/>
        </p:nvSpPr>
        <p:spPr>
          <a:xfrm>
            <a:off x="0" y="4343400"/>
            <a:ext cx="3352800" cy="2514600"/>
          </a:xfrm>
          <a:prstGeom prst="rect">
            <a:avLst/>
          </a:prstGeom>
          <a:solidFill>
            <a:schemeClr val="tx2">
              <a:lumMod val="90000"/>
              <a:lumOff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sp>
        <p:nvSpPr>
          <p:cNvPr id="5" name="Rectangle 4"/>
          <p:cNvSpPr/>
          <p:nvPr/>
        </p:nvSpPr>
        <p:spPr>
          <a:xfrm>
            <a:off x="508000" y="381000"/>
            <a:ext cx="11176000" cy="609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pic>
        <p:nvPicPr>
          <p:cNvPr id="6" name="Picture 13" descr="PowerpointComps_3-1_Page_23.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2235200" y="838200"/>
            <a:ext cx="7620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508000" y="4343400"/>
            <a:ext cx="2844800"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sp>
        <p:nvSpPr>
          <p:cNvPr id="8" name="Rectangle 7"/>
          <p:cNvSpPr/>
          <p:nvPr/>
        </p:nvSpPr>
        <p:spPr>
          <a:xfrm>
            <a:off x="508000" y="5410200"/>
            <a:ext cx="711200" cy="533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sp>
        <p:nvSpPr>
          <p:cNvPr id="9" name="Oval 8"/>
          <p:cNvSpPr/>
          <p:nvPr/>
        </p:nvSpPr>
        <p:spPr>
          <a:xfrm>
            <a:off x="1117600" y="5867400"/>
            <a:ext cx="812800" cy="609600"/>
          </a:xfrm>
          <a:prstGeom prst="ellipse">
            <a:avLst/>
          </a:prstGeom>
          <a:solidFill>
            <a:srgbClr val="FFB81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ld"/>
              <a:cs typeface="Whitney Bold"/>
            </a:endParaRPr>
          </a:p>
        </p:txBody>
      </p:sp>
      <p:sp>
        <p:nvSpPr>
          <p:cNvPr id="10" name="Oval 9"/>
          <p:cNvSpPr/>
          <p:nvPr/>
        </p:nvSpPr>
        <p:spPr>
          <a:xfrm>
            <a:off x="3251200" y="3810000"/>
            <a:ext cx="812800" cy="6096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ld"/>
              <a:cs typeface="Whitney Bold"/>
            </a:endParaRPr>
          </a:p>
        </p:txBody>
      </p:sp>
      <p:sp>
        <p:nvSpPr>
          <p:cNvPr id="2" name="Title 1"/>
          <p:cNvSpPr>
            <a:spLocks noGrp="1"/>
          </p:cNvSpPr>
          <p:nvPr>
            <p:ph type="ctrTitle"/>
          </p:nvPr>
        </p:nvSpPr>
        <p:spPr>
          <a:xfrm>
            <a:off x="3556000" y="4978807"/>
            <a:ext cx="7721600" cy="646331"/>
          </a:xfrm>
        </p:spPr>
        <p:txBody>
          <a:bodyPr/>
          <a:lstStyle>
            <a:lvl1pPr algn="l">
              <a:defRPr sz="3600">
                <a:solidFill>
                  <a:srgbClr val="FA8512"/>
                </a:solidFill>
              </a:defRPr>
            </a:lvl1pPr>
          </a:lstStyle>
          <a:p>
            <a:r>
              <a:rPr lang="en-US"/>
              <a:t>Click to edit Master title style</a:t>
            </a:r>
            <a:endParaRPr lang="en-US" dirty="0"/>
          </a:p>
        </p:txBody>
      </p:sp>
      <p:sp>
        <p:nvSpPr>
          <p:cNvPr id="3" name="Subtitle 2"/>
          <p:cNvSpPr>
            <a:spLocks noGrp="1"/>
          </p:cNvSpPr>
          <p:nvPr>
            <p:ph type="subTitle" idx="1"/>
          </p:nvPr>
        </p:nvSpPr>
        <p:spPr>
          <a:xfrm>
            <a:off x="3556000" y="5641976"/>
            <a:ext cx="7721600" cy="461665"/>
          </a:xfrm>
        </p:spPr>
        <p:txBody>
          <a:bodyPr>
            <a:spAutoFit/>
          </a:bodyPr>
          <a:lstStyle>
            <a:lvl1pPr marL="0" indent="0" algn="l">
              <a:buNone/>
              <a:defRPr sz="2400" b="0" i="0">
                <a:solidFill>
                  <a:schemeClr val="tx1"/>
                </a:solidFill>
                <a:latin typeface="Whitney Medium"/>
                <a:cs typeface="Whitney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80858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017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378003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727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01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3869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3/26/2018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3/26/2018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1066800"/>
          </a:xfrm>
          <a:prstGeom prst="rect">
            <a:avLst/>
          </a:prstGeom>
          <a:solidFill>
            <a:srgbClr val="00225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grpSp>
        <p:nvGrpSpPr>
          <p:cNvPr id="1027" name="Group 11"/>
          <p:cNvGrpSpPr>
            <a:grpSpLocks/>
          </p:cNvGrpSpPr>
          <p:nvPr/>
        </p:nvGrpSpPr>
        <p:grpSpPr bwMode="auto">
          <a:xfrm>
            <a:off x="11082528" y="117475"/>
            <a:ext cx="751756" cy="769938"/>
            <a:chOff x="8123101" y="1006703"/>
            <a:chExt cx="711788" cy="770329"/>
          </a:xfrm>
        </p:grpSpPr>
        <p:pic>
          <p:nvPicPr>
            <p:cNvPr id="1031" name="Picture 9" descr="PowerpointComps_3-1_Page_23.jpg"/>
            <p:cNvPicPr>
              <a:picLocks noChangeAspect="1"/>
            </p:cNvPicPr>
            <p:nvPr userDrawn="1"/>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123101" y="1006703"/>
              <a:ext cx="711788" cy="77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0"/>
            <p:cNvSpPr/>
            <p:nvPr userDrawn="1"/>
          </p:nvSpPr>
          <p:spPr>
            <a:xfrm>
              <a:off x="8132634" y="1055941"/>
              <a:ext cx="691133" cy="690913"/>
            </a:xfrm>
            <a:prstGeom prst="ellipse">
              <a:avLst/>
            </a:prstGeom>
            <a:noFill/>
            <a:ln w="38100" cap="flat" cmpd="sng" algn="ctr">
              <a:solidFill>
                <a:srgbClr val="00225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Whitney Book"/>
              </a:endParaRPr>
            </a:p>
          </p:txBody>
        </p:sp>
      </p:grpSp>
      <p:sp>
        <p:nvSpPr>
          <p:cNvPr id="1028" name="Title Placeholder 1"/>
          <p:cNvSpPr>
            <a:spLocks noGrp="1"/>
          </p:cNvSpPr>
          <p:nvPr>
            <p:ph type="title"/>
          </p:nvPr>
        </p:nvSpPr>
        <p:spPr bwMode="white">
          <a:xfrm>
            <a:off x="414867" y="509589"/>
            <a:ext cx="1004993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9" name="Text Placeholder 2"/>
          <p:cNvSpPr>
            <a:spLocks noGrp="1"/>
          </p:cNvSpPr>
          <p:nvPr>
            <p:ph type="body" idx="1"/>
          </p:nvPr>
        </p:nvSpPr>
        <p:spPr bwMode="auto">
          <a:xfrm>
            <a:off x="406400" y="1600201"/>
            <a:ext cx="1127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 name="TextBox 8"/>
          <p:cNvSpPr txBox="1"/>
          <p:nvPr/>
        </p:nvSpPr>
        <p:spPr>
          <a:xfrm>
            <a:off x="10617200" y="6553200"/>
            <a:ext cx="1320800" cy="230188"/>
          </a:xfrm>
          <a:prstGeom prst="rect">
            <a:avLst/>
          </a:prstGeom>
          <a:noFill/>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900">
                <a:solidFill>
                  <a:srgbClr val="7F7F7F"/>
                </a:solidFill>
                <a:latin typeface="Whitney Semibold"/>
                <a:cs typeface="Arial" panose="020B0604020202020204" pitchFamily="34" charset="0"/>
              </a:rPr>
              <a:t>Page </a:t>
            </a:r>
            <a:fld id="{ECCA7F79-2ED9-4C17-A043-D7B59D9B156F}" type="slidenum">
              <a:rPr lang="en-US" altLang="en-US" sz="900" smtClean="0">
                <a:solidFill>
                  <a:srgbClr val="7F7F7F"/>
                </a:solidFill>
                <a:latin typeface="Whitney Semibold"/>
                <a:cs typeface="Arial" panose="020B0604020202020204" pitchFamily="34" charset="0"/>
              </a:rPr>
              <a:pPr algn="r" eaLnBrk="1" hangingPunct="1">
                <a:defRPr/>
              </a:pPr>
              <a:t>‹#›</a:t>
            </a:fld>
            <a:endParaRPr lang="en-US" altLang="en-US" sz="900">
              <a:solidFill>
                <a:srgbClr val="7F7F7F"/>
              </a:solidFill>
              <a:latin typeface="Whitney Semibold"/>
              <a:cs typeface="Arial" panose="020B0604020202020204" pitchFamily="34" charset="0"/>
            </a:endParaRPr>
          </a:p>
        </p:txBody>
      </p:sp>
      <p:pic>
        <p:nvPicPr>
          <p:cNvPr id="10" name="Picture 12"/>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9889067" y="6054726"/>
            <a:ext cx="1962151" cy="465138"/>
          </a:xfrm>
          <a:prstGeom prst="rect">
            <a:avLst/>
          </a:prstGeom>
          <a:noFill/>
          <a:ln w="9525">
            <a:noFill/>
            <a:miter lim="800000"/>
            <a:headEnd/>
            <a:tailEnd/>
          </a:ln>
        </p:spPr>
      </p:pic>
    </p:spTree>
    <p:extLst>
      <p:ext uri="{BB962C8B-B14F-4D97-AF65-F5344CB8AC3E}">
        <p14:creationId xmlns:p14="http://schemas.microsoft.com/office/powerpoint/2010/main" val="29788248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7" r:id="rId4"/>
    <p:sldLayoutId id="2147483668" r:id="rId5"/>
  </p:sldLayoutIdLst>
  <p:hf sldNum="0" hdr="0" ftr="0" dt="0"/>
  <p:txStyles>
    <p:titleStyle>
      <a:lvl1pPr algn="l" defTabSz="457200" rtl="0" eaLnBrk="0" fontAlgn="base" hangingPunct="0">
        <a:spcBef>
          <a:spcPct val="0"/>
        </a:spcBef>
        <a:spcAft>
          <a:spcPct val="0"/>
        </a:spcAft>
        <a:defRPr sz="2800" kern="1200">
          <a:solidFill>
            <a:schemeClr val="bg1"/>
          </a:solidFill>
          <a:latin typeface="Whitney Book"/>
          <a:ea typeface="MS PGothic" pitchFamily="34" charset="-128"/>
          <a:cs typeface="Whitney Book"/>
        </a:defRPr>
      </a:lvl1pPr>
      <a:lvl2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2pPr>
      <a:lvl3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3pPr>
      <a:lvl4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4pPr>
      <a:lvl5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5pPr>
      <a:lvl6pPr marL="457200" algn="l" defTabSz="457200" rtl="0" eaLnBrk="1" fontAlgn="base" hangingPunct="1">
        <a:spcBef>
          <a:spcPct val="0"/>
        </a:spcBef>
        <a:spcAft>
          <a:spcPct val="0"/>
        </a:spcAft>
        <a:defRPr sz="2800">
          <a:solidFill>
            <a:schemeClr val="bg1"/>
          </a:solidFill>
          <a:latin typeface="Whitney Book"/>
          <a:ea typeface="Whitney Book"/>
          <a:cs typeface="Whitney Book"/>
        </a:defRPr>
      </a:lvl6pPr>
      <a:lvl7pPr marL="914400" algn="l" defTabSz="457200" rtl="0" eaLnBrk="1" fontAlgn="base" hangingPunct="1">
        <a:spcBef>
          <a:spcPct val="0"/>
        </a:spcBef>
        <a:spcAft>
          <a:spcPct val="0"/>
        </a:spcAft>
        <a:defRPr sz="2800">
          <a:solidFill>
            <a:schemeClr val="bg1"/>
          </a:solidFill>
          <a:latin typeface="Whitney Book"/>
          <a:ea typeface="Whitney Book"/>
          <a:cs typeface="Whitney Book"/>
        </a:defRPr>
      </a:lvl7pPr>
      <a:lvl8pPr marL="1371600" algn="l" defTabSz="457200" rtl="0" eaLnBrk="1" fontAlgn="base" hangingPunct="1">
        <a:spcBef>
          <a:spcPct val="0"/>
        </a:spcBef>
        <a:spcAft>
          <a:spcPct val="0"/>
        </a:spcAft>
        <a:defRPr sz="2800">
          <a:solidFill>
            <a:schemeClr val="bg1"/>
          </a:solidFill>
          <a:latin typeface="Whitney Book"/>
          <a:ea typeface="Whitney Book"/>
          <a:cs typeface="Whitney Book"/>
        </a:defRPr>
      </a:lvl8pPr>
      <a:lvl9pPr marL="1828800" algn="l" defTabSz="457200" rtl="0" eaLnBrk="1" fontAlgn="base" hangingPunct="1">
        <a:spcBef>
          <a:spcPct val="0"/>
        </a:spcBef>
        <a:spcAft>
          <a:spcPct val="0"/>
        </a:spcAft>
        <a:defRPr sz="2800">
          <a:solidFill>
            <a:schemeClr val="bg1"/>
          </a:solidFill>
          <a:latin typeface="Whitney Book"/>
          <a:ea typeface="Whitney Book"/>
          <a:cs typeface="Whitney Book"/>
        </a:defRPr>
      </a:lvl9pPr>
    </p:titleStyle>
    <p:bodyStyle>
      <a:lvl1pPr marL="342900" indent="-342900" algn="l" defTabSz="457200" rtl="0" eaLnBrk="0" fontAlgn="base" hangingPunct="0">
        <a:spcBef>
          <a:spcPct val="0"/>
        </a:spcBef>
        <a:spcAft>
          <a:spcPts val="800"/>
        </a:spcAft>
        <a:buClr>
          <a:schemeClr val="accent1"/>
        </a:buClr>
        <a:buSzPct val="80000"/>
        <a:buFont typeface="Lucida Grande"/>
        <a:buChar char="●"/>
        <a:defRPr sz="2400" kern="1200">
          <a:solidFill>
            <a:schemeClr val="tx1"/>
          </a:solidFill>
          <a:latin typeface="Whitney Book"/>
          <a:ea typeface="MS PGothic" pitchFamily="34" charset="-128"/>
          <a:cs typeface="Whitney Book"/>
        </a:defRPr>
      </a:lvl1pPr>
      <a:lvl2pPr marL="742950" indent="-285750" algn="l" defTabSz="457200" rtl="0" eaLnBrk="0" fontAlgn="base" hangingPunct="0">
        <a:spcBef>
          <a:spcPct val="0"/>
        </a:spcBef>
        <a:spcAft>
          <a:spcPts val="800"/>
        </a:spcAft>
        <a:buFont typeface="Arial" panose="020B0604020202020204" pitchFamily="34" charset="0"/>
        <a:buChar char="–"/>
        <a:defRPr sz="2000" kern="1200">
          <a:solidFill>
            <a:schemeClr val="tx1"/>
          </a:solidFill>
          <a:latin typeface="Whitney Book"/>
          <a:ea typeface="Whitney Book"/>
          <a:cs typeface="Whitney Book"/>
        </a:defRPr>
      </a:lvl2pPr>
      <a:lvl3pPr marL="11430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3pPr>
      <a:lvl4pPr marL="16002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4pPr>
      <a:lvl5pPr marL="20574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iagramcenter.org/"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9.jpeg"/><Relationship Id="rId5" Type="http://schemas.openxmlformats.org/officeDocument/2006/relationships/image" Target="../media/image28.gif"/><Relationship Id="rId4" Type="http://schemas.openxmlformats.org/officeDocument/2006/relationships/hyperlink" Target="http://www.benetech.or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youtu.be/pqMyXvjAa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xml"/><Relationship Id="rId5" Type="http://schemas.openxmlformats.org/officeDocument/2006/relationships/image" Target="../media/image34.png"/><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3.xml"/><Relationship Id="rId5" Type="http://schemas.openxmlformats.org/officeDocument/2006/relationships/image" Target="../media/image38.jpe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8" Type="http://schemas.openxmlformats.org/officeDocument/2006/relationships/image" Target="../media/image44.jpeg"/><Relationship Id="rId13" Type="http://schemas.openxmlformats.org/officeDocument/2006/relationships/image" Target="../media/image49.jpeg"/><Relationship Id="rId3" Type="http://schemas.openxmlformats.org/officeDocument/2006/relationships/image" Target="../media/image39.jpg"/><Relationship Id="rId7" Type="http://schemas.openxmlformats.org/officeDocument/2006/relationships/image" Target="../media/image43.jpeg"/><Relationship Id="rId12" Type="http://schemas.openxmlformats.org/officeDocument/2006/relationships/image" Target="../media/image48.jpeg"/><Relationship Id="rId2" Type="http://schemas.openxmlformats.org/officeDocument/2006/relationships/notesSlide" Target="../notesSlides/notesSlide10.xml"/><Relationship Id="rId16" Type="http://schemas.openxmlformats.org/officeDocument/2006/relationships/image" Target="../media/image52.jpeg"/><Relationship Id="rId1" Type="http://schemas.openxmlformats.org/officeDocument/2006/relationships/slideLayout" Target="../slideLayouts/slideLayout13.xml"/><Relationship Id="rId6" Type="http://schemas.openxmlformats.org/officeDocument/2006/relationships/image" Target="../media/image42.jpeg"/><Relationship Id="rId11" Type="http://schemas.openxmlformats.org/officeDocument/2006/relationships/image" Target="../media/image47.jpeg"/><Relationship Id="rId5" Type="http://schemas.openxmlformats.org/officeDocument/2006/relationships/image" Target="../media/image41.png"/><Relationship Id="rId15" Type="http://schemas.openxmlformats.org/officeDocument/2006/relationships/image" Target="../media/image5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jpeg"/><Relationship Id="rId1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jpeg"/><Relationship Id="rId1" Type="http://schemas.openxmlformats.org/officeDocument/2006/relationships/slideLayout" Target="../slideLayouts/slideLayout1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hyperlink" Target="http://inftyreader.org/"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tiff"/></Relationships>
</file>

<file path=ppt/slides/_rels/slide60.xml.rels><?xml version="1.0" encoding="UTF-8" standalone="yes"?>
<Relationships xmlns="http://schemas.openxmlformats.org/package/2006/relationships"><Relationship Id="rId3" Type="http://schemas.openxmlformats.org/officeDocument/2006/relationships/hyperlink" Target="mailto:office@mail.sciaccess.net" TargetMode="External"/><Relationship Id="rId2" Type="http://schemas.openxmlformats.org/officeDocument/2006/relationships/hyperlink" Target="http://www.sciaccess.net/en/" TargetMode="External"/><Relationship Id="rId1" Type="http://schemas.openxmlformats.org/officeDocument/2006/relationships/slideLayout" Target="../slideLayouts/slideLayout2.xml"/><Relationship Id="rId4" Type="http://schemas.openxmlformats.org/officeDocument/2006/relationships/hyperlink" Target="http://www.inftyreader.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mailto:sueannm@benetech.org" TargetMode="External"/><Relationship Id="rId2" Type="http://schemas.openxmlformats.org/officeDocument/2006/relationships/hyperlink" Target="mailto:etekin@wisc.edu" TargetMode="External"/><Relationship Id="rId1" Type="http://schemas.openxmlformats.org/officeDocument/2006/relationships/slideLayout" Target="../slideLayouts/slideLayout7.xml"/><Relationship Id="rId5" Type="http://schemas.openxmlformats.org/officeDocument/2006/relationships/hyperlink" Target="http://diagramcenter.org/" TargetMode="External"/><Relationship Id="rId4" Type="http://schemas.openxmlformats.org/officeDocument/2006/relationships/hyperlink" Target="mailto:Katsuhito.Yamaguchi@nift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tiff"/><Relationship Id="rId4" Type="http://schemas.openxmlformats.org/officeDocument/2006/relationships/image" Target="../media/image18.tiff"/></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265FB-C79C-2F4A-84BD-61425173B8BE}"/>
              </a:ext>
            </a:extLst>
          </p:cNvPr>
          <p:cNvSpPr>
            <a:spLocks noGrp="1"/>
          </p:cNvSpPr>
          <p:nvPr>
            <p:ph type="ctrTitle"/>
          </p:nvPr>
        </p:nvSpPr>
        <p:spPr/>
        <p:txBody>
          <a:bodyPr/>
          <a:lstStyle/>
          <a:p>
            <a:r>
              <a:rPr lang="en-US" sz="4400" dirty="0"/>
              <a:t>Exploring Ways to Automate Image Description Production for STEM</a:t>
            </a:r>
          </a:p>
        </p:txBody>
      </p:sp>
      <p:sp>
        <p:nvSpPr>
          <p:cNvPr id="3" name="Subtitle 2">
            <a:extLst>
              <a:ext uri="{FF2B5EF4-FFF2-40B4-BE49-F238E27FC236}">
                <a16:creationId xmlns:a16="http://schemas.microsoft.com/office/drawing/2014/main" xmlns="" id="{C2AEDF30-9FCF-204D-85C7-4C54B114105D}"/>
              </a:ext>
            </a:extLst>
          </p:cNvPr>
          <p:cNvSpPr>
            <a:spLocks noGrp="1"/>
          </p:cNvSpPr>
          <p:nvPr>
            <p:ph type="subTitle" idx="1"/>
          </p:nvPr>
        </p:nvSpPr>
        <p:spPr/>
        <p:txBody>
          <a:bodyPr>
            <a:normAutofit fontScale="92500" lnSpcReduction="10000"/>
          </a:bodyPr>
          <a:lstStyle/>
          <a:p>
            <a:r>
              <a:rPr lang="en-US" dirty="0"/>
              <a:t>Ender Tekin</a:t>
            </a:r>
          </a:p>
          <a:p>
            <a:r>
              <a:rPr lang="en-US" dirty="0"/>
              <a:t>Sue-Ann Ma</a:t>
            </a:r>
          </a:p>
          <a:p>
            <a:r>
              <a:rPr lang="en-US" dirty="0" err="1"/>
              <a:t>Katsuhito</a:t>
            </a:r>
            <a:r>
              <a:rPr lang="en-US" dirty="0"/>
              <a:t> Yamaguchi </a:t>
            </a:r>
          </a:p>
        </p:txBody>
      </p:sp>
    </p:spTree>
    <p:extLst>
      <p:ext uri="{BB962C8B-B14F-4D97-AF65-F5344CB8AC3E}">
        <p14:creationId xmlns:p14="http://schemas.microsoft.com/office/powerpoint/2010/main" val="260368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6456B-AE68-A244-81FA-DC16FF047A6B}"/>
              </a:ext>
            </a:extLst>
          </p:cNvPr>
          <p:cNvSpPr>
            <a:spLocks noGrp="1"/>
          </p:cNvSpPr>
          <p:nvPr>
            <p:ph type="title"/>
          </p:nvPr>
        </p:nvSpPr>
        <p:spPr/>
        <p:txBody>
          <a:bodyPr/>
          <a:lstStyle/>
          <a:p>
            <a:r>
              <a:rPr lang="en-US" dirty="0"/>
              <a:t>Algorithmic Classification – v1.0</a:t>
            </a:r>
          </a:p>
        </p:txBody>
      </p:sp>
      <p:sp>
        <p:nvSpPr>
          <p:cNvPr id="3" name="Content Placeholder 2">
            <a:extLst>
              <a:ext uri="{FF2B5EF4-FFF2-40B4-BE49-F238E27FC236}">
                <a16:creationId xmlns:a16="http://schemas.microsoft.com/office/drawing/2014/main" xmlns="" id="{221D6DF0-0A9D-7247-8B64-6BC4A3F8D7A3}"/>
              </a:ext>
            </a:extLst>
          </p:cNvPr>
          <p:cNvSpPr>
            <a:spLocks noGrp="1"/>
          </p:cNvSpPr>
          <p:nvPr>
            <p:ph idx="1"/>
          </p:nvPr>
        </p:nvSpPr>
        <p:spPr/>
        <p:txBody>
          <a:bodyPr/>
          <a:lstStyle/>
          <a:p>
            <a:r>
              <a:rPr lang="en-US" dirty="0"/>
              <a:t>Machine learning algorithm trained on a corpus of ~4000 images and tested on a validation set of ~1000 images</a:t>
            </a:r>
          </a:p>
          <a:p>
            <a:r>
              <a:rPr lang="en-US" dirty="0"/>
              <a:t>Categories are:</a:t>
            </a:r>
          </a:p>
          <a:p>
            <a:pPr lvl="1"/>
            <a:r>
              <a:rPr lang="en-US" dirty="0"/>
              <a:t>Artwork</a:t>
            </a:r>
          </a:p>
          <a:p>
            <a:pPr lvl="1"/>
            <a:r>
              <a:rPr lang="en-US" dirty="0"/>
              <a:t>Chart</a:t>
            </a:r>
          </a:p>
          <a:p>
            <a:pPr lvl="1"/>
            <a:r>
              <a:rPr lang="en-US" dirty="0"/>
              <a:t>Equation</a:t>
            </a:r>
          </a:p>
          <a:p>
            <a:pPr lvl="1"/>
            <a:r>
              <a:rPr lang="en-US" dirty="0"/>
              <a:t>Map</a:t>
            </a:r>
          </a:p>
          <a:p>
            <a:pPr lvl="1"/>
            <a:r>
              <a:rPr lang="en-US" dirty="0"/>
              <a:t>Photograph</a:t>
            </a:r>
          </a:p>
          <a:p>
            <a:pPr lvl="1"/>
            <a:r>
              <a:rPr lang="en-US" dirty="0"/>
              <a:t>Table</a:t>
            </a:r>
          </a:p>
        </p:txBody>
      </p:sp>
    </p:spTree>
    <p:extLst>
      <p:ext uri="{BB962C8B-B14F-4D97-AF65-F5344CB8AC3E}">
        <p14:creationId xmlns:p14="http://schemas.microsoft.com/office/powerpoint/2010/main" val="388432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AA0C7-CE7B-D948-93AF-ABBE9C4603AF}"/>
              </a:ext>
            </a:extLst>
          </p:cNvPr>
          <p:cNvSpPr>
            <a:spLocks noGrp="1"/>
          </p:cNvSpPr>
          <p:nvPr>
            <p:ph type="title"/>
          </p:nvPr>
        </p:nvSpPr>
        <p:spPr/>
        <p:txBody>
          <a:bodyPr/>
          <a:lstStyle/>
          <a:p>
            <a:r>
              <a:rPr lang="en-US" dirty="0"/>
              <a:t>Algorithmic Classification – v1.0</a:t>
            </a:r>
          </a:p>
        </p:txBody>
      </p:sp>
      <p:sp>
        <p:nvSpPr>
          <p:cNvPr id="3" name="Content Placeholder 2">
            <a:extLst>
              <a:ext uri="{FF2B5EF4-FFF2-40B4-BE49-F238E27FC236}">
                <a16:creationId xmlns:a16="http://schemas.microsoft.com/office/drawing/2014/main" xmlns="" id="{6C4C3499-6F69-8B45-A38C-BB78FC561B45}"/>
              </a:ext>
            </a:extLst>
          </p:cNvPr>
          <p:cNvSpPr>
            <a:spLocks noGrp="1"/>
          </p:cNvSpPr>
          <p:nvPr>
            <p:ph idx="1"/>
          </p:nvPr>
        </p:nvSpPr>
        <p:spPr/>
        <p:txBody>
          <a:bodyPr/>
          <a:lstStyle/>
          <a:p>
            <a:r>
              <a:rPr lang="en-US" dirty="0"/>
              <a:t>Average accuracy around 87%</a:t>
            </a:r>
          </a:p>
          <a:p>
            <a:r>
              <a:rPr lang="en-US" dirty="0"/>
              <a:t>Accuracy for equations 99%</a:t>
            </a:r>
          </a:p>
          <a:p>
            <a:r>
              <a:rPr lang="en-US" dirty="0"/>
              <a:t>Working on v2.0</a:t>
            </a:r>
          </a:p>
          <a:p>
            <a:pPr lvl="1"/>
            <a:r>
              <a:rPr lang="en-US" dirty="0"/>
              <a:t>Training takes a long time</a:t>
            </a:r>
          </a:p>
          <a:p>
            <a:pPr lvl="1"/>
            <a:r>
              <a:rPr lang="en-US" dirty="0"/>
              <a:t>Will also add secondary level of classification for charts</a:t>
            </a:r>
          </a:p>
          <a:p>
            <a:pPr lvl="2"/>
            <a:r>
              <a:rPr lang="en-US" dirty="0"/>
              <a:t>Venn diagrams</a:t>
            </a:r>
          </a:p>
          <a:p>
            <a:pPr lvl="2"/>
            <a:r>
              <a:rPr lang="en-US" dirty="0"/>
              <a:t>Bar charts</a:t>
            </a:r>
          </a:p>
          <a:p>
            <a:pPr lvl="2"/>
            <a:r>
              <a:rPr lang="en-US" dirty="0"/>
              <a:t>Pie charts</a:t>
            </a:r>
          </a:p>
          <a:p>
            <a:pPr lvl="2"/>
            <a:r>
              <a:rPr lang="en-US" dirty="0"/>
              <a:t>…</a:t>
            </a:r>
          </a:p>
        </p:txBody>
      </p:sp>
    </p:spTree>
    <p:extLst>
      <p:ext uri="{BB962C8B-B14F-4D97-AF65-F5344CB8AC3E}">
        <p14:creationId xmlns:p14="http://schemas.microsoft.com/office/powerpoint/2010/main" val="228852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BDCCD-678F-FC47-8A3A-D0F5EC1DD409}"/>
              </a:ext>
            </a:extLst>
          </p:cNvPr>
          <p:cNvSpPr>
            <a:spLocks noGrp="1"/>
          </p:cNvSpPr>
          <p:nvPr>
            <p:ph type="title"/>
          </p:nvPr>
        </p:nvSpPr>
        <p:spPr/>
        <p:txBody>
          <a:bodyPr/>
          <a:lstStyle/>
          <a:p>
            <a:r>
              <a:rPr lang="en-US" dirty="0"/>
              <a:t>Algorithmic classification – v1.0</a:t>
            </a:r>
          </a:p>
        </p:txBody>
      </p:sp>
      <p:sp>
        <p:nvSpPr>
          <p:cNvPr id="3" name="Content Placeholder 2">
            <a:extLst>
              <a:ext uri="{FF2B5EF4-FFF2-40B4-BE49-F238E27FC236}">
                <a16:creationId xmlns:a16="http://schemas.microsoft.com/office/drawing/2014/main" xmlns="" id="{FB656C2A-6828-3041-B342-1E5462A20FEA}"/>
              </a:ext>
            </a:extLst>
          </p:cNvPr>
          <p:cNvSpPr>
            <a:spLocks noGrp="1"/>
          </p:cNvSpPr>
          <p:nvPr>
            <p:ph idx="1"/>
          </p:nvPr>
        </p:nvSpPr>
        <p:spPr/>
        <p:txBody>
          <a:bodyPr/>
          <a:lstStyle/>
          <a:p>
            <a:r>
              <a:rPr lang="en-US" dirty="0"/>
              <a:t>On the 150 math image corpus</a:t>
            </a:r>
          </a:p>
          <a:p>
            <a:pPr lvl="1"/>
            <a:r>
              <a:rPr lang="en-US" dirty="0"/>
              <a:t>Accuracy is 74%</a:t>
            </a:r>
          </a:p>
          <a:p>
            <a:pPr lvl="1"/>
            <a:r>
              <a:rPr lang="en-US" dirty="0"/>
              <a:t>Accuracy of equations classified as equations is 95%</a:t>
            </a:r>
          </a:p>
          <a:p>
            <a:pPr lvl="1"/>
            <a:r>
              <a:rPr lang="en-US" dirty="0"/>
              <a:t>Likelihood of other categories classified as equations is 22%</a:t>
            </a:r>
          </a:p>
          <a:p>
            <a:endParaRPr lang="en-US" dirty="0"/>
          </a:p>
          <a:p>
            <a:r>
              <a:rPr lang="en-US" dirty="0"/>
              <a:t>Issues:</a:t>
            </a:r>
          </a:p>
          <a:p>
            <a:pPr lvl="1"/>
            <a:r>
              <a:rPr lang="en-US" dirty="0"/>
              <a:t>Images are small, low resolution</a:t>
            </a:r>
          </a:p>
          <a:p>
            <a:pPr lvl="1"/>
            <a:r>
              <a:rPr lang="en-US" dirty="0"/>
              <a:t>Even people do not agree on images vs. charts very well</a:t>
            </a:r>
          </a:p>
        </p:txBody>
      </p:sp>
    </p:spTree>
    <p:extLst>
      <p:ext uri="{BB962C8B-B14F-4D97-AF65-F5344CB8AC3E}">
        <p14:creationId xmlns:p14="http://schemas.microsoft.com/office/powerpoint/2010/main" val="370424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equations classified as other</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Classified as table</a:t>
            </a:r>
          </a:p>
        </p:txBody>
      </p:sp>
      <p:pic>
        <p:nvPicPr>
          <p:cNvPr id="6" name="Picture 5" descr="An array of equations showing how to solve for variable t" title="Array of equations">
            <a:extLst>
              <a:ext uri="{FF2B5EF4-FFF2-40B4-BE49-F238E27FC236}">
                <a16:creationId xmlns:a16="http://schemas.microsoft.com/office/drawing/2014/main" xmlns="" id="{B31400AD-B404-704A-892A-3E43D61395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44800" y="2279650"/>
            <a:ext cx="6502400" cy="2298700"/>
          </a:xfrm>
          <a:prstGeom prst="rect">
            <a:avLst/>
          </a:prstGeom>
        </p:spPr>
      </p:pic>
    </p:spTree>
    <p:extLst>
      <p:ext uri="{BB962C8B-B14F-4D97-AF65-F5344CB8AC3E}">
        <p14:creationId xmlns:p14="http://schemas.microsoft.com/office/powerpoint/2010/main" val="150257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equations classified as other</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Classified as chart</a:t>
            </a:r>
          </a:p>
        </p:txBody>
      </p:sp>
      <p:pic>
        <p:nvPicPr>
          <p:cNvPr id="4" name="Picture 3" descr="An array of equations with text on the left showing how to solve for the equation" title="Array of equations with labels">
            <a:extLst>
              <a:ext uri="{FF2B5EF4-FFF2-40B4-BE49-F238E27FC236}">
                <a16:creationId xmlns:a16="http://schemas.microsoft.com/office/drawing/2014/main" xmlns="" id="{F53A961D-9E45-9446-9AE1-3512815334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78908" y="1894742"/>
            <a:ext cx="4788353" cy="3450981"/>
          </a:xfrm>
          <a:prstGeom prst="rect">
            <a:avLst/>
          </a:prstGeom>
        </p:spPr>
      </p:pic>
    </p:spTree>
    <p:extLst>
      <p:ext uri="{BB962C8B-B14F-4D97-AF65-F5344CB8AC3E}">
        <p14:creationId xmlns:p14="http://schemas.microsoft.com/office/powerpoint/2010/main" val="569607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equations classified as other</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Classified as artwork</a:t>
            </a:r>
          </a:p>
        </p:txBody>
      </p:sp>
      <p:pic>
        <p:nvPicPr>
          <p:cNvPr id="5" name="Picture 4" descr="An equation showing " title="equation">
            <a:extLst>
              <a:ext uri="{FF2B5EF4-FFF2-40B4-BE49-F238E27FC236}">
                <a16:creationId xmlns:a16="http://schemas.microsoft.com/office/drawing/2014/main" xmlns="" id="{FFF91D0E-B294-5C49-9EFB-A81C08CF9F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2400" y="3194050"/>
            <a:ext cx="1727200" cy="469900"/>
          </a:xfrm>
          <a:prstGeom prst="rect">
            <a:avLst/>
          </a:prstGeom>
        </p:spPr>
      </p:pic>
    </p:spTree>
    <p:extLst>
      <p:ext uri="{BB962C8B-B14F-4D97-AF65-F5344CB8AC3E}">
        <p14:creationId xmlns:p14="http://schemas.microsoft.com/office/powerpoint/2010/main" val="338318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charts classified as equations</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4" name="Picture 3" descr="labeled axis showing a frog located at an initial position at 7 to pissibly jumping ahead to 9." title="chart showing frog jumping">
            <a:extLst>
              <a:ext uri="{FF2B5EF4-FFF2-40B4-BE49-F238E27FC236}">
                <a16:creationId xmlns:a16="http://schemas.microsoft.com/office/drawing/2014/main" xmlns="" id="{F7CE5FD3-9E2F-3E44-9218-3570E60852BF}"/>
              </a:ext>
            </a:extLst>
          </p:cNvPr>
          <p:cNvPicPr>
            <a:picLocks noChangeAspect="1"/>
          </p:cNvPicPr>
          <p:nvPr/>
        </p:nvPicPr>
        <p:blipFill>
          <a:blip r:embed="rId2"/>
          <a:stretch>
            <a:fillRect/>
          </a:stretch>
        </p:blipFill>
        <p:spPr>
          <a:xfrm>
            <a:off x="2662604" y="2466241"/>
            <a:ext cx="6641332" cy="1859573"/>
          </a:xfrm>
          <a:prstGeom prst="rect">
            <a:avLst/>
          </a:prstGeom>
        </p:spPr>
      </p:pic>
    </p:spTree>
    <p:extLst>
      <p:ext uri="{BB962C8B-B14F-4D97-AF65-F5344CB8AC3E}">
        <p14:creationId xmlns:p14="http://schemas.microsoft.com/office/powerpoint/2010/main" val="287171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charts classified as equations</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5" name="Picture 4" descr="a curve showing a probability density function and the area under the curve. probablity of being less than k is given as 0.90" title="probability curve">
            <a:extLst>
              <a:ext uri="{FF2B5EF4-FFF2-40B4-BE49-F238E27FC236}">
                <a16:creationId xmlns:a16="http://schemas.microsoft.com/office/drawing/2014/main" xmlns="" id="{27D02AF6-DC2F-DC4A-95A8-8EAFF80FCB87}"/>
              </a:ext>
            </a:extLst>
          </p:cNvPr>
          <p:cNvPicPr>
            <a:picLocks noChangeAspect="1"/>
          </p:cNvPicPr>
          <p:nvPr/>
        </p:nvPicPr>
        <p:blipFill>
          <a:blip r:embed="rId2"/>
          <a:stretch>
            <a:fillRect/>
          </a:stretch>
        </p:blipFill>
        <p:spPr>
          <a:xfrm>
            <a:off x="3837841" y="2651369"/>
            <a:ext cx="3793881" cy="2837700"/>
          </a:xfrm>
          <a:prstGeom prst="rect">
            <a:avLst/>
          </a:prstGeom>
        </p:spPr>
      </p:pic>
    </p:spTree>
    <p:extLst>
      <p:ext uri="{BB962C8B-B14F-4D97-AF65-F5344CB8AC3E}">
        <p14:creationId xmlns:p14="http://schemas.microsoft.com/office/powerpoint/2010/main" val="2114282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charts classified as equations</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4" name="Picture 3" descr="a plot showing a range of values from a to b (inclusive) on the x-axis" title="range plot">
            <a:extLst>
              <a:ext uri="{FF2B5EF4-FFF2-40B4-BE49-F238E27FC236}">
                <a16:creationId xmlns:a16="http://schemas.microsoft.com/office/drawing/2014/main" xmlns="" id="{1F60E11A-2A7E-3F46-A485-439C1AAA78AB}"/>
              </a:ext>
            </a:extLst>
          </p:cNvPr>
          <p:cNvPicPr>
            <a:picLocks noChangeAspect="1"/>
          </p:cNvPicPr>
          <p:nvPr/>
        </p:nvPicPr>
        <p:blipFill>
          <a:blip r:embed="rId2"/>
          <a:stretch>
            <a:fillRect/>
          </a:stretch>
        </p:blipFill>
        <p:spPr>
          <a:xfrm>
            <a:off x="3280995" y="2794488"/>
            <a:ext cx="4308343" cy="1513742"/>
          </a:xfrm>
          <a:prstGeom prst="rect">
            <a:avLst/>
          </a:prstGeom>
        </p:spPr>
      </p:pic>
    </p:spTree>
    <p:extLst>
      <p:ext uri="{BB962C8B-B14F-4D97-AF65-F5344CB8AC3E}">
        <p14:creationId xmlns:p14="http://schemas.microsoft.com/office/powerpoint/2010/main" val="155474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20249-F41E-C040-9733-52A03CC3407A}"/>
              </a:ext>
            </a:extLst>
          </p:cNvPr>
          <p:cNvSpPr>
            <a:spLocks noGrp="1"/>
          </p:cNvSpPr>
          <p:nvPr>
            <p:ph type="title"/>
          </p:nvPr>
        </p:nvSpPr>
        <p:spPr/>
        <p:txBody>
          <a:bodyPr/>
          <a:lstStyle/>
          <a:p>
            <a:r>
              <a:rPr lang="en-US" dirty="0"/>
              <a:t>Algorithmic classification – v1.0</a:t>
            </a:r>
            <a:br>
              <a:rPr lang="en-US" dirty="0"/>
            </a:br>
            <a:r>
              <a:rPr lang="en-US" dirty="0"/>
              <a:t>	charts classified as equations</a:t>
            </a:r>
          </a:p>
        </p:txBody>
      </p:sp>
      <p:sp>
        <p:nvSpPr>
          <p:cNvPr id="3" name="Content Placeholder 2">
            <a:extLst>
              <a:ext uri="{FF2B5EF4-FFF2-40B4-BE49-F238E27FC236}">
                <a16:creationId xmlns:a16="http://schemas.microsoft.com/office/drawing/2014/main" xmlns="" id="{8716BB48-8CF6-3B4C-837B-36DD5A160C2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5" name="Picture 4" title="chart of x-axis">
            <a:extLst>
              <a:ext uri="{FF2B5EF4-FFF2-40B4-BE49-F238E27FC236}">
                <a16:creationId xmlns:a16="http://schemas.microsoft.com/office/drawing/2014/main" xmlns="" id="{1D57818B-6317-7F44-A064-A270FED35EA0}"/>
              </a:ext>
            </a:extLst>
          </p:cNvPr>
          <p:cNvPicPr>
            <a:picLocks noChangeAspect="1"/>
          </p:cNvPicPr>
          <p:nvPr/>
        </p:nvPicPr>
        <p:blipFill>
          <a:blip r:embed="rId2"/>
          <a:stretch>
            <a:fillRect/>
          </a:stretch>
        </p:blipFill>
        <p:spPr>
          <a:xfrm>
            <a:off x="2499214" y="2886808"/>
            <a:ext cx="7345971" cy="1632438"/>
          </a:xfrm>
          <a:prstGeom prst="rect">
            <a:avLst/>
          </a:prstGeom>
        </p:spPr>
      </p:pic>
    </p:spTree>
    <p:extLst>
      <p:ext uri="{BB962C8B-B14F-4D97-AF65-F5344CB8AC3E}">
        <p14:creationId xmlns:p14="http://schemas.microsoft.com/office/powerpoint/2010/main" val="34050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4CEED-0E88-954E-BB44-AE9FC8F23D1F}"/>
              </a:ext>
            </a:extLst>
          </p:cNvPr>
          <p:cNvSpPr>
            <a:spLocks noGrp="1"/>
          </p:cNvSpPr>
          <p:nvPr>
            <p:ph type="title"/>
          </p:nvPr>
        </p:nvSpPr>
        <p:spPr/>
        <p:txBody>
          <a:bodyPr/>
          <a:lstStyle/>
          <a:p>
            <a:r>
              <a:rPr lang="en-US" dirty="0"/>
              <a:t>Accessible Educational Materials (AEM)</a:t>
            </a:r>
          </a:p>
        </p:txBody>
      </p:sp>
      <p:sp>
        <p:nvSpPr>
          <p:cNvPr id="3" name="Content Placeholder 2">
            <a:extLst>
              <a:ext uri="{FF2B5EF4-FFF2-40B4-BE49-F238E27FC236}">
                <a16:creationId xmlns:a16="http://schemas.microsoft.com/office/drawing/2014/main" xmlns="" id="{01D95A40-EA50-5344-AC1E-98A64DB59715}"/>
              </a:ext>
            </a:extLst>
          </p:cNvPr>
          <p:cNvSpPr>
            <a:spLocks noGrp="1"/>
          </p:cNvSpPr>
          <p:nvPr>
            <p:ph idx="1"/>
          </p:nvPr>
        </p:nvSpPr>
        <p:spPr/>
        <p:txBody>
          <a:bodyPr>
            <a:normAutofit/>
          </a:bodyPr>
          <a:lstStyle/>
          <a:p>
            <a:r>
              <a:rPr lang="en-US" dirty="0"/>
              <a:t>According to the US Census Bureau, there are over half a million children with vision difficulties in the US.</a:t>
            </a:r>
          </a:p>
          <a:p>
            <a:r>
              <a:rPr lang="en-US" dirty="0"/>
              <a:t>Children who cannot effectively read print because of a visual, physical, perceptual, developmental, cognitive or learning disability, are considered to have a </a:t>
            </a:r>
            <a:r>
              <a:rPr lang="en-US" b="1" dirty="0"/>
              <a:t>print disability.</a:t>
            </a:r>
          </a:p>
          <a:p>
            <a:r>
              <a:rPr lang="en-US" dirty="0"/>
              <a:t>Disability Resources Offices at schools and school districts, as well as projects such as </a:t>
            </a:r>
            <a:r>
              <a:rPr lang="en-US" dirty="0" err="1"/>
              <a:t>Benetech</a:t>
            </a:r>
            <a:r>
              <a:rPr lang="en-US" dirty="0"/>
              <a:t> (and the associated DIAGRAM Center) work really hard to provide accessible versions of educational materials to students with print disabilities.</a:t>
            </a:r>
          </a:p>
          <a:p>
            <a:pPr lvl="1"/>
            <a:r>
              <a:rPr lang="en-US" dirty="0"/>
              <a:t>Costly</a:t>
            </a:r>
          </a:p>
          <a:p>
            <a:pPr lvl="1"/>
            <a:r>
              <a:rPr lang="en-US" dirty="0"/>
              <a:t>Time-consuming</a:t>
            </a:r>
          </a:p>
        </p:txBody>
      </p:sp>
    </p:spTree>
    <p:extLst>
      <p:ext uri="{BB962C8B-B14F-4D97-AF65-F5344CB8AC3E}">
        <p14:creationId xmlns:p14="http://schemas.microsoft.com/office/powerpoint/2010/main" val="163170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D23A3C-F290-AF46-A0C2-976B6AB70D36}"/>
              </a:ext>
            </a:extLst>
          </p:cNvPr>
          <p:cNvSpPr>
            <a:spLocks noGrp="1"/>
          </p:cNvSpPr>
          <p:nvPr>
            <p:ph type="title"/>
          </p:nvPr>
        </p:nvSpPr>
        <p:spPr/>
        <p:txBody>
          <a:bodyPr/>
          <a:lstStyle/>
          <a:p>
            <a:r>
              <a:rPr lang="en-US" dirty="0"/>
              <a:t>Take-away message</a:t>
            </a:r>
          </a:p>
        </p:txBody>
      </p:sp>
      <p:sp>
        <p:nvSpPr>
          <p:cNvPr id="3" name="Content Placeholder 2">
            <a:extLst>
              <a:ext uri="{FF2B5EF4-FFF2-40B4-BE49-F238E27FC236}">
                <a16:creationId xmlns:a16="http://schemas.microsoft.com/office/drawing/2014/main" xmlns="" id="{9BE8C37E-84CB-FB4B-B8E9-0D0825F26B38}"/>
              </a:ext>
            </a:extLst>
          </p:cNvPr>
          <p:cNvSpPr>
            <a:spLocks noGrp="1"/>
          </p:cNvSpPr>
          <p:nvPr>
            <p:ph idx="1"/>
          </p:nvPr>
        </p:nvSpPr>
        <p:spPr/>
        <p:txBody>
          <a:bodyPr>
            <a:normAutofit fontScale="92500" lnSpcReduction="10000"/>
          </a:bodyPr>
          <a:lstStyle/>
          <a:p>
            <a:r>
              <a:rPr lang="en-US" dirty="0"/>
              <a:t>Working on automatic image classification to aid in description</a:t>
            </a:r>
          </a:p>
          <a:p>
            <a:r>
              <a:rPr lang="en-US" dirty="0"/>
              <a:t>Promising results</a:t>
            </a:r>
          </a:p>
          <a:p>
            <a:pPr lvl="1"/>
            <a:r>
              <a:rPr lang="en-US" dirty="0"/>
              <a:t>Next version being developed</a:t>
            </a:r>
          </a:p>
          <a:p>
            <a:r>
              <a:rPr lang="en-US" dirty="0"/>
              <a:t>Categories can be vague and complicated</a:t>
            </a:r>
          </a:p>
          <a:p>
            <a:pPr lvl="1"/>
            <a:r>
              <a:rPr lang="en-US" dirty="0"/>
              <a:t>People are not very good at agreeing on categories for an image</a:t>
            </a:r>
          </a:p>
          <a:p>
            <a:r>
              <a:rPr lang="en-US" dirty="0"/>
              <a:t>Need to evaluate the effect of accuracy on human describers</a:t>
            </a:r>
          </a:p>
          <a:p>
            <a:pPr lvl="1"/>
            <a:r>
              <a:rPr lang="en-US" dirty="0"/>
              <a:t>How much accuracy is good enough to make humans more efficient</a:t>
            </a:r>
          </a:p>
          <a:p>
            <a:r>
              <a:rPr lang="en-US" dirty="0"/>
              <a:t>Need to evaluate the effect of accuracy on automated algorithms</a:t>
            </a:r>
          </a:p>
          <a:p>
            <a:pPr lvl="1"/>
            <a:r>
              <a:rPr lang="en-US" dirty="0"/>
              <a:t>How much accuracy is sufficient to make good use of ‘next stage’ algorithms to fully automate the transcription process for things </a:t>
            </a:r>
            <a:r>
              <a:rPr lang="en-US"/>
              <a:t>like equations</a:t>
            </a:r>
            <a:endParaRPr lang="en-US" dirty="0"/>
          </a:p>
        </p:txBody>
      </p:sp>
    </p:spTree>
    <p:extLst>
      <p:ext uri="{BB962C8B-B14F-4D97-AF65-F5344CB8AC3E}">
        <p14:creationId xmlns:p14="http://schemas.microsoft.com/office/powerpoint/2010/main" val="150511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BB062-1129-B346-B90F-B56DCC321B4F}"/>
              </a:ext>
            </a:extLst>
          </p:cNvPr>
          <p:cNvSpPr>
            <a:spLocks noGrp="1"/>
          </p:cNvSpPr>
          <p:nvPr>
            <p:ph type="title"/>
          </p:nvPr>
        </p:nvSpPr>
        <p:spPr/>
        <p:txBody>
          <a:bodyPr/>
          <a:lstStyle/>
          <a:p>
            <a:r>
              <a:rPr lang="en-US" dirty="0"/>
              <a:t>Thanks to</a:t>
            </a:r>
          </a:p>
        </p:txBody>
      </p:sp>
      <p:sp>
        <p:nvSpPr>
          <p:cNvPr id="3" name="Content Placeholder 2">
            <a:extLst>
              <a:ext uri="{FF2B5EF4-FFF2-40B4-BE49-F238E27FC236}">
                <a16:creationId xmlns:a16="http://schemas.microsoft.com/office/drawing/2014/main" xmlns="" id="{5944D760-DD7B-4E4E-99A1-E1685CD122A1}"/>
              </a:ext>
            </a:extLst>
          </p:cNvPr>
          <p:cNvSpPr>
            <a:spLocks noGrp="1"/>
          </p:cNvSpPr>
          <p:nvPr>
            <p:ph idx="1"/>
          </p:nvPr>
        </p:nvSpPr>
        <p:spPr/>
        <p:txBody>
          <a:bodyPr>
            <a:normAutofit fontScale="92500" lnSpcReduction="10000"/>
          </a:bodyPr>
          <a:lstStyle/>
          <a:p>
            <a:r>
              <a:rPr lang="en-US" dirty="0"/>
              <a:t>Josh Miele, PhD</a:t>
            </a:r>
          </a:p>
          <a:p>
            <a:r>
              <a:rPr lang="en-US" dirty="0" err="1"/>
              <a:t>Raghuram</a:t>
            </a:r>
            <a:r>
              <a:rPr lang="en-US" dirty="0"/>
              <a:t> </a:t>
            </a:r>
            <a:r>
              <a:rPr lang="en-US" dirty="0" err="1"/>
              <a:t>Janakiraman</a:t>
            </a:r>
            <a:endParaRPr lang="en-US" dirty="0"/>
          </a:p>
          <a:p>
            <a:r>
              <a:rPr lang="en-US" dirty="0" err="1"/>
              <a:t>Wangtao</a:t>
            </a:r>
            <a:r>
              <a:rPr lang="en-US" dirty="0"/>
              <a:t> </a:t>
            </a:r>
            <a:r>
              <a:rPr lang="en-US" dirty="0" err="1"/>
              <a:t>Lian</a:t>
            </a:r>
            <a:endParaRPr lang="en-US" dirty="0"/>
          </a:p>
          <a:p>
            <a:r>
              <a:rPr lang="en-US" dirty="0"/>
              <a:t>Courtney </a:t>
            </a:r>
            <a:r>
              <a:rPr lang="en-US" dirty="0" err="1"/>
              <a:t>Maxcy</a:t>
            </a:r>
            <a:endParaRPr lang="en-US" dirty="0"/>
          </a:p>
          <a:p>
            <a:pPr marL="0" indent="0">
              <a:buNone/>
            </a:pPr>
            <a:r>
              <a:rPr lang="en-US" dirty="0"/>
              <a:t>The contents of this presentation were developed under a grant from the National Institute on Disability, Independent Living, and Rehabilitation Research (NIDILRR Grant # 90IF0114). NIDILRR is a Center within the Administration for Community Living (ACL), Department of Health and Human Services (HHS). The contents of this presentation do not necessarily represent the policy of NIDILRR, ACL, HHS and you should not assume endorsement by the Federal Government.</a:t>
            </a:r>
          </a:p>
          <a:p>
            <a:pPr marL="0" indent="0">
              <a:buNone/>
            </a:pPr>
            <a:r>
              <a:rPr lang="en-US" dirty="0"/>
              <a:t>Slides will be available </a:t>
            </a:r>
            <a:r>
              <a:rPr lang="en-US"/>
              <a:t>at http://</a:t>
            </a:r>
            <a:r>
              <a:rPr lang="en-US" dirty="0" err="1"/>
              <a:t>aviatr.waisman.wisc.edu</a:t>
            </a:r>
            <a:r>
              <a:rPr lang="en-US" dirty="0"/>
              <a:t>/publications-presentations/</a:t>
            </a:r>
          </a:p>
        </p:txBody>
      </p:sp>
    </p:spTree>
    <p:extLst>
      <p:ext uri="{BB962C8B-B14F-4D97-AF65-F5344CB8AC3E}">
        <p14:creationId xmlns:p14="http://schemas.microsoft.com/office/powerpoint/2010/main" val="16633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type="body" idx="1"/>
          </p:nvPr>
        </p:nvSpPr>
        <p:spPr/>
        <p:txBody>
          <a:bodyPr anchor="ctr"/>
          <a:lstStyle/>
          <a:p>
            <a:pPr marL="0" indent="0" algn="ctr">
              <a:buNone/>
            </a:pPr>
            <a:r>
              <a:rPr lang="en-US" altLang="en-US" sz="3600" dirty="0">
                <a:solidFill>
                  <a:schemeClr val="tx1"/>
                </a:solidFill>
                <a:latin typeface="Whitney Book" pitchFamily="-84" charset="0"/>
                <a:cs typeface="Whitney Book" pitchFamily="-84" charset="0"/>
              </a:rPr>
              <a:t>Making Math Books Accessible</a:t>
            </a:r>
          </a:p>
        </p:txBody>
      </p:sp>
      <p:sp>
        <p:nvSpPr>
          <p:cNvPr id="3" name="Rectangle 2"/>
          <p:cNvSpPr/>
          <p:nvPr/>
        </p:nvSpPr>
        <p:spPr>
          <a:xfrm>
            <a:off x="1473925" y="5976628"/>
            <a:ext cx="6328955" cy="830997"/>
          </a:xfrm>
          <a:prstGeom prst="rect">
            <a:avLst/>
          </a:prstGeom>
        </p:spPr>
        <p:txBody>
          <a:bodyPr wrap="square">
            <a:spAutoFit/>
          </a:bodyPr>
          <a:lstStyle/>
          <a:p>
            <a:r>
              <a:rPr lang="en-US" sz="1200" dirty="0">
                <a:latin typeface="+mn-lt"/>
              </a:rPr>
              <a:t>The </a:t>
            </a:r>
            <a:r>
              <a:rPr lang="en-US" sz="1200" dirty="0">
                <a:latin typeface="+mn-lt"/>
                <a:hlinkClick r:id="rId3"/>
              </a:rPr>
              <a:t>DIAGRAM Center</a:t>
            </a:r>
            <a:r>
              <a:rPr lang="en-US" sz="1200" dirty="0">
                <a:latin typeface="+mn-lt"/>
              </a:rPr>
              <a:t> is a </a:t>
            </a:r>
            <a:r>
              <a:rPr lang="en-US" sz="1200" dirty="0" err="1">
                <a:latin typeface="+mn-lt"/>
                <a:hlinkClick r:id="rId4"/>
              </a:rPr>
              <a:t>Benetech</a:t>
            </a:r>
            <a:r>
              <a:rPr lang="en-US" sz="1200" dirty="0">
                <a:latin typeface="+mn-lt"/>
              </a:rPr>
              <a:t> initiative supported by the U.S. Department of Education, Office of Special Education Programs (Cooperative Agreement #H327B100001). Opinions expressed herein are those of the authors and do not necessarily represent the position of the U.S. Department of Education. </a:t>
            </a:r>
          </a:p>
        </p:txBody>
      </p:sp>
      <p:pic>
        <p:nvPicPr>
          <p:cNvPr id="4" name="Picture 2" title="IDEA Logo"/>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04800" y="5994925"/>
            <a:ext cx="1023937" cy="7061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3" title="Logo for Benetech, Technology Serving Humanity"/>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884160" y="5801930"/>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1758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title"/>
          </p:nvPr>
        </p:nvSpPr>
        <p:spPr/>
        <p:txBody>
          <a:bodyPr>
            <a:normAutofit/>
          </a:bodyPr>
          <a:lstStyle/>
          <a:p>
            <a:pPr eaLnBrk="1" hangingPunct="1">
              <a:defRPr/>
            </a:pPr>
            <a:r>
              <a:rPr lang="en-US" altLang="en-US" dirty="0" err="1">
                <a:ea typeface="MS PGothic" charset="-128"/>
              </a:rPr>
              <a:t>Bookshare</a:t>
            </a:r>
            <a:r>
              <a:rPr lang="en-US" altLang="en-US" dirty="0">
                <a:ea typeface="MS PGothic" charset="-128"/>
              </a:rPr>
              <a:t>, A </a:t>
            </a:r>
            <a:r>
              <a:rPr lang="en-US" altLang="en-US" dirty="0" err="1">
                <a:ea typeface="MS PGothic" charset="-128"/>
              </a:rPr>
              <a:t>Benetech</a:t>
            </a:r>
            <a:r>
              <a:rPr lang="en-US" altLang="en-US" dirty="0">
                <a:ea typeface="MS PGothic" charset="-128"/>
              </a:rPr>
              <a:t> Initiative  </a:t>
            </a:r>
          </a:p>
        </p:txBody>
      </p:sp>
      <p:pic>
        <p:nvPicPr>
          <p:cNvPr id="10" name="Picture 9" title="Still frame from a video of a Bookshare use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38305" y="1371601"/>
            <a:ext cx="5559840" cy="2858303"/>
          </a:xfrm>
          <a:prstGeom prst="rect">
            <a:avLst/>
          </a:prstGeom>
        </p:spPr>
      </p:pic>
      <p:sp>
        <p:nvSpPr>
          <p:cNvPr id="8" name="Rectangle 7"/>
          <p:cNvSpPr/>
          <p:nvPr/>
        </p:nvSpPr>
        <p:spPr>
          <a:xfrm>
            <a:off x="4267201" y="4287799"/>
            <a:ext cx="4809971" cy="369332"/>
          </a:xfrm>
          <a:prstGeom prst="rect">
            <a:avLst/>
          </a:prstGeom>
        </p:spPr>
        <p:txBody>
          <a:bodyPr wrap="none">
            <a:spAutoFit/>
          </a:bodyPr>
          <a:lstStyle/>
          <a:p>
            <a:r>
              <a:rPr lang="en-US" dirty="0">
                <a:hlinkClick r:id="rId4"/>
              </a:rPr>
              <a:t>View video at: https://youtu.be/pqMyXvjAapg</a:t>
            </a:r>
            <a:r>
              <a:rPr lang="en-US" dirty="0"/>
              <a:t> </a:t>
            </a:r>
          </a:p>
        </p:txBody>
      </p:sp>
      <p:sp>
        <p:nvSpPr>
          <p:cNvPr id="9" name="Rectangle 8"/>
          <p:cNvSpPr/>
          <p:nvPr/>
        </p:nvSpPr>
        <p:spPr>
          <a:xfrm>
            <a:off x="1981200" y="4854919"/>
            <a:ext cx="8274050" cy="1400383"/>
          </a:xfrm>
          <a:prstGeom prst="rect">
            <a:avLst/>
          </a:prstGeom>
        </p:spPr>
        <p:txBody>
          <a:bodyPr wrap="square">
            <a:spAutoFit/>
          </a:bodyPr>
          <a:lstStyle/>
          <a:p>
            <a:pPr>
              <a:defRPr/>
            </a:pPr>
            <a:r>
              <a:rPr lang="en-US" altLang="en-US" sz="2000" b="1" dirty="0" err="1"/>
              <a:t>Bookshare</a:t>
            </a:r>
            <a:r>
              <a:rPr lang="en-US" altLang="en-US" sz="2000" b="1" dirty="0"/>
              <a:t>: </a:t>
            </a:r>
            <a:r>
              <a:rPr lang="en-US" altLang="en-US" sz="2000" dirty="0"/>
              <a:t>Making reading accessible. </a:t>
            </a:r>
          </a:p>
          <a:p>
            <a:pPr>
              <a:spcBef>
                <a:spcPts val="600"/>
              </a:spcBef>
              <a:defRPr/>
            </a:pPr>
            <a:r>
              <a:rPr lang="en-US" altLang="en-US" sz="2000" dirty="0" err="1"/>
              <a:t>Bookshare</a:t>
            </a:r>
            <a:r>
              <a:rPr lang="en-US" altLang="en-US" sz="2000" dirty="0"/>
              <a:t> is the world’s largest library of accessible </a:t>
            </a:r>
            <a:r>
              <a:rPr lang="en-US" altLang="en-US" sz="2000" dirty="0" err="1"/>
              <a:t>ebooks</a:t>
            </a:r>
            <a:r>
              <a:rPr lang="en-US" altLang="en-US" sz="2000" dirty="0"/>
              <a:t> and lets people with visual, physical, and learning disabilities like dyslexia read in ways that work for them.</a:t>
            </a:r>
          </a:p>
        </p:txBody>
      </p:sp>
    </p:spTree>
    <p:extLst>
      <p:ext uri="{BB962C8B-B14F-4D97-AF65-F5344CB8AC3E}">
        <p14:creationId xmlns:p14="http://schemas.microsoft.com/office/powerpoint/2010/main" val="248413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3600" dirty="0">
                <a:latin typeface="Whitney Book" charset="0"/>
                <a:cs typeface="Whitney Book" charset="0"/>
              </a:rPr>
              <a:t>DIAGRAM Center Community</a:t>
            </a:r>
          </a:p>
        </p:txBody>
      </p:sp>
      <p:sp>
        <p:nvSpPr>
          <p:cNvPr id="28675" name="Rectangle 3"/>
          <p:cNvSpPr>
            <a:spLocks noChangeArrowheads="1"/>
          </p:cNvSpPr>
          <p:nvPr/>
        </p:nvSpPr>
        <p:spPr bwMode="auto">
          <a:xfrm>
            <a:off x="350520" y="1106488"/>
            <a:ext cx="769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ts val="800"/>
              </a:spcAft>
              <a:buClr>
                <a:schemeClr val="accent1"/>
              </a:buClr>
              <a:buSzPct val="80000"/>
              <a:buFont typeface="Lucida Grande" charset="0"/>
              <a:buChar char="●"/>
              <a:defRPr sz="2400">
                <a:solidFill>
                  <a:schemeClr val="tx1"/>
                </a:solidFill>
                <a:latin typeface="Whitney Book" charset="0"/>
                <a:ea typeface="MS PGothic" panose="020B0600070205080204" pitchFamily="34" charset="-128"/>
                <a:cs typeface="Whitney Book" charset="0"/>
              </a:defRPr>
            </a:lvl1pPr>
            <a:lvl2pPr marL="742950" indent="-285750">
              <a:spcAft>
                <a:spcPts val="800"/>
              </a:spcAft>
              <a:buFont typeface="Arial" panose="020B0604020202020204" pitchFamily="34" charset="0"/>
              <a:buChar char="–"/>
              <a:defRPr sz="2000">
                <a:solidFill>
                  <a:schemeClr val="tx1"/>
                </a:solidFill>
                <a:latin typeface="Whitney Book" charset="0"/>
                <a:ea typeface="Whitney Book" charset="0"/>
                <a:cs typeface="Whitney Book" charset="0"/>
              </a:defRPr>
            </a:lvl2pPr>
            <a:lvl3pPr marL="1143000" indent="-228600">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3pPr>
            <a:lvl4pPr marL="1600200" indent="-228600">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4pPr>
            <a:lvl5pPr marL="2057400" indent="-228600">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5pPr>
            <a:lvl6pPr marL="2514600" indent="-228600" eaLnBrk="0" fontAlgn="base" hangingPunct="0">
              <a:spcBef>
                <a:spcPct val="0"/>
              </a:spcBef>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6pPr>
            <a:lvl7pPr marL="2971800" indent="-228600" eaLnBrk="0" fontAlgn="base" hangingPunct="0">
              <a:spcBef>
                <a:spcPct val="0"/>
              </a:spcBef>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7pPr>
            <a:lvl8pPr marL="3429000" indent="-228600" eaLnBrk="0" fontAlgn="base" hangingPunct="0">
              <a:spcBef>
                <a:spcPct val="0"/>
              </a:spcBef>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8pPr>
            <a:lvl9pPr marL="3886200" indent="-228600" eaLnBrk="0" fontAlgn="base" hangingPunct="0">
              <a:spcBef>
                <a:spcPct val="0"/>
              </a:spcBef>
              <a:spcAft>
                <a:spcPts val="800"/>
              </a:spcAft>
              <a:buFont typeface="Arial" panose="020B0604020202020204" pitchFamily="34" charset="0"/>
              <a:buChar char="»"/>
              <a:defRPr>
                <a:solidFill>
                  <a:schemeClr val="tx1"/>
                </a:solidFill>
                <a:latin typeface="Whitney Book" charset="0"/>
                <a:ea typeface="Whitney Book" charset="0"/>
                <a:cs typeface="Whitney Book" charset="0"/>
              </a:defRPr>
            </a:lvl9pPr>
          </a:lstStyle>
          <a:p>
            <a:pPr>
              <a:spcAft>
                <a:spcPct val="0"/>
              </a:spcAft>
              <a:buClrTx/>
              <a:buSzTx/>
              <a:buFontTx/>
              <a:buNone/>
            </a:pPr>
            <a:r>
              <a:rPr lang="en-US" altLang="en-US" sz="1800" b="1" i="1" dirty="0">
                <a:latin typeface="Arial" panose="020B0604020202020204" pitchFamily="34" charset="0"/>
              </a:rPr>
              <a:t>“Most wonderful collaboration I have ever been a part of.”</a:t>
            </a:r>
          </a:p>
          <a:p>
            <a:pPr algn="r">
              <a:spcAft>
                <a:spcPct val="0"/>
              </a:spcAft>
              <a:buClrTx/>
              <a:buSzTx/>
              <a:buFontTx/>
              <a:buNone/>
            </a:pPr>
            <a:r>
              <a:rPr lang="en-US" altLang="en-US" sz="1800" b="1" i="1" dirty="0">
                <a:latin typeface="Arial" panose="020B0604020202020204" pitchFamily="34" charset="0"/>
              </a:rPr>
              <a:t> – DIAGRAM Community Member</a:t>
            </a:r>
          </a:p>
        </p:txBody>
      </p:sp>
      <p:pic>
        <p:nvPicPr>
          <p:cNvPr id="8195" name="Picture 5" descr="Posed group photo of about 40 DIAGRAM community members standing on steps making &quot;scary&quot; faces." title="Fun DIAGRAM community group photo"/>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14867" y="1752600"/>
            <a:ext cx="9144000" cy="5095875"/>
          </a:xfrm>
          <a:prstGeom prst="rect">
            <a:avLst/>
          </a:prstGeom>
          <a:noFill/>
          <a:ln>
            <a:noFill/>
          </a:ln>
          <a:extLst/>
        </p:spPr>
      </p:pic>
    </p:spTree>
    <p:extLst>
      <p:ext uri="{BB962C8B-B14F-4D97-AF65-F5344CB8AC3E}">
        <p14:creationId xmlns:p14="http://schemas.microsoft.com/office/powerpoint/2010/main" val="1779620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type="body" idx="1"/>
          </p:nvPr>
        </p:nvSpPr>
        <p:spPr/>
        <p:txBody>
          <a:bodyPr anchor="ctr"/>
          <a:lstStyle/>
          <a:p>
            <a:pPr marL="0" indent="0" algn="ctr">
              <a:buNone/>
            </a:pPr>
            <a:r>
              <a:rPr lang="en-US" altLang="en-US" sz="3600" dirty="0">
                <a:solidFill>
                  <a:schemeClr val="tx1"/>
                </a:solidFill>
                <a:latin typeface="Whitney Book" pitchFamily="-84" charset="0"/>
                <a:cs typeface="Whitney Book" pitchFamily="-84" charset="0"/>
              </a:rPr>
              <a:t>Why focus on math?</a:t>
            </a:r>
          </a:p>
        </p:txBody>
      </p:sp>
    </p:spTree>
    <p:extLst>
      <p:ext uri="{BB962C8B-B14F-4D97-AF65-F5344CB8AC3E}">
        <p14:creationId xmlns:p14="http://schemas.microsoft.com/office/powerpoint/2010/main" val="428399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Problem</a:t>
            </a:r>
          </a:p>
        </p:txBody>
      </p:sp>
      <p:sp>
        <p:nvSpPr>
          <p:cNvPr id="3" name="Content Placeholder 2"/>
          <p:cNvSpPr>
            <a:spLocks noGrp="1"/>
          </p:cNvSpPr>
          <p:nvPr>
            <p:ph idx="1"/>
          </p:nvPr>
        </p:nvSpPr>
        <p:spPr>
          <a:xfrm>
            <a:off x="406400" y="1371600"/>
            <a:ext cx="8712906" cy="5116285"/>
          </a:xfrm>
        </p:spPr>
        <p:txBody>
          <a:bodyPr>
            <a:normAutofit/>
          </a:bodyPr>
          <a:lstStyle/>
          <a:p>
            <a:r>
              <a:rPr lang="en-US" dirty="0"/>
              <a:t>Mastery of Mathematics is critical for a successful STEM education</a:t>
            </a:r>
          </a:p>
          <a:p>
            <a:r>
              <a:rPr lang="en-US" dirty="0"/>
              <a:t>Most digital textbooks passed to </a:t>
            </a:r>
            <a:r>
              <a:rPr lang="en-US" dirty="0" err="1"/>
              <a:t>Bookshare</a:t>
            </a:r>
            <a:r>
              <a:rPr lang="en-US" dirty="0"/>
              <a:t> presents math equations as images</a:t>
            </a:r>
          </a:p>
          <a:p>
            <a:r>
              <a:rPr lang="en-US" dirty="0"/>
              <a:t>This causes accessibility issues for learners with various print disabilities (e.g., blind, low vision, dyslexic/dyscalculia) </a:t>
            </a:r>
          </a:p>
          <a:p>
            <a:r>
              <a:rPr lang="en-US" dirty="0"/>
              <a:t>A single math textbook can contain up to tens of thousands of mathematical equations</a:t>
            </a:r>
          </a:p>
          <a:p>
            <a:r>
              <a:rPr lang="en-US" dirty="0"/>
              <a:t>Transcribing every math equation is extremely time-consuming! </a:t>
            </a:r>
          </a:p>
          <a:p>
            <a:r>
              <a:rPr lang="en-US" dirty="0"/>
              <a:t>We have pretty accurate math OCR solutions in the market – how do we automate this process?</a:t>
            </a:r>
          </a:p>
        </p:txBody>
      </p:sp>
      <p:pic>
        <p:nvPicPr>
          <p:cNvPr id="3074" name="Picture 2" descr="&quot;In order to understand the universe, you must know the language in which it is written and that language is mathematics.&quot; " title="A quote about mathematic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19306" y="1371600"/>
            <a:ext cx="28575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317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z="3600" dirty="0" err="1">
                <a:latin typeface="Whitney Book" pitchFamily="-84" charset="0"/>
                <a:cs typeface="Whitney Book" pitchFamily="-84" charset="0"/>
              </a:rPr>
              <a:t>Benetech’s</a:t>
            </a:r>
            <a:r>
              <a:rPr lang="en-US" altLang="en-US" sz="3600" dirty="0">
                <a:latin typeface="Whitney Book" pitchFamily="-84" charset="0"/>
                <a:cs typeface="Whitney Book" pitchFamily="-84" charset="0"/>
              </a:rPr>
              <a:t> Math Detective Project</a:t>
            </a:r>
          </a:p>
        </p:txBody>
      </p:sp>
      <p:grpSp>
        <p:nvGrpSpPr>
          <p:cNvPr id="2" name="Group 1" title="A cartoon detective holds a magnifyling glass against a math equation."/>
          <p:cNvGrpSpPr/>
          <p:nvPr/>
        </p:nvGrpSpPr>
        <p:grpSpPr>
          <a:xfrm>
            <a:off x="2133601" y="1994536"/>
            <a:ext cx="7025861" cy="3720465"/>
            <a:chOff x="609600" y="1981200"/>
            <a:chExt cx="7025861" cy="3720465"/>
          </a:xfrm>
        </p:grpSpPr>
        <p:pic>
          <p:nvPicPr>
            <p:cNvPr id="2050"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09600" y="1981200"/>
              <a:ext cx="4572000" cy="37204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title="visually rendered equation"/>
            <p:cNvPicPr>
              <a:picLocks noChangeAspect="1"/>
            </p:cNvPicPr>
            <p:nvPr/>
          </p:nvPicPr>
          <p:blipFill>
            <a:blip r:embed="rId5"/>
            <a:stretch>
              <a:fillRect/>
            </a:stretch>
          </p:blipFill>
          <p:spPr>
            <a:xfrm>
              <a:off x="4572000" y="4267200"/>
              <a:ext cx="3063461" cy="1250763"/>
            </a:xfrm>
            <a:prstGeom prst="rect">
              <a:avLst/>
            </a:prstGeom>
          </p:spPr>
        </p:pic>
      </p:grpSp>
    </p:spTree>
    <p:custDataLst>
      <p:tags r:id="rId1"/>
    </p:custDataLst>
    <p:extLst>
      <p:ext uri="{BB962C8B-B14F-4D97-AF65-F5344CB8AC3E}">
        <p14:creationId xmlns:p14="http://schemas.microsoft.com/office/powerpoint/2010/main" val="2795543784"/>
      </p:ext>
    </p:extLst>
  </p:cSld>
  <p:clrMapOvr>
    <a:masterClrMapping/>
  </p:clrMapOvr>
  <mc:AlternateContent xmlns:mc="http://schemas.openxmlformats.org/markup-compatibility/2006" xmlns:p14="http://schemas.microsoft.com/office/powerpoint/2010/main">
    <mc:Choice Requires="p14">
      <p:transition spd="slow" p14:dur="2000" advTm="77640"/>
    </mc:Choice>
    <mc:Fallback xmlns="">
      <p:transition spd="slow" advTm="7764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end-to-end remediation workflow</a:t>
            </a:r>
          </a:p>
        </p:txBody>
      </p:sp>
      <p:graphicFrame>
        <p:nvGraphicFramePr>
          <p:cNvPr id="5" name="Content Placeholder 4" descr="1. Unzip ebook to isolate all images&#10;2. Identify math equations in ebook (via machine learning)&#10;3. Pre-process images of math equations (optimize images for OCR)&#10;4. Send pre-processed images to OCR for conversion into semantic math (i.e., MathML via INFTYReader)&#10;5. Inject semantic math back into original ebook&#10;" title="5-step remediation workflow"/>
          <p:cNvGraphicFramePr>
            <a:graphicFrameLocks noGrp="1"/>
          </p:cNvGraphicFramePr>
          <p:nvPr>
            <p:ph idx="1"/>
            <p:extLst>
              <p:ext uri="{D42A27DB-BD31-4B8C-83A1-F6EECF244321}">
                <p14:modId xmlns:p14="http://schemas.microsoft.com/office/powerpoint/2010/main" val="2508299963"/>
              </p:ext>
            </p:extLst>
          </p:nvPr>
        </p:nvGraphicFramePr>
        <p:xfrm>
          <a:off x="354148" y="1295399"/>
          <a:ext cx="11515635" cy="5175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77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type="body" idx="1"/>
          </p:nvPr>
        </p:nvSpPr>
        <p:spPr/>
        <p:txBody>
          <a:bodyPr anchor="ctr"/>
          <a:lstStyle/>
          <a:p>
            <a:pPr marL="0" indent="0" algn="ctr">
              <a:buNone/>
            </a:pPr>
            <a:r>
              <a:rPr lang="en-US" altLang="en-US" sz="3600" dirty="0">
                <a:solidFill>
                  <a:schemeClr val="tx1"/>
                </a:solidFill>
                <a:latin typeface="Whitney Book" pitchFamily="-84" charset="0"/>
                <a:cs typeface="Whitney Book" pitchFamily="-84" charset="0"/>
              </a:rPr>
              <a:t>Labelling Math Expressions</a:t>
            </a:r>
          </a:p>
        </p:txBody>
      </p:sp>
    </p:spTree>
    <p:extLst>
      <p:ext uri="{BB962C8B-B14F-4D97-AF65-F5344CB8AC3E}">
        <p14:creationId xmlns:p14="http://schemas.microsoft.com/office/powerpoint/2010/main" val="320287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4CEED-0E88-954E-BB44-AE9FC8F23D1F}"/>
              </a:ext>
            </a:extLst>
          </p:cNvPr>
          <p:cNvSpPr>
            <a:spLocks noGrp="1"/>
          </p:cNvSpPr>
          <p:nvPr>
            <p:ph type="title"/>
          </p:nvPr>
        </p:nvSpPr>
        <p:spPr/>
        <p:txBody>
          <a:bodyPr/>
          <a:lstStyle/>
          <a:p>
            <a:r>
              <a:rPr lang="en-US" dirty="0"/>
              <a:t>Image Description</a:t>
            </a:r>
          </a:p>
        </p:txBody>
      </p:sp>
      <p:sp>
        <p:nvSpPr>
          <p:cNvPr id="3" name="Content Placeholder 2">
            <a:extLst>
              <a:ext uri="{FF2B5EF4-FFF2-40B4-BE49-F238E27FC236}">
                <a16:creationId xmlns:a16="http://schemas.microsoft.com/office/drawing/2014/main" xmlns="" id="{01D95A40-EA50-5344-AC1E-98A64DB59715}"/>
              </a:ext>
            </a:extLst>
          </p:cNvPr>
          <p:cNvSpPr>
            <a:spLocks noGrp="1"/>
          </p:cNvSpPr>
          <p:nvPr>
            <p:ph idx="1"/>
          </p:nvPr>
        </p:nvSpPr>
        <p:spPr>
          <a:xfrm>
            <a:off x="1371600" y="2286000"/>
            <a:ext cx="10184674" cy="3581400"/>
          </a:xfrm>
        </p:spPr>
        <p:txBody>
          <a:bodyPr>
            <a:normAutofit fontScale="92500" lnSpcReduction="10000"/>
          </a:bodyPr>
          <a:lstStyle/>
          <a:p>
            <a:r>
              <a:rPr lang="en-US" dirty="0"/>
              <a:t>There is a growing emphasis on visual learning, and more graphical content in educational materials.</a:t>
            </a:r>
          </a:p>
          <a:p>
            <a:r>
              <a:rPr lang="en-US" dirty="0"/>
              <a:t>It is imperative that books can be made fully accessible (including graphical content) </a:t>
            </a:r>
            <a:r>
              <a:rPr lang="en-US" u="sng" dirty="0"/>
              <a:t>in a timely manner</a:t>
            </a:r>
            <a:r>
              <a:rPr lang="en-US" dirty="0"/>
              <a:t> to students with print disabilities to ensure that everyone has equal opportunities in education.</a:t>
            </a:r>
          </a:p>
          <a:p>
            <a:r>
              <a:rPr lang="en-US" dirty="0"/>
              <a:t>The DIAGRAM Center has been working on creating image descriptions, but the process is</a:t>
            </a:r>
          </a:p>
          <a:p>
            <a:pPr lvl="1"/>
            <a:r>
              <a:rPr lang="en-US" dirty="0"/>
              <a:t>Laborious</a:t>
            </a:r>
          </a:p>
          <a:p>
            <a:pPr lvl="1"/>
            <a:r>
              <a:rPr lang="en-US" dirty="0"/>
              <a:t>Time-consuming</a:t>
            </a:r>
          </a:p>
          <a:p>
            <a:pPr lvl="1"/>
            <a:r>
              <a:rPr lang="en-US" dirty="0"/>
              <a:t>Specialized</a:t>
            </a:r>
          </a:p>
          <a:p>
            <a:pPr marL="0" indent="0" algn="ctr">
              <a:buNone/>
            </a:pPr>
            <a:r>
              <a:rPr lang="en-US" sz="2200" b="1" dirty="0"/>
              <a:t>We need to develop more efficient and scalable ways to create accessible versions of graphical content!</a:t>
            </a:r>
          </a:p>
        </p:txBody>
      </p:sp>
    </p:spTree>
    <p:extLst>
      <p:ext uri="{BB962C8B-B14F-4D97-AF65-F5344CB8AC3E}">
        <p14:creationId xmlns:p14="http://schemas.microsoft.com/office/powerpoint/2010/main" val="1005228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Incorrectly labeled as “ Math Expressions”</a:t>
            </a:r>
          </a:p>
        </p:txBody>
      </p:sp>
      <p:sp>
        <p:nvSpPr>
          <p:cNvPr id="5" name="Content Placeholder 4"/>
          <p:cNvSpPr>
            <a:spLocks noGrp="1"/>
          </p:cNvSpPr>
          <p:nvPr>
            <p:ph idx="1"/>
          </p:nvPr>
        </p:nvSpPr>
        <p:spPr/>
        <p:txBody>
          <a:bodyPr>
            <a:normAutofit/>
          </a:bodyPr>
          <a:lstStyle/>
          <a:p>
            <a:r>
              <a:rPr lang="en-US" dirty="0"/>
              <a:t>Should’ve been labelled “Other Content”</a:t>
            </a:r>
          </a:p>
        </p:txBody>
      </p:sp>
      <p:grpSp>
        <p:nvGrpSpPr>
          <p:cNvPr id="2" name="Group 1" descr="examples include a venn diagram, number line, two-by-two grid labelled using math, and a table containing math calculations." title="Four examples of images that were not correctly labelled using our early ML model"/>
          <p:cNvGrpSpPr/>
          <p:nvPr/>
        </p:nvGrpSpPr>
        <p:grpSpPr>
          <a:xfrm>
            <a:off x="785192" y="2143539"/>
            <a:ext cx="8777748" cy="3931857"/>
            <a:chOff x="731516" y="2133600"/>
            <a:chExt cx="7699051" cy="3551774"/>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2146" y="3832403"/>
              <a:ext cx="2286000" cy="1852971"/>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1516" y="2133600"/>
              <a:ext cx="2743200" cy="1339887"/>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58567" y="2750330"/>
              <a:ext cx="4572000" cy="394391"/>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858562" y="4379778"/>
              <a:ext cx="4572000" cy="977800"/>
            </a:xfrm>
            <a:prstGeom prst="rect">
              <a:avLst/>
            </a:prstGeom>
          </p:spPr>
        </p:pic>
      </p:grpSp>
    </p:spTree>
    <p:extLst>
      <p:ext uri="{BB962C8B-B14F-4D97-AF65-F5344CB8AC3E}">
        <p14:creationId xmlns:p14="http://schemas.microsoft.com/office/powerpoint/2010/main" val="3005304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Incorrectly labelled as “Other Content”</a:t>
            </a:r>
          </a:p>
        </p:txBody>
      </p:sp>
      <p:sp>
        <p:nvSpPr>
          <p:cNvPr id="5" name="Content Placeholder 4"/>
          <p:cNvSpPr>
            <a:spLocks noGrp="1"/>
          </p:cNvSpPr>
          <p:nvPr>
            <p:ph idx="1"/>
          </p:nvPr>
        </p:nvSpPr>
        <p:spPr>
          <a:xfrm>
            <a:off x="326888" y="1302028"/>
            <a:ext cx="11277600" cy="4525963"/>
          </a:xfrm>
        </p:spPr>
        <p:txBody>
          <a:bodyPr>
            <a:normAutofit/>
          </a:bodyPr>
          <a:lstStyle/>
          <a:p>
            <a:r>
              <a:rPr lang="en-US" dirty="0"/>
              <a:t>Should’ve been labelled “Math Expressions”</a:t>
            </a:r>
          </a:p>
          <a:p>
            <a:pPr>
              <a:spcBef>
                <a:spcPts val="10000"/>
              </a:spcBef>
            </a:pPr>
            <a:r>
              <a:rPr lang="en-US" dirty="0"/>
              <a:t>Debatable labelling (</a:t>
            </a:r>
            <a:r>
              <a:rPr lang="en-US" dirty="0" smtClean="0"/>
              <a:t>sometimes difficult for humans </a:t>
            </a:r>
            <a:r>
              <a:rPr lang="en-US" dirty="0"/>
              <a:t>to classify)</a:t>
            </a:r>
          </a:p>
        </p:txBody>
      </p:sp>
      <p:grpSp>
        <p:nvGrpSpPr>
          <p:cNvPr id="3" name="Group 2" descr="These examples are provided to demonstrate that categorization can be difficult even for a human, so clear definitions and training need to be applied before machines can be expected to label things correctly 100% of the time. &#10;" title="Six examples that were incorrectly labelled as &quot;other content&quot; and another eight examples that border on math expression and other content. "/>
          <p:cNvGrpSpPr/>
          <p:nvPr/>
        </p:nvGrpSpPr>
        <p:grpSpPr>
          <a:xfrm>
            <a:off x="777009" y="1881812"/>
            <a:ext cx="10255423" cy="4777404"/>
            <a:chOff x="614679" y="1981200"/>
            <a:chExt cx="9195966" cy="3947768"/>
          </a:xfrm>
        </p:grpSpPr>
        <p:pic>
          <p:nvPicPr>
            <p:cNvPr id="13" name="Picture 1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723266" y="5229206"/>
              <a:ext cx="1371600" cy="525066"/>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75280" y="3515380"/>
              <a:ext cx="1371600" cy="931334"/>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75280" y="4782380"/>
              <a:ext cx="1371600" cy="1021759"/>
            </a:xfrm>
            <a:prstGeom prst="rect">
              <a:avLst/>
            </a:prstGeom>
          </p:spPr>
        </p:pic>
        <p:pic>
          <p:nvPicPr>
            <p:cNvPr id="16" name="Picture 1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4679" y="3541587"/>
              <a:ext cx="2743200" cy="969764"/>
            </a:xfrm>
            <a:prstGeom prst="rect">
              <a:avLst/>
            </a:prstGeom>
          </p:spPr>
        </p:pic>
        <p:pic>
          <p:nvPicPr>
            <p:cNvPr id="17" name="Picture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35538" y="5127430"/>
              <a:ext cx="1714500" cy="628085"/>
            </a:xfrm>
            <a:prstGeom prst="rect">
              <a:avLst/>
            </a:prstGeom>
          </p:spPr>
        </p:pic>
        <p:pic>
          <p:nvPicPr>
            <p:cNvPr id="18" name="Picture 1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634036" y="3527385"/>
              <a:ext cx="1371600" cy="1326351"/>
            </a:xfrm>
            <a:prstGeom prst="rect">
              <a:avLst/>
            </a:prstGeom>
          </p:spPr>
        </p:pic>
        <p:pic>
          <p:nvPicPr>
            <p:cNvPr id="19" name="Picture 1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035538" y="3483825"/>
              <a:ext cx="1714500" cy="1237320"/>
            </a:xfrm>
            <a:prstGeom prst="rect">
              <a:avLst/>
            </a:prstGeom>
          </p:spPr>
        </p:pic>
        <p:pic>
          <p:nvPicPr>
            <p:cNvPr id="21" name="Picture 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03909" y="4996170"/>
              <a:ext cx="2743200" cy="932798"/>
            </a:xfrm>
            <a:prstGeom prst="rect">
              <a:avLst/>
            </a:prstGeom>
          </p:spPr>
        </p:pic>
        <p:grpSp>
          <p:nvGrpSpPr>
            <p:cNvPr id="2" name="Group 1" descr="These examples are provided to demonstrate that categorization can be difficult even for a human, so clear definitions and training need to be applied before machines can be expected to label things correctly 100% of the time. "/>
            <p:cNvGrpSpPr/>
            <p:nvPr/>
          </p:nvGrpSpPr>
          <p:grpSpPr>
            <a:xfrm>
              <a:off x="618003" y="1981200"/>
              <a:ext cx="9192642" cy="685800"/>
              <a:chOff x="537353" y="1981200"/>
              <a:chExt cx="9192642" cy="685800"/>
            </a:xfrm>
          </p:grpSpPr>
          <p:pic>
            <p:nvPicPr>
              <p:cNvPr id="9" name="Picture 8"/>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537353" y="1981200"/>
                <a:ext cx="184935" cy="685800"/>
              </a:xfrm>
              <a:prstGeom prst="rect">
                <a:avLst/>
              </a:prstGeom>
            </p:spPr>
          </p:pic>
          <p:pic>
            <p:nvPicPr>
              <p:cNvPr id="10" name="Picture 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828179" y="2152650"/>
                <a:ext cx="450056" cy="342900"/>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116648" y="2135771"/>
                <a:ext cx="1371600" cy="376658"/>
              </a:xfrm>
              <a:prstGeom prst="rect">
                <a:avLst/>
              </a:prstGeom>
            </p:spPr>
          </p:pic>
          <p:pic>
            <p:nvPicPr>
              <p:cNvPr id="12" name="Picture 1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062218" y="2147899"/>
                <a:ext cx="1714500" cy="352403"/>
              </a:xfrm>
              <a:prstGeom prst="rect">
                <a:avLst/>
              </a:prstGeom>
            </p:spPr>
          </p:pic>
          <p:pic>
            <p:nvPicPr>
              <p:cNvPr id="20" name="Picture 19"/>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5618164" y="2157644"/>
                <a:ext cx="2743200" cy="332912"/>
              </a:xfrm>
              <a:prstGeom prst="rect">
                <a:avLst/>
              </a:prstGeom>
            </p:spPr>
          </p:pic>
          <p:pic>
            <p:nvPicPr>
              <p:cNvPr id="22" name="Picture 21"/>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8701295" y="2152650"/>
                <a:ext cx="1028700" cy="342900"/>
              </a:xfrm>
              <a:prstGeom prst="rect">
                <a:avLst/>
              </a:prstGeom>
            </p:spPr>
          </p:pic>
        </p:grpSp>
      </p:grpSp>
    </p:spTree>
    <p:extLst>
      <p:ext uri="{BB962C8B-B14F-4D97-AF65-F5344CB8AC3E}">
        <p14:creationId xmlns:p14="http://schemas.microsoft.com/office/powerpoint/2010/main" val="60704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type="body" idx="1"/>
          </p:nvPr>
        </p:nvSpPr>
        <p:spPr/>
        <p:txBody>
          <a:bodyPr anchor="ctr"/>
          <a:lstStyle/>
          <a:p>
            <a:pPr marL="0" indent="0" algn="ctr">
              <a:buNone/>
            </a:pPr>
            <a:r>
              <a:rPr lang="en-US" altLang="en-US" sz="3600" dirty="0">
                <a:solidFill>
                  <a:schemeClr val="tx1"/>
                </a:solidFill>
                <a:latin typeface="Whitney Book" pitchFamily="-84" charset="0"/>
                <a:cs typeface="Whitney Book" pitchFamily="-84" charset="0"/>
              </a:rPr>
              <a:t>OCR Results</a:t>
            </a:r>
          </a:p>
        </p:txBody>
      </p:sp>
    </p:spTree>
    <p:extLst>
      <p:ext uri="{BB962C8B-B14F-4D97-AF65-F5344CB8AC3E}">
        <p14:creationId xmlns:p14="http://schemas.microsoft.com/office/powerpoint/2010/main" val="337597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Example: Single-line expression</a:t>
            </a:r>
          </a:p>
        </p:txBody>
      </p:sp>
      <p:pic>
        <p:nvPicPr>
          <p:cNvPr id="2" name="Picture 1" title="screenshot of original, single-line math expression"/>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09600" y="1316201"/>
            <a:ext cx="3657600" cy="685800"/>
          </a:xfrm>
          <a:prstGeom prst="rect">
            <a:avLst/>
          </a:prstGeom>
        </p:spPr>
      </p:pic>
      <p:sp>
        <p:nvSpPr>
          <p:cNvPr id="8" name="TextBox 7"/>
          <p:cNvSpPr txBox="1"/>
          <p:nvPr/>
        </p:nvSpPr>
        <p:spPr>
          <a:xfrm>
            <a:off x="829490" y="2259473"/>
            <a:ext cx="3524795" cy="3970318"/>
          </a:xfrm>
          <a:prstGeom prst="rect">
            <a:avLst/>
          </a:prstGeom>
          <a:noFill/>
        </p:spPr>
        <p:txBody>
          <a:bodyPr wrap="square" rtlCol="0">
            <a:spAutoFit/>
          </a:bodyPr>
          <a:lstStyle/>
          <a:p>
            <a:r>
              <a:rPr lang="en-US" b="1" dirty="0"/>
              <a:t>Step 1: </a:t>
            </a:r>
          </a:p>
          <a:p>
            <a:r>
              <a:rPr lang="en-US" dirty="0"/>
              <a:t>convert format (to </a:t>
            </a:r>
            <a:r>
              <a:rPr lang="en-US" dirty="0" err="1"/>
              <a:t>png</a:t>
            </a:r>
            <a:r>
              <a:rPr lang="en-US" dirty="0"/>
              <a:t>)</a:t>
            </a:r>
          </a:p>
          <a:p>
            <a:endParaRPr lang="en-US" dirty="0"/>
          </a:p>
          <a:p>
            <a:r>
              <a:rPr lang="en-US" b="1" dirty="0"/>
              <a:t>Step 2: </a:t>
            </a:r>
          </a:p>
          <a:p>
            <a:r>
              <a:rPr lang="en-US" dirty="0"/>
              <a:t>increase DPI (to 600 dpi)</a:t>
            </a:r>
          </a:p>
          <a:p>
            <a:endParaRPr lang="en-US" dirty="0"/>
          </a:p>
          <a:p>
            <a:r>
              <a:rPr lang="en-US" b="1" dirty="0"/>
              <a:t>Step 3: </a:t>
            </a:r>
          </a:p>
          <a:p>
            <a:r>
              <a:rPr lang="en-US" dirty="0"/>
              <a:t>convert to high contrast </a:t>
            </a:r>
            <a:r>
              <a:rPr lang="en-US" dirty="0" err="1"/>
              <a:t>b&amp;w</a:t>
            </a:r>
            <a:endParaRPr lang="en-US" dirty="0"/>
          </a:p>
          <a:p>
            <a:endParaRPr lang="en-US" dirty="0"/>
          </a:p>
          <a:p>
            <a:r>
              <a:rPr lang="en-US" b="1" dirty="0"/>
              <a:t>Step 4: </a:t>
            </a:r>
          </a:p>
          <a:p>
            <a:r>
              <a:rPr lang="en-US" dirty="0"/>
              <a:t>add white border</a:t>
            </a:r>
          </a:p>
          <a:p>
            <a:endParaRPr lang="en-US" dirty="0"/>
          </a:p>
          <a:p>
            <a:r>
              <a:rPr lang="en-US" b="1" dirty="0"/>
              <a:t>Step 5: </a:t>
            </a:r>
          </a:p>
          <a:p>
            <a:r>
              <a:rPr lang="en-US" dirty="0"/>
              <a:t>increase canvas size (200%)</a:t>
            </a:r>
          </a:p>
        </p:txBody>
      </p:sp>
      <p:grpSp>
        <p:nvGrpSpPr>
          <p:cNvPr id="11" name="Group 10" title="Rendered images of the same equation as incremental pre-processing is applied; the number of errors decreased over time from 7 out of 21 to 1 out of 21 by step 5. "/>
          <p:cNvGrpSpPr/>
          <p:nvPr/>
        </p:nvGrpSpPr>
        <p:grpSpPr>
          <a:xfrm>
            <a:off x="4078526" y="2206534"/>
            <a:ext cx="5881678" cy="3962366"/>
            <a:chOff x="2554525" y="2262054"/>
            <a:chExt cx="5881678" cy="3962366"/>
          </a:xfrm>
        </p:grpSpPr>
        <p:sp>
          <p:nvSpPr>
            <p:cNvPr id="10" name="TextBox 9"/>
            <p:cNvSpPr txBox="1"/>
            <p:nvPr/>
          </p:nvSpPr>
          <p:spPr>
            <a:xfrm>
              <a:off x="6591894" y="2314993"/>
              <a:ext cx="1844309" cy="3893374"/>
            </a:xfrm>
            <a:prstGeom prst="rect">
              <a:avLst/>
            </a:prstGeom>
            <a:noFill/>
          </p:spPr>
          <p:txBody>
            <a:bodyPr wrap="square" rtlCol="0">
              <a:spAutoFit/>
            </a:bodyPr>
            <a:lstStyle/>
            <a:p>
              <a:r>
                <a:rPr lang="en-US" sz="1900" b="1" dirty="0">
                  <a:solidFill>
                    <a:srgbClr val="FF0000"/>
                  </a:solidFill>
                </a:rPr>
                <a:t>7 of 21 errors</a:t>
              </a:r>
            </a:p>
            <a:p>
              <a:endParaRPr lang="en-US" sz="1900" b="1" dirty="0">
                <a:solidFill>
                  <a:srgbClr val="FF0000"/>
                </a:solidFill>
              </a:endParaRPr>
            </a:p>
            <a:p>
              <a:endParaRPr lang="en-US" sz="1900" b="1" dirty="0">
                <a:solidFill>
                  <a:srgbClr val="FF0000"/>
                </a:solidFill>
              </a:endParaRPr>
            </a:p>
            <a:p>
              <a:r>
                <a:rPr lang="en-US" sz="1900" b="1" dirty="0">
                  <a:solidFill>
                    <a:srgbClr val="FF0000"/>
                  </a:solidFill>
                </a:rPr>
                <a:t>7 of 21 errors</a:t>
              </a:r>
            </a:p>
            <a:p>
              <a:endParaRPr lang="en-US" sz="1900" b="1" dirty="0">
                <a:solidFill>
                  <a:srgbClr val="FF0000"/>
                </a:solidFill>
              </a:endParaRPr>
            </a:p>
            <a:p>
              <a:endParaRPr lang="en-US" sz="1900" b="1" dirty="0">
                <a:solidFill>
                  <a:srgbClr val="FF0000"/>
                </a:solidFill>
              </a:endParaRPr>
            </a:p>
            <a:p>
              <a:r>
                <a:rPr lang="en-US" sz="1900" b="1" dirty="0">
                  <a:solidFill>
                    <a:srgbClr val="FF0000"/>
                  </a:solidFill>
                </a:rPr>
                <a:t>7 of 21 errors</a:t>
              </a:r>
            </a:p>
            <a:p>
              <a:endParaRPr lang="en-US" sz="1900" b="1" dirty="0">
                <a:solidFill>
                  <a:srgbClr val="FF0000"/>
                </a:solidFill>
              </a:endParaRPr>
            </a:p>
            <a:p>
              <a:endParaRPr lang="en-US" sz="1900" b="1" dirty="0">
                <a:solidFill>
                  <a:srgbClr val="FF0000"/>
                </a:solidFill>
              </a:endParaRPr>
            </a:p>
            <a:p>
              <a:r>
                <a:rPr lang="en-US" sz="1900" b="1" dirty="0">
                  <a:solidFill>
                    <a:srgbClr val="FF0000"/>
                  </a:solidFill>
                </a:rPr>
                <a:t>3 of 21 errors</a:t>
              </a:r>
            </a:p>
            <a:p>
              <a:endParaRPr lang="en-US" sz="1900" b="1" dirty="0">
                <a:solidFill>
                  <a:srgbClr val="FF0000"/>
                </a:solidFill>
              </a:endParaRPr>
            </a:p>
            <a:p>
              <a:endParaRPr lang="en-US" sz="1900" b="1" dirty="0">
                <a:solidFill>
                  <a:srgbClr val="FF0000"/>
                </a:solidFill>
              </a:endParaRPr>
            </a:p>
            <a:p>
              <a:r>
                <a:rPr lang="en-US" sz="1900" b="1" dirty="0">
                  <a:solidFill>
                    <a:srgbClr val="FF0000"/>
                  </a:solidFill>
                </a:rPr>
                <a:t>1 of 21 errors</a:t>
              </a:r>
            </a:p>
          </p:txBody>
        </p:sp>
        <p:grpSp>
          <p:nvGrpSpPr>
            <p:cNvPr id="15" name="Group 14" title="rendered outputs of the same math equation after applying cummulative pre-processing"/>
            <p:cNvGrpSpPr/>
            <p:nvPr/>
          </p:nvGrpSpPr>
          <p:grpSpPr>
            <a:xfrm>
              <a:off x="2554525" y="2262054"/>
              <a:ext cx="3211473" cy="3962366"/>
              <a:chOff x="3976791" y="1557813"/>
              <a:chExt cx="4281964" cy="5283154"/>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76791" y="1557813"/>
                <a:ext cx="3629771" cy="914400"/>
              </a:xfrm>
              <a:prstGeom prst="rect">
                <a:avLst/>
              </a:prstGeom>
            </p:spPr>
          </p:pic>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976791" y="2672862"/>
                <a:ext cx="3622091" cy="914400"/>
              </a:xfrm>
              <a:prstGeom prst="rect">
                <a:avLst/>
              </a:prstGeom>
            </p:spPr>
          </p:pic>
          <p:pic>
            <p:nvPicPr>
              <p:cNvPr id="5" name="Picture 4"/>
              <p:cNvPicPr>
                <a:picLocks noChangeAspect="1"/>
              </p:cNvPicPr>
              <p:nvPr/>
            </p:nvPicPr>
            <p:blipFill>
              <a:blip r:embed="rId5"/>
              <a:stretch>
                <a:fillRect/>
              </a:stretch>
            </p:blipFill>
            <p:spPr>
              <a:xfrm>
                <a:off x="3976791" y="3787911"/>
                <a:ext cx="3800475" cy="914400"/>
              </a:xfrm>
              <a:prstGeom prst="rect">
                <a:avLst/>
              </a:prstGeom>
            </p:spPr>
          </p:pic>
          <p:pic>
            <p:nvPicPr>
              <p:cNvPr id="9" name="Picture 8"/>
              <p:cNvPicPr>
                <a:picLocks noChangeAspect="1"/>
              </p:cNvPicPr>
              <p:nvPr/>
            </p:nvPicPr>
            <p:blipFill>
              <a:blip r:embed="rId6"/>
              <a:stretch>
                <a:fillRect/>
              </a:stretch>
            </p:blipFill>
            <p:spPr>
              <a:xfrm>
                <a:off x="3976791" y="6018007"/>
                <a:ext cx="4281964" cy="822960"/>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6791" y="4902959"/>
                <a:ext cx="3254831" cy="914400"/>
              </a:xfrm>
              <a:prstGeom prst="rect">
                <a:avLst/>
              </a:prstGeom>
            </p:spPr>
          </p:pic>
        </p:grpSp>
      </p:grpSp>
    </p:spTree>
    <p:extLst>
      <p:ext uri="{BB962C8B-B14F-4D97-AF65-F5344CB8AC3E}">
        <p14:creationId xmlns:p14="http://schemas.microsoft.com/office/powerpoint/2010/main" val="2361390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 Multi-line expression in blue</a:t>
            </a:r>
          </a:p>
        </p:txBody>
      </p:sp>
      <p:pic>
        <p:nvPicPr>
          <p:cNvPr id="4" name="Picture 3" title="screenshot of original, multi-line math expression in blue font"/>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4072" y="1388836"/>
            <a:ext cx="2085917" cy="1814315"/>
          </a:xfrm>
          <a:prstGeom prst="rect">
            <a:avLst/>
          </a:prstGeom>
        </p:spPr>
      </p:pic>
      <p:sp>
        <p:nvSpPr>
          <p:cNvPr id="10" name="TextBox 9"/>
          <p:cNvSpPr txBox="1"/>
          <p:nvPr/>
        </p:nvSpPr>
        <p:spPr>
          <a:xfrm>
            <a:off x="3246120" y="1312813"/>
            <a:ext cx="3006633" cy="5078313"/>
          </a:xfrm>
          <a:prstGeom prst="rect">
            <a:avLst/>
          </a:prstGeom>
          <a:noFill/>
        </p:spPr>
        <p:txBody>
          <a:bodyPr wrap="square" rtlCol="0">
            <a:spAutoFit/>
          </a:bodyPr>
          <a:lstStyle/>
          <a:p>
            <a:r>
              <a:rPr lang="en-US" b="1" dirty="0"/>
              <a:t>Step 1: </a:t>
            </a:r>
          </a:p>
          <a:p>
            <a:r>
              <a:rPr lang="en-US" dirty="0"/>
              <a:t>convert format (to </a:t>
            </a:r>
            <a:r>
              <a:rPr lang="en-US" dirty="0" err="1"/>
              <a:t>png</a:t>
            </a:r>
            <a:r>
              <a:rPr lang="en-US" dirty="0"/>
              <a:t>)</a:t>
            </a:r>
          </a:p>
          <a:p>
            <a:endParaRPr lang="en-US" dirty="0"/>
          </a:p>
          <a:p>
            <a:endParaRPr lang="en-US" dirty="0"/>
          </a:p>
          <a:p>
            <a:r>
              <a:rPr lang="en-US" b="1" dirty="0"/>
              <a:t>Step 2: </a:t>
            </a:r>
          </a:p>
          <a:p>
            <a:r>
              <a:rPr lang="en-US" dirty="0"/>
              <a:t>increase DPI (to 600 dpi)</a:t>
            </a:r>
          </a:p>
          <a:p>
            <a:endParaRPr lang="en-US" dirty="0"/>
          </a:p>
          <a:p>
            <a:endParaRPr lang="en-US" dirty="0"/>
          </a:p>
          <a:p>
            <a:r>
              <a:rPr lang="en-US" b="1" dirty="0"/>
              <a:t>Step 3: </a:t>
            </a:r>
          </a:p>
          <a:p>
            <a:r>
              <a:rPr lang="en-US" dirty="0"/>
              <a:t>convert to high contrast </a:t>
            </a:r>
            <a:r>
              <a:rPr lang="en-US" dirty="0" err="1"/>
              <a:t>b&amp;w</a:t>
            </a:r>
            <a:endParaRPr lang="en-US" dirty="0"/>
          </a:p>
          <a:p>
            <a:endParaRPr lang="en-US" dirty="0"/>
          </a:p>
          <a:p>
            <a:endParaRPr lang="en-US" dirty="0"/>
          </a:p>
          <a:p>
            <a:r>
              <a:rPr lang="en-US" b="1" dirty="0"/>
              <a:t>Step 4: </a:t>
            </a:r>
          </a:p>
          <a:p>
            <a:r>
              <a:rPr lang="en-US" dirty="0"/>
              <a:t>add white border</a:t>
            </a:r>
          </a:p>
          <a:p>
            <a:endParaRPr lang="en-US" dirty="0"/>
          </a:p>
          <a:p>
            <a:endParaRPr lang="en-US" dirty="0"/>
          </a:p>
          <a:p>
            <a:r>
              <a:rPr lang="en-US" b="1" dirty="0"/>
              <a:t>Step 5: </a:t>
            </a:r>
          </a:p>
          <a:p>
            <a:r>
              <a:rPr lang="en-US" dirty="0"/>
              <a:t>increase canvas size (200%)</a:t>
            </a:r>
          </a:p>
        </p:txBody>
      </p:sp>
      <p:grpSp>
        <p:nvGrpSpPr>
          <p:cNvPr id="9" name="Group 8" title="Rendered images of the same equation as incremental pre-processing is applied; the number of errors decreased over time from 9 out of 46 to 0 out of 46 by step 5, but with a slight increase to 7 out of 46 errors in step 3. "/>
          <p:cNvGrpSpPr/>
          <p:nvPr/>
        </p:nvGrpSpPr>
        <p:grpSpPr>
          <a:xfrm>
            <a:off x="6765687" y="1358354"/>
            <a:ext cx="3640097" cy="5456097"/>
            <a:chOff x="5241686" y="1358354"/>
            <a:chExt cx="3640097" cy="5456097"/>
          </a:xfrm>
        </p:grpSpPr>
        <p:sp>
          <p:nvSpPr>
            <p:cNvPr id="11" name="TextBox 10"/>
            <p:cNvSpPr txBox="1"/>
            <p:nvPr/>
          </p:nvSpPr>
          <p:spPr>
            <a:xfrm>
              <a:off x="7037474" y="1515117"/>
              <a:ext cx="1844309" cy="4801314"/>
            </a:xfrm>
            <a:prstGeom prst="rect">
              <a:avLst/>
            </a:prstGeom>
            <a:noFill/>
          </p:spPr>
          <p:txBody>
            <a:bodyPr wrap="square" rtlCol="0">
              <a:spAutoFit/>
            </a:bodyPr>
            <a:lstStyle/>
            <a:p>
              <a:r>
                <a:rPr lang="en-US" b="1" dirty="0">
                  <a:solidFill>
                    <a:srgbClr val="FF0000"/>
                  </a:solidFill>
                </a:rPr>
                <a:t>9 of 46 errors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5 of 46 errors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7 of 46 errors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4 of 46 errors</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0 of 46 errors</a:t>
              </a:r>
            </a:p>
          </p:txBody>
        </p:sp>
        <p:grpSp>
          <p:nvGrpSpPr>
            <p:cNvPr id="6" name="Group 5"/>
            <p:cNvGrpSpPr/>
            <p:nvPr/>
          </p:nvGrpSpPr>
          <p:grpSpPr>
            <a:xfrm>
              <a:off x="5241686" y="1358354"/>
              <a:ext cx="1371600" cy="5456097"/>
              <a:chOff x="7490938" y="29684"/>
              <a:chExt cx="1828800" cy="7274799"/>
            </a:xfrm>
          </p:grpSpPr>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90938" y="1339301"/>
                <a:ext cx="1828800" cy="1043971"/>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90938" y="29684"/>
                <a:ext cx="1828800" cy="970280"/>
              </a:xfrm>
              <a:prstGeom prst="rect">
                <a:avLst/>
              </a:prstGeom>
            </p:spPr>
          </p:pic>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90938" y="2722608"/>
                <a:ext cx="1828800" cy="977120"/>
              </a:xfrm>
              <a:prstGeom prst="rect">
                <a:avLst/>
              </a:prstGeom>
            </p:spPr>
          </p:pic>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90938" y="5475682"/>
                <a:ext cx="1256427" cy="1828801"/>
              </a:xfrm>
              <a:prstGeom prst="rect">
                <a:avLst/>
              </a:prstGeom>
            </p:spPr>
          </p:pic>
          <p:pic>
            <p:nvPicPr>
              <p:cNvPr id="5" name="Picture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90938" y="4039064"/>
                <a:ext cx="1828800" cy="1097280"/>
              </a:xfrm>
              <a:prstGeom prst="rect">
                <a:avLst/>
              </a:prstGeom>
            </p:spPr>
          </p:pic>
        </p:grpSp>
      </p:grpSp>
    </p:spTree>
    <p:extLst>
      <p:ext uri="{BB962C8B-B14F-4D97-AF65-F5344CB8AC3E}">
        <p14:creationId xmlns:p14="http://schemas.microsoft.com/office/powerpoint/2010/main" val="4456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Pursuit for Automation: Summary of Outcomes</a:t>
            </a:r>
          </a:p>
        </p:txBody>
      </p:sp>
      <p:graphicFrame>
        <p:nvGraphicFramePr>
          <p:cNvPr id="6" name="Content Placeholder 5" title="Table showing automation rates produced by different combinations of labelling and OCR accuracy"/>
          <p:cNvGraphicFramePr>
            <a:graphicFrameLocks noGrp="1"/>
          </p:cNvGraphicFramePr>
          <p:nvPr>
            <p:ph idx="1"/>
            <p:extLst>
              <p:ext uri="{D42A27DB-BD31-4B8C-83A1-F6EECF244321}">
                <p14:modId xmlns:p14="http://schemas.microsoft.com/office/powerpoint/2010/main" val="2510321775"/>
              </p:ext>
            </p:extLst>
          </p:nvPr>
        </p:nvGraphicFramePr>
        <p:xfrm>
          <a:off x="484777" y="2734492"/>
          <a:ext cx="11277600" cy="3207333"/>
        </p:xfrm>
        <a:graphic>
          <a:graphicData uri="http://schemas.openxmlformats.org/drawingml/2006/table">
            <a:tbl>
              <a:tblPr firstRow="1" firstCol="1">
                <a:tableStyleId>{21E4AEA4-8DFA-4A89-87EB-49C32662AFE0}</a:tableStyleId>
              </a:tblPr>
              <a:tblGrid>
                <a:gridCol w="2255520">
                  <a:extLst>
                    <a:ext uri="{9D8B030D-6E8A-4147-A177-3AD203B41FA5}">
                      <a16:colId xmlns:a16="http://schemas.microsoft.com/office/drawing/2014/main" xmlns="" val="1818985952"/>
                    </a:ext>
                  </a:extLst>
                </a:gridCol>
                <a:gridCol w="2255520">
                  <a:extLst>
                    <a:ext uri="{9D8B030D-6E8A-4147-A177-3AD203B41FA5}">
                      <a16:colId xmlns:a16="http://schemas.microsoft.com/office/drawing/2014/main" xmlns="" val="3148999449"/>
                    </a:ext>
                  </a:extLst>
                </a:gridCol>
                <a:gridCol w="2255520">
                  <a:extLst>
                    <a:ext uri="{9D8B030D-6E8A-4147-A177-3AD203B41FA5}">
                      <a16:colId xmlns:a16="http://schemas.microsoft.com/office/drawing/2014/main" xmlns="" val="226937575"/>
                    </a:ext>
                  </a:extLst>
                </a:gridCol>
                <a:gridCol w="2255520">
                  <a:extLst>
                    <a:ext uri="{9D8B030D-6E8A-4147-A177-3AD203B41FA5}">
                      <a16:colId xmlns:a16="http://schemas.microsoft.com/office/drawing/2014/main" xmlns="" val="2506711964"/>
                    </a:ext>
                  </a:extLst>
                </a:gridCol>
                <a:gridCol w="2255520">
                  <a:extLst>
                    <a:ext uri="{9D8B030D-6E8A-4147-A177-3AD203B41FA5}">
                      <a16:colId xmlns:a16="http://schemas.microsoft.com/office/drawing/2014/main" xmlns="" val="57667219"/>
                    </a:ext>
                  </a:extLst>
                </a:gridCol>
              </a:tblGrid>
              <a:tr h="548641">
                <a:tc>
                  <a:txBody>
                    <a:bodyPr/>
                    <a:lstStyle/>
                    <a:p>
                      <a:endParaRPr lang="en-US" sz="1400" dirty="0"/>
                    </a:p>
                  </a:txBody>
                  <a:tcPr marL="98067" marR="98067" marT="34290" marB="34290" anchor="ctr"/>
                </a:tc>
                <a:tc>
                  <a:txBody>
                    <a:bodyPr/>
                    <a:lstStyle/>
                    <a:p>
                      <a:pPr algn="ctr"/>
                      <a:r>
                        <a:rPr lang="en-US" sz="1400" dirty="0"/>
                        <a:t>50%</a:t>
                      </a:r>
                      <a:r>
                        <a:rPr lang="en-US" sz="1400" baseline="0" dirty="0"/>
                        <a:t> OCR accuracy</a:t>
                      </a:r>
                      <a:endParaRPr lang="en-US" sz="1400" dirty="0"/>
                    </a:p>
                  </a:txBody>
                  <a:tcPr marL="98067" marR="98067" marT="34290" marB="34290" anchor="ctr"/>
                </a:tc>
                <a:tc>
                  <a:txBody>
                    <a:bodyPr/>
                    <a:lstStyle/>
                    <a:p>
                      <a:pPr algn="ctr"/>
                      <a:r>
                        <a:rPr lang="en-US" sz="1400" dirty="0"/>
                        <a:t>70% OCR accuracy</a:t>
                      </a:r>
                    </a:p>
                  </a:txBody>
                  <a:tcPr marL="98067" marR="98067" marT="34290" marB="34290" anchor="ctr"/>
                </a:tc>
                <a:tc>
                  <a:txBody>
                    <a:bodyPr/>
                    <a:lstStyle/>
                    <a:p>
                      <a:pPr algn="ctr"/>
                      <a:r>
                        <a:rPr lang="en-US" sz="1400" dirty="0"/>
                        <a:t>90% OCR accuracy</a:t>
                      </a:r>
                    </a:p>
                  </a:txBody>
                  <a:tcPr marL="98067" marR="98067" marT="34290" marB="34290" anchor="ctr"/>
                </a:tc>
                <a:tc>
                  <a:txBody>
                    <a:bodyPr/>
                    <a:lstStyle/>
                    <a:p>
                      <a:pPr algn="ctr"/>
                      <a:r>
                        <a:rPr lang="en-US" sz="1400" dirty="0"/>
                        <a:t>95% OCR accuracy</a:t>
                      </a:r>
                    </a:p>
                  </a:txBody>
                  <a:tcPr marL="98067" marR="98067" marT="34290" marB="34290" anchor="ctr"/>
                </a:tc>
                <a:extLst>
                  <a:ext uri="{0D108BD9-81ED-4DB2-BD59-A6C34878D82A}">
                    <a16:rowId xmlns:a16="http://schemas.microsoft.com/office/drawing/2014/main" xmlns="" val="1795554495"/>
                  </a:ext>
                </a:extLst>
              </a:tr>
              <a:tr h="664673">
                <a:tc>
                  <a:txBody>
                    <a:bodyPr/>
                    <a:lstStyle/>
                    <a:p>
                      <a:r>
                        <a:rPr lang="en-US" sz="1400" dirty="0"/>
                        <a:t>50%</a:t>
                      </a:r>
                      <a:r>
                        <a:rPr lang="en-US" sz="1400" baseline="0" dirty="0"/>
                        <a:t> labelling accuracy</a:t>
                      </a:r>
                      <a:endParaRPr lang="en-US" sz="1400" dirty="0"/>
                    </a:p>
                  </a:txBody>
                  <a:tcPr marL="98067" marR="98067" marT="34290" marB="34290" anchor="ctr"/>
                </a:tc>
                <a:tc>
                  <a:txBody>
                    <a:bodyPr/>
                    <a:lstStyle/>
                    <a:p>
                      <a:pPr algn="ctr"/>
                      <a:r>
                        <a:rPr lang="en-US" sz="1400" baseline="0" dirty="0"/>
                        <a:t>25%</a:t>
                      </a:r>
                      <a:endParaRPr lang="en-US" sz="1400" dirty="0"/>
                    </a:p>
                  </a:txBody>
                  <a:tcPr marL="98067" marR="98067" marT="34290" marB="34290" anchor="ctr"/>
                </a:tc>
                <a:tc>
                  <a:txBody>
                    <a:bodyPr/>
                    <a:lstStyle/>
                    <a:p>
                      <a:pPr algn="ctr"/>
                      <a:r>
                        <a:rPr lang="en-US" sz="1400" dirty="0"/>
                        <a:t>35%</a:t>
                      </a:r>
                    </a:p>
                  </a:txBody>
                  <a:tcPr marL="98067" marR="98067" marT="34290" marB="34290" anchor="ctr"/>
                </a:tc>
                <a:tc>
                  <a:txBody>
                    <a:bodyPr/>
                    <a:lstStyle/>
                    <a:p>
                      <a:pPr algn="ctr"/>
                      <a:r>
                        <a:rPr lang="en-US" sz="1400" dirty="0"/>
                        <a:t>45%</a:t>
                      </a:r>
                    </a:p>
                  </a:txBody>
                  <a:tcPr marL="98067" marR="98067" marT="34290" marB="34290" anchor="ctr"/>
                </a:tc>
                <a:tc>
                  <a:txBody>
                    <a:bodyPr/>
                    <a:lstStyle/>
                    <a:p>
                      <a:pPr algn="ctr"/>
                      <a:r>
                        <a:rPr lang="en-US" sz="1400" dirty="0"/>
                        <a:t>48%</a:t>
                      </a:r>
                    </a:p>
                  </a:txBody>
                  <a:tcPr marL="98067" marR="98067" marT="34290" marB="34290" anchor="ctr"/>
                </a:tc>
                <a:extLst>
                  <a:ext uri="{0D108BD9-81ED-4DB2-BD59-A6C34878D82A}">
                    <a16:rowId xmlns:a16="http://schemas.microsoft.com/office/drawing/2014/main" xmlns="" val="3716280817"/>
                  </a:ext>
                </a:extLst>
              </a:tr>
              <a:tr h="664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70%</a:t>
                      </a:r>
                      <a:r>
                        <a:rPr lang="en-US" sz="1400" baseline="0" dirty="0"/>
                        <a:t> labelling accuracy</a:t>
                      </a:r>
                      <a:endParaRPr lang="en-US" sz="1400" dirty="0"/>
                    </a:p>
                  </a:txBody>
                  <a:tcPr marL="98067" marR="98067" marT="34290" marB="34290" anchor="ctr"/>
                </a:tc>
                <a:tc>
                  <a:txBody>
                    <a:bodyPr/>
                    <a:lstStyle/>
                    <a:p>
                      <a:pPr algn="ctr"/>
                      <a:r>
                        <a:rPr lang="en-US" sz="1400" dirty="0"/>
                        <a:t>35%</a:t>
                      </a:r>
                    </a:p>
                  </a:txBody>
                  <a:tcPr marL="98067" marR="98067" marT="34290" marB="34290" anchor="ctr"/>
                </a:tc>
                <a:tc>
                  <a:txBody>
                    <a:bodyPr/>
                    <a:lstStyle/>
                    <a:p>
                      <a:pPr algn="ctr"/>
                      <a:r>
                        <a:rPr lang="en-US" sz="1400" dirty="0"/>
                        <a:t>49%</a:t>
                      </a:r>
                    </a:p>
                  </a:txBody>
                  <a:tcPr marL="98067" marR="98067" marT="34290" marB="34290" anchor="ctr"/>
                </a:tc>
                <a:tc>
                  <a:txBody>
                    <a:bodyPr/>
                    <a:lstStyle/>
                    <a:p>
                      <a:pPr algn="ctr"/>
                      <a:r>
                        <a:rPr lang="en-US" sz="1800" b="1" dirty="0">
                          <a:solidFill>
                            <a:srgbClr val="00B050"/>
                          </a:solidFill>
                        </a:rPr>
                        <a:t>63%</a:t>
                      </a:r>
                    </a:p>
                  </a:txBody>
                  <a:tcPr marL="98067" marR="98067" marT="34290" marB="34290" anchor="ctr"/>
                </a:tc>
                <a:tc>
                  <a:txBody>
                    <a:bodyPr/>
                    <a:lstStyle/>
                    <a:p>
                      <a:pPr algn="ctr"/>
                      <a:r>
                        <a:rPr lang="en-US" sz="1400" dirty="0"/>
                        <a:t>67%</a:t>
                      </a:r>
                      <a:endParaRPr lang="en-US" sz="1400" dirty="0">
                        <a:solidFill>
                          <a:srgbClr val="FF0000"/>
                        </a:solidFill>
                      </a:endParaRPr>
                    </a:p>
                  </a:txBody>
                  <a:tcPr marL="98067" marR="98067" marT="34290" marB="34290" anchor="ctr"/>
                </a:tc>
                <a:extLst>
                  <a:ext uri="{0D108BD9-81ED-4DB2-BD59-A6C34878D82A}">
                    <a16:rowId xmlns:a16="http://schemas.microsoft.com/office/drawing/2014/main" xmlns="" val="3150344836"/>
                  </a:ext>
                </a:extLst>
              </a:tr>
              <a:tr h="664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90%</a:t>
                      </a:r>
                      <a:r>
                        <a:rPr lang="en-US" sz="1400" baseline="0" dirty="0"/>
                        <a:t> labelling accuracy</a:t>
                      </a:r>
                      <a:endParaRPr lang="en-US" sz="1400" dirty="0"/>
                    </a:p>
                  </a:txBody>
                  <a:tcPr marL="98067" marR="98067" marT="34290" marB="34290" anchor="ctr"/>
                </a:tc>
                <a:tc>
                  <a:txBody>
                    <a:bodyPr/>
                    <a:lstStyle/>
                    <a:p>
                      <a:pPr algn="ctr"/>
                      <a:r>
                        <a:rPr lang="en-US" sz="1400" dirty="0"/>
                        <a:t>45%</a:t>
                      </a:r>
                    </a:p>
                  </a:txBody>
                  <a:tcPr marL="98067" marR="98067" marT="34290" marB="34290" anchor="ctr"/>
                </a:tc>
                <a:tc>
                  <a:txBody>
                    <a:bodyPr/>
                    <a:lstStyle/>
                    <a:p>
                      <a:pPr algn="ctr"/>
                      <a:r>
                        <a:rPr lang="en-US" sz="1400" dirty="0"/>
                        <a:t>63%</a:t>
                      </a:r>
                    </a:p>
                  </a:txBody>
                  <a:tcPr marL="98067" marR="98067" marT="34290" marB="34290" anchor="ctr"/>
                </a:tc>
                <a:tc>
                  <a:txBody>
                    <a:bodyPr/>
                    <a:lstStyle/>
                    <a:p>
                      <a:pPr algn="ctr"/>
                      <a:r>
                        <a:rPr lang="en-US" sz="1800" b="1" dirty="0">
                          <a:solidFill>
                            <a:srgbClr val="0070C0"/>
                          </a:solidFill>
                        </a:rPr>
                        <a:t>81%</a:t>
                      </a:r>
                    </a:p>
                  </a:txBody>
                  <a:tcPr marL="98067" marR="98067" marT="34290" marB="34290" anchor="ctr"/>
                </a:tc>
                <a:tc>
                  <a:txBody>
                    <a:bodyPr/>
                    <a:lstStyle/>
                    <a:p>
                      <a:pPr algn="ctr"/>
                      <a:r>
                        <a:rPr lang="en-US" sz="1400" dirty="0"/>
                        <a:t>86%</a:t>
                      </a:r>
                    </a:p>
                  </a:txBody>
                  <a:tcPr marL="98067" marR="98067" marT="34290" marB="34290" anchor="ctr"/>
                </a:tc>
                <a:extLst>
                  <a:ext uri="{0D108BD9-81ED-4DB2-BD59-A6C34878D82A}">
                    <a16:rowId xmlns:a16="http://schemas.microsoft.com/office/drawing/2014/main" xmlns="" val="3142601067"/>
                  </a:ext>
                </a:extLst>
              </a:tr>
              <a:tr h="6646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95%</a:t>
                      </a:r>
                      <a:r>
                        <a:rPr lang="en-US" sz="1400" baseline="0" dirty="0"/>
                        <a:t> labelling accuracy</a:t>
                      </a:r>
                      <a:endParaRPr lang="en-US" sz="1400" dirty="0"/>
                    </a:p>
                  </a:txBody>
                  <a:tcPr marL="98067" marR="98067" marT="34290" marB="34290" anchor="ctr"/>
                </a:tc>
                <a:tc>
                  <a:txBody>
                    <a:bodyPr/>
                    <a:lstStyle/>
                    <a:p>
                      <a:pPr algn="ctr"/>
                      <a:r>
                        <a:rPr lang="en-US" sz="1400" dirty="0"/>
                        <a:t>48%</a:t>
                      </a:r>
                    </a:p>
                  </a:txBody>
                  <a:tcPr marL="98067" marR="98067" marT="34290" marB="34290" anchor="ctr"/>
                </a:tc>
                <a:tc>
                  <a:txBody>
                    <a:bodyPr/>
                    <a:lstStyle/>
                    <a:p>
                      <a:pPr algn="ctr"/>
                      <a:r>
                        <a:rPr lang="en-US" sz="1400" dirty="0"/>
                        <a:t>67%</a:t>
                      </a:r>
                    </a:p>
                  </a:txBody>
                  <a:tcPr marL="98067" marR="98067" marT="34290" marB="34290" anchor="ctr"/>
                </a:tc>
                <a:tc>
                  <a:txBody>
                    <a:bodyPr/>
                    <a:lstStyle/>
                    <a:p>
                      <a:pPr algn="ctr"/>
                      <a:r>
                        <a:rPr lang="en-US" sz="1400" dirty="0"/>
                        <a:t>86%</a:t>
                      </a:r>
                    </a:p>
                  </a:txBody>
                  <a:tcPr marL="98067" marR="98067" marT="34290" marB="34290" anchor="ctr"/>
                </a:tc>
                <a:tc>
                  <a:txBody>
                    <a:bodyPr/>
                    <a:lstStyle/>
                    <a:p>
                      <a:pPr algn="ctr"/>
                      <a:r>
                        <a:rPr lang="en-US" sz="1400" dirty="0"/>
                        <a:t>90%</a:t>
                      </a:r>
                    </a:p>
                  </a:txBody>
                  <a:tcPr marL="98067" marR="98067" marT="34290" marB="34290" anchor="ctr"/>
                </a:tc>
                <a:extLst>
                  <a:ext uri="{0D108BD9-81ED-4DB2-BD59-A6C34878D82A}">
                    <a16:rowId xmlns:a16="http://schemas.microsoft.com/office/drawing/2014/main" xmlns="" val="744582923"/>
                  </a:ext>
                </a:extLst>
              </a:tr>
            </a:tbl>
          </a:graphicData>
        </a:graphic>
      </p:graphicFrame>
      <p:sp>
        <p:nvSpPr>
          <p:cNvPr id="5" name="Content Placeholder 3"/>
          <p:cNvSpPr txBox="1">
            <a:spLocks/>
          </p:cNvSpPr>
          <p:nvPr/>
        </p:nvSpPr>
        <p:spPr bwMode="auto">
          <a:xfrm>
            <a:off x="414867" y="1389768"/>
            <a:ext cx="11269133" cy="134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0"/>
              </a:spcBef>
              <a:spcAft>
                <a:spcPts val="800"/>
              </a:spcAft>
              <a:buClr>
                <a:schemeClr val="accent1"/>
              </a:buClr>
              <a:buSzPct val="80000"/>
              <a:buFont typeface="Lucida Grande"/>
              <a:buChar char="●"/>
              <a:defRPr sz="2400" kern="1200">
                <a:solidFill>
                  <a:schemeClr val="tx1"/>
                </a:solidFill>
                <a:latin typeface="Whitney Book"/>
                <a:ea typeface="MS PGothic" pitchFamily="34" charset="-128"/>
                <a:cs typeface="Whitney Book"/>
              </a:defRPr>
            </a:lvl1pPr>
            <a:lvl2pPr marL="742950" indent="-285750" algn="l" defTabSz="457200" rtl="0" eaLnBrk="0" fontAlgn="base" hangingPunct="0">
              <a:spcBef>
                <a:spcPct val="0"/>
              </a:spcBef>
              <a:spcAft>
                <a:spcPts val="800"/>
              </a:spcAft>
              <a:buFont typeface="Arial" panose="020B0604020202020204" pitchFamily="34" charset="0"/>
              <a:buChar char="–"/>
              <a:defRPr sz="2000" kern="1200">
                <a:solidFill>
                  <a:schemeClr val="tx1"/>
                </a:solidFill>
                <a:latin typeface="Whitney Book"/>
                <a:ea typeface="Whitney Book"/>
                <a:cs typeface="Whitney Book"/>
              </a:defRPr>
            </a:lvl2pPr>
            <a:lvl3pPr marL="11430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3pPr>
            <a:lvl4pPr marL="16002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4pPr>
            <a:lvl5pPr marL="20574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Labelling: currently ~70%, with targets to increase to ~90% accuracy</a:t>
            </a:r>
          </a:p>
          <a:p>
            <a:r>
              <a:rPr lang="en-US" sz="2000" dirty="0"/>
              <a:t>OCR: image optimization improved OCR accuracy from ~53% to ~91% (sample set of 82)</a:t>
            </a:r>
          </a:p>
          <a:p>
            <a:r>
              <a:rPr lang="en-US" sz="2000" dirty="0"/>
              <a:t>Target automation by end of pilot: 81% or higher</a:t>
            </a:r>
          </a:p>
        </p:txBody>
      </p:sp>
      <p:sp>
        <p:nvSpPr>
          <p:cNvPr id="2" name="Curved Left Arrow 1" title="Arrow point from 70% labelling and 90% OCR accuracy to 90% labelling and OCR accuracy"/>
          <p:cNvSpPr/>
          <p:nvPr/>
        </p:nvSpPr>
        <p:spPr>
          <a:xfrm>
            <a:off x="8769530" y="4258490"/>
            <a:ext cx="487680" cy="836023"/>
          </a:xfrm>
          <a:prstGeom prst="curvedLeftArrow">
            <a:avLst/>
          </a:prstGeom>
          <a:solidFill>
            <a:srgbClr val="FFB81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Whitney Bold"/>
              <a:cs typeface="Whitney Bold"/>
            </a:endParaRPr>
          </a:p>
        </p:txBody>
      </p:sp>
    </p:spTree>
    <p:extLst>
      <p:ext uri="{BB962C8B-B14F-4D97-AF65-F5344CB8AC3E}">
        <p14:creationId xmlns:p14="http://schemas.microsoft.com/office/powerpoint/2010/main" val="2186795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ja-JP" dirty="0"/>
              <a:t>InftyReader</a:t>
            </a:r>
            <a:endParaRPr lang="en-US" dirty="0"/>
          </a:p>
        </p:txBody>
      </p:sp>
      <p:sp>
        <p:nvSpPr>
          <p:cNvPr id="3" name="Subtitle 2"/>
          <p:cNvSpPr>
            <a:spLocks noGrp="1"/>
          </p:cNvSpPr>
          <p:nvPr>
            <p:ph type="subTitle" idx="1"/>
          </p:nvPr>
        </p:nvSpPr>
        <p:spPr/>
        <p:txBody>
          <a:bodyPr>
            <a:noAutofit/>
          </a:bodyPr>
          <a:lstStyle/>
          <a:p>
            <a:pPr>
              <a:spcBef>
                <a:spcPts val="600"/>
              </a:spcBef>
              <a:spcAft>
                <a:spcPts val="600"/>
              </a:spcAft>
            </a:pPr>
            <a:r>
              <a:rPr lang="en-US" altLang="ja-JP" sz="2800" dirty="0">
                <a:solidFill>
                  <a:sysClr val="windowText" lastClr="000000"/>
                </a:solidFill>
              </a:rPr>
              <a:t>by: </a:t>
            </a:r>
            <a:r>
              <a:rPr lang="en-US" altLang="ja-JP" sz="2800" dirty="0" err="1">
                <a:solidFill>
                  <a:sysClr val="windowText" lastClr="000000"/>
                </a:solidFill>
              </a:rPr>
              <a:t>Katsuhito</a:t>
            </a:r>
            <a:r>
              <a:rPr lang="en-US" altLang="ja-JP" sz="2800" dirty="0">
                <a:solidFill>
                  <a:sysClr val="windowText" lastClr="000000"/>
                </a:solidFill>
              </a:rPr>
              <a:t> Yamaguchi, </a:t>
            </a:r>
            <a:br>
              <a:rPr lang="en-US" altLang="ja-JP" sz="2800" dirty="0">
                <a:solidFill>
                  <a:sysClr val="windowText" lastClr="000000"/>
                </a:solidFill>
              </a:rPr>
            </a:br>
            <a:r>
              <a:rPr lang="en-US" altLang="ja-JP" sz="2800" dirty="0">
                <a:solidFill>
                  <a:sysClr val="windowText" lastClr="000000"/>
                </a:solidFill>
              </a:rPr>
              <a:t>NPO: Science Accessibility Net (sAccessNet) </a:t>
            </a:r>
            <a:br>
              <a:rPr lang="en-US" altLang="ja-JP" sz="2800" dirty="0">
                <a:solidFill>
                  <a:sysClr val="windowText" lastClr="000000"/>
                </a:solidFill>
              </a:rPr>
            </a:br>
            <a:r>
              <a:rPr lang="en-US" altLang="ja-JP" sz="2800" dirty="0">
                <a:hlinkClick r:id="rId2"/>
              </a:rPr>
              <a:t>http://</a:t>
            </a:r>
            <a:r>
              <a:rPr lang="en-US" altLang="ja-JP" sz="2800" dirty="0"/>
              <a:t>www.sciaccess.net/en/</a:t>
            </a:r>
            <a:br>
              <a:rPr lang="en-US" altLang="ja-JP" sz="2800" dirty="0"/>
            </a:br>
            <a:endParaRPr lang="en-US" altLang="ja-JP" sz="2600" dirty="0"/>
          </a:p>
          <a:p>
            <a:pPr>
              <a:spcBef>
                <a:spcPts val="0"/>
              </a:spcBef>
            </a:pPr>
            <a:endParaRPr lang="en-US" altLang="ja-JP" sz="2800" dirty="0"/>
          </a:p>
        </p:txBody>
      </p:sp>
      <p:sp>
        <p:nvSpPr>
          <p:cNvPr id="7" name="Slide Number Placeholder 4"/>
          <p:cNvSpPr>
            <a:spLocks noGrp="1"/>
          </p:cNvSpPr>
          <p:nvPr>
            <p:ph type="sldNum" sz="quarter" idx="12"/>
          </p:nvPr>
        </p:nvSpPr>
        <p:spPr/>
        <p:txBody>
          <a:bodyPr/>
          <a:lstStyle/>
          <a:p>
            <a:fld id="{D0C347A2-DBFE-4633-A327-C29AF30B8A61}" type="slidenum">
              <a:rPr lang="en-US" sz="2000"/>
              <a:pPr/>
              <a:t>36</a:t>
            </a:fld>
            <a:endParaRPr lang="en-US" sz="2000" dirty="0"/>
          </a:p>
        </p:txBody>
      </p:sp>
    </p:spTree>
    <p:extLst>
      <p:ext uri="{BB962C8B-B14F-4D97-AF65-F5344CB8AC3E}">
        <p14:creationId xmlns:p14="http://schemas.microsoft.com/office/powerpoint/2010/main" val="3288531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t>
            </a:r>
            <a:r>
              <a:rPr lang="en-US" sz="3600" dirty="0" err="1"/>
              <a:t>InftyReader</a:t>
            </a:r>
            <a:r>
              <a:rPr lang="en-US" sz="3600" dirty="0"/>
              <a:t>?</a:t>
            </a:r>
          </a:p>
        </p:txBody>
      </p:sp>
      <p:sp>
        <p:nvSpPr>
          <p:cNvPr id="3" name="Content Placeholder 2"/>
          <p:cNvSpPr>
            <a:spLocks noGrp="1"/>
          </p:cNvSpPr>
          <p:nvPr>
            <p:ph idx="1"/>
          </p:nvPr>
        </p:nvSpPr>
        <p:spPr>
          <a:xfrm>
            <a:off x="1371600" y="1584960"/>
            <a:ext cx="9601200" cy="4282440"/>
          </a:xfrm>
        </p:spPr>
        <p:txBody>
          <a:bodyPr>
            <a:normAutofit/>
          </a:bodyPr>
          <a:lstStyle/>
          <a:p>
            <a:pPr marL="0" indent="0">
              <a:buNone/>
            </a:pPr>
            <a:r>
              <a:rPr lang="en-US" sz="2400" dirty="0"/>
              <a:t>Developed by Dr. Masakazu Suzuki.</a:t>
            </a:r>
          </a:p>
          <a:p>
            <a:pPr marL="0" indent="0">
              <a:buNone/>
            </a:pPr>
            <a:r>
              <a:rPr lang="en-US" sz="2400" dirty="0" err="1" smtClean="0"/>
              <a:t>InftyReader</a:t>
            </a:r>
            <a:r>
              <a:rPr lang="en-US" sz="2400" dirty="0" smtClean="0"/>
              <a:t> </a:t>
            </a:r>
            <a:r>
              <a:rPr lang="en-US" sz="2400" dirty="0"/>
              <a:t>is an Optical Character Recognition (OCR) application that recognizes image-based STEM content </a:t>
            </a:r>
            <a:r>
              <a:rPr lang="en-US" sz="2400" i="1" dirty="0"/>
              <a:t>automatically, and can then </a:t>
            </a:r>
            <a:r>
              <a:rPr lang="en-US" sz="2400" dirty="0"/>
              <a:t>convert it into </a:t>
            </a:r>
            <a:r>
              <a:rPr lang="en-US" sz="2400" dirty="0" err="1"/>
              <a:t>LaTeX</a:t>
            </a:r>
            <a:r>
              <a:rPr lang="en-US" sz="2400" dirty="0"/>
              <a:t>, MathML, and/or Word XML. </a:t>
            </a:r>
          </a:p>
        </p:txBody>
      </p:sp>
      <p:sp>
        <p:nvSpPr>
          <p:cNvPr id="7" name="Slide Number Placeholder 4"/>
          <p:cNvSpPr>
            <a:spLocks noGrp="1"/>
          </p:cNvSpPr>
          <p:nvPr>
            <p:ph type="sldNum" sz="quarter" idx="12"/>
          </p:nvPr>
        </p:nvSpPr>
        <p:spPr/>
        <p:txBody>
          <a:bodyPr/>
          <a:lstStyle/>
          <a:p>
            <a:fld id="{D0C347A2-DBFE-4633-A327-C29AF30B8A61}" type="slidenum">
              <a:rPr lang="en-US" sz="2000"/>
              <a:pPr/>
              <a:t>37</a:t>
            </a:fld>
            <a:endParaRPr lang="en-US" sz="2000" dirty="0"/>
          </a:p>
        </p:txBody>
      </p:sp>
    </p:spTree>
    <p:extLst>
      <p:ext uri="{BB962C8B-B14F-4D97-AF65-F5344CB8AC3E}">
        <p14:creationId xmlns:p14="http://schemas.microsoft.com/office/powerpoint/2010/main" val="1926596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InftyReader</a:t>
            </a:r>
            <a:r>
              <a:rPr lang="en-US" sz="3600" dirty="0"/>
              <a:t>: Target Documents</a:t>
            </a:r>
          </a:p>
        </p:txBody>
      </p:sp>
      <p:sp>
        <p:nvSpPr>
          <p:cNvPr id="3" name="Content Placeholder 2"/>
          <p:cNvSpPr>
            <a:spLocks noGrp="1"/>
          </p:cNvSpPr>
          <p:nvPr>
            <p:ph idx="1"/>
          </p:nvPr>
        </p:nvSpPr>
        <p:spPr>
          <a:xfrm>
            <a:off x="1371600" y="1848679"/>
            <a:ext cx="9601200" cy="3581400"/>
          </a:xfrm>
        </p:spPr>
        <p:txBody>
          <a:bodyPr>
            <a:noAutofit/>
          </a:bodyPr>
          <a:lstStyle/>
          <a:p>
            <a:pPr marL="231775" lvl="2" indent="-215900">
              <a:spcBef>
                <a:spcPts val="0"/>
              </a:spcBef>
            </a:pPr>
            <a:r>
              <a:rPr lang="en-US" altLang="ja-JP" sz="3200" dirty="0"/>
              <a:t>Printed books</a:t>
            </a:r>
          </a:p>
          <a:p>
            <a:pPr marL="231775" lvl="2" indent="-215900">
              <a:spcBef>
                <a:spcPts val="0"/>
              </a:spcBef>
            </a:pPr>
            <a:r>
              <a:rPr lang="en-US" sz="3200" dirty="0"/>
              <a:t>Images of equations</a:t>
            </a:r>
          </a:p>
          <a:p>
            <a:pPr marL="231775" lvl="2" indent="-215900">
              <a:spcBef>
                <a:spcPts val="0"/>
              </a:spcBef>
            </a:pPr>
            <a:r>
              <a:rPr lang="en-US" altLang="ja-JP" sz="3200" dirty="0"/>
              <a:t>PDF files that include </a:t>
            </a:r>
            <a:r>
              <a:rPr lang="en-US" altLang="ja-JP" sz="3200" i="1" dirty="0"/>
              <a:t>image-based</a:t>
            </a:r>
            <a:r>
              <a:rPr lang="en-US" altLang="ja-JP" sz="3200" dirty="0"/>
              <a:t> math expressions (not </a:t>
            </a:r>
            <a:r>
              <a:rPr lang="en-US" altLang="ja-JP" sz="3200" i="1" dirty="0"/>
              <a:t>text-based</a:t>
            </a:r>
            <a:r>
              <a:rPr lang="en-US" altLang="ja-JP" sz="3200" dirty="0"/>
              <a:t> expressions).</a:t>
            </a:r>
          </a:p>
        </p:txBody>
      </p:sp>
      <p:sp>
        <p:nvSpPr>
          <p:cNvPr id="7" name="Slide Number Placeholder 4"/>
          <p:cNvSpPr>
            <a:spLocks noGrp="1"/>
          </p:cNvSpPr>
          <p:nvPr>
            <p:ph type="sldNum" sz="quarter" idx="12"/>
          </p:nvPr>
        </p:nvSpPr>
        <p:spPr/>
        <p:txBody>
          <a:bodyPr/>
          <a:lstStyle/>
          <a:p>
            <a:fld id="{D0C347A2-DBFE-4633-A327-C29AF30B8A61}" type="slidenum">
              <a:rPr lang="en-US" sz="2000"/>
              <a:pPr/>
              <a:t>38</a:t>
            </a:fld>
            <a:endParaRPr lang="en-US" sz="2000" dirty="0"/>
          </a:p>
        </p:txBody>
      </p:sp>
    </p:spTree>
    <p:extLst>
      <p:ext uri="{BB962C8B-B14F-4D97-AF65-F5344CB8AC3E}">
        <p14:creationId xmlns:p14="http://schemas.microsoft.com/office/powerpoint/2010/main" val="1419333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Simple Layout Document</a:t>
            </a:r>
            <a:endParaRPr lang="en-US" sz="3600" dirty="0">
              <a:solidFill>
                <a:srgbClr val="C00000"/>
              </a:solidFill>
            </a:endParaRPr>
          </a:p>
        </p:txBody>
      </p:sp>
      <p:sp>
        <p:nvSpPr>
          <p:cNvPr id="7" name="TextBox 6"/>
          <p:cNvSpPr txBox="1"/>
          <p:nvPr/>
        </p:nvSpPr>
        <p:spPr>
          <a:xfrm>
            <a:off x="2057400" y="1871870"/>
            <a:ext cx="8915400" cy="1077218"/>
          </a:xfrm>
          <a:prstGeom prst="rect">
            <a:avLst/>
          </a:prstGeom>
          <a:noFill/>
        </p:spPr>
        <p:txBody>
          <a:bodyPr wrap="square" rtlCol="0">
            <a:spAutoFit/>
          </a:bodyPr>
          <a:lstStyle/>
          <a:p>
            <a:r>
              <a:rPr lang="en-US" sz="3200" dirty="0"/>
              <a:t>Automatic conversion of simple layout documents is easy with </a:t>
            </a:r>
            <a:r>
              <a:rPr lang="en-US" sz="3200" dirty="0" err="1"/>
              <a:t>InftyReader</a:t>
            </a:r>
            <a:r>
              <a:rPr lang="en-US" sz="3200" dirty="0"/>
              <a:t>. For example:</a:t>
            </a:r>
          </a:p>
        </p:txBody>
      </p:sp>
      <p:pic>
        <p:nvPicPr>
          <p:cNvPr id="8196" name="Picture 4" title="Image of two multiple choice problems asking the learner to &quot;Solve for the variables&quot;"/>
          <p:cNvPicPr>
            <a:picLocks noChangeAspect="1" noChangeArrowheads="1"/>
          </p:cNvPicPr>
          <p:nvPr/>
        </p:nvPicPr>
        <p:blipFill>
          <a:blip r:embed="rId2"/>
          <a:srcRect/>
          <a:stretch>
            <a:fillRect/>
          </a:stretch>
        </p:blipFill>
        <p:spPr bwMode="auto">
          <a:xfrm>
            <a:off x="3205393" y="3323039"/>
            <a:ext cx="5933614" cy="2931030"/>
          </a:xfrm>
          <a:prstGeom prst="rect">
            <a:avLst/>
          </a:prstGeom>
          <a:noFill/>
          <a:ln w="12700">
            <a:solidFill>
              <a:schemeClr val="accent1"/>
            </a:solidFill>
            <a:miter lim="800000"/>
            <a:headEnd/>
            <a:tailEnd/>
          </a:ln>
          <a:effectLst/>
        </p:spPr>
      </p:pic>
      <p:sp>
        <p:nvSpPr>
          <p:cNvPr id="11" name="Slide Number Placeholder 4"/>
          <p:cNvSpPr>
            <a:spLocks noGrp="1"/>
          </p:cNvSpPr>
          <p:nvPr>
            <p:ph type="sldNum" sz="quarter" idx="12"/>
          </p:nvPr>
        </p:nvSpPr>
        <p:spPr/>
        <p:txBody>
          <a:bodyPr/>
          <a:lstStyle/>
          <a:p>
            <a:fld id="{D0C347A2-DBFE-4633-A327-C29AF30B8A61}" type="slidenum">
              <a:rPr lang="en-US" sz="2000"/>
              <a:pPr/>
              <a:t>39</a:t>
            </a:fld>
            <a:endParaRPr lang="en-US" sz="2000" dirty="0"/>
          </a:p>
        </p:txBody>
      </p:sp>
    </p:spTree>
    <p:extLst>
      <p:ext uri="{BB962C8B-B14F-4D97-AF65-F5344CB8AC3E}">
        <p14:creationId xmlns:p14="http://schemas.microsoft.com/office/powerpoint/2010/main" val="27665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E63BD-EE6A-4342-AEB6-3278CF5EE3F3}"/>
              </a:ext>
            </a:extLst>
          </p:cNvPr>
          <p:cNvSpPr>
            <a:spLocks noGrp="1"/>
          </p:cNvSpPr>
          <p:nvPr>
            <p:ph type="title"/>
          </p:nvPr>
        </p:nvSpPr>
        <p:spPr/>
        <p:txBody>
          <a:bodyPr/>
          <a:lstStyle/>
          <a:p>
            <a:pPr algn="ctr"/>
            <a:r>
              <a:rPr lang="en-US" dirty="0"/>
              <a:t>Image Categorization Expert System (ICES)</a:t>
            </a:r>
          </a:p>
        </p:txBody>
      </p:sp>
      <p:sp>
        <p:nvSpPr>
          <p:cNvPr id="3" name="Content Placeholder 2">
            <a:extLst>
              <a:ext uri="{FF2B5EF4-FFF2-40B4-BE49-F238E27FC236}">
                <a16:creationId xmlns:a16="http://schemas.microsoft.com/office/drawing/2014/main" xmlns="" id="{126FB854-C351-754B-9F57-8AAF835A12D1}"/>
              </a:ext>
            </a:extLst>
          </p:cNvPr>
          <p:cNvSpPr>
            <a:spLocks noGrp="1"/>
          </p:cNvSpPr>
          <p:nvPr>
            <p:ph idx="1"/>
          </p:nvPr>
        </p:nvSpPr>
        <p:spPr/>
        <p:txBody>
          <a:bodyPr/>
          <a:lstStyle/>
          <a:p>
            <a:r>
              <a:rPr lang="en-US" dirty="0"/>
              <a:t>Categorize images from textbooks</a:t>
            </a:r>
          </a:p>
          <a:p>
            <a:pPr lvl="1"/>
            <a:r>
              <a:rPr lang="en-US" dirty="0"/>
              <a:t>Prioritize description</a:t>
            </a:r>
          </a:p>
          <a:p>
            <a:pPr lvl="1"/>
            <a:r>
              <a:rPr lang="en-US" dirty="0"/>
              <a:t>Guide volunteers through the description based on category-based templates</a:t>
            </a:r>
          </a:p>
          <a:p>
            <a:pPr lvl="1"/>
            <a:r>
              <a:rPr lang="en-US" dirty="0"/>
              <a:t>Redirect to further automation pipelines</a:t>
            </a:r>
          </a:p>
          <a:p>
            <a:pPr lvl="1"/>
            <a:r>
              <a:rPr lang="en-US" dirty="0"/>
              <a:t>Time permitting: Further automated information extraction</a:t>
            </a:r>
          </a:p>
          <a:p>
            <a:pPr lvl="2"/>
            <a:r>
              <a:rPr lang="en-US" dirty="0"/>
              <a:t>Table formatting</a:t>
            </a:r>
          </a:p>
          <a:p>
            <a:pPr lvl="2"/>
            <a:r>
              <a:rPr lang="en-US" dirty="0"/>
              <a:t>Axes labels</a:t>
            </a:r>
          </a:p>
          <a:p>
            <a:pPr lvl="2"/>
            <a:r>
              <a:rPr lang="en-US" dirty="0"/>
              <a:t>Title of image</a:t>
            </a:r>
          </a:p>
        </p:txBody>
      </p:sp>
    </p:spTree>
    <p:extLst>
      <p:ext uri="{BB962C8B-B14F-4D97-AF65-F5344CB8AC3E}">
        <p14:creationId xmlns:p14="http://schemas.microsoft.com/office/powerpoint/2010/main" val="1295376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3600" dirty="0">
                <a:latin typeface="+mj-lt"/>
              </a:rPr>
              <a:t>Example: Complex Layout Document</a:t>
            </a:r>
            <a:r>
              <a:rPr lang="en-US" sz="3600" dirty="0">
                <a:solidFill>
                  <a:srgbClr val="C00000"/>
                </a:solidFill>
              </a:rPr>
              <a:t>.</a:t>
            </a:r>
          </a:p>
        </p:txBody>
      </p:sp>
      <p:sp>
        <p:nvSpPr>
          <p:cNvPr id="5" name="TextBox 4"/>
          <p:cNvSpPr txBox="1"/>
          <p:nvPr/>
        </p:nvSpPr>
        <p:spPr>
          <a:xfrm>
            <a:off x="2057400" y="1742661"/>
            <a:ext cx="9193696" cy="1569660"/>
          </a:xfrm>
          <a:prstGeom prst="rect">
            <a:avLst/>
          </a:prstGeom>
          <a:noFill/>
        </p:spPr>
        <p:txBody>
          <a:bodyPr wrap="square" rtlCol="0">
            <a:spAutoFit/>
          </a:bodyPr>
          <a:lstStyle/>
          <a:p>
            <a:r>
              <a:rPr lang="en-US" sz="3200" dirty="0"/>
              <a:t>Automatic conversion of complex layout documents is not easy and normally requires a combination of automatic and manual actions. For example:</a:t>
            </a:r>
          </a:p>
        </p:txBody>
      </p:sp>
      <p:pic>
        <p:nvPicPr>
          <p:cNvPr id="7169" name="Picture 1" title="Number line representing the equations: 6+3=9 and -6+3=-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76600" y="3657601"/>
            <a:ext cx="6096000" cy="2463621"/>
          </a:xfrm>
          <a:prstGeom prst="rect">
            <a:avLst/>
          </a:prstGeom>
          <a:noFill/>
          <a:ln w="12700">
            <a:solidFill>
              <a:schemeClr val="accent1"/>
            </a:solidFill>
            <a:miter lim="800000"/>
            <a:headEnd/>
            <a:tailEnd/>
          </a:ln>
          <a:effectLst/>
        </p:spPr>
      </p:pic>
      <p:sp>
        <p:nvSpPr>
          <p:cNvPr id="9" name="Slide Number Placeholder 4"/>
          <p:cNvSpPr>
            <a:spLocks noGrp="1"/>
          </p:cNvSpPr>
          <p:nvPr>
            <p:ph type="sldNum" sz="quarter" idx="12"/>
          </p:nvPr>
        </p:nvSpPr>
        <p:spPr/>
        <p:txBody>
          <a:bodyPr/>
          <a:lstStyle/>
          <a:p>
            <a:fld id="{D0C347A2-DBFE-4633-A327-C29AF30B8A61}" type="slidenum">
              <a:rPr lang="en-US" sz="2000"/>
              <a:pPr/>
              <a:t>40</a:t>
            </a:fld>
            <a:endParaRPr lang="en-US" sz="2000" dirty="0"/>
          </a:p>
        </p:txBody>
      </p:sp>
    </p:spTree>
    <p:extLst>
      <p:ext uri="{BB962C8B-B14F-4D97-AF65-F5344CB8AC3E}">
        <p14:creationId xmlns:p14="http://schemas.microsoft.com/office/powerpoint/2010/main" val="1672322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321" y="2812774"/>
            <a:ext cx="9601200" cy="1485900"/>
          </a:xfrm>
        </p:spPr>
        <p:txBody>
          <a:bodyPr>
            <a:noAutofit/>
          </a:bodyPr>
          <a:lstStyle/>
          <a:p>
            <a:pPr algn="ctr"/>
            <a:r>
              <a:rPr lang="en-US" sz="3600" dirty="0" err="1"/>
              <a:t>InftyReader</a:t>
            </a:r>
            <a:r>
              <a:rPr lang="en-US" sz="3600" dirty="0"/>
              <a:t>: Minimum Requirements</a:t>
            </a:r>
          </a:p>
        </p:txBody>
      </p:sp>
      <p:sp>
        <p:nvSpPr>
          <p:cNvPr id="7" name="Slide Number Placeholder 4"/>
          <p:cNvSpPr>
            <a:spLocks noGrp="1"/>
          </p:cNvSpPr>
          <p:nvPr>
            <p:ph type="sldNum" sz="quarter" idx="12"/>
          </p:nvPr>
        </p:nvSpPr>
        <p:spPr/>
        <p:txBody>
          <a:bodyPr/>
          <a:lstStyle/>
          <a:p>
            <a:fld id="{D0C347A2-DBFE-4633-A327-C29AF30B8A61}" type="slidenum">
              <a:rPr lang="en-US" sz="2000"/>
              <a:pPr/>
              <a:t>41</a:t>
            </a:fld>
            <a:endParaRPr lang="en-US" sz="2000" dirty="0"/>
          </a:p>
        </p:txBody>
      </p:sp>
    </p:spTree>
    <p:extLst>
      <p:ext uri="{BB962C8B-B14F-4D97-AF65-F5344CB8AC3E}">
        <p14:creationId xmlns:p14="http://schemas.microsoft.com/office/powerpoint/2010/main" val="3891325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430256" cy="1485900"/>
          </a:xfrm>
        </p:spPr>
        <p:txBody>
          <a:bodyPr>
            <a:normAutofit/>
          </a:bodyPr>
          <a:lstStyle/>
          <a:p>
            <a:r>
              <a:rPr lang="en-US" sz="3600" dirty="0"/>
              <a:t>No Pixilation, 600DPI, B&amp;W (Binary) Only, Example 1</a:t>
            </a:r>
          </a:p>
        </p:txBody>
      </p:sp>
      <p:pic>
        <p:nvPicPr>
          <p:cNvPr id="51202" name="Picture 2" descr="C:\Users\steve_000\Documents\My Webs\infty-ppt\Good-Scan-600%.jpg" title="Image of series of equations: 5(x+2y) = , 3x(x+y) = , and -2(a+b) = "/>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667001" y="1712843"/>
            <a:ext cx="6912769" cy="4618542"/>
          </a:xfrm>
          <a:prstGeom prst="rect">
            <a:avLst/>
          </a:prstGeom>
          <a:noFill/>
        </p:spPr>
      </p:pic>
      <p:sp>
        <p:nvSpPr>
          <p:cNvPr id="7" name="Slide Number Placeholder 4"/>
          <p:cNvSpPr>
            <a:spLocks noGrp="1"/>
          </p:cNvSpPr>
          <p:nvPr>
            <p:ph type="sldNum" sz="quarter" idx="12"/>
          </p:nvPr>
        </p:nvSpPr>
        <p:spPr/>
        <p:txBody>
          <a:bodyPr/>
          <a:lstStyle/>
          <a:p>
            <a:fld id="{D0C347A2-DBFE-4633-A327-C29AF30B8A61}" type="slidenum">
              <a:rPr lang="en-US" sz="2000"/>
              <a:pPr/>
              <a:t>42</a:t>
            </a:fld>
            <a:endParaRPr lang="en-US" sz="2000" dirty="0"/>
          </a:p>
        </p:txBody>
      </p:sp>
    </p:spTree>
    <p:extLst>
      <p:ext uri="{BB962C8B-B14F-4D97-AF65-F5344CB8AC3E}">
        <p14:creationId xmlns:p14="http://schemas.microsoft.com/office/powerpoint/2010/main" val="1962360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576560" cy="1485900"/>
          </a:xfrm>
        </p:spPr>
        <p:txBody>
          <a:bodyPr>
            <a:normAutofit/>
          </a:bodyPr>
          <a:lstStyle/>
          <a:p>
            <a:r>
              <a:rPr lang="en-US" sz="3600" dirty="0"/>
              <a:t>No Pixilation, 600DPI, B&amp;W (Binary) Only, Example 2</a:t>
            </a:r>
          </a:p>
        </p:txBody>
      </p:sp>
      <p:pic>
        <p:nvPicPr>
          <p:cNvPr id="58370" name="Picture 2" title="Image of the equation: 3x(x+y)"/>
          <p:cNvPicPr>
            <a:picLocks noChangeAspect="1" noChangeArrowheads="1"/>
          </p:cNvPicPr>
          <p:nvPr/>
        </p:nvPicPr>
        <p:blipFill>
          <a:blip r:embed="rId2"/>
          <a:srcRect/>
          <a:stretch>
            <a:fillRect/>
          </a:stretch>
        </p:blipFill>
        <p:spPr bwMode="auto">
          <a:xfrm>
            <a:off x="2892288" y="2115379"/>
            <a:ext cx="6407459" cy="1964191"/>
          </a:xfrm>
          <a:prstGeom prst="rect">
            <a:avLst/>
          </a:prstGeom>
          <a:noFill/>
          <a:ln w="9525">
            <a:noFill/>
            <a:miter lim="800000"/>
            <a:headEnd/>
            <a:tailEnd/>
          </a:ln>
          <a:effectLst/>
        </p:spPr>
      </p:pic>
      <p:sp>
        <p:nvSpPr>
          <p:cNvPr id="7" name="Slide Number Placeholder 4"/>
          <p:cNvSpPr>
            <a:spLocks noGrp="1"/>
          </p:cNvSpPr>
          <p:nvPr>
            <p:ph type="sldNum" sz="quarter" idx="12"/>
          </p:nvPr>
        </p:nvSpPr>
        <p:spPr/>
        <p:txBody>
          <a:bodyPr/>
          <a:lstStyle/>
          <a:p>
            <a:fld id="{D0C347A2-DBFE-4633-A327-C29AF30B8A61}" type="slidenum">
              <a:rPr lang="en-US" sz="2000"/>
              <a:pPr/>
              <a:t>43</a:t>
            </a:fld>
            <a:endParaRPr lang="en-US" sz="2000" dirty="0"/>
          </a:p>
        </p:txBody>
      </p:sp>
    </p:spTree>
    <p:extLst>
      <p:ext uri="{BB962C8B-B14F-4D97-AF65-F5344CB8AC3E}">
        <p14:creationId xmlns:p14="http://schemas.microsoft.com/office/powerpoint/2010/main" val="3541182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409" y="2822713"/>
            <a:ext cx="9601200" cy="1485900"/>
          </a:xfrm>
        </p:spPr>
        <p:txBody>
          <a:bodyPr>
            <a:noAutofit/>
          </a:bodyPr>
          <a:lstStyle/>
          <a:p>
            <a:pPr algn="ctr"/>
            <a:r>
              <a:rPr lang="en-US" sz="3600" dirty="0"/>
              <a:t>Examples of Images That do not Meet </a:t>
            </a:r>
            <a:r>
              <a:rPr lang="en-US" sz="3600" dirty="0" err="1"/>
              <a:t>InftyReader’s</a:t>
            </a:r>
            <a:r>
              <a:rPr lang="en-US" sz="3600" dirty="0"/>
              <a:t> Minimum Requirements</a:t>
            </a:r>
          </a:p>
        </p:txBody>
      </p:sp>
      <p:sp>
        <p:nvSpPr>
          <p:cNvPr id="6" name="Slide Number Placeholder 4"/>
          <p:cNvSpPr>
            <a:spLocks noGrp="1"/>
          </p:cNvSpPr>
          <p:nvPr>
            <p:ph type="sldNum" sz="quarter" idx="12"/>
          </p:nvPr>
        </p:nvSpPr>
        <p:spPr/>
        <p:txBody>
          <a:bodyPr/>
          <a:lstStyle/>
          <a:p>
            <a:fld id="{D0C347A2-DBFE-4633-A327-C29AF30B8A61}" type="slidenum">
              <a:rPr lang="en-US" sz="2000"/>
              <a:pPr/>
              <a:t>44</a:t>
            </a:fld>
            <a:endParaRPr lang="en-US" sz="2000" dirty="0"/>
          </a:p>
        </p:txBody>
      </p:sp>
    </p:spTree>
    <p:extLst>
      <p:ext uri="{BB962C8B-B14F-4D97-AF65-F5344CB8AC3E}">
        <p14:creationId xmlns:p14="http://schemas.microsoft.com/office/powerpoint/2010/main" val="1969539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Pixelated, Grayscale Characters</a:t>
            </a:r>
          </a:p>
        </p:txBody>
      </p:sp>
      <p:pic>
        <p:nvPicPr>
          <p:cNvPr id="50177" name="Picture 1" title="Example of an image that is pixelated and in greyscale"/>
          <p:cNvPicPr>
            <a:picLocks noChangeAspect="1" noChangeArrowheads="1"/>
          </p:cNvPicPr>
          <p:nvPr/>
        </p:nvPicPr>
        <p:blipFill>
          <a:blip r:embed="rId2"/>
          <a:srcRect/>
          <a:stretch>
            <a:fillRect/>
          </a:stretch>
        </p:blipFill>
        <p:spPr bwMode="auto">
          <a:xfrm>
            <a:off x="4049660" y="2040836"/>
            <a:ext cx="4092680" cy="4070069"/>
          </a:xfrm>
          <a:prstGeom prst="rect">
            <a:avLst/>
          </a:prstGeom>
          <a:noFill/>
          <a:ln w="9525">
            <a:noFill/>
            <a:miter lim="800000"/>
            <a:headEnd/>
            <a:tailEnd/>
          </a:ln>
          <a:effectLst/>
        </p:spPr>
      </p:pic>
      <p:sp>
        <p:nvSpPr>
          <p:cNvPr id="7" name="Slide Number Placeholder 4"/>
          <p:cNvSpPr>
            <a:spLocks noGrp="1"/>
          </p:cNvSpPr>
          <p:nvPr>
            <p:ph type="sldNum" sz="quarter" idx="12"/>
          </p:nvPr>
        </p:nvSpPr>
        <p:spPr/>
        <p:txBody>
          <a:bodyPr/>
          <a:lstStyle/>
          <a:p>
            <a:fld id="{D0C347A2-DBFE-4633-A327-C29AF30B8A61}" type="slidenum">
              <a:rPr lang="en-US" sz="2000"/>
              <a:pPr/>
              <a:t>45</a:t>
            </a:fld>
            <a:endParaRPr lang="en-US" sz="2000" dirty="0"/>
          </a:p>
        </p:txBody>
      </p:sp>
    </p:spTree>
    <p:extLst>
      <p:ext uri="{BB962C8B-B14F-4D97-AF65-F5344CB8AC3E}">
        <p14:creationId xmlns:p14="http://schemas.microsoft.com/office/powerpoint/2010/main" val="3804758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Pixelated and/or Grayscale Characters</a:t>
            </a:r>
          </a:p>
        </p:txBody>
      </p:sp>
      <p:pic>
        <p:nvPicPr>
          <p:cNvPr id="55303" name="Picture 7" descr="http://www.inftyreader.org/wordpress/wp-content/uploads/2017/01/gray-scale-2.jpg" title="Example of an image that is pixelated and/or greyscale character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65225" y="2057400"/>
            <a:ext cx="5661551" cy="2984212"/>
          </a:xfrm>
          <a:prstGeom prst="rect">
            <a:avLst/>
          </a:prstGeom>
          <a:noFill/>
        </p:spPr>
      </p:pic>
      <p:sp>
        <p:nvSpPr>
          <p:cNvPr id="7" name="Slide Number Placeholder 4"/>
          <p:cNvSpPr>
            <a:spLocks noGrp="1"/>
          </p:cNvSpPr>
          <p:nvPr>
            <p:ph type="sldNum" sz="quarter" idx="12"/>
          </p:nvPr>
        </p:nvSpPr>
        <p:spPr/>
        <p:txBody>
          <a:bodyPr/>
          <a:lstStyle/>
          <a:p>
            <a:fld id="{D0C347A2-DBFE-4633-A327-C29AF30B8A61}" type="slidenum">
              <a:rPr lang="en-US" sz="2000"/>
              <a:pPr/>
              <a:t>46</a:t>
            </a:fld>
            <a:endParaRPr lang="en-US" sz="2000" dirty="0"/>
          </a:p>
        </p:txBody>
      </p:sp>
    </p:spTree>
    <p:extLst>
      <p:ext uri="{BB962C8B-B14F-4D97-AF65-F5344CB8AC3E}">
        <p14:creationId xmlns:p14="http://schemas.microsoft.com/office/powerpoint/2010/main" val="2258739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Background Colors</a:t>
            </a:r>
          </a:p>
        </p:txBody>
      </p:sp>
      <p:pic>
        <p:nvPicPr>
          <p:cNvPr id="54275" name="Picture 3" title="Example of an image with a grey background"/>
          <p:cNvPicPr>
            <a:picLocks noChangeAspect="1" noChangeArrowheads="1"/>
          </p:cNvPicPr>
          <p:nvPr/>
        </p:nvPicPr>
        <p:blipFill>
          <a:blip r:embed="rId2"/>
          <a:srcRect/>
          <a:stretch>
            <a:fillRect/>
          </a:stretch>
        </p:blipFill>
        <p:spPr bwMode="auto">
          <a:xfrm>
            <a:off x="2672292" y="1676400"/>
            <a:ext cx="6847417" cy="4091402"/>
          </a:xfrm>
          <a:prstGeom prst="rect">
            <a:avLst/>
          </a:prstGeom>
          <a:noFill/>
          <a:ln w="9525">
            <a:noFill/>
            <a:miter lim="800000"/>
            <a:headEnd/>
            <a:tailEnd/>
          </a:ln>
          <a:effectLst/>
        </p:spPr>
      </p:pic>
      <p:sp>
        <p:nvSpPr>
          <p:cNvPr id="7" name="Slide Number Placeholder 4"/>
          <p:cNvSpPr>
            <a:spLocks noGrp="1"/>
          </p:cNvSpPr>
          <p:nvPr>
            <p:ph type="sldNum" sz="quarter" idx="12"/>
          </p:nvPr>
        </p:nvSpPr>
        <p:spPr/>
        <p:txBody>
          <a:bodyPr/>
          <a:lstStyle/>
          <a:p>
            <a:fld id="{D0C347A2-DBFE-4633-A327-C29AF30B8A61}" type="slidenum">
              <a:rPr lang="en-US" sz="2000"/>
              <a:pPr/>
              <a:t>47</a:t>
            </a:fld>
            <a:endParaRPr lang="en-US" sz="2000" dirty="0"/>
          </a:p>
        </p:txBody>
      </p:sp>
    </p:spTree>
    <p:extLst>
      <p:ext uri="{BB962C8B-B14F-4D97-AF65-F5344CB8AC3E}">
        <p14:creationId xmlns:p14="http://schemas.microsoft.com/office/powerpoint/2010/main" val="4171752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Dirty Background or Off-Horizontal</a:t>
            </a:r>
          </a:p>
        </p:txBody>
      </p:sp>
      <p:pic>
        <p:nvPicPr>
          <p:cNvPr id="56324" name="Picture 4" descr="http://www.inftyreader.org/wordpress/wp-content/uploads/2017/01/9.jpg" title="Example of an image with a fuzzy background and not horizontally aligned"/>
          <p:cNvPicPr>
            <a:picLocks noChangeAspect="1" noChangeArrowheads="1"/>
          </p:cNvPicPr>
          <p:nvPr/>
        </p:nvPicPr>
        <p:blipFill>
          <a:blip r:embed="rId2"/>
          <a:srcRect/>
          <a:stretch>
            <a:fillRect/>
          </a:stretch>
        </p:blipFill>
        <p:spPr bwMode="auto">
          <a:xfrm>
            <a:off x="2552700" y="1828800"/>
            <a:ext cx="7086600" cy="3821986"/>
          </a:xfrm>
          <a:prstGeom prst="rect">
            <a:avLst/>
          </a:prstGeom>
          <a:noFill/>
        </p:spPr>
      </p:pic>
      <p:sp>
        <p:nvSpPr>
          <p:cNvPr id="7" name="Slide Number Placeholder 4"/>
          <p:cNvSpPr>
            <a:spLocks noGrp="1"/>
          </p:cNvSpPr>
          <p:nvPr>
            <p:ph type="sldNum" sz="quarter" idx="12"/>
          </p:nvPr>
        </p:nvSpPr>
        <p:spPr/>
        <p:txBody>
          <a:bodyPr/>
          <a:lstStyle/>
          <a:p>
            <a:fld id="{D0C347A2-DBFE-4633-A327-C29AF30B8A61}" type="slidenum">
              <a:rPr lang="en-US" sz="2000"/>
              <a:pPr/>
              <a:t>48</a:t>
            </a:fld>
            <a:endParaRPr lang="en-US" sz="2000" dirty="0"/>
          </a:p>
        </p:txBody>
      </p:sp>
    </p:spTree>
    <p:extLst>
      <p:ext uri="{BB962C8B-B14F-4D97-AF65-F5344CB8AC3E}">
        <p14:creationId xmlns:p14="http://schemas.microsoft.com/office/powerpoint/2010/main" val="554005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Characters Running Together</a:t>
            </a:r>
          </a:p>
        </p:txBody>
      </p:sp>
      <p:pic>
        <p:nvPicPr>
          <p:cNvPr id="59394" name="Picture 2" descr="http://www.inftyreader.org/wordpress/wp-content/uploads/2017/01/2.jpg" title="Example of an image with chacters running together"/>
          <p:cNvPicPr>
            <a:picLocks noChangeAspect="1" noChangeArrowheads="1"/>
          </p:cNvPicPr>
          <p:nvPr/>
        </p:nvPicPr>
        <p:blipFill>
          <a:blip r:embed="rId2"/>
          <a:srcRect/>
          <a:stretch>
            <a:fillRect/>
          </a:stretch>
        </p:blipFill>
        <p:spPr bwMode="auto">
          <a:xfrm>
            <a:off x="2476500" y="2514600"/>
            <a:ext cx="7239000" cy="1847850"/>
          </a:xfrm>
          <a:prstGeom prst="rect">
            <a:avLst/>
          </a:prstGeom>
          <a:noFill/>
        </p:spPr>
      </p:pic>
      <p:sp>
        <p:nvSpPr>
          <p:cNvPr id="7" name="Slide Number Placeholder 4"/>
          <p:cNvSpPr>
            <a:spLocks noGrp="1"/>
          </p:cNvSpPr>
          <p:nvPr>
            <p:ph type="sldNum" sz="quarter" idx="12"/>
          </p:nvPr>
        </p:nvSpPr>
        <p:spPr/>
        <p:txBody>
          <a:bodyPr/>
          <a:lstStyle/>
          <a:p>
            <a:fld id="{D0C347A2-DBFE-4633-A327-C29AF30B8A61}" type="slidenum">
              <a:rPr lang="en-US" sz="2000"/>
              <a:pPr/>
              <a:t>49</a:t>
            </a:fld>
            <a:endParaRPr lang="en-US" sz="2000" dirty="0"/>
          </a:p>
        </p:txBody>
      </p:sp>
    </p:spTree>
    <p:extLst>
      <p:ext uri="{BB962C8B-B14F-4D97-AF65-F5344CB8AC3E}">
        <p14:creationId xmlns:p14="http://schemas.microsoft.com/office/powerpoint/2010/main" val="49340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5C6E0-4CD7-354D-993D-AE55BC85C788}"/>
              </a:ext>
            </a:extLst>
          </p:cNvPr>
          <p:cNvSpPr>
            <a:spLocks noGrp="1"/>
          </p:cNvSpPr>
          <p:nvPr>
            <p:ph type="title"/>
          </p:nvPr>
        </p:nvSpPr>
        <p:spPr/>
        <p:txBody>
          <a:bodyPr/>
          <a:lstStyle/>
          <a:p>
            <a:r>
              <a:rPr lang="en-US" dirty="0"/>
              <a:t>Category Tree</a:t>
            </a:r>
          </a:p>
        </p:txBody>
      </p:sp>
      <p:graphicFrame>
        <p:nvGraphicFramePr>
          <p:cNvPr id="4" name="Content Placeholder 3" descr="A tree diagram representing image categories, with example images next to each category" title="Tree diagram representing image categories">
            <a:extLst>
              <a:ext uri="{FF2B5EF4-FFF2-40B4-BE49-F238E27FC236}">
                <a16:creationId xmlns:a16="http://schemas.microsoft.com/office/drawing/2014/main" xmlns="" id="{C5326EF7-172F-9C45-BDD3-1DEE0144AE9E}"/>
              </a:ext>
            </a:extLst>
          </p:cNvPr>
          <p:cNvGraphicFramePr>
            <a:graphicFrameLocks noGrp="1"/>
          </p:cNvGraphicFramePr>
          <p:nvPr>
            <p:ph idx="1"/>
            <p:extLst>
              <p:ext uri="{D42A27DB-BD31-4B8C-83A1-F6EECF244321}">
                <p14:modId xmlns:p14="http://schemas.microsoft.com/office/powerpoint/2010/main" val="1543803995"/>
              </p:ext>
            </p:extLst>
          </p:nvPr>
        </p:nvGraphicFramePr>
        <p:xfrm>
          <a:off x="748145" y="1472540"/>
          <a:ext cx="11443855" cy="475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074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Broken Characters</a:t>
            </a:r>
          </a:p>
        </p:txBody>
      </p:sp>
      <p:grpSp>
        <p:nvGrpSpPr>
          <p:cNvPr id="3" name="Group 2" descr="http://www.inftyreader.org/wordpress/wp-content/uploads/2017/01/1.jpg&#10;&#10;http://www.inftyreader.org/wordpress/wp-content/uploads/2017/01/4.jpg" title="Two examples of images with broken characters"/>
          <p:cNvGrpSpPr/>
          <p:nvPr/>
        </p:nvGrpSpPr>
        <p:grpSpPr>
          <a:xfrm>
            <a:off x="2247900" y="1524000"/>
            <a:ext cx="7696200" cy="3844364"/>
            <a:chOff x="2247900" y="1524000"/>
            <a:chExt cx="7696200" cy="3844364"/>
          </a:xfrm>
        </p:grpSpPr>
        <p:pic>
          <p:nvPicPr>
            <p:cNvPr id="63490" name="Picture 2" title="Examples of two images with broken characters"/>
            <p:cNvPicPr>
              <a:picLocks noChangeAspect="1" noChangeArrowheads="1"/>
            </p:cNvPicPr>
            <p:nvPr/>
          </p:nvPicPr>
          <p:blipFill>
            <a:blip r:embed="rId2"/>
            <a:srcRect/>
            <a:stretch>
              <a:fillRect/>
            </a:stretch>
          </p:blipFill>
          <p:spPr bwMode="auto">
            <a:xfrm>
              <a:off x="2324100" y="1524000"/>
              <a:ext cx="7543800" cy="1556034"/>
            </a:xfrm>
            <a:prstGeom prst="rect">
              <a:avLst/>
            </a:prstGeom>
            <a:noFill/>
          </p:spPr>
        </p:pic>
        <p:pic>
          <p:nvPicPr>
            <p:cNvPr id="63492" name="Picture 4"/>
            <p:cNvPicPr>
              <a:picLocks noChangeAspect="1" noChangeArrowheads="1"/>
            </p:cNvPicPr>
            <p:nvPr/>
          </p:nvPicPr>
          <p:blipFill>
            <a:blip r:embed="rId3"/>
            <a:srcRect/>
            <a:stretch>
              <a:fillRect/>
            </a:stretch>
          </p:blipFill>
          <p:spPr bwMode="auto">
            <a:xfrm>
              <a:off x="2247900" y="3429001"/>
              <a:ext cx="7696200" cy="1939363"/>
            </a:xfrm>
            <a:prstGeom prst="rect">
              <a:avLst/>
            </a:prstGeom>
            <a:noFill/>
          </p:spPr>
        </p:pic>
      </p:grpSp>
      <p:sp>
        <p:nvSpPr>
          <p:cNvPr id="8" name="Slide Number Placeholder 4"/>
          <p:cNvSpPr>
            <a:spLocks noGrp="1"/>
          </p:cNvSpPr>
          <p:nvPr>
            <p:ph type="sldNum" sz="quarter" idx="12"/>
          </p:nvPr>
        </p:nvSpPr>
        <p:spPr/>
        <p:txBody>
          <a:bodyPr/>
          <a:lstStyle/>
          <a:p>
            <a:fld id="{D0C347A2-DBFE-4633-A327-C29AF30B8A61}" type="slidenum">
              <a:rPr lang="en-US" sz="2000"/>
              <a:pPr/>
              <a:t>50</a:t>
            </a:fld>
            <a:endParaRPr lang="en-US" sz="2000" dirty="0"/>
          </a:p>
        </p:txBody>
      </p:sp>
    </p:spTree>
    <p:extLst>
      <p:ext uri="{BB962C8B-B14F-4D97-AF65-F5344CB8AC3E}">
        <p14:creationId xmlns:p14="http://schemas.microsoft.com/office/powerpoint/2010/main" val="3102557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Background Patterns</a:t>
            </a:r>
          </a:p>
        </p:txBody>
      </p:sp>
      <p:pic>
        <p:nvPicPr>
          <p:cNvPr id="64514" name="Picture 2" descr="http://www.inftyreader.org/wordpress/wp-content/uploads/2017/01/7.jpg" title="Example of an image with background patterns"/>
          <p:cNvPicPr>
            <a:picLocks noChangeAspect="1" noChangeArrowheads="1"/>
          </p:cNvPicPr>
          <p:nvPr/>
        </p:nvPicPr>
        <p:blipFill>
          <a:blip r:embed="rId2"/>
          <a:srcRect/>
          <a:stretch>
            <a:fillRect/>
          </a:stretch>
        </p:blipFill>
        <p:spPr bwMode="auto">
          <a:xfrm>
            <a:off x="3241174" y="1816101"/>
            <a:ext cx="5963652" cy="3372305"/>
          </a:xfrm>
          <a:prstGeom prst="rect">
            <a:avLst/>
          </a:prstGeom>
          <a:noFill/>
        </p:spPr>
      </p:pic>
      <p:sp>
        <p:nvSpPr>
          <p:cNvPr id="7" name="Slide Number Placeholder 4"/>
          <p:cNvSpPr>
            <a:spLocks noGrp="1"/>
          </p:cNvSpPr>
          <p:nvPr>
            <p:ph type="sldNum" sz="quarter" idx="12"/>
          </p:nvPr>
        </p:nvSpPr>
        <p:spPr/>
        <p:txBody>
          <a:bodyPr/>
          <a:lstStyle/>
          <a:p>
            <a:fld id="{D0C347A2-DBFE-4633-A327-C29AF30B8A61}" type="slidenum">
              <a:rPr lang="en-US" sz="2000"/>
              <a:pPr/>
              <a:t>51</a:t>
            </a:fld>
            <a:endParaRPr lang="en-US" sz="2000" dirty="0"/>
          </a:p>
        </p:txBody>
      </p:sp>
    </p:spTree>
    <p:extLst>
      <p:ext uri="{BB962C8B-B14F-4D97-AF65-F5344CB8AC3E}">
        <p14:creationId xmlns:p14="http://schemas.microsoft.com/office/powerpoint/2010/main" val="3997329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2900" y="2743200"/>
            <a:ext cx="9601200" cy="1485900"/>
          </a:xfrm>
        </p:spPr>
        <p:txBody>
          <a:bodyPr>
            <a:normAutofit/>
          </a:bodyPr>
          <a:lstStyle/>
          <a:p>
            <a:pPr algn="ctr"/>
            <a:r>
              <a:rPr kumimoji="1" lang="en-US" altLang="ja-JP" dirty="0"/>
              <a:t>InftyReader3: New Features</a:t>
            </a:r>
            <a:endParaRPr kumimoji="1" lang="ja-JP" altLang="en-US" dirty="0"/>
          </a:p>
        </p:txBody>
      </p:sp>
      <p:sp>
        <p:nvSpPr>
          <p:cNvPr id="4" name="スライド番号プレースホルダー 3"/>
          <p:cNvSpPr>
            <a:spLocks noGrp="1"/>
          </p:cNvSpPr>
          <p:nvPr>
            <p:ph type="sldNum" sz="quarter" idx="12"/>
          </p:nvPr>
        </p:nvSpPr>
        <p:spPr/>
        <p:txBody>
          <a:bodyPr/>
          <a:lstStyle/>
          <a:p>
            <a:fld id="{D0C347A2-DBFE-4633-A327-C29AF30B8A61}" type="slidenum">
              <a:rPr lang="en-US" smtClean="0"/>
              <a:pPr/>
              <a:t>52</a:t>
            </a:fld>
            <a:endParaRPr lang="en-US" dirty="0"/>
          </a:p>
        </p:txBody>
      </p:sp>
    </p:spTree>
    <p:extLst>
      <p:ext uri="{BB962C8B-B14F-4D97-AF65-F5344CB8AC3E}">
        <p14:creationId xmlns:p14="http://schemas.microsoft.com/office/powerpoint/2010/main" val="1945758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2D2BEFE-C6FD-47E6-A954-B7D8B1CA02CB}"/>
              </a:ext>
            </a:extLst>
          </p:cNvPr>
          <p:cNvSpPr>
            <a:spLocks noGrp="1"/>
          </p:cNvSpPr>
          <p:nvPr>
            <p:ph type="title"/>
          </p:nvPr>
        </p:nvSpPr>
        <p:spPr/>
        <p:txBody>
          <a:bodyPr/>
          <a:lstStyle/>
          <a:p>
            <a:r>
              <a:rPr kumimoji="1" lang="en-US" altLang="ja-JP" dirty="0"/>
              <a:t>Cut-and-Paste Conversion</a:t>
            </a:r>
            <a:endParaRPr kumimoji="1" lang="ja-JP" altLang="en-US" dirty="0"/>
          </a:p>
        </p:txBody>
      </p:sp>
      <p:sp>
        <p:nvSpPr>
          <p:cNvPr id="3" name="コンテンツ プレースホルダー 2">
            <a:extLst>
              <a:ext uri="{FF2B5EF4-FFF2-40B4-BE49-F238E27FC236}">
                <a16:creationId xmlns:a16="http://schemas.microsoft.com/office/drawing/2014/main" xmlns="" id="{11F7823C-9698-4E01-AD49-E09EEE6484B3}"/>
              </a:ext>
            </a:extLst>
          </p:cNvPr>
          <p:cNvSpPr>
            <a:spLocks noGrp="1"/>
          </p:cNvSpPr>
          <p:nvPr>
            <p:ph idx="1"/>
          </p:nvPr>
        </p:nvSpPr>
        <p:spPr>
          <a:xfrm>
            <a:off x="1371600" y="1790700"/>
            <a:ext cx="9601200" cy="3581400"/>
          </a:xfrm>
        </p:spPr>
        <p:txBody>
          <a:bodyPr>
            <a:normAutofit/>
          </a:bodyPr>
          <a:lstStyle/>
          <a:p>
            <a:r>
              <a:rPr kumimoji="1" lang="en-US" altLang="ja-JP" sz="2400" dirty="0"/>
              <a:t>Using "Snapshot" function in Acrobat Reader, one can cut out a math image in 600DPI from PDF STEM contents.</a:t>
            </a:r>
          </a:p>
          <a:p>
            <a:r>
              <a:rPr kumimoji="1" lang="en-US" altLang="ja-JP" sz="2400" dirty="0"/>
              <a:t>It is converted into an accessible form automatically and can be pasted into a Microsoft-Word/ChattyInfty document.</a:t>
            </a:r>
          </a:p>
          <a:p>
            <a:r>
              <a:rPr kumimoji="1" lang="en-US" altLang="ja-JP" sz="2400" dirty="0"/>
              <a:t>InftyReader recognizes it in the background, and a user can use this function in a similar manner to the ordinary cut and paste.</a:t>
            </a:r>
            <a:endParaRPr kumimoji="1" lang="ja-JP" altLang="en-US" sz="2400" dirty="0"/>
          </a:p>
        </p:txBody>
      </p:sp>
      <p:sp>
        <p:nvSpPr>
          <p:cNvPr id="5" name="スライド番号プレースホルダー 4">
            <a:extLst>
              <a:ext uri="{FF2B5EF4-FFF2-40B4-BE49-F238E27FC236}">
                <a16:creationId xmlns:a16="http://schemas.microsoft.com/office/drawing/2014/main" xmlns="" id="{8E57300E-66F1-4157-8627-E9A855CE0183}"/>
              </a:ext>
            </a:extLst>
          </p:cNvPr>
          <p:cNvSpPr>
            <a:spLocks noGrp="1"/>
          </p:cNvSpPr>
          <p:nvPr>
            <p:ph type="sldNum" sz="quarter" idx="12"/>
          </p:nvPr>
        </p:nvSpPr>
        <p:spPr/>
        <p:txBody>
          <a:bodyPr/>
          <a:lstStyle/>
          <a:p>
            <a:fld id="{D0C347A2-DBFE-4633-A327-C29AF30B8A61}" type="slidenum">
              <a:rPr lang="en-US" smtClean="0"/>
              <a:pPr/>
              <a:t>53</a:t>
            </a:fld>
            <a:endParaRPr lang="en-US" dirty="0"/>
          </a:p>
        </p:txBody>
      </p:sp>
    </p:spTree>
    <p:extLst>
      <p:ext uri="{BB962C8B-B14F-4D97-AF65-F5344CB8AC3E}">
        <p14:creationId xmlns:p14="http://schemas.microsoft.com/office/powerpoint/2010/main" val="3207983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E-Born PDF</a:t>
            </a:r>
            <a:endParaRPr kumimoji="1" lang="ja-JP" altLang="en-US" dirty="0"/>
          </a:p>
        </p:txBody>
      </p:sp>
      <p:sp>
        <p:nvSpPr>
          <p:cNvPr id="3" name="コンテンツ プレースホルダー 2"/>
          <p:cNvSpPr>
            <a:spLocks noGrp="1"/>
          </p:cNvSpPr>
          <p:nvPr>
            <p:ph idx="1"/>
          </p:nvPr>
        </p:nvSpPr>
        <p:spPr>
          <a:xfrm>
            <a:off x="1371600" y="1841500"/>
            <a:ext cx="10287000" cy="3581400"/>
          </a:xfrm>
        </p:spPr>
        <p:txBody>
          <a:bodyPr>
            <a:normAutofit/>
          </a:bodyPr>
          <a:lstStyle/>
          <a:p>
            <a:r>
              <a:rPr kumimoji="1" lang="en-US" altLang="ja-JP" sz="2400" dirty="0"/>
              <a:t>Originally produced in an electronic way such as LaTeX, Microsoft Word, etc.</a:t>
            </a:r>
          </a:p>
          <a:p>
            <a:r>
              <a:rPr kumimoji="1" lang="en-US" altLang="ja-JP" sz="2400" dirty="0"/>
              <a:t>Character information is embedded in it.</a:t>
            </a:r>
            <a:endParaRPr kumimoji="1" lang="ja-JP" altLang="en-US" sz="2400" dirty="0"/>
          </a:p>
        </p:txBody>
      </p:sp>
      <p:sp>
        <p:nvSpPr>
          <p:cNvPr id="5" name="スライド番号プレースホルダー 4"/>
          <p:cNvSpPr>
            <a:spLocks noGrp="1"/>
          </p:cNvSpPr>
          <p:nvPr>
            <p:ph type="sldNum" sz="quarter" idx="12"/>
          </p:nvPr>
        </p:nvSpPr>
        <p:spPr/>
        <p:txBody>
          <a:bodyPr/>
          <a:lstStyle/>
          <a:p>
            <a:fld id="{D0C347A2-DBFE-4633-A327-C29AF30B8A61}" type="slidenum">
              <a:rPr lang="en-US" smtClean="0"/>
              <a:pPr/>
              <a:t>54</a:t>
            </a:fld>
            <a:endParaRPr lang="en-US"/>
          </a:p>
        </p:txBody>
      </p:sp>
    </p:spTree>
    <p:extLst>
      <p:ext uri="{BB962C8B-B14F-4D97-AF65-F5344CB8AC3E}">
        <p14:creationId xmlns:p14="http://schemas.microsoft.com/office/powerpoint/2010/main" val="785673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Recognition of STEM Contents in E-Born PDF</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a:t>By making Use of character information analyzed by a PDF parser, the current version of InftyReader can get a better recognition result.</a:t>
            </a:r>
          </a:p>
          <a:p>
            <a:endParaRPr kumimoji="1" lang="ja-JP" altLang="en-US" sz="2400" dirty="0"/>
          </a:p>
        </p:txBody>
      </p:sp>
      <p:sp>
        <p:nvSpPr>
          <p:cNvPr id="5" name="スライド番号プレースホルダー 4"/>
          <p:cNvSpPr>
            <a:spLocks noGrp="1"/>
          </p:cNvSpPr>
          <p:nvPr>
            <p:ph type="sldNum" sz="quarter" idx="12"/>
          </p:nvPr>
        </p:nvSpPr>
        <p:spPr/>
        <p:txBody>
          <a:bodyPr/>
          <a:lstStyle/>
          <a:p>
            <a:fld id="{D0C347A2-DBFE-4633-A327-C29AF30B8A61}" type="slidenum">
              <a:rPr lang="en-US" smtClean="0"/>
              <a:pPr/>
              <a:t>55</a:t>
            </a:fld>
            <a:endParaRPr lang="en-US"/>
          </a:p>
        </p:txBody>
      </p:sp>
    </p:spTree>
    <p:extLst>
      <p:ext uri="{BB962C8B-B14F-4D97-AF65-F5344CB8AC3E}">
        <p14:creationId xmlns:p14="http://schemas.microsoft.com/office/powerpoint/2010/main" val="4844024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67828" y="2451100"/>
            <a:ext cx="9601200" cy="1485900"/>
          </a:xfrm>
        </p:spPr>
        <p:txBody>
          <a:bodyPr>
            <a:normAutofit/>
          </a:bodyPr>
          <a:lstStyle/>
          <a:p>
            <a:pPr algn="ctr"/>
            <a:r>
              <a:rPr kumimoji="1" lang="en-US" altLang="ja-JP" dirty="0"/>
              <a:t>ChattyInfty3: Accessible STEM-Document Editor</a:t>
            </a:r>
            <a:endParaRPr kumimoji="1" lang="ja-JP" altLang="en-US" dirty="0"/>
          </a:p>
        </p:txBody>
      </p:sp>
      <p:sp>
        <p:nvSpPr>
          <p:cNvPr id="4" name="スライド番号プレースホルダー 3"/>
          <p:cNvSpPr>
            <a:spLocks noGrp="1"/>
          </p:cNvSpPr>
          <p:nvPr>
            <p:ph type="sldNum" sz="quarter" idx="12"/>
          </p:nvPr>
        </p:nvSpPr>
        <p:spPr/>
        <p:txBody>
          <a:bodyPr/>
          <a:lstStyle/>
          <a:p>
            <a:fld id="{D0C347A2-DBFE-4633-A327-C29AF30B8A61}" type="slidenum">
              <a:rPr lang="en-US" smtClean="0"/>
              <a:pPr/>
              <a:t>56</a:t>
            </a:fld>
            <a:endParaRPr lang="en-US"/>
          </a:p>
        </p:txBody>
      </p:sp>
    </p:spTree>
    <p:extLst>
      <p:ext uri="{BB962C8B-B14F-4D97-AF65-F5344CB8AC3E}">
        <p14:creationId xmlns:p14="http://schemas.microsoft.com/office/powerpoint/2010/main" val="7710524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a:t>
            </a:r>
            <a:r>
              <a:rPr lang="en-US" sz="3600" dirty="0" err="1"/>
              <a:t>ChattyInfty</a:t>
            </a:r>
            <a:r>
              <a:rPr lang="en-US" sz="3600" dirty="0"/>
              <a:t> 3?</a:t>
            </a:r>
          </a:p>
        </p:txBody>
      </p:sp>
      <p:sp>
        <p:nvSpPr>
          <p:cNvPr id="3" name="Content Placeholder 2"/>
          <p:cNvSpPr>
            <a:spLocks noGrp="1"/>
          </p:cNvSpPr>
          <p:nvPr>
            <p:ph idx="1"/>
          </p:nvPr>
        </p:nvSpPr>
        <p:spPr>
          <a:xfrm>
            <a:off x="1371600" y="1816100"/>
            <a:ext cx="10071100" cy="3581400"/>
          </a:xfrm>
        </p:spPr>
        <p:txBody>
          <a:bodyPr>
            <a:noAutofit/>
          </a:bodyPr>
          <a:lstStyle/>
          <a:p>
            <a:pPr marL="231775" indent="-231775"/>
            <a:r>
              <a:rPr lang="en-US" sz="2400" dirty="0" err="1"/>
              <a:t>ChattyInfty</a:t>
            </a:r>
            <a:r>
              <a:rPr lang="en-US" sz="2400" dirty="0"/>
              <a:t> 3 is a talking math editor.  It can be used to edit the files processed (</a:t>
            </a:r>
            <a:r>
              <a:rPr lang="en-US" sz="2400" dirty="0" err="1"/>
              <a:t>OCR’d</a:t>
            </a:r>
            <a:r>
              <a:rPr lang="en-US" sz="2400" dirty="0"/>
              <a:t>) by </a:t>
            </a:r>
            <a:r>
              <a:rPr lang="en-US" sz="2400" dirty="0" err="1"/>
              <a:t>InftyReader</a:t>
            </a:r>
            <a:r>
              <a:rPr lang="en-US" sz="2400" dirty="0"/>
              <a:t>.</a:t>
            </a:r>
          </a:p>
          <a:p>
            <a:pPr marL="231775" indent="-231775"/>
            <a:r>
              <a:rPr lang="en-US" sz="2400" dirty="0"/>
              <a:t>Once editing is complete, </a:t>
            </a:r>
            <a:r>
              <a:rPr lang="en-US" sz="2400" dirty="0" err="1"/>
              <a:t>ChattyInfty</a:t>
            </a:r>
            <a:r>
              <a:rPr lang="en-US" sz="2400" dirty="0"/>
              <a:t> 3 can export files into a wide range of accessible formats. </a:t>
            </a:r>
          </a:p>
        </p:txBody>
      </p:sp>
      <p:sp>
        <p:nvSpPr>
          <p:cNvPr id="7" name="Slide Number Placeholder 4"/>
          <p:cNvSpPr>
            <a:spLocks noGrp="1"/>
          </p:cNvSpPr>
          <p:nvPr>
            <p:ph type="sldNum" sz="quarter" idx="12"/>
          </p:nvPr>
        </p:nvSpPr>
        <p:spPr/>
        <p:txBody>
          <a:bodyPr/>
          <a:lstStyle/>
          <a:p>
            <a:fld id="{D0C347A2-DBFE-4633-A327-C29AF30B8A61}" type="slidenum">
              <a:rPr lang="en-US" sz="2000"/>
              <a:pPr/>
              <a:t>57</a:t>
            </a:fld>
            <a:endParaRPr lang="en-US" sz="2000" dirty="0"/>
          </a:p>
        </p:txBody>
      </p:sp>
    </p:spTree>
    <p:extLst>
      <p:ext uri="{BB962C8B-B14F-4D97-AF65-F5344CB8AC3E}">
        <p14:creationId xmlns:p14="http://schemas.microsoft.com/office/powerpoint/2010/main" val="2044956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ChattyInfty</a:t>
            </a:r>
            <a:r>
              <a:rPr lang="en-US" sz="3600" dirty="0"/>
              <a:t> 3: File Export Formats (1 of 2) </a:t>
            </a:r>
          </a:p>
        </p:txBody>
      </p:sp>
      <p:sp>
        <p:nvSpPr>
          <p:cNvPr id="3" name="Content Placeholder 2"/>
          <p:cNvSpPr>
            <a:spLocks noGrp="1"/>
          </p:cNvSpPr>
          <p:nvPr>
            <p:ph idx="1"/>
          </p:nvPr>
        </p:nvSpPr>
        <p:spPr>
          <a:xfrm>
            <a:off x="1371600" y="1714500"/>
            <a:ext cx="9601200" cy="3581400"/>
          </a:xfrm>
        </p:spPr>
        <p:txBody>
          <a:bodyPr>
            <a:normAutofit/>
          </a:bodyPr>
          <a:lstStyle/>
          <a:p>
            <a:pPr marL="231775" indent="-231775"/>
            <a:r>
              <a:rPr lang="en-US" sz="2400" dirty="0" err="1"/>
              <a:t>LaTeX</a:t>
            </a:r>
            <a:endParaRPr lang="en-US" sz="2400" dirty="0"/>
          </a:p>
          <a:p>
            <a:pPr marL="231775" indent="-231775"/>
            <a:r>
              <a:rPr lang="en-US" sz="2400" dirty="0"/>
              <a:t>HTML</a:t>
            </a:r>
          </a:p>
          <a:p>
            <a:pPr marL="231775" indent="-231775"/>
            <a:r>
              <a:rPr lang="en-US" sz="2400" dirty="0" err="1"/>
              <a:t>MathML</a:t>
            </a:r>
            <a:endParaRPr lang="en-US" sz="2400" dirty="0"/>
          </a:p>
          <a:p>
            <a:pPr marL="231775" indent="-231775"/>
            <a:r>
              <a:rPr lang="en-US" sz="2400" dirty="0"/>
              <a:t>Microsoft Word XML</a:t>
            </a:r>
          </a:p>
          <a:p>
            <a:pPr marL="231775" indent="-231775"/>
            <a:r>
              <a:rPr lang="en-US" sz="2400" dirty="0"/>
              <a:t>Spoken Text</a:t>
            </a:r>
          </a:p>
          <a:p>
            <a:endParaRPr lang="en-US" sz="2400" dirty="0"/>
          </a:p>
          <a:p>
            <a:endParaRPr lang="en-US" sz="2400" dirty="0"/>
          </a:p>
        </p:txBody>
      </p:sp>
      <p:sp>
        <p:nvSpPr>
          <p:cNvPr id="7" name="Slide Number Placeholder 4"/>
          <p:cNvSpPr>
            <a:spLocks noGrp="1"/>
          </p:cNvSpPr>
          <p:nvPr>
            <p:ph type="sldNum" sz="quarter" idx="12"/>
          </p:nvPr>
        </p:nvSpPr>
        <p:spPr/>
        <p:txBody>
          <a:bodyPr/>
          <a:lstStyle/>
          <a:p>
            <a:fld id="{D0C347A2-DBFE-4633-A327-C29AF30B8A61}" type="slidenum">
              <a:rPr lang="en-US" sz="2000"/>
              <a:pPr/>
              <a:t>58</a:t>
            </a:fld>
            <a:endParaRPr lang="en-US" sz="2000" dirty="0"/>
          </a:p>
        </p:txBody>
      </p:sp>
    </p:spTree>
    <p:extLst>
      <p:ext uri="{BB962C8B-B14F-4D97-AF65-F5344CB8AC3E}">
        <p14:creationId xmlns:p14="http://schemas.microsoft.com/office/powerpoint/2010/main" val="3069234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ChattyInfty</a:t>
            </a:r>
            <a:r>
              <a:rPr lang="en-US" sz="3600" dirty="0"/>
              <a:t> 3: File Export Formats (2 of 2)</a:t>
            </a:r>
          </a:p>
        </p:txBody>
      </p:sp>
      <p:sp>
        <p:nvSpPr>
          <p:cNvPr id="3" name="Content Placeholder 2"/>
          <p:cNvSpPr>
            <a:spLocks noGrp="1"/>
          </p:cNvSpPr>
          <p:nvPr>
            <p:ph idx="1"/>
          </p:nvPr>
        </p:nvSpPr>
        <p:spPr>
          <a:xfrm>
            <a:off x="1371600" y="1651000"/>
            <a:ext cx="9601200" cy="3581400"/>
          </a:xfrm>
        </p:spPr>
        <p:txBody>
          <a:bodyPr>
            <a:noAutofit/>
          </a:bodyPr>
          <a:lstStyle/>
          <a:p>
            <a:pPr marL="231775" indent="-231775"/>
            <a:r>
              <a:rPr lang="en-US" sz="2400" dirty="0"/>
              <a:t>DAISY 2.02 multimedia</a:t>
            </a:r>
          </a:p>
          <a:p>
            <a:pPr marL="231775" indent="-231775"/>
            <a:r>
              <a:rPr lang="en-US" sz="2400" dirty="0"/>
              <a:t>DAISY 2.02 audio</a:t>
            </a:r>
          </a:p>
          <a:p>
            <a:pPr marL="231775" indent="-231775"/>
            <a:r>
              <a:rPr lang="en-US" sz="2400" dirty="0"/>
              <a:t>DAISY 3 multimedia</a:t>
            </a:r>
          </a:p>
          <a:p>
            <a:pPr marL="231775" indent="-231775"/>
            <a:r>
              <a:rPr lang="en-US" sz="2400" dirty="0"/>
              <a:t>DAISY 3 text (with audio for math)</a:t>
            </a:r>
          </a:p>
          <a:p>
            <a:pPr marL="231775" indent="-231775"/>
            <a:r>
              <a:rPr lang="en-US" sz="2400" dirty="0"/>
              <a:t>DAISY 3 text-only</a:t>
            </a:r>
          </a:p>
          <a:p>
            <a:pPr marL="231775" indent="-231775"/>
            <a:r>
              <a:rPr lang="en-US" sz="2400" dirty="0"/>
              <a:t>EPUB3 media overlays</a:t>
            </a:r>
          </a:p>
          <a:p>
            <a:pPr marL="231775" indent="-231775"/>
            <a:r>
              <a:rPr lang="en-US" sz="2400" dirty="0"/>
              <a:t>EPUB3 no audio</a:t>
            </a:r>
          </a:p>
          <a:p>
            <a:pPr marL="231775" indent="-231775"/>
            <a:r>
              <a:rPr lang="en-US" sz="2400" dirty="0"/>
              <a:t>EPUB3 </a:t>
            </a:r>
            <a:r>
              <a:rPr lang="en-US" sz="2400" dirty="0" err="1"/>
              <a:t>iBooks</a:t>
            </a:r>
            <a:r>
              <a:rPr lang="en-US" sz="2400" dirty="0"/>
              <a:t> media overlays</a:t>
            </a:r>
          </a:p>
        </p:txBody>
      </p:sp>
      <p:sp>
        <p:nvSpPr>
          <p:cNvPr id="6" name="Slide Number Placeholder 4"/>
          <p:cNvSpPr>
            <a:spLocks noGrp="1"/>
          </p:cNvSpPr>
          <p:nvPr>
            <p:ph type="sldNum" sz="quarter" idx="12"/>
          </p:nvPr>
        </p:nvSpPr>
        <p:spPr/>
        <p:txBody>
          <a:bodyPr/>
          <a:lstStyle/>
          <a:p>
            <a:fld id="{D0C347A2-DBFE-4633-A327-C29AF30B8A61}" type="slidenum">
              <a:rPr lang="en-US" sz="2000"/>
              <a:pPr/>
              <a:t>59</a:t>
            </a:fld>
            <a:endParaRPr lang="en-US" sz="2000" dirty="0"/>
          </a:p>
        </p:txBody>
      </p:sp>
    </p:spTree>
    <p:extLst>
      <p:ext uri="{BB962C8B-B14F-4D97-AF65-F5344CB8AC3E}">
        <p14:creationId xmlns:p14="http://schemas.microsoft.com/office/powerpoint/2010/main" val="304504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6B240-AD8A-544F-821F-B1121B4E6FA3}"/>
              </a:ext>
            </a:extLst>
          </p:cNvPr>
          <p:cNvSpPr>
            <a:spLocks noGrp="1"/>
          </p:cNvSpPr>
          <p:nvPr>
            <p:ph type="title"/>
          </p:nvPr>
        </p:nvSpPr>
        <p:spPr/>
        <p:txBody>
          <a:bodyPr/>
          <a:lstStyle/>
          <a:p>
            <a:r>
              <a:rPr lang="en-US" dirty="0"/>
              <a:t>Image Description – current process</a:t>
            </a:r>
          </a:p>
        </p:txBody>
      </p:sp>
      <p:grpSp>
        <p:nvGrpSpPr>
          <p:cNvPr id="4" name="Group 3" descr="Conventional image description process, where a basic interface is provided for images for a trained describer to fill in the description for an image in a text field " title="Flowchart of conventional image description process"/>
          <p:cNvGrpSpPr/>
          <p:nvPr/>
        </p:nvGrpSpPr>
        <p:grpSpPr>
          <a:xfrm>
            <a:off x="1709459" y="2348036"/>
            <a:ext cx="8302832" cy="3748948"/>
            <a:chOff x="1708067" y="2315688"/>
            <a:chExt cx="8302832" cy="3748948"/>
          </a:xfrm>
        </p:grpSpPr>
        <p:sp>
          <p:nvSpPr>
            <p:cNvPr id="6" name="Rectangle 5" title="description interface">
              <a:extLst>
                <a:ext uri="{FF2B5EF4-FFF2-40B4-BE49-F238E27FC236}">
                  <a16:creationId xmlns:a16="http://schemas.microsoft.com/office/drawing/2014/main" xmlns="" id="{E98DFD9A-8CE1-9940-9EE9-3FC39228826E}"/>
                </a:ext>
              </a:extLst>
            </p:cNvPr>
            <p:cNvSpPr/>
            <p:nvPr/>
          </p:nvSpPr>
          <p:spPr>
            <a:xfrm>
              <a:off x="4770911" y="2749715"/>
              <a:ext cx="2802577" cy="2945589"/>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ilhouette of person typing on computer" title="Trained describer">
              <a:extLst>
                <a:ext uri="{FF2B5EF4-FFF2-40B4-BE49-F238E27FC236}">
                  <a16:creationId xmlns:a16="http://schemas.microsoft.com/office/drawing/2014/main" xmlns="" id="{D0724F79-D27E-804B-B709-2B539FC8BD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8233" y="4222510"/>
              <a:ext cx="1536700" cy="1320800"/>
            </a:xfrm>
            <a:prstGeom prst="rect">
              <a:avLst/>
            </a:prstGeom>
          </p:spPr>
        </p:pic>
        <p:pic>
          <p:nvPicPr>
            <p:cNvPr id="13" name="Picture 12" descr="an example barchart image" title="Scanned Image">
              <a:extLst>
                <a:ext uri="{FF2B5EF4-FFF2-40B4-BE49-F238E27FC236}">
                  <a16:creationId xmlns:a16="http://schemas.microsoft.com/office/drawing/2014/main" xmlns="" id="{426401CD-C1D0-3D40-B876-46430A7022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6783" y="2749715"/>
              <a:ext cx="1879600" cy="1079500"/>
            </a:xfrm>
            <a:prstGeom prst="rect">
              <a:avLst/>
            </a:prstGeom>
          </p:spPr>
        </p:pic>
        <p:sp>
          <p:nvSpPr>
            <p:cNvPr id="14" name="TextBox 13">
              <a:extLst>
                <a:ext uri="{FF2B5EF4-FFF2-40B4-BE49-F238E27FC236}">
                  <a16:creationId xmlns:a16="http://schemas.microsoft.com/office/drawing/2014/main" xmlns="" id="{EE52C639-E9D5-5C41-B2FE-C17F2B72B74C}"/>
                </a:ext>
              </a:extLst>
            </p:cNvPr>
            <p:cNvSpPr txBox="1"/>
            <p:nvPr/>
          </p:nvSpPr>
          <p:spPr>
            <a:xfrm>
              <a:off x="1708067" y="2315688"/>
              <a:ext cx="1997031" cy="369332"/>
            </a:xfrm>
            <a:prstGeom prst="rect">
              <a:avLst/>
            </a:prstGeom>
            <a:noFill/>
          </p:spPr>
          <p:txBody>
            <a:bodyPr wrap="square" rtlCol="0">
              <a:spAutoFit/>
            </a:bodyPr>
            <a:lstStyle/>
            <a:p>
              <a:r>
                <a:rPr lang="en-US" dirty="0"/>
                <a:t>Scanned image</a:t>
              </a:r>
            </a:p>
          </p:txBody>
        </p:sp>
        <p:sp>
          <p:nvSpPr>
            <p:cNvPr id="15" name="TextBox 14">
              <a:extLst>
                <a:ext uri="{FF2B5EF4-FFF2-40B4-BE49-F238E27FC236}">
                  <a16:creationId xmlns:a16="http://schemas.microsoft.com/office/drawing/2014/main" xmlns="" id="{014450CC-129B-984A-95EB-D74F3E294235}"/>
                </a:ext>
              </a:extLst>
            </p:cNvPr>
            <p:cNvSpPr txBox="1"/>
            <p:nvPr/>
          </p:nvSpPr>
          <p:spPr>
            <a:xfrm>
              <a:off x="1766783" y="5695304"/>
              <a:ext cx="1879600" cy="369332"/>
            </a:xfrm>
            <a:prstGeom prst="rect">
              <a:avLst/>
            </a:prstGeom>
            <a:noFill/>
          </p:spPr>
          <p:txBody>
            <a:bodyPr wrap="square" rtlCol="0">
              <a:spAutoFit/>
            </a:bodyPr>
            <a:lstStyle/>
            <a:p>
              <a:r>
                <a:rPr lang="en-US" dirty="0"/>
                <a:t>Trained describer</a:t>
              </a:r>
            </a:p>
          </p:txBody>
        </p:sp>
        <p:cxnSp>
          <p:nvCxnSpPr>
            <p:cNvPr id="17" name="Straight Arrow Connector 16" title="arrow">
              <a:extLst>
                <a:ext uri="{FF2B5EF4-FFF2-40B4-BE49-F238E27FC236}">
                  <a16:creationId xmlns:a16="http://schemas.microsoft.com/office/drawing/2014/main" xmlns="" id="{EE5C366F-6093-9B4F-86A3-0C05AE36148E}"/>
                </a:ext>
              </a:extLst>
            </p:cNvPr>
            <p:cNvCxnSpPr>
              <a:cxnSpLocks/>
              <a:endCxn id="6" idx="1"/>
            </p:cNvCxnSpPr>
            <p:nvPr/>
          </p:nvCxnSpPr>
          <p:spPr>
            <a:xfrm>
              <a:off x="3705100" y="3289465"/>
              <a:ext cx="1065811" cy="933045"/>
            </a:xfrm>
            <a:prstGeom prst="straightConnector1">
              <a:avLst/>
            </a:prstGeom>
            <a:ln w="12700">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title="arrow">
              <a:extLst>
                <a:ext uri="{FF2B5EF4-FFF2-40B4-BE49-F238E27FC236}">
                  <a16:creationId xmlns:a16="http://schemas.microsoft.com/office/drawing/2014/main" xmlns="" id="{C00D506B-5952-EB40-9235-B2EC25469267}"/>
                </a:ext>
              </a:extLst>
            </p:cNvPr>
            <p:cNvCxnSpPr>
              <a:stCxn id="12" idx="3"/>
              <a:endCxn id="6" idx="1"/>
            </p:cNvCxnSpPr>
            <p:nvPr/>
          </p:nvCxnSpPr>
          <p:spPr>
            <a:xfrm flipV="1">
              <a:off x="3474933" y="4222510"/>
              <a:ext cx="1295978" cy="66040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D2C2160B-F7CD-7441-93CC-486F91256CAB}"/>
                </a:ext>
              </a:extLst>
            </p:cNvPr>
            <p:cNvSpPr txBox="1"/>
            <p:nvPr/>
          </p:nvSpPr>
          <p:spPr>
            <a:xfrm>
              <a:off x="4910667" y="2912533"/>
              <a:ext cx="2506133" cy="1754326"/>
            </a:xfrm>
            <a:prstGeom prst="rect">
              <a:avLst/>
            </a:prstGeom>
            <a:noFill/>
          </p:spPr>
          <p:txBody>
            <a:bodyPr wrap="square" rtlCol="0">
              <a:spAutoFit/>
            </a:bodyPr>
            <a:lstStyle/>
            <a:p>
              <a:r>
                <a:rPr lang="en-US" dirty="0"/>
                <a:t>This is a </a:t>
              </a:r>
              <a:r>
                <a:rPr lang="en-US" dirty="0" err="1"/>
                <a:t>barchart</a:t>
              </a:r>
              <a:r>
                <a:rPr lang="en-US" dirty="0"/>
                <a:t> with 10 columns showing …</a:t>
              </a:r>
            </a:p>
            <a:p>
              <a:endParaRPr lang="en-US" dirty="0"/>
            </a:p>
            <a:p>
              <a:endParaRPr lang="en-US" dirty="0"/>
            </a:p>
            <a:p>
              <a:endParaRPr lang="en-US" dirty="0"/>
            </a:p>
            <a:p>
              <a:endParaRPr lang="en-US" dirty="0"/>
            </a:p>
          </p:txBody>
        </p:sp>
        <p:sp>
          <p:nvSpPr>
            <p:cNvPr id="23" name="Rectangle 22">
              <a:extLst>
                <a:ext uri="{FF2B5EF4-FFF2-40B4-BE49-F238E27FC236}">
                  <a16:creationId xmlns:a16="http://schemas.microsoft.com/office/drawing/2014/main" xmlns="" id="{9F0823C9-2BFE-E247-AC45-21CC347D6EF1}"/>
                </a:ext>
              </a:extLst>
            </p:cNvPr>
            <p:cNvSpPr/>
            <p:nvPr/>
          </p:nvSpPr>
          <p:spPr>
            <a:xfrm>
              <a:off x="5394050" y="4990874"/>
              <a:ext cx="1539365" cy="50800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normAutofit fontScale="62500" lnSpcReduction="20000"/>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save</a:t>
              </a:r>
            </a:p>
          </p:txBody>
        </p:sp>
        <p:sp>
          <p:nvSpPr>
            <p:cNvPr id="24" name="TextBox 23">
              <a:extLst>
                <a:ext uri="{FF2B5EF4-FFF2-40B4-BE49-F238E27FC236}">
                  <a16:creationId xmlns:a16="http://schemas.microsoft.com/office/drawing/2014/main" xmlns="" id="{2D5E7D79-338F-E54B-9FC5-F5AF25C70A97}"/>
                </a:ext>
              </a:extLst>
            </p:cNvPr>
            <p:cNvSpPr txBox="1"/>
            <p:nvPr/>
          </p:nvSpPr>
          <p:spPr>
            <a:xfrm>
              <a:off x="8639299" y="4037843"/>
              <a:ext cx="1371600" cy="369332"/>
            </a:xfrm>
            <a:prstGeom prst="rect">
              <a:avLst/>
            </a:prstGeom>
            <a:noFill/>
          </p:spPr>
          <p:txBody>
            <a:bodyPr wrap="square" rtlCol="0">
              <a:spAutoFit/>
            </a:bodyPr>
            <a:lstStyle/>
            <a:p>
              <a:r>
                <a:rPr lang="en-US" dirty="0"/>
                <a:t>Description</a:t>
              </a:r>
            </a:p>
          </p:txBody>
        </p:sp>
        <p:cxnSp>
          <p:nvCxnSpPr>
            <p:cNvPr id="26" name="Straight Arrow Connector 25" title="arrow">
              <a:extLst>
                <a:ext uri="{FF2B5EF4-FFF2-40B4-BE49-F238E27FC236}">
                  <a16:creationId xmlns:a16="http://schemas.microsoft.com/office/drawing/2014/main" xmlns="" id="{A9A4DB88-E7AB-9744-A451-2450D5B6D91A}"/>
                </a:ext>
              </a:extLst>
            </p:cNvPr>
            <p:cNvCxnSpPr>
              <a:stCxn id="6" idx="3"/>
              <a:endCxn id="24" idx="1"/>
            </p:cNvCxnSpPr>
            <p:nvPr/>
          </p:nvCxnSpPr>
          <p:spPr>
            <a:xfrm flipV="1">
              <a:off x="7573488" y="4222509"/>
              <a:ext cx="1065811" cy="1"/>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1412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Contact Information</a:t>
            </a:r>
          </a:p>
        </p:txBody>
      </p:sp>
      <p:sp>
        <p:nvSpPr>
          <p:cNvPr id="3" name="Content Placeholder 2"/>
          <p:cNvSpPr>
            <a:spLocks noGrp="1"/>
          </p:cNvSpPr>
          <p:nvPr>
            <p:ph idx="1"/>
          </p:nvPr>
        </p:nvSpPr>
        <p:spPr>
          <a:xfrm>
            <a:off x="1467828" y="1727200"/>
            <a:ext cx="9601200" cy="3581400"/>
          </a:xfrm>
        </p:spPr>
        <p:txBody>
          <a:bodyPr>
            <a:normAutofit/>
          </a:bodyPr>
          <a:lstStyle/>
          <a:p>
            <a:r>
              <a:rPr lang="en-US" sz="2400" dirty="0"/>
              <a:t>NPO: Science Accessibility Net</a:t>
            </a:r>
          </a:p>
          <a:p>
            <a:r>
              <a:rPr lang="en-US" sz="2400" dirty="0"/>
              <a:t>URL: </a:t>
            </a:r>
            <a:r>
              <a:rPr lang="en-US" sz="2400" dirty="0">
                <a:hlinkClick r:id="rId2"/>
              </a:rPr>
              <a:t>http://www.sciaccess.net/en/</a:t>
            </a:r>
            <a:endParaRPr lang="en-US" sz="2400" dirty="0"/>
          </a:p>
          <a:p>
            <a:r>
              <a:rPr lang="en-US" sz="2400" dirty="0"/>
              <a:t>E-mail: </a:t>
            </a:r>
            <a:r>
              <a:rPr lang="en-US" sz="2400" dirty="0">
                <a:hlinkClick r:id="rId3"/>
              </a:rPr>
              <a:t>office@mail.sciaccess.net</a:t>
            </a:r>
            <a:endParaRPr lang="en-US" sz="2400" dirty="0"/>
          </a:p>
          <a:p>
            <a:endParaRPr lang="en-US" sz="2400" dirty="0"/>
          </a:p>
          <a:p>
            <a:r>
              <a:rPr lang="en-US" sz="2400" dirty="0"/>
              <a:t>US Dealer: Ideal Group, Inc.</a:t>
            </a:r>
          </a:p>
          <a:p>
            <a:r>
              <a:rPr lang="en-US" sz="2400" dirty="0"/>
              <a:t>URL: </a:t>
            </a:r>
            <a:r>
              <a:rPr lang="en-US" sz="2400" dirty="0">
                <a:hlinkClick r:id="rId4"/>
              </a:rPr>
              <a:t>http://www.inftyreader.org/</a:t>
            </a:r>
            <a:r>
              <a:rPr lang="en-US" sz="2400" dirty="0"/>
              <a:t> </a:t>
            </a:r>
          </a:p>
        </p:txBody>
      </p:sp>
      <p:sp>
        <p:nvSpPr>
          <p:cNvPr id="5" name="Slide Number Placeholder 4"/>
          <p:cNvSpPr>
            <a:spLocks noGrp="1"/>
          </p:cNvSpPr>
          <p:nvPr>
            <p:ph type="sldNum" sz="quarter" idx="12"/>
          </p:nvPr>
        </p:nvSpPr>
        <p:spPr/>
        <p:txBody>
          <a:bodyPr/>
          <a:lstStyle/>
          <a:p>
            <a:fld id="{D0C347A2-DBFE-4633-A327-C29AF30B8A61}" type="slidenum">
              <a:rPr lang="en-US" sz="2000"/>
              <a:pPr/>
              <a:t>60</a:t>
            </a:fld>
            <a:endParaRPr lang="en-US" sz="2000" dirty="0"/>
          </a:p>
        </p:txBody>
      </p:sp>
    </p:spTree>
    <p:extLst>
      <p:ext uri="{BB962C8B-B14F-4D97-AF65-F5344CB8AC3E}">
        <p14:creationId xmlns:p14="http://schemas.microsoft.com/office/powerpoint/2010/main" val="2897069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0958CE7C-14E2-448D-B699-03AFC3AACAA8}"/>
              </a:ext>
            </a:extLst>
          </p:cNvPr>
          <p:cNvSpPr>
            <a:spLocks noGrp="1"/>
          </p:cNvSpPr>
          <p:nvPr>
            <p:ph type="title"/>
          </p:nvPr>
        </p:nvSpPr>
        <p:spPr/>
        <p:txBody>
          <a:bodyPr/>
          <a:lstStyle/>
          <a:p>
            <a:r>
              <a:rPr kumimoji="1" lang="en-US" altLang="ja-JP" dirty="0"/>
              <a:t>Acknowledgement</a:t>
            </a:r>
            <a:endParaRPr kumimoji="1" lang="ja-JP" altLang="en-US" dirty="0"/>
          </a:p>
        </p:txBody>
      </p:sp>
      <p:sp>
        <p:nvSpPr>
          <p:cNvPr id="3" name="コンテンツ プレースホルダー 2">
            <a:extLst>
              <a:ext uri="{FF2B5EF4-FFF2-40B4-BE49-F238E27FC236}">
                <a16:creationId xmlns:a16="http://schemas.microsoft.com/office/drawing/2014/main" xmlns="" id="{951D710A-06AA-47FB-ADD0-D55DD0FC0229}"/>
              </a:ext>
            </a:extLst>
          </p:cNvPr>
          <p:cNvSpPr>
            <a:spLocks noGrp="1"/>
          </p:cNvSpPr>
          <p:nvPr>
            <p:ph idx="1"/>
          </p:nvPr>
        </p:nvSpPr>
        <p:spPr>
          <a:xfrm>
            <a:off x="1371600" y="1841500"/>
            <a:ext cx="9601200" cy="3581400"/>
          </a:xfrm>
        </p:spPr>
        <p:txBody>
          <a:bodyPr>
            <a:normAutofit/>
          </a:bodyPr>
          <a:lstStyle/>
          <a:p>
            <a:r>
              <a:rPr kumimoji="1" lang="en-US" altLang="ja-JP" sz="2400" dirty="0"/>
              <a:t>In this presentation, some resources were provided by Steve Jacobs at the Ideal Group, Inc.  I greatly appreciate his kind support.</a:t>
            </a:r>
          </a:p>
          <a:p>
            <a:endParaRPr kumimoji="1" lang="ja-JP" altLang="en-US" sz="2400" dirty="0"/>
          </a:p>
        </p:txBody>
      </p:sp>
      <p:sp>
        <p:nvSpPr>
          <p:cNvPr id="5" name="スライド番号プレースホルダー 4">
            <a:extLst>
              <a:ext uri="{FF2B5EF4-FFF2-40B4-BE49-F238E27FC236}">
                <a16:creationId xmlns:a16="http://schemas.microsoft.com/office/drawing/2014/main" xmlns="" id="{F9F216EF-549C-44E4-AEF7-0761EB516493}"/>
              </a:ext>
            </a:extLst>
          </p:cNvPr>
          <p:cNvSpPr>
            <a:spLocks noGrp="1"/>
          </p:cNvSpPr>
          <p:nvPr>
            <p:ph type="sldNum" sz="quarter" idx="12"/>
          </p:nvPr>
        </p:nvSpPr>
        <p:spPr/>
        <p:txBody>
          <a:bodyPr/>
          <a:lstStyle/>
          <a:p>
            <a:fld id="{D0C347A2-DBFE-4633-A327-C29AF30B8A61}" type="slidenum">
              <a:rPr lang="en-US" smtClean="0"/>
              <a:pPr/>
              <a:t>61</a:t>
            </a:fld>
            <a:endParaRPr lang="en-US"/>
          </a:p>
        </p:txBody>
      </p:sp>
    </p:spTree>
    <p:extLst>
      <p:ext uri="{BB962C8B-B14F-4D97-AF65-F5344CB8AC3E}">
        <p14:creationId xmlns:p14="http://schemas.microsoft.com/office/powerpoint/2010/main" val="1365783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t>
            </a:r>
          </a:p>
        </p:txBody>
      </p:sp>
      <p:sp>
        <p:nvSpPr>
          <p:cNvPr id="3" name="Content Placeholder 2"/>
          <p:cNvSpPr>
            <a:spLocks noGrp="1"/>
          </p:cNvSpPr>
          <p:nvPr>
            <p:ph idx="1"/>
          </p:nvPr>
        </p:nvSpPr>
        <p:spPr/>
        <p:txBody>
          <a:bodyPr>
            <a:normAutofit/>
          </a:bodyPr>
          <a:lstStyle/>
          <a:p>
            <a:pPr marL="0" indent="0" algn="ctr">
              <a:buNone/>
            </a:pPr>
            <a:r>
              <a:rPr lang="fi-FI" sz="2400" dirty="0"/>
              <a:t>Ender Tekin </a:t>
            </a:r>
            <a:r>
              <a:rPr lang="fi-FI" sz="2400" dirty="0">
                <a:hlinkClick r:id="rId2"/>
              </a:rPr>
              <a:t>etekin@wisc.edu</a:t>
            </a:r>
            <a:endParaRPr lang="fi-FI" sz="2400" dirty="0"/>
          </a:p>
          <a:p>
            <a:pPr marL="0" indent="0" algn="ctr">
              <a:buNone/>
            </a:pPr>
            <a:r>
              <a:rPr lang="en-US" sz="2400" dirty="0"/>
              <a:t>Sue-Ann Ma </a:t>
            </a:r>
            <a:r>
              <a:rPr lang="en-US" sz="2400" dirty="0">
                <a:hlinkClick r:id="rId3"/>
              </a:rPr>
              <a:t>sueannm@benetech.org</a:t>
            </a:r>
            <a:endParaRPr lang="en-US" sz="2400" dirty="0"/>
          </a:p>
          <a:p>
            <a:pPr marL="0" indent="0" algn="ctr">
              <a:buNone/>
            </a:pPr>
            <a:r>
              <a:rPr lang="fi-FI" sz="2400" dirty="0"/>
              <a:t>Katsuhito Yamaguchi </a:t>
            </a:r>
            <a:r>
              <a:rPr lang="fi-FI" sz="2400" dirty="0" smtClean="0">
                <a:hlinkClick r:id="rId4"/>
              </a:rPr>
              <a:t>Katsuhito.Yamaguchi@nifty.com</a:t>
            </a:r>
            <a:endParaRPr lang="fi-FI" sz="2400" dirty="0" smtClean="0"/>
          </a:p>
          <a:p>
            <a:pPr marL="0" indent="0" algn="ctr">
              <a:buNone/>
            </a:pPr>
            <a:endParaRPr lang="fi-FI" sz="2400" dirty="0" smtClean="0"/>
          </a:p>
          <a:p>
            <a:pPr marL="0" indent="0" algn="ctr">
              <a:buNone/>
            </a:pPr>
            <a:endParaRPr lang="fi-FI" sz="2400" dirty="0"/>
          </a:p>
          <a:p>
            <a:pPr marL="0" indent="0" algn="ctr">
              <a:buNone/>
            </a:pPr>
            <a:r>
              <a:rPr lang="fi-FI" sz="2400" dirty="0" smtClean="0"/>
              <a:t>Slides to be posted at: </a:t>
            </a:r>
            <a:r>
              <a:rPr lang="fi-FI" sz="2400" dirty="0" smtClean="0">
                <a:hlinkClick r:id="rId5"/>
              </a:rPr>
              <a:t>diagramcenter.org</a:t>
            </a:r>
            <a:r>
              <a:rPr lang="fi-FI" sz="2400" dirty="0" smtClean="0"/>
              <a:t> </a:t>
            </a:r>
            <a:endParaRPr lang="fi-FI" sz="2400" dirty="0"/>
          </a:p>
        </p:txBody>
      </p:sp>
    </p:spTree>
    <p:extLst>
      <p:ext uri="{BB962C8B-B14F-4D97-AF65-F5344CB8AC3E}">
        <p14:creationId xmlns:p14="http://schemas.microsoft.com/office/powerpoint/2010/main" val="385213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6B240-AD8A-544F-821F-B1121B4E6FA3}"/>
              </a:ext>
            </a:extLst>
          </p:cNvPr>
          <p:cNvSpPr>
            <a:spLocks noGrp="1"/>
          </p:cNvSpPr>
          <p:nvPr>
            <p:ph type="title"/>
          </p:nvPr>
        </p:nvSpPr>
        <p:spPr>
          <a:xfrm>
            <a:off x="1371599" y="685800"/>
            <a:ext cx="9719733" cy="1021823"/>
          </a:xfrm>
        </p:spPr>
        <p:txBody>
          <a:bodyPr/>
          <a:lstStyle/>
          <a:p>
            <a:r>
              <a:rPr lang="en-US" dirty="0"/>
              <a:t>Image Description – proposed process 1</a:t>
            </a:r>
          </a:p>
        </p:txBody>
      </p:sp>
      <p:grpSp>
        <p:nvGrpSpPr>
          <p:cNvPr id="10" name="Group 9" descr="Image showing description process where a scanned image is automatically categorized, and a human volunteer is guided through the description process through a form-based interface that asks for information specific to the chart type." title="Flow diagram for proposed process 1"/>
          <p:cNvGrpSpPr/>
          <p:nvPr/>
        </p:nvGrpSpPr>
        <p:grpSpPr>
          <a:xfrm>
            <a:off x="1708067" y="1711509"/>
            <a:ext cx="9755799" cy="4587691"/>
            <a:chOff x="1708067" y="1711509"/>
            <a:chExt cx="9755799" cy="4587691"/>
          </a:xfrm>
        </p:grpSpPr>
        <p:pic>
          <p:nvPicPr>
            <p:cNvPr id="12" name="Picture 11" title="describer">
              <a:extLst>
                <a:ext uri="{FF2B5EF4-FFF2-40B4-BE49-F238E27FC236}">
                  <a16:creationId xmlns:a16="http://schemas.microsoft.com/office/drawing/2014/main" xmlns="" id="{D0724F79-D27E-804B-B709-2B539FC8BD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38233" y="4264011"/>
              <a:ext cx="1536700" cy="1320800"/>
            </a:xfrm>
            <a:prstGeom prst="rect">
              <a:avLst/>
            </a:prstGeom>
          </p:spPr>
        </p:pic>
        <p:pic>
          <p:nvPicPr>
            <p:cNvPr id="13" name="Picture 12" title="scanned image">
              <a:extLst>
                <a:ext uri="{FF2B5EF4-FFF2-40B4-BE49-F238E27FC236}">
                  <a16:creationId xmlns:a16="http://schemas.microsoft.com/office/drawing/2014/main" xmlns="" id="{426401CD-C1D0-3D40-B876-46430A7022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766783" y="2749715"/>
              <a:ext cx="1879600" cy="1079500"/>
            </a:xfrm>
            <a:prstGeom prst="rect">
              <a:avLst/>
            </a:prstGeom>
          </p:spPr>
        </p:pic>
        <p:sp>
          <p:nvSpPr>
            <p:cNvPr id="14" name="TextBox 13">
              <a:extLst>
                <a:ext uri="{FF2B5EF4-FFF2-40B4-BE49-F238E27FC236}">
                  <a16:creationId xmlns:a16="http://schemas.microsoft.com/office/drawing/2014/main" xmlns="" id="{EE52C639-E9D5-5C41-B2FE-C17F2B72B74C}"/>
                </a:ext>
              </a:extLst>
            </p:cNvPr>
            <p:cNvSpPr txBox="1"/>
            <p:nvPr/>
          </p:nvSpPr>
          <p:spPr>
            <a:xfrm>
              <a:off x="1708067" y="2315688"/>
              <a:ext cx="1997031" cy="369332"/>
            </a:xfrm>
            <a:prstGeom prst="rect">
              <a:avLst/>
            </a:prstGeom>
            <a:noFill/>
          </p:spPr>
          <p:txBody>
            <a:bodyPr wrap="square" rtlCol="0">
              <a:spAutoFit/>
            </a:bodyPr>
            <a:lstStyle/>
            <a:p>
              <a:r>
                <a:rPr lang="en-US" dirty="0"/>
                <a:t>Scanned image</a:t>
              </a:r>
            </a:p>
          </p:txBody>
        </p:sp>
        <p:sp>
          <p:nvSpPr>
            <p:cNvPr id="15" name="TextBox 14">
              <a:extLst>
                <a:ext uri="{FF2B5EF4-FFF2-40B4-BE49-F238E27FC236}">
                  <a16:creationId xmlns:a16="http://schemas.microsoft.com/office/drawing/2014/main" xmlns="" id="{014450CC-129B-984A-95EB-D74F3E294235}"/>
                </a:ext>
              </a:extLst>
            </p:cNvPr>
            <p:cNvSpPr txBox="1"/>
            <p:nvPr/>
          </p:nvSpPr>
          <p:spPr>
            <a:xfrm>
              <a:off x="1766783" y="5695304"/>
              <a:ext cx="1879600" cy="369332"/>
            </a:xfrm>
            <a:prstGeom prst="rect">
              <a:avLst/>
            </a:prstGeom>
            <a:noFill/>
          </p:spPr>
          <p:txBody>
            <a:bodyPr wrap="square" rtlCol="0">
              <a:spAutoFit/>
            </a:bodyPr>
            <a:lstStyle/>
            <a:p>
              <a:r>
                <a:rPr lang="en-US" dirty="0"/>
                <a:t>describer</a:t>
              </a:r>
            </a:p>
          </p:txBody>
        </p:sp>
        <p:cxnSp>
          <p:nvCxnSpPr>
            <p:cNvPr id="19" name="Straight Arrow Connector 18">
              <a:extLst>
                <a:ext uri="{FF2B5EF4-FFF2-40B4-BE49-F238E27FC236}">
                  <a16:creationId xmlns:a16="http://schemas.microsoft.com/office/drawing/2014/main" xmlns="" id="{C00D506B-5952-EB40-9235-B2EC25469267}"/>
                </a:ext>
              </a:extLst>
            </p:cNvPr>
            <p:cNvCxnSpPr>
              <a:stCxn id="12" idx="3"/>
              <a:endCxn id="6" idx="1"/>
            </p:cNvCxnSpPr>
            <p:nvPr/>
          </p:nvCxnSpPr>
          <p:spPr>
            <a:xfrm flipV="1">
              <a:off x="3474933" y="4307444"/>
              <a:ext cx="4191576" cy="616967"/>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title="computer chip">
              <a:extLst>
                <a:ext uri="{FF2B5EF4-FFF2-40B4-BE49-F238E27FC236}">
                  <a16:creationId xmlns:a16="http://schemas.microsoft.com/office/drawing/2014/main" xmlns="" id="{A097453E-983E-494E-AC47-0D412AF700B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76735" y="2648056"/>
              <a:ext cx="1237680" cy="1237680"/>
            </a:xfrm>
            <a:prstGeom prst="rect">
              <a:avLst/>
            </a:prstGeom>
          </p:spPr>
        </p:pic>
        <p:sp>
          <p:nvSpPr>
            <p:cNvPr id="7" name="TextBox 6">
              <a:extLst>
                <a:ext uri="{FF2B5EF4-FFF2-40B4-BE49-F238E27FC236}">
                  <a16:creationId xmlns:a16="http://schemas.microsoft.com/office/drawing/2014/main" xmlns="" id="{587BA2B8-38DF-2847-9778-6B6CA8EADCED}"/>
                </a:ext>
              </a:extLst>
            </p:cNvPr>
            <p:cNvSpPr txBox="1"/>
            <p:nvPr/>
          </p:nvSpPr>
          <p:spPr>
            <a:xfrm>
              <a:off x="4707122" y="1711509"/>
              <a:ext cx="1576907" cy="646331"/>
            </a:xfrm>
            <a:prstGeom prst="rect">
              <a:avLst/>
            </a:prstGeom>
            <a:noFill/>
          </p:spPr>
          <p:txBody>
            <a:bodyPr wrap="none" rtlCol="0">
              <a:spAutoFit/>
            </a:bodyPr>
            <a:lstStyle/>
            <a:p>
              <a:r>
                <a:rPr lang="en-US" dirty="0"/>
                <a:t>Automatic</a:t>
              </a:r>
            </a:p>
            <a:p>
              <a:r>
                <a:rPr lang="en-US" dirty="0"/>
                <a:t>Categorization</a:t>
              </a:r>
            </a:p>
          </p:txBody>
        </p:sp>
        <p:cxnSp>
          <p:nvCxnSpPr>
            <p:cNvPr id="9" name="Straight Arrow Connector 8">
              <a:extLst>
                <a:ext uri="{FF2B5EF4-FFF2-40B4-BE49-F238E27FC236}">
                  <a16:creationId xmlns:a16="http://schemas.microsoft.com/office/drawing/2014/main" xmlns="" id="{06F14E4C-075D-384B-BDC8-611DDB5E1289}"/>
                </a:ext>
              </a:extLst>
            </p:cNvPr>
            <p:cNvCxnSpPr/>
            <p:nvPr/>
          </p:nvCxnSpPr>
          <p:spPr>
            <a:xfrm flipV="1">
              <a:off x="3646383" y="3276624"/>
              <a:ext cx="1230352" cy="22569"/>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408C0F0C-1CCA-C743-B4AD-0CEC39773612}"/>
                </a:ext>
              </a:extLst>
            </p:cNvPr>
            <p:cNvCxnSpPr>
              <a:stCxn id="4" idx="3"/>
              <a:endCxn id="6" idx="1"/>
            </p:cNvCxnSpPr>
            <p:nvPr/>
          </p:nvCxnSpPr>
          <p:spPr>
            <a:xfrm>
              <a:off x="6114415" y="3266896"/>
              <a:ext cx="1552094" cy="1040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title="Guided description interface"/>
            <p:cNvGrpSpPr/>
            <p:nvPr/>
          </p:nvGrpSpPr>
          <p:grpSpPr>
            <a:xfrm>
              <a:off x="7666509" y="1711509"/>
              <a:ext cx="3797357" cy="4587691"/>
              <a:chOff x="7666509" y="1711509"/>
              <a:chExt cx="3797357" cy="4587691"/>
            </a:xfrm>
          </p:grpSpPr>
          <p:grpSp>
            <p:nvGrpSpPr>
              <p:cNvPr id="5" name="Group 4" title="description interface">
                <a:extLst>
                  <a:ext uri="{FF2B5EF4-FFF2-40B4-BE49-F238E27FC236}">
                    <a16:creationId xmlns:a16="http://schemas.microsoft.com/office/drawing/2014/main" xmlns="" id="{CAB7389A-FF53-7349-B650-FD388E1629E6}"/>
                  </a:ext>
                </a:extLst>
              </p:cNvPr>
              <p:cNvGrpSpPr/>
              <p:nvPr/>
            </p:nvGrpSpPr>
            <p:grpSpPr>
              <a:xfrm>
                <a:off x="7666509" y="2315688"/>
                <a:ext cx="3797357" cy="3983512"/>
                <a:chOff x="7717311" y="2791216"/>
                <a:chExt cx="2802577" cy="2945589"/>
              </a:xfrm>
            </p:grpSpPr>
            <p:sp>
              <p:nvSpPr>
                <p:cNvPr id="6" name="Rectangle 5">
                  <a:extLst>
                    <a:ext uri="{FF2B5EF4-FFF2-40B4-BE49-F238E27FC236}">
                      <a16:creationId xmlns:a16="http://schemas.microsoft.com/office/drawing/2014/main" xmlns="" id="{E98DFD9A-8CE1-9940-9EE9-3FC39228826E}"/>
                    </a:ext>
                  </a:extLst>
                </p:cNvPr>
                <p:cNvSpPr/>
                <p:nvPr/>
              </p:nvSpPr>
              <p:spPr>
                <a:xfrm>
                  <a:off x="7717311" y="2791216"/>
                  <a:ext cx="2802577" cy="294558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9F0823C9-2BFE-E247-AC45-21CC347D6EF1}"/>
                    </a:ext>
                  </a:extLst>
                </p:cNvPr>
                <p:cNvSpPr/>
                <p:nvPr/>
              </p:nvSpPr>
              <p:spPr>
                <a:xfrm>
                  <a:off x="8348916" y="5099022"/>
                  <a:ext cx="1539365" cy="508000"/>
                </a:xfrm>
                <a:prstGeom prst="rect">
                  <a:avLst/>
                </a:prstGeom>
              </p:spPr>
              <p:style>
                <a:lnRef idx="2">
                  <a:schemeClr val="dk1"/>
                </a:lnRef>
                <a:fillRef idx="1">
                  <a:schemeClr val="lt1"/>
                </a:fillRef>
                <a:effectRef idx="0">
                  <a:schemeClr val="dk1"/>
                </a:effectRef>
                <a:fontRef idx="minor">
                  <a:schemeClr val="dk1"/>
                </a:fontRef>
              </p:style>
              <p:txBody>
                <a:bodyPr wrap="none" lIns="91440" tIns="45720" rIns="91440" bIns="45720">
                  <a:normAutofit fontScale="85000" lnSpcReduction="20000"/>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save</a:t>
                  </a:r>
                </a:p>
              </p:txBody>
            </p:sp>
          </p:grpSp>
          <p:sp>
            <p:nvSpPr>
              <p:cNvPr id="21" name="TextBox 20">
                <a:extLst>
                  <a:ext uri="{FF2B5EF4-FFF2-40B4-BE49-F238E27FC236}">
                    <a16:creationId xmlns:a16="http://schemas.microsoft.com/office/drawing/2014/main" xmlns="" id="{7C5483EA-3141-2246-941F-2EE5A4D3B765}"/>
                  </a:ext>
                </a:extLst>
              </p:cNvPr>
              <p:cNvSpPr txBox="1"/>
              <p:nvPr/>
            </p:nvSpPr>
            <p:spPr>
              <a:xfrm>
                <a:off x="7939382" y="2508620"/>
                <a:ext cx="2195159" cy="2862322"/>
              </a:xfrm>
              <a:prstGeom prst="rect">
                <a:avLst/>
              </a:prstGeom>
              <a:noFill/>
            </p:spPr>
            <p:txBody>
              <a:bodyPr wrap="square" rtlCol="0">
                <a:spAutoFit/>
              </a:bodyPr>
              <a:lstStyle/>
              <a:p>
                <a:r>
                  <a:rPr lang="en-US" dirty="0"/>
                  <a:t>This is a  </a:t>
                </a:r>
                <a:r>
                  <a:rPr lang="en-US" dirty="0" err="1"/>
                  <a:t>barchart</a:t>
                </a:r>
                <a:r>
                  <a:rPr lang="en-US" dirty="0"/>
                  <a:t> ▼</a:t>
                </a:r>
              </a:p>
              <a:p>
                <a:endParaRPr lang="en-US" dirty="0"/>
              </a:p>
              <a:p>
                <a:r>
                  <a:rPr lang="en-US" dirty="0"/>
                  <a:t>Its title is </a:t>
                </a:r>
              </a:p>
              <a:p>
                <a:endParaRPr lang="en-US" dirty="0"/>
              </a:p>
              <a:p>
                <a:r>
                  <a:rPr lang="en-US" dirty="0"/>
                  <a:t>Its x-axis label is</a:t>
                </a:r>
              </a:p>
              <a:p>
                <a:endParaRPr lang="en-US" dirty="0"/>
              </a:p>
              <a:p>
                <a:r>
                  <a:rPr lang="en-US" dirty="0"/>
                  <a:t>Its y-axis label is</a:t>
                </a:r>
              </a:p>
              <a:p>
                <a:endParaRPr lang="en-US" dirty="0"/>
              </a:p>
              <a:p>
                <a:r>
                  <a:rPr lang="en-US" dirty="0"/>
                  <a:t>The data is provided in the table below…</a:t>
                </a:r>
              </a:p>
            </p:txBody>
          </p:sp>
          <p:sp>
            <p:nvSpPr>
              <p:cNvPr id="24" name="Frame 23">
                <a:extLst>
                  <a:ext uri="{FF2B5EF4-FFF2-40B4-BE49-F238E27FC236}">
                    <a16:creationId xmlns:a16="http://schemas.microsoft.com/office/drawing/2014/main" xmlns="" id="{68348D58-C984-5B4F-91C1-44D0C172327E}"/>
                  </a:ext>
                </a:extLst>
              </p:cNvPr>
              <p:cNvSpPr/>
              <p:nvPr/>
            </p:nvSpPr>
            <p:spPr>
              <a:xfrm>
                <a:off x="8904190" y="2508621"/>
                <a:ext cx="1154210" cy="3693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ame 24">
                <a:extLst>
                  <a:ext uri="{FF2B5EF4-FFF2-40B4-BE49-F238E27FC236}">
                    <a16:creationId xmlns:a16="http://schemas.microsoft.com/office/drawing/2014/main" xmlns="" id="{3FB0FF32-8082-804E-9925-806EC8EE908F}"/>
                  </a:ext>
                </a:extLst>
              </p:cNvPr>
              <p:cNvSpPr/>
              <p:nvPr/>
            </p:nvSpPr>
            <p:spPr>
              <a:xfrm>
                <a:off x="8904190" y="3044097"/>
                <a:ext cx="1154210" cy="3693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xmlns="" id="{52196043-3144-A449-A9D4-4F8E6063BC9E}"/>
                  </a:ext>
                </a:extLst>
              </p:cNvPr>
              <p:cNvSpPr/>
              <p:nvPr/>
            </p:nvSpPr>
            <p:spPr>
              <a:xfrm>
                <a:off x="9706989" y="3603816"/>
                <a:ext cx="1154210" cy="3693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xmlns="" id="{791BA6DE-3D09-1E4E-B213-BDDA23E00FE3}"/>
                  </a:ext>
                </a:extLst>
              </p:cNvPr>
              <p:cNvSpPr/>
              <p:nvPr/>
            </p:nvSpPr>
            <p:spPr>
              <a:xfrm>
                <a:off x="9706989" y="4126919"/>
                <a:ext cx="1154210" cy="36933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xmlns="" id="{C8E34ABE-68EE-7347-800F-345475896767}"/>
                  </a:ext>
                </a:extLst>
              </p:cNvPr>
              <p:cNvSpPr txBox="1"/>
              <p:nvPr/>
            </p:nvSpPr>
            <p:spPr>
              <a:xfrm>
                <a:off x="8522303" y="1711509"/>
                <a:ext cx="2085766" cy="369332"/>
              </a:xfrm>
              <a:prstGeom prst="rect">
                <a:avLst/>
              </a:prstGeom>
              <a:noFill/>
            </p:spPr>
            <p:txBody>
              <a:bodyPr wrap="square" rtlCol="0">
                <a:spAutoFit/>
              </a:bodyPr>
              <a:lstStyle/>
              <a:p>
                <a:r>
                  <a:rPr lang="en-US" dirty="0"/>
                  <a:t>Guided description</a:t>
                </a:r>
              </a:p>
            </p:txBody>
          </p:sp>
        </p:grpSp>
      </p:grpSp>
    </p:spTree>
    <p:extLst>
      <p:ext uri="{BB962C8B-B14F-4D97-AF65-F5344CB8AC3E}">
        <p14:creationId xmlns:p14="http://schemas.microsoft.com/office/powerpoint/2010/main" val="311572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6B240-AD8A-544F-821F-B1121B4E6FA3}"/>
              </a:ext>
            </a:extLst>
          </p:cNvPr>
          <p:cNvSpPr>
            <a:spLocks noGrp="1"/>
          </p:cNvSpPr>
          <p:nvPr>
            <p:ph type="title"/>
          </p:nvPr>
        </p:nvSpPr>
        <p:spPr>
          <a:xfrm>
            <a:off x="1371599" y="685800"/>
            <a:ext cx="9787467" cy="871938"/>
          </a:xfrm>
        </p:spPr>
        <p:txBody>
          <a:bodyPr/>
          <a:lstStyle/>
          <a:p>
            <a:r>
              <a:rPr lang="en-US" dirty="0"/>
              <a:t>Image Description – proposed process 2</a:t>
            </a:r>
          </a:p>
        </p:txBody>
      </p:sp>
      <p:grpSp>
        <p:nvGrpSpPr>
          <p:cNvPr id="5" name="Group 4" descr="Flowchart showing a scanned equation being automatically categorized, then automatically transcribed to mathml." title="Flowchart of fullu atomated image description process"/>
          <p:cNvGrpSpPr/>
          <p:nvPr/>
        </p:nvGrpSpPr>
        <p:grpSpPr>
          <a:xfrm>
            <a:off x="1182583" y="1711509"/>
            <a:ext cx="10806216" cy="2709549"/>
            <a:chOff x="1182583" y="1711509"/>
            <a:chExt cx="10806216" cy="2709549"/>
          </a:xfrm>
        </p:grpSpPr>
        <p:sp>
          <p:nvSpPr>
            <p:cNvPr id="14" name="TextBox 13">
              <a:extLst>
                <a:ext uri="{FF2B5EF4-FFF2-40B4-BE49-F238E27FC236}">
                  <a16:creationId xmlns:a16="http://schemas.microsoft.com/office/drawing/2014/main" xmlns="" id="{EE52C639-E9D5-5C41-B2FE-C17F2B72B74C}"/>
                </a:ext>
              </a:extLst>
            </p:cNvPr>
            <p:cNvSpPr txBox="1"/>
            <p:nvPr/>
          </p:nvSpPr>
          <p:spPr>
            <a:xfrm>
              <a:off x="1708067" y="2315688"/>
              <a:ext cx="1997031" cy="369332"/>
            </a:xfrm>
            <a:prstGeom prst="rect">
              <a:avLst/>
            </a:prstGeom>
            <a:noFill/>
          </p:spPr>
          <p:txBody>
            <a:bodyPr wrap="square" rtlCol="0">
              <a:spAutoFit/>
            </a:bodyPr>
            <a:lstStyle/>
            <a:p>
              <a:r>
                <a:rPr lang="en-US" dirty="0"/>
                <a:t>Scanned image</a:t>
              </a:r>
            </a:p>
          </p:txBody>
        </p:sp>
        <p:pic>
          <p:nvPicPr>
            <p:cNvPr id="4" name="Picture 3" descr="silhouette of a computer chip representing automation" title="computer chip">
              <a:extLst>
                <a:ext uri="{FF2B5EF4-FFF2-40B4-BE49-F238E27FC236}">
                  <a16:creationId xmlns:a16="http://schemas.microsoft.com/office/drawing/2014/main" xmlns="" id="{A097453E-983E-494E-AC47-0D412AF700B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6735" y="2648056"/>
              <a:ext cx="1237680" cy="1237680"/>
            </a:xfrm>
            <a:prstGeom prst="rect">
              <a:avLst/>
            </a:prstGeom>
          </p:spPr>
        </p:pic>
        <p:sp>
          <p:nvSpPr>
            <p:cNvPr id="7" name="TextBox 6">
              <a:extLst>
                <a:ext uri="{FF2B5EF4-FFF2-40B4-BE49-F238E27FC236}">
                  <a16:creationId xmlns:a16="http://schemas.microsoft.com/office/drawing/2014/main" xmlns="" id="{587BA2B8-38DF-2847-9778-6B6CA8EADCED}"/>
                </a:ext>
              </a:extLst>
            </p:cNvPr>
            <p:cNvSpPr txBox="1"/>
            <p:nvPr/>
          </p:nvSpPr>
          <p:spPr>
            <a:xfrm>
              <a:off x="4707122" y="1711509"/>
              <a:ext cx="1576907" cy="646331"/>
            </a:xfrm>
            <a:prstGeom prst="rect">
              <a:avLst/>
            </a:prstGeom>
            <a:noFill/>
          </p:spPr>
          <p:txBody>
            <a:bodyPr wrap="none" rtlCol="0">
              <a:spAutoFit/>
            </a:bodyPr>
            <a:lstStyle/>
            <a:p>
              <a:r>
                <a:rPr lang="en-US" dirty="0"/>
                <a:t>Automatic</a:t>
              </a:r>
            </a:p>
            <a:p>
              <a:r>
                <a:rPr lang="en-US" dirty="0"/>
                <a:t>Categorization</a:t>
              </a:r>
            </a:p>
          </p:txBody>
        </p:sp>
        <p:cxnSp>
          <p:nvCxnSpPr>
            <p:cNvPr id="9" name="Straight Arrow Connector 8">
              <a:extLst>
                <a:ext uri="{FF2B5EF4-FFF2-40B4-BE49-F238E27FC236}">
                  <a16:creationId xmlns:a16="http://schemas.microsoft.com/office/drawing/2014/main" xmlns="" id="{06F14E4C-075D-384B-BDC8-611DDB5E1289}"/>
                </a:ext>
              </a:extLst>
            </p:cNvPr>
            <p:cNvCxnSpPr>
              <a:cxnSpLocks/>
            </p:cNvCxnSpPr>
            <p:nvPr/>
          </p:nvCxnSpPr>
          <p:spPr>
            <a:xfrm flipV="1">
              <a:off x="3646383" y="3247440"/>
              <a:ext cx="1230352" cy="22569"/>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408C0F0C-1CCA-C743-B4AD-0CEC39773612}"/>
                </a:ext>
              </a:extLst>
            </p:cNvPr>
            <p:cNvCxnSpPr>
              <a:cxnSpLocks/>
              <a:stCxn id="4" idx="3"/>
            </p:cNvCxnSpPr>
            <p:nvPr/>
          </p:nvCxnSpPr>
          <p:spPr>
            <a:xfrm>
              <a:off x="6114415" y="3266896"/>
              <a:ext cx="1031452"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descr="image of an equation (14 times the square root of x plus 15 equals 71)" title="equation">
              <a:extLst>
                <a:ext uri="{FF2B5EF4-FFF2-40B4-BE49-F238E27FC236}">
                  <a16:creationId xmlns:a16="http://schemas.microsoft.com/office/drawing/2014/main" xmlns="" id="{A44C8C7D-3CCD-974B-9221-03F24BB3E1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82583" y="2883065"/>
              <a:ext cx="2463800" cy="812800"/>
            </a:xfrm>
            <a:prstGeom prst="rect">
              <a:avLst/>
            </a:prstGeom>
          </p:spPr>
        </p:pic>
        <p:pic>
          <p:nvPicPr>
            <p:cNvPr id="26" name="Picture 25" descr="silhouette of a computer chip representing automation" title="computer chip">
              <a:extLst>
                <a:ext uri="{FF2B5EF4-FFF2-40B4-BE49-F238E27FC236}">
                  <a16:creationId xmlns:a16="http://schemas.microsoft.com/office/drawing/2014/main" xmlns="" id="{C6D396FD-0A91-B948-A2B4-45E86263C4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45867" y="2670625"/>
              <a:ext cx="1237680" cy="1237680"/>
            </a:xfrm>
            <a:prstGeom prst="rect">
              <a:avLst/>
            </a:prstGeom>
          </p:spPr>
        </p:pic>
        <p:sp>
          <p:nvSpPr>
            <p:cNvPr id="30" name="TextBox 29">
              <a:extLst>
                <a:ext uri="{FF2B5EF4-FFF2-40B4-BE49-F238E27FC236}">
                  <a16:creationId xmlns:a16="http://schemas.microsoft.com/office/drawing/2014/main" xmlns="" id="{6F983CB6-5E3D-5944-A6D6-0A5120DA890F}"/>
                </a:ext>
              </a:extLst>
            </p:cNvPr>
            <p:cNvSpPr txBox="1"/>
            <p:nvPr/>
          </p:nvSpPr>
          <p:spPr>
            <a:xfrm>
              <a:off x="7145867" y="1711509"/>
              <a:ext cx="1438792" cy="646331"/>
            </a:xfrm>
            <a:prstGeom prst="rect">
              <a:avLst/>
            </a:prstGeom>
            <a:noFill/>
          </p:spPr>
          <p:txBody>
            <a:bodyPr wrap="none" rtlCol="0">
              <a:spAutoFit/>
            </a:bodyPr>
            <a:lstStyle/>
            <a:p>
              <a:r>
                <a:rPr lang="en-US" dirty="0"/>
                <a:t>Automatic</a:t>
              </a:r>
            </a:p>
            <a:p>
              <a:r>
                <a:rPr lang="en-US" dirty="0"/>
                <a:t>Transcription</a:t>
              </a:r>
            </a:p>
          </p:txBody>
        </p:sp>
        <p:cxnSp>
          <p:nvCxnSpPr>
            <p:cNvPr id="31" name="Straight Arrow Connector 30">
              <a:extLst>
                <a:ext uri="{FF2B5EF4-FFF2-40B4-BE49-F238E27FC236}">
                  <a16:creationId xmlns:a16="http://schemas.microsoft.com/office/drawing/2014/main" xmlns="" id="{387484E3-7C1D-A94A-9574-068A5BC49569}"/>
                </a:ext>
              </a:extLst>
            </p:cNvPr>
            <p:cNvCxnSpPr>
              <a:cxnSpLocks/>
              <a:stCxn id="26" idx="3"/>
            </p:cNvCxnSpPr>
            <p:nvPr/>
          </p:nvCxnSpPr>
          <p:spPr>
            <a:xfrm>
              <a:off x="8383547" y="3289465"/>
              <a:ext cx="1031452" cy="0"/>
            </a:xfrm>
            <a:prstGeom prst="straightConnector1">
              <a:avLst/>
            </a:prstGeom>
            <a:ln w="12700">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descr="box outlining mathml version of equation" title="box outlining mathml version of equation">
              <a:extLst>
                <a:ext uri="{FF2B5EF4-FFF2-40B4-BE49-F238E27FC236}">
                  <a16:creationId xmlns:a16="http://schemas.microsoft.com/office/drawing/2014/main" xmlns="" id="{234E91E5-1085-2B45-A09C-47779DA73C60}"/>
                </a:ext>
              </a:extLst>
            </p:cNvPr>
            <p:cNvSpPr txBox="1"/>
            <p:nvPr/>
          </p:nvSpPr>
          <p:spPr>
            <a:xfrm>
              <a:off x="9414998" y="2112734"/>
              <a:ext cx="2573801" cy="2308324"/>
            </a:xfrm>
            <a:prstGeom prst="rect">
              <a:avLst/>
            </a:prstGeom>
            <a:noFill/>
          </p:spPr>
          <p:txBody>
            <a:bodyPr wrap="square" rtlCol="0">
              <a:spAutoFit/>
            </a:bodyPr>
            <a:lstStyle/>
            <a:p>
              <a:r>
                <a:rPr lang="en-US" dirty="0"/>
                <a:t>&lt;math </a:t>
              </a:r>
              <a:r>
                <a:rPr lang="en-US" dirty="0" err="1"/>
                <a:t>xmlns</a:t>
              </a:r>
              <a:r>
                <a:rPr lang="en-US" dirty="0"/>
                <a:t>="http://www.w3.org/1998/Math/MathML"&gt;&lt;</a:t>
              </a:r>
              <a:r>
                <a:rPr lang="en-US" dirty="0" err="1"/>
                <a:t>mn</a:t>
              </a:r>
              <a:r>
                <a:rPr lang="en-US" dirty="0"/>
                <a:t>&gt;14&lt;/</a:t>
              </a:r>
              <a:r>
                <a:rPr lang="en-US" dirty="0" err="1"/>
                <a:t>mn</a:t>
              </a:r>
              <a:r>
                <a:rPr lang="en-US" dirty="0"/>
                <a:t>&gt;&lt;</a:t>
              </a:r>
              <a:r>
                <a:rPr lang="en-US" dirty="0" err="1"/>
                <a:t>msqrt</a:t>
              </a:r>
              <a:r>
                <a:rPr lang="en-US" dirty="0"/>
                <a:t>&gt;&lt;mi&gt;x&lt;/mi&gt;&lt;/</a:t>
              </a:r>
              <a:r>
                <a:rPr lang="en-US" dirty="0" err="1"/>
                <a:t>msqrt</a:t>
              </a:r>
              <a:r>
                <a:rPr lang="en-US" dirty="0"/>
                <a:t>&gt;&lt;</a:t>
              </a:r>
              <a:r>
                <a:rPr lang="en-US" dirty="0" err="1"/>
                <a:t>mo</a:t>
              </a:r>
              <a:r>
                <a:rPr lang="en-US" dirty="0"/>
                <a:t>&gt;+&lt;/</a:t>
              </a:r>
              <a:r>
                <a:rPr lang="en-US" dirty="0" err="1"/>
                <a:t>mo</a:t>
              </a:r>
              <a:r>
                <a:rPr lang="en-US" dirty="0"/>
                <a:t>&gt;&lt;</a:t>
              </a:r>
              <a:r>
                <a:rPr lang="en-US" dirty="0" err="1"/>
                <a:t>mn</a:t>
              </a:r>
              <a:r>
                <a:rPr lang="en-US" dirty="0"/>
                <a:t>&gt;15&lt;/</a:t>
              </a:r>
              <a:r>
                <a:rPr lang="en-US" dirty="0" err="1"/>
                <a:t>mn</a:t>
              </a:r>
              <a:r>
                <a:rPr lang="en-US" dirty="0"/>
                <a:t>&gt;&lt;</a:t>
              </a:r>
              <a:r>
                <a:rPr lang="en-US" dirty="0" err="1"/>
                <a:t>mo</a:t>
              </a:r>
              <a:r>
                <a:rPr lang="en-US" dirty="0"/>
                <a:t>&gt;=&lt;/</a:t>
              </a:r>
              <a:r>
                <a:rPr lang="en-US" dirty="0" err="1"/>
                <a:t>mo</a:t>
              </a:r>
              <a:r>
                <a:rPr lang="en-US" dirty="0"/>
                <a:t>&gt;&lt;</a:t>
              </a:r>
              <a:r>
                <a:rPr lang="en-US" dirty="0" err="1"/>
                <a:t>mn</a:t>
              </a:r>
              <a:r>
                <a:rPr lang="en-US" dirty="0"/>
                <a:t>&gt;71&lt;/</a:t>
              </a:r>
              <a:r>
                <a:rPr lang="en-US" dirty="0" err="1"/>
                <a:t>mn</a:t>
              </a:r>
              <a:r>
                <a:rPr lang="en-US" dirty="0"/>
                <a:t>&gt;&lt;/math&gt;</a:t>
              </a:r>
            </a:p>
          </p:txBody>
        </p:sp>
      </p:grpSp>
    </p:spTree>
    <p:extLst>
      <p:ext uri="{BB962C8B-B14F-4D97-AF65-F5344CB8AC3E}">
        <p14:creationId xmlns:p14="http://schemas.microsoft.com/office/powerpoint/2010/main" val="38400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7AB9D1-144C-C84C-8C7A-66B715D30408}"/>
              </a:ext>
            </a:extLst>
          </p:cNvPr>
          <p:cNvSpPr>
            <a:spLocks noGrp="1"/>
          </p:cNvSpPr>
          <p:nvPr>
            <p:ph type="title"/>
          </p:nvPr>
        </p:nvSpPr>
        <p:spPr/>
        <p:txBody>
          <a:bodyPr/>
          <a:lstStyle/>
          <a:p>
            <a:r>
              <a:rPr lang="en-US" dirty="0"/>
              <a:t>Image categories are vague</a:t>
            </a:r>
          </a:p>
        </p:txBody>
      </p:sp>
      <p:sp>
        <p:nvSpPr>
          <p:cNvPr id="3" name="Content Placeholder 2">
            <a:extLst>
              <a:ext uri="{FF2B5EF4-FFF2-40B4-BE49-F238E27FC236}">
                <a16:creationId xmlns:a16="http://schemas.microsoft.com/office/drawing/2014/main" xmlns="" id="{2AD3BD4E-64D4-0645-BFDC-2A39CEF76CD4}"/>
              </a:ext>
            </a:extLst>
          </p:cNvPr>
          <p:cNvSpPr>
            <a:spLocks noGrp="1"/>
          </p:cNvSpPr>
          <p:nvPr>
            <p:ph idx="1"/>
          </p:nvPr>
        </p:nvSpPr>
        <p:spPr/>
        <p:txBody>
          <a:bodyPr/>
          <a:lstStyle/>
          <a:p>
            <a:r>
              <a:rPr lang="en-US" dirty="0"/>
              <a:t>Tested on a small corpus of 150 images from math textbooks</a:t>
            </a:r>
          </a:p>
          <a:p>
            <a:pPr lvl="1"/>
            <a:r>
              <a:rPr lang="en-US" dirty="0"/>
              <a:t>3 people categorized the corpus of images</a:t>
            </a:r>
          </a:p>
          <a:p>
            <a:pPr lvl="2"/>
            <a:r>
              <a:rPr lang="en-US" dirty="0"/>
              <a:t>Only 63% agreement on the categories</a:t>
            </a:r>
          </a:p>
          <a:p>
            <a:pPr lvl="2"/>
            <a:r>
              <a:rPr lang="en-US" dirty="0"/>
              <a:t>Categories decided by vote (2/3 wins)</a:t>
            </a:r>
          </a:p>
          <a:p>
            <a:pPr lvl="2"/>
            <a:r>
              <a:rPr lang="en-US" dirty="0"/>
              <a:t>Accuracies ranged from 95% - 73%</a:t>
            </a:r>
          </a:p>
          <a:p>
            <a:pPr lvl="1"/>
            <a:r>
              <a:rPr lang="en-US" dirty="0"/>
              <a:t>Some images are difficult to neatly categorize</a:t>
            </a:r>
          </a:p>
          <a:p>
            <a:pPr lvl="1"/>
            <a:r>
              <a:rPr lang="en-US" dirty="0"/>
              <a:t>Context matters!</a:t>
            </a:r>
          </a:p>
        </p:txBody>
      </p:sp>
    </p:spTree>
    <p:extLst>
      <p:ext uri="{BB962C8B-B14F-4D97-AF65-F5344CB8AC3E}">
        <p14:creationId xmlns:p14="http://schemas.microsoft.com/office/powerpoint/2010/main" val="17207960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8"/>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Benetech">
  <a:themeElements>
    <a:clrScheme name="Custom 357">
      <a:dk1>
        <a:sysClr val="windowText" lastClr="000000"/>
      </a:dk1>
      <a:lt1>
        <a:sysClr val="window" lastClr="FFFFFF"/>
      </a:lt1>
      <a:dk2>
        <a:srgbClr val="002251"/>
      </a:dk2>
      <a:lt2>
        <a:srgbClr val="AFB1B4"/>
      </a:lt2>
      <a:accent1>
        <a:srgbClr val="CD3D17"/>
      </a:accent1>
      <a:accent2>
        <a:srgbClr val="FA8512"/>
      </a:accent2>
      <a:accent3>
        <a:srgbClr val="C1D82F"/>
      </a:accent3>
      <a:accent4>
        <a:srgbClr val="55C1DC"/>
      </a:accent4>
      <a:accent5>
        <a:srgbClr val="FFB819"/>
      </a:accent5>
      <a:accent6>
        <a:srgbClr val="695743"/>
      </a:accent6>
      <a:hlink>
        <a:srgbClr val="818E98"/>
      </a:hlink>
      <a:folHlink>
        <a:srgbClr val="EAE2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B819"/>
        </a:solidFill>
        <a:ln>
          <a:noFill/>
        </a:ln>
        <a:effectLst/>
      </a:spPr>
      <a:bodyPr rtlCol="0" anchor="ctr"/>
      <a:lstStyle>
        <a:defPPr algn="ctr">
          <a:defRPr dirty="0" smtClean="0">
            <a:latin typeface="Whitney Bold"/>
            <a:cs typeface="Whitney Bold"/>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b" anchorCtr="0">
        <a:spAutoFit/>
      </a:bodyPr>
      <a:lstStyle>
        <a:defPPr marR="0" algn="l" defTabSz="457200" rtl="0" eaLnBrk="1" fontAlgn="auto" latinLnBrk="0" hangingPunct="1">
          <a:lnSpc>
            <a:spcPct val="90000"/>
          </a:lnSpc>
          <a:spcAft>
            <a:spcPts val="0"/>
          </a:spcAft>
          <a:buClrTx/>
          <a:buSzTx/>
          <a:buFont typeface="Arial"/>
          <a:buNone/>
          <a:tabLst/>
          <a:defRPr kumimoji="0" sz="2800" u="none" strike="noStrike" kern="1200" cap="none" spc="0" normalizeH="0" baseline="0" noProof="0" dirty="0" smtClean="0">
            <a:ln>
              <a:noFill/>
            </a:ln>
            <a:effectLst/>
            <a:uLnTx/>
            <a:uFillTx/>
            <a:latin typeface="Whitney Book"/>
            <a:ea typeface="+mn-ea"/>
            <a:cs typeface="Whitney Book"/>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359</TotalTime>
  <Words>1841</Words>
  <Application>Microsoft Office PowerPoint</Application>
  <PresentationFormat>Widescreen</PresentationFormat>
  <Paragraphs>411</Paragraphs>
  <Slides>62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62</vt:i4>
      </vt:variant>
    </vt:vector>
  </HeadingPairs>
  <TitlesOfParts>
    <vt:vector size="74" baseType="lpstr">
      <vt:lpstr>メイリオ</vt:lpstr>
      <vt:lpstr>MS PGothic</vt:lpstr>
      <vt:lpstr>Arial</vt:lpstr>
      <vt:lpstr>Calibri</vt:lpstr>
      <vt:lpstr>Franklin Gothic Book</vt:lpstr>
      <vt:lpstr>Lucida Grande</vt:lpstr>
      <vt:lpstr>Whitney Bold</vt:lpstr>
      <vt:lpstr>Whitney Book</vt:lpstr>
      <vt:lpstr>Whitney Medium</vt:lpstr>
      <vt:lpstr>Whitney Semibold</vt:lpstr>
      <vt:lpstr>Crop</vt:lpstr>
      <vt:lpstr>Benetech</vt:lpstr>
      <vt:lpstr>Exploring Ways to Automate Image Description Production for STEM</vt:lpstr>
      <vt:lpstr>Accessible Educational Materials (AEM)</vt:lpstr>
      <vt:lpstr>Image Description</vt:lpstr>
      <vt:lpstr>Image Categorization Expert System (ICES)</vt:lpstr>
      <vt:lpstr>Category Tree</vt:lpstr>
      <vt:lpstr>Image Description – current process</vt:lpstr>
      <vt:lpstr>Image Description – proposed process 1</vt:lpstr>
      <vt:lpstr>Image Description – proposed process 2</vt:lpstr>
      <vt:lpstr>Image categories are vague</vt:lpstr>
      <vt:lpstr>Algorithmic Classification – v1.0</vt:lpstr>
      <vt:lpstr>Algorithmic Classification – v1.0</vt:lpstr>
      <vt:lpstr>Algorithmic classification – v1.0</vt:lpstr>
      <vt:lpstr>Algorithmic classification – v1.0  equations classified as other</vt:lpstr>
      <vt:lpstr>Algorithmic classification – v1.0  equations classified as other</vt:lpstr>
      <vt:lpstr>Algorithmic classification – v1.0  equations classified as other</vt:lpstr>
      <vt:lpstr>Algorithmic classification – v1.0  charts classified as equations</vt:lpstr>
      <vt:lpstr>Algorithmic classification – v1.0  charts classified as equations</vt:lpstr>
      <vt:lpstr>Algorithmic classification – v1.0  charts classified as equations</vt:lpstr>
      <vt:lpstr>Algorithmic classification – v1.0  charts classified as equations</vt:lpstr>
      <vt:lpstr>Take-away message</vt:lpstr>
      <vt:lpstr>Thanks to</vt:lpstr>
      <vt:lpstr>PowerPoint Presentation</vt:lpstr>
      <vt:lpstr>Bookshare, A Benetech Initiative  </vt:lpstr>
      <vt:lpstr>DIAGRAM Center Community</vt:lpstr>
      <vt:lpstr>PowerPoint Presentation</vt:lpstr>
      <vt:lpstr>The Problem</vt:lpstr>
      <vt:lpstr>Benetech’s Math Detective Project</vt:lpstr>
      <vt:lpstr>Creating an end-to-end remediation workflow</vt:lpstr>
      <vt:lpstr>PowerPoint Presentation</vt:lpstr>
      <vt:lpstr>Incorrectly labeled as “ Math Expressions”</vt:lpstr>
      <vt:lpstr>Incorrectly labelled as “Other Content”</vt:lpstr>
      <vt:lpstr>PowerPoint Presentation</vt:lpstr>
      <vt:lpstr>Example: Single-line expression</vt:lpstr>
      <vt:lpstr>Example: Multi-line expression in blue</vt:lpstr>
      <vt:lpstr>The Pursuit for Automation: Summary of Outcomes</vt:lpstr>
      <vt:lpstr>InftyReader</vt:lpstr>
      <vt:lpstr>What is InftyReader?</vt:lpstr>
      <vt:lpstr>InftyReader: Target Documents</vt:lpstr>
      <vt:lpstr>Example: Simple Layout Document</vt:lpstr>
      <vt:lpstr>Example: Complex Layout Document.</vt:lpstr>
      <vt:lpstr>InftyReader: Minimum Requirements</vt:lpstr>
      <vt:lpstr>No Pixilation, 600DPI, B&amp;W (Binary) Only, Example 1</vt:lpstr>
      <vt:lpstr>No Pixilation, 600DPI, B&amp;W (Binary) Only, Example 2</vt:lpstr>
      <vt:lpstr>Examples of Images That do not Meet InftyReader’s Minimum Requirements</vt:lpstr>
      <vt:lpstr>Pixelated, Grayscale Characters</vt:lpstr>
      <vt:lpstr>Pixelated and/or Grayscale Characters</vt:lpstr>
      <vt:lpstr>Background Colors</vt:lpstr>
      <vt:lpstr>Dirty Background or Off-Horizontal</vt:lpstr>
      <vt:lpstr>Characters Running Together</vt:lpstr>
      <vt:lpstr>Broken Characters</vt:lpstr>
      <vt:lpstr>Background Patterns</vt:lpstr>
      <vt:lpstr>InftyReader3: New Features</vt:lpstr>
      <vt:lpstr>Cut-and-Paste Conversion</vt:lpstr>
      <vt:lpstr>E-Born PDF</vt:lpstr>
      <vt:lpstr>Recognition of STEM Contents in E-Born PDF</vt:lpstr>
      <vt:lpstr>ChattyInfty3: Accessible STEM-Document Editor</vt:lpstr>
      <vt:lpstr>What is ChattyInfty 3?</vt:lpstr>
      <vt:lpstr>ChattyInfty 3: File Export Formats (1 of 2) </vt:lpstr>
      <vt:lpstr>ChattyInfty 3: File Export Formats (2 of 2)</vt:lpstr>
      <vt:lpstr>Contact Information</vt:lpstr>
      <vt:lpstr>Acknowledgement</vt:lpstr>
      <vt:lpstr>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Ways to Automate Image Description Production for STEM</dc:title>
  <dc:creator>Ender Tekin</dc:creator>
  <cp:lastModifiedBy>Amaya Webster</cp:lastModifiedBy>
  <cp:revision>47</cp:revision>
  <dcterms:created xsi:type="dcterms:W3CDTF">2018-03-07T16:58:51Z</dcterms:created>
  <dcterms:modified xsi:type="dcterms:W3CDTF">2018-03-27T00:21:58Z</dcterms:modified>
</cp:coreProperties>
</file>