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71" r:id="rId6"/>
    <p:sldId id="272" r:id="rId7"/>
    <p:sldId id="278" r:id="rId8"/>
    <p:sldId id="260" r:id="rId9"/>
    <p:sldId id="270" r:id="rId10"/>
    <p:sldId id="275" r:id="rId11"/>
    <p:sldId id="262" r:id="rId12"/>
    <p:sldId id="263" r:id="rId13"/>
    <p:sldId id="264" r:id="rId14"/>
    <p:sldId id="265" r:id="rId15"/>
    <p:sldId id="273" r:id="rId16"/>
    <p:sldId id="274" r:id="rId17"/>
    <p:sldId id="276" r:id="rId18"/>
    <p:sldId id="267" r:id="rId19"/>
    <p:sldId id="269" r:id="rId20"/>
    <p:sldId id="277" r:id="rId21"/>
    <p:sldId id="268" r:id="rId22"/>
    <p:sldId id="279" r:id="rId23"/>
    <p:sldId id="280" r:id="rId24"/>
    <p:sldId id="26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1" autoAdjust="0"/>
    <p:restoredTop sz="94660"/>
  </p:normalViewPr>
  <p:slideViewPr>
    <p:cSldViewPr snapToGrid="0">
      <p:cViewPr varScale="1">
        <p:scale>
          <a:sx n="76" d="100"/>
          <a:sy n="76"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VFO open bug tracker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911043811831213E-2"/>
          <c:y val="0.17428571428571429"/>
          <c:w val="0.92826844336765602"/>
          <c:h val="0.70487243442395786"/>
        </c:manualLayout>
      </c:layout>
      <c:barChart>
        <c:barDir val="col"/>
        <c:grouping val="clustered"/>
        <c:varyColors val="0"/>
        <c:ser>
          <c:idx val="0"/>
          <c:order val="0"/>
          <c:spPr>
            <a:solidFill>
              <a:schemeClr val="accent1"/>
            </a:solidFill>
            <a:ln>
              <a:noFill/>
            </a:ln>
            <a:effectLst/>
          </c:spPr>
          <c:invertIfNegative val="0"/>
          <c:cat>
            <c:strRef>
              <c:f>Sheet1!$A$1:$J$1</c:f>
              <c:strCache>
                <c:ptCount val="10"/>
                <c:pt idx="0">
                  <c:v>IE bug</c:v>
                </c:pt>
                <c:pt idx="1">
                  <c:v>Firefox Bug</c:v>
                </c:pt>
                <c:pt idx="2">
                  <c:v>Chrome bug</c:v>
                </c:pt>
                <c:pt idx="3">
                  <c:v>Edge bug</c:v>
                </c:pt>
                <c:pt idx="4">
                  <c:v>JAWS bug</c:v>
                </c:pt>
                <c:pt idx="5">
                  <c:v>JAWS bugs filed</c:v>
                </c:pt>
                <c:pt idx="6">
                  <c:v>JAWS bug Fixed</c:v>
                </c:pt>
                <c:pt idx="7">
                  <c:v>Developer bug</c:v>
                </c:pt>
                <c:pt idx="8">
                  <c:v>Can't reproduce</c:v>
                </c:pt>
                <c:pt idx="9">
                  <c:v>Feature request</c:v>
                </c:pt>
              </c:strCache>
            </c:strRef>
          </c:cat>
          <c:val>
            <c:numRef>
              <c:f>Sheet1!$A$2:$J$2</c:f>
              <c:numCache>
                <c:formatCode>General</c:formatCode>
                <c:ptCount val="10"/>
                <c:pt idx="0">
                  <c:v>11</c:v>
                </c:pt>
                <c:pt idx="1">
                  <c:v>3</c:v>
                </c:pt>
                <c:pt idx="2">
                  <c:v>5</c:v>
                </c:pt>
                <c:pt idx="3">
                  <c:v>3</c:v>
                </c:pt>
                <c:pt idx="4">
                  <c:v>14</c:v>
                </c:pt>
                <c:pt idx="5">
                  <c:v>17</c:v>
                </c:pt>
                <c:pt idx="6">
                  <c:v>7</c:v>
                </c:pt>
                <c:pt idx="7">
                  <c:v>3</c:v>
                </c:pt>
                <c:pt idx="8">
                  <c:v>3</c:v>
                </c:pt>
                <c:pt idx="9">
                  <c:v>2</c:v>
                </c:pt>
              </c:numCache>
            </c:numRef>
          </c:val>
          <c:extLst>
            <c:ext xmlns:c16="http://schemas.microsoft.com/office/drawing/2014/chart" uri="{C3380CC4-5D6E-409C-BE32-E72D297353CC}">
              <c16:uniqueId val="{00000000-B26F-4F42-9BA2-15395F2B4D9B}"/>
            </c:ext>
          </c:extLst>
        </c:ser>
        <c:dLbls>
          <c:showLegendKey val="0"/>
          <c:showVal val="0"/>
          <c:showCatName val="0"/>
          <c:showSerName val="0"/>
          <c:showPercent val="0"/>
          <c:showBubbleSize val="0"/>
        </c:dLbls>
        <c:gapWidth val="219"/>
        <c:overlap val="-27"/>
        <c:axId val="1587642671"/>
        <c:axId val="1714682351"/>
      </c:barChart>
      <c:catAx>
        <c:axId val="158764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714682351"/>
        <c:crosses val="autoZero"/>
        <c:auto val="1"/>
        <c:lblAlgn val="ctr"/>
        <c:lblOffset val="100"/>
        <c:noMultiLvlLbl val="0"/>
      </c:catAx>
      <c:valAx>
        <c:axId val="1714682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5876426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906BD-FD78-479F-9107-097A9A64CC5C}"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9DBC2231-E49A-4077-9213-F4645B2A9E3A}">
      <dgm:prSet phldrT="[Text]"/>
      <dgm:spPr/>
      <dgm:t>
        <a:bodyPr/>
        <a:lstStyle/>
        <a:p>
          <a:r>
            <a:rPr lang="en-GB" dirty="0"/>
            <a:t>Issue raised</a:t>
          </a:r>
        </a:p>
      </dgm:t>
    </dgm:pt>
    <dgm:pt modelId="{D7549A74-3AE2-4990-B661-74BA17D01D1F}" type="parTrans" cxnId="{B878E4A1-0586-4FA0-950A-3C3F8EEE867B}">
      <dgm:prSet/>
      <dgm:spPr/>
      <dgm:t>
        <a:bodyPr/>
        <a:lstStyle/>
        <a:p>
          <a:endParaRPr lang="en-GB"/>
        </a:p>
      </dgm:t>
    </dgm:pt>
    <dgm:pt modelId="{46F69D7A-7CBA-4A75-BE20-066695F88E78}" type="sibTrans" cxnId="{B878E4A1-0586-4FA0-950A-3C3F8EEE867B}">
      <dgm:prSet/>
      <dgm:spPr/>
      <dgm:t>
        <a:bodyPr/>
        <a:lstStyle/>
        <a:p>
          <a:endParaRPr lang="en-GB"/>
        </a:p>
      </dgm:t>
    </dgm:pt>
    <dgm:pt modelId="{BF2D8837-0BCF-496B-89A9-2F3754721101}">
      <dgm:prSet phldrT="[Text]"/>
      <dgm:spPr/>
      <dgm:t>
        <a:bodyPr/>
        <a:lstStyle/>
        <a:p>
          <a:r>
            <a:rPr lang="en-GB" dirty="0"/>
            <a:t>triaged</a:t>
          </a:r>
        </a:p>
      </dgm:t>
    </dgm:pt>
    <dgm:pt modelId="{46216AB1-29C5-42D9-84C6-ABDDF32FCBDD}" type="parTrans" cxnId="{53BE13A0-CEAC-45DD-AAC1-3B2928596AA1}">
      <dgm:prSet/>
      <dgm:spPr/>
      <dgm:t>
        <a:bodyPr/>
        <a:lstStyle/>
        <a:p>
          <a:endParaRPr lang="en-GB"/>
        </a:p>
      </dgm:t>
    </dgm:pt>
    <dgm:pt modelId="{D922A842-72EA-453E-866F-F0F372447293}" type="sibTrans" cxnId="{53BE13A0-CEAC-45DD-AAC1-3B2928596AA1}">
      <dgm:prSet/>
      <dgm:spPr/>
      <dgm:t>
        <a:bodyPr/>
        <a:lstStyle/>
        <a:p>
          <a:endParaRPr lang="en-GB"/>
        </a:p>
      </dgm:t>
    </dgm:pt>
    <dgm:pt modelId="{1FC5E14C-6F1D-428F-97C4-0C97C7E9B43C}">
      <dgm:prSet phldrT="[Text]"/>
      <dgm:spPr/>
      <dgm:t>
        <a:bodyPr/>
        <a:lstStyle/>
        <a:p>
          <a:r>
            <a:rPr lang="en-GB" dirty="0"/>
            <a:t>Bug filed</a:t>
          </a:r>
        </a:p>
      </dgm:t>
    </dgm:pt>
    <dgm:pt modelId="{FB84C105-B5A8-44C5-9A59-0A15AA8A8238}" type="parTrans" cxnId="{10515DC6-85DA-4235-A6BD-24E610DE9AF9}">
      <dgm:prSet/>
      <dgm:spPr/>
      <dgm:t>
        <a:bodyPr/>
        <a:lstStyle/>
        <a:p>
          <a:endParaRPr lang="en-GB"/>
        </a:p>
      </dgm:t>
    </dgm:pt>
    <dgm:pt modelId="{88B4C712-9EC8-4D9A-B60F-D0E2B86028DE}" type="sibTrans" cxnId="{10515DC6-85DA-4235-A6BD-24E610DE9AF9}">
      <dgm:prSet/>
      <dgm:spPr/>
      <dgm:t>
        <a:bodyPr/>
        <a:lstStyle/>
        <a:p>
          <a:endParaRPr lang="en-GB"/>
        </a:p>
      </dgm:t>
    </dgm:pt>
    <dgm:pt modelId="{5280C409-9C21-4D67-A3AB-E75479FFE17C}">
      <dgm:prSet phldrT="[Text]"/>
      <dgm:spPr/>
      <dgm:t>
        <a:bodyPr/>
        <a:lstStyle/>
        <a:p>
          <a:r>
            <a:rPr lang="en-GB" dirty="0"/>
            <a:t>Bug tracked</a:t>
          </a:r>
        </a:p>
      </dgm:t>
    </dgm:pt>
    <dgm:pt modelId="{9CAAE87A-C262-426F-B13D-B3DA16B7A21F}" type="parTrans" cxnId="{8EF35923-84A3-45CA-9F97-79735439B117}">
      <dgm:prSet/>
      <dgm:spPr/>
      <dgm:t>
        <a:bodyPr/>
        <a:lstStyle/>
        <a:p>
          <a:endParaRPr lang="en-GB"/>
        </a:p>
      </dgm:t>
    </dgm:pt>
    <dgm:pt modelId="{0DD9561C-8C3D-489F-B405-68CDF6A45BD1}" type="sibTrans" cxnId="{8EF35923-84A3-45CA-9F97-79735439B117}">
      <dgm:prSet/>
      <dgm:spPr/>
      <dgm:t>
        <a:bodyPr/>
        <a:lstStyle/>
        <a:p>
          <a:endParaRPr lang="en-GB"/>
        </a:p>
      </dgm:t>
    </dgm:pt>
    <dgm:pt modelId="{74B3522F-CB19-4D91-8925-2A822804F0DC}">
      <dgm:prSet phldrT="[Text]"/>
      <dgm:spPr/>
      <dgm:t>
        <a:bodyPr/>
        <a:lstStyle/>
        <a:p>
          <a:r>
            <a:rPr lang="en-GB" dirty="0"/>
            <a:t>Updates</a:t>
          </a:r>
        </a:p>
      </dgm:t>
    </dgm:pt>
    <dgm:pt modelId="{D54B17F1-15DC-4EA7-8CEC-2CEACD7E10AE}" type="parTrans" cxnId="{9F7A2BAF-2E81-4369-A114-DDB384F78188}">
      <dgm:prSet/>
      <dgm:spPr/>
      <dgm:t>
        <a:bodyPr/>
        <a:lstStyle/>
        <a:p>
          <a:endParaRPr lang="en-GB"/>
        </a:p>
      </dgm:t>
    </dgm:pt>
    <dgm:pt modelId="{C44ECCDD-1F12-423A-9BA3-70E1EB57C232}" type="sibTrans" cxnId="{9F7A2BAF-2E81-4369-A114-DDB384F78188}">
      <dgm:prSet/>
      <dgm:spPr/>
      <dgm:t>
        <a:bodyPr/>
        <a:lstStyle/>
        <a:p>
          <a:endParaRPr lang="en-GB"/>
        </a:p>
      </dgm:t>
    </dgm:pt>
    <dgm:pt modelId="{6102D49F-CC33-495C-92B2-FF8A3972B0C0}" type="pres">
      <dgm:prSet presAssocID="{043906BD-FD78-479F-9107-097A9A64CC5C}" presName="cycle" presStyleCnt="0">
        <dgm:presLayoutVars>
          <dgm:dir/>
          <dgm:resizeHandles val="exact"/>
        </dgm:presLayoutVars>
      </dgm:prSet>
      <dgm:spPr/>
    </dgm:pt>
    <dgm:pt modelId="{9EEB8136-8060-48A6-B870-7A3B68389329}" type="pres">
      <dgm:prSet presAssocID="{9DBC2231-E49A-4077-9213-F4645B2A9E3A}" presName="node" presStyleLbl="node1" presStyleIdx="0" presStyleCnt="5">
        <dgm:presLayoutVars>
          <dgm:bulletEnabled val="1"/>
        </dgm:presLayoutVars>
      </dgm:prSet>
      <dgm:spPr/>
    </dgm:pt>
    <dgm:pt modelId="{C053075A-74DE-40A0-8B7A-A28E7D827F51}" type="pres">
      <dgm:prSet presAssocID="{9DBC2231-E49A-4077-9213-F4645B2A9E3A}" presName="spNode" presStyleCnt="0"/>
      <dgm:spPr/>
    </dgm:pt>
    <dgm:pt modelId="{3C88813B-2BF5-4286-8195-269DCEF9F936}" type="pres">
      <dgm:prSet presAssocID="{46F69D7A-7CBA-4A75-BE20-066695F88E78}" presName="sibTrans" presStyleLbl="sibTrans1D1" presStyleIdx="0" presStyleCnt="5"/>
      <dgm:spPr/>
    </dgm:pt>
    <dgm:pt modelId="{BA97D535-4D94-4EB0-B7A0-F50EDF5AF55F}" type="pres">
      <dgm:prSet presAssocID="{BF2D8837-0BCF-496B-89A9-2F3754721101}" presName="node" presStyleLbl="node1" presStyleIdx="1" presStyleCnt="5">
        <dgm:presLayoutVars>
          <dgm:bulletEnabled val="1"/>
        </dgm:presLayoutVars>
      </dgm:prSet>
      <dgm:spPr/>
    </dgm:pt>
    <dgm:pt modelId="{475DC804-FE0D-4DED-B424-7D77FCB27104}" type="pres">
      <dgm:prSet presAssocID="{BF2D8837-0BCF-496B-89A9-2F3754721101}" presName="spNode" presStyleCnt="0"/>
      <dgm:spPr/>
    </dgm:pt>
    <dgm:pt modelId="{36D8DDC9-CE4D-41AC-862E-45DC56D6F8E4}" type="pres">
      <dgm:prSet presAssocID="{D922A842-72EA-453E-866F-F0F372447293}" presName="sibTrans" presStyleLbl="sibTrans1D1" presStyleIdx="1" presStyleCnt="5"/>
      <dgm:spPr/>
    </dgm:pt>
    <dgm:pt modelId="{7E30F535-6159-4133-8C26-666889EADF28}" type="pres">
      <dgm:prSet presAssocID="{1FC5E14C-6F1D-428F-97C4-0C97C7E9B43C}" presName="node" presStyleLbl="node1" presStyleIdx="2" presStyleCnt="5">
        <dgm:presLayoutVars>
          <dgm:bulletEnabled val="1"/>
        </dgm:presLayoutVars>
      </dgm:prSet>
      <dgm:spPr/>
    </dgm:pt>
    <dgm:pt modelId="{27F55F6C-B4C8-410B-B34D-49C7983DD161}" type="pres">
      <dgm:prSet presAssocID="{1FC5E14C-6F1D-428F-97C4-0C97C7E9B43C}" presName="spNode" presStyleCnt="0"/>
      <dgm:spPr/>
    </dgm:pt>
    <dgm:pt modelId="{D24CF533-4B61-4BF7-9D1D-0E2EF34EC25A}" type="pres">
      <dgm:prSet presAssocID="{88B4C712-9EC8-4D9A-B60F-D0E2B86028DE}" presName="sibTrans" presStyleLbl="sibTrans1D1" presStyleIdx="2" presStyleCnt="5"/>
      <dgm:spPr/>
    </dgm:pt>
    <dgm:pt modelId="{B90B10E6-AFC3-4CCE-873C-575733F5B8C9}" type="pres">
      <dgm:prSet presAssocID="{5280C409-9C21-4D67-A3AB-E75479FFE17C}" presName="node" presStyleLbl="node1" presStyleIdx="3" presStyleCnt="5">
        <dgm:presLayoutVars>
          <dgm:bulletEnabled val="1"/>
        </dgm:presLayoutVars>
      </dgm:prSet>
      <dgm:spPr/>
    </dgm:pt>
    <dgm:pt modelId="{E9298835-A46D-4098-9E2A-D15C218899FD}" type="pres">
      <dgm:prSet presAssocID="{5280C409-9C21-4D67-A3AB-E75479FFE17C}" presName="spNode" presStyleCnt="0"/>
      <dgm:spPr/>
    </dgm:pt>
    <dgm:pt modelId="{6087EF43-341E-48C0-85F3-EF88F4F5FC95}" type="pres">
      <dgm:prSet presAssocID="{0DD9561C-8C3D-489F-B405-68CDF6A45BD1}" presName="sibTrans" presStyleLbl="sibTrans1D1" presStyleIdx="3" presStyleCnt="5"/>
      <dgm:spPr/>
    </dgm:pt>
    <dgm:pt modelId="{0A9FBD70-F420-4255-A818-E01FE47DDC85}" type="pres">
      <dgm:prSet presAssocID="{74B3522F-CB19-4D91-8925-2A822804F0DC}" presName="node" presStyleLbl="node1" presStyleIdx="4" presStyleCnt="5">
        <dgm:presLayoutVars>
          <dgm:bulletEnabled val="1"/>
        </dgm:presLayoutVars>
      </dgm:prSet>
      <dgm:spPr/>
    </dgm:pt>
    <dgm:pt modelId="{9793EDFB-85E8-4DB3-9EB6-96D02ADFD87B}" type="pres">
      <dgm:prSet presAssocID="{74B3522F-CB19-4D91-8925-2A822804F0DC}" presName="spNode" presStyleCnt="0"/>
      <dgm:spPr/>
    </dgm:pt>
    <dgm:pt modelId="{866194A8-6A3C-48E7-9FB3-4F4B9548741E}" type="pres">
      <dgm:prSet presAssocID="{C44ECCDD-1F12-423A-9BA3-70E1EB57C232}" presName="sibTrans" presStyleLbl="sibTrans1D1" presStyleIdx="4" presStyleCnt="5"/>
      <dgm:spPr/>
    </dgm:pt>
  </dgm:ptLst>
  <dgm:cxnLst>
    <dgm:cxn modelId="{12E0421E-70CD-407E-84D3-2B97EECAD177}" type="presOf" srcId="{BF2D8837-0BCF-496B-89A9-2F3754721101}" destId="{BA97D535-4D94-4EB0-B7A0-F50EDF5AF55F}" srcOrd="0" destOrd="0" presId="urn:microsoft.com/office/officeart/2005/8/layout/cycle5"/>
    <dgm:cxn modelId="{1118FD1F-9B3D-467D-8370-821639B6E8E0}" type="presOf" srcId="{0DD9561C-8C3D-489F-B405-68CDF6A45BD1}" destId="{6087EF43-341E-48C0-85F3-EF88F4F5FC95}" srcOrd="0" destOrd="0" presId="urn:microsoft.com/office/officeart/2005/8/layout/cycle5"/>
    <dgm:cxn modelId="{8EF35923-84A3-45CA-9F97-79735439B117}" srcId="{043906BD-FD78-479F-9107-097A9A64CC5C}" destId="{5280C409-9C21-4D67-A3AB-E75479FFE17C}" srcOrd="3" destOrd="0" parTransId="{9CAAE87A-C262-426F-B13D-B3DA16B7A21F}" sibTransId="{0DD9561C-8C3D-489F-B405-68CDF6A45BD1}"/>
    <dgm:cxn modelId="{EBAAAE31-0850-42EE-9D0F-9615823C94D2}" type="presOf" srcId="{46F69D7A-7CBA-4A75-BE20-066695F88E78}" destId="{3C88813B-2BF5-4286-8195-269DCEF9F936}" srcOrd="0" destOrd="0" presId="urn:microsoft.com/office/officeart/2005/8/layout/cycle5"/>
    <dgm:cxn modelId="{827C2571-B93E-4CE3-96D5-D77B5E9D0F93}" type="presOf" srcId="{88B4C712-9EC8-4D9A-B60F-D0E2B86028DE}" destId="{D24CF533-4B61-4BF7-9D1D-0E2EF34EC25A}" srcOrd="0" destOrd="0" presId="urn:microsoft.com/office/officeart/2005/8/layout/cycle5"/>
    <dgm:cxn modelId="{C42AE980-FDFF-4D2E-8B8F-D069159C491C}" type="presOf" srcId="{D922A842-72EA-453E-866F-F0F372447293}" destId="{36D8DDC9-CE4D-41AC-862E-45DC56D6F8E4}" srcOrd="0" destOrd="0" presId="urn:microsoft.com/office/officeart/2005/8/layout/cycle5"/>
    <dgm:cxn modelId="{1D8F6C8F-CB29-4C1E-A630-B6C05CB51D02}" type="presOf" srcId="{74B3522F-CB19-4D91-8925-2A822804F0DC}" destId="{0A9FBD70-F420-4255-A818-E01FE47DDC85}" srcOrd="0" destOrd="0" presId="urn:microsoft.com/office/officeart/2005/8/layout/cycle5"/>
    <dgm:cxn modelId="{D229518F-A8C2-4645-A177-058706ACB9BA}" type="presOf" srcId="{C44ECCDD-1F12-423A-9BA3-70E1EB57C232}" destId="{866194A8-6A3C-48E7-9FB3-4F4B9548741E}" srcOrd="0" destOrd="0" presId="urn:microsoft.com/office/officeart/2005/8/layout/cycle5"/>
    <dgm:cxn modelId="{53BE13A0-CEAC-45DD-AAC1-3B2928596AA1}" srcId="{043906BD-FD78-479F-9107-097A9A64CC5C}" destId="{BF2D8837-0BCF-496B-89A9-2F3754721101}" srcOrd="1" destOrd="0" parTransId="{46216AB1-29C5-42D9-84C6-ABDDF32FCBDD}" sibTransId="{D922A842-72EA-453E-866F-F0F372447293}"/>
    <dgm:cxn modelId="{B878E4A1-0586-4FA0-950A-3C3F8EEE867B}" srcId="{043906BD-FD78-479F-9107-097A9A64CC5C}" destId="{9DBC2231-E49A-4077-9213-F4645B2A9E3A}" srcOrd="0" destOrd="0" parTransId="{D7549A74-3AE2-4990-B661-74BA17D01D1F}" sibTransId="{46F69D7A-7CBA-4A75-BE20-066695F88E78}"/>
    <dgm:cxn modelId="{204CDCA2-CEC8-478B-9E26-3CAEE6468AE6}" type="presOf" srcId="{5280C409-9C21-4D67-A3AB-E75479FFE17C}" destId="{B90B10E6-AFC3-4CCE-873C-575733F5B8C9}" srcOrd="0" destOrd="0" presId="urn:microsoft.com/office/officeart/2005/8/layout/cycle5"/>
    <dgm:cxn modelId="{9F7A2BAF-2E81-4369-A114-DDB384F78188}" srcId="{043906BD-FD78-479F-9107-097A9A64CC5C}" destId="{74B3522F-CB19-4D91-8925-2A822804F0DC}" srcOrd="4" destOrd="0" parTransId="{D54B17F1-15DC-4EA7-8CEC-2CEACD7E10AE}" sibTransId="{C44ECCDD-1F12-423A-9BA3-70E1EB57C232}"/>
    <dgm:cxn modelId="{10515DC6-85DA-4235-A6BD-24E610DE9AF9}" srcId="{043906BD-FD78-479F-9107-097A9A64CC5C}" destId="{1FC5E14C-6F1D-428F-97C4-0C97C7E9B43C}" srcOrd="2" destOrd="0" parTransId="{FB84C105-B5A8-44C5-9A59-0A15AA8A8238}" sibTransId="{88B4C712-9EC8-4D9A-B60F-D0E2B86028DE}"/>
    <dgm:cxn modelId="{6491EBD4-6ED0-4D8F-8101-906C5695127F}" type="presOf" srcId="{1FC5E14C-6F1D-428F-97C4-0C97C7E9B43C}" destId="{7E30F535-6159-4133-8C26-666889EADF28}" srcOrd="0" destOrd="0" presId="urn:microsoft.com/office/officeart/2005/8/layout/cycle5"/>
    <dgm:cxn modelId="{A46B1BF3-C43E-4B9C-8847-91FD7F1F06ED}" type="presOf" srcId="{043906BD-FD78-479F-9107-097A9A64CC5C}" destId="{6102D49F-CC33-495C-92B2-FF8A3972B0C0}" srcOrd="0" destOrd="0" presId="urn:microsoft.com/office/officeart/2005/8/layout/cycle5"/>
    <dgm:cxn modelId="{FFCB63F8-A22A-4BCE-BE6E-7EB1A01DA51A}" type="presOf" srcId="{9DBC2231-E49A-4077-9213-F4645B2A9E3A}" destId="{9EEB8136-8060-48A6-B870-7A3B68389329}" srcOrd="0" destOrd="0" presId="urn:microsoft.com/office/officeart/2005/8/layout/cycle5"/>
    <dgm:cxn modelId="{33FBF587-2C9C-4D7A-B2CE-FF38957D4013}" type="presParOf" srcId="{6102D49F-CC33-495C-92B2-FF8A3972B0C0}" destId="{9EEB8136-8060-48A6-B870-7A3B68389329}" srcOrd="0" destOrd="0" presId="urn:microsoft.com/office/officeart/2005/8/layout/cycle5"/>
    <dgm:cxn modelId="{CEE5A8B5-6D97-45B2-BF06-7A528842EB25}" type="presParOf" srcId="{6102D49F-CC33-495C-92B2-FF8A3972B0C0}" destId="{C053075A-74DE-40A0-8B7A-A28E7D827F51}" srcOrd="1" destOrd="0" presId="urn:microsoft.com/office/officeart/2005/8/layout/cycle5"/>
    <dgm:cxn modelId="{BA797148-6F21-4774-84B2-1874859C6584}" type="presParOf" srcId="{6102D49F-CC33-495C-92B2-FF8A3972B0C0}" destId="{3C88813B-2BF5-4286-8195-269DCEF9F936}" srcOrd="2" destOrd="0" presId="urn:microsoft.com/office/officeart/2005/8/layout/cycle5"/>
    <dgm:cxn modelId="{94073027-790F-478F-AECC-C34AFD9E9B47}" type="presParOf" srcId="{6102D49F-CC33-495C-92B2-FF8A3972B0C0}" destId="{BA97D535-4D94-4EB0-B7A0-F50EDF5AF55F}" srcOrd="3" destOrd="0" presId="urn:microsoft.com/office/officeart/2005/8/layout/cycle5"/>
    <dgm:cxn modelId="{D6D204F9-E9AD-498E-83FB-2BFD2DEDB18F}" type="presParOf" srcId="{6102D49F-CC33-495C-92B2-FF8A3972B0C0}" destId="{475DC804-FE0D-4DED-B424-7D77FCB27104}" srcOrd="4" destOrd="0" presId="urn:microsoft.com/office/officeart/2005/8/layout/cycle5"/>
    <dgm:cxn modelId="{AC80DC1D-1B1B-4BF3-B165-6E788EB30845}" type="presParOf" srcId="{6102D49F-CC33-495C-92B2-FF8A3972B0C0}" destId="{36D8DDC9-CE4D-41AC-862E-45DC56D6F8E4}" srcOrd="5" destOrd="0" presId="urn:microsoft.com/office/officeart/2005/8/layout/cycle5"/>
    <dgm:cxn modelId="{1F7198EF-53A6-4C4B-A3B4-F09D69B98BEF}" type="presParOf" srcId="{6102D49F-CC33-495C-92B2-FF8A3972B0C0}" destId="{7E30F535-6159-4133-8C26-666889EADF28}" srcOrd="6" destOrd="0" presId="urn:microsoft.com/office/officeart/2005/8/layout/cycle5"/>
    <dgm:cxn modelId="{62A80849-97ED-4E3D-B860-3C21BF1570E6}" type="presParOf" srcId="{6102D49F-CC33-495C-92B2-FF8A3972B0C0}" destId="{27F55F6C-B4C8-410B-B34D-49C7983DD161}" srcOrd="7" destOrd="0" presId="urn:microsoft.com/office/officeart/2005/8/layout/cycle5"/>
    <dgm:cxn modelId="{C8B74A4F-C4F2-4B11-BD68-09ACC9540C53}" type="presParOf" srcId="{6102D49F-CC33-495C-92B2-FF8A3972B0C0}" destId="{D24CF533-4B61-4BF7-9D1D-0E2EF34EC25A}" srcOrd="8" destOrd="0" presId="urn:microsoft.com/office/officeart/2005/8/layout/cycle5"/>
    <dgm:cxn modelId="{34D50281-5918-43BC-81ED-D54CA7C6FE9B}" type="presParOf" srcId="{6102D49F-CC33-495C-92B2-FF8A3972B0C0}" destId="{B90B10E6-AFC3-4CCE-873C-575733F5B8C9}" srcOrd="9" destOrd="0" presId="urn:microsoft.com/office/officeart/2005/8/layout/cycle5"/>
    <dgm:cxn modelId="{7BA3E555-7BC2-4AA6-B932-E3C1B75A0B38}" type="presParOf" srcId="{6102D49F-CC33-495C-92B2-FF8A3972B0C0}" destId="{E9298835-A46D-4098-9E2A-D15C218899FD}" srcOrd="10" destOrd="0" presId="urn:microsoft.com/office/officeart/2005/8/layout/cycle5"/>
    <dgm:cxn modelId="{95EEBA93-609D-4D6D-87AA-4F7C2E0EB6FA}" type="presParOf" srcId="{6102D49F-CC33-495C-92B2-FF8A3972B0C0}" destId="{6087EF43-341E-48C0-85F3-EF88F4F5FC95}" srcOrd="11" destOrd="0" presId="urn:microsoft.com/office/officeart/2005/8/layout/cycle5"/>
    <dgm:cxn modelId="{000E2E9E-9F92-42EF-A858-1C21DAF8915E}" type="presParOf" srcId="{6102D49F-CC33-495C-92B2-FF8A3972B0C0}" destId="{0A9FBD70-F420-4255-A818-E01FE47DDC85}" srcOrd="12" destOrd="0" presId="urn:microsoft.com/office/officeart/2005/8/layout/cycle5"/>
    <dgm:cxn modelId="{B08EB8BE-39A4-4360-B738-76B322FE9E07}" type="presParOf" srcId="{6102D49F-CC33-495C-92B2-FF8A3972B0C0}" destId="{9793EDFB-85E8-4DB3-9EB6-96D02ADFD87B}" srcOrd="13" destOrd="0" presId="urn:microsoft.com/office/officeart/2005/8/layout/cycle5"/>
    <dgm:cxn modelId="{2DF50652-361C-4C4C-B5C9-1F0DFE5FD7AF}" type="presParOf" srcId="{6102D49F-CC33-495C-92B2-FF8A3972B0C0}" destId="{866194A8-6A3C-48E7-9FB3-4F4B9548741E}"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B8136-8060-48A6-B870-7A3B68389329}">
      <dsp:nvSpPr>
        <dsp:cNvPr id="0" name=""/>
        <dsp:cNvSpPr/>
      </dsp:nvSpPr>
      <dsp:spPr>
        <a:xfrm>
          <a:off x="3898503" y="1358"/>
          <a:ext cx="1143793" cy="743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Issue raised</a:t>
          </a:r>
        </a:p>
      </dsp:txBody>
      <dsp:txXfrm>
        <a:off x="3934796" y="37651"/>
        <a:ext cx="1071207" cy="670879"/>
      </dsp:txXfrm>
    </dsp:sp>
    <dsp:sp modelId="{3C88813B-2BF5-4286-8195-269DCEF9F936}">
      <dsp:nvSpPr>
        <dsp:cNvPr id="0" name=""/>
        <dsp:cNvSpPr/>
      </dsp:nvSpPr>
      <dsp:spPr>
        <a:xfrm>
          <a:off x="2984538" y="373091"/>
          <a:ext cx="2971723" cy="2971723"/>
        </a:xfrm>
        <a:custGeom>
          <a:avLst/>
          <a:gdLst/>
          <a:ahLst/>
          <a:cxnLst/>
          <a:rect l="0" t="0" r="0" b="0"/>
          <a:pathLst>
            <a:path>
              <a:moveTo>
                <a:pt x="2211109" y="189019"/>
              </a:moveTo>
              <a:arcTo wR="1485861" hR="1485861" stAng="17952943" swAng="121231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A97D535-4D94-4EB0-B7A0-F50EDF5AF55F}">
      <dsp:nvSpPr>
        <dsp:cNvPr id="0" name=""/>
        <dsp:cNvSpPr/>
      </dsp:nvSpPr>
      <dsp:spPr>
        <a:xfrm>
          <a:off x="5311641" y="1028063"/>
          <a:ext cx="1143793" cy="743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triaged</a:t>
          </a:r>
        </a:p>
      </dsp:txBody>
      <dsp:txXfrm>
        <a:off x="5347934" y="1064356"/>
        <a:ext cx="1071207" cy="670879"/>
      </dsp:txXfrm>
    </dsp:sp>
    <dsp:sp modelId="{36D8DDC9-CE4D-41AC-862E-45DC56D6F8E4}">
      <dsp:nvSpPr>
        <dsp:cNvPr id="0" name=""/>
        <dsp:cNvSpPr/>
      </dsp:nvSpPr>
      <dsp:spPr>
        <a:xfrm>
          <a:off x="2984538" y="373091"/>
          <a:ext cx="2971723" cy="2971723"/>
        </a:xfrm>
        <a:custGeom>
          <a:avLst/>
          <a:gdLst/>
          <a:ahLst/>
          <a:cxnLst/>
          <a:rect l="0" t="0" r="0" b="0"/>
          <a:pathLst>
            <a:path>
              <a:moveTo>
                <a:pt x="2968166" y="1588606"/>
              </a:moveTo>
              <a:arcTo wR="1485861" hR="1485861" stAng="21837905" swAng="136033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7E30F535-6159-4133-8C26-666889EADF28}">
      <dsp:nvSpPr>
        <dsp:cNvPr id="0" name=""/>
        <dsp:cNvSpPr/>
      </dsp:nvSpPr>
      <dsp:spPr>
        <a:xfrm>
          <a:off x="4771870" y="2689307"/>
          <a:ext cx="1143793" cy="743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Bug filed</a:t>
          </a:r>
        </a:p>
      </dsp:txBody>
      <dsp:txXfrm>
        <a:off x="4808163" y="2725600"/>
        <a:ext cx="1071207" cy="670879"/>
      </dsp:txXfrm>
    </dsp:sp>
    <dsp:sp modelId="{D24CF533-4B61-4BF7-9D1D-0E2EF34EC25A}">
      <dsp:nvSpPr>
        <dsp:cNvPr id="0" name=""/>
        <dsp:cNvSpPr/>
      </dsp:nvSpPr>
      <dsp:spPr>
        <a:xfrm>
          <a:off x="2984538" y="373091"/>
          <a:ext cx="2971723" cy="2971723"/>
        </a:xfrm>
        <a:custGeom>
          <a:avLst/>
          <a:gdLst/>
          <a:ahLst/>
          <a:cxnLst/>
          <a:rect l="0" t="0" r="0" b="0"/>
          <a:pathLst>
            <a:path>
              <a:moveTo>
                <a:pt x="1668389" y="2960469"/>
              </a:moveTo>
              <a:arcTo wR="1485861" hR="1485861" stAng="4976627" swAng="84674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B90B10E6-AFC3-4CCE-873C-575733F5B8C9}">
      <dsp:nvSpPr>
        <dsp:cNvPr id="0" name=""/>
        <dsp:cNvSpPr/>
      </dsp:nvSpPr>
      <dsp:spPr>
        <a:xfrm>
          <a:off x="3025135" y="2689307"/>
          <a:ext cx="1143793" cy="743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Bug tracked</a:t>
          </a:r>
        </a:p>
      </dsp:txBody>
      <dsp:txXfrm>
        <a:off x="3061428" y="2725600"/>
        <a:ext cx="1071207" cy="670879"/>
      </dsp:txXfrm>
    </dsp:sp>
    <dsp:sp modelId="{6087EF43-341E-48C0-85F3-EF88F4F5FC95}">
      <dsp:nvSpPr>
        <dsp:cNvPr id="0" name=""/>
        <dsp:cNvSpPr/>
      </dsp:nvSpPr>
      <dsp:spPr>
        <a:xfrm>
          <a:off x="2984538" y="373091"/>
          <a:ext cx="2971723" cy="2971723"/>
        </a:xfrm>
        <a:custGeom>
          <a:avLst/>
          <a:gdLst/>
          <a:ahLst/>
          <a:cxnLst/>
          <a:rect l="0" t="0" r="0" b="0"/>
          <a:pathLst>
            <a:path>
              <a:moveTo>
                <a:pt x="157705" y="2152033"/>
              </a:moveTo>
              <a:arcTo wR="1485861" hR="1485861" stAng="9201765" swAng="136033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A9FBD70-F420-4255-A818-E01FE47DDC85}">
      <dsp:nvSpPr>
        <dsp:cNvPr id="0" name=""/>
        <dsp:cNvSpPr/>
      </dsp:nvSpPr>
      <dsp:spPr>
        <a:xfrm>
          <a:off x="2485364" y="1028063"/>
          <a:ext cx="1143793" cy="743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Updates</a:t>
          </a:r>
        </a:p>
      </dsp:txBody>
      <dsp:txXfrm>
        <a:off x="2521657" y="1064356"/>
        <a:ext cx="1071207" cy="670879"/>
      </dsp:txXfrm>
    </dsp:sp>
    <dsp:sp modelId="{866194A8-6A3C-48E7-9FB3-4F4B9548741E}">
      <dsp:nvSpPr>
        <dsp:cNvPr id="0" name=""/>
        <dsp:cNvSpPr/>
      </dsp:nvSpPr>
      <dsp:spPr>
        <a:xfrm>
          <a:off x="2984538" y="373091"/>
          <a:ext cx="2971723" cy="2971723"/>
        </a:xfrm>
        <a:custGeom>
          <a:avLst/>
          <a:gdLst/>
          <a:ahLst/>
          <a:cxnLst/>
          <a:rect l="0" t="0" r="0" b="0"/>
          <a:pathLst>
            <a:path>
              <a:moveTo>
                <a:pt x="357334" y="519315"/>
              </a:moveTo>
              <a:arcTo wR="1485861" hR="1485861" stAng="13234737" swAng="121231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72450-F607-4E14-9E51-63D25630E06A}" type="datetimeFigureOut">
              <a:rPr lang="en-GB" smtClean="0"/>
              <a:t>20/04/2018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88D56-3DE2-4DBB-B23B-A5202ECA467B}" type="slidenum">
              <a:rPr lang="en-GB" smtClean="0"/>
              <a:t>‹#›</a:t>
            </a:fld>
            <a:endParaRPr lang="en-GB"/>
          </a:p>
        </p:txBody>
      </p:sp>
    </p:spTree>
    <p:extLst>
      <p:ext uri="{BB962C8B-B14F-4D97-AF65-F5344CB8AC3E}">
        <p14:creationId xmlns:p14="http://schemas.microsoft.com/office/powerpoint/2010/main" val="268444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88D56-3DE2-4DBB-B23B-A5202ECA467B}" type="slidenum">
              <a:rPr lang="en-GB" smtClean="0"/>
              <a:t>1</a:t>
            </a:fld>
            <a:endParaRPr lang="en-GB"/>
          </a:p>
        </p:txBody>
      </p:sp>
    </p:spTree>
    <p:extLst>
      <p:ext uri="{BB962C8B-B14F-4D97-AF65-F5344CB8AC3E}">
        <p14:creationId xmlns:p14="http://schemas.microsoft.com/office/powerpoint/2010/main" val="292708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088D56-3DE2-4DBB-B23B-A5202ECA467B}" type="slidenum">
              <a:rPr lang="en-GB" smtClean="0"/>
              <a:t>18</a:t>
            </a:fld>
            <a:endParaRPr lang="en-GB"/>
          </a:p>
        </p:txBody>
      </p:sp>
    </p:spTree>
    <p:extLst>
      <p:ext uri="{BB962C8B-B14F-4D97-AF65-F5344CB8AC3E}">
        <p14:creationId xmlns:p14="http://schemas.microsoft.com/office/powerpoint/2010/main" val="242490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088D56-3DE2-4DBB-B23B-A5202ECA467B}" type="slidenum">
              <a:rPr lang="en-GB" smtClean="0"/>
              <a:t>19</a:t>
            </a:fld>
            <a:endParaRPr lang="en-GB"/>
          </a:p>
        </p:txBody>
      </p:sp>
    </p:spTree>
    <p:extLst>
      <p:ext uri="{BB962C8B-B14F-4D97-AF65-F5344CB8AC3E}">
        <p14:creationId xmlns:p14="http://schemas.microsoft.com/office/powerpoint/2010/main" val="296932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088D56-3DE2-4DBB-B23B-A5202ECA467B}" type="slidenum">
              <a:rPr lang="en-GB" smtClean="0"/>
              <a:t>20</a:t>
            </a:fld>
            <a:endParaRPr lang="en-GB"/>
          </a:p>
        </p:txBody>
      </p:sp>
    </p:spTree>
    <p:extLst>
      <p:ext uri="{BB962C8B-B14F-4D97-AF65-F5344CB8AC3E}">
        <p14:creationId xmlns:p14="http://schemas.microsoft.com/office/powerpoint/2010/main" val="301870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680B-244D-40AE-9FF5-EA592BD81E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E1D809-C78C-4BD1-B0B1-FBA01D8C3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957E1E2-DD28-4B9E-8D00-4DA3E5B66D16}"/>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5" name="Footer Placeholder 4">
            <a:extLst>
              <a:ext uri="{FF2B5EF4-FFF2-40B4-BE49-F238E27FC236}">
                <a16:creationId xmlns:a16="http://schemas.microsoft.com/office/drawing/2014/main" id="{7B8A08F6-60B3-4964-915E-B4D3EAF83D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A87E0-D9AE-45B5-B373-10EF5BE14A73}"/>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10307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020C-7DD0-4EF5-B00B-82AD04BF1EC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50728E-7E98-4493-A026-01A48CA38B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1140F4-0C32-47F5-B1F6-166618BFAE63}"/>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5" name="Footer Placeholder 4">
            <a:extLst>
              <a:ext uri="{FF2B5EF4-FFF2-40B4-BE49-F238E27FC236}">
                <a16:creationId xmlns:a16="http://schemas.microsoft.com/office/drawing/2014/main" id="{780EA39B-9BD5-4F9C-9131-85BD358492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FEFD83-515A-4410-B3CB-1E99383D66D6}"/>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263605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17ABFD-79D7-427E-8CD1-BED1F3E289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33B59F-456C-4C7D-AD3F-1934E506F2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52195-5962-4490-82CF-59DA7A6FF565}"/>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5" name="Footer Placeholder 4">
            <a:extLst>
              <a:ext uri="{FF2B5EF4-FFF2-40B4-BE49-F238E27FC236}">
                <a16:creationId xmlns:a16="http://schemas.microsoft.com/office/drawing/2014/main" id="{B58BF303-C30F-4969-A995-D7AA958D98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030231-6C2B-41C7-A221-FD0617E956F6}"/>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186771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B8C8-A8CF-4D92-95BA-A81CFE49B4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794A66-55F7-432C-8B09-94A98D7E51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3E2712-0B2B-47FB-AEFF-50CBA8AD06E2}"/>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5" name="Footer Placeholder 4">
            <a:extLst>
              <a:ext uri="{FF2B5EF4-FFF2-40B4-BE49-F238E27FC236}">
                <a16:creationId xmlns:a16="http://schemas.microsoft.com/office/drawing/2014/main" id="{E1D9FE16-533B-4B12-9863-78B4A1B69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27A90A-7DF2-4C12-95D1-434FB674CC54}"/>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265296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6A0-85DC-4927-A484-0581CF1BF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77D30D-17CF-470F-9796-CBE59B42B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A5028B-8ED5-4499-B0CE-D38F099B3E38}"/>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5" name="Footer Placeholder 4">
            <a:extLst>
              <a:ext uri="{FF2B5EF4-FFF2-40B4-BE49-F238E27FC236}">
                <a16:creationId xmlns:a16="http://schemas.microsoft.com/office/drawing/2014/main" id="{FAEC7670-A2F3-43E4-BFBF-9B507A6B67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E3CAA8-DF81-4FEB-AC72-4BCD856D698F}"/>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226908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2419-C302-4DC0-A161-B93EB8B75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9C6E7B-34EA-4983-8B27-8D7CA12FA1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D7BB0E-8E43-4E5C-ACA0-E795D3AEF9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C9177A-1043-4337-8360-1325AE81ADE4}"/>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6" name="Footer Placeholder 5">
            <a:extLst>
              <a:ext uri="{FF2B5EF4-FFF2-40B4-BE49-F238E27FC236}">
                <a16:creationId xmlns:a16="http://schemas.microsoft.com/office/drawing/2014/main" id="{6B3F81C7-FC44-464B-AFD6-E01C9F6237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6BEC8C-E9A9-4386-B2D0-6DFE7D978B32}"/>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284126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3CA2-CE13-4EEA-A26B-1CF6CD16E0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727B2B-2653-4330-8CD6-C128A1F71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764D77-6332-417C-9008-0E6C95BCE8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2AD710-272B-4BF1-AE3A-BDA294FF7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57EB75-8CD3-4068-AE96-0AF6C4E999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D37C56-E5AD-4DD3-B8D9-4360BE28CF5E}"/>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8" name="Footer Placeholder 7">
            <a:extLst>
              <a:ext uri="{FF2B5EF4-FFF2-40B4-BE49-F238E27FC236}">
                <a16:creationId xmlns:a16="http://schemas.microsoft.com/office/drawing/2014/main" id="{BDF27ED8-A414-4987-93DF-1118D7BD0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F42FA8-C695-4554-B731-E0E301AAEF9A}"/>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128087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7AE4-F145-4FCD-9823-59FA7E28CF8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3A84C98-AFB5-4CFA-B502-84A068CB2152}"/>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4" name="Footer Placeholder 3">
            <a:extLst>
              <a:ext uri="{FF2B5EF4-FFF2-40B4-BE49-F238E27FC236}">
                <a16:creationId xmlns:a16="http://schemas.microsoft.com/office/drawing/2014/main" id="{CCC582C2-C4E5-4B01-B7CB-C596B8B75FB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BF4BF8-D09E-4FB7-89CF-9C215D31091C}"/>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189287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1A1EF-860C-4AC9-BEE4-F2AF99C7F5E4}"/>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3" name="Footer Placeholder 2">
            <a:extLst>
              <a:ext uri="{FF2B5EF4-FFF2-40B4-BE49-F238E27FC236}">
                <a16:creationId xmlns:a16="http://schemas.microsoft.com/office/drawing/2014/main" id="{3EC0DEB7-F376-4202-BC6D-031ABBC3F5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701A1F-B668-43D6-A014-5B791DFD14E0}"/>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300051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6F00-ABE6-4AF7-B43C-B41F6044A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45CE472-5FC3-4E50-8E1F-DF82F9F50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C649ED9-86CE-489F-83A4-8D53052F2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D8ABCA-50E6-4DC2-96C1-904261628569}"/>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6" name="Footer Placeholder 5">
            <a:extLst>
              <a:ext uri="{FF2B5EF4-FFF2-40B4-BE49-F238E27FC236}">
                <a16:creationId xmlns:a16="http://schemas.microsoft.com/office/drawing/2014/main" id="{601AE76D-1DAC-46E1-A6BF-8B6AA2D351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57134E-EAC9-4E7E-99CA-E7B275D947C0}"/>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3577987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F10-F63D-475E-A506-2BF44F42C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5355B7-637C-464B-8119-FDAC58E85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33BA1C9-4EDA-4E0A-8AAA-B9246824F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87C2CF-5355-4393-B6C0-43C6292EA352}"/>
              </a:ext>
            </a:extLst>
          </p:cNvPr>
          <p:cNvSpPr>
            <a:spLocks noGrp="1"/>
          </p:cNvSpPr>
          <p:nvPr>
            <p:ph type="dt" sz="half" idx="10"/>
          </p:nvPr>
        </p:nvSpPr>
        <p:spPr/>
        <p:txBody>
          <a:bodyPr/>
          <a:lstStyle/>
          <a:p>
            <a:fld id="{3C432D0F-5E23-42A3-BCD4-DF2D0AA4013E}" type="datetimeFigureOut">
              <a:rPr lang="en-GB" smtClean="0"/>
              <a:t>20/04/2018</a:t>
            </a:fld>
            <a:endParaRPr lang="en-GB"/>
          </a:p>
        </p:txBody>
      </p:sp>
      <p:sp>
        <p:nvSpPr>
          <p:cNvPr id="6" name="Footer Placeholder 5">
            <a:extLst>
              <a:ext uri="{FF2B5EF4-FFF2-40B4-BE49-F238E27FC236}">
                <a16:creationId xmlns:a16="http://schemas.microsoft.com/office/drawing/2014/main" id="{627832F6-0478-4667-8587-B9758979D7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A07246-5CEB-48F0-839B-44FB0F1B1783}"/>
              </a:ext>
            </a:extLst>
          </p:cNvPr>
          <p:cNvSpPr>
            <a:spLocks noGrp="1"/>
          </p:cNvSpPr>
          <p:nvPr>
            <p:ph type="sldNum" sz="quarter" idx="12"/>
          </p:nvPr>
        </p:nvSpPr>
        <p:spPr/>
        <p:txBody>
          <a:bodyPr/>
          <a:lstStyle/>
          <a:p>
            <a:fld id="{DB49AB95-7DDE-4EC2-B3E4-F4DC7BF1ED48}" type="slidenum">
              <a:rPr lang="en-GB" smtClean="0"/>
              <a:t>‹#›</a:t>
            </a:fld>
            <a:endParaRPr lang="en-GB"/>
          </a:p>
        </p:txBody>
      </p:sp>
    </p:spTree>
    <p:extLst>
      <p:ext uri="{BB962C8B-B14F-4D97-AF65-F5344CB8AC3E}">
        <p14:creationId xmlns:p14="http://schemas.microsoft.com/office/powerpoint/2010/main" val="424625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4B5FA-EA5F-4131-A453-944441734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E82C1F-CD67-4AF2-82EC-6D69E8A78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1AAC76-9329-4717-AE4B-06C1AF370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32D0F-5E23-42A3-BCD4-DF2D0AA4013E}" type="datetimeFigureOut">
              <a:rPr lang="en-GB" smtClean="0"/>
              <a:t>20/04/2018</a:t>
            </a:fld>
            <a:endParaRPr lang="en-GB"/>
          </a:p>
        </p:txBody>
      </p:sp>
      <p:sp>
        <p:nvSpPr>
          <p:cNvPr id="5" name="Footer Placeholder 4">
            <a:extLst>
              <a:ext uri="{FF2B5EF4-FFF2-40B4-BE49-F238E27FC236}">
                <a16:creationId xmlns:a16="http://schemas.microsoft.com/office/drawing/2014/main" id="{5C882C66-03F4-475E-AF2D-2674521AD4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F863F3-8D64-4EC7-91DD-92E97B9E1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9AB95-7DDE-4EC2-B3E4-F4DC7BF1ED48}" type="slidenum">
              <a:rPr lang="en-GB" smtClean="0"/>
              <a:t>‹#›</a:t>
            </a:fld>
            <a:endParaRPr lang="en-GB"/>
          </a:p>
        </p:txBody>
      </p:sp>
    </p:spTree>
    <p:extLst>
      <p:ext uri="{BB962C8B-B14F-4D97-AF65-F5344CB8AC3E}">
        <p14:creationId xmlns:p14="http://schemas.microsoft.com/office/powerpoint/2010/main" val="1278480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witter.com/fstorr/status/97621331814148915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witter.com/webaxe/status/97170462699418009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html5accessibility.com/"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hyperlink" Target="http://www.html5accessibility.com/"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hyperlink" Target="http://www.html5accessibility.com/"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stevefaulkner/statuses/1048714339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reedomscientific.github.io/VFO-standards-support/htm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FreedomScientific/VFO-standards-suppor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reedomscientific.github.io/VFO-standards-support/"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juicystudio.com/article/making-ajax-work-with-screen-readers.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title="Shark with the TPG logo emerging, or being engulfed, within it mouth.">
            <a:extLst>
              <a:ext uri="{FF2B5EF4-FFF2-40B4-BE49-F238E27FC236}">
                <a16:creationId xmlns:a16="http://schemas.microsoft.com/office/drawing/2014/main" id="{4E2A428F-384C-4F79-A682-02E980296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659405" cy="6857999"/>
          </a:xfrm>
          <a:prstGeom prst="rect">
            <a:avLst/>
          </a:prstGeom>
        </p:spPr>
      </p:pic>
      <p:sp>
        <p:nvSpPr>
          <p:cNvPr id="2" name="Title 1">
            <a:extLst>
              <a:ext uri="{FF2B5EF4-FFF2-40B4-BE49-F238E27FC236}">
                <a16:creationId xmlns:a16="http://schemas.microsoft.com/office/drawing/2014/main" id="{9FFF6313-ECCD-4EA0-BD5C-7BE391C30307}"/>
              </a:ext>
            </a:extLst>
          </p:cNvPr>
          <p:cNvSpPr>
            <a:spLocks noGrp="1"/>
          </p:cNvSpPr>
          <p:nvPr>
            <p:ph type="ctrTitle"/>
          </p:nvPr>
        </p:nvSpPr>
        <p:spPr>
          <a:xfrm>
            <a:off x="2219325" y="1666874"/>
            <a:ext cx="9144000" cy="1338263"/>
          </a:xfrm>
        </p:spPr>
        <p:txBody>
          <a:bodyPr/>
          <a:lstStyle/>
          <a:p>
            <a:r>
              <a:rPr lang="en-GB" b="1" dirty="0">
                <a:solidFill>
                  <a:schemeClr val="accent4">
                    <a:lumMod val="40000"/>
                    <a:lumOff val="60000"/>
                  </a:schemeClr>
                </a:solidFill>
              </a:rPr>
              <a:t>  </a:t>
            </a:r>
            <a:r>
              <a:rPr lang="en-GB" b="1" dirty="0">
                <a:solidFill>
                  <a:schemeClr val="accent4">
                    <a:lumMod val="40000"/>
                    <a:lumOff val="60000"/>
                  </a:schemeClr>
                </a:solidFill>
                <a:effectLst>
                  <a:outerShdw blurRad="38100" dist="38100" dir="2700000" algn="tl">
                    <a:srgbClr val="000000">
                      <a:alpha val="43137"/>
                    </a:srgbClr>
                  </a:outerShdw>
                </a:effectLst>
              </a:rPr>
              <a:t>JAWS Wide Open</a:t>
            </a:r>
          </a:p>
        </p:txBody>
      </p:sp>
      <p:sp>
        <p:nvSpPr>
          <p:cNvPr id="3" name="Subtitle 2">
            <a:extLst>
              <a:ext uri="{FF2B5EF4-FFF2-40B4-BE49-F238E27FC236}">
                <a16:creationId xmlns:a16="http://schemas.microsoft.com/office/drawing/2014/main" id="{D9ACC9E3-50E2-4B15-8606-A8AF231C6867}"/>
              </a:ext>
            </a:extLst>
          </p:cNvPr>
          <p:cNvSpPr>
            <a:spLocks noGrp="1"/>
          </p:cNvSpPr>
          <p:nvPr>
            <p:ph type="subTitle" idx="1"/>
          </p:nvPr>
        </p:nvSpPr>
        <p:spPr>
          <a:xfrm>
            <a:off x="2219325" y="2867026"/>
            <a:ext cx="9144000" cy="1655762"/>
          </a:xfrm>
        </p:spPr>
        <p:txBody>
          <a:bodyPr/>
          <a:lstStyle/>
          <a:p>
            <a:r>
              <a:rPr lang="en-GB" dirty="0">
                <a:solidFill>
                  <a:schemeClr val="bg1">
                    <a:lumMod val="95000"/>
                  </a:schemeClr>
                </a:solidFill>
                <a:effectLst>
                  <a:outerShdw blurRad="38100" dist="38100" dir="2700000" algn="tl">
                    <a:srgbClr val="000000">
                      <a:alpha val="43137"/>
                    </a:srgbClr>
                  </a:outerShdw>
                </a:effectLst>
              </a:rPr>
              <a:t>Glen Gordon &amp; Steve Faulkner</a:t>
            </a:r>
          </a:p>
        </p:txBody>
      </p:sp>
      <p:sp>
        <p:nvSpPr>
          <p:cNvPr id="6" name="Freeform 9" descr="The Paciello Group">
            <a:extLst>
              <a:ext uri="{FF2B5EF4-FFF2-40B4-BE49-F238E27FC236}">
                <a16:creationId xmlns:a16="http://schemas.microsoft.com/office/drawing/2014/main" id="{1D996D0D-B5BA-4CA7-ADCE-07B7AA67CBFE}"/>
              </a:ext>
            </a:extLst>
          </p:cNvPr>
          <p:cNvSpPr>
            <a:spLocks noEditPoints="1"/>
          </p:cNvSpPr>
          <p:nvPr/>
        </p:nvSpPr>
        <p:spPr bwMode="auto">
          <a:xfrm>
            <a:off x="5495108" y="3428999"/>
            <a:ext cx="3721100" cy="546100"/>
          </a:xfrm>
          <a:custGeom>
            <a:avLst/>
            <a:gdLst>
              <a:gd name="T0" fmla="*/ 601 w 2344"/>
              <a:gd name="T1" fmla="*/ 161 h 344"/>
              <a:gd name="T2" fmla="*/ 623 w 2344"/>
              <a:gd name="T3" fmla="*/ 109 h 344"/>
              <a:gd name="T4" fmla="*/ 651 w 2344"/>
              <a:gd name="T5" fmla="*/ 109 h 344"/>
              <a:gd name="T6" fmla="*/ 803 w 2344"/>
              <a:gd name="T7" fmla="*/ 195 h 344"/>
              <a:gd name="T8" fmla="*/ 877 w 2344"/>
              <a:gd name="T9" fmla="*/ 151 h 344"/>
              <a:gd name="T10" fmla="*/ 831 w 2344"/>
              <a:gd name="T11" fmla="*/ 109 h 344"/>
              <a:gd name="T12" fmla="*/ 843 w 2344"/>
              <a:gd name="T13" fmla="*/ 153 h 344"/>
              <a:gd name="T14" fmla="*/ 959 w 2344"/>
              <a:gd name="T15" fmla="*/ 217 h 344"/>
              <a:gd name="T16" fmla="*/ 1129 w 2344"/>
              <a:gd name="T17" fmla="*/ 155 h 344"/>
              <a:gd name="T18" fmla="*/ 1069 w 2344"/>
              <a:gd name="T19" fmla="*/ 105 h 344"/>
              <a:gd name="T20" fmla="*/ 1005 w 2344"/>
              <a:gd name="T21" fmla="*/ 187 h 344"/>
              <a:gd name="T22" fmla="*/ 1093 w 2344"/>
              <a:gd name="T23" fmla="*/ 239 h 344"/>
              <a:gd name="T24" fmla="*/ 1087 w 2344"/>
              <a:gd name="T25" fmla="*/ 207 h 344"/>
              <a:gd name="T26" fmla="*/ 1039 w 2344"/>
              <a:gd name="T27" fmla="*/ 173 h 344"/>
              <a:gd name="T28" fmla="*/ 1093 w 2344"/>
              <a:gd name="T29" fmla="*/ 147 h 344"/>
              <a:gd name="T30" fmla="*/ 1307 w 2344"/>
              <a:gd name="T31" fmla="*/ 185 h 344"/>
              <a:gd name="T32" fmla="*/ 1243 w 2344"/>
              <a:gd name="T33" fmla="*/ 211 h 344"/>
              <a:gd name="T34" fmla="*/ 1447 w 2344"/>
              <a:gd name="T35" fmla="*/ 109 h 344"/>
              <a:gd name="T36" fmla="*/ 1577 w 2344"/>
              <a:gd name="T37" fmla="*/ 117 h 344"/>
              <a:gd name="T38" fmla="*/ 1569 w 2344"/>
              <a:gd name="T39" fmla="*/ 223 h 344"/>
              <a:gd name="T40" fmla="*/ 1669 w 2344"/>
              <a:gd name="T41" fmla="*/ 213 h 344"/>
              <a:gd name="T42" fmla="*/ 1643 w 2344"/>
              <a:gd name="T43" fmla="*/ 111 h 344"/>
              <a:gd name="T44" fmla="*/ 1589 w 2344"/>
              <a:gd name="T45" fmla="*/ 195 h 344"/>
              <a:gd name="T46" fmla="*/ 1615 w 2344"/>
              <a:gd name="T47" fmla="*/ 135 h 344"/>
              <a:gd name="T48" fmla="*/ 1635 w 2344"/>
              <a:gd name="T49" fmla="*/ 205 h 344"/>
              <a:gd name="T50" fmla="*/ 1790 w 2344"/>
              <a:gd name="T51" fmla="*/ 209 h 344"/>
              <a:gd name="T52" fmla="*/ 1731 w 2344"/>
              <a:gd name="T53" fmla="*/ 207 h 344"/>
              <a:gd name="T54" fmla="*/ 1735 w 2344"/>
              <a:gd name="T55" fmla="*/ 133 h 344"/>
              <a:gd name="T56" fmla="*/ 1816 w 2344"/>
              <a:gd name="T57" fmla="*/ 149 h 344"/>
              <a:gd name="T58" fmla="*/ 1760 w 2344"/>
              <a:gd name="T59" fmla="*/ 105 h 344"/>
              <a:gd name="T60" fmla="*/ 1699 w 2344"/>
              <a:gd name="T61" fmla="*/ 187 h 344"/>
              <a:gd name="T62" fmla="*/ 1780 w 2344"/>
              <a:gd name="T63" fmla="*/ 239 h 344"/>
              <a:gd name="T64" fmla="*/ 1926 w 2344"/>
              <a:gd name="T65" fmla="*/ 177 h 344"/>
              <a:gd name="T66" fmla="*/ 1942 w 2344"/>
              <a:gd name="T67" fmla="*/ 123 h 344"/>
              <a:gd name="T68" fmla="*/ 1900 w 2344"/>
              <a:gd name="T69" fmla="*/ 187 h 344"/>
              <a:gd name="T70" fmla="*/ 1926 w 2344"/>
              <a:gd name="T71" fmla="*/ 231 h 344"/>
              <a:gd name="T72" fmla="*/ 1932 w 2344"/>
              <a:gd name="T73" fmla="*/ 179 h 344"/>
              <a:gd name="T74" fmla="*/ 1922 w 2344"/>
              <a:gd name="T75" fmla="*/ 137 h 344"/>
              <a:gd name="T76" fmla="*/ 2012 w 2344"/>
              <a:gd name="T77" fmla="*/ 107 h 344"/>
              <a:gd name="T78" fmla="*/ 1968 w 2344"/>
              <a:gd name="T79" fmla="*/ 201 h 344"/>
              <a:gd name="T80" fmla="*/ 2064 w 2344"/>
              <a:gd name="T81" fmla="*/ 231 h 344"/>
              <a:gd name="T82" fmla="*/ 2072 w 2344"/>
              <a:gd name="T83" fmla="*/ 125 h 344"/>
              <a:gd name="T84" fmla="*/ 2002 w 2344"/>
              <a:gd name="T85" fmla="*/ 215 h 344"/>
              <a:gd name="T86" fmla="*/ 2002 w 2344"/>
              <a:gd name="T87" fmla="*/ 133 h 344"/>
              <a:gd name="T88" fmla="*/ 2064 w 2344"/>
              <a:gd name="T89" fmla="*/ 155 h 344"/>
              <a:gd name="T90" fmla="*/ 2026 w 2344"/>
              <a:gd name="T91" fmla="*/ 223 h 344"/>
              <a:gd name="T92" fmla="*/ 2162 w 2344"/>
              <a:gd name="T93" fmla="*/ 223 h 344"/>
              <a:gd name="T94" fmla="*/ 2108 w 2344"/>
              <a:gd name="T95" fmla="*/ 193 h 344"/>
              <a:gd name="T96" fmla="*/ 2162 w 2344"/>
              <a:gd name="T97" fmla="*/ 243 h 344"/>
              <a:gd name="T98" fmla="*/ 2192 w 2344"/>
              <a:gd name="T99" fmla="*/ 109 h 344"/>
              <a:gd name="T100" fmla="*/ 2322 w 2344"/>
              <a:gd name="T101" fmla="*/ 185 h 344"/>
              <a:gd name="T102" fmla="*/ 2330 w 2344"/>
              <a:gd name="T103" fmla="*/ 117 h 344"/>
              <a:gd name="T104" fmla="*/ 2308 w 2344"/>
              <a:gd name="T105" fmla="*/ 127 h 344"/>
              <a:gd name="T106" fmla="*/ 2298 w 2344"/>
              <a:gd name="T107" fmla="*/ 171 h 344"/>
              <a:gd name="T108" fmla="*/ 52 w 2344"/>
              <a:gd name="T109" fmla="*/ 54 h 344"/>
              <a:gd name="T110" fmla="*/ 2 w 2344"/>
              <a:gd name="T111" fmla="*/ 209 h 344"/>
              <a:gd name="T112" fmla="*/ 122 w 2344"/>
              <a:gd name="T113" fmla="*/ 199 h 344"/>
              <a:gd name="T114" fmla="*/ 98 w 2344"/>
              <a:gd name="T115" fmla="*/ 93 h 344"/>
              <a:gd name="T116" fmla="*/ 232 w 2344"/>
              <a:gd name="T117" fmla="*/ 52 h 344"/>
              <a:gd name="T118" fmla="*/ 260 w 2344"/>
              <a:gd name="T119" fmla="*/ 173 h 344"/>
              <a:gd name="T120" fmla="*/ 338 w 2344"/>
              <a:gd name="T121" fmla="*/ 278 h 344"/>
              <a:gd name="T122" fmla="*/ 340 w 2344"/>
              <a:gd name="T123" fmla="*/ 97 h 344"/>
              <a:gd name="T124" fmla="*/ 200 w 2344"/>
              <a:gd name="T12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 h="344">
                <a:moveTo>
                  <a:pt x="400" y="127"/>
                </a:moveTo>
                <a:lnTo>
                  <a:pt x="440" y="127"/>
                </a:lnTo>
                <a:lnTo>
                  <a:pt x="440" y="239"/>
                </a:lnTo>
                <a:lnTo>
                  <a:pt x="464" y="239"/>
                </a:lnTo>
                <a:lnTo>
                  <a:pt x="464" y="127"/>
                </a:lnTo>
                <a:lnTo>
                  <a:pt x="504" y="127"/>
                </a:lnTo>
                <a:lnTo>
                  <a:pt x="504" y="109"/>
                </a:lnTo>
                <a:lnTo>
                  <a:pt x="400" y="109"/>
                </a:lnTo>
                <a:lnTo>
                  <a:pt x="400" y="127"/>
                </a:lnTo>
                <a:close/>
                <a:moveTo>
                  <a:pt x="601" y="161"/>
                </a:moveTo>
                <a:lnTo>
                  <a:pt x="542" y="161"/>
                </a:lnTo>
                <a:lnTo>
                  <a:pt x="542" y="109"/>
                </a:lnTo>
                <a:lnTo>
                  <a:pt x="520" y="109"/>
                </a:lnTo>
                <a:lnTo>
                  <a:pt x="520" y="239"/>
                </a:lnTo>
                <a:lnTo>
                  <a:pt x="542" y="239"/>
                </a:lnTo>
                <a:lnTo>
                  <a:pt x="542" y="181"/>
                </a:lnTo>
                <a:lnTo>
                  <a:pt x="601" y="181"/>
                </a:lnTo>
                <a:lnTo>
                  <a:pt x="601" y="239"/>
                </a:lnTo>
                <a:lnTo>
                  <a:pt x="623" y="239"/>
                </a:lnTo>
                <a:lnTo>
                  <a:pt x="623" y="109"/>
                </a:lnTo>
                <a:lnTo>
                  <a:pt x="601" y="109"/>
                </a:lnTo>
                <a:lnTo>
                  <a:pt x="601" y="161"/>
                </a:lnTo>
                <a:close/>
                <a:moveTo>
                  <a:pt x="675" y="181"/>
                </a:moveTo>
                <a:lnTo>
                  <a:pt x="739" y="181"/>
                </a:lnTo>
                <a:lnTo>
                  <a:pt x="739" y="163"/>
                </a:lnTo>
                <a:lnTo>
                  <a:pt x="675" y="163"/>
                </a:lnTo>
                <a:lnTo>
                  <a:pt x="675" y="127"/>
                </a:lnTo>
                <a:lnTo>
                  <a:pt x="745" y="127"/>
                </a:lnTo>
                <a:lnTo>
                  <a:pt x="745" y="109"/>
                </a:lnTo>
                <a:lnTo>
                  <a:pt x="651" y="109"/>
                </a:lnTo>
                <a:lnTo>
                  <a:pt x="651" y="239"/>
                </a:lnTo>
                <a:lnTo>
                  <a:pt x="745" y="239"/>
                </a:lnTo>
                <a:lnTo>
                  <a:pt x="745" y="219"/>
                </a:lnTo>
                <a:lnTo>
                  <a:pt x="675" y="219"/>
                </a:lnTo>
                <a:lnTo>
                  <a:pt x="675" y="181"/>
                </a:lnTo>
                <a:close/>
                <a:moveTo>
                  <a:pt x="831" y="109"/>
                </a:moveTo>
                <a:lnTo>
                  <a:pt x="769" y="109"/>
                </a:lnTo>
                <a:lnTo>
                  <a:pt x="769" y="239"/>
                </a:lnTo>
                <a:lnTo>
                  <a:pt x="803" y="239"/>
                </a:lnTo>
                <a:lnTo>
                  <a:pt x="803" y="195"/>
                </a:lnTo>
                <a:lnTo>
                  <a:pt x="831" y="195"/>
                </a:lnTo>
                <a:lnTo>
                  <a:pt x="831" y="195"/>
                </a:lnTo>
                <a:lnTo>
                  <a:pt x="841" y="195"/>
                </a:lnTo>
                <a:lnTo>
                  <a:pt x="849" y="193"/>
                </a:lnTo>
                <a:lnTo>
                  <a:pt x="857" y="191"/>
                </a:lnTo>
                <a:lnTo>
                  <a:pt x="865" y="185"/>
                </a:lnTo>
                <a:lnTo>
                  <a:pt x="869" y="179"/>
                </a:lnTo>
                <a:lnTo>
                  <a:pt x="873" y="171"/>
                </a:lnTo>
                <a:lnTo>
                  <a:pt x="877" y="161"/>
                </a:lnTo>
                <a:lnTo>
                  <a:pt x="877" y="151"/>
                </a:lnTo>
                <a:lnTo>
                  <a:pt x="877" y="151"/>
                </a:lnTo>
                <a:lnTo>
                  <a:pt x="875" y="139"/>
                </a:lnTo>
                <a:lnTo>
                  <a:pt x="873" y="131"/>
                </a:lnTo>
                <a:lnTo>
                  <a:pt x="869" y="123"/>
                </a:lnTo>
                <a:lnTo>
                  <a:pt x="863" y="117"/>
                </a:lnTo>
                <a:lnTo>
                  <a:pt x="855" y="113"/>
                </a:lnTo>
                <a:lnTo>
                  <a:pt x="847" y="111"/>
                </a:lnTo>
                <a:lnTo>
                  <a:pt x="839" y="109"/>
                </a:lnTo>
                <a:lnTo>
                  <a:pt x="831" y="109"/>
                </a:lnTo>
                <a:lnTo>
                  <a:pt x="831" y="109"/>
                </a:lnTo>
                <a:close/>
                <a:moveTo>
                  <a:pt x="825" y="169"/>
                </a:moveTo>
                <a:lnTo>
                  <a:pt x="803" y="169"/>
                </a:lnTo>
                <a:lnTo>
                  <a:pt x="803" y="135"/>
                </a:lnTo>
                <a:lnTo>
                  <a:pt x="825" y="135"/>
                </a:lnTo>
                <a:lnTo>
                  <a:pt x="825" y="135"/>
                </a:lnTo>
                <a:lnTo>
                  <a:pt x="833" y="137"/>
                </a:lnTo>
                <a:lnTo>
                  <a:pt x="837" y="139"/>
                </a:lnTo>
                <a:lnTo>
                  <a:pt x="841" y="145"/>
                </a:lnTo>
                <a:lnTo>
                  <a:pt x="843" y="153"/>
                </a:lnTo>
                <a:lnTo>
                  <a:pt x="843" y="153"/>
                </a:lnTo>
                <a:lnTo>
                  <a:pt x="841" y="161"/>
                </a:lnTo>
                <a:lnTo>
                  <a:pt x="837" y="165"/>
                </a:lnTo>
                <a:lnTo>
                  <a:pt x="833" y="169"/>
                </a:lnTo>
                <a:lnTo>
                  <a:pt x="825" y="169"/>
                </a:lnTo>
                <a:lnTo>
                  <a:pt x="825" y="169"/>
                </a:lnTo>
                <a:close/>
                <a:moveTo>
                  <a:pt x="921" y="109"/>
                </a:moveTo>
                <a:lnTo>
                  <a:pt x="873" y="239"/>
                </a:lnTo>
                <a:lnTo>
                  <a:pt x="907" y="239"/>
                </a:lnTo>
                <a:lnTo>
                  <a:pt x="915" y="217"/>
                </a:lnTo>
                <a:lnTo>
                  <a:pt x="959" y="217"/>
                </a:lnTo>
                <a:lnTo>
                  <a:pt x="967" y="239"/>
                </a:lnTo>
                <a:lnTo>
                  <a:pt x="1003" y="239"/>
                </a:lnTo>
                <a:lnTo>
                  <a:pt x="955" y="109"/>
                </a:lnTo>
                <a:lnTo>
                  <a:pt x="921" y="109"/>
                </a:lnTo>
                <a:close/>
                <a:moveTo>
                  <a:pt x="923" y="191"/>
                </a:moveTo>
                <a:lnTo>
                  <a:pt x="937" y="145"/>
                </a:lnTo>
                <a:lnTo>
                  <a:pt x="937" y="145"/>
                </a:lnTo>
                <a:lnTo>
                  <a:pt x="953" y="191"/>
                </a:lnTo>
                <a:lnTo>
                  <a:pt x="923" y="191"/>
                </a:lnTo>
                <a:close/>
                <a:moveTo>
                  <a:pt x="1129" y="155"/>
                </a:moveTo>
                <a:lnTo>
                  <a:pt x="1129" y="155"/>
                </a:lnTo>
                <a:lnTo>
                  <a:pt x="1127" y="145"/>
                </a:lnTo>
                <a:lnTo>
                  <a:pt x="1123" y="135"/>
                </a:lnTo>
                <a:lnTo>
                  <a:pt x="1117" y="125"/>
                </a:lnTo>
                <a:lnTo>
                  <a:pt x="1109" y="119"/>
                </a:lnTo>
                <a:lnTo>
                  <a:pt x="1101" y="113"/>
                </a:lnTo>
                <a:lnTo>
                  <a:pt x="1091" y="109"/>
                </a:lnTo>
                <a:lnTo>
                  <a:pt x="1079" y="107"/>
                </a:lnTo>
                <a:lnTo>
                  <a:pt x="1069" y="105"/>
                </a:lnTo>
                <a:lnTo>
                  <a:pt x="1069" y="105"/>
                </a:lnTo>
                <a:lnTo>
                  <a:pt x="1055" y="107"/>
                </a:lnTo>
                <a:lnTo>
                  <a:pt x="1043" y="111"/>
                </a:lnTo>
                <a:lnTo>
                  <a:pt x="1031" y="117"/>
                </a:lnTo>
                <a:lnTo>
                  <a:pt x="1023" y="125"/>
                </a:lnTo>
                <a:lnTo>
                  <a:pt x="1015" y="135"/>
                </a:lnTo>
                <a:lnTo>
                  <a:pt x="1009" y="147"/>
                </a:lnTo>
                <a:lnTo>
                  <a:pt x="1005" y="161"/>
                </a:lnTo>
                <a:lnTo>
                  <a:pt x="1005" y="175"/>
                </a:lnTo>
                <a:lnTo>
                  <a:pt x="1005" y="175"/>
                </a:lnTo>
                <a:lnTo>
                  <a:pt x="1005" y="187"/>
                </a:lnTo>
                <a:lnTo>
                  <a:pt x="1009" y="201"/>
                </a:lnTo>
                <a:lnTo>
                  <a:pt x="1015" y="213"/>
                </a:lnTo>
                <a:lnTo>
                  <a:pt x="1023" y="223"/>
                </a:lnTo>
                <a:lnTo>
                  <a:pt x="1031" y="231"/>
                </a:lnTo>
                <a:lnTo>
                  <a:pt x="1043" y="237"/>
                </a:lnTo>
                <a:lnTo>
                  <a:pt x="1055" y="241"/>
                </a:lnTo>
                <a:lnTo>
                  <a:pt x="1069" y="243"/>
                </a:lnTo>
                <a:lnTo>
                  <a:pt x="1069" y="243"/>
                </a:lnTo>
                <a:lnTo>
                  <a:pt x="1081" y="241"/>
                </a:lnTo>
                <a:lnTo>
                  <a:pt x="1093" y="239"/>
                </a:lnTo>
                <a:lnTo>
                  <a:pt x="1103" y="235"/>
                </a:lnTo>
                <a:lnTo>
                  <a:pt x="1111" y="229"/>
                </a:lnTo>
                <a:lnTo>
                  <a:pt x="1117" y="221"/>
                </a:lnTo>
                <a:lnTo>
                  <a:pt x="1123" y="211"/>
                </a:lnTo>
                <a:lnTo>
                  <a:pt x="1127" y="201"/>
                </a:lnTo>
                <a:lnTo>
                  <a:pt x="1129" y="189"/>
                </a:lnTo>
                <a:lnTo>
                  <a:pt x="1095" y="189"/>
                </a:lnTo>
                <a:lnTo>
                  <a:pt x="1095" y="189"/>
                </a:lnTo>
                <a:lnTo>
                  <a:pt x="1093" y="199"/>
                </a:lnTo>
                <a:lnTo>
                  <a:pt x="1087" y="207"/>
                </a:lnTo>
                <a:lnTo>
                  <a:pt x="1079" y="211"/>
                </a:lnTo>
                <a:lnTo>
                  <a:pt x="1069" y="213"/>
                </a:lnTo>
                <a:lnTo>
                  <a:pt x="1069" y="213"/>
                </a:lnTo>
                <a:lnTo>
                  <a:pt x="1061" y="211"/>
                </a:lnTo>
                <a:lnTo>
                  <a:pt x="1055" y="209"/>
                </a:lnTo>
                <a:lnTo>
                  <a:pt x="1049" y="205"/>
                </a:lnTo>
                <a:lnTo>
                  <a:pt x="1045" y="201"/>
                </a:lnTo>
                <a:lnTo>
                  <a:pt x="1041" y="189"/>
                </a:lnTo>
                <a:lnTo>
                  <a:pt x="1039" y="173"/>
                </a:lnTo>
                <a:lnTo>
                  <a:pt x="1039" y="173"/>
                </a:lnTo>
                <a:lnTo>
                  <a:pt x="1041" y="159"/>
                </a:lnTo>
                <a:lnTo>
                  <a:pt x="1045" y="147"/>
                </a:lnTo>
                <a:lnTo>
                  <a:pt x="1049" y="141"/>
                </a:lnTo>
                <a:lnTo>
                  <a:pt x="1055" y="139"/>
                </a:lnTo>
                <a:lnTo>
                  <a:pt x="1061" y="135"/>
                </a:lnTo>
                <a:lnTo>
                  <a:pt x="1069" y="135"/>
                </a:lnTo>
                <a:lnTo>
                  <a:pt x="1069" y="135"/>
                </a:lnTo>
                <a:lnTo>
                  <a:pt x="1079" y="137"/>
                </a:lnTo>
                <a:lnTo>
                  <a:pt x="1087" y="139"/>
                </a:lnTo>
                <a:lnTo>
                  <a:pt x="1093" y="147"/>
                </a:lnTo>
                <a:lnTo>
                  <a:pt x="1095" y="155"/>
                </a:lnTo>
                <a:lnTo>
                  <a:pt x="1095" y="155"/>
                </a:lnTo>
                <a:lnTo>
                  <a:pt x="1129" y="155"/>
                </a:lnTo>
                <a:close/>
                <a:moveTo>
                  <a:pt x="1149" y="239"/>
                </a:moveTo>
                <a:lnTo>
                  <a:pt x="1183" y="239"/>
                </a:lnTo>
                <a:lnTo>
                  <a:pt x="1183" y="109"/>
                </a:lnTo>
                <a:lnTo>
                  <a:pt x="1149" y="109"/>
                </a:lnTo>
                <a:lnTo>
                  <a:pt x="1149" y="239"/>
                </a:lnTo>
                <a:close/>
                <a:moveTo>
                  <a:pt x="1243" y="185"/>
                </a:moveTo>
                <a:lnTo>
                  <a:pt x="1307" y="185"/>
                </a:lnTo>
                <a:lnTo>
                  <a:pt x="1307" y="159"/>
                </a:lnTo>
                <a:lnTo>
                  <a:pt x="1243" y="159"/>
                </a:lnTo>
                <a:lnTo>
                  <a:pt x="1243" y="135"/>
                </a:lnTo>
                <a:lnTo>
                  <a:pt x="1313" y="135"/>
                </a:lnTo>
                <a:lnTo>
                  <a:pt x="1313" y="109"/>
                </a:lnTo>
                <a:lnTo>
                  <a:pt x="1209" y="109"/>
                </a:lnTo>
                <a:lnTo>
                  <a:pt x="1209" y="239"/>
                </a:lnTo>
                <a:lnTo>
                  <a:pt x="1313" y="239"/>
                </a:lnTo>
                <a:lnTo>
                  <a:pt x="1313" y="211"/>
                </a:lnTo>
                <a:lnTo>
                  <a:pt x="1243" y="211"/>
                </a:lnTo>
                <a:lnTo>
                  <a:pt x="1243" y="185"/>
                </a:lnTo>
                <a:close/>
                <a:moveTo>
                  <a:pt x="1371" y="109"/>
                </a:moveTo>
                <a:lnTo>
                  <a:pt x="1337" y="109"/>
                </a:lnTo>
                <a:lnTo>
                  <a:pt x="1337" y="239"/>
                </a:lnTo>
                <a:lnTo>
                  <a:pt x="1431" y="239"/>
                </a:lnTo>
                <a:lnTo>
                  <a:pt x="1431" y="211"/>
                </a:lnTo>
                <a:lnTo>
                  <a:pt x="1371" y="211"/>
                </a:lnTo>
                <a:lnTo>
                  <a:pt x="1371" y="109"/>
                </a:lnTo>
                <a:close/>
                <a:moveTo>
                  <a:pt x="1481" y="109"/>
                </a:moveTo>
                <a:lnTo>
                  <a:pt x="1447" y="109"/>
                </a:lnTo>
                <a:lnTo>
                  <a:pt x="1447" y="239"/>
                </a:lnTo>
                <a:lnTo>
                  <a:pt x="1541" y="239"/>
                </a:lnTo>
                <a:lnTo>
                  <a:pt x="1541" y="211"/>
                </a:lnTo>
                <a:lnTo>
                  <a:pt x="1481" y="211"/>
                </a:lnTo>
                <a:lnTo>
                  <a:pt x="1481" y="109"/>
                </a:lnTo>
                <a:close/>
                <a:moveTo>
                  <a:pt x="1615" y="105"/>
                </a:moveTo>
                <a:lnTo>
                  <a:pt x="1615" y="105"/>
                </a:lnTo>
                <a:lnTo>
                  <a:pt x="1601" y="107"/>
                </a:lnTo>
                <a:lnTo>
                  <a:pt x="1589" y="111"/>
                </a:lnTo>
                <a:lnTo>
                  <a:pt x="1577" y="117"/>
                </a:lnTo>
                <a:lnTo>
                  <a:pt x="1569" y="125"/>
                </a:lnTo>
                <a:lnTo>
                  <a:pt x="1561" y="135"/>
                </a:lnTo>
                <a:lnTo>
                  <a:pt x="1555" y="147"/>
                </a:lnTo>
                <a:lnTo>
                  <a:pt x="1553" y="159"/>
                </a:lnTo>
                <a:lnTo>
                  <a:pt x="1551" y="173"/>
                </a:lnTo>
                <a:lnTo>
                  <a:pt x="1551" y="173"/>
                </a:lnTo>
                <a:lnTo>
                  <a:pt x="1553" y="187"/>
                </a:lnTo>
                <a:lnTo>
                  <a:pt x="1555" y="201"/>
                </a:lnTo>
                <a:lnTo>
                  <a:pt x="1561" y="213"/>
                </a:lnTo>
                <a:lnTo>
                  <a:pt x="1569" y="223"/>
                </a:lnTo>
                <a:lnTo>
                  <a:pt x="1577" y="231"/>
                </a:lnTo>
                <a:lnTo>
                  <a:pt x="1589" y="237"/>
                </a:lnTo>
                <a:lnTo>
                  <a:pt x="1601" y="241"/>
                </a:lnTo>
                <a:lnTo>
                  <a:pt x="1615" y="243"/>
                </a:lnTo>
                <a:lnTo>
                  <a:pt x="1615" y="243"/>
                </a:lnTo>
                <a:lnTo>
                  <a:pt x="1629" y="241"/>
                </a:lnTo>
                <a:lnTo>
                  <a:pt x="1643" y="237"/>
                </a:lnTo>
                <a:lnTo>
                  <a:pt x="1653" y="231"/>
                </a:lnTo>
                <a:lnTo>
                  <a:pt x="1663" y="223"/>
                </a:lnTo>
                <a:lnTo>
                  <a:pt x="1669" y="213"/>
                </a:lnTo>
                <a:lnTo>
                  <a:pt x="1675" y="201"/>
                </a:lnTo>
                <a:lnTo>
                  <a:pt x="1679" y="187"/>
                </a:lnTo>
                <a:lnTo>
                  <a:pt x="1679" y="173"/>
                </a:lnTo>
                <a:lnTo>
                  <a:pt x="1679" y="173"/>
                </a:lnTo>
                <a:lnTo>
                  <a:pt x="1679" y="159"/>
                </a:lnTo>
                <a:lnTo>
                  <a:pt x="1675" y="147"/>
                </a:lnTo>
                <a:lnTo>
                  <a:pt x="1669" y="135"/>
                </a:lnTo>
                <a:lnTo>
                  <a:pt x="1663" y="125"/>
                </a:lnTo>
                <a:lnTo>
                  <a:pt x="1653" y="117"/>
                </a:lnTo>
                <a:lnTo>
                  <a:pt x="1643" y="111"/>
                </a:lnTo>
                <a:lnTo>
                  <a:pt x="1629" y="107"/>
                </a:lnTo>
                <a:lnTo>
                  <a:pt x="1615" y="105"/>
                </a:lnTo>
                <a:lnTo>
                  <a:pt x="1615" y="105"/>
                </a:lnTo>
                <a:close/>
                <a:moveTo>
                  <a:pt x="1615" y="213"/>
                </a:moveTo>
                <a:lnTo>
                  <a:pt x="1615" y="213"/>
                </a:lnTo>
                <a:lnTo>
                  <a:pt x="1607" y="211"/>
                </a:lnTo>
                <a:lnTo>
                  <a:pt x="1601" y="209"/>
                </a:lnTo>
                <a:lnTo>
                  <a:pt x="1597" y="205"/>
                </a:lnTo>
                <a:lnTo>
                  <a:pt x="1593" y="201"/>
                </a:lnTo>
                <a:lnTo>
                  <a:pt x="1589" y="195"/>
                </a:lnTo>
                <a:lnTo>
                  <a:pt x="1587" y="189"/>
                </a:lnTo>
                <a:lnTo>
                  <a:pt x="1585" y="173"/>
                </a:lnTo>
                <a:lnTo>
                  <a:pt x="1585" y="173"/>
                </a:lnTo>
                <a:lnTo>
                  <a:pt x="1587" y="159"/>
                </a:lnTo>
                <a:lnTo>
                  <a:pt x="1593" y="147"/>
                </a:lnTo>
                <a:lnTo>
                  <a:pt x="1597" y="141"/>
                </a:lnTo>
                <a:lnTo>
                  <a:pt x="1601" y="139"/>
                </a:lnTo>
                <a:lnTo>
                  <a:pt x="1607" y="135"/>
                </a:lnTo>
                <a:lnTo>
                  <a:pt x="1615" y="135"/>
                </a:lnTo>
                <a:lnTo>
                  <a:pt x="1615" y="135"/>
                </a:lnTo>
                <a:lnTo>
                  <a:pt x="1623" y="135"/>
                </a:lnTo>
                <a:lnTo>
                  <a:pt x="1629" y="139"/>
                </a:lnTo>
                <a:lnTo>
                  <a:pt x="1635" y="141"/>
                </a:lnTo>
                <a:lnTo>
                  <a:pt x="1639" y="147"/>
                </a:lnTo>
                <a:lnTo>
                  <a:pt x="1643" y="159"/>
                </a:lnTo>
                <a:lnTo>
                  <a:pt x="1645" y="173"/>
                </a:lnTo>
                <a:lnTo>
                  <a:pt x="1645" y="173"/>
                </a:lnTo>
                <a:lnTo>
                  <a:pt x="1643" y="189"/>
                </a:lnTo>
                <a:lnTo>
                  <a:pt x="1639" y="201"/>
                </a:lnTo>
                <a:lnTo>
                  <a:pt x="1635" y="205"/>
                </a:lnTo>
                <a:lnTo>
                  <a:pt x="1629" y="209"/>
                </a:lnTo>
                <a:lnTo>
                  <a:pt x="1623" y="211"/>
                </a:lnTo>
                <a:lnTo>
                  <a:pt x="1615" y="213"/>
                </a:lnTo>
                <a:lnTo>
                  <a:pt x="1615" y="213"/>
                </a:lnTo>
                <a:close/>
                <a:moveTo>
                  <a:pt x="1762" y="187"/>
                </a:moveTo>
                <a:lnTo>
                  <a:pt x="1796" y="187"/>
                </a:lnTo>
                <a:lnTo>
                  <a:pt x="1796" y="187"/>
                </a:lnTo>
                <a:lnTo>
                  <a:pt x="1796" y="195"/>
                </a:lnTo>
                <a:lnTo>
                  <a:pt x="1794" y="203"/>
                </a:lnTo>
                <a:lnTo>
                  <a:pt x="1790" y="209"/>
                </a:lnTo>
                <a:lnTo>
                  <a:pt x="1786" y="213"/>
                </a:lnTo>
                <a:lnTo>
                  <a:pt x="1782" y="217"/>
                </a:lnTo>
                <a:lnTo>
                  <a:pt x="1774" y="221"/>
                </a:lnTo>
                <a:lnTo>
                  <a:pt x="1768" y="223"/>
                </a:lnTo>
                <a:lnTo>
                  <a:pt x="1760" y="223"/>
                </a:lnTo>
                <a:lnTo>
                  <a:pt x="1760" y="223"/>
                </a:lnTo>
                <a:lnTo>
                  <a:pt x="1751" y="223"/>
                </a:lnTo>
                <a:lnTo>
                  <a:pt x="1743" y="219"/>
                </a:lnTo>
                <a:lnTo>
                  <a:pt x="1735" y="215"/>
                </a:lnTo>
                <a:lnTo>
                  <a:pt x="1731" y="207"/>
                </a:lnTo>
                <a:lnTo>
                  <a:pt x="1727" y="201"/>
                </a:lnTo>
                <a:lnTo>
                  <a:pt x="1723" y="191"/>
                </a:lnTo>
                <a:lnTo>
                  <a:pt x="1721" y="183"/>
                </a:lnTo>
                <a:lnTo>
                  <a:pt x="1721" y="173"/>
                </a:lnTo>
                <a:lnTo>
                  <a:pt x="1721" y="173"/>
                </a:lnTo>
                <a:lnTo>
                  <a:pt x="1721" y="165"/>
                </a:lnTo>
                <a:lnTo>
                  <a:pt x="1723" y="155"/>
                </a:lnTo>
                <a:lnTo>
                  <a:pt x="1727" y="147"/>
                </a:lnTo>
                <a:lnTo>
                  <a:pt x="1731" y="139"/>
                </a:lnTo>
                <a:lnTo>
                  <a:pt x="1735" y="133"/>
                </a:lnTo>
                <a:lnTo>
                  <a:pt x="1743" y="127"/>
                </a:lnTo>
                <a:lnTo>
                  <a:pt x="1751" y="125"/>
                </a:lnTo>
                <a:lnTo>
                  <a:pt x="1760" y="123"/>
                </a:lnTo>
                <a:lnTo>
                  <a:pt x="1760" y="123"/>
                </a:lnTo>
                <a:lnTo>
                  <a:pt x="1772" y="125"/>
                </a:lnTo>
                <a:lnTo>
                  <a:pt x="1782" y="131"/>
                </a:lnTo>
                <a:lnTo>
                  <a:pt x="1790" y="139"/>
                </a:lnTo>
                <a:lnTo>
                  <a:pt x="1792" y="143"/>
                </a:lnTo>
                <a:lnTo>
                  <a:pt x="1792" y="149"/>
                </a:lnTo>
                <a:lnTo>
                  <a:pt x="1816" y="149"/>
                </a:lnTo>
                <a:lnTo>
                  <a:pt x="1816" y="149"/>
                </a:lnTo>
                <a:lnTo>
                  <a:pt x="1812" y="139"/>
                </a:lnTo>
                <a:lnTo>
                  <a:pt x="1808" y="131"/>
                </a:lnTo>
                <a:lnTo>
                  <a:pt x="1804" y="123"/>
                </a:lnTo>
                <a:lnTo>
                  <a:pt x="1796" y="117"/>
                </a:lnTo>
                <a:lnTo>
                  <a:pt x="1788" y="111"/>
                </a:lnTo>
                <a:lnTo>
                  <a:pt x="1780" y="107"/>
                </a:lnTo>
                <a:lnTo>
                  <a:pt x="1770" y="105"/>
                </a:lnTo>
                <a:lnTo>
                  <a:pt x="1760" y="105"/>
                </a:lnTo>
                <a:lnTo>
                  <a:pt x="1760" y="105"/>
                </a:lnTo>
                <a:lnTo>
                  <a:pt x="1747" y="107"/>
                </a:lnTo>
                <a:lnTo>
                  <a:pt x="1735" y="111"/>
                </a:lnTo>
                <a:lnTo>
                  <a:pt x="1723" y="117"/>
                </a:lnTo>
                <a:lnTo>
                  <a:pt x="1715" y="125"/>
                </a:lnTo>
                <a:lnTo>
                  <a:pt x="1707" y="135"/>
                </a:lnTo>
                <a:lnTo>
                  <a:pt x="1703" y="147"/>
                </a:lnTo>
                <a:lnTo>
                  <a:pt x="1699" y="161"/>
                </a:lnTo>
                <a:lnTo>
                  <a:pt x="1699" y="173"/>
                </a:lnTo>
                <a:lnTo>
                  <a:pt x="1699" y="173"/>
                </a:lnTo>
                <a:lnTo>
                  <a:pt x="1699" y="187"/>
                </a:lnTo>
                <a:lnTo>
                  <a:pt x="1703" y="201"/>
                </a:lnTo>
                <a:lnTo>
                  <a:pt x="1707" y="213"/>
                </a:lnTo>
                <a:lnTo>
                  <a:pt x="1715" y="223"/>
                </a:lnTo>
                <a:lnTo>
                  <a:pt x="1723" y="231"/>
                </a:lnTo>
                <a:lnTo>
                  <a:pt x="1735" y="237"/>
                </a:lnTo>
                <a:lnTo>
                  <a:pt x="1747" y="241"/>
                </a:lnTo>
                <a:lnTo>
                  <a:pt x="1760" y="243"/>
                </a:lnTo>
                <a:lnTo>
                  <a:pt x="1760" y="243"/>
                </a:lnTo>
                <a:lnTo>
                  <a:pt x="1770" y="241"/>
                </a:lnTo>
                <a:lnTo>
                  <a:pt x="1780" y="239"/>
                </a:lnTo>
                <a:lnTo>
                  <a:pt x="1790" y="233"/>
                </a:lnTo>
                <a:lnTo>
                  <a:pt x="1798" y="225"/>
                </a:lnTo>
                <a:lnTo>
                  <a:pt x="1802" y="239"/>
                </a:lnTo>
                <a:lnTo>
                  <a:pt x="1816" y="239"/>
                </a:lnTo>
                <a:lnTo>
                  <a:pt x="1816" y="169"/>
                </a:lnTo>
                <a:lnTo>
                  <a:pt x="1762" y="169"/>
                </a:lnTo>
                <a:lnTo>
                  <a:pt x="1762" y="187"/>
                </a:lnTo>
                <a:close/>
                <a:moveTo>
                  <a:pt x="1926" y="177"/>
                </a:moveTo>
                <a:lnTo>
                  <a:pt x="1926" y="177"/>
                </a:lnTo>
                <a:lnTo>
                  <a:pt x="1926" y="177"/>
                </a:lnTo>
                <a:lnTo>
                  <a:pt x="1932" y="175"/>
                </a:lnTo>
                <a:lnTo>
                  <a:pt x="1938" y="169"/>
                </a:lnTo>
                <a:lnTo>
                  <a:pt x="1942" y="165"/>
                </a:lnTo>
                <a:lnTo>
                  <a:pt x="1944" y="159"/>
                </a:lnTo>
                <a:lnTo>
                  <a:pt x="1946" y="153"/>
                </a:lnTo>
                <a:lnTo>
                  <a:pt x="1948" y="143"/>
                </a:lnTo>
                <a:lnTo>
                  <a:pt x="1948" y="143"/>
                </a:lnTo>
                <a:lnTo>
                  <a:pt x="1946" y="135"/>
                </a:lnTo>
                <a:lnTo>
                  <a:pt x="1944" y="129"/>
                </a:lnTo>
                <a:lnTo>
                  <a:pt x="1942" y="123"/>
                </a:lnTo>
                <a:lnTo>
                  <a:pt x="1936" y="117"/>
                </a:lnTo>
                <a:lnTo>
                  <a:pt x="1930" y="113"/>
                </a:lnTo>
                <a:lnTo>
                  <a:pt x="1924" y="111"/>
                </a:lnTo>
                <a:lnTo>
                  <a:pt x="1914" y="109"/>
                </a:lnTo>
                <a:lnTo>
                  <a:pt x="1904" y="109"/>
                </a:lnTo>
                <a:lnTo>
                  <a:pt x="1844" y="109"/>
                </a:lnTo>
                <a:lnTo>
                  <a:pt x="1844" y="241"/>
                </a:lnTo>
                <a:lnTo>
                  <a:pt x="1866" y="241"/>
                </a:lnTo>
                <a:lnTo>
                  <a:pt x="1866" y="187"/>
                </a:lnTo>
                <a:lnTo>
                  <a:pt x="1900" y="187"/>
                </a:lnTo>
                <a:lnTo>
                  <a:pt x="1900" y="187"/>
                </a:lnTo>
                <a:lnTo>
                  <a:pt x="1906" y="187"/>
                </a:lnTo>
                <a:lnTo>
                  <a:pt x="1912" y="189"/>
                </a:lnTo>
                <a:lnTo>
                  <a:pt x="1916" y="191"/>
                </a:lnTo>
                <a:lnTo>
                  <a:pt x="1920" y="195"/>
                </a:lnTo>
                <a:lnTo>
                  <a:pt x="1922" y="199"/>
                </a:lnTo>
                <a:lnTo>
                  <a:pt x="1924" y="205"/>
                </a:lnTo>
                <a:lnTo>
                  <a:pt x="1926" y="221"/>
                </a:lnTo>
                <a:lnTo>
                  <a:pt x="1926" y="221"/>
                </a:lnTo>
                <a:lnTo>
                  <a:pt x="1926" y="231"/>
                </a:lnTo>
                <a:lnTo>
                  <a:pt x="1928" y="239"/>
                </a:lnTo>
                <a:lnTo>
                  <a:pt x="1952" y="239"/>
                </a:lnTo>
                <a:lnTo>
                  <a:pt x="1952" y="239"/>
                </a:lnTo>
                <a:lnTo>
                  <a:pt x="1950" y="235"/>
                </a:lnTo>
                <a:lnTo>
                  <a:pt x="1948" y="227"/>
                </a:lnTo>
                <a:lnTo>
                  <a:pt x="1946" y="205"/>
                </a:lnTo>
                <a:lnTo>
                  <a:pt x="1946" y="205"/>
                </a:lnTo>
                <a:lnTo>
                  <a:pt x="1944" y="193"/>
                </a:lnTo>
                <a:lnTo>
                  <a:pt x="1938" y="183"/>
                </a:lnTo>
                <a:lnTo>
                  <a:pt x="1932" y="179"/>
                </a:lnTo>
                <a:lnTo>
                  <a:pt x="1926" y="177"/>
                </a:lnTo>
                <a:lnTo>
                  <a:pt x="1926" y="177"/>
                </a:lnTo>
                <a:close/>
                <a:moveTo>
                  <a:pt x="1902" y="169"/>
                </a:moveTo>
                <a:lnTo>
                  <a:pt x="1866" y="169"/>
                </a:lnTo>
                <a:lnTo>
                  <a:pt x="1866" y="127"/>
                </a:lnTo>
                <a:lnTo>
                  <a:pt x="1902" y="127"/>
                </a:lnTo>
                <a:lnTo>
                  <a:pt x="1902" y="127"/>
                </a:lnTo>
                <a:lnTo>
                  <a:pt x="1910" y="127"/>
                </a:lnTo>
                <a:lnTo>
                  <a:pt x="1918" y="131"/>
                </a:lnTo>
                <a:lnTo>
                  <a:pt x="1922" y="137"/>
                </a:lnTo>
                <a:lnTo>
                  <a:pt x="1924" y="147"/>
                </a:lnTo>
                <a:lnTo>
                  <a:pt x="1924" y="147"/>
                </a:lnTo>
                <a:lnTo>
                  <a:pt x="1924" y="157"/>
                </a:lnTo>
                <a:lnTo>
                  <a:pt x="1920" y="163"/>
                </a:lnTo>
                <a:lnTo>
                  <a:pt x="1912" y="167"/>
                </a:lnTo>
                <a:lnTo>
                  <a:pt x="1902" y="169"/>
                </a:lnTo>
                <a:lnTo>
                  <a:pt x="1902" y="169"/>
                </a:lnTo>
                <a:close/>
                <a:moveTo>
                  <a:pt x="2026" y="105"/>
                </a:moveTo>
                <a:lnTo>
                  <a:pt x="2026" y="105"/>
                </a:lnTo>
                <a:lnTo>
                  <a:pt x="2012" y="107"/>
                </a:lnTo>
                <a:lnTo>
                  <a:pt x="2000" y="111"/>
                </a:lnTo>
                <a:lnTo>
                  <a:pt x="1990" y="117"/>
                </a:lnTo>
                <a:lnTo>
                  <a:pt x="1982" y="125"/>
                </a:lnTo>
                <a:lnTo>
                  <a:pt x="1974" y="135"/>
                </a:lnTo>
                <a:lnTo>
                  <a:pt x="1968" y="147"/>
                </a:lnTo>
                <a:lnTo>
                  <a:pt x="1966" y="161"/>
                </a:lnTo>
                <a:lnTo>
                  <a:pt x="1964" y="173"/>
                </a:lnTo>
                <a:lnTo>
                  <a:pt x="1964" y="173"/>
                </a:lnTo>
                <a:lnTo>
                  <a:pt x="1966" y="187"/>
                </a:lnTo>
                <a:lnTo>
                  <a:pt x="1968" y="201"/>
                </a:lnTo>
                <a:lnTo>
                  <a:pt x="1974" y="213"/>
                </a:lnTo>
                <a:lnTo>
                  <a:pt x="1982" y="223"/>
                </a:lnTo>
                <a:lnTo>
                  <a:pt x="1990" y="231"/>
                </a:lnTo>
                <a:lnTo>
                  <a:pt x="2000" y="237"/>
                </a:lnTo>
                <a:lnTo>
                  <a:pt x="2012" y="241"/>
                </a:lnTo>
                <a:lnTo>
                  <a:pt x="2026" y="243"/>
                </a:lnTo>
                <a:lnTo>
                  <a:pt x="2026" y="243"/>
                </a:lnTo>
                <a:lnTo>
                  <a:pt x="2040" y="241"/>
                </a:lnTo>
                <a:lnTo>
                  <a:pt x="2052" y="237"/>
                </a:lnTo>
                <a:lnTo>
                  <a:pt x="2064" y="231"/>
                </a:lnTo>
                <a:lnTo>
                  <a:pt x="2072" y="223"/>
                </a:lnTo>
                <a:lnTo>
                  <a:pt x="2080" y="213"/>
                </a:lnTo>
                <a:lnTo>
                  <a:pt x="2084" y="201"/>
                </a:lnTo>
                <a:lnTo>
                  <a:pt x="2088" y="187"/>
                </a:lnTo>
                <a:lnTo>
                  <a:pt x="2088" y="173"/>
                </a:lnTo>
                <a:lnTo>
                  <a:pt x="2088" y="173"/>
                </a:lnTo>
                <a:lnTo>
                  <a:pt x="2088" y="161"/>
                </a:lnTo>
                <a:lnTo>
                  <a:pt x="2084" y="147"/>
                </a:lnTo>
                <a:lnTo>
                  <a:pt x="2080" y="135"/>
                </a:lnTo>
                <a:lnTo>
                  <a:pt x="2072" y="125"/>
                </a:lnTo>
                <a:lnTo>
                  <a:pt x="2064" y="117"/>
                </a:lnTo>
                <a:lnTo>
                  <a:pt x="2052" y="111"/>
                </a:lnTo>
                <a:lnTo>
                  <a:pt x="2040" y="107"/>
                </a:lnTo>
                <a:lnTo>
                  <a:pt x="2026" y="105"/>
                </a:lnTo>
                <a:lnTo>
                  <a:pt x="2026" y="105"/>
                </a:lnTo>
                <a:close/>
                <a:moveTo>
                  <a:pt x="2026" y="223"/>
                </a:moveTo>
                <a:lnTo>
                  <a:pt x="2026" y="223"/>
                </a:lnTo>
                <a:lnTo>
                  <a:pt x="2018" y="223"/>
                </a:lnTo>
                <a:lnTo>
                  <a:pt x="2010" y="219"/>
                </a:lnTo>
                <a:lnTo>
                  <a:pt x="2002" y="215"/>
                </a:lnTo>
                <a:lnTo>
                  <a:pt x="1996" y="209"/>
                </a:lnTo>
                <a:lnTo>
                  <a:pt x="1992" y="201"/>
                </a:lnTo>
                <a:lnTo>
                  <a:pt x="1990" y="193"/>
                </a:lnTo>
                <a:lnTo>
                  <a:pt x="1988" y="183"/>
                </a:lnTo>
                <a:lnTo>
                  <a:pt x="1988" y="173"/>
                </a:lnTo>
                <a:lnTo>
                  <a:pt x="1988" y="173"/>
                </a:lnTo>
                <a:lnTo>
                  <a:pt x="1990" y="155"/>
                </a:lnTo>
                <a:lnTo>
                  <a:pt x="1992" y="147"/>
                </a:lnTo>
                <a:lnTo>
                  <a:pt x="1996" y="139"/>
                </a:lnTo>
                <a:lnTo>
                  <a:pt x="2002" y="133"/>
                </a:lnTo>
                <a:lnTo>
                  <a:pt x="2008" y="129"/>
                </a:lnTo>
                <a:lnTo>
                  <a:pt x="2018" y="125"/>
                </a:lnTo>
                <a:lnTo>
                  <a:pt x="2026" y="123"/>
                </a:lnTo>
                <a:lnTo>
                  <a:pt x="2026" y="123"/>
                </a:lnTo>
                <a:lnTo>
                  <a:pt x="2036" y="125"/>
                </a:lnTo>
                <a:lnTo>
                  <a:pt x="2044" y="129"/>
                </a:lnTo>
                <a:lnTo>
                  <a:pt x="2052" y="133"/>
                </a:lnTo>
                <a:lnTo>
                  <a:pt x="2056" y="139"/>
                </a:lnTo>
                <a:lnTo>
                  <a:pt x="2060" y="147"/>
                </a:lnTo>
                <a:lnTo>
                  <a:pt x="2064" y="155"/>
                </a:lnTo>
                <a:lnTo>
                  <a:pt x="2066" y="173"/>
                </a:lnTo>
                <a:lnTo>
                  <a:pt x="2066" y="173"/>
                </a:lnTo>
                <a:lnTo>
                  <a:pt x="2064" y="193"/>
                </a:lnTo>
                <a:lnTo>
                  <a:pt x="2060" y="201"/>
                </a:lnTo>
                <a:lnTo>
                  <a:pt x="2056" y="209"/>
                </a:lnTo>
                <a:lnTo>
                  <a:pt x="2052" y="215"/>
                </a:lnTo>
                <a:lnTo>
                  <a:pt x="2044" y="219"/>
                </a:lnTo>
                <a:lnTo>
                  <a:pt x="2036" y="223"/>
                </a:lnTo>
                <a:lnTo>
                  <a:pt x="2026" y="223"/>
                </a:lnTo>
                <a:lnTo>
                  <a:pt x="2026" y="223"/>
                </a:lnTo>
                <a:close/>
                <a:moveTo>
                  <a:pt x="2192" y="185"/>
                </a:moveTo>
                <a:lnTo>
                  <a:pt x="2192" y="185"/>
                </a:lnTo>
                <a:lnTo>
                  <a:pt x="2192" y="199"/>
                </a:lnTo>
                <a:lnTo>
                  <a:pt x="2190" y="205"/>
                </a:lnTo>
                <a:lnTo>
                  <a:pt x="2188" y="211"/>
                </a:lnTo>
                <a:lnTo>
                  <a:pt x="2184" y="215"/>
                </a:lnTo>
                <a:lnTo>
                  <a:pt x="2178" y="219"/>
                </a:lnTo>
                <a:lnTo>
                  <a:pt x="2172" y="223"/>
                </a:lnTo>
                <a:lnTo>
                  <a:pt x="2162" y="223"/>
                </a:lnTo>
                <a:lnTo>
                  <a:pt x="2162" y="223"/>
                </a:lnTo>
                <a:lnTo>
                  <a:pt x="2152" y="223"/>
                </a:lnTo>
                <a:lnTo>
                  <a:pt x="2144" y="219"/>
                </a:lnTo>
                <a:lnTo>
                  <a:pt x="2140" y="215"/>
                </a:lnTo>
                <a:lnTo>
                  <a:pt x="2136" y="211"/>
                </a:lnTo>
                <a:lnTo>
                  <a:pt x="2134" y="205"/>
                </a:lnTo>
                <a:lnTo>
                  <a:pt x="2132" y="199"/>
                </a:lnTo>
                <a:lnTo>
                  <a:pt x="2132" y="185"/>
                </a:lnTo>
                <a:lnTo>
                  <a:pt x="2132" y="109"/>
                </a:lnTo>
                <a:lnTo>
                  <a:pt x="2108" y="109"/>
                </a:lnTo>
                <a:lnTo>
                  <a:pt x="2108" y="193"/>
                </a:lnTo>
                <a:lnTo>
                  <a:pt x="2108" y="193"/>
                </a:lnTo>
                <a:lnTo>
                  <a:pt x="2110" y="205"/>
                </a:lnTo>
                <a:lnTo>
                  <a:pt x="2112" y="215"/>
                </a:lnTo>
                <a:lnTo>
                  <a:pt x="2118" y="223"/>
                </a:lnTo>
                <a:lnTo>
                  <a:pt x="2124" y="231"/>
                </a:lnTo>
                <a:lnTo>
                  <a:pt x="2130" y="235"/>
                </a:lnTo>
                <a:lnTo>
                  <a:pt x="2140" y="239"/>
                </a:lnTo>
                <a:lnTo>
                  <a:pt x="2150" y="243"/>
                </a:lnTo>
                <a:lnTo>
                  <a:pt x="2162" y="243"/>
                </a:lnTo>
                <a:lnTo>
                  <a:pt x="2162" y="243"/>
                </a:lnTo>
                <a:lnTo>
                  <a:pt x="2174" y="243"/>
                </a:lnTo>
                <a:lnTo>
                  <a:pt x="2184" y="239"/>
                </a:lnTo>
                <a:lnTo>
                  <a:pt x="2192" y="235"/>
                </a:lnTo>
                <a:lnTo>
                  <a:pt x="2200" y="231"/>
                </a:lnTo>
                <a:lnTo>
                  <a:pt x="2206" y="223"/>
                </a:lnTo>
                <a:lnTo>
                  <a:pt x="2210" y="215"/>
                </a:lnTo>
                <a:lnTo>
                  <a:pt x="2214" y="205"/>
                </a:lnTo>
                <a:lnTo>
                  <a:pt x="2214" y="193"/>
                </a:lnTo>
                <a:lnTo>
                  <a:pt x="2214" y="109"/>
                </a:lnTo>
                <a:lnTo>
                  <a:pt x="2192" y="109"/>
                </a:lnTo>
                <a:lnTo>
                  <a:pt x="2192" y="185"/>
                </a:lnTo>
                <a:close/>
                <a:moveTo>
                  <a:pt x="2300" y="109"/>
                </a:moveTo>
                <a:lnTo>
                  <a:pt x="2242" y="109"/>
                </a:lnTo>
                <a:lnTo>
                  <a:pt x="2242" y="239"/>
                </a:lnTo>
                <a:lnTo>
                  <a:pt x="2266" y="239"/>
                </a:lnTo>
                <a:lnTo>
                  <a:pt x="2266" y="189"/>
                </a:lnTo>
                <a:lnTo>
                  <a:pt x="2300" y="189"/>
                </a:lnTo>
                <a:lnTo>
                  <a:pt x="2300" y="189"/>
                </a:lnTo>
                <a:lnTo>
                  <a:pt x="2312" y="189"/>
                </a:lnTo>
                <a:lnTo>
                  <a:pt x="2322" y="185"/>
                </a:lnTo>
                <a:lnTo>
                  <a:pt x="2330" y="181"/>
                </a:lnTo>
                <a:lnTo>
                  <a:pt x="2336" y="175"/>
                </a:lnTo>
                <a:lnTo>
                  <a:pt x="2340" y="169"/>
                </a:lnTo>
                <a:lnTo>
                  <a:pt x="2342" y="163"/>
                </a:lnTo>
                <a:lnTo>
                  <a:pt x="2344" y="149"/>
                </a:lnTo>
                <a:lnTo>
                  <a:pt x="2344" y="149"/>
                </a:lnTo>
                <a:lnTo>
                  <a:pt x="2342" y="135"/>
                </a:lnTo>
                <a:lnTo>
                  <a:pt x="2340" y="129"/>
                </a:lnTo>
                <a:lnTo>
                  <a:pt x="2336" y="123"/>
                </a:lnTo>
                <a:lnTo>
                  <a:pt x="2330" y="117"/>
                </a:lnTo>
                <a:lnTo>
                  <a:pt x="2322" y="113"/>
                </a:lnTo>
                <a:lnTo>
                  <a:pt x="2312" y="109"/>
                </a:lnTo>
                <a:lnTo>
                  <a:pt x="2300" y="109"/>
                </a:lnTo>
                <a:lnTo>
                  <a:pt x="2300" y="109"/>
                </a:lnTo>
                <a:close/>
                <a:moveTo>
                  <a:pt x="2298" y="171"/>
                </a:moveTo>
                <a:lnTo>
                  <a:pt x="2266" y="171"/>
                </a:lnTo>
                <a:lnTo>
                  <a:pt x="2266" y="127"/>
                </a:lnTo>
                <a:lnTo>
                  <a:pt x="2300" y="127"/>
                </a:lnTo>
                <a:lnTo>
                  <a:pt x="2300" y="127"/>
                </a:lnTo>
                <a:lnTo>
                  <a:pt x="2308" y="127"/>
                </a:lnTo>
                <a:lnTo>
                  <a:pt x="2314" y="131"/>
                </a:lnTo>
                <a:lnTo>
                  <a:pt x="2320" y="137"/>
                </a:lnTo>
                <a:lnTo>
                  <a:pt x="2322" y="149"/>
                </a:lnTo>
                <a:lnTo>
                  <a:pt x="2322" y="149"/>
                </a:lnTo>
                <a:lnTo>
                  <a:pt x="2320" y="155"/>
                </a:lnTo>
                <a:lnTo>
                  <a:pt x="2320" y="159"/>
                </a:lnTo>
                <a:lnTo>
                  <a:pt x="2314" y="165"/>
                </a:lnTo>
                <a:lnTo>
                  <a:pt x="2306" y="169"/>
                </a:lnTo>
                <a:lnTo>
                  <a:pt x="2298" y="171"/>
                </a:lnTo>
                <a:lnTo>
                  <a:pt x="2298" y="171"/>
                </a:lnTo>
                <a:close/>
                <a:moveTo>
                  <a:pt x="182" y="0"/>
                </a:moveTo>
                <a:lnTo>
                  <a:pt x="182" y="0"/>
                </a:lnTo>
                <a:lnTo>
                  <a:pt x="162" y="0"/>
                </a:lnTo>
                <a:lnTo>
                  <a:pt x="144" y="4"/>
                </a:lnTo>
                <a:lnTo>
                  <a:pt x="128" y="8"/>
                </a:lnTo>
                <a:lnTo>
                  <a:pt x="110" y="14"/>
                </a:lnTo>
                <a:lnTo>
                  <a:pt x="94" y="22"/>
                </a:lnTo>
                <a:lnTo>
                  <a:pt x="80" y="32"/>
                </a:lnTo>
                <a:lnTo>
                  <a:pt x="66" y="42"/>
                </a:lnTo>
                <a:lnTo>
                  <a:pt x="52" y="54"/>
                </a:lnTo>
                <a:lnTo>
                  <a:pt x="42" y="66"/>
                </a:lnTo>
                <a:lnTo>
                  <a:pt x="30" y="80"/>
                </a:lnTo>
                <a:lnTo>
                  <a:pt x="22" y="97"/>
                </a:lnTo>
                <a:lnTo>
                  <a:pt x="14" y="113"/>
                </a:lnTo>
                <a:lnTo>
                  <a:pt x="8" y="129"/>
                </a:lnTo>
                <a:lnTo>
                  <a:pt x="4" y="147"/>
                </a:lnTo>
                <a:lnTo>
                  <a:pt x="0" y="165"/>
                </a:lnTo>
                <a:lnTo>
                  <a:pt x="0" y="185"/>
                </a:lnTo>
                <a:lnTo>
                  <a:pt x="0" y="185"/>
                </a:lnTo>
                <a:lnTo>
                  <a:pt x="2" y="209"/>
                </a:lnTo>
                <a:lnTo>
                  <a:pt x="6" y="233"/>
                </a:lnTo>
                <a:lnTo>
                  <a:pt x="14" y="255"/>
                </a:lnTo>
                <a:lnTo>
                  <a:pt x="24" y="278"/>
                </a:lnTo>
                <a:lnTo>
                  <a:pt x="38" y="298"/>
                </a:lnTo>
                <a:lnTo>
                  <a:pt x="52" y="316"/>
                </a:lnTo>
                <a:lnTo>
                  <a:pt x="70" y="330"/>
                </a:lnTo>
                <a:lnTo>
                  <a:pt x="88" y="344"/>
                </a:lnTo>
                <a:lnTo>
                  <a:pt x="130" y="205"/>
                </a:lnTo>
                <a:lnTo>
                  <a:pt x="130" y="205"/>
                </a:lnTo>
                <a:lnTo>
                  <a:pt x="122" y="199"/>
                </a:lnTo>
                <a:lnTo>
                  <a:pt x="114" y="191"/>
                </a:lnTo>
                <a:lnTo>
                  <a:pt x="108" y="183"/>
                </a:lnTo>
                <a:lnTo>
                  <a:pt x="102" y="173"/>
                </a:lnTo>
                <a:lnTo>
                  <a:pt x="96" y="163"/>
                </a:lnTo>
                <a:lnTo>
                  <a:pt x="94" y="153"/>
                </a:lnTo>
                <a:lnTo>
                  <a:pt x="92" y="141"/>
                </a:lnTo>
                <a:lnTo>
                  <a:pt x="90" y="129"/>
                </a:lnTo>
                <a:lnTo>
                  <a:pt x="90" y="129"/>
                </a:lnTo>
                <a:lnTo>
                  <a:pt x="92" y="111"/>
                </a:lnTo>
                <a:lnTo>
                  <a:pt x="98" y="93"/>
                </a:lnTo>
                <a:lnTo>
                  <a:pt x="106" y="78"/>
                </a:lnTo>
                <a:lnTo>
                  <a:pt x="116" y="64"/>
                </a:lnTo>
                <a:lnTo>
                  <a:pt x="130" y="52"/>
                </a:lnTo>
                <a:lnTo>
                  <a:pt x="146" y="44"/>
                </a:lnTo>
                <a:lnTo>
                  <a:pt x="162" y="38"/>
                </a:lnTo>
                <a:lnTo>
                  <a:pt x="182" y="36"/>
                </a:lnTo>
                <a:lnTo>
                  <a:pt x="182" y="36"/>
                </a:lnTo>
                <a:lnTo>
                  <a:pt x="200" y="38"/>
                </a:lnTo>
                <a:lnTo>
                  <a:pt x="216" y="44"/>
                </a:lnTo>
                <a:lnTo>
                  <a:pt x="232" y="52"/>
                </a:lnTo>
                <a:lnTo>
                  <a:pt x="246" y="64"/>
                </a:lnTo>
                <a:lnTo>
                  <a:pt x="256" y="78"/>
                </a:lnTo>
                <a:lnTo>
                  <a:pt x="264" y="93"/>
                </a:lnTo>
                <a:lnTo>
                  <a:pt x="270" y="111"/>
                </a:lnTo>
                <a:lnTo>
                  <a:pt x="272" y="129"/>
                </a:lnTo>
                <a:lnTo>
                  <a:pt x="272" y="129"/>
                </a:lnTo>
                <a:lnTo>
                  <a:pt x="270" y="141"/>
                </a:lnTo>
                <a:lnTo>
                  <a:pt x="268" y="153"/>
                </a:lnTo>
                <a:lnTo>
                  <a:pt x="266" y="163"/>
                </a:lnTo>
                <a:lnTo>
                  <a:pt x="260" y="173"/>
                </a:lnTo>
                <a:lnTo>
                  <a:pt x="256" y="183"/>
                </a:lnTo>
                <a:lnTo>
                  <a:pt x="248" y="191"/>
                </a:lnTo>
                <a:lnTo>
                  <a:pt x="240" y="199"/>
                </a:lnTo>
                <a:lnTo>
                  <a:pt x="232" y="205"/>
                </a:lnTo>
                <a:lnTo>
                  <a:pt x="274" y="344"/>
                </a:lnTo>
                <a:lnTo>
                  <a:pt x="274" y="344"/>
                </a:lnTo>
                <a:lnTo>
                  <a:pt x="292" y="330"/>
                </a:lnTo>
                <a:lnTo>
                  <a:pt x="310" y="316"/>
                </a:lnTo>
                <a:lnTo>
                  <a:pt x="326" y="298"/>
                </a:lnTo>
                <a:lnTo>
                  <a:pt x="338" y="278"/>
                </a:lnTo>
                <a:lnTo>
                  <a:pt x="348" y="255"/>
                </a:lnTo>
                <a:lnTo>
                  <a:pt x="356" y="233"/>
                </a:lnTo>
                <a:lnTo>
                  <a:pt x="360" y="209"/>
                </a:lnTo>
                <a:lnTo>
                  <a:pt x="362" y="185"/>
                </a:lnTo>
                <a:lnTo>
                  <a:pt x="362" y="185"/>
                </a:lnTo>
                <a:lnTo>
                  <a:pt x="362" y="165"/>
                </a:lnTo>
                <a:lnTo>
                  <a:pt x="358" y="147"/>
                </a:lnTo>
                <a:lnTo>
                  <a:pt x="354" y="129"/>
                </a:lnTo>
                <a:lnTo>
                  <a:pt x="348" y="113"/>
                </a:lnTo>
                <a:lnTo>
                  <a:pt x="340" y="97"/>
                </a:lnTo>
                <a:lnTo>
                  <a:pt x="332" y="80"/>
                </a:lnTo>
                <a:lnTo>
                  <a:pt x="320" y="66"/>
                </a:lnTo>
                <a:lnTo>
                  <a:pt x="310" y="54"/>
                </a:lnTo>
                <a:lnTo>
                  <a:pt x="296" y="42"/>
                </a:lnTo>
                <a:lnTo>
                  <a:pt x="282" y="32"/>
                </a:lnTo>
                <a:lnTo>
                  <a:pt x="268" y="22"/>
                </a:lnTo>
                <a:lnTo>
                  <a:pt x="252" y="14"/>
                </a:lnTo>
                <a:lnTo>
                  <a:pt x="234" y="8"/>
                </a:lnTo>
                <a:lnTo>
                  <a:pt x="218" y="4"/>
                </a:lnTo>
                <a:lnTo>
                  <a:pt x="200" y="0"/>
                </a:lnTo>
                <a:lnTo>
                  <a:pt x="182" y="0"/>
                </a:lnTo>
                <a:lnTo>
                  <a:pt x="18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2841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325-F1C1-484A-B985-F3BE456BC518}"/>
              </a:ext>
            </a:extLst>
          </p:cNvPr>
          <p:cNvSpPr>
            <a:spLocks noGrp="1"/>
          </p:cNvSpPr>
          <p:nvPr>
            <p:ph type="title"/>
          </p:nvPr>
        </p:nvSpPr>
        <p:spPr/>
        <p:txBody>
          <a:bodyPr/>
          <a:lstStyle/>
          <a:p>
            <a:r>
              <a:rPr lang="en-GB" b="1" dirty="0"/>
              <a:t>The central premises</a:t>
            </a:r>
          </a:p>
        </p:txBody>
      </p:sp>
      <p:pic>
        <p:nvPicPr>
          <p:cNvPr id="3" name="Picture 2" descr="tweet by Francis storr" title="Spent far too long on a weird IE11/JAWS bug and was just about to write a test case when I discovered that @stevefaulkner had already documented it and filed a bug report. I'd buy him a drink if I was at CSUN…">
            <a:hlinkClick r:id="rId2"/>
            <a:extLst>
              <a:ext uri="{FF2B5EF4-FFF2-40B4-BE49-F238E27FC236}">
                <a16:creationId xmlns:a16="http://schemas.microsoft.com/office/drawing/2014/main" id="{865B9433-B83C-43F1-B972-638FE5E49729}"/>
              </a:ext>
            </a:extLst>
          </p:cNvPr>
          <p:cNvPicPr>
            <a:picLocks noChangeAspect="1"/>
          </p:cNvPicPr>
          <p:nvPr/>
        </p:nvPicPr>
        <p:blipFill>
          <a:blip r:embed="rId3"/>
          <a:stretch>
            <a:fillRect/>
          </a:stretch>
        </p:blipFill>
        <p:spPr>
          <a:xfrm>
            <a:off x="1481137" y="1524000"/>
            <a:ext cx="9229725" cy="3810000"/>
          </a:xfrm>
          <a:prstGeom prst="rect">
            <a:avLst/>
          </a:prstGeom>
        </p:spPr>
      </p:pic>
    </p:spTree>
    <p:extLst>
      <p:ext uri="{BB962C8B-B14F-4D97-AF65-F5344CB8AC3E}">
        <p14:creationId xmlns:p14="http://schemas.microsoft.com/office/powerpoint/2010/main" val="69706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325-F1C1-484A-B985-F3BE456BC518}"/>
              </a:ext>
            </a:extLst>
          </p:cNvPr>
          <p:cNvSpPr>
            <a:spLocks noGrp="1"/>
          </p:cNvSpPr>
          <p:nvPr>
            <p:ph type="title"/>
          </p:nvPr>
        </p:nvSpPr>
        <p:spPr/>
        <p:txBody>
          <a:bodyPr/>
          <a:lstStyle/>
          <a:p>
            <a:r>
              <a:rPr lang="en-GB" b="1" dirty="0"/>
              <a:t>The central premises</a:t>
            </a:r>
          </a:p>
        </p:txBody>
      </p:sp>
      <p:sp>
        <p:nvSpPr>
          <p:cNvPr id="3" name="Content Placeholder 2">
            <a:extLst>
              <a:ext uri="{FF2B5EF4-FFF2-40B4-BE49-F238E27FC236}">
                <a16:creationId xmlns:a16="http://schemas.microsoft.com/office/drawing/2014/main" id="{CE66AD54-3A4D-40C2-9E15-2779B81EC808}"/>
              </a:ext>
            </a:extLst>
          </p:cNvPr>
          <p:cNvSpPr>
            <a:spLocks noGrp="1"/>
          </p:cNvSpPr>
          <p:nvPr>
            <p:ph idx="1"/>
          </p:nvPr>
        </p:nvSpPr>
        <p:spPr>
          <a:xfrm>
            <a:off x="838200" y="1825625"/>
            <a:ext cx="10957560" cy="4351338"/>
          </a:xfrm>
        </p:spPr>
        <p:txBody>
          <a:bodyPr>
            <a:normAutofit/>
          </a:bodyPr>
          <a:lstStyle/>
          <a:p>
            <a:pPr>
              <a:buClr>
                <a:schemeClr val="accent6">
                  <a:lumMod val="75000"/>
                </a:schemeClr>
              </a:buClr>
              <a:buFont typeface="Wingdings" panose="05000000000000000000" pitchFamily="2" charset="2"/>
              <a:buChar char="ü"/>
            </a:pPr>
            <a:r>
              <a:rPr lang="en-GB" sz="5400" dirty="0"/>
              <a:t>Improving/explaining web standards support in screen readers (and browsers), makes it better for users, developers </a:t>
            </a:r>
            <a:r>
              <a:rPr lang="en-GB" sz="5400" i="1" dirty="0"/>
              <a:t>and</a:t>
            </a:r>
            <a:r>
              <a:rPr lang="en-GB" sz="5400" dirty="0"/>
              <a:t> the Web</a:t>
            </a:r>
          </a:p>
        </p:txBody>
      </p:sp>
      <p:pic>
        <p:nvPicPr>
          <p:cNvPr id="4" name="Picture 3" descr="tweet by webaxe" title="Tweet by Webaxe: When improving accessibility of GOV dot UK web components, 42% of issues found (16 of 38) were due to AT &amp; browser bugs! https://">
            <a:hlinkClick r:id="rId2"/>
            <a:extLst>
              <a:ext uri="{FF2B5EF4-FFF2-40B4-BE49-F238E27FC236}">
                <a16:creationId xmlns:a16="http://schemas.microsoft.com/office/drawing/2014/main" id="{D23F8DB8-5359-4296-A809-406DD2E82BF3}"/>
              </a:ext>
            </a:extLst>
          </p:cNvPr>
          <p:cNvPicPr>
            <a:picLocks noChangeAspect="1"/>
          </p:cNvPicPr>
          <p:nvPr/>
        </p:nvPicPr>
        <p:blipFill>
          <a:blip r:embed="rId3"/>
          <a:stretch>
            <a:fillRect/>
          </a:stretch>
        </p:blipFill>
        <p:spPr>
          <a:xfrm>
            <a:off x="1117600" y="5046345"/>
            <a:ext cx="9144000" cy="1581150"/>
          </a:xfrm>
          <a:prstGeom prst="rect">
            <a:avLst/>
          </a:prstGeom>
        </p:spPr>
      </p:pic>
    </p:spTree>
    <p:extLst>
      <p:ext uri="{BB962C8B-B14F-4D97-AF65-F5344CB8AC3E}">
        <p14:creationId xmlns:p14="http://schemas.microsoft.com/office/powerpoint/2010/main" val="301628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325-F1C1-484A-B985-F3BE456BC518}"/>
              </a:ext>
            </a:extLst>
          </p:cNvPr>
          <p:cNvSpPr>
            <a:spLocks noGrp="1"/>
          </p:cNvSpPr>
          <p:nvPr>
            <p:ph type="title"/>
          </p:nvPr>
        </p:nvSpPr>
        <p:spPr/>
        <p:txBody>
          <a:bodyPr/>
          <a:lstStyle/>
          <a:p>
            <a:r>
              <a:rPr lang="en-GB" b="1" dirty="0"/>
              <a:t>The central premises</a:t>
            </a:r>
          </a:p>
        </p:txBody>
      </p:sp>
      <p:sp>
        <p:nvSpPr>
          <p:cNvPr id="3" name="Content Placeholder 2">
            <a:extLst>
              <a:ext uri="{FF2B5EF4-FFF2-40B4-BE49-F238E27FC236}">
                <a16:creationId xmlns:a16="http://schemas.microsoft.com/office/drawing/2014/main" id="{CE66AD54-3A4D-40C2-9E15-2779B81EC808}"/>
              </a:ext>
            </a:extLst>
          </p:cNvPr>
          <p:cNvSpPr>
            <a:spLocks noGrp="1"/>
          </p:cNvSpPr>
          <p:nvPr>
            <p:ph idx="1"/>
          </p:nvPr>
        </p:nvSpPr>
        <p:spPr>
          <a:xfrm>
            <a:off x="838200" y="1825625"/>
            <a:ext cx="10957560" cy="4351338"/>
          </a:xfrm>
        </p:spPr>
        <p:txBody>
          <a:bodyPr>
            <a:normAutofit/>
          </a:bodyPr>
          <a:lstStyle/>
          <a:p>
            <a:pPr>
              <a:buClr>
                <a:schemeClr val="accent6">
                  <a:lumMod val="75000"/>
                </a:schemeClr>
              </a:buClr>
              <a:buFont typeface="Wingdings" panose="05000000000000000000" pitchFamily="2" charset="2"/>
              <a:buChar char="ü"/>
            </a:pPr>
            <a:r>
              <a:rPr lang="en-GB" sz="4800" dirty="0"/>
              <a:t>Having a publicly available listing of known bugs, phantoms, fixes and workarounds is a great resource for developers and testers</a:t>
            </a:r>
          </a:p>
        </p:txBody>
      </p:sp>
      <p:pic>
        <p:nvPicPr>
          <p:cNvPr id="4" name="Picture 3" descr="The VFO standards bugtracker has been helpful in figuring out bugs esecially in IE - scott Ohara" title="the vfo standards bug tracker has been so helpful in figuring out if an unexpected announcement or lack of announcement is a known bug">
            <a:extLst>
              <a:ext uri="{FF2B5EF4-FFF2-40B4-BE49-F238E27FC236}">
                <a16:creationId xmlns:a16="http://schemas.microsoft.com/office/drawing/2014/main" id="{5D30BF06-D166-481B-B769-06C9E6C6BE4D}"/>
              </a:ext>
            </a:extLst>
          </p:cNvPr>
          <p:cNvPicPr>
            <a:picLocks noChangeAspect="1"/>
          </p:cNvPicPr>
          <p:nvPr/>
        </p:nvPicPr>
        <p:blipFill>
          <a:blip r:embed="rId2"/>
          <a:stretch>
            <a:fillRect/>
          </a:stretch>
        </p:blipFill>
        <p:spPr>
          <a:xfrm>
            <a:off x="2085022" y="4611370"/>
            <a:ext cx="7229475" cy="2114550"/>
          </a:xfrm>
          <a:prstGeom prst="rect">
            <a:avLst/>
          </a:prstGeom>
        </p:spPr>
      </p:pic>
    </p:spTree>
    <p:extLst>
      <p:ext uri="{BB962C8B-B14F-4D97-AF65-F5344CB8AC3E}">
        <p14:creationId xmlns:p14="http://schemas.microsoft.com/office/powerpoint/2010/main" val="216445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325-F1C1-484A-B985-F3BE456BC518}"/>
              </a:ext>
            </a:extLst>
          </p:cNvPr>
          <p:cNvSpPr>
            <a:spLocks noGrp="1"/>
          </p:cNvSpPr>
          <p:nvPr>
            <p:ph type="title"/>
          </p:nvPr>
        </p:nvSpPr>
        <p:spPr/>
        <p:txBody>
          <a:bodyPr/>
          <a:lstStyle/>
          <a:p>
            <a:r>
              <a:rPr lang="en-GB" b="1" dirty="0"/>
              <a:t>The central premises</a:t>
            </a:r>
          </a:p>
        </p:txBody>
      </p:sp>
      <p:sp>
        <p:nvSpPr>
          <p:cNvPr id="3" name="Content Placeholder 2">
            <a:extLst>
              <a:ext uri="{FF2B5EF4-FFF2-40B4-BE49-F238E27FC236}">
                <a16:creationId xmlns:a16="http://schemas.microsoft.com/office/drawing/2014/main" id="{CE66AD54-3A4D-40C2-9E15-2779B81EC808}"/>
              </a:ext>
            </a:extLst>
          </p:cNvPr>
          <p:cNvSpPr>
            <a:spLocks noGrp="1"/>
          </p:cNvSpPr>
          <p:nvPr>
            <p:ph idx="1"/>
          </p:nvPr>
        </p:nvSpPr>
        <p:spPr>
          <a:xfrm>
            <a:off x="838200" y="1825625"/>
            <a:ext cx="10957560" cy="4351338"/>
          </a:xfrm>
        </p:spPr>
        <p:txBody>
          <a:bodyPr>
            <a:normAutofit/>
          </a:bodyPr>
          <a:lstStyle/>
          <a:p>
            <a:pPr>
              <a:buClr>
                <a:schemeClr val="accent6">
                  <a:lumMod val="75000"/>
                </a:schemeClr>
              </a:buClr>
              <a:buFont typeface="Wingdings" panose="05000000000000000000" pitchFamily="2" charset="2"/>
              <a:buChar char="ü"/>
            </a:pPr>
            <a:r>
              <a:rPr lang="en-GB" sz="6000" dirty="0"/>
              <a:t>Increasing understanding of expected screen reader behaviour demystifies for everyone</a:t>
            </a:r>
          </a:p>
        </p:txBody>
      </p:sp>
    </p:spTree>
    <p:extLst>
      <p:ext uri="{BB962C8B-B14F-4D97-AF65-F5344CB8AC3E}">
        <p14:creationId xmlns:p14="http://schemas.microsoft.com/office/powerpoint/2010/main" val="395081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p:txBody>
          <a:bodyPr>
            <a:normAutofit/>
          </a:bodyPr>
          <a:lstStyle/>
          <a:p>
            <a:pPr marL="0" indent="0">
              <a:buNone/>
            </a:pPr>
            <a:r>
              <a:rPr lang="en-GB" sz="3600" dirty="0"/>
              <a:t>Its not always screen readers that are the cause</a:t>
            </a:r>
          </a:p>
        </p:txBody>
      </p:sp>
      <p:graphicFrame>
        <p:nvGraphicFramePr>
          <p:cNvPr id="4" name="Chart 3">
            <a:extLst>
              <a:ext uri="{FF2B5EF4-FFF2-40B4-BE49-F238E27FC236}">
                <a16:creationId xmlns:a16="http://schemas.microsoft.com/office/drawing/2014/main" id="{8E9A1093-D737-41DF-A3FC-3047925DA724}"/>
              </a:ext>
            </a:extLst>
          </p:cNvPr>
          <p:cNvGraphicFramePr>
            <a:graphicFrameLocks/>
          </p:cNvGraphicFramePr>
          <p:nvPr>
            <p:extLst>
              <p:ext uri="{D42A27DB-BD31-4B8C-83A1-F6EECF244321}">
                <p14:modId xmlns:p14="http://schemas.microsoft.com/office/powerpoint/2010/main" val="3790496518"/>
              </p:ext>
            </p:extLst>
          </p:nvPr>
        </p:nvGraphicFramePr>
        <p:xfrm>
          <a:off x="269966" y="2333897"/>
          <a:ext cx="11556274" cy="39780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266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a:xfrm>
            <a:off x="838200" y="1735456"/>
            <a:ext cx="9108440" cy="4351338"/>
          </a:xfrm>
        </p:spPr>
        <p:txBody>
          <a:bodyPr/>
          <a:lstStyle/>
          <a:p>
            <a:pPr marL="0" indent="0">
              <a:buNone/>
            </a:pPr>
            <a:r>
              <a:rPr lang="en-US" sz="4800" dirty="0"/>
              <a:t>JAWS continues to have reputation for working best in IE </a:t>
            </a:r>
            <a:endParaRPr lang="en-GB" sz="4800" dirty="0"/>
          </a:p>
          <a:p>
            <a:pPr marL="0" indent="0">
              <a:buNone/>
            </a:pPr>
            <a:endParaRPr lang="en-GB" dirty="0"/>
          </a:p>
        </p:txBody>
      </p:sp>
      <p:pic>
        <p:nvPicPr>
          <p:cNvPr id="5" name="Picture 4" title="Glen">
            <a:extLst>
              <a:ext uri="{FF2B5EF4-FFF2-40B4-BE49-F238E27FC236}">
                <a16:creationId xmlns:a16="http://schemas.microsoft.com/office/drawing/2014/main" id="{5A9D545E-FED0-4416-BE68-2C284CF674C2}"/>
              </a:ext>
            </a:extLst>
          </p:cNvPr>
          <p:cNvPicPr>
            <a:picLocks noChangeAspect="1"/>
          </p:cNvPicPr>
          <p:nvPr/>
        </p:nvPicPr>
        <p:blipFill rotWithShape="1">
          <a:blip r:embed="rId2">
            <a:extLst>
              <a:ext uri="{28A0092B-C50C-407E-A947-70E740481C1C}">
                <a14:useLocalDpi xmlns:a14="http://schemas.microsoft.com/office/drawing/2010/main" val="0"/>
              </a:ext>
            </a:extLst>
          </a:blip>
          <a:srcRect l="11272" r="23798" b="53774"/>
          <a:stretch/>
        </p:blipFill>
        <p:spPr>
          <a:xfrm>
            <a:off x="10109200" y="614045"/>
            <a:ext cx="1828800" cy="1757680"/>
          </a:xfrm>
          <a:prstGeom prst="rect">
            <a:avLst/>
          </a:prstGeom>
        </p:spPr>
      </p:pic>
      <p:pic>
        <p:nvPicPr>
          <p:cNvPr id="10" name="Picture 9" descr="browser accessibility support - HTML5 accessibility.com">
            <a:hlinkClick r:id="rId3"/>
            <a:extLst>
              <a:ext uri="{FF2B5EF4-FFF2-40B4-BE49-F238E27FC236}">
                <a16:creationId xmlns:a16="http://schemas.microsoft.com/office/drawing/2014/main" id="{5EA04001-1139-4017-91B5-1BC8EFE59154}"/>
              </a:ext>
            </a:extLst>
          </p:cNvPr>
          <p:cNvPicPr>
            <a:picLocks noChangeAspect="1"/>
          </p:cNvPicPr>
          <p:nvPr/>
        </p:nvPicPr>
        <p:blipFill rotWithShape="1">
          <a:blip r:embed="rId4">
            <a:extLst>
              <a:ext uri="{28A0092B-C50C-407E-A947-70E740481C1C}">
                <a14:useLocalDpi xmlns:a14="http://schemas.microsoft.com/office/drawing/2010/main" val="0"/>
              </a:ext>
            </a:extLst>
          </a:blip>
          <a:srcRect r="19810"/>
          <a:stretch/>
        </p:blipFill>
        <p:spPr>
          <a:xfrm>
            <a:off x="1803400" y="3110166"/>
            <a:ext cx="8986520" cy="3382709"/>
          </a:xfrm>
          <a:prstGeom prst="rect">
            <a:avLst/>
          </a:prstGeom>
        </p:spPr>
      </p:pic>
    </p:spTree>
    <p:extLst>
      <p:ext uri="{BB962C8B-B14F-4D97-AF65-F5344CB8AC3E}">
        <p14:creationId xmlns:p14="http://schemas.microsoft.com/office/powerpoint/2010/main" val="370646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a:xfrm>
            <a:off x="838200" y="1735456"/>
            <a:ext cx="9108440" cy="4351338"/>
          </a:xfrm>
        </p:spPr>
        <p:txBody>
          <a:bodyPr>
            <a:normAutofit/>
          </a:bodyPr>
          <a:lstStyle/>
          <a:p>
            <a:pPr marL="0" indent="0">
              <a:buNone/>
            </a:pPr>
            <a:r>
              <a:rPr lang="en-US" sz="4400" dirty="0"/>
              <a:t>JAWS (actually) operates best with Firefox &amp; Chrome which have superior user agent accessibility support</a:t>
            </a:r>
            <a:endParaRPr lang="en-GB" sz="4400" dirty="0"/>
          </a:p>
        </p:txBody>
      </p:sp>
      <p:pic>
        <p:nvPicPr>
          <p:cNvPr id="5" name="Picture 4" title="Glen gordon">
            <a:extLst>
              <a:ext uri="{FF2B5EF4-FFF2-40B4-BE49-F238E27FC236}">
                <a16:creationId xmlns:a16="http://schemas.microsoft.com/office/drawing/2014/main" id="{5A9D545E-FED0-4416-BE68-2C284CF674C2}"/>
              </a:ext>
            </a:extLst>
          </p:cNvPr>
          <p:cNvPicPr>
            <a:picLocks noChangeAspect="1"/>
          </p:cNvPicPr>
          <p:nvPr/>
        </p:nvPicPr>
        <p:blipFill rotWithShape="1">
          <a:blip r:embed="rId2">
            <a:extLst>
              <a:ext uri="{28A0092B-C50C-407E-A947-70E740481C1C}">
                <a14:useLocalDpi xmlns:a14="http://schemas.microsoft.com/office/drawing/2010/main" val="0"/>
              </a:ext>
            </a:extLst>
          </a:blip>
          <a:srcRect l="11272" r="23798" b="53774"/>
          <a:stretch/>
        </p:blipFill>
        <p:spPr>
          <a:xfrm>
            <a:off x="10109200" y="614045"/>
            <a:ext cx="1828800" cy="1757680"/>
          </a:xfrm>
          <a:prstGeom prst="rect">
            <a:avLst/>
          </a:prstGeom>
        </p:spPr>
      </p:pic>
      <p:pic>
        <p:nvPicPr>
          <p:cNvPr id="6" name="Picture 5" descr="Browser HTML accessibility support tables">
            <a:hlinkClick r:id="rId3"/>
            <a:extLst>
              <a:ext uri="{FF2B5EF4-FFF2-40B4-BE49-F238E27FC236}">
                <a16:creationId xmlns:a16="http://schemas.microsoft.com/office/drawing/2014/main" id="{78A08C1D-8205-41E3-94C3-E4F79F4C2651}"/>
              </a:ext>
            </a:extLst>
          </p:cNvPr>
          <p:cNvPicPr>
            <a:picLocks noChangeAspect="1"/>
          </p:cNvPicPr>
          <p:nvPr/>
        </p:nvPicPr>
        <p:blipFill rotWithShape="1">
          <a:blip r:embed="rId4">
            <a:extLst>
              <a:ext uri="{28A0092B-C50C-407E-A947-70E740481C1C}">
                <a14:useLocalDpi xmlns:a14="http://schemas.microsoft.com/office/drawing/2010/main" val="0"/>
              </a:ext>
            </a:extLst>
          </a:blip>
          <a:srcRect r="20015"/>
          <a:stretch/>
        </p:blipFill>
        <p:spPr>
          <a:xfrm>
            <a:off x="1897379" y="3535641"/>
            <a:ext cx="8130541" cy="3068360"/>
          </a:xfrm>
          <a:prstGeom prst="rect">
            <a:avLst/>
          </a:prstGeom>
        </p:spPr>
      </p:pic>
    </p:spTree>
    <p:extLst>
      <p:ext uri="{BB962C8B-B14F-4D97-AF65-F5344CB8AC3E}">
        <p14:creationId xmlns:p14="http://schemas.microsoft.com/office/powerpoint/2010/main" val="159172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a:xfrm>
            <a:off x="838200" y="1735456"/>
            <a:ext cx="9108440" cy="4351338"/>
          </a:xfrm>
        </p:spPr>
        <p:txBody>
          <a:bodyPr>
            <a:normAutofit/>
          </a:bodyPr>
          <a:lstStyle/>
          <a:p>
            <a:pPr marL="0" indent="0">
              <a:buNone/>
            </a:pPr>
            <a:r>
              <a:rPr lang="en-US" sz="4400" dirty="0"/>
              <a:t>What about Edge?</a:t>
            </a:r>
            <a:endParaRPr lang="en-GB" sz="4400" dirty="0"/>
          </a:p>
        </p:txBody>
      </p:sp>
      <p:pic>
        <p:nvPicPr>
          <p:cNvPr id="5" name="Picture 4" descr="glen gordon" title="Glen">
            <a:extLst>
              <a:ext uri="{FF2B5EF4-FFF2-40B4-BE49-F238E27FC236}">
                <a16:creationId xmlns:a16="http://schemas.microsoft.com/office/drawing/2014/main" id="{5A9D545E-FED0-4416-BE68-2C284CF674C2}"/>
              </a:ext>
            </a:extLst>
          </p:cNvPr>
          <p:cNvPicPr>
            <a:picLocks noChangeAspect="1"/>
          </p:cNvPicPr>
          <p:nvPr/>
        </p:nvPicPr>
        <p:blipFill rotWithShape="1">
          <a:blip r:embed="rId2">
            <a:extLst>
              <a:ext uri="{28A0092B-C50C-407E-A947-70E740481C1C}">
                <a14:useLocalDpi xmlns:a14="http://schemas.microsoft.com/office/drawing/2010/main" val="0"/>
              </a:ext>
            </a:extLst>
          </a:blip>
          <a:srcRect l="11272" r="23798" b="53774"/>
          <a:stretch/>
        </p:blipFill>
        <p:spPr>
          <a:xfrm>
            <a:off x="10109200" y="614045"/>
            <a:ext cx="1828800" cy="1757680"/>
          </a:xfrm>
          <a:prstGeom prst="rect">
            <a:avLst/>
          </a:prstGeom>
        </p:spPr>
      </p:pic>
      <p:pic>
        <p:nvPicPr>
          <p:cNvPr id="6" name="Picture 5" descr="html5 accessibility.com">
            <a:hlinkClick r:id="rId3"/>
            <a:extLst>
              <a:ext uri="{FF2B5EF4-FFF2-40B4-BE49-F238E27FC236}">
                <a16:creationId xmlns:a16="http://schemas.microsoft.com/office/drawing/2014/main" id="{78A08C1D-8205-41E3-94C3-E4F79F4C2651}"/>
              </a:ext>
            </a:extLst>
          </p:cNvPr>
          <p:cNvPicPr>
            <a:picLocks noChangeAspect="1"/>
          </p:cNvPicPr>
          <p:nvPr/>
        </p:nvPicPr>
        <p:blipFill rotWithShape="1">
          <a:blip r:embed="rId4">
            <a:extLst>
              <a:ext uri="{28A0092B-C50C-407E-A947-70E740481C1C}">
                <a14:useLocalDpi xmlns:a14="http://schemas.microsoft.com/office/drawing/2010/main" val="0"/>
              </a:ext>
            </a:extLst>
          </a:blip>
          <a:srcRect r="20015"/>
          <a:stretch/>
        </p:blipFill>
        <p:spPr>
          <a:xfrm>
            <a:off x="1327149" y="3143755"/>
            <a:ext cx="8130541" cy="3068360"/>
          </a:xfrm>
          <a:prstGeom prst="rect">
            <a:avLst/>
          </a:prstGeom>
        </p:spPr>
      </p:pic>
    </p:spTree>
    <p:extLst>
      <p:ext uri="{BB962C8B-B14F-4D97-AF65-F5344CB8AC3E}">
        <p14:creationId xmlns:p14="http://schemas.microsoft.com/office/powerpoint/2010/main" val="286047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p:txBody>
          <a:bodyPr>
            <a:normAutofit/>
          </a:bodyPr>
          <a:lstStyle/>
          <a:p>
            <a:pPr marL="0" indent="0">
              <a:buNone/>
            </a:pPr>
            <a:r>
              <a:rPr lang="en-GB" sz="4000" dirty="0"/>
              <a:t>Screen readers don’t support web standards</a:t>
            </a:r>
          </a:p>
        </p:txBody>
      </p:sp>
      <p:pic>
        <p:nvPicPr>
          <p:cNvPr id="4" name="Picture 3" descr=".@brucel &quot;JAWS doesn't understand #html5. But blame JAWS&quot; is a simplistic statement, many new HTML5 elements not implemented in browsers yet">
            <a:hlinkClick r:id="rId3"/>
            <a:extLst>
              <a:ext uri="{FF2B5EF4-FFF2-40B4-BE49-F238E27FC236}">
                <a16:creationId xmlns:a16="http://schemas.microsoft.com/office/drawing/2014/main" id="{A1C1CF02-E957-4C27-BA6F-84D2A3BFF137}"/>
              </a:ext>
            </a:extLst>
          </p:cNvPr>
          <p:cNvPicPr>
            <a:picLocks noChangeAspect="1"/>
          </p:cNvPicPr>
          <p:nvPr/>
        </p:nvPicPr>
        <p:blipFill>
          <a:blip r:embed="rId4"/>
          <a:stretch>
            <a:fillRect/>
          </a:stretch>
        </p:blipFill>
        <p:spPr>
          <a:xfrm>
            <a:off x="1139824" y="3042330"/>
            <a:ext cx="9436359" cy="2405607"/>
          </a:xfrm>
          <a:prstGeom prst="rect">
            <a:avLst/>
          </a:prstGeom>
        </p:spPr>
      </p:pic>
    </p:spTree>
    <p:extLst>
      <p:ext uri="{BB962C8B-B14F-4D97-AF65-F5344CB8AC3E}">
        <p14:creationId xmlns:p14="http://schemas.microsoft.com/office/powerpoint/2010/main" val="18469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a:xfrm>
            <a:off x="838200" y="1690688"/>
            <a:ext cx="10515600" cy="4486275"/>
          </a:xfrm>
        </p:spPr>
        <p:txBody>
          <a:bodyPr/>
          <a:lstStyle/>
          <a:p>
            <a:pPr marL="0" indent="0">
              <a:buNone/>
            </a:pPr>
            <a:r>
              <a:rPr lang="en-GB" sz="4000" dirty="0"/>
              <a:t>Screen readers don’t support web standards </a:t>
            </a:r>
          </a:p>
          <a:p>
            <a:pPr marL="0" indent="0">
              <a:buNone/>
            </a:pPr>
            <a:endParaRPr lang="en-GB" dirty="0"/>
          </a:p>
          <a:p>
            <a:pPr marL="0" indent="0">
              <a:buNone/>
            </a:pPr>
            <a:r>
              <a:rPr lang="en-GB" sz="4400" b="1" dirty="0"/>
              <a:t>Yes they do </a:t>
            </a:r>
          </a:p>
        </p:txBody>
      </p:sp>
      <p:pic>
        <p:nvPicPr>
          <p:cNvPr id="6" name="Graphic 5" descr="Smiling Face">
            <a:extLst>
              <a:ext uri="{FF2B5EF4-FFF2-40B4-BE49-F238E27FC236}">
                <a16:creationId xmlns:a16="http://schemas.microsoft.com/office/drawing/2014/main" id="{C8AED38A-B966-47A2-A7C3-A33AD950E0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8444" y="2179319"/>
            <a:ext cx="4454435" cy="4454435"/>
          </a:xfrm>
          <a:prstGeom prst="rect">
            <a:avLst/>
          </a:prstGeom>
        </p:spPr>
      </p:pic>
    </p:spTree>
    <p:extLst>
      <p:ext uri="{BB962C8B-B14F-4D97-AF65-F5344CB8AC3E}">
        <p14:creationId xmlns:p14="http://schemas.microsoft.com/office/powerpoint/2010/main" val="317863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7045-C0C6-47DD-A19B-72BF15F79824}"/>
              </a:ext>
            </a:extLst>
          </p:cNvPr>
          <p:cNvSpPr>
            <a:spLocks noGrp="1"/>
          </p:cNvSpPr>
          <p:nvPr>
            <p:ph type="title"/>
          </p:nvPr>
        </p:nvSpPr>
        <p:spPr>
          <a:xfrm>
            <a:off x="838200" y="365125"/>
            <a:ext cx="10515600" cy="1150166"/>
          </a:xfrm>
        </p:spPr>
        <p:txBody>
          <a:bodyPr>
            <a:normAutofit fontScale="90000"/>
          </a:bodyPr>
          <a:lstStyle/>
          <a:p>
            <a:r>
              <a:rPr lang="en-GB" b="1" dirty="0"/>
              <a:t>Not </a:t>
            </a:r>
            <a:r>
              <a:rPr lang="en-GB" sz="4900" b="1" dirty="0"/>
              <a:t>knowing</a:t>
            </a:r>
            <a:r>
              <a:rPr lang="en-GB" b="1" dirty="0"/>
              <a:t> has detrimental effects</a:t>
            </a:r>
            <a:br>
              <a:rPr lang="en-GB" dirty="0"/>
            </a:br>
            <a:endParaRPr lang="en-GB" dirty="0"/>
          </a:p>
        </p:txBody>
      </p:sp>
      <p:pic>
        <p:nvPicPr>
          <p:cNvPr id="5" name="Picture 4" title="me as a young man">
            <a:extLst>
              <a:ext uri="{FF2B5EF4-FFF2-40B4-BE49-F238E27FC236}">
                <a16:creationId xmlns:a16="http://schemas.microsoft.com/office/drawing/2014/main" id="{FB5D8AC8-211F-42B5-8A80-0C1C41387921}"/>
              </a:ext>
            </a:extLst>
          </p:cNvPr>
          <p:cNvPicPr>
            <a:picLocks noChangeAspect="1"/>
          </p:cNvPicPr>
          <p:nvPr/>
        </p:nvPicPr>
        <p:blipFill>
          <a:blip r:embed="rId2"/>
          <a:stretch>
            <a:fillRect/>
          </a:stretch>
        </p:blipFill>
        <p:spPr>
          <a:xfrm>
            <a:off x="1580832" y="2309336"/>
            <a:ext cx="3990975" cy="4086225"/>
          </a:xfrm>
          <a:prstGeom prst="rect">
            <a:avLst/>
          </a:prstGeom>
        </p:spPr>
      </p:pic>
      <p:sp>
        <p:nvSpPr>
          <p:cNvPr id="6" name="TextBox 5">
            <a:extLst>
              <a:ext uri="{FF2B5EF4-FFF2-40B4-BE49-F238E27FC236}">
                <a16:creationId xmlns:a16="http://schemas.microsoft.com/office/drawing/2014/main" id="{148418A5-9EFB-4F82-A170-080ED4FA7907}"/>
              </a:ext>
            </a:extLst>
          </p:cNvPr>
          <p:cNvSpPr txBox="1"/>
          <p:nvPr/>
        </p:nvSpPr>
        <p:spPr>
          <a:xfrm>
            <a:off x="1454333" y="1680754"/>
            <a:ext cx="1332410" cy="707886"/>
          </a:xfrm>
          <a:prstGeom prst="rect">
            <a:avLst/>
          </a:prstGeom>
          <a:noFill/>
        </p:spPr>
        <p:txBody>
          <a:bodyPr wrap="square" rtlCol="0">
            <a:spAutoFit/>
          </a:bodyPr>
          <a:lstStyle/>
          <a:p>
            <a:r>
              <a:rPr lang="en-GB" sz="4000" dirty="0">
                <a:latin typeface="Bauhaus 93" panose="04030905020B02020C02" pitchFamily="82" charset="0"/>
              </a:rPr>
              <a:t>Then</a:t>
            </a:r>
          </a:p>
        </p:txBody>
      </p:sp>
      <p:grpSp>
        <p:nvGrpSpPr>
          <p:cNvPr id="8" name="Group 7" title="me now, worn and distorted, after years of struggling with screen readers">
            <a:extLst>
              <a:ext uri="{FF2B5EF4-FFF2-40B4-BE49-F238E27FC236}">
                <a16:creationId xmlns:a16="http://schemas.microsoft.com/office/drawing/2014/main" id="{105FAB34-4274-4D44-8FFD-A8FA99CA29F6}"/>
              </a:ext>
            </a:extLst>
          </p:cNvPr>
          <p:cNvGrpSpPr/>
          <p:nvPr/>
        </p:nvGrpSpPr>
        <p:grpSpPr>
          <a:xfrm>
            <a:off x="6040847" y="1680754"/>
            <a:ext cx="3065735" cy="4865902"/>
            <a:chOff x="6040847" y="1680754"/>
            <a:chExt cx="3065735" cy="4865902"/>
          </a:xfrm>
        </p:grpSpPr>
        <p:pic>
          <p:nvPicPr>
            <p:cNvPr id="4" name="Picture 3">
              <a:extLst>
                <a:ext uri="{FF2B5EF4-FFF2-40B4-BE49-F238E27FC236}">
                  <a16:creationId xmlns:a16="http://schemas.microsoft.com/office/drawing/2014/main" id="{0939DA05-73E2-4A15-AF09-3A8EC86EEC61}"/>
                </a:ext>
              </a:extLst>
            </p:cNvPr>
            <p:cNvPicPr>
              <a:picLocks noChangeAspect="1"/>
            </p:cNvPicPr>
            <p:nvPr/>
          </p:nvPicPr>
          <p:blipFill>
            <a:blip r:embed="rId3"/>
            <a:stretch>
              <a:fillRect/>
            </a:stretch>
          </p:blipFill>
          <p:spPr>
            <a:xfrm>
              <a:off x="6177280" y="2309336"/>
              <a:ext cx="2929302" cy="4237320"/>
            </a:xfrm>
            <a:prstGeom prst="rect">
              <a:avLst/>
            </a:prstGeom>
          </p:spPr>
        </p:pic>
        <p:sp>
          <p:nvSpPr>
            <p:cNvPr id="7" name="TextBox 6">
              <a:extLst>
                <a:ext uri="{FF2B5EF4-FFF2-40B4-BE49-F238E27FC236}">
                  <a16:creationId xmlns:a16="http://schemas.microsoft.com/office/drawing/2014/main" id="{0D5BFAD7-22B9-4518-A1A7-056137E6647F}"/>
                </a:ext>
              </a:extLst>
            </p:cNvPr>
            <p:cNvSpPr txBox="1"/>
            <p:nvPr/>
          </p:nvSpPr>
          <p:spPr>
            <a:xfrm>
              <a:off x="6040847" y="1680754"/>
              <a:ext cx="1332410" cy="707886"/>
            </a:xfrm>
            <a:prstGeom prst="rect">
              <a:avLst/>
            </a:prstGeom>
            <a:noFill/>
          </p:spPr>
          <p:txBody>
            <a:bodyPr wrap="square" rtlCol="0">
              <a:spAutoFit/>
            </a:bodyPr>
            <a:lstStyle/>
            <a:p>
              <a:r>
                <a:rPr lang="en-GB" sz="4000" dirty="0">
                  <a:latin typeface="Bauhaus 93" panose="04030905020B02020C02" pitchFamily="82" charset="0"/>
                </a:rPr>
                <a:t>Now</a:t>
              </a:r>
            </a:p>
          </p:txBody>
        </p:sp>
      </p:grpSp>
    </p:spTree>
    <p:extLst>
      <p:ext uri="{BB962C8B-B14F-4D97-AF65-F5344CB8AC3E}">
        <p14:creationId xmlns:p14="http://schemas.microsoft.com/office/powerpoint/2010/main" val="142324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a:xfrm>
            <a:off x="838200" y="1690688"/>
            <a:ext cx="10515600" cy="4486275"/>
          </a:xfrm>
        </p:spPr>
        <p:txBody>
          <a:bodyPr/>
          <a:lstStyle/>
          <a:p>
            <a:pPr marL="0" indent="0">
              <a:buNone/>
            </a:pPr>
            <a:r>
              <a:rPr lang="en-GB" sz="4000" dirty="0"/>
              <a:t>Screen readers don’t support web standards </a:t>
            </a:r>
          </a:p>
          <a:p>
            <a:pPr marL="0" indent="0">
              <a:buNone/>
            </a:pPr>
            <a:endParaRPr lang="en-GB" dirty="0"/>
          </a:p>
        </p:txBody>
      </p:sp>
      <p:pic>
        <p:nvPicPr>
          <p:cNvPr id="4" name="Picture 3" descr="JAWS HTML support table">
            <a:hlinkClick r:id="rId3"/>
            <a:extLst>
              <a:ext uri="{FF2B5EF4-FFF2-40B4-BE49-F238E27FC236}">
                <a16:creationId xmlns:a16="http://schemas.microsoft.com/office/drawing/2014/main" id="{E39CEA1A-593A-43B9-A542-8587A170AE1F}"/>
              </a:ext>
            </a:extLst>
          </p:cNvPr>
          <p:cNvPicPr>
            <a:picLocks noChangeAspect="1"/>
          </p:cNvPicPr>
          <p:nvPr/>
        </p:nvPicPr>
        <p:blipFill rotWithShape="1">
          <a:blip r:embed="rId4"/>
          <a:srcRect t="3548" b="9784"/>
          <a:stretch/>
        </p:blipFill>
        <p:spPr>
          <a:xfrm>
            <a:off x="698863" y="2281645"/>
            <a:ext cx="9892937" cy="4049486"/>
          </a:xfrm>
          <a:prstGeom prst="rect">
            <a:avLst/>
          </a:prstGeom>
        </p:spPr>
      </p:pic>
    </p:spTree>
    <p:extLst>
      <p:ext uri="{BB962C8B-B14F-4D97-AF65-F5344CB8AC3E}">
        <p14:creationId xmlns:p14="http://schemas.microsoft.com/office/powerpoint/2010/main" val="174227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B75A-B7ED-4907-9873-A6EF535B9268}"/>
              </a:ext>
            </a:extLst>
          </p:cNvPr>
          <p:cNvSpPr>
            <a:spLocks noGrp="1"/>
          </p:cNvSpPr>
          <p:nvPr>
            <p:ph type="title"/>
          </p:nvPr>
        </p:nvSpPr>
        <p:spPr/>
        <p:txBody>
          <a:bodyPr/>
          <a:lstStyle/>
          <a:p>
            <a:r>
              <a:rPr lang="en-GB" dirty="0"/>
              <a:t>Myth busting</a:t>
            </a:r>
          </a:p>
        </p:txBody>
      </p:sp>
      <p:sp>
        <p:nvSpPr>
          <p:cNvPr id="3" name="Content Placeholder 2">
            <a:extLst>
              <a:ext uri="{FF2B5EF4-FFF2-40B4-BE49-F238E27FC236}">
                <a16:creationId xmlns:a16="http://schemas.microsoft.com/office/drawing/2014/main" id="{4858C71A-3875-447C-8137-B38B32E0530D}"/>
              </a:ext>
            </a:extLst>
          </p:cNvPr>
          <p:cNvSpPr>
            <a:spLocks noGrp="1"/>
          </p:cNvSpPr>
          <p:nvPr>
            <p:ph idx="1"/>
          </p:nvPr>
        </p:nvSpPr>
        <p:spPr>
          <a:xfrm>
            <a:off x="838200" y="1483360"/>
            <a:ext cx="10515600" cy="5191759"/>
          </a:xfrm>
        </p:spPr>
        <p:txBody>
          <a:bodyPr>
            <a:normAutofit fontScale="25000" lnSpcReduction="20000"/>
          </a:bodyPr>
          <a:lstStyle/>
          <a:p>
            <a:pPr marL="0" indent="0">
              <a:buNone/>
            </a:pPr>
            <a:r>
              <a:rPr lang="en-GB" sz="11200" dirty="0"/>
              <a:t>Screen reader developers don’t fix bugs- latest JAWS fixes:</a:t>
            </a:r>
          </a:p>
          <a:p>
            <a:r>
              <a:rPr lang="en-GB" sz="6400" dirty="0"/>
              <a:t>You can now select and copy text from web pages in Microsoft Edge. Currently, selecting by character, word, and line are supported.</a:t>
            </a:r>
          </a:p>
          <a:p>
            <a:r>
              <a:rPr lang="en-GB" sz="6400" dirty="0"/>
              <a:t>When navigating by character in Edge, addressed an issue where JAWS was not indicating upper case characters.</a:t>
            </a:r>
          </a:p>
          <a:p>
            <a:r>
              <a:rPr lang="en-GB" sz="6400" dirty="0"/>
              <a:t>When using the JAWS table reading commands to move through a table in Edge, resolved an issue where JAWS was not indicating links in table cells.</a:t>
            </a:r>
          </a:p>
          <a:p>
            <a:r>
              <a:rPr lang="en-GB" sz="6400" dirty="0"/>
              <a:t>The </a:t>
            </a:r>
            <a:r>
              <a:rPr lang="en-GB" sz="6400" b="1" dirty="0"/>
              <a:t>O</a:t>
            </a:r>
            <a:r>
              <a:rPr lang="en-GB" sz="6400" dirty="0"/>
              <a:t> and </a:t>
            </a:r>
            <a:r>
              <a:rPr lang="en-GB" sz="6400" b="1" dirty="0"/>
              <a:t>SHIFT+O</a:t>
            </a:r>
            <a:r>
              <a:rPr lang="en-GB" sz="6400" dirty="0"/>
              <a:t> Navigation Quick Keys now move to the next and previous article on a web page. In addition, the </a:t>
            </a:r>
            <a:r>
              <a:rPr lang="en-GB" sz="6400" b="1" dirty="0"/>
              <a:t>CTRL+INSERT+O</a:t>
            </a:r>
            <a:r>
              <a:rPr lang="en-GB" sz="6400" dirty="0"/>
              <a:t> command now displays a list of articles on the page. The scripts for navigating by object are still available but are no longer assigned. They can be reassigned if needed using the Navigation Quick Key Manager accessed from the Run JAWS Manager dialog box (</a:t>
            </a:r>
            <a:r>
              <a:rPr lang="en-GB" sz="6400" b="1" dirty="0"/>
              <a:t>INSERT+F2</a:t>
            </a:r>
            <a:r>
              <a:rPr lang="en-GB" sz="6400" dirty="0"/>
              <a:t>).</a:t>
            </a:r>
          </a:p>
          <a:p>
            <a:r>
              <a:rPr lang="en-GB" sz="6400" dirty="0"/>
              <a:t>Pressing </a:t>
            </a:r>
            <a:r>
              <a:rPr lang="en-GB" sz="6400" b="1" dirty="0"/>
              <a:t>APOSTROPHE</a:t>
            </a:r>
            <a:r>
              <a:rPr lang="en-GB" sz="6400" dirty="0"/>
              <a:t> or </a:t>
            </a:r>
            <a:r>
              <a:rPr lang="en-GB" sz="6400" b="1" dirty="0"/>
              <a:t>SHIFT+APOSTROPHE</a:t>
            </a:r>
            <a:r>
              <a:rPr lang="en-GB" sz="6400" dirty="0"/>
              <a:t> now moves to the next or previous tab control on a web page. You can also now press </a:t>
            </a:r>
            <a:r>
              <a:rPr lang="en-GB" sz="6400" b="1" dirty="0"/>
              <a:t>CTRL+INSERT+APOSTROPHE</a:t>
            </a:r>
            <a:r>
              <a:rPr lang="en-GB" sz="6400" dirty="0"/>
              <a:t> to display a list of all tab controls.</a:t>
            </a:r>
          </a:p>
          <a:p>
            <a:r>
              <a:rPr lang="en-GB" sz="6400" dirty="0"/>
              <a:t>When encountering a separator on a web page, resolved an issue where JAWS was incorrectly reading several dashes before saying "separator".</a:t>
            </a:r>
          </a:p>
          <a:p>
            <a:r>
              <a:rPr lang="en-GB" sz="6400" dirty="0"/>
              <a:t>Addressed an issue where JAWS was not automatically reading dialog boxes opened from web pages in Chrome or when using </a:t>
            </a:r>
            <a:r>
              <a:rPr lang="en-GB" sz="6400" b="1" dirty="0"/>
              <a:t>INSERT+B</a:t>
            </a:r>
            <a:r>
              <a:rPr lang="en-GB" sz="6400" dirty="0"/>
              <a:t>.</a:t>
            </a:r>
          </a:p>
          <a:p>
            <a:r>
              <a:rPr lang="en-GB" sz="6400" dirty="0"/>
              <a:t>Resolved an issue where some tables were not being detected properly with JAWS 2018 even though they worked fine in JAWS 18.</a:t>
            </a:r>
          </a:p>
          <a:p>
            <a:r>
              <a:rPr lang="en-GB" sz="6400" dirty="0"/>
              <a:t>Addressed a reported issue with the </a:t>
            </a:r>
            <a:r>
              <a:rPr lang="en-GB" sz="6400" b="1" dirty="0"/>
              <a:t>B</a:t>
            </a:r>
            <a:r>
              <a:rPr lang="en-GB" sz="6400" dirty="0"/>
              <a:t> and </a:t>
            </a:r>
            <a:r>
              <a:rPr lang="en-GB" sz="6400" b="1" dirty="0"/>
              <a:t>SHIFT+B</a:t>
            </a:r>
            <a:r>
              <a:rPr lang="en-GB" sz="6400" dirty="0"/>
              <a:t> Navigation Quick Keys not moving to menu buttons as expected.</a:t>
            </a:r>
          </a:p>
          <a:p>
            <a:r>
              <a:rPr lang="en-GB" sz="6400" dirty="0"/>
              <a:t>Resolved an issue where JAWS custom labels assigned to edit fields were not being announced in Chrome.</a:t>
            </a:r>
          </a:p>
          <a:p>
            <a:r>
              <a:rPr lang="en-GB" sz="6400" dirty="0"/>
              <a:t>If Forms mode is set to Auto or Semi-Auto, resolved a reported issue where Forms mode was not activating when navigating to a vertical slider using the </a:t>
            </a:r>
            <a:r>
              <a:rPr lang="en-GB" sz="6400" b="1" dirty="0"/>
              <a:t>TAB</a:t>
            </a:r>
            <a:r>
              <a:rPr lang="en-GB" sz="6400" dirty="0"/>
              <a:t> Key.</a:t>
            </a:r>
          </a:p>
          <a:p>
            <a:endParaRPr lang="en-GB" dirty="0"/>
          </a:p>
        </p:txBody>
      </p:sp>
    </p:spTree>
    <p:extLst>
      <p:ext uri="{BB962C8B-B14F-4D97-AF65-F5344CB8AC3E}">
        <p14:creationId xmlns:p14="http://schemas.microsoft.com/office/powerpoint/2010/main" val="138025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095D-2B20-4602-806C-463FFBF47F40}"/>
              </a:ext>
            </a:extLst>
          </p:cNvPr>
          <p:cNvSpPr>
            <a:spLocks noGrp="1"/>
          </p:cNvSpPr>
          <p:nvPr>
            <p:ph type="title"/>
          </p:nvPr>
        </p:nvSpPr>
        <p:spPr/>
        <p:txBody>
          <a:bodyPr/>
          <a:lstStyle/>
          <a:p>
            <a:r>
              <a:rPr lang="en-GB" b="1" dirty="0"/>
              <a:t>The execution</a:t>
            </a:r>
          </a:p>
        </p:txBody>
      </p:sp>
      <p:sp>
        <p:nvSpPr>
          <p:cNvPr id="3" name="Content Placeholder 2">
            <a:extLst>
              <a:ext uri="{FF2B5EF4-FFF2-40B4-BE49-F238E27FC236}">
                <a16:creationId xmlns:a16="http://schemas.microsoft.com/office/drawing/2014/main" id="{0221485E-4A0C-490B-9AFD-E5024CFD5E95}"/>
              </a:ext>
            </a:extLst>
          </p:cNvPr>
          <p:cNvSpPr>
            <a:spLocks noGrp="1"/>
          </p:cNvSpPr>
          <p:nvPr>
            <p:ph idx="1"/>
          </p:nvPr>
        </p:nvSpPr>
        <p:spPr>
          <a:xfrm>
            <a:off x="838200" y="1690688"/>
            <a:ext cx="9098280" cy="4351338"/>
          </a:xfrm>
        </p:spPr>
        <p:txBody>
          <a:bodyPr>
            <a:normAutofit/>
          </a:bodyPr>
          <a:lstStyle/>
          <a:p>
            <a:pPr marL="0" lvl="0" indent="0">
              <a:buNone/>
            </a:pPr>
            <a:r>
              <a:rPr lang="en-GB" dirty="0" err="1"/>
              <a:t>Github</a:t>
            </a:r>
            <a:r>
              <a:rPr lang="en-GB" dirty="0"/>
              <a:t> repository</a:t>
            </a:r>
          </a:p>
          <a:p>
            <a:pPr lvl="0"/>
            <a:r>
              <a:rPr lang="en-GB" dirty="0"/>
              <a:t>Documents JAWS support for HTML and ARIA</a:t>
            </a:r>
          </a:p>
          <a:p>
            <a:pPr lvl="0"/>
            <a:r>
              <a:rPr lang="en-GB" dirty="0"/>
              <a:t>Public issue tracker that </a:t>
            </a:r>
            <a:r>
              <a:rPr lang="en-GB" b="1" i="1" dirty="0"/>
              <a:t>anybody </a:t>
            </a:r>
            <a:r>
              <a:rPr lang="en-GB" dirty="0"/>
              <a:t>can raise an issue on</a:t>
            </a:r>
            <a:endParaRPr lang="en-GB" b="1" i="1" dirty="0"/>
          </a:p>
          <a:p>
            <a:pPr lvl="0"/>
            <a:endParaRPr lang="en-GB" dirty="0"/>
          </a:p>
          <a:p>
            <a:pPr marL="0" indent="0">
              <a:buNone/>
            </a:pPr>
            <a:endParaRPr lang="en-GB" sz="3600" dirty="0"/>
          </a:p>
        </p:txBody>
      </p:sp>
      <p:graphicFrame>
        <p:nvGraphicFramePr>
          <p:cNvPr id="5" name="Diagram 4">
            <a:extLst>
              <a:ext uri="{FF2B5EF4-FFF2-40B4-BE49-F238E27FC236}">
                <a16:creationId xmlns:a16="http://schemas.microsoft.com/office/drawing/2014/main" id="{70E517AC-E3FA-4922-AEE4-240AFA4152DF}"/>
              </a:ext>
            </a:extLst>
          </p:cNvPr>
          <p:cNvGraphicFramePr/>
          <p:nvPr>
            <p:extLst>
              <p:ext uri="{D42A27DB-BD31-4B8C-83A1-F6EECF244321}">
                <p14:modId xmlns:p14="http://schemas.microsoft.com/office/powerpoint/2010/main" val="4219719544"/>
              </p:ext>
            </p:extLst>
          </p:nvPr>
        </p:nvGraphicFramePr>
        <p:xfrm>
          <a:off x="908594" y="3196046"/>
          <a:ext cx="8940800" cy="3483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280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095D-2B20-4602-806C-463FFBF47F40}"/>
              </a:ext>
            </a:extLst>
          </p:cNvPr>
          <p:cNvSpPr>
            <a:spLocks noGrp="1"/>
          </p:cNvSpPr>
          <p:nvPr>
            <p:ph type="title"/>
          </p:nvPr>
        </p:nvSpPr>
        <p:spPr/>
        <p:txBody>
          <a:bodyPr/>
          <a:lstStyle/>
          <a:p>
            <a:r>
              <a:rPr lang="en-GB" b="1" dirty="0"/>
              <a:t>The execution</a:t>
            </a:r>
          </a:p>
        </p:txBody>
      </p:sp>
      <p:sp>
        <p:nvSpPr>
          <p:cNvPr id="3" name="Content Placeholder 2">
            <a:extLst>
              <a:ext uri="{FF2B5EF4-FFF2-40B4-BE49-F238E27FC236}">
                <a16:creationId xmlns:a16="http://schemas.microsoft.com/office/drawing/2014/main" id="{0221485E-4A0C-490B-9AFD-E5024CFD5E95}"/>
              </a:ext>
            </a:extLst>
          </p:cNvPr>
          <p:cNvSpPr>
            <a:spLocks noGrp="1"/>
          </p:cNvSpPr>
          <p:nvPr>
            <p:ph idx="1"/>
          </p:nvPr>
        </p:nvSpPr>
        <p:spPr>
          <a:xfrm>
            <a:off x="838200" y="1690688"/>
            <a:ext cx="9098280" cy="4351338"/>
          </a:xfrm>
        </p:spPr>
        <p:txBody>
          <a:bodyPr>
            <a:normAutofit/>
          </a:bodyPr>
          <a:lstStyle/>
          <a:p>
            <a:pPr lvl="0">
              <a:buFont typeface="Wingdings" panose="05000000000000000000" pitchFamily="2" charset="2"/>
              <a:buChar char="ü"/>
            </a:pPr>
            <a:r>
              <a:rPr lang="en-US" sz="4400" dirty="0"/>
              <a:t>TPG helps prioritize  issues to be addressed</a:t>
            </a:r>
          </a:p>
          <a:p>
            <a:pPr>
              <a:buFont typeface="Wingdings" panose="05000000000000000000" pitchFamily="2" charset="2"/>
              <a:buChar char="ü"/>
            </a:pPr>
            <a:r>
              <a:rPr lang="en-US" sz="4400" dirty="0"/>
              <a:t>In the case of ambiguous standards, TPG ensures the right JAWS implementation</a:t>
            </a:r>
            <a:endParaRPr lang="en-GB" sz="4400" dirty="0"/>
          </a:p>
          <a:p>
            <a:pPr lvl="0"/>
            <a:endParaRPr lang="en-GB" dirty="0"/>
          </a:p>
          <a:p>
            <a:pPr marL="0" indent="0">
              <a:buNone/>
            </a:pPr>
            <a:endParaRPr lang="en-GB" sz="3600" dirty="0"/>
          </a:p>
        </p:txBody>
      </p:sp>
      <p:pic>
        <p:nvPicPr>
          <p:cNvPr id="4" name="Picture 3" descr="glen gordon" title="Glen">
            <a:extLst>
              <a:ext uri="{FF2B5EF4-FFF2-40B4-BE49-F238E27FC236}">
                <a16:creationId xmlns:a16="http://schemas.microsoft.com/office/drawing/2014/main" id="{6F896B4B-854C-45E2-902F-CF7C66AF1FD8}"/>
              </a:ext>
            </a:extLst>
          </p:cNvPr>
          <p:cNvPicPr>
            <a:picLocks noChangeAspect="1"/>
          </p:cNvPicPr>
          <p:nvPr/>
        </p:nvPicPr>
        <p:blipFill rotWithShape="1">
          <a:blip r:embed="rId2">
            <a:extLst>
              <a:ext uri="{28A0092B-C50C-407E-A947-70E740481C1C}">
                <a14:useLocalDpi xmlns:a14="http://schemas.microsoft.com/office/drawing/2010/main" val="0"/>
              </a:ext>
            </a:extLst>
          </a:blip>
          <a:srcRect l="11272" r="23798" b="53774"/>
          <a:stretch/>
        </p:blipFill>
        <p:spPr>
          <a:xfrm>
            <a:off x="10109200" y="681037"/>
            <a:ext cx="1828800" cy="1757680"/>
          </a:xfrm>
          <a:prstGeom prst="rect">
            <a:avLst/>
          </a:prstGeom>
        </p:spPr>
      </p:pic>
    </p:spTree>
    <p:extLst>
      <p:ext uri="{BB962C8B-B14F-4D97-AF65-F5344CB8AC3E}">
        <p14:creationId xmlns:p14="http://schemas.microsoft.com/office/powerpoint/2010/main" val="1212112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44EB-EC73-4819-B773-194B4620078B}"/>
              </a:ext>
            </a:extLst>
          </p:cNvPr>
          <p:cNvSpPr>
            <a:spLocks noGrp="1"/>
          </p:cNvSpPr>
          <p:nvPr>
            <p:ph type="title"/>
          </p:nvPr>
        </p:nvSpPr>
        <p:spPr/>
        <p:txBody>
          <a:bodyPr/>
          <a:lstStyle/>
          <a:p>
            <a:r>
              <a:rPr lang="en-GB" dirty="0"/>
              <a:t>Next stop</a:t>
            </a:r>
          </a:p>
        </p:txBody>
      </p:sp>
      <p:sp>
        <p:nvSpPr>
          <p:cNvPr id="3" name="Content Placeholder 2">
            <a:extLst>
              <a:ext uri="{FF2B5EF4-FFF2-40B4-BE49-F238E27FC236}">
                <a16:creationId xmlns:a16="http://schemas.microsoft.com/office/drawing/2014/main" id="{5F8C2508-2EF8-4578-9E80-ABF3268CCBC3}"/>
              </a:ext>
            </a:extLst>
          </p:cNvPr>
          <p:cNvSpPr>
            <a:spLocks noGrp="1"/>
          </p:cNvSpPr>
          <p:nvPr>
            <p:ph idx="1"/>
          </p:nvPr>
        </p:nvSpPr>
        <p:spPr>
          <a:xfrm>
            <a:off x="838199" y="1520825"/>
            <a:ext cx="10665823" cy="4351338"/>
          </a:xfrm>
        </p:spPr>
        <p:txBody>
          <a:bodyPr>
            <a:normAutofit/>
          </a:bodyPr>
          <a:lstStyle/>
          <a:p>
            <a:pPr marL="0" indent="0">
              <a:buNone/>
            </a:pPr>
            <a:r>
              <a:rPr lang="en-GB" sz="6600" dirty="0"/>
              <a:t>File away!</a:t>
            </a:r>
          </a:p>
          <a:p>
            <a:pPr marL="0" indent="0">
              <a:buNone/>
            </a:pPr>
            <a:r>
              <a:rPr lang="en-GB" b="1" dirty="0">
                <a:hlinkClick r:id="rId2"/>
              </a:rPr>
              <a:t>https://github.com/FreedomScientific/VFO-standards-support/</a:t>
            </a:r>
            <a:endParaRPr lang="en-GB" b="1" dirty="0"/>
          </a:p>
          <a:p>
            <a:pPr marL="0" indent="0">
              <a:buNone/>
            </a:pPr>
            <a:endParaRPr lang="en-GB" b="1" dirty="0"/>
          </a:p>
        </p:txBody>
      </p:sp>
      <p:pic>
        <p:nvPicPr>
          <p:cNvPr id="5" name="Picture 4" descr=" ">
            <a:extLst>
              <a:ext uri="{FF2B5EF4-FFF2-40B4-BE49-F238E27FC236}">
                <a16:creationId xmlns:a16="http://schemas.microsoft.com/office/drawing/2014/main" id="{663BA194-C549-4C9D-977D-0430218FA3FE}"/>
              </a:ext>
            </a:extLst>
          </p:cNvPr>
          <p:cNvPicPr>
            <a:picLocks noChangeAspect="1"/>
          </p:cNvPicPr>
          <p:nvPr/>
        </p:nvPicPr>
        <p:blipFill>
          <a:blip r:embed="rId3"/>
          <a:stretch>
            <a:fillRect/>
          </a:stretch>
        </p:blipFill>
        <p:spPr>
          <a:xfrm>
            <a:off x="838197" y="3039292"/>
            <a:ext cx="9121919" cy="3591306"/>
          </a:xfrm>
          <a:prstGeom prst="rect">
            <a:avLst/>
          </a:prstGeom>
        </p:spPr>
      </p:pic>
    </p:spTree>
    <p:extLst>
      <p:ext uri="{BB962C8B-B14F-4D97-AF65-F5344CB8AC3E}">
        <p14:creationId xmlns:p14="http://schemas.microsoft.com/office/powerpoint/2010/main" val="64805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44EB-EC73-4819-B773-194B4620078B}"/>
              </a:ext>
            </a:extLst>
          </p:cNvPr>
          <p:cNvSpPr>
            <a:spLocks noGrp="1"/>
          </p:cNvSpPr>
          <p:nvPr>
            <p:ph type="title"/>
          </p:nvPr>
        </p:nvSpPr>
        <p:spPr/>
        <p:txBody>
          <a:bodyPr/>
          <a:lstStyle/>
          <a:p>
            <a:r>
              <a:rPr lang="en-GB" dirty="0"/>
              <a:t>Next stop</a:t>
            </a:r>
          </a:p>
        </p:txBody>
      </p:sp>
      <p:sp>
        <p:nvSpPr>
          <p:cNvPr id="3" name="Content Placeholder 2">
            <a:extLst>
              <a:ext uri="{FF2B5EF4-FFF2-40B4-BE49-F238E27FC236}">
                <a16:creationId xmlns:a16="http://schemas.microsoft.com/office/drawing/2014/main" id="{5F8C2508-2EF8-4578-9E80-ABF3268CCBC3}"/>
              </a:ext>
            </a:extLst>
          </p:cNvPr>
          <p:cNvSpPr>
            <a:spLocks noGrp="1"/>
          </p:cNvSpPr>
          <p:nvPr>
            <p:ph idx="1"/>
          </p:nvPr>
        </p:nvSpPr>
        <p:spPr>
          <a:xfrm>
            <a:off x="838200" y="1690688"/>
            <a:ext cx="10665823" cy="4351338"/>
          </a:xfrm>
        </p:spPr>
        <p:txBody>
          <a:bodyPr>
            <a:normAutofit/>
          </a:bodyPr>
          <a:lstStyle/>
          <a:p>
            <a:pPr marL="0" indent="0">
              <a:buNone/>
            </a:pPr>
            <a:r>
              <a:rPr lang="en-GB" b="1" dirty="0"/>
              <a:t>JAWS HTML &amp; ARIA Support Documentation</a:t>
            </a:r>
          </a:p>
          <a:p>
            <a:pPr marL="0" indent="0">
              <a:buNone/>
            </a:pPr>
            <a:endParaRPr lang="en-GB" b="1" dirty="0"/>
          </a:p>
          <a:p>
            <a:pPr marL="0" indent="0">
              <a:buNone/>
            </a:pPr>
            <a:endParaRPr lang="en-GB" b="1" dirty="0"/>
          </a:p>
        </p:txBody>
      </p:sp>
      <p:pic>
        <p:nvPicPr>
          <p:cNvPr id="4" name="Picture 3" descr=" ">
            <a:extLst>
              <a:ext uri="{FF2B5EF4-FFF2-40B4-BE49-F238E27FC236}">
                <a16:creationId xmlns:a16="http://schemas.microsoft.com/office/drawing/2014/main" id="{964C0A6B-E145-45A3-AC9F-1E200CD6377F}"/>
              </a:ext>
            </a:extLst>
          </p:cNvPr>
          <p:cNvPicPr>
            <a:picLocks noChangeAspect="1"/>
          </p:cNvPicPr>
          <p:nvPr/>
        </p:nvPicPr>
        <p:blipFill>
          <a:blip r:embed="rId2"/>
          <a:stretch>
            <a:fillRect/>
          </a:stretch>
        </p:blipFill>
        <p:spPr>
          <a:xfrm>
            <a:off x="1306289" y="2218081"/>
            <a:ext cx="6183084" cy="3586577"/>
          </a:xfrm>
          <a:prstGeom prst="rect">
            <a:avLst/>
          </a:prstGeom>
        </p:spPr>
      </p:pic>
      <p:sp>
        <p:nvSpPr>
          <p:cNvPr id="5" name="Rectangle 4">
            <a:extLst>
              <a:ext uri="{FF2B5EF4-FFF2-40B4-BE49-F238E27FC236}">
                <a16:creationId xmlns:a16="http://schemas.microsoft.com/office/drawing/2014/main" id="{52E9C5C5-3251-4A86-9E51-27B286EFA1D9}"/>
              </a:ext>
            </a:extLst>
          </p:cNvPr>
          <p:cNvSpPr/>
          <p:nvPr/>
        </p:nvSpPr>
        <p:spPr>
          <a:xfrm>
            <a:off x="1413411" y="5942568"/>
            <a:ext cx="7653827" cy="830997"/>
          </a:xfrm>
          <a:prstGeom prst="rect">
            <a:avLst/>
          </a:prstGeom>
        </p:spPr>
        <p:txBody>
          <a:bodyPr wrap="none">
            <a:spAutoFit/>
          </a:bodyPr>
          <a:lstStyle/>
          <a:p>
            <a:r>
              <a:rPr lang="en-GB" sz="2400" dirty="0">
                <a:hlinkClick r:id="rId3"/>
              </a:rPr>
              <a:t>https://freedomscientific.github.io/VFO-standards-support/</a:t>
            </a:r>
            <a:endParaRPr lang="en-GB" sz="2400" dirty="0"/>
          </a:p>
          <a:p>
            <a:endParaRPr lang="en-GB" sz="2400" dirty="0"/>
          </a:p>
        </p:txBody>
      </p:sp>
    </p:spTree>
    <p:extLst>
      <p:ext uri="{BB962C8B-B14F-4D97-AF65-F5344CB8AC3E}">
        <p14:creationId xmlns:p14="http://schemas.microsoft.com/office/powerpoint/2010/main" val="355632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7045-C0C6-47DD-A19B-72BF15F79824}"/>
              </a:ext>
            </a:extLst>
          </p:cNvPr>
          <p:cNvSpPr>
            <a:spLocks noGrp="1"/>
          </p:cNvSpPr>
          <p:nvPr>
            <p:ph type="title"/>
          </p:nvPr>
        </p:nvSpPr>
        <p:spPr/>
        <p:txBody>
          <a:bodyPr/>
          <a:lstStyle/>
          <a:p>
            <a:r>
              <a:rPr lang="en-GB" b="1" dirty="0"/>
              <a:t>Having the knowledge brings benefits</a:t>
            </a:r>
          </a:p>
        </p:txBody>
      </p:sp>
      <p:pic>
        <p:nvPicPr>
          <p:cNvPr id="7" name="Picture 6" title="black and white photo of glen using a keyboard">
            <a:extLst>
              <a:ext uri="{FF2B5EF4-FFF2-40B4-BE49-F238E27FC236}">
                <a16:creationId xmlns:a16="http://schemas.microsoft.com/office/drawing/2014/main" id="{FA3C00C8-A6D9-4C57-B6C8-2986DAB7D06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852930" y="2454275"/>
            <a:ext cx="2857500" cy="3857625"/>
          </a:xfrm>
          <a:prstGeom prst="rect">
            <a:avLst/>
          </a:prstGeom>
        </p:spPr>
      </p:pic>
      <p:pic>
        <p:nvPicPr>
          <p:cNvPr id="9" name="Picture 8" descr="colour version of same photo of glen using a keyboard">
            <a:extLst>
              <a:ext uri="{FF2B5EF4-FFF2-40B4-BE49-F238E27FC236}">
                <a16:creationId xmlns:a16="http://schemas.microsoft.com/office/drawing/2014/main" id="{E5D4868A-03F9-4930-8426-27A19F90B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2822" y="2454275"/>
            <a:ext cx="2857500" cy="3857625"/>
          </a:xfrm>
          <a:prstGeom prst="rect">
            <a:avLst/>
          </a:prstGeom>
        </p:spPr>
      </p:pic>
      <p:sp>
        <p:nvSpPr>
          <p:cNvPr id="10" name="TextBox 9">
            <a:extLst>
              <a:ext uri="{FF2B5EF4-FFF2-40B4-BE49-F238E27FC236}">
                <a16:creationId xmlns:a16="http://schemas.microsoft.com/office/drawing/2014/main" id="{4BDB18DB-554E-466D-AEAB-CE46507D660D}"/>
              </a:ext>
            </a:extLst>
          </p:cNvPr>
          <p:cNvSpPr txBox="1"/>
          <p:nvPr/>
        </p:nvSpPr>
        <p:spPr>
          <a:xfrm>
            <a:off x="1755959" y="1852976"/>
            <a:ext cx="1332410" cy="707886"/>
          </a:xfrm>
          <a:prstGeom prst="rect">
            <a:avLst/>
          </a:prstGeom>
          <a:noFill/>
        </p:spPr>
        <p:txBody>
          <a:bodyPr wrap="square" rtlCol="0">
            <a:spAutoFit/>
          </a:bodyPr>
          <a:lstStyle/>
          <a:p>
            <a:r>
              <a:rPr lang="en-GB" sz="4000" dirty="0">
                <a:latin typeface="Bauhaus 93" panose="04030905020B02020C02" pitchFamily="82" charset="0"/>
              </a:rPr>
              <a:t>Then</a:t>
            </a:r>
          </a:p>
        </p:txBody>
      </p:sp>
      <p:sp>
        <p:nvSpPr>
          <p:cNvPr id="11" name="TextBox 10">
            <a:extLst>
              <a:ext uri="{FF2B5EF4-FFF2-40B4-BE49-F238E27FC236}">
                <a16:creationId xmlns:a16="http://schemas.microsoft.com/office/drawing/2014/main" id="{9574ACF1-8C46-4D10-92CE-95CEE194209F}"/>
              </a:ext>
            </a:extLst>
          </p:cNvPr>
          <p:cNvSpPr txBox="1"/>
          <p:nvPr/>
        </p:nvSpPr>
        <p:spPr>
          <a:xfrm>
            <a:off x="5976713" y="1852976"/>
            <a:ext cx="1332410" cy="707886"/>
          </a:xfrm>
          <a:prstGeom prst="rect">
            <a:avLst/>
          </a:prstGeom>
          <a:noFill/>
        </p:spPr>
        <p:txBody>
          <a:bodyPr wrap="square" rtlCol="0">
            <a:spAutoFit/>
          </a:bodyPr>
          <a:lstStyle/>
          <a:p>
            <a:r>
              <a:rPr lang="en-GB" sz="4000" dirty="0">
                <a:latin typeface="Bauhaus 93" panose="04030905020B02020C02" pitchFamily="82" charset="0"/>
              </a:rPr>
              <a:t>Now</a:t>
            </a:r>
          </a:p>
        </p:txBody>
      </p:sp>
    </p:spTree>
    <p:extLst>
      <p:ext uri="{BB962C8B-B14F-4D97-AF65-F5344CB8AC3E}">
        <p14:creationId xmlns:p14="http://schemas.microsoft.com/office/powerpoint/2010/main" val="364406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095D-2B20-4602-806C-463FFBF47F40}"/>
              </a:ext>
            </a:extLst>
          </p:cNvPr>
          <p:cNvSpPr>
            <a:spLocks noGrp="1"/>
          </p:cNvSpPr>
          <p:nvPr>
            <p:ph type="title"/>
          </p:nvPr>
        </p:nvSpPr>
        <p:spPr/>
        <p:txBody>
          <a:bodyPr/>
          <a:lstStyle/>
          <a:p>
            <a:r>
              <a:rPr lang="en-GB" b="1" dirty="0"/>
              <a:t>The Genesis</a:t>
            </a:r>
          </a:p>
        </p:txBody>
      </p:sp>
      <p:sp>
        <p:nvSpPr>
          <p:cNvPr id="3" name="Content Placeholder 2">
            <a:extLst>
              <a:ext uri="{FF2B5EF4-FFF2-40B4-BE49-F238E27FC236}">
                <a16:creationId xmlns:a16="http://schemas.microsoft.com/office/drawing/2014/main" id="{0221485E-4A0C-490B-9AFD-E5024CFD5E95}"/>
              </a:ext>
            </a:extLst>
          </p:cNvPr>
          <p:cNvSpPr>
            <a:spLocks noGrp="1"/>
          </p:cNvSpPr>
          <p:nvPr>
            <p:ph idx="1"/>
          </p:nvPr>
        </p:nvSpPr>
        <p:spPr/>
        <p:txBody>
          <a:bodyPr>
            <a:normAutofit/>
          </a:bodyPr>
          <a:lstStyle/>
          <a:p>
            <a:pPr>
              <a:buFont typeface="Wingdings" panose="05000000000000000000" pitchFamily="2" charset="2"/>
              <a:buChar char="§"/>
            </a:pPr>
            <a:r>
              <a:rPr lang="en-GB" sz="3600" dirty="0"/>
              <a:t>CSUN 2017 – TPG met with Mat Ater, Glen Gordon and other VFO peeps to discuss how we could work together.</a:t>
            </a:r>
          </a:p>
          <a:p>
            <a:pPr>
              <a:buFont typeface="Wingdings" panose="05000000000000000000" pitchFamily="2" charset="2"/>
              <a:buChar char="§"/>
            </a:pPr>
            <a:r>
              <a:rPr lang="en-GB" sz="3600" dirty="0"/>
              <a:t>Pitched idea of an open bug tracker for JAWS concentrating on HTML/ARIA standards support</a:t>
            </a:r>
          </a:p>
          <a:p>
            <a:pPr>
              <a:buFont typeface="Wingdings" panose="05000000000000000000" pitchFamily="2" charset="2"/>
              <a:buChar char="§"/>
            </a:pPr>
            <a:r>
              <a:rPr lang="en-GB" sz="3600" dirty="0"/>
              <a:t>Got a (surprisingly) positive response from the Freedom crew</a:t>
            </a:r>
          </a:p>
        </p:txBody>
      </p:sp>
    </p:spTree>
    <p:extLst>
      <p:ext uri="{BB962C8B-B14F-4D97-AF65-F5344CB8AC3E}">
        <p14:creationId xmlns:p14="http://schemas.microsoft.com/office/powerpoint/2010/main" val="218409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095D-2B20-4602-806C-463FFBF47F40}"/>
              </a:ext>
            </a:extLst>
          </p:cNvPr>
          <p:cNvSpPr>
            <a:spLocks noGrp="1"/>
          </p:cNvSpPr>
          <p:nvPr>
            <p:ph type="title"/>
          </p:nvPr>
        </p:nvSpPr>
        <p:spPr/>
        <p:txBody>
          <a:bodyPr/>
          <a:lstStyle/>
          <a:p>
            <a:r>
              <a:rPr lang="en-GB" b="1" dirty="0"/>
              <a:t>The Genesis</a:t>
            </a:r>
          </a:p>
        </p:txBody>
      </p:sp>
      <p:sp>
        <p:nvSpPr>
          <p:cNvPr id="3" name="Content Placeholder 2">
            <a:extLst>
              <a:ext uri="{FF2B5EF4-FFF2-40B4-BE49-F238E27FC236}">
                <a16:creationId xmlns:a16="http://schemas.microsoft.com/office/drawing/2014/main" id="{0221485E-4A0C-490B-9AFD-E5024CFD5E95}"/>
              </a:ext>
            </a:extLst>
          </p:cNvPr>
          <p:cNvSpPr>
            <a:spLocks noGrp="1"/>
          </p:cNvSpPr>
          <p:nvPr>
            <p:ph idx="1"/>
          </p:nvPr>
        </p:nvSpPr>
        <p:spPr>
          <a:xfrm>
            <a:off x="838200" y="1690688"/>
            <a:ext cx="8752840" cy="4351338"/>
          </a:xfrm>
        </p:spPr>
        <p:txBody>
          <a:bodyPr>
            <a:normAutofit/>
          </a:bodyPr>
          <a:lstStyle/>
          <a:p>
            <a:pPr marL="0" indent="0">
              <a:buNone/>
            </a:pPr>
            <a:r>
              <a:rPr lang="en-US" sz="6000" dirty="0"/>
              <a:t>Initial fear that making bugs public would detract from JAWS reputation</a:t>
            </a:r>
            <a:endParaRPr lang="en-GB" sz="6000" dirty="0"/>
          </a:p>
          <a:p>
            <a:pPr>
              <a:buFont typeface="Wingdings" panose="05000000000000000000" pitchFamily="2" charset="2"/>
              <a:buChar char="§"/>
            </a:pPr>
            <a:endParaRPr lang="en-GB" sz="3600" dirty="0"/>
          </a:p>
        </p:txBody>
      </p:sp>
      <p:pic>
        <p:nvPicPr>
          <p:cNvPr id="4" name="Picture 3" title="Glen">
            <a:extLst>
              <a:ext uri="{FF2B5EF4-FFF2-40B4-BE49-F238E27FC236}">
                <a16:creationId xmlns:a16="http://schemas.microsoft.com/office/drawing/2014/main" id="{6F896B4B-854C-45E2-902F-CF7C66AF1FD8}"/>
              </a:ext>
            </a:extLst>
          </p:cNvPr>
          <p:cNvPicPr>
            <a:picLocks noChangeAspect="1"/>
          </p:cNvPicPr>
          <p:nvPr/>
        </p:nvPicPr>
        <p:blipFill rotWithShape="1">
          <a:blip r:embed="rId2">
            <a:extLst>
              <a:ext uri="{28A0092B-C50C-407E-A947-70E740481C1C}">
                <a14:useLocalDpi xmlns:a14="http://schemas.microsoft.com/office/drawing/2010/main" val="0"/>
              </a:ext>
            </a:extLst>
          </a:blip>
          <a:srcRect l="11272" r="23798" b="53774"/>
          <a:stretch/>
        </p:blipFill>
        <p:spPr>
          <a:xfrm>
            <a:off x="10109200" y="681037"/>
            <a:ext cx="1828800" cy="1757680"/>
          </a:xfrm>
          <a:prstGeom prst="rect">
            <a:avLst/>
          </a:prstGeom>
        </p:spPr>
      </p:pic>
    </p:spTree>
    <p:extLst>
      <p:ext uri="{BB962C8B-B14F-4D97-AF65-F5344CB8AC3E}">
        <p14:creationId xmlns:p14="http://schemas.microsoft.com/office/powerpoint/2010/main" val="299517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095D-2B20-4602-806C-463FFBF47F40}"/>
              </a:ext>
            </a:extLst>
          </p:cNvPr>
          <p:cNvSpPr>
            <a:spLocks noGrp="1"/>
          </p:cNvSpPr>
          <p:nvPr>
            <p:ph type="title"/>
          </p:nvPr>
        </p:nvSpPr>
        <p:spPr/>
        <p:txBody>
          <a:bodyPr/>
          <a:lstStyle/>
          <a:p>
            <a:r>
              <a:rPr lang="en-GB" b="1" dirty="0"/>
              <a:t>The Genesis</a:t>
            </a:r>
          </a:p>
        </p:txBody>
      </p:sp>
      <p:sp>
        <p:nvSpPr>
          <p:cNvPr id="3" name="Content Placeholder 2">
            <a:extLst>
              <a:ext uri="{FF2B5EF4-FFF2-40B4-BE49-F238E27FC236}">
                <a16:creationId xmlns:a16="http://schemas.microsoft.com/office/drawing/2014/main" id="{0221485E-4A0C-490B-9AFD-E5024CFD5E95}"/>
              </a:ext>
            </a:extLst>
          </p:cNvPr>
          <p:cNvSpPr>
            <a:spLocks noGrp="1"/>
          </p:cNvSpPr>
          <p:nvPr>
            <p:ph idx="1"/>
          </p:nvPr>
        </p:nvSpPr>
        <p:spPr>
          <a:xfrm>
            <a:off x="838200" y="1690688"/>
            <a:ext cx="9098280" cy="4351338"/>
          </a:xfrm>
        </p:spPr>
        <p:txBody>
          <a:bodyPr>
            <a:normAutofit/>
          </a:bodyPr>
          <a:lstStyle/>
          <a:p>
            <a:pPr marL="0" lvl="0" indent="0">
              <a:buNone/>
            </a:pPr>
            <a:r>
              <a:rPr lang="en-US" sz="5400" dirty="0"/>
              <a:t>Freedom didn’t have a good model for supporting developers </a:t>
            </a:r>
            <a:endParaRPr lang="en-GB" sz="5400" dirty="0"/>
          </a:p>
          <a:p>
            <a:pPr marL="0" indent="0">
              <a:buNone/>
            </a:pPr>
            <a:endParaRPr lang="en-GB" sz="3600" dirty="0"/>
          </a:p>
        </p:txBody>
      </p:sp>
      <p:pic>
        <p:nvPicPr>
          <p:cNvPr id="4" name="Picture 3" title="Glen">
            <a:extLst>
              <a:ext uri="{FF2B5EF4-FFF2-40B4-BE49-F238E27FC236}">
                <a16:creationId xmlns:a16="http://schemas.microsoft.com/office/drawing/2014/main" id="{6F896B4B-854C-45E2-902F-CF7C66AF1FD8}"/>
              </a:ext>
            </a:extLst>
          </p:cNvPr>
          <p:cNvPicPr>
            <a:picLocks noChangeAspect="1"/>
          </p:cNvPicPr>
          <p:nvPr/>
        </p:nvPicPr>
        <p:blipFill rotWithShape="1">
          <a:blip r:embed="rId2">
            <a:extLst>
              <a:ext uri="{28A0092B-C50C-407E-A947-70E740481C1C}">
                <a14:useLocalDpi xmlns:a14="http://schemas.microsoft.com/office/drawing/2010/main" val="0"/>
              </a:ext>
            </a:extLst>
          </a:blip>
          <a:srcRect l="11272" r="23798" b="53774"/>
          <a:stretch/>
        </p:blipFill>
        <p:spPr>
          <a:xfrm>
            <a:off x="10109200" y="681037"/>
            <a:ext cx="1828800" cy="1757680"/>
          </a:xfrm>
          <a:prstGeom prst="rect">
            <a:avLst/>
          </a:prstGeom>
        </p:spPr>
      </p:pic>
    </p:spTree>
    <p:extLst>
      <p:ext uri="{BB962C8B-B14F-4D97-AF65-F5344CB8AC3E}">
        <p14:creationId xmlns:p14="http://schemas.microsoft.com/office/powerpoint/2010/main" val="348693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28677-7E81-40A5-A9B8-E714C620C476}"/>
              </a:ext>
            </a:extLst>
          </p:cNvPr>
          <p:cNvSpPr>
            <a:spLocks noGrp="1"/>
          </p:cNvSpPr>
          <p:nvPr>
            <p:ph type="title"/>
          </p:nvPr>
        </p:nvSpPr>
        <p:spPr/>
        <p:txBody>
          <a:bodyPr/>
          <a:lstStyle/>
          <a:p>
            <a:r>
              <a:rPr lang="en-GB" b="1" dirty="0"/>
              <a:t>The Genesis</a:t>
            </a:r>
            <a:endParaRPr lang="en-GB" dirty="0"/>
          </a:p>
        </p:txBody>
      </p:sp>
      <p:sp>
        <p:nvSpPr>
          <p:cNvPr id="3" name="Content Placeholder 2">
            <a:extLst>
              <a:ext uri="{FF2B5EF4-FFF2-40B4-BE49-F238E27FC236}">
                <a16:creationId xmlns:a16="http://schemas.microsoft.com/office/drawing/2014/main" id="{3CDDD5CE-E574-42AC-970E-683B7990B5DC}"/>
              </a:ext>
            </a:extLst>
          </p:cNvPr>
          <p:cNvSpPr>
            <a:spLocks noGrp="1"/>
          </p:cNvSpPr>
          <p:nvPr>
            <p:ph idx="1"/>
          </p:nvPr>
        </p:nvSpPr>
        <p:spPr>
          <a:xfrm>
            <a:off x="838200" y="5556069"/>
            <a:ext cx="10515600" cy="620894"/>
          </a:xfrm>
        </p:spPr>
        <p:txBody>
          <a:bodyPr>
            <a:normAutofit fontScale="92500"/>
          </a:bodyPr>
          <a:lstStyle/>
          <a:p>
            <a:pPr marL="0" indent="0">
              <a:buNone/>
            </a:pPr>
            <a:r>
              <a:rPr lang="en-GB" dirty="0">
                <a:hlinkClick r:id="rId2"/>
              </a:rPr>
              <a:t>http://juicystudio.com/article/making-ajax-work-with-screen-readers.php</a:t>
            </a:r>
            <a:endParaRPr lang="en-GB" dirty="0"/>
          </a:p>
        </p:txBody>
      </p:sp>
      <p:pic>
        <p:nvPicPr>
          <p:cNvPr id="4" name="Picture 3" descr="screenshot of Juicy Studio article - Making Ajax work with screen readers (2006)">
            <a:extLst>
              <a:ext uri="{FF2B5EF4-FFF2-40B4-BE49-F238E27FC236}">
                <a16:creationId xmlns:a16="http://schemas.microsoft.com/office/drawing/2014/main" id="{DA0FA17A-A9D4-4AB9-9089-A92BCDF16D3E}"/>
              </a:ext>
            </a:extLst>
          </p:cNvPr>
          <p:cNvPicPr>
            <a:picLocks noChangeAspect="1"/>
          </p:cNvPicPr>
          <p:nvPr/>
        </p:nvPicPr>
        <p:blipFill>
          <a:blip r:embed="rId3"/>
          <a:stretch>
            <a:fillRect/>
          </a:stretch>
        </p:blipFill>
        <p:spPr>
          <a:xfrm>
            <a:off x="838200" y="1825625"/>
            <a:ext cx="8067675" cy="3419475"/>
          </a:xfrm>
          <a:prstGeom prst="rect">
            <a:avLst/>
          </a:prstGeom>
        </p:spPr>
      </p:pic>
      <p:sp>
        <p:nvSpPr>
          <p:cNvPr id="5" name="Oval 4">
            <a:extLst>
              <a:ext uri="{FF2B5EF4-FFF2-40B4-BE49-F238E27FC236}">
                <a16:creationId xmlns:a16="http://schemas.microsoft.com/office/drawing/2014/main" id="{A71E7AD6-C25B-451C-989C-19D63A28E739}"/>
              </a:ext>
            </a:extLst>
          </p:cNvPr>
          <p:cNvSpPr/>
          <p:nvPr/>
        </p:nvSpPr>
        <p:spPr>
          <a:xfrm>
            <a:off x="592183" y="4676503"/>
            <a:ext cx="3387635" cy="7035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Tree>
    <p:extLst>
      <p:ext uri="{BB962C8B-B14F-4D97-AF65-F5344CB8AC3E}">
        <p14:creationId xmlns:p14="http://schemas.microsoft.com/office/powerpoint/2010/main" val="340760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325-F1C1-484A-B985-F3BE456BC518}"/>
              </a:ext>
            </a:extLst>
          </p:cNvPr>
          <p:cNvSpPr>
            <a:spLocks noGrp="1"/>
          </p:cNvSpPr>
          <p:nvPr>
            <p:ph type="title"/>
          </p:nvPr>
        </p:nvSpPr>
        <p:spPr/>
        <p:txBody>
          <a:bodyPr/>
          <a:lstStyle/>
          <a:p>
            <a:r>
              <a:rPr lang="en-GB" b="1" dirty="0"/>
              <a:t>The central premises</a:t>
            </a:r>
          </a:p>
        </p:txBody>
      </p:sp>
      <p:sp>
        <p:nvSpPr>
          <p:cNvPr id="3" name="Content Placeholder 2">
            <a:extLst>
              <a:ext uri="{FF2B5EF4-FFF2-40B4-BE49-F238E27FC236}">
                <a16:creationId xmlns:a16="http://schemas.microsoft.com/office/drawing/2014/main" id="{CE66AD54-3A4D-40C2-9E15-2779B81EC808}"/>
              </a:ext>
            </a:extLst>
          </p:cNvPr>
          <p:cNvSpPr>
            <a:spLocks noGrp="1"/>
          </p:cNvSpPr>
          <p:nvPr>
            <p:ph idx="1"/>
          </p:nvPr>
        </p:nvSpPr>
        <p:spPr>
          <a:xfrm>
            <a:off x="838200" y="1825625"/>
            <a:ext cx="10957560" cy="4351338"/>
          </a:xfrm>
        </p:spPr>
        <p:txBody>
          <a:bodyPr>
            <a:normAutofit/>
          </a:bodyPr>
          <a:lstStyle/>
          <a:p>
            <a:pPr>
              <a:buClr>
                <a:schemeClr val="accent6">
                  <a:lumMod val="75000"/>
                </a:schemeClr>
              </a:buClr>
              <a:buFont typeface="Wingdings" panose="05000000000000000000" pitchFamily="2" charset="2"/>
              <a:buChar char="ü"/>
            </a:pPr>
            <a:r>
              <a:rPr lang="en-GB" sz="6000" dirty="0"/>
              <a:t>Being able to file issues on an application and get feedback and see other peoples issues and feedback improves the software and the user experience</a:t>
            </a:r>
            <a:endParaRPr lang="en-GB" sz="3600" dirty="0"/>
          </a:p>
        </p:txBody>
      </p:sp>
    </p:spTree>
    <p:extLst>
      <p:ext uri="{BB962C8B-B14F-4D97-AF65-F5344CB8AC3E}">
        <p14:creationId xmlns:p14="http://schemas.microsoft.com/office/powerpoint/2010/main" val="57915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325-F1C1-484A-B985-F3BE456BC518}"/>
              </a:ext>
            </a:extLst>
          </p:cNvPr>
          <p:cNvSpPr>
            <a:spLocks noGrp="1"/>
          </p:cNvSpPr>
          <p:nvPr>
            <p:ph type="title"/>
          </p:nvPr>
        </p:nvSpPr>
        <p:spPr/>
        <p:txBody>
          <a:bodyPr/>
          <a:lstStyle/>
          <a:p>
            <a:r>
              <a:rPr lang="en-GB" b="1" dirty="0"/>
              <a:t>The central premises</a:t>
            </a:r>
          </a:p>
        </p:txBody>
      </p:sp>
      <p:pic>
        <p:nvPicPr>
          <p:cNvPr id="5" name="Picture 4" descr="Tweet by Birkir Gunnarsson" title="It's totally changed the game regarding Jaws reliability and openness.">
            <a:extLst>
              <a:ext uri="{FF2B5EF4-FFF2-40B4-BE49-F238E27FC236}">
                <a16:creationId xmlns:a16="http://schemas.microsoft.com/office/drawing/2014/main" id="{DF6A53CB-8D0A-48C7-AFD8-6F56C3CF6E4B}"/>
              </a:ext>
            </a:extLst>
          </p:cNvPr>
          <p:cNvPicPr>
            <a:picLocks noChangeAspect="1"/>
          </p:cNvPicPr>
          <p:nvPr/>
        </p:nvPicPr>
        <p:blipFill>
          <a:blip r:embed="rId2"/>
          <a:stretch>
            <a:fillRect/>
          </a:stretch>
        </p:blipFill>
        <p:spPr>
          <a:xfrm>
            <a:off x="1433512" y="1549717"/>
            <a:ext cx="9324975" cy="5038725"/>
          </a:xfrm>
          <a:prstGeom prst="rect">
            <a:avLst/>
          </a:prstGeom>
        </p:spPr>
      </p:pic>
    </p:spTree>
    <p:extLst>
      <p:ext uri="{BB962C8B-B14F-4D97-AF65-F5344CB8AC3E}">
        <p14:creationId xmlns:p14="http://schemas.microsoft.com/office/powerpoint/2010/main" val="195552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16420</TotalTime>
  <Words>709</Words>
  <Application>Microsoft Office PowerPoint</Application>
  <PresentationFormat>Widescreen</PresentationFormat>
  <Paragraphs>80</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Bauhaus 93</vt:lpstr>
      <vt:lpstr>Calibri</vt:lpstr>
      <vt:lpstr>Calibri Light</vt:lpstr>
      <vt:lpstr>Wingdings</vt:lpstr>
      <vt:lpstr>Office Theme</vt:lpstr>
      <vt:lpstr>  JAWS Wide Open</vt:lpstr>
      <vt:lpstr>Not knowing has detrimental effects </vt:lpstr>
      <vt:lpstr>Having the knowledge brings benefits</vt:lpstr>
      <vt:lpstr>The Genesis</vt:lpstr>
      <vt:lpstr>The Genesis</vt:lpstr>
      <vt:lpstr>The Genesis</vt:lpstr>
      <vt:lpstr>The Genesis</vt:lpstr>
      <vt:lpstr>The central premises</vt:lpstr>
      <vt:lpstr>The central premises</vt:lpstr>
      <vt:lpstr>The central premises</vt:lpstr>
      <vt:lpstr>The central premises</vt:lpstr>
      <vt:lpstr>The central premises</vt:lpstr>
      <vt:lpstr>The central premises</vt:lpstr>
      <vt:lpstr>Myth busting</vt:lpstr>
      <vt:lpstr>Myth busting</vt:lpstr>
      <vt:lpstr>Myth busting</vt:lpstr>
      <vt:lpstr>Myth busting</vt:lpstr>
      <vt:lpstr>Myth busting</vt:lpstr>
      <vt:lpstr>Myth busting</vt:lpstr>
      <vt:lpstr>Myth busting</vt:lpstr>
      <vt:lpstr>Myth busting</vt:lpstr>
      <vt:lpstr>The execution</vt:lpstr>
      <vt:lpstr>The execution</vt:lpstr>
      <vt:lpstr>Next stop</vt:lpstr>
      <vt:lpstr>Next 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JAWS Wide Open</dc:title>
  <dc:creator>steve faulkner</dc:creator>
  <cp:lastModifiedBy>Jamal Mazrui</cp:lastModifiedBy>
  <cp:revision>61</cp:revision>
  <dcterms:created xsi:type="dcterms:W3CDTF">2018-03-06T20:02:48Z</dcterms:created>
  <dcterms:modified xsi:type="dcterms:W3CDTF">2018-04-20T14:31:26Z</dcterms:modified>
</cp:coreProperties>
</file>