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768" r:id="rId2"/>
    <p:sldId id="432" r:id="rId3"/>
    <p:sldId id="850" r:id="rId4"/>
    <p:sldId id="849" r:id="rId5"/>
    <p:sldId id="840" r:id="rId6"/>
    <p:sldId id="843" r:id="rId7"/>
    <p:sldId id="844" r:id="rId8"/>
    <p:sldId id="845" r:id="rId9"/>
    <p:sldId id="846" r:id="rId10"/>
    <p:sldId id="847" r:id="rId11"/>
    <p:sldId id="848" r:id="rId12"/>
    <p:sldId id="841" r:id="rId13"/>
    <p:sldId id="819" r:id="rId14"/>
    <p:sldId id="851" r:id="rId15"/>
    <p:sldId id="852" r:id="rId16"/>
    <p:sldId id="853" r:id="rId17"/>
    <p:sldId id="854" r:id="rId18"/>
    <p:sldId id="858" r:id="rId19"/>
    <p:sldId id="855" r:id="rId20"/>
    <p:sldId id="856" r:id="rId21"/>
    <p:sldId id="857" r:id="rId22"/>
    <p:sldId id="824" r:id="rId23"/>
    <p:sldId id="784" r:id="rId24"/>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000000"/>
    <a:srgbClr val="7F7F7F"/>
    <a:srgbClr val="808080"/>
    <a:srgbClr val="F2F2F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5" autoAdjust="0"/>
    <p:restoredTop sz="94679"/>
  </p:normalViewPr>
  <p:slideViewPr>
    <p:cSldViewPr>
      <p:cViewPr varScale="1">
        <p:scale>
          <a:sx n="72" d="100"/>
          <a:sy n="72" d="100"/>
        </p:scale>
        <p:origin x="594" y="7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432" y="-72"/>
      </p:cViewPr>
      <p:guideLst>
        <p:guide orient="horz" pos="2949"/>
        <p:guide pos="22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5" tIns="46968" rIns="93935" bIns="46968" rtlCol="0"/>
          <a:lstStyle>
            <a:lvl1pPr algn="l">
              <a:defRPr sz="1300"/>
            </a:lvl1pPr>
          </a:lstStyle>
          <a:p>
            <a:endParaRPr lang="en-CA"/>
          </a:p>
        </p:txBody>
      </p:sp>
      <p:sp>
        <p:nvSpPr>
          <p:cNvPr id="3" name="Date Placeholder 2"/>
          <p:cNvSpPr>
            <a:spLocks noGrp="1"/>
          </p:cNvSpPr>
          <p:nvPr>
            <p:ph type="dt" sz="quarter" idx="1"/>
          </p:nvPr>
        </p:nvSpPr>
        <p:spPr>
          <a:xfrm>
            <a:off x="4008704" y="0"/>
            <a:ext cx="3066733" cy="468154"/>
          </a:xfrm>
          <a:prstGeom prst="rect">
            <a:avLst/>
          </a:prstGeom>
        </p:spPr>
        <p:txBody>
          <a:bodyPr vert="horz" lIns="93935" tIns="46968" rIns="93935" bIns="46968" rtlCol="0"/>
          <a:lstStyle>
            <a:lvl1pPr algn="r">
              <a:defRPr sz="1300"/>
            </a:lvl1pPr>
          </a:lstStyle>
          <a:p>
            <a:fld id="{AC4480C5-E31C-4FF3-869A-8B47400FEDB0}" type="datetimeFigureOut">
              <a:rPr lang="en-CA" smtClean="0"/>
              <a:pPr/>
              <a:t>2018-04-20</a:t>
            </a:fld>
            <a:endParaRPr lang="en-CA"/>
          </a:p>
        </p:txBody>
      </p:sp>
      <p:sp>
        <p:nvSpPr>
          <p:cNvPr id="4" name="Footer Placeholder 3"/>
          <p:cNvSpPr>
            <a:spLocks noGrp="1"/>
          </p:cNvSpPr>
          <p:nvPr>
            <p:ph type="ftr" sz="quarter" idx="2"/>
          </p:nvPr>
        </p:nvSpPr>
        <p:spPr>
          <a:xfrm>
            <a:off x="0" y="8893296"/>
            <a:ext cx="3066733" cy="468154"/>
          </a:xfrm>
          <a:prstGeom prst="rect">
            <a:avLst/>
          </a:prstGeom>
        </p:spPr>
        <p:txBody>
          <a:bodyPr vert="horz" lIns="93935" tIns="46968" rIns="93935" bIns="46968" rtlCol="0" anchor="b"/>
          <a:lstStyle>
            <a:lvl1pPr algn="l">
              <a:defRPr sz="1300"/>
            </a:lvl1pPr>
          </a:lstStyle>
          <a:p>
            <a:r>
              <a:rPr lang="en-CA" dirty="0"/>
              <a:t>© CanAdapt Solutions Inc.</a:t>
            </a:r>
          </a:p>
        </p:txBody>
      </p:sp>
      <p:sp>
        <p:nvSpPr>
          <p:cNvPr id="5" name="Slide Number Placeholder 4"/>
          <p:cNvSpPr>
            <a:spLocks noGrp="1"/>
          </p:cNvSpPr>
          <p:nvPr>
            <p:ph type="sldNum" sz="quarter" idx="3"/>
          </p:nvPr>
        </p:nvSpPr>
        <p:spPr>
          <a:xfrm>
            <a:off x="4008704" y="8893296"/>
            <a:ext cx="3066733" cy="468154"/>
          </a:xfrm>
          <a:prstGeom prst="rect">
            <a:avLst/>
          </a:prstGeom>
        </p:spPr>
        <p:txBody>
          <a:bodyPr vert="horz" lIns="93935" tIns="46968" rIns="93935" bIns="46968" rtlCol="0" anchor="b"/>
          <a:lstStyle>
            <a:lvl1pPr algn="r">
              <a:defRPr sz="1300"/>
            </a:lvl1pPr>
          </a:lstStyle>
          <a:p>
            <a:fld id="{AE9E52FC-8205-4C65-8A7E-5E3F531DEEC4}" type="slidenum">
              <a:rPr lang="en-CA" smtClean="0"/>
              <a:pPr/>
              <a:t>‹#›</a:t>
            </a:fld>
            <a:endParaRPr lang="en-CA"/>
          </a:p>
        </p:txBody>
      </p:sp>
    </p:spTree>
    <p:extLst>
      <p:ext uri="{BB962C8B-B14F-4D97-AF65-F5344CB8AC3E}">
        <p14:creationId xmlns:p14="http://schemas.microsoft.com/office/powerpoint/2010/main" val="39893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5" tIns="46968" rIns="93935" bIns="46968" rtlCol="0"/>
          <a:lstStyle>
            <a:lvl1pPr algn="l">
              <a:defRPr sz="1300"/>
            </a:lvl1pPr>
          </a:lstStyle>
          <a:p>
            <a:endParaRPr lang="en-CA"/>
          </a:p>
        </p:txBody>
      </p:sp>
      <p:sp>
        <p:nvSpPr>
          <p:cNvPr id="3" name="Date Placeholder 2"/>
          <p:cNvSpPr>
            <a:spLocks noGrp="1"/>
          </p:cNvSpPr>
          <p:nvPr>
            <p:ph type="dt" idx="1"/>
          </p:nvPr>
        </p:nvSpPr>
        <p:spPr>
          <a:xfrm>
            <a:off x="4008704" y="0"/>
            <a:ext cx="3066733" cy="468154"/>
          </a:xfrm>
          <a:prstGeom prst="rect">
            <a:avLst/>
          </a:prstGeom>
        </p:spPr>
        <p:txBody>
          <a:bodyPr vert="horz" lIns="93935" tIns="46968" rIns="93935" bIns="46968" rtlCol="0"/>
          <a:lstStyle>
            <a:lvl1pPr algn="r">
              <a:defRPr sz="1300"/>
            </a:lvl1pPr>
          </a:lstStyle>
          <a:p>
            <a:fld id="{26039958-E56D-4F50-BE3C-174CAF507FD9}" type="datetimeFigureOut">
              <a:rPr lang="en-CA" smtClean="0"/>
              <a:pPr/>
              <a:t>2018-04-20</a:t>
            </a:fld>
            <a:endParaRPr lang="en-CA"/>
          </a:p>
        </p:txBody>
      </p:sp>
      <p:sp>
        <p:nvSpPr>
          <p:cNvPr id="4" name="Slide Image Placeholder 3"/>
          <p:cNvSpPr>
            <a:spLocks noGrp="1" noRot="1" noChangeAspect="1"/>
          </p:cNvSpPr>
          <p:nvPr>
            <p:ph type="sldImg" idx="2"/>
          </p:nvPr>
        </p:nvSpPr>
        <p:spPr>
          <a:xfrm>
            <a:off x="419100" y="703263"/>
            <a:ext cx="6238875" cy="3509962"/>
          </a:xfrm>
          <a:prstGeom prst="rect">
            <a:avLst/>
          </a:prstGeom>
          <a:noFill/>
          <a:ln w="12700">
            <a:solidFill>
              <a:prstClr val="black"/>
            </a:solidFill>
          </a:ln>
        </p:spPr>
        <p:txBody>
          <a:bodyPr vert="horz" lIns="93935" tIns="46968" rIns="93935" bIns="46968" rtlCol="0" anchor="ctr"/>
          <a:lstStyle/>
          <a:p>
            <a:endParaRPr lang="en-CA"/>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5" tIns="46968" rIns="93935" bIns="4696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93296"/>
            <a:ext cx="3066733" cy="468154"/>
          </a:xfrm>
          <a:prstGeom prst="rect">
            <a:avLst/>
          </a:prstGeom>
        </p:spPr>
        <p:txBody>
          <a:bodyPr vert="horz" lIns="93935" tIns="46968" rIns="93935" bIns="46968" rtlCol="0" anchor="b"/>
          <a:lstStyle>
            <a:lvl1pPr algn="l">
              <a:defRPr sz="1300"/>
            </a:lvl1pPr>
          </a:lstStyle>
          <a:p>
            <a:r>
              <a:rPr lang="en-CA" dirty="0"/>
              <a:t>© CanAdapt Solutions Inc.</a:t>
            </a:r>
          </a:p>
        </p:txBody>
      </p:sp>
      <p:sp>
        <p:nvSpPr>
          <p:cNvPr id="7" name="Slide Number Placeholder 6"/>
          <p:cNvSpPr>
            <a:spLocks noGrp="1"/>
          </p:cNvSpPr>
          <p:nvPr>
            <p:ph type="sldNum" sz="quarter" idx="5"/>
          </p:nvPr>
        </p:nvSpPr>
        <p:spPr>
          <a:xfrm>
            <a:off x="4008704" y="8893296"/>
            <a:ext cx="3066733" cy="468154"/>
          </a:xfrm>
          <a:prstGeom prst="rect">
            <a:avLst/>
          </a:prstGeom>
        </p:spPr>
        <p:txBody>
          <a:bodyPr vert="horz" lIns="93935" tIns="46968" rIns="93935" bIns="46968" rtlCol="0" anchor="b"/>
          <a:lstStyle>
            <a:lvl1pPr algn="r">
              <a:defRPr sz="1300"/>
            </a:lvl1pPr>
          </a:lstStyle>
          <a:p>
            <a:fld id="{7E184BCC-E444-43DE-8261-A20AED9B865F}" type="slidenum">
              <a:rPr lang="en-CA" smtClean="0"/>
              <a:pPr/>
              <a:t>‹#›</a:t>
            </a:fld>
            <a:endParaRPr lang="en-CA"/>
          </a:p>
        </p:txBody>
      </p:sp>
    </p:spTree>
    <p:extLst>
      <p:ext uri="{BB962C8B-B14F-4D97-AF65-F5344CB8AC3E}">
        <p14:creationId xmlns:p14="http://schemas.microsoft.com/office/powerpoint/2010/main" val="522038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703263"/>
            <a:ext cx="6238875" cy="3509962"/>
          </a:xfrm>
        </p:spPr>
      </p:sp>
      <p:sp>
        <p:nvSpPr>
          <p:cNvPr id="3" name="Notes Placeholder 2"/>
          <p:cNvSpPr>
            <a:spLocks noGrp="1"/>
          </p:cNvSpPr>
          <p:nvPr>
            <p:ph type="body" idx="1"/>
          </p:nvPr>
        </p:nvSpPr>
        <p:spPr/>
        <p:txBody>
          <a:bodyPr/>
          <a:lstStyle/>
          <a:p>
            <a:r>
              <a:rPr lang="en-CA" dirty="0"/>
              <a:t>To make websites</a:t>
            </a:r>
            <a:r>
              <a:rPr lang="en-CA" baseline="0" dirty="0"/>
              <a:t> accessible</a:t>
            </a:r>
            <a:endParaRPr lang="en-US"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1</a:t>
            </a:fld>
            <a:endParaRPr lang="en-CA"/>
          </a:p>
        </p:txBody>
      </p:sp>
    </p:spTree>
    <p:extLst>
      <p:ext uri="{BB962C8B-B14F-4D97-AF65-F5344CB8AC3E}">
        <p14:creationId xmlns:p14="http://schemas.microsoft.com/office/powerpoint/2010/main" val="376353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2</a:t>
            </a:fld>
            <a:endParaRPr lang="en-CA"/>
          </a:p>
        </p:txBody>
      </p:sp>
    </p:spTree>
    <p:extLst>
      <p:ext uri="{BB962C8B-B14F-4D97-AF65-F5344CB8AC3E}">
        <p14:creationId xmlns:p14="http://schemas.microsoft.com/office/powerpoint/2010/main" val="189789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Shops online, banking, books a flight, hotel or getaway vacation, etc.</a:t>
            </a:r>
          </a:p>
          <a:p>
            <a:r>
              <a:rPr lang="en-AU" dirty="0"/>
              <a:t>Uses wireless braille device</a:t>
            </a:r>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5</a:t>
            </a:fld>
            <a:endParaRPr lang="en-CA"/>
          </a:p>
        </p:txBody>
      </p:sp>
    </p:spTree>
    <p:extLst>
      <p:ext uri="{BB962C8B-B14F-4D97-AF65-F5344CB8AC3E}">
        <p14:creationId xmlns:p14="http://schemas.microsoft.com/office/powerpoint/2010/main" val="367721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Shops online, banking, books a flight, hotel or getaway vacation, etc.</a:t>
            </a:r>
          </a:p>
          <a:p>
            <a:r>
              <a:rPr lang="en-AU" dirty="0"/>
              <a:t>Uses wireless braille device</a:t>
            </a:r>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12</a:t>
            </a:fld>
            <a:endParaRPr lang="en-CA"/>
          </a:p>
        </p:txBody>
      </p:sp>
    </p:spTree>
    <p:extLst>
      <p:ext uri="{BB962C8B-B14F-4D97-AF65-F5344CB8AC3E}">
        <p14:creationId xmlns:p14="http://schemas.microsoft.com/office/powerpoint/2010/main" val="414032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Teena</a:t>
            </a:r>
            <a:r>
              <a:rPr lang="en-AU" dirty="0"/>
              <a:t> is non-verbal, hand tremors make it difficult to use a keyboard and mouse but can use a head pointer &amp; communication board</a:t>
            </a:r>
            <a:endParaRPr lang="en-CA" dirty="0"/>
          </a:p>
        </p:txBody>
      </p:sp>
      <p:sp>
        <p:nvSpPr>
          <p:cNvPr id="4" name="Slide Number Placeholder 3"/>
          <p:cNvSpPr>
            <a:spLocks noGrp="1"/>
          </p:cNvSpPr>
          <p:nvPr>
            <p:ph type="sldNum" sz="quarter" idx="10"/>
          </p:nvPr>
        </p:nvSpPr>
        <p:spPr/>
        <p:txBody>
          <a:bodyPr/>
          <a:lstStyle/>
          <a:p>
            <a:fld id="{7E184BCC-E444-43DE-8261-A20AED9B865F}" type="slidenum">
              <a:rPr lang="en-CA" smtClean="0"/>
              <a:pPr/>
              <a:t>13</a:t>
            </a:fld>
            <a:endParaRPr lang="en-CA"/>
          </a:p>
        </p:txBody>
      </p:sp>
    </p:spTree>
    <p:extLst>
      <p:ext uri="{BB962C8B-B14F-4D97-AF65-F5344CB8AC3E}">
        <p14:creationId xmlns:p14="http://schemas.microsoft.com/office/powerpoint/2010/main" val="42108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lvl1pPr>
              <a:defRPr sz="2000" b="1"/>
            </a:lvl1pPr>
            <a:extLst/>
          </a:lstStyle>
          <a:p>
            <a:r>
              <a:rPr lang="en-CA" dirty="0"/>
              <a:t>E-</a:t>
            </a:r>
            <a:r>
              <a:rPr lang="en-CA" dirty="0" err="1"/>
              <a:t>Ramp.com</a:t>
            </a:r>
            <a:endParaRPr lang="en-CA" dirty="0"/>
          </a:p>
        </p:txBody>
      </p:sp>
      <p:sp>
        <p:nvSpPr>
          <p:cNvPr id="17" name="Footer Placeholder 16"/>
          <p:cNvSpPr>
            <a:spLocks noGrp="1"/>
          </p:cNvSpPr>
          <p:nvPr>
            <p:ph type="ftr" sz="quarter" idx="11"/>
          </p:nvPr>
        </p:nvSpPr>
        <p:spPr/>
        <p:txBody>
          <a:bodyPr/>
          <a:lstStyle/>
          <a:p>
            <a:endParaRPr lang="en-CA" dirty="0"/>
          </a:p>
        </p:txBody>
      </p:sp>
      <p:sp>
        <p:nvSpPr>
          <p:cNvPr id="29" name="Slide Number Placeholder 28"/>
          <p:cNvSpPr>
            <a:spLocks noGrp="1"/>
          </p:cNvSpPr>
          <p:nvPr>
            <p:ph type="sldNum" sz="quarter" idx="12"/>
          </p:nvPr>
        </p:nvSpPr>
        <p:spPr/>
        <p:txBody>
          <a:bodyPr/>
          <a:lstStyle/>
          <a:p>
            <a:fld id="{BBAFAD8F-EEAD-4C87-A442-AAFE40146BE7}" type="slidenum">
              <a:rPr lang="en-CA" smtClean="0"/>
              <a:pPr/>
              <a:t>‹#›</a:t>
            </a:fld>
            <a:endParaRPr lang="en-CA"/>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dirty="0"/>
              <a:t>Click to edit Master title style</a:t>
            </a:r>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marL="525780" indent="-457200">
              <a:buFont typeface="Arial" panose="020B0604020202020204" pitchFamily="34" charset="0"/>
              <a:buChar char="•"/>
              <a:defRPr/>
            </a:lvl1pPr>
            <a:lvl2pPr marL="912114" indent="-457200">
              <a:buFont typeface="Arial" panose="020B0604020202020204" pitchFamily="34" charset="0"/>
              <a:buChar char="•"/>
              <a:defRPr/>
            </a:lvl2pPr>
            <a:lvl3pPr marL="1110996" indent="-342900">
              <a:buFont typeface="Arial" panose="020B0604020202020204" pitchFamily="34" charset="0"/>
              <a:buChar char="•"/>
              <a:defRPr/>
            </a:lvl3pPr>
            <a:lvl4pPr marL="1376172" indent="-342900">
              <a:buFont typeface="Arial" panose="020B0604020202020204" pitchFamily="34" charset="0"/>
              <a:buChar char="•"/>
              <a:defRPr/>
            </a:lvl4pPr>
            <a:lvl5pPr marL="1613916" indent="-342900">
              <a:buFont typeface="Arial" panose="020B0604020202020204" pitchFamily="34" charset="0"/>
              <a:buChar char="•"/>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5" name="Footer Placeholder 4"/>
          <p:cNvSpPr>
            <a:spLocks noGrp="1"/>
          </p:cNvSpPr>
          <p:nvPr>
            <p:ph type="ftr" sz="quarter" idx="11"/>
          </p:nvPr>
        </p:nvSpPr>
        <p:spPr/>
        <p:txBody>
          <a:bodyPr/>
          <a:lstStyle>
            <a:lvl1pPr>
              <a:defRPr sz="2000" b="1"/>
            </a:lvl1pPr>
            <a:extLst/>
          </a:lstStyle>
          <a:p>
            <a:r>
              <a:rPr lang="en-CA" dirty="0"/>
              <a:t>E-</a:t>
            </a:r>
            <a:r>
              <a:rPr lang="en-CA" dirty="0" err="1"/>
              <a:t>Ramp.com</a:t>
            </a:r>
            <a:endParaRPr lang="en-CA" dirty="0"/>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5" name="Footer Placeholder 4"/>
          <p:cNvSpPr>
            <a:spLocks noGrp="1"/>
          </p:cNvSpPr>
          <p:nvPr>
            <p:ph type="ftr" sz="quarter" idx="11"/>
          </p:nvPr>
        </p:nvSpPr>
        <p:spPr/>
        <p:txBody>
          <a:bodyPr/>
          <a:lstStyle/>
          <a:p>
            <a:r>
              <a:rPr lang="en-CA" dirty="0"/>
              <a:t>E-Ramp Inc.</a:t>
            </a:r>
          </a:p>
        </p:txBody>
      </p:sp>
      <p:sp>
        <p:nvSpPr>
          <p:cNvPr id="6" name="Slide Number Placeholder 5"/>
          <p:cNvSpPr>
            <a:spLocks noGrp="1"/>
          </p:cNvSpPr>
          <p:nvPr>
            <p:ph type="sldNum" sz="quarter" idx="12"/>
          </p:nvPr>
        </p:nvSpPr>
        <p:spPr/>
        <p:txBody>
          <a:bodyPr/>
          <a:lstStyle/>
          <a:p>
            <a:fld id="{BBAFAD8F-EEAD-4C87-A442-AAFE40146BE7}" type="slidenum">
              <a:rPr lang="en-CA" smtClean="0"/>
              <a:pPr/>
              <a:t>‹#›</a:t>
            </a:fld>
            <a:endParaRPr lang="en-CA"/>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6" name="Footer Placeholder 5"/>
          <p:cNvSpPr>
            <a:spLocks noGrp="1"/>
          </p:cNvSpPr>
          <p:nvPr>
            <p:ph type="ftr" sz="quarter" idx="11"/>
          </p:nvPr>
        </p:nvSpPr>
        <p:spPr/>
        <p:txBody>
          <a:bodyPr/>
          <a:lstStyle/>
          <a:p>
            <a:r>
              <a:rPr lang="en-CA" dirty="0"/>
              <a:t>E-</a:t>
            </a:r>
            <a:r>
              <a:rPr lang="en-CA" dirty="0" err="1"/>
              <a:t>Ramp.com</a:t>
            </a:r>
            <a:endParaRPr lang="en-CA" dirty="0"/>
          </a:p>
        </p:txBody>
      </p:sp>
      <p:sp>
        <p:nvSpPr>
          <p:cNvPr id="7" name="Slide Number Placeholder 6"/>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BAFAD8F-EEAD-4C87-A442-AAFE40146BE7}" type="slidenum">
              <a:rPr lang="en-CA" smtClean="0"/>
              <a:pPr/>
              <a:t>‹#›</a:t>
            </a:fld>
            <a:endParaRPr lang="en-CA"/>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4" name="Footer Placeholder 3"/>
          <p:cNvSpPr>
            <a:spLocks noGrp="1"/>
          </p:cNvSpPr>
          <p:nvPr>
            <p:ph type="ftr" sz="quarter" idx="11"/>
          </p:nvPr>
        </p:nvSpPr>
        <p:spPr/>
        <p:txBody>
          <a:bodyPr/>
          <a:lstStyle/>
          <a:p>
            <a:r>
              <a:rPr lang="en-CA" dirty="0"/>
              <a:t>E-</a:t>
            </a:r>
            <a:r>
              <a:rPr lang="en-CA" dirty="0" err="1"/>
              <a:t>Ramp.com</a:t>
            </a:r>
            <a:endParaRPr lang="en-CA" dirty="0"/>
          </a:p>
        </p:txBody>
      </p:sp>
      <p:sp>
        <p:nvSpPr>
          <p:cNvPr id="5" name="Slide Number Placeholder 4"/>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B0216-936F-40BE-AC3E-9B00E328457A}" type="datetimeFigureOut">
              <a:rPr lang="en-CA" smtClean="0"/>
              <a:pPr/>
              <a:t>2018-04-20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BAFAD8F-EEAD-4C87-A442-AAFE40146BE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p>
            <a:fld id="{DA2B0216-936F-40BE-AC3E-9B00E328457A}" type="datetimeFigureOut">
              <a:rPr lang="en-CA" smtClean="0"/>
              <a:pPr/>
              <a:t>2018-04-20</a:t>
            </a:fld>
            <a:endParaRPr lang="en-CA"/>
          </a:p>
        </p:txBody>
      </p:sp>
      <p:sp>
        <p:nvSpPr>
          <p:cNvPr id="6" name="Footer Placeholder 5"/>
          <p:cNvSpPr>
            <a:spLocks noGrp="1"/>
          </p:cNvSpPr>
          <p:nvPr>
            <p:ph type="ftr" sz="quarter" idx="11"/>
          </p:nvPr>
        </p:nvSpPr>
        <p:spPr>
          <a:xfrm>
            <a:off x="1219200" y="55499"/>
            <a:ext cx="7416800" cy="365125"/>
          </a:xfrm>
        </p:spPr>
        <p:txBody>
          <a:bodyPr/>
          <a:lstStyle/>
          <a:p>
            <a:endParaRPr lang="en-CA"/>
          </a:p>
        </p:txBody>
      </p:sp>
      <p:sp>
        <p:nvSpPr>
          <p:cNvPr id="7" name="Slide Number Placeholder 6"/>
          <p:cNvSpPr>
            <a:spLocks noGrp="1"/>
          </p:cNvSpPr>
          <p:nvPr>
            <p:ph type="sldNum" sz="quarter" idx="12"/>
          </p:nvPr>
        </p:nvSpPr>
        <p:spPr>
          <a:xfrm>
            <a:off x="11480800" y="55499"/>
            <a:ext cx="609600" cy="365125"/>
          </a:xfrm>
        </p:spPr>
        <p:txBody>
          <a:bodyPr/>
          <a:lstStyle/>
          <a:p>
            <a:fld id="{BBAFAD8F-EEAD-4C87-A442-AAFE40146BE7}"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A2B0216-936F-40BE-AC3E-9B00E328457A}" type="datetimeFigureOut">
              <a:rPr lang="en-CA" smtClean="0"/>
              <a:pPr/>
              <a:t>2018-04-20</a:t>
            </a:fld>
            <a:endParaRPr lang="en-CA"/>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2000" b="1">
                <a:solidFill>
                  <a:schemeClr val="tx2"/>
                </a:solidFill>
              </a:defRPr>
            </a:lvl1pPr>
            <a:extLst/>
          </a:lstStyle>
          <a:p>
            <a:r>
              <a:rPr lang="en-CA" dirty="0"/>
              <a:t>E-</a:t>
            </a:r>
            <a:r>
              <a:rPr lang="en-CA" dirty="0" err="1"/>
              <a:t>Ramp.com</a:t>
            </a:r>
            <a:endParaRPr lang="en-CA"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BBAFAD8F-EEAD-4C87-A442-AAFE40146BE7}" type="slidenum">
              <a:rPr lang="en-CA" smtClean="0"/>
              <a:pPr/>
              <a:t>‹#›</a:t>
            </a:fld>
            <a:endParaRPr lang="en-C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525780" indent="-457200" algn="l" rtl="0" eaLnBrk="1" latinLnBrk="0" hangingPunct="1">
        <a:spcBef>
          <a:spcPts val="700"/>
        </a:spcBef>
        <a:buClr>
          <a:schemeClr val="tx2"/>
        </a:buClr>
        <a:buSzPct val="95000"/>
        <a:buFont typeface="Arial" panose="020B0604020202020204" pitchFamily="34" charset="0"/>
        <a:buChar char="•"/>
        <a:defRPr kumimoji="0" sz="3000" kern="1200">
          <a:solidFill>
            <a:schemeClr val="tx1"/>
          </a:solidFill>
          <a:latin typeface="+mn-lt"/>
          <a:ea typeface="+mn-ea"/>
          <a:cs typeface="+mn-cs"/>
        </a:defRPr>
      </a:lvl1pPr>
      <a:lvl2pPr marL="912114" indent="-457200" algn="l" rtl="0" eaLnBrk="1" latinLnBrk="0" hangingPunct="1">
        <a:spcBef>
          <a:spcPct val="20000"/>
        </a:spcBef>
        <a:buClr>
          <a:schemeClr val="accent2"/>
        </a:buClr>
        <a:buSzPct val="90000"/>
        <a:buFont typeface="Arial" panose="020B0604020202020204" pitchFamily="34" charset="0"/>
        <a:buChar char="•"/>
        <a:defRPr kumimoji="0" sz="2600" kern="1200">
          <a:solidFill>
            <a:schemeClr val="tx1"/>
          </a:solidFill>
          <a:latin typeface="+mn-lt"/>
          <a:ea typeface="+mn-ea"/>
          <a:cs typeface="+mn-cs"/>
        </a:defRPr>
      </a:lvl2pPr>
      <a:lvl3pPr marL="1110996" indent="-342900" algn="l" rtl="0" eaLnBrk="1" latinLnBrk="0" hangingPunct="1">
        <a:spcBef>
          <a:spcPct val="20000"/>
        </a:spcBef>
        <a:buClr>
          <a:schemeClr val="accent2"/>
        </a:buClr>
        <a:buFont typeface="Arial" panose="020B0604020202020204" pitchFamily="34" charset="0"/>
        <a:buChar char="•"/>
        <a:defRPr kumimoji="0" sz="2400" kern="1200">
          <a:solidFill>
            <a:schemeClr val="tx1"/>
          </a:solidFill>
          <a:latin typeface="+mn-lt"/>
          <a:ea typeface="+mn-ea"/>
          <a:cs typeface="+mn-cs"/>
        </a:defRPr>
      </a:lvl3pPr>
      <a:lvl4pPr marL="1376172" indent="-342900" algn="l" rtl="0" eaLnBrk="1" latinLnBrk="0" hangingPunct="1">
        <a:spcBef>
          <a:spcPct val="20000"/>
        </a:spcBef>
        <a:buClr>
          <a:schemeClr val="accent3"/>
        </a:buClr>
        <a:buFont typeface="Arial" panose="020B0604020202020204" pitchFamily="34" charset="0"/>
        <a:buChar char="•"/>
        <a:defRPr kumimoji="0" sz="2200" kern="1200">
          <a:solidFill>
            <a:schemeClr val="tx1"/>
          </a:solidFill>
          <a:latin typeface="+mn-lt"/>
          <a:ea typeface="+mn-ea"/>
          <a:cs typeface="+mn-cs"/>
        </a:defRPr>
      </a:lvl4pPr>
      <a:lvl5pPr marL="1613916" indent="-342900" algn="l" rtl="0" eaLnBrk="1" latinLnBrk="0" hangingPunct="1">
        <a:spcBef>
          <a:spcPct val="2000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anada.ca/en/employment-social-development/programs/planned-accessibility-legislation/reports/consultations-what-we-learned.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avidmacd.com/blog/wcag-2.1-quick-guid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title="building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263635"/>
            <a:ext cx="12192000" cy="9281869"/>
          </a:xfrm>
          <a:prstGeom prst="rect">
            <a:avLst/>
          </a:prstGeom>
        </p:spPr>
      </p:pic>
      <p:sp>
        <p:nvSpPr>
          <p:cNvPr id="3" name="Subtitle 2"/>
          <p:cNvSpPr>
            <a:spLocks noGrp="1"/>
          </p:cNvSpPr>
          <p:nvPr>
            <p:ph type="subTitle" idx="1"/>
          </p:nvPr>
        </p:nvSpPr>
        <p:spPr>
          <a:xfrm>
            <a:off x="0" y="4509120"/>
            <a:ext cx="12192000" cy="2327176"/>
          </a:xfrm>
          <a:solidFill>
            <a:srgbClr val="00B0F0">
              <a:alpha val="81961"/>
            </a:srgbClr>
          </a:solidFill>
        </p:spPr>
        <p:txBody>
          <a:bodyPr>
            <a:noAutofit/>
          </a:bodyPr>
          <a:lstStyle/>
          <a:p>
            <a:pPr algn="ctr"/>
            <a:r>
              <a:rPr lang="en-CA" sz="7200" b="1" dirty="0">
                <a:solidFill>
                  <a:schemeClr val="bg1"/>
                </a:solidFill>
              </a:rPr>
              <a:t>Proposed Federal Accessibility Legislation</a:t>
            </a:r>
          </a:p>
        </p:txBody>
      </p:sp>
      <p:pic>
        <p:nvPicPr>
          <p:cNvPr id="6" name="Picture 5" title="CanAdapt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44" y="5689634"/>
            <a:ext cx="2448272" cy="1025473"/>
          </a:xfrm>
          <a:prstGeom prst="rect">
            <a:avLst/>
          </a:prstGeom>
        </p:spPr>
      </p:pic>
    </p:spTree>
    <p:extLst>
      <p:ext uri="{BB962C8B-B14F-4D97-AF65-F5344CB8AC3E}">
        <p14:creationId xmlns:p14="http://schemas.microsoft.com/office/powerpoint/2010/main" val="268279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8310-00EC-4C1F-A76A-1A286B793A06}"/>
              </a:ext>
            </a:extLst>
          </p:cNvPr>
          <p:cNvSpPr>
            <a:spLocks noGrp="1"/>
          </p:cNvSpPr>
          <p:nvPr>
            <p:ph type="title"/>
          </p:nvPr>
        </p:nvSpPr>
        <p:spPr/>
        <p:txBody>
          <a:bodyPr/>
          <a:lstStyle/>
          <a:p>
            <a:r>
              <a:rPr lang="en-CA" dirty="0"/>
              <a:t>Meaning of Disability</a:t>
            </a:r>
          </a:p>
        </p:txBody>
      </p:sp>
      <p:sp>
        <p:nvSpPr>
          <p:cNvPr id="5" name="Rectangle 2">
            <a:extLst>
              <a:ext uri="{FF2B5EF4-FFF2-40B4-BE49-F238E27FC236}">
                <a16:creationId xmlns:a16="http://schemas.microsoft.com/office/drawing/2014/main" id="{D47FA5A4-9DDA-4E32-9CFD-A2A66830AB81}"/>
              </a:ext>
            </a:extLst>
          </p:cNvPr>
          <p:cNvSpPr>
            <a:spLocks noGrp="1" noChangeArrowheads="1"/>
          </p:cNvSpPr>
          <p:nvPr>
            <p:ph idx="1"/>
          </p:nvPr>
        </p:nvSpPr>
        <p:spPr bwMode="auto">
          <a:xfrm>
            <a:off x="983432" y="1628800"/>
            <a:ext cx="9721080" cy="419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Helvetica" panose="020B0604020202020204" pitchFamily="34" charset="0"/>
              </a:rPr>
              <a:t>Participants indicated "disability" should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Helvetica" panose="020B0604020202020204" pitchFamily="34" charset="0"/>
            </a:endParaRPr>
          </a:p>
          <a:p>
            <a:pPr marL="457200">
              <a:buClrTx/>
              <a:buSzTx/>
            </a:pPr>
            <a:r>
              <a:rPr kumimoji="0" lang="en-US" altLang="en-US" sz="3200" b="0" i="0" u="none" strike="noStrike" cap="none" normalizeH="0" baseline="0" dirty="0">
                <a:ln>
                  <a:noFill/>
                </a:ln>
                <a:effectLst/>
                <a:latin typeface="Helvetica" panose="020B0604020202020204" pitchFamily="34" charset="0"/>
              </a:rPr>
              <a:t>full range of abilities and limitations</a:t>
            </a:r>
            <a:br>
              <a:rPr kumimoji="0" lang="en-US" altLang="en-US" sz="3200" b="0" i="0" u="none" strike="noStrike" cap="none" normalizeH="0" baseline="0" dirty="0">
                <a:ln>
                  <a:noFill/>
                </a:ln>
                <a:effectLst/>
                <a:latin typeface="Helvetica" panose="020B0604020202020204" pitchFamily="34" charset="0"/>
              </a:rPr>
            </a:br>
            <a:endParaRPr kumimoji="0" lang="en-US" altLang="en-US" sz="3200" b="0" i="0" u="none" strike="noStrike" cap="none" normalizeH="0" baseline="0" dirty="0">
              <a:ln>
                <a:noFill/>
              </a:ln>
              <a:effectLst/>
              <a:latin typeface="Helvetica" panose="020B0604020202020204" pitchFamily="34" charset="0"/>
            </a:endParaRPr>
          </a:p>
          <a:p>
            <a:pPr marL="457200">
              <a:buClrTx/>
              <a:buSzTx/>
            </a:pPr>
            <a:r>
              <a:rPr kumimoji="0" lang="en-US" altLang="en-US" sz="3200" b="0" i="0" u="none" strike="noStrike" cap="none" normalizeH="0" baseline="0" dirty="0">
                <a:ln>
                  <a:noFill/>
                </a:ln>
                <a:effectLst/>
                <a:latin typeface="Helvetica" panose="020B0604020202020204" pitchFamily="34" charset="0"/>
              </a:rPr>
              <a:t>including "invisible" disabilities (i.e., learning, mental health issues) </a:t>
            </a:r>
            <a:br>
              <a:rPr kumimoji="0" lang="en-US" altLang="en-US" sz="3200" b="0" i="0" u="none" strike="noStrike" cap="none" normalizeH="0" baseline="0" dirty="0">
                <a:ln>
                  <a:noFill/>
                </a:ln>
                <a:effectLst/>
                <a:latin typeface="Helvetica" panose="020B0604020202020204" pitchFamily="34" charset="0"/>
              </a:rPr>
            </a:br>
            <a:endParaRPr kumimoji="0" lang="en-US" altLang="en-US" sz="3200" b="0" i="0" u="none" strike="noStrike" cap="none" normalizeH="0" baseline="0" dirty="0">
              <a:ln>
                <a:noFill/>
              </a:ln>
              <a:effectLst/>
              <a:latin typeface="Helvetica" panose="020B0604020202020204" pitchFamily="34" charset="0"/>
            </a:endParaRPr>
          </a:p>
          <a:p>
            <a:pPr marL="457200">
              <a:buClrTx/>
              <a:buSzTx/>
            </a:pPr>
            <a:r>
              <a:rPr kumimoji="0" lang="en-US" altLang="en-US" sz="3200" b="0" i="0" u="none" strike="noStrike" cap="none" normalizeH="0" baseline="0" dirty="0">
                <a:ln>
                  <a:noFill/>
                </a:ln>
                <a:effectLst/>
                <a:latin typeface="Helvetica" panose="020B0604020202020204" pitchFamily="34" charset="0"/>
              </a:rPr>
              <a:t>episodic disabilities (i.e. MS, Epilepsy)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effectLst/>
            </a:endParaRPr>
          </a:p>
        </p:txBody>
      </p:sp>
    </p:spTree>
    <p:extLst>
      <p:ext uri="{BB962C8B-B14F-4D97-AF65-F5344CB8AC3E}">
        <p14:creationId xmlns:p14="http://schemas.microsoft.com/office/powerpoint/2010/main" val="70664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EAE7-88B9-45D3-A709-1D74B72BC667}"/>
              </a:ext>
            </a:extLst>
          </p:cNvPr>
          <p:cNvSpPr>
            <a:spLocks noGrp="1"/>
          </p:cNvSpPr>
          <p:nvPr>
            <p:ph type="title"/>
          </p:nvPr>
        </p:nvSpPr>
        <p:spPr/>
        <p:txBody>
          <a:bodyPr/>
          <a:lstStyle/>
          <a:p>
            <a:r>
              <a:rPr lang="en-CA" dirty="0"/>
              <a:t>An opinion of barrier</a:t>
            </a:r>
          </a:p>
        </p:txBody>
      </p:sp>
      <p:sp>
        <p:nvSpPr>
          <p:cNvPr id="3" name="Content Placeholder 2">
            <a:extLst>
              <a:ext uri="{FF2B5EF4-FFF2-40B4-BE49-F238E27FC236}">
                <a16:creationId xmlns:a16="http://schemas.microsoft.com/office/drawing/2014/main" id="{9B106763-43BD-4F4F-BF9B-06856FD44BDD}"/>
              </a:ext>
            </a:extLst>
          </p:cNvPr>
          <p:cNvSpPr>
            <a:spLocks noGrp="1"/>
          </p:cNvSpPr>
          <p:nvPr>
            <p:ph idx="1"/>
          </p:nvPr>
        </p:nvSpPr>
        <p:spPr>
          <a:xfrm>
            <a:off x="335360" y="1783560"/>
            <a:ext cx="5976664" cy="4572000"/>
          </a:xfrm>
        </p:spPr>
        <p:txBody>
          <a:bodyPr>
            <a:normAutofit fontScale="92500"/>
          </a:bodyPr>
          <a:lstStyle/>
          <a:p>
            <a:pPr marL="0" lvl="0" indent="0" eaLnBrk="0" fontAlgn="base" hangingPunct="0">
              <a:spcBef>
                <a:spcPct val="0"/>
              </a:spcBef>
              <a:spcAft>
                <a:spcPct val="0"/>
              </a:spcAft>
              <a:buClrTx/>
              <a:buSzTx/>
              <a:buNone/>
            </a:pPr>
            <a:r>
              <a:rPr lang="en-US" altLang="en-US" sz="3200" dirty="0">
                <a:latin typeface="Arial" panose="020B0604020202020204" pitchFamily="34" charset="0"/>
              </a:rPr>
              <a:t>"My definition of 'barrier' is anything that impairs or prevents access, physically or mentally, to any physical movement, learning and/or acceptance by others. Ergo, 'accessibility' successfully counters or eliminates the barriers.“</a:t>
            </a:r>
          </a:p>
          <a:p>
            <a:pPr marL="0" lvl="0" indent="0" eaLnBrk="0" fontAlgn="base" hangingPunct="0">
              <a:spcBef>
                <a:spcPct val="0"/>
              </a:spcBef>
              <a:spcAft>
                <a:spcPct val="0"/>
              </a:spcAft>
              <a:buClrTx/>
              <a:buSzTx/>
              <a:buNone/>
            </a:pPr>
            <a:endParaRPr lang="en-US" altLang="en-US" sz="2400" i="1" dirty="0">
              <a:latin typeface="Arial" panose="020B0604020202020204" pitchFamily="34" charset="0"/>
            </a:endParaRPr>
          </a:p>
          <a:p>
            <a:pPr marL="0" lvl="0" indent="0" eaLnBrk="0" fontAlgn="base" hangingPunct="0">
              <a:spcBef>
                <a:spcPct val="0"/>
              </a:spcBef>
              <a:spcAft>
                <a:spcPct val="0"/>
              </a:spcAft>
              <a:buClrTx/>
              <a:buSzTx/>
              <a:buNone/>
            </a:pPr>
            <a:r>
              <a:rPr lang="en-US" altLang="en-US" sz="2400" i="1" dirty="0">
                <a:latin typeface="Arial" panose="020B0604020202020204" pitchFamily="34" charset="0"/>
              </a:rPr>
              <a:t>– Pat Almond, Alberta</a:t>
            </a:r>
            <a:r>
              <a:rPr lang="en-US" altLang="en-US" sz="2400" dirty="0">
                <a:latin typeface="Arial" panose="020B0604020202020204" pitchFamily="34" charset="0"/>
              </a:rPr>
              <a:t> </a:t>
            </a:r>
          </a:p>
          <a:p>
            <a:endParaRPr lang="en-CA" dirty="0"/>
          </a:p>
        </p:txBody>
      </p:sp>
      <p:pic>
        <p:nvPicPr>
          <p:cNvPr id="5" name="Picture 6" descr="http://www.complexneeds.org.uk/modules/Module-3.1-Communication---augmentative-and-assistive-strategies/All/img/m09p130bcd/msqu8902_4.jpg">
            <a:extLst>
              <a:ext uri="{FF2B5EF4-FFF2-40B4-BE49-F238E27FC236}">
                <a16:creationId xmlns:a16="http://schemas.microsoft.com/office/drawing/2014/main" id="{E946FB4B-669E-40CF-BA32-A9AC9C133D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8387" y="1664030"/>
            <a:ext cx="5753613"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07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3172" y="410494"/>
            <a:ext cx="6675100" cy="914400"/>
          </a:xfrm>
        </p:spPr>
        <p:txBody>
          <a:bodyPr/>
          <a:lstStyle/>
          <a:p>
            <a:r>
              <a:rPr lang="en-CA" dirty="0"/>
              <a:t>The Process of gathering information</a:t>
            </a:r>
          </a:p>
        </p:txBody>
      </p:sp>
      <p:sp>
        <p:nvSpPr>
          <p:cNvPr id="3" name="Content Placeholder 2"/>
          <p:cNvSpPr>
            <a:spLocks noGrp="1"/>
          </p:cNvSpPr>
          <p:nvPr>
            <p:ph idx="1"/>
          </p:nvPr>
        </p:nvSpPr>
        <p:spPr>
          <a:xfrm>
            <a:off x="263352" y="1988840"/>
            <a:ext cx="6675100" cy="3984976"/>
          </a:xfrm>
        </p:spPr>
        <p:txBody>
          <a:bodyPr>
            <a:normAutofit/>
          </a:bodyPr>
          <a:lstStyle/>
          <a:p>
            <a:r>
              <a:rPr lang="en-AU" dirty="0"/>
              <a:t>Online consultation</a:t>
            </a:r>
          </a:p>
          <a:p>
            <a:r>
              <a:rPr lang="en-AU" dirty="0"/>
              <a:t>Tour of Canada holding events</a:t>
            </a:r>
          </a:p>
          <a:p>
            <a:r>
              <a:rPr lang="en-AU" dirty="0"/>
              <a:t>Procurement workshop </a:t>
            </a:r>
          </a:p>
          <a:p>
            <a:r>
              <a:rPr lang="en-AU" dirty="0"/>
              <a:t>Expert opinion </a:t>
            </a:r>
          </a:p>
          <a:p>
            <a:pPr marL="68580" indent="0">
              <a:buNone/>
            </a:pPr>
            <a:endParaRPr lang="en-AU" dirty="0"/>
          </a:p>
        </p:txBody>
      </p:sp>
      <p:pic>
        <p:nvPicPr>
          <p:cNvPr id="5" name="Picture 4" title="Man in suit who is blind walking with ca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297" y="26431"/>
            <a:ext cx="4581703" cy="6872555"/>
          </a:xfrm>
          <a:prstGeom prst="rect">
            <a:avLst/>
          </a:prstGeom>
        </p:spPr>
      </p:pic>
      <p:pic>
        <p:nvPicPr>
          <p:cNvPr id="6" name="Picture 5" descr="CanAdap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36" y="5661248"/>
            <a:ext cx="2401628" cy="1008112"/>
          </a:xfrm>
          <a:prstGeom prst="rect">
            <a:avLst/>
          </a:prstGeom>
        </p:spPr>
      </p:pic>
    </p:spTree>
    <p:extLst>
      <p:ext uri="{BB962C8B-B14F-4D97-AF65-F5344CB8AC3E}">
        <p14:creationId xmlns:p14="http://schemas.microsoft.com/office/powerpoint/2010/main" val="354544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8288" y="116632"/>
            <a:ext cx="3431704" cy="219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631504" y="188640"/>
            <a:ext cx="7772400" cy="914400"/>
          </a:xfrm>
        </p:spPr>
        <p:txBody>
          <a:bodyPr/>
          <a:lstStyle/>
          <a:p>
            <a:r>
              <a:rPr lang="en-CA" b="1" dirty="0"/>
              <a:t>Key messages heard</a:t>
            </a:r>
          </a:p>
        </p:txBody>
      </p:sp>
      <p:sp>
        <p:nvSpPr>
          <p:cNvPr id="3" name="Content Placeholder 2"/>
          <p:cNvSpPr>
            <a:spLocks noGrp="1"/>
          </p:cNvSpPr>
          <p:nvPr>
            <p:ph idx="1"/>
          </p:nvPr>
        </p:nvSpPr>
        <p:spPr>
          <a:xfrm>
            <a:off x="191344" y="1701412"/>
            <a:ext cx="9433048" cy="4679916"/>
          </a:xfrm>
          <a:noFill/>
        </p:spPr>
        <p:txBody>
          <a:bodyPr>
            <a:normAutofit fontScale="92500" lnSpcReduction="10000"/>
          </a:bodyPr>
          <a:lstStyle/>
          <a:p>
            <a:r>
              <a:rPr lang="en-US" sz="3600" dirty="0"/>
              <a:t>Should be ambitious and bold</a:t>
            </a:r>
          </a:p>
          <a:p>
            <a:r>
              <a:rPr lang="en-US" sz="3600" dirty="0"/>
              <a:t>Should lead to more consistent experiences of accessibility across Canada (cooperation among GC, Provinces, Municipalities)</a:t>
            </a:r>
          </a:p>
          <a:p>
            <a:r>
              <a:rPr lang="en-US" sz="3600" dirty="0"/>
              <a:t>Should apply to  stakeholders that are under Federal Law</a:t>
            </a:r>
          </a:p>
          <a:p>
            <a:r>
              <a:rPr lang="en-US" sz="3600" dirty="0"/>
              <a:t>Strongly enforced and contain penalties.</a:t>
            </a:r>
          </a:p>
          <a:p>
            <a:r>
              <a:rPr lang="en-US" sz="3600" dirty="0"/>
              <a:t>Opportunity to empower persons with disabilities with new leadership roles</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93791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228A-9FD2-4D23-8FD2-A859F7F2715B}"/>
              </a:ext>
            </a:extLst>
          </p:cNvPr>
          <p:cNvSpPr>
            <a:spLocks noGrp="1"/>
          </p:cNvSpPr>
          <p:nvPr>
            <p:ph type="title"/>
          </p:nvPr>
        </p:nvSpPr>
        <p:spPr/>
        <p:txBody>
          <a:bodyPr/>
          <a:lstStyle/>
          <a:p>
            <a:r>
              <a:rPr lang="en-CA" dirty="0"/>
              <a:t>Key messages</a:t>
            </a:r>
          </a:p>
        </p:txBody>
      </p:sp>
      <p:sp>
        <p:nvSpPr>
          <p:cNvPr id="3" name="Content Placeholder 2">
            <a:extLst>
              <a:ext uri="{FF2B5EF4-FFF2-40B4-BE49-F238E27FC236}">
                <a16:creationId xmlns:a16="http://schemas.microsoft.com/office/drawing/2014/main" id="{96485E8D-4E5E-42E7-9C9D-0814A237FAC6}"/>
              </a:ext>
            </a:extLst>
          </p:cNvPr>
          <p:cNvSpPr>
            <a:spLocks noGrp="1"/>
          </p:cNvSpPr>
          <p:nvPr>
            <p:ph idx="1"/>
          </p:nvPr>
        </p:nvSpPr>
        <p:spPr/>
        <p:txBody>
          <a:bodyPr>
            <a:normAutofit/>
          </a:bodyPr>
          <a:lstStyle/>
          <a:p>
            <a:pPr marL="68580" indent="0">
              <a:buNone/>
            </a:pPr>
            <a:r>
              <a:rPr lang="en-US" sz="3600" dirty="0"/>
              <a:t>"The federal government needs to put some 'teeth' into disability legislation, to police provincial and municipal compliance with regulations, and should also provide paid advocates to help the disabled ensure that their voices are heard.”</a:t>
            </a:r>
          </a:p>
          <a:p>
            <a:pPr marL="68580" indent="0">
              <a:buNone/>
            </a:pPr>
            <a:endParaRPr lang="en-US" sz="3600" dirty="0"/>
          </a:p>
          <a:p>
            <a:pPr marL="68580" indent="0">
              <a:buNone/>
            </a:pPr>
            <a:r>
              <a:rPr lang="en-CA" sz="3600" i="1" dirty="0"/>
              <a:t>– Anonymous</a:t>
            </a:r>
            <a:endParaRPr lang="en-CA" sz="3600" dirty="0"/>
          </a:p>
        </p:txBody>
      </p:sp>
    </p:spTree>
    <p:extLst>
      <p:ext uri="{BB962C8B-B14F-4D97-AF65-F5344CB8AC3E}">
        <p14:creationId xmlns:p14="http://schemas.microsoft.com/office/powerpoint/2010/main" val="75025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1CDA-73E6-4BE8-9C5D-027C5717DDEA}"/>
              </a:ext>
            </a:extLst>
          </p:cNvPr>
          <p:cNvSpPr>
            <a:spLocks noGrp="1"/>
          </p:cNvSpPr>
          <p:nvPr>
            <p:ph type="title"/>
          </p:nvPr>
        </p:nvSpPr>
        <p:spPr>
          <a:xfrm>
            <a:off x="263352" y="512064"/>
            <a:ext cx="5904656" cy="914400"/>
          </a:xfrm>
        </p:spPr>
        <p:txBody>
          <a:bodyPr/>
          <a:lstStyle/>
          <a:p>
            <a:r>
              <a:rPr lang="en-CA" dirty="0"/>
              <a:t>No clear priority consensus</a:t>
            </a:r>
          </a:p>
        </p:txBody>
      </p:sp>
      <p:sp>
        <p:nvSpPr>
          <p:cNvPr id="3" name="Content Placeholder 2">
            <a:extLst>
              <a:ext uri="{FF2B5EF4-FFF2-40B4-BE49-F238E27FC236}">
                <a16:creationId xmlns:a16="http://schemas.microsoft.com/office/drawing/2014/main" id="{3E79B244-4D8D-488F-AC03-7B809560647B}"/>
              </a:ext>
            </a:extLst>
          </p:cNvPr>
          <p:cNvSpPr>
            <a:spLocks noGrp="1"/>
          </p:cNvSpPr>
          <p:nvPr>
            <p:ph idx="1"/>
          </p:nvPr>
        </p:nvSpPr>
        <p:spPr>
          <a:xfrm>
            <a:off x="119336" y="2564904"/>
            <a:ext cx="6192688" cy="4211960"/>
          </a:xfrm>
        </p:spPr>
        <p:txBody>
          <a:bodyPr>
            <a:normAutofit fontScale="92500" lnSpcReduction="20000"/>
          </a:bodyPr>
          <a:lstStyle/>
          <a:p>
            <a:r>
              <a:rPr lang="en-US" dirty="0"/>
              <a:t>Employment (39%), </a:t>
            </a:r>
          </a:p>
          <a:p>
            <a:r>
              <a:rPr lang="en-US" dirty="0"/>
              <a:t>Built environments (32%)</a:t>
            </a:r>
          </a:p>
          <a:p>
            <a:r>
              <a:rPr lang="en-US" dirty="0"/>
              <a:t>transportation (28%) </a:t>
            </a:r>
          </a:p>
          <a:p>
            <a:r>
              <a:rPr lang="en-US" dirty="0"/>
              <a:t> program and service delivery (26%)</a:t>
            </a:r>
          </a:p>
          <a:p>
            <a:r>
              <a:rPr lang="en-US" dirty="0"/>
              <a:t>All of the six areas are important (22%)</a:t>
            </a:r>
          </a:p>
          <a:p>
            <a:r>
              <a:rPr lang="en-US" dirty="0"/>
              <a:t>ITC (21%)</a:t>
            </a:r>
          </a:p>
          <a:p>
            <a:r>
              <a:rPr lang="en-US" dirty="0"/>
              <a:t>procurement (9%)</a:t>
            </a:r>
          </a:p>
          <a:p>
            <a:r>
              <a:rPr lang="en-US" dirty="0"/>
              <a:t>1,513 people responded to this question</a:t>
            </a:r>
          </a:p>
          <a:p>
            <a:endParaRPr lang="en-CA" dirty="0"/>
          </a:p>
        </p:txBody>
      </p:sp>
      <p:pic>
        <p:nvPicPr>
          <p:cNvPr id="5122" name="Picture 2" descr="Graph 2: Characteristics of improving accessibility, by percentage. Details immediately follow.">
            <a:extLst>
              <a:ext uri="{FF2B5EF4-FFF2-40B4-BE49-F238E27FC236}">
                <a16:creationId xmlns:a16="http://schemas.microsoft.com/office/drawing/2014/main" id="{F8527CE9-7FA0-4C05-9F6C-4713EB74F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0"/>
            <a:ext cx="8661483" cy="695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9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501-6B59-40E1-86C7-C116857623B6}"/>
              </a:ext>
            </a:extLst>
          </p:cNvPr>
          <p:cNvSpPr>
            <a:spLocks noGrp="1"/>
          </p:cNvSpPr>
          <p:nvPr>
            <p:ph type="title"/>
          </p:nvPr>
        </p:nvSpPr>
        <p:spPr>
          <a:xfrm>
            <a:off x="263352" y="512064"/>
            <a:ext cx="3672408" cy="914400"/>
          </a:xfrm>
        </p:spPr>
        <p:txBody>
          <a:bodyPr/>
          <a:lstStyle/>
          <a:p>
            <a:r>
              <a:rPr lang="en-CA" b="1" dirty="0"/>
              <a:t>Monitoring</a:t>
            </a:r>
            <a:br>
              <a:rPr lang="en-CA" b="1" dirty="0"/>
            </a:br>
            <a:endParaRPr lang="en-CA" dirty="0"/>
          </a:p>
        </p:txBody>
      </p:sp>
      <p:sp>
        <p:nvSpPr>
          <p:cNvPr id="3" name="Content Placeholder 2">
            <a:extLst>
              <a:ext uri="{FF2B5EF4-FFF2-40B4-BE49-F238E27FC236}">
                <a16:creationId xmlns:a16="http://schemas.microsoft.com/office/drawing/2014/main" id="{BD30801D-F209-4F23-88DB-48EC0CEE0BE8}"/>
              </a:ext>
            </a:extLst>
          </p:cNvPr>
          <p:cNvSpPr>
            <a:spLocks noGrp="1"/>
          </p:cNvSpPr>
          <p:nvPr>
            <p:ph idx="1"/>
          </p:nvPr>
        </p:nvSpPr>
        <p:spPr>
          <a:xfrm>
            <a:off x="19664" y="1426464"/>
            <a:ext cx="5068223" cy="5242896"/>
          </a:xfrm>
        </p:spPr>
        <p:txBody>
          <a:bodyPr>
            <a:normAutofit fontScale="92500" lnSpcReduction="10000"/>
          </a:bodyPr>
          <a:lstStyle/>
          <a:p>
            <a:r>
              <a:rPr lang="en-US" dirty="0"/>
              <a:t>Audits (64%)</a:t>
            </a:r>
          </a:p>
          <a:p>
            <a:r>
              <a:rPr lang="en-US" dirty="0"/>
              <a:t>complaints mechanisms (58%), </a:t>
            </a:r>
          </a:p>
          <a:p>
            <a:r>
              <a:rPr lang="en-US" dirty="0"/>
              <a:t>progress reports (46%),</a:t>
            </a:r>
          </a:p>
          <a:p>
            <a:r>
              <a:rPr lang="en-US" dirty="0"/>
              <a:t>action plans (45%), </a:t>
            </a:r>
          </a:p>
          <a:p>
            <a:r>
              <a:rPr lang="en-US" dirty="0"/>
              <a:t>Penalties: i.e., fines, public reporting (17%), </a:t>
            </a:r>
          </a:p>
          <a:p>
            <a:r>
              <a:rPr lang="en-US" dirty="0"/>
              <a:t>focus on preventative tools (to help people comply, for example, education) (8%).</a:t>
            </a:r>
          </a:p>
          <a:p>
            <a:r>
              <a:rPr lang="en-US" dirty="0"/>
              <a:t>1,235 people responded to this question.</a:t>
            </a:r>
          </a:p>
          <a:p>
            <a:endParaRPr lang="en-CA" dirty="0"/>
          </a:p>
        </p:txBody>
      </p:sp>
      <p:pic>
        <p:nvPicPr>
          <p:cNvPr id="6146" name="Picture 2" descr="Graph 3: Types of monitoring mechanisms by percentage. Details immediately follow.">
            <a:extLst>
              <a:ext uri="{FF2B5EF4-FFF2-40B4-BE49-F238E27FC236}">
                <a16:creationId xmlns:a16="http://schemas.microsoft.com/office/drawing/2014/main" id="{A1973C61-E4B6-4CF1-B6A2-7A0E63974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88" y="0"/>
            <a:ext cx="8374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2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501-6B59-40E1-86C7-C116857623B6}"/>
              </a:ext>
            </a:extLst>
          </p:cNvPr>
          <p:cNvSpPr>
            <a:spLocks noGrp="1"/>
          </p:cNvSpPr>
          <p:nvPr>
            <p:ph type="title"/>
          </p:nvPr>
        </p:nvSpPr>
        <p:spPr>
          <a:xfrm>
            <a:off x="263351" y="512064"/>
            <a:ext cx="6120681" cy="914400"/>
          </a:xfrm>
        </p:spPr>
        <p:txBody>
          <a:bodyPr/>
          <a:lstStyle/>
          <a:p>
            <a:r>
              <a:rPr lang="en-CA" sz="3200" b="1" dirty="0"/>
              <a:t>Reward good, penalize bad</a:t>
            </a:r>
            <a:br>
              <a:rPr lang="en-CA" sz="3200" b="1" dirty="0"/>
            </a:br>
            <a:endParaRPr lang="en-CA" sz="3200" dirty="0"/>
          </a:p>
        </p:txBody>
      </p:sp>
      <p:sp>
        <p:nvSpPr>
          <p:cNvPr id="3" name="Content Placeholder 2">
            <a:extLst>
              <a:ext uri="{FF2B5EF4-FFF2-40B4-BE49-F238E27FC236}">
                <a16:creationId xmlns:a16="http://schemas.microsoft.com/office/drawing/2014/main" id="{BD30801D-F209-4F23-88DB-48EC0CEE0BE8}"/>
              </a:ext>
            </a:extLst>
          </p:cNvPr>
          <p:cNvSpPr>
            <a:spLocks noGrp="1"/>
          </p:cNvSpPr>
          <p:nvPr>
            <p:ph idx="1"/>
          </p:nvPr>
        </p:nvSpPr>
        <p:spPr>
          <a:xfrm>
            <a:off x="19664" y="1426464"/>
            <a:ext cx="5860311" cy="5242896"/>
          </a:xfrm>
        </p:spPr>
        <p:txBody>
          <a:bodyPr>
            <a:normAutofit lnSpcReduction="10000"/>
          </a:bodyPr>
          <a:lstStyle/>
          <a:p>
            <a:r>
              <a:rPr lang="en-US" dirty="0"/>
              <a:t>Fines/other penalties (58%)</a:t>
            </a:r>
          </a:p>
          <a:p>
            <a:r>
              <a:rPr lang="en-US" dirty="0"/>
              <a:t>Mediation, training, "soft" methods, public reporting of non-compliance (39%)</a:t>
            </a:r>
          </a:p>
          <a:p>
            <a:r>
              <a:rPr lang="en-US" dirty="0"/>
              <a:t>orders that describe non-compliance w/ timeframes (38%), </a:t>
            </a:r>
          </a:p>
          <a:p>
            <a:r>
              <a:rPr lang="en-US" dirty="0"/>
              <a:t>Criminal charges (27%) a</a:t>
            </a:r>
          </a:p>
          <a:p>
            <a:r>
              <a:rPr lang="en-US" dirty="0"/>
              <a:t>Revoking permits/</a:t>
            </a:r>
            <a:r>
              <a:rPr lang="en-US" dirty="0" err="1"/>
              <a:t>licences</a:t>
            </a:r>
            <a:r>
              <a:rPr lang="en-US" dirty="0"/>
              <a:t> (27%). </a:t>
            </a:r>
          </a:p>
          <a:p>
            <a:r>
              <a:rPr lang="en-US" dirty="0"/>
              <a:t>1,115 people responded</a:t>
            </a:r>
          </a:p>
          <a:p>
            <a:endParaRPr lang="en-CA" dirty="0"/>
          </a:p>
        </p:txBody>
      </p:sp>
      <p:pic>
        <p:nvPicPr>
          <p:cNvPr id="7170" name="Picture 2" descr="Graph 4: Types of enforcement mechanisms by percentage. Details immediately follow.">
            <a:extLst>
              <a:ext uri="{FF2B5EF4-FFF2-40B4-BE49-F238E27FC236}">
                <a16:creationId xmlns:a16="http://schemas.microsoft.com/office/drawing/2014/main" id="{9F706AAC-0FB1-4296-84DB-A013A345F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0"/>
            <a:ext cx="7621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88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6710-6D4E-4F0E-93AF-5D02A01DE354}"/>
              </a:ext>
            </a:extLst>
          </p:cNvPr>
          <p:cNvSpPr>
            <a:spLocks noGrp="1"/>
          </p:cNvSpPr>
          <p:nvPr>
            <p:ph type="title"/>
          </p:nvPr>
        </p:nvSpPr>
        <p:spPr/>
        <p:txBody>
          <a:bodyPr/>
          <a:lstStyle/>
          <a:p>
            <a:r>
              <a:rPr lang="en-CA" dirty="0"/>
              <a:t>What’s Next</a:t>
            </a:r>
          </a:p>
        </p:txBody>
      </p:sp>
      <p:sp>
        <p:nvSpPr>
          <p:cNvPr id="3" name="Content Placeholder 2">
            <a:extLst>
              <a:ext uri="{FF2B5EF4-FFF2-40B4-BE49-F238E27FC236}">
                <a16:creationId xmlns:a16="http://schemas.microsoft.com/office/drawing/2014/main" id="{85341DAC-E637-48BC-9810-F79CC5D108C6}"/>
              </a:ext>
            </a:extLst>
          </p:cNvPr>
          <p:cNvSpPr>
            <a:spLocks noGrp="1"/>
          </p:cNvSpPr>
          <p:nvPr>
            <p:ph idx="1"/>
          </p:nvPr>
        </p:nvSpPr>
        <p:spPr/>
        <p:txBody>
          <a:bodyPr>
            <a:normAutofit fontScale="92500" lnSpcReduction="20000"/>
          </a:bodyPr>
          <a:lstStyle/>
          <a:p>
            <a:pPr marL="68580" indent="0">
              <a:buNone/>
            </a:pPr>
            <a:r>
              <a:rPr lang="en-CA" dirty="0"/>
              <a:t>Government has publicly said: </a:t>
            </a:r>
            <a:br>
              <a:rPr lang="en-CA" dirty="0"/>
            </a:br>
            <a:endParaRPr lang="en-CA" dirty="0"/>
          </a:p>
          <a:p>
            <a:r>
              <a:rPr lang="en-CA" dirty="0"/>
              <a:t>“</a:t>
            </a:r>
            <a:r>
              <a:rPr lang="en-US" dirty="0"/>
              <a:t>we're going to take what we learned …to develop new federal accessibility legislation”</a:t>
            </a:r>
          </a:p>
          <a:p>
            <a:r>
              <a:rPr lang="en-US" dirty="0"/>
              <a:t>“… will also share what we learned with all levels of government and encourage them to join us”</a:t>
            </a:r>
          </a:p>
          <a:p>
            <a:r>
              <a:rPr lang="en-US" dirty="0"/>
              <a:t>“Together, we are making history”</a:t>
            </a:r>
          </a:p>
          <a:p>
            <a:endParaRPr lang="en-CA" dirty="0"/>
          </a:p>
          <a:p>
            <a:pPr marL="68580" indent="0">
              <a:buNone/>
            </a:pPr>
            <a:r>
              <a:rPr lang="en-CA" dirty="0">
                <a:hlinkClick r:id="rId2"/>
              </a:rPr>
              <a:t>https://www.canada.ca/en/employment-social-development/programs/planned-accessibility-legislation/reports/consultations-what-we-learned.html</a:t>
            </a:r>
            <a:r>
              <a:rPr lang="en-CA" dirty="0"/>
              <a:t> </a:t>
            </a:r>
          </a:p>
        </p:txBody>
      </p:sp>
    </p:spTree>
    <p:extLst>
      <p:ext uri="{BB962C8B-B14F-4D97-AF65-F5344CB8AC3E}">
        <p14:creationId xmlns:p14="http://schemas.microsoft.com/office/powerpoint/2010/main" val="206252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D57D-8038-45F4-90FE-C501866056AA}"/>
              </a:ext>
            </a:extLst>
          </p:cNvPr>
          <p:cNvSpPr>
            <a:spLocks noGrp="1"/>
          </p:cNvSpPr>
          <p:nvPr>
            <p:ph type="title"/>
          </p:nvPr>
        </p:nvSpPr>
        <p:spPr/>
        <p:txBody>
          <a:bodyPr/>
          <a:lstStyle/>
          <a:p>
            <a:r>
              <a:rPr lang="en-CA" dirty="0"/>
              <a:t>Other Jurisdictions</a:t>
            </a:r>
          </a:p>
        </p:txBody>
      </p:sp>
      <p:sp>
        <p:nvSpPr>
          <p:cNvPr id="3" name="Content Placeholder 2">
            <a:extLst>
              <a:ext uri="{FF2B5EF4-FFF2-40B4-BE49-F238E27FC236}">
                <a16:creationId xmlns:a16="http://schemas.microsoft.com/office/drawing/2014/main" id="{00FF3216-4773-4F19-B6D2-BA40C9DAA62B}"/>
              </a:ext>
            </a:extLst>
          </p:cNvPr>
          <p:cNvSpPr>
            <a:spLocks noGrp="1"/>
          </p:cNvSpPr>
          <p:nvPr>
            <p:ph idx="1"/>
          </p:nvPr>
        </p:nvSpPr>
        <p:spPr/>
        <p:txBody>
          <a:bodyPr/>
          <a:lstStyle/>
          <a:p>
            <a:r>
              <a:rPr lang="en-CA" dirty="0"/>
              <a:t>Ontario (WCAG 2.0 for web sites)</a:t>
            </a:r>
          </a:p>
          <a:p>
            <a:r>
              <a:rPr lang="en-CA" dirty="0"/>
              <a:t>US 508 (WCAG 2.0 for web, software, docs)</a:t>
            </a:r>
          </a:p>
          <a:p>
            <a:r>
              <a:rPr lang="en-CA" dirty="0"/>
              <a:t>EN 301-549  (moving to 2.1 for web software, docs)</a:t>
            </a:r>
          </a:p>
          <a:p>
            <a:r>
              <a:rPr lang="en-CA" dirty="0"/>
              <a:t>Australia (adopted 301-549)</a:t>
            </a:r>
          </a:p>
          <a:p>
            <a:r>
              <a:rPr lang="en-CA" dirty="0"/>
              <a:t>Japan (JIS = ISO 40500:2012  = WCAG 2.0)</a:t>
            </a:r>
            <a:endParaRPr lang="en-CA" u="sng" dirty="0"/>
          </a:p>
          <a:p>
            <a:r>
              <a:rPr lang="en-CA" dirty="0"/>
              <a:t>Norway (WCAG 2.0)</a:t>
            </a:r>
          </a:p>
          <a:p>
            <a:r>
              <a:rPr lang="en-CA" dirty="0"/>
              <a:t>New Zealand (WCAG 2.0) </a:t>
            </a:r>
          </a:p>
          <a:p>
            <a:r>
              <a:rPr lang="en-CA" dirty="0"/>
              <a:t>UK BS 8878</a:t>
            </a:r>
          </a:p>
          <a:p>
            <a:endParaRPr lang="en-CA" dirty="0"/>
          </a:p>
          <a:p>
            <a:endParaRPr lang="en-CA" dirty="0"/>
          </a:p>
        </p:txBody>
      </p:sp>
    </p:spTree>
    <p:extLst>
      <p:ext uri="{BB962C8B-B14F-4D97-AF65-F5344CB8AC3E}">
        <p14:creationId xmlns:p14="http://schemas.microsoft.com/office/powerpoint/2010/main" val="345477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Who are we?</a:t>
            </a:r>
          </a:p>
        </p:txBody>
      </p:sp>
      <p:sp>
        <p:nvSpPr>
          <p:cNvPr id="3" name="Content Placeholder 2"/>
          <p:cNvSpPr>
            <a:spLocks noGrp="1"/>
          </p:cNvSpPr>
          <p:nvPr>
            <p:ph idx="1"/>
          </p:nvPr>
        </p:nvSpPr>
        <p:spPr>
          <a:xfrm>
            <a:off x="695400" y="1772816"/>
            <a:ext cx="10363200" cy="4572000"/>
          </a:xfrm>
        </p:spPr>
        <p:txBody>
          <a:bodyPr>
            <a:noAutofit/>
          </a:bodyPr>
          <a:lstStyle/>
          <a:p>
            <a:pPr>
              <a:lnSpc>
                <a:spcPct val="90000"/>
              </a:lnSpc>
            </a:pPr>
            <a:r>
              <a:rPr lang="en-US" sz="2800" dirty="0"/>
              <a:t>David MacDonald</a:t>
            </a:r>
          </a:p>
          <a:p>
            <a:pPr>
              <a:lnSpc>
                <a:spcPct val="90000"/>
              </a:lnSpc>
            </a:pPr>
            <a:r>
              <a:rPr lang="en-US" sz="2800" dirty="0"/>
              <a:t>President of </a:t>
            </a:r>
            <a:r>
              <a:rPr lang="en-US" sz="2800" dirty="0" err="1"/>
              <a:t>CanAdapt</a:t>
            </a:r>
            <a:r>
              <a:rPr lang="en-US" sz="2800" dirty="0"/>
              <a:t> Solutions </a:t>
            </a:r>
          </a:p>
          <a:p>
            <a:pPr>
              <a:lnSpc>
                <a:spcPct val="90000"/>
              </a:lnSpc>
            </a:pPr>
            <a:r>
              <a:rPr lang="en-US" sz="2800" dirty="0"/>
              <a:t>Partners with development teams on projects</a:t>
            </a:r>
          </a:p>
          <a:p>
            <a:pPr>
              <a:lnSpc>
                <a:spcPct val="90000"/>
              </a:lnSpc>
            </a:pPr>
            <a:r>
              <a:rPr lang="en-US" sz="2800" dirty="0"/>
              <a:t>Hands on technology for people with disabilities for 20 years</a:t>
            </a:r>
          </a:p>
          <a:p>
            <a:pPr>
              <a:lnSpc>
                <a:spcPct val="90000"/>
              </a:lnSpc>
            </a:pPr>
            <a:r>
              <a:rPr lang="en-US" sz="2800" dirty="0"/>
              <a:t>Veteran of WCAG team (15 years) </a:t>
            </a:r>
          </a:p>
          <a:p>
            <a:pPr>
              <a:lnSpc>
                <a:spcPct val="90000"/>
              </a:lnSpc>
            </a:pPr>
            <a:r>
              <a:rPr lang="en-US" sz="2800" dirty="0"/>
              <a:t>Consultant to the Canadian Government Accessibility Secretariat</a:t>
            </a:r>
          </a:p>
          <a:p>
            <a:pPr>
              <a:lnSpc>
                <a:spcPct val="90000"/>
              </a:lnSpc>
            </a:pPr>
            <a:r>
              <a:rPr lang="en-US" sz="2800" dirty="0"/>
              <a:t>Advisor to the  Office of Disability Issues during Integrated Standard AODA</a:t>
            </a:r>
          </a:p>
          <a:p>
            <a:pPr marL="68580" indent="0" algn="r">
              <a:lnSpc>
                <a:spcPct val="90000"/>
              </a:lnSpc>
              <a:buNone/>
            </a:pPr>
            <a:endParaRPr lang="en-CA" sz="2400" dirty="0"/>
          </a:p>
          <a:p>
            <a:pPr marL="68580" indent="0" algn="r">
              <a:lnSpc>
                <a:spcPct val="90000"/>
              </a:lnSpc>
              <a:buNone/>
            </a:pPr>
            <a:r>
              <a:rPr lang="en-CA" sz="2400" dirty="0"/>
              <a:t>david@can-adapt.com</a:t>
            </a:r>
          </a:p>
          <a:p>
            <a:pPr marL="68580" indent="0" algn="r">
              <a:lnSpc>
                <a:spcPct val="90000"/>
              </a:lnSpc>
              <a:buNone/>
            </a:pPr>
            <a:endParaRPr lang="en-US" sz="2800" dirty="0"/>
          </a:p>
          <a:p>
            <a:endParaRPr lang="en-CA" sz="2800" dirty="0"/>
          </a:p>
        </p:txBody>
      </p:sp>
      <p:pic>
        <p:nvPicPr>
          <p:cNvPr id="4" name="Picture 3" title="CanAdap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104" y="240685"/>
            <a:ext cx="4730118" cy="19855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D24B-EEF7-4139-91E9-E269F47CC4CC}"/>
              </a:ext>
            </a:extLst>
          </p:cNvPr>
          <p:cNvSpPr>
            <a:spLocks noGrp="1"/>
          </p:cNvSpPr>
          <p:nvPr>
            <p:ph type="title"/>
          </p:nvPr>
        </p:nvSpPr>
        <p:spPr/>
        <p:txBody>
          <a:bodyPr/>
          <a:lstStyle/>
          <a:p>
            <a:r>
              <a:rPr lang="en-CA" dirty="0"/>
              <a:t>A bit about WCAG 2.1</a:t>
            </a:r>
          </a:p>
        </p:txBody>
      </p:sp>
      <p:sp>
        <p:nvSpPr>
          <p:cNvPr id="3" name="Content Placeholder 2">
            <a:extLst>
              <a:ext uri="{FF2B5EF4-FFF2-40B4-BE49-F238E27FC236}">
                <a16:creationId xmlns:a16="http://schemas.microsoft.com/office/drawing/2014/main" id="{C75CE7B2-0174-4009-B8CA-12C511E6FF6D}"/>
              </a:ext>
            </a:extLst>
          </p:cNvPr>
          <p:cNvSpPr>
            <a:spLocks noGrp="1"/>
          </p:cNvSpPr>
          <p:nvPr>
            <p:ph idx="1"/>
          </p:nvPr>
        </p:nvSpPr>
        <p:spPr>
          <a:xfrm>
            <a:off x="1219200" y="5949280"/>
            <a:ext cx="10363200" cy="406280"/>
          </a:xfrm>
        </p:spPr>
        <p:txBody>
          <a:bodyPr>
            <a:normAutofit fontScale="62500" lnSpcReduction="20000"/>
          </a:bodyPr>
          <a:lstStyle/>
          <a:p>
            <a:pPr marL="68580" indent="0">
              <a:buNone/>
            </a:pPr>
            <a:r>
              <a:rPr lang="en-CA" dirty="0"/>
              <a:t>Link to  my blog article on WCAG 2.1  </a:t>
            </a:r>
            <a:r>
              <a:rPr lang="en-CA" dirty="0">
                <a:hlinkClick r:id="rId2"/>
              </a:rPr>
              <a:t>http://davidmacd.com/blog/wcag-2.1-quick-guide.html</a:t>
            </a:r>
            <a:r>
              <a:rPr lang="en-CA" dirty="0"/>
              <a:t> </a:t>
            </a:r>
          </a:p>
        </p:txBody>
      </p:sp>
      <p:pic>
        <p:nvPicPr>
          <p:cNvPr id="4" name="Picture 3" descr="Two concentric circles with WCAG 2.0 being encapsulated in 2.1. WCAG 2 covers web and has success criteria that apply to mobile, cognitive and low vision, released in 2008, 2.1 will be released mid 2018 adds success criteria for modern mobile, cognitive and low vision.&#10;">
            <a:extLst>
              <a:ext uri="{FF2B5EF4-FFF2-40B4-BE49-F238E27FC236}">
                <a16:creationId xmlns:a16="http://schemas.microsoft.com/office/drawing/2014/main" id="{9E36BD4A-42E2-4B83-8F80-8CD90A214902}"/>
              </a:ext>
            </a:extLst>
          </p:cNvPr>
          <p:cNvPicPr/>
          <p:nvPr/>
        </p:nvPicPr>
        <p:blipFill>
          <a:blip r:embed="rId3" cstate="print">
            <a:extLst>
              <a:ext uri="{28A0092B-C50C-407E-A947-70E740481C1C}">
                <a14:useLocalDpi xmlns:a14="http://schemas.microsoft.com/office/drawing/2010/main"/>
              </a:ext>
            </a:extLst>
          </a:blip>
          <a:stretch>
            <a:fillRect/>
          </a:stretch>
        </p:blipFill>
        <p:spPr>
          <a:xfrm>
            <a:off x="0" y="1340768"/>
            <a:ext cx="12192000" cy="4509120"/>
          </a:xfrm>
          <a:prstGeom prst="rect">
            <a:avLst/>
          </a:prstGeom>
        </p:spPr>
      </p:pic>
    </p:spTree>
    <p:extLst>
      <p:ext uri="{BB962C8B-B14F-4D97-AF65-F5344CB8AC3E}">
        <p14:creationId xmlns:p14="http://schemas.microsoft.com/office/powerpoint/2010/main" val="313167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104-9462-4EFF-9612-3972E824EC3E}"/>
              </a:ext>
            </a:extLst>
          </p:cNvPr>
          <p:cNvSpPr>
            <a:spLocks noGrp="1"/>
          </p:cNvSpPr>
          <p:nvPr>
            <p:ph type="title"/>
          </p:nvPr>
        </p:nvSpPr>
        <p:spPr/>
        <p:txBody>
          <a:bodyPr/>
          <a:lstStyle/>
          <a:p>
            <a:r>
              <a:rPr lang="en-CA" dirty="0"/>
              <a:t>Questions about WCAG 2.0 and 2.1</a:t>
            </a:r>
          </a:p>
        </p:txBody>
      </p:sp>
      <p:sp>
        <p:nvSpPr>
          <p:cNvPr id="3" name="Content Placeholder 2">
            <a:extLst>
              <a:ext uri="{FF2B5EF4-FFF2-40B4-BE49-F238E27FC236}">
                <a16:creationId xmlns:a16="http://schemas.microsoft.com/office/drawing/2014/main" id="{07F87DB6-8971-4EFD-9004-20EC11B9FD96}"/>
              </a:ext>
            </a:extLst>
          </p:cNvPr>
          <p:cNvSpPr>
            <a:spLocks noGrp="1"/>
          </p:cNvSpPr>
          <p:nvPr>
            <p:ph idx="1"/>
          </p:nvPr>
        </p:nvSpPr>
        <p:spPr>
          <a:xfrm>
            <a:off x="623392" y="2348880"/>
            <a:ext cx="6028928" cy="2869576"/>
          </a:xfrm>
        </p:spPr>
        <p:txBody>
          <a:bodyPr/>
          <a:lstStyle/>
          <a:p>
            <a:r>
              <a:rPr lang="en-CA" dirty="0"/>
              <a:t>Ask me anything about WCAG 2.0 or WCAG 2.1</a:t>
            </a:r>
          </a:p>
          <a:p>
            <a:r>
              <a:rPr lang="en-CA" dirty="0"/>
              <a:t>Those questions that keep you up at night.</a:t>
            </a:r>
          </a:p>
        </p:txBody>
      </p:sp>
      <p:pic>
        <p:nvPicPr>
          <p:cNvPr id="4" name="Picture 5" descr="http://news.vanderbilt.edu/files/Low-vision-SG003-585x493.jpg">
            <a:extLst>
              <a:ext uri="{FF2B5EF4-FFF2-40B4-BE49-F238E27FC236}">
                <a16:creationId xmlns:a16="http://schemas.microsoft.com/office/drawing/2014/main" id="{BAB90412-92CA-422B-BFBF-5B7F823776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1479" y="2913561"/>
            <a:ext cx="4680521" cy="394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61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60648"/>
            <a:ext cx="7772400" cy="914400"/>
          </a:xfrm>
        </p:spPr>
        <p:txBody>
          <a:bodyPr/>
          <a:lstStyle/>
          <a:p>
            <a:r>
              <a:rPr lang="en-CA" dirty="0"/>
              <a:t>If we all cooperate we can solve accessibility together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11624" y="1822499"/>
            <a:ext cx="7164796" cy="4468047"/>
          </a:xfrm>
        </p:spPr>
      </p:pic>
      <p:sp>
        <p:nvSpPr>
          <p:cNvPr id="5" name="Rectangle 4"/>
          <p:cNvSpPr/>
          <p:nvPr/>
        </p:nvSpPr>
        <p:spPr>
          <a:xfrm>
            <a:off x="1847528" y="6290545"/>
            <a:ext cx="8568952" cy="369332"/>
          </a:xfrm>
          <a:prstGeom prst="rect">
            <a:avLst/>
          </a:prstGeom>
        </p:spPr>
        <p:txBody>
          <a:bodyPr wrap="square">
            <a:spAutoFit/>
          </a:bodyPr>
          <a:lstStyle/>
          <a:p>
            <a:r>
              <a:rPr lang="en-CA" dirty="0"/>
              <a:t>Charles B. Tripp, the armless man and Eli Bowen, the legless man, riding a tandem. 1890s</a:t>
            </a:r>
          </a:p>
        </p:txBody>
      </p:sp>
    </p:spTree>
    <p:extLst>
      <p:ext uri="{BB962C8B-B14F-4D97-AF65-F5344CB8AC3E}">
        <p14:creationId xmlns:p14="http://schemas.microsoft.com/office/powerpoint/2010/main" val="75451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ands up for questions"/>
          <p:cNvPicPr>
            <a:picLocks noChangeAspect="1" noChangeArrowheads="1"/>
          </p:cNvPicPr>
          <p:nvPr/>
        </p:nvPicPr>
        <p:blipFill>
          <a:blip r:embed="rId2" cstate="print"/>
          <a:srcRect/>
          <a:stretch>
            <a:fillRect/>
          </a:stretch>
        </p:blipFill>
        <p:spPr bwMode="auto">
          <a:xfrm>
            <a:off x="-20417" y="-870367"/>
            <a:ext cx="12192000" cy="8308009"/>
          </a:xfrm>
          <a:prstGeom prst="rect">
            <a:avLst/>
          </a:prstGeom>
          <a:noFill/>
          <a:ln w="9525">
            <a:noFill/>
            <a:miter lim="800000"/>
            <a:headEnd/>
            <a:tailEnd/>
          </a:ln>
        </p:spPr>
      </p:pic>
      <p:sp>
        <p:nvSpPr>
          <p:cNvPr id="29699" name="Rectangle 3"/>
          <p:cNvSpPr>
            <a:spLocks noGrp="1" noChangeArrowheads="1"/>
          </p:cNvSpPr>
          <p:nvPr>
            <p:ph idx="1"/>
          </p:nvPr>
        </p:nvSpPr>
        <p:spPr>
          <a:xfrm>
            <a:off x="1388005" y="1052736"/>
            <a:ext cx="9394820" cy="4114800"/>
          </a:xfrm>
        </p:spPr>
        <p:txBody>
          <a:bodyPr>
            <a:normAutofit/>
          </a:bodyPr>
          <a:lstStyle/>
          <a:p>
            <a:pPr algn="ctr" eaLnBrk="1" hangingPunct="1">
              <a:buFont typeface="Wingdings" pitchFamily="2" charset="2"/>
              <a:buNone/>
            </a:pPr>
            <a:r>
              <a:rPr lang="en-US" sz="4800" b="1" dirty="0">
                <a:solidFill>
                  <a:schemeClr val="bg1"/>
                </a:solidFill>
              </a:rPr>
              <a:t>David MacDonald</a:t>
            </a:r>
          </a:p>
          <a:p>
            <a:pPr algn="ctr" eaLnBrk="1" hangingPunct="1">
              <a:buFont typeface="Wingdings" pitchFamily="2" charset="2"/>
              <a:buNone/>
            </a:pPr>
            <a:r>
              <a:rPr lang="en-US" sz="4000" b="1" dirty="0">
                <a:solidFill>
                  <a:schemeClr val="bg1"/>
                </a:solidFill>
              </a:rPr>
              <a:t>david@can-adapt.com</a:t>
            </a:r>
          </a:p>
          <a:p>
            <a:pPr algn="ctr" eaLnBrk="1" hangingPunct="1">
              <a:buFont typeface="Wingdings" pitchFamily="2" charset="2"/>
              <a:buNone/>
            </a:pPr>
            <a:r>
              <a:rPr lang="en-US" sz="4000" b="1" dirty="0">
                <a:solidFill>
                  <a:schemeClr val="bg1"/>
                </a:solidFill>
              </a:rPr>
              <a:t>613-806-9005</a:t>
            </a:r>
          </a:p>
          <a:p>
            <a:pPr algn="ctr" eaLnBrk="1" hangingPunct="1">
              <a:buFont typeface="Wingdings" pitchFamily="2" charset="2"/>
              <a:buNone/>
            </a:pPr>
            <a:endParaRPr lang="en-US" sz="4000" b="1" dirty="0">
              <a:solidFill>
                <a:schemeClr val="bg1"/>
              </a:solidFill>
            </a:endParaRPr>
          </a:p>
        </p:txBody>
      </p:sp>
      <p:pic>
        <p:nvPicPr>
          <p:cNvPr id="3" name="Picture 2" title="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6240" y="5661248"/>
            <a:ext cx="2406824" cy="1008112"/>
          </a:xfrm>
          <a:prstGeom prst="rect">
            <a:avLst/>
          </a:prstGeom>
        </p:spPr>
      </p:pic>
    </p:spTree>
    <p:extLst>
      <p:ext uri="{BB962C8B-B14F-4D97-AF65-F5344CB8AC3E}">
        <p14:creationId xmlns:p14="http://schemas.microsoft.com/office/powerpoint/2010/main" val="18476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D6F1-AB7C-4180-89F9-53C7160F92D9}"/>
              </a:ext>
            </a:extLst>
          </p:cNvPr>
          <p:cNvSpPr>
            <a:spLocks noGrp="1"/>
          </p:cNvSpPr>
          <p:nvPr>
            <p:ph type="title"/>
          </p:nvPr>
        </p:nvSpPr>
        <p:spPr/>
        <p:txBody>
          <a:bodyPr/>
          <a:lstStyle/>
          <a:p>
            <a:r>
              <a:rPr lang="en-CA" dirty="0"/>
              <a:t>Disclaimers</a:t>
            </a:r>
          </a:p>
        </p:txBody>
      </p:sp>
      <p:sp>
        <p:nvSpPr>
          <p:cNvPr id="3" name="Content Placeholder 2">
            <a:extLst>
              <a:ext uri="{FF2B5EF4-FFF2-40B4-BE49-F238E27FC236}">
                <a16:creationId xmlns:a16="http://schemas.microsoft.com/office/drawing/2014/main" id="{8DC5AD27-4A89-40AE-9CD9-AB252791EA1A}"/>
              </a:ext>
            </a:extLst>
          </p:cNvPr>
          <p:cNvSpPr>
            <a:spLocks noGrp="1"/>
          </p:cNvSpPr>
          <p:nvPr>
            <p:ph idx="1"/>
          </p:nvPr>
        </p:nvSpPr>
        <p:spPr>
          <a:xfrm>
            <a:off x="1219200" y="2708920"/>
            <a:ext cx="10363200" cy="3646640"/>
          </a:xfrm>
        </p:spPr>
        <p:txBody>
          <a:bodyPr/>
          <a:lstStyle/>
          <a:p>
            <a:r>
              <a:rPr lang="en-US" sz="3200" dirty="0"/>
              <a:t>Not an official “W3C” or “Government of Canada” voice</a:t>
            </a:r>
          </a:p>
          <a:p>
            <a:r>
              <a:rPr lang="en-CA" dirty="0"/>
              <a:t>Photos are not from those quoted nor part of any GC report</a:t>
            </a:r>
          </a:p>
        </p:txBody>
      </p:sp>
    </p:spTree>
    <p:extLst>
      <p:ext uri="{BB962C8B-B14F-4D97-AF65-F5344CB8AC3E}">
        <p14:creationId xmlns:p14="http://schemas.microsoft.com/office/powerpoint/2010/main" val="298286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DC9-B192-4268-A873-B4DDDE6777ED}"/>
              </a:ext>
            </a:extLst>
          </p:cNvPr>
          <p:cNvSpPr>
            <a:spLocks noGrp="1"/>
          </p:cNvSpPr>
          <p:nvPr>
            <p:ph type="title"/>
          </p:nvPr>
        </p:nvSpPr>
        <p:spPr/>
        <p:txBody>
          <a:bodyPr/>
          <a:lstStyle/>
          <a:p>
            <a:r>
              <a:rPr lang="en-CA" dirty="0"/>
              <a:t>What can the Federal Government Control?</a:t>
            </a:r>
          </a:p>
        </p:txBody>
      </p:sp>
      <p:sp>
        <p:nvSpPr>
          <p:cNvPr id="3" name="Content Placeholder 2">
            <a:extLst>
              <a:ext uri="{FF2B5EF4-FFF2-40B4-BE49-F238E27FC236}">
                <a16:creationId xmlns:a16="http://schemas.microsoft.com/office/drawing/2014/main" id="{58C438A1-C8C3-4C89-A58A-E84DDB3D049A}"/>
              </a:ext>
            </a:extLst>
          </p:cNvPr>
          <p:cNvSpPr>
            <a:spLocks noGrp="1"/>
          </p:cNvSpPr>
          <p:nvPr>
            <p:ph idx="1"/>
          </p:nvPr>
        </p:nvSpPr>
        <p:spPr>
          <a:xfrm>
            <a:off x="1219200" y="2348880"/>
            <a:ext cx="10363200" cy="4006680"/>
          </a:xfrm>
        </p:spPr>
        <p:txBody>
          <a:bodyPr>
            <a:normAutofit/>
          </a:bodyPr>
          <a:lstStyle/>
          <a:p>
            <a:r>
              <a:rPr lang="en-US" dirty="0"/>
              <a:t>Buses, ferries or air travel across provincial and international borders;</a:t>
            </a:r>
          </a:p>
          <a:p>
            <a:r>
              <a:rPr lang="en-US" dirty="0"/>
              <a:t>Broadcasting and telecommunications sectors;</a:t>
            </a:r>
          </a:p>
          <a:p>
            <a:r>
              <a:rPr lang="en-US" dirty="0"/>
              <a:t>Banking and financial sectors;</a:t>
            </a:r>
          </a:p>
          <a:p>
            <a:r>
              <a:rPr lang="en-US" dirty="0"/>
              <a:t>Federal lands, including parks and First Nation reserves; and</a:t>
            </a:r>
          </a:p>
          <a:p>
            <a:r>
              <a:rPr lang="en-US" dirty="0"/>
              <a:t>Government of Canada as a law- and policy-maker, employer, service provider, builder and buyer.</a:t>
            </a:r>
          </a:p>
        </p:txBody>
      </p:sp>
    </p:spTree>
    <p:extLst>
      <p:ext uri="{BB962C8B-B14F-4D97-AF65-F5344CB8AC3E}">
        <p14:creationId xmlns:p14="http://schemas.microsoft.com/office/powerpoint/2010/main" val="41714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53172" y="410494"/>
            <a:ext cx="6675100" cy="914400"/>
          </a:xfrm>
        </p:spPr>
        <p:txBody>
          <a:bodyPr/>
          <a:lstStyle/>
          <a:p>
            <a:r>
              <a:rPr lang="en-CA" dirty="0"/>
              <a:t>Gathering information</a:t>
            </a:r>
          </a:p>
        </p:txBody>
      </p:sp>
      <p:sp>
        <p:nvSpPr>
          <p:cNvPr id="3" name="Content Placeholder 2"/>
          <p:cNvSpPr>
            <a:spLocks noGrp="1"/>
          </p:cNvSpPr>
          <p:nvPr>
            <p:ph idx="1"/>
          </p:nvPr>
        </p:nvSpPr>
        <p:spPr>
          <a:xfrm>
            <a:off x="335360" y="1556792"/>
            <a:ext cx="6675100" cy="3984976"/>
          </a:xfrm>
        </p:spPr>
        <p:txBody>
          <a:bodyPr>
            <a:normAutofit/>
          </a:bodyPr>
          <a:lstStyle/>
          <a:p>
            <a:r>
              <a:rPr lang="en-AU" dirty="0"/>
              <a:t>9 month consultation process </a:t>
            </a:r>
          </a:p>
          <a:p>
            <a:r>
              <a:rPr lang="en-AU" dirty="0"/>
              <a:t>Included public and GC employees with disabilities</a:t>
            </a:r>
          </a:p>
          <a:p>
            <a:r>
              <a:rPr lang="en-AU" dirty="0"/>
              <a:t>Online consultation</a:t>
            </a:r>
          </a:p>
          <a:p>
            <a:r>
              <a:rPr lang="en-AU" dirty="0"/>
              <a:t>Tour of Canada holding events</a:t>
            </a:r>
          </a:p>
          <a:p>
            <a:r>
              <a:rPr lang="en-AU" dirty="0"/>
              <a:t>Procurement workshop </a:t>
            </a:r>
          </a:p>
          <a:p>
            <a:r>
              <a:rPr lang="en-AU" dirty="0"/>
              <a:t>Expert opinion</a:t>
            </a:r>
          </a:p>
          <a:p>
            <a:pPr marL="68580" indent="0">
              <a:buNone/>
            </a:pPr>
            <a:endParaRPr lang="en-AU" dirty="0"/>
          </a:p>
        </p:txBody>
      </p:sp>
      <p:pic>
        <p:nvPicPr>
          <p:cNvPr id="5" name="Picture 4" title="Man in suit who is blind walking with ca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0297" y="26431"/>
            <a:ext cx="4581703" cy="6872555"/>
          </a:xfrm>
          <a:prstGeom prst="rect">
            <a:avLst/>
          </a:prstGeom>
        </p:spPr>
      </p:pic>
      <p:pic>
        <p:nvPicPr>
          <p:cNvPr id="6" name="Picture 5" descr="CanAdap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336" y="5661248"/>
            <a:ext cx="2401628" cy="1008112"/>
          </a:xfrm>
          <a:prstGeom prst="rect">
            <a:avLst/>
          </a:prstGeom>
        </p:spPr>
      </p:pic>
    </p:spTree>
    <p:extLst>
      <p:ext uri="{BB962C8B-B14F-4D97-AF65-F5344CB8AC3E}">
        <p14:creationId xmlns:p14="http://schemas.microsoft.com/office/powerpoint/2010/main" val="29250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F1E6-E4E1-434E-86D6-8A17A5668F94}"/>
              </a:ext>
            </a:extLst>
          </p:cNvPr>
          <p:cNvSpPr>
            <a:spLocks noGrp="1"/>
          </p:cNvSpPr>
          <p:nvPr>
            <p:ph type="title"/>
          </p:nvPr>
        </p:nvSpPr>
        <p:spPr>
          <a:xfrm>
            <a:off x="263352" y="512064"/>
            <a:ext cx="3600400" cy="1404768"/>
          </a:xfrm>
        </p:spPr>
        <p:txBody>
          <a:bodyPr/>
          <a:lstStyle/>
          <a:p>
            <a:r>
              <a:rPr lang="en-CA" dirty="0"/>
              <a:t>Breakdown of responses</a:t>
            </a:r>
          </a:p>
        </p:txBody>
      </p:sp>
      <p:sp>
        <p:nvSpPr>
          <p:cNvPr id="3" name="Content Placeholder 2">
            <a:extLst>
              <a:ext uri="{FF2B5EF4-FFF2-40B4-BE49-F238E27FC236}">
                <a16:creationId xmlns:a16="http://schemas.microsoft.com/office/drawing/2014/main" id="{996E893D-F92F-4F85-8F3D-09B6BE31A42C}"/>
              </a:ext>
            </a:extLst>
          </p:cNvPr>
          <p:cNvSpPr>
            <a:spLocks noGrp="1"/>
          </p:cNvSpPr>
          <p:nvPr>
            <p:ph idx="1"/>
          </p:nvPr>
        </p:nvSpPr>
        <p:spPr>
          <a:xfrm>
            <a:off x="47328" y="1916832"/>
            <a:ext cx="4003972" cy="4941168"/>
          </a:xfrm>
        </p:spPr>
        <p:txBody>
          <a:bodyPr>
            <a:normAutofit lnSpcReduction="10000"/>
          </a:bodyPr>
          <a:lstStyle/>
          <a:p>
            <a:pPr marL="68580" indent="0">
              <a:buNone/>
            </a:pPr>
            <a:r>
              <a:rPr lang="en-US" sz="2400" dirty="0"/>
              <a:t>Gender: Female (69%), male (27%), another gender identity (2%).</a:t>
            </a:r>
          </a:p>
          <a:p>
            <a:pPr marL="68580" indent="0">
              <a:buNone/>
            </a:pPr>
            <a:endParaRPr lang="en-US" sz="2400" dirty="0"/>
          </a:p>
          <a:p>
            <a:pPr marL="68580" indent="0">
              <a:buNone/>
            </a:pPr>
            <a:r>
              <a:rPr lang="en-US" sz="2400" dirty="0"/>
              <a:t>Rural (14%) / Urban (84%) /</a:t>
            </a:r>
          </a:p>
          <a:p>
            <a:pPr marL="68580" indent="0">
              <a:buNone/>
            </a:pPr>
            <a:endParaRPr lang="en-US" sz="2400" dirty="0"/>
          </a:p>
          <a:p>
            <a:pPr marL="68580" indent="0">
              <a:buNone/>
            </a:pPr>
            <a:r>
              <a:rPr lang="en-US" sz="2400" dirty="0"/>
              <a:t>Disabled (52%) / Visible Minority (15%), Indigenous (4%).</a:t>
            </a:r>
          </a:p>
          <a:p>
            <a:pPr marL="68580" indent="0">
              <a:buNone/>
            </a:pPr>
            <a:endParaRPr lang="en-US" sz="2400" dirty="0"/>
          </a:p>
          <a:p>
            <a:pPr marL="68580" indent="0">
              <a:buNone/>
            </a:pPr>
            <a:r>
              <a:rPr lang="en-US" sz="2400" dirty="0"/>
              <a:t>6425 People responded to the online consultation.</a:t>
            </a:r>
          </a:p>
        </p:txBody>
      </p:sp>
      <p:pic>
        <p:nvPicPr>
          <p:cNvPr id="4" name="Picture 2" descr="Graph 1: Characteristics, by percentage, of online participants. Details immediately follow.">
            <a:extLst>
              <a:ext uri="{FF2B5EF4-FFF2-40B4-BE49-F238E27FC236}">
                <a16:creationId xmlns:a16="http://schemas.microsoft.com/office/drawing/2014/main" id="{20098ED0-4AB7-4942-857F-4FADDEC32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300" y="0"/>
            <a:ext cx="8140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26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C473-C1AE-4604-897D-AD737D53949E}"/>
              </a:ext>
            </a:extLst>
          </p:cNvPr>
          <p:cNvSpPr>
            <a:spLocks noGrp="1"/>
          </p:cNvSpPr>
          <p:nvPr>
            <p:ph type="title"/>
          </p:nvPr>
        </p:nvSpPr>
        <p:spPr/>
        <p:txBody>
          <a:bodyPr/>
          <a:lstStyle/>
          <a:p>
            <a:r>
              <a:rPr lang="en-CA" dirty="0"/>
              <a:t>Was the process accessible?</a:t>
            </a:r>
          </a:p>
        </p:txBody>
      </p:sp>
      <p:sp>
        <p:nvSpPr>
          <p:cNvPr id="4" name="Rectangle 1">
            <a:extLst>
              <a:ext uri="{FF2B5EF4-FFF2-40B4-BE49-F238E27FC236}">
                <a16:creationId xmlns:a16="http://schemas.microsoft.com/office/drawing/2014/main" id="{447009AB-7BE7-4F62-BDF7-D56A39A89CF9}"/>
              </a:ext>
            </a:extLst>
          </p:cNvPr>
          <p:cNvSpPr>
            <a:spLocks noGrp="1" noChangeArrowheads="1"/>
          </p:cNvSpPr>
          <p:nvPr>
            <p:ph idx="1"/>
          </p:nvPr>
        </p:nvSpPr>
        <p:spPr bwMode="auto">
          <a:xfrm>
            <a:off x="1271464" y="1629961"/>
            <a:ext cx="1051316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"Normally, when I go to events, I need to worry about whether I can participate, enter the room, have space for my scooter or sit at the table. I have to call in advance and make back-up plans and my own arrangements. With these consultations, I didn't have to question or worry. They were accessible and I felt welcome.“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Arial" panose="020B0604020202020204" pitchFamily="34" charset="0"/>
              </a:rPr>
              <a:t>– Anonymous, Ottawa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17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09A5-CAC7-4416-BC5A-F2AA6F69317F}"/>
              </a:ext>
            </a:extLst>
          </p:cNvPr>
          <p:cNvSpPr>
            <a:spLocks noGrp="1"/>
          </p:cNvSpPr>
          <p:nvPr>
            <p:ph type="title"/>
          </p:nvPr>
        </p:nvSpPr>
        <p:spPr/>
        <p:txBody>
          <a:bodyPr/>
          <a:lstStyle/>
          <a:p>
            <a:r>
              <a:rPr lang="en-CA" dirty="0"/>
              <a:t>Sign language from Quebec </a:t>
            </a:r>
          </a:p>
        </p:txBody>
      </p:sp>
      <p:sp>
        <p:nvSpPr>
          <p:cNvPr id="3" name="Content Placeholder 2">
            <a:extLst>
              <a:ext uri="{FF2B5EF4-FFF2-40B4-BE49-F238E27FC236}">
                <a16:creationId xmlns:a16="http://schemas.microsoft.com/office/drawing/2014/main" id="{DBC97844-AB37-4DBF-8F2A-EC9FD5EAC7AB}"/>
              </a:ext>
            </a:extLst>
          </p:cNvPr>
          <p:cNvSpPr>
            <a:spLocks noGrp="1"/>
          </p:cNvSpPr>
          <p:nvPr>
            <p:ph idx="1"/>
          </p:nvPr>
        </p:nvSpPr>
        <p:spPr>
          <a:xfrm>
            <a:off x="695400" y="1783560"/>
            <a:ext cx="10887000" cy="4572000"/>
          </a:xfrm>
        </p:spPr>
        <p:txBody>
          <a:bodyPr/>
          <a:lstStyle/>
          <a:p>
            <a:pPr marL="0" lvl="0" indent="0" eaLnBrk="0" fontAlgn="base" hangingPunct="0">
              <a:spcBef>
                <a:spcPct val="0"/>
              </a:spcBef>
              <a:spcAft>
                <a:spcPct val="0"/>
              </a:spcAft>
              <a:buClrTx/>
              <a:buSzTx/>
              <a:buNone/>
            </a:pPr>
            <a:r>
              <a:rPr lang="en-US" altLang="en-US" sz="3200" dirty="0">
                <a:latin typeface="Arial" panose="020B0604020202020204" pitchFamily="34" charset="0"/>
              </a:rPr>
              <a:t>"This consultation was the first time in more than 20 years that I was able to use my language of choice, </a:t>
            </a:r>
            <a:r>
              <a:rPr lang="fr-FR" altLang="en-US" sz="3200" dirty="0">
                <a:latin typeface="Arial" panose="020B0604020202020204" pitchFamily="34" charset="0"/>
              </a:rPr>
              <a:t>Langue des signes </a:t>
            </a:r>
            <a:r>
              <a:rPr lang="fr-FR" altLang="en-US" sz="3200" dirty="0" err="1">
                <a:latin typeface="Arial" panose="020B0604020202020204" pitchFamily="34" charset="0"/>
              </a:rPr>
              <a:t>quebecoise</a:t>
            </a:r>
            <a:r>
              <a:rPr lang="fr-FR" altLang="en-US" sz="3200" dirty="0">
                <a:latin typeface="Arial" panose="020B0604020202020204" pitchFamily="34" charset="0"/>
              </a:rPr>
              <a:t>, to </a:t>
            </a:r>
            <a:r>
              <a:rPr lang="fr-FR" altLang="en-US" sz="3200" dirty="0" err="1">
                <a:latin typeface="Arial" panose="020B0604020202020204" pitchFamily="34" charset="0"/>
              </a:rPr>
              <a:t>communicate</a:t>
            </a:r>
            <a:r>
              <a:rPr lang="fr-FR" altLang="en-US" sz="3200" dirty="0">
                <a:latin typeface="Arial" panose="020B0604020202020204" pitchFamily="34" charset="0"/>
              </a:rPr>
              <a:t> </a:t>
            </a:r>
            <a:r>
              <a:rPr lang="fr-FR" altLang="en-US" sz="3200" dirty="0" err="1">
                <a:latin typeface="Arial" panose="020B0604020202020204" pitchFamily="34" charset="0"/>
              </a:rPr>
              <a:t>with</a:t>
            </a:r>
            <a:r>
              <a:rPr lang="fr-FR" altLang="en-US" sz="3200" dirty="0">
                <a:latin typeface="Arial" panose="020B0604020202020204" pitchFamily="34" charset="0"/>
              </a:rPr>
              <a:t> my </a:t>
            </a:r>
            <a:r>
              <a:rPr lang="fr-FR" altLang="en-US" sz="3200" dirty="0" err="1">
                <a:latin typeface="Arial" panose="020B0604020202020204" pitchFamily="34" charset="0"/>
              </a:rPr>
              <a:t>government</a:t>
            </a:r>
            <a:r>
              <a:rPr lang="fr-FR" altLang="en-US" sz="3200" dirty="0">
                <a:latin typeface="Arial" panose="020B0604020202020204" pitchFamily="34" charset="0"/>
              </a:rPr>
              <a:t>.</a:t>
            </a:r>
            <a:r>
              <a:rPr lang="en-CA" altLang="en-US" sz="3200" dirty="0">
                <a:latin typeface="Arial" panose="020B0604020202020204" pitchFamily="34" charset="0"/>
              </a:rPr>
              <a:t>”</a:t>
            </a:r>
          </a:p>
          <a:p>
            <a:pPr marL="0" lvl="0" indent="0" eaLnBrk="0" fontAlgn="base" hangingPunct="0">
              <a:spcBef>
                <a:spcPct val="0"/>
              </a:spcBef>
              <a:spcAft>
                <a:spcPct val="0"/>
              </a:spcAft>
              <a:buClrTx/>
              <a:buSzTx/>
              <a:buNone/>
            </a:pPr>
            <a:endParaRPr lang="fr-FR" altLang="en-US" sz="3200" i="1" dirty="0">
              <a:latin typeface="Arial" panose="020B0604020202020204" pitchFamily="34" charset="0"/>
            </a:endParaRPr>
          </a:p>
          <a:p>
            <a:pPr marL="0" lvl="0" indent="0" eaLnBrk="0" fontAlgn="base" hangingPunct="0">
              <a:spcBef>
                <a:spcPct val="0"/>
              </a:spcBef>
              <a:spcAft>
                <a:spcPct val="0"/>
              </a:spcAft>
              <a:buClrTx/>
              <a:buSzTx/>
              <a:buNone/>
            </a:pPr>
            <a:r>
              <a:rPr lang="fr-FR" altLang="en-US" sz="3200" i="1" dirty="0">
                <a:latin typeface="Arial" panose="020B0604020202020204" pitchFamily="34" charset="0"/>
              </a:rPr>
              <a:t>– Anonymous, Whitehorse</a:t>
            </a:r>
            <a:r>
              <a:rPr lang="fr-FR" altLang="en-US" sz="3200" dirty="0">
                <a:latin typeface="Arial" panose="020B0604020202020204" pitchFamily="34" charset="0"/>
              </a:rPr>
              <a:t> </a:t>
            </a:r>
            <a:endParaRPr lang="en-CA" dirty="0"/>
          </a:p>
        </p:txBody>
      </p:sp>
      <p:pic>
        <p:nvPicPr>
          <p:cNvPr id="4" name="Picture 2" descr="http://upload.wikimedia.org/wikipedia/commons/thumb/c/c6/ASL_family.jpg/1280px-ASL_family.jpg">
            <a:extLst>
              <a:ext uri="{FF2B5EF4-FFF2-40B4-BE49-F238E27FC236}">
                <a16:creationId xmlns:a16="http://schemas.microsoft.com/office/drawing/2014/main" id="{ACF0C8BB-F86F-40C5-B5FD-647CA31195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1559" y="3573016"/>
            <a:ext cx="4262264" cy="319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0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1759-3623-44E8-AB7D-BB56A27FBFAB}"/>
              </a:ext>
            </a:extLst>
          </p:cNvPr>
          <p:cNvSpPr>
            <a:spLocks noGrp="1"/>
          </p:cNvSpPr>
          <p:nvPr>
            <p:ph type="title"/>
          </p:nvPr>
        </p:nvSpPr>
        <p:spPr/>
        <p:txBody>
          <a:bodyPr/>
          <a:lstStyle/>
          <a:p>
            <a:r>
              <a:rPr lang="en-CA" dirty="0"/>
              <a:t>Nine month process. What was asked?</a:t>
            </a:r>
          </a:p>
        </p:txBody>
      </p:sp>
      <p:sp>
        <p:nvSpPr>
          <p:cNvPr id="3" name="Content Placeholder 2">
            <a:extLst>
              <a:ext uri="{FF2B5EF4-FFF2-40B4-BE49-F238E27FC236}">
                <a16:creationId xmlns:a16="http://schemas.microsoft.com/office/drawing/2014/main" id="{764B1B9B-86B8-4273-BAE6-C016628B779F}"/>
              </a:ext>
            </a:extLst>
          </p:cNvPr>
          <p:cNvSpPr>
            <a:spLocks noGrp="1"/>
          </p:cNvSpPr>
          <p:nvPr>
            <p:ph idx="1"/>
          </p:nvPr>
        </p:nvSpPr>
        <p:spPr/>
        <p:txBody>
          <a:bodyPr>
            <a:normAutofit/>
          </a:bodyPr>
          <a:lstStyle/>
          <a:p>
            <a:r>
              <a:rPr lang="en-US" dirty="0"/>
              <a:t>What should be the goal of the new legislation?</a:t>
            </a:r>
          </a:p>
          <a:p>
            <a:r>
              <a:rPr lang="en-US" dirty="0"/>
              <a:t>What accessibility barriers should be included?</a:t>
            </a:r>
          </a:p>
          <a:p>
            <a:r>
              <a:rPr lang="en-US" dirty="0"/>
              <a:t>How do we make sure the new legislation is being followed?</a:t>
            </a:r>
          </a:p>
          <a:p>
            <a:r>
              <a:rPr lang="en-US" dirty="0"/>
              <a:t>In addition to the new legislation, how should we better promote accessibility?</a:t>
            </a:r>
          </a:p>
          <a:p>
            <a:r>
              <a:rPr lang="en-US" dirty="0"/>
              <a:t>How do we ensure that all Canadians are informed on a regular basis if the new legislation is working, or if it needs to be improved?</a:t>
            </a:r>
          </a:p>
          <a:p>
            <a:endParaRPr lang="en-CA" dirty="0"/>
          </a:p>
        </p:txBody>
      </p:sp>
    </p:spTree>
    <p:extLst>
      <p:ext uri="{BB962C8B-B14F-4D97-AF65-F5344CB8AC3E}">
        <p14:creationId xmlns:p14="http://schemas.microsoft.com/office/powerpoint/2010/main" val="301702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55113</TotalTime>
  <Words>974</Words>
  <Application>Microsoft Office PowerPoint</Application>
  <PresentationFormat>Widescreen</PresentationFormat>
  <Paragraphs>137</Paragraphs>
  <Slides>23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Corbel</vt:lpstr>
      <vt:lpstr>Helvetica</vt:lpstr>
      <vt:lpstr>Wingdings</vt:lpstr>
      <vt:lpstr>Wingdings 2</vt:lpstr>
      <vt:lpstr>Metro</vt:lpstr>
      <vt:lpstr>PowerPoint Presentation</vt:lpstr>
      <vt:lpstr>Who are we?</vt:lpstr>
      <vt:lpstr>Disclaimers</vt:lpstr>
      <vt:lpstr>What can the Federal Government Control?</vt:lpstr>
      <vt:lpstr>Gathering information</vt:lpstr>
      <vt:lpstr>Breakdown of responses</vt:lpstr>
      <vt:lpstr>Was the process accessible?</vt:lpstr>
      <vt:lpstr>Sign language from Quebec </vt:lpstr>
      <vt:lpstr>Nine month process. What was asked?</vt:lpstr>
      <vt:lpstr>Meaning of Disability</vt:lpstr>
      <vt:lpstr>An opinion of barrier</vt:lpstr>
      <vt:lpstr>The Process of gathering information</vt:lpstr>
      <vt:lpstr>Key messages heard</vt:lpstr>
      <vt:lpstr>Key messages</vt:lpstr>
      <vt:lpstr>No clear priority consensus</vt:lpstr>
      <vt:lpstr>Monitoring </vt:lpstr>
      <vt:lpstr>Reward good, penalize bad </vt:lpstr>
      <vt:lpstr>What’s Next</vt:lpstr>
      <vt:lpstr>Other Jurisdictions</vt:lpstr>
      <vt:lpstr>A bit about WCAG 2.1</vt:lpstr>
      <vt:lpstr>Questions about WCAG 2.0 and 2.1</vt:lpstr>
      <vt:lpstr>If we all cooperate we can solve accessibility together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David</dc:creator>
  <cp:lastModifiedBy>Jamal Mazrui</cp:lastModifiedBy>
  <cp:revision>3050</cp:revision>
  <cp:lastPrinted>2015-09-03T14:19:47Z</cp:lastPrinted>
  <dcterms:created xsi:type="dcterms:W3CDTF">2012-01-04T14:08:23Z</dcterms:created>
  <dcterms:modified xsi:type="dcterms:W3CDTF">2018-04-20T14:31:49Z</dcterms:modified>
</cp:coreProperties>
</file>