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304" r:id="rId3"/>
    <p:sldId id="305" r:id="rId4"/>
    <p:sldId id="306" r:id="rId5"/>
    <p:sldId id="257" r:id="rId6"/>
    <p:sldId id="258" r:id="rId7"/>
    <p:sldId id="259" r:id="rId8"/>
    <p:sldId id="260" r:id="rId9"/>
    <p:sldId id="261" r:id="rId10"/>
    <p:sldId id="263" r:id="rId11"/>
    <p:sldId id="265" r:id="rId12"/>
    <p:sldId id="264" r:id="rId13"/>
    <p:sldId id="301" r:id="rId14"/>
    <p:sldId id="268" r:id="rId15"/>
    <p:sldId id="302" r:id="rId16"/>
    <p:sldId id="269" r:id="rId17"/>
    <p:sldId id="270" r:id="rId18"/>
    <p:sldId id="297" r:id="rId19"/>
    <p:sldId id="300" r:id="rId20"/>
    <p:sldId id="271" r:id="rId21"/>
    <p:sldId id="273" r:id="rId22"/>
    <p:sldId id="287" r:id="rId23"/>
    <p:sldId id="275" r:id="rId24"/>
    <p:sldId id="272" r:id="rId25"/>
    <p:sldId id="288" r:id="rId26"/>
    <p:sldId id="289" r:id="rId27"/>
    <p:sldId id="284" r:id="rId28"/>
    <p:sldId id="274" r:id="rId29"/>
    <p:sldId id="277" r:id="rId30"/>
    <p:sldId id="291" r:id="rId31"/>
    <p:sldId id="293" r:id="rId32"/>
    <p:sldId id="278" r:id="rId33"/>
    <p:sldId id="282" r:id="rId34"/>
    <p:sldId id="290" r:id="rId35"/>
    <p:sldId id="294" r:id="rId36"/>
    <p:sldId id="295" r:id="rId37"/>
    <p:sldId id="296" r:id="rId38"/>
    <p:sldId id="298" r:id="rId39"/>
    <p:sldId id="276" r:id="rId40"/>
    <p:sldId id="29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88" autoAdjust="0"/>
    <p:restoredTop sz="95545" autoAdjust="0"/>
  </p:normalViewPr>
  <p:slideViewPr>
    <p:cSldViewPr snapToGrid="0" snapToObjects="1">
      <p:cViewPr>
        <p:scale>
          <a:sx n="72" d="100"/>
          <a:sy n="72" d="100"/>
        </p:scale>
        <p:origin x="144" y="-160"/>
      </p:cViewPr>
      <p:guideLst/>
    </p:cSldViewPr>
  </p:slideViewPr>
  <p:outlineViewPr>
    <p:cViewPr>
      <p:scale>
        <a:sx n="33" d="100"/>
        <a:sy n="33" d="100"/>
      </p:scale>
      <p:origin x="0" y="-273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71E04-29AC-40FE-ADC5-930EADAA9BE7}" type="datetimeFigureOut">
              <a:rPr lang="en-US" smtClean="0"/>
              <a:t>3/20/18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847D-E095-4B36-93C8-DF2F606B5F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Share two anecdotes: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There was</a:t>
            </a:r>
            <a:r>
              <a:rPr lang="en-US" baseline="0" dirty="0" smtClean="0"/>
              <a:t> a presenter talking about creating accessible PDFs and the audience was asking about the difficulty of creating accessible tools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presenter replied that the most accessible format really was 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other anecdote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2847D-E095-4B36-93C8-DF2F606B5F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9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color contrast of this slide is not ideal…use a different</a:t>
            </a:r>
            <a:r>
              <a:rPr lang="en-US" baseline="0" dirty="0" smtClean="0"/>
              <a:t> presentation mode…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2847D-E095-4B36-93C8-DF2F606B5FA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93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https://github.com/commonmark/CommonMark/wiki/Markdown-Flavors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2847D-E095-4B36-93C8-DF2F606B5FA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57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</a:t>
            </a:r>
            <a:r>
              <a:rPr lang="en-US" baseline="0" dirty="0" smtClean="0"/>
              <a:t> a metadata document (we recommend using a Title.txt instead of the –metadata method because in this way the Cover the title page and the nav document follow the metadata from the Title text document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Check Markdown for page numbers</a:t>
            </a:r>
          </a:p>
          <a:p>
            <a:pPr marL="0" indent="0">
              <a:buNone/>
            </a:pPr>
            <a:r>
              <a:rPr lang="en-US" baseline="0" dirty="0" smtClean="0"/>
              <a:t>Export with Pandoc (epub2)</a:t>
            </a:r>
          </a:p>
          <a:p>
            <a:pPr marL="0" indent="0">
              <a:buNone/>
            </a:pPr>
            <a:r>
              <a:rPr lang="en-US" baseline="0" dirty="0" smtClean="0"/>
              <a:t>In the first document…the h1 is taken not from markdown but from the title.txt…need to change…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Clean up in Sigil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Delete the Nav Document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Use the Page-break clip tool (with the ARIA role and the ARIA label)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Add xml:lang attribute to each HTML file in the HTML header (find and replace all…no need for regex)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Add accessibility metadata in Package Document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Run PageList plug-in and then Export with EPUB3-itizer plug-inand run ACE report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Open Sigil and add ARIA role to new NAV document and add a Title</a:t>
            </a:r>
          </a:p>
          <a:p>
            <a:pPr marL="685800" lvl="1" indent="-228600">
              <a:buAutoNum type="arabicPeriod"/>
            </a:pPr>
            <a:endParaRPr lang="en-US" baseline="0" dirty="0" smtClean="0"/>
          </a:p>
          <a:p>
            <a:pPr marL="685800" lvl="1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2847D-E095-4B36-93C8-DF2F606B5FA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9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sed ‘s/Page\ [0-9]*$/###### &amp;/’ ./path/to/file.md</a:t>
            </a:r>
          </a:p>
          <a:p>
            <a:endParaRPr lang="en-US" dirty="0" smtClean="0"/>
          </a:p>
          <a:p>
            <a:r>
              <a:rPr lang="en-US" baseline="0" dirty="0" smtClean="0"/>
              <a:t> find . –name \*.md –type f –exec </a:t>
            </a:r>
            <a:r>
              <a:rPr lang="en-US" dirty="0" smtClean="0"/>
              <a:t>sed ‘s/Page\ [0-9]*$/###### &amp;/’ {} \;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2847D-E095-4B36-93C8-DF2F606B5FA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55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convert into</a:t>
            </a:r>
            <a:r>
              <a:rPr lang="en-US" baseline="0" dirty="0" smtClean="0"/>
              <a:t> separate files command creates .html files that contain .md.html on them; to replace these, you can use the following command (macOS):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rename ‘s/.md.html/.html/g’ *.html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2847D-E095-4B36-93C8-DF2F606B5FA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39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pandoc.org/MANUAL.html#epub-metadata</a:t>
            </a:r>
          </a:p>
          <a:p>
            <a:r>
              <a:rPr lang="en-US" dirty="0" smtClean="0"/>
              <a:t>Important to use the Source Metadata</a:t>
            </a:r>
            <a:r>
              <a:rPr lang="en-US" baseline="0" dirty="0" smtClean="0"/>
              <a:t> entry for referring to print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2847D-E095-4B36-93C8-DF2F606B5FA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4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Sigil..only</a:t>
            </a:r>
            <a:r>
              <a:rPr lang="en-US" baseline="0" dirty="0" smtClean="0"/>
              <a:t> use the clip around the number of the Page number…not page</a:t>
            </a:r>
            <a:endParaRPr lang="en-US" dirty="0" smtClean="0"/>
          </a:p>
          <a:p>
            <a:r>
              <a:rPr lang="en-US" dirty="0" smtClean="0"/>
              <a:t>Pandoc generates a NAV</a:t>
            </a:r>
            <a:r>
              <a:rPr lang="en-US" baseline="0" dirty="0" smtClean="0"/>
              <a:t> document even when exporting to EPUB2 and this creates a title that is the same as the markdown document…</a:t>
            </a:r>
            <a:endParaRPr lang="en-US" dirty="0" smtClean="0"/>
          </a:p>
          <a:p>
            <a:r>
              <a:rPr lang="en-US" dirty="0" smtClean="0"/>
              <a:t>A second nav document is being created when</a:t>
            </a:r>
            <a:r>
              <a:rPr lang="en-US" baseline="0" dirty="0" smtClean="0"/>
              <a:t> using the EPUB3-itizer…it contains no text in the title tag consider deleting the NAV document when exporting to EPUB2 with pandoc? (WELL maybe this was because I ran EPUB3-itizer another time…which automatically generates another NAV document)</a:t>
            </a:r>
          </a:p>
          <a:p>
            <a:r>
              <a:rPr lang="en-US" baseline="0" dirty="0" smtClean="0"/>
              <a:t>One needs to ARIA labels to every pagebreak location:</a:t>
            </a:r>
          </a:p>
          <a:p>
            <a:r>
              <a:rPr lang="en-US" baseline="0" dirty="0" smtClean="0"/>
              <a:t>&lt;span role=“doc-pagebreak” id=“pg24” aria-label=“24”&gt;</a:t>
            </a:r>
          </a:p>
          <a:p>
            <a:r>
              <a:rPr lang="en-US" baseline="0" dirty="0" smtClean="0"/>
              <a:t>Consider adding this to the clip… feature…</a:t>
            </a:r>
          </a:p>
          <a:p>
            <a:r>
              <a:rPr lang="en-US" baseline="0" dirty="0" smtClean="0"/>
              <a:t>One needs to add the dc:source meta element to the package document when referring to a print page book…</a:t>
            </a:r>
          </a:p>
          <a:p>
            <a:r>
              <a:rPr lang="en-US" baseline="0" dirty="0" smtClean="0"/>
              <a:t>The title page takes the name of the first markdown document…and this name is added to the metadata in the Package document…check how to fix this…</a:t>
            </a:r>
          </a:p>
          <a:p>
            <a:r>
              <a:rPr lang="en-US" baseline="0" dirty="0" smtClean="0"/>
              <a:t>When testing the EPUB (Which passed the ACE test) with Vital Source…it says “horizontal splitter”)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2847D-E095-4B36-93C8-DF2F606B5FA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24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Macintosh</a:t>
            </a:r>
            <a:r>
              <a:rPr lang="en-US" baseline="0" dirty="0" smtClean="0"/>
              <a:t> Save as PDF option can be used to create a tagged PDF but some features in the WORD document do not convert (e.g., links)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2847D-E095-4B36-93C8-DF2F606B5FA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6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2372-CF0C-4EB0-8B52-FB9BB98068BE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63C7-46C0-41DD-9CE7-10F0DA60DEFA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59C0-F2EC-4805-901C-0C8B018704F1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C40E-87E3-4588-B8D1-276520D20C50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EA399-77E8-4D83-AE84-69CC48A174C1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1B61-0283-4EBB-99DD-FEA15361F065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B6AF-B887-4AF4-932A-C47291439108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6F81-2FBA-42EF-BD84-62F3ED8F9F56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6391-9C4E-4381-99A8-44139B6E1A5F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26D0-8774-4D9C-9D2A-AB202C0DE237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C2F4-9F2E-4DE1-9AFC-F3AF89602F68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A5DE93A-DE96-40F6-B09B-906626E60F7F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632754C-847B-6C48-AF47-068A560274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inyurl.com/md-syntax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0177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</a:t>
            </a:r>
            <a:r>
              <a:rPr lang="en-US" dirty="0" smtClean="0"/>
              <a:t>Easy-to-Write </a:t>
            </a:r>
            <a:r>
              <a:rPr lang="en-US" dirty="0"/>
              <a:t>Format for Alternate Media Production and </a:t>
            </a:r>
            <a:r>
              <a:rPr lang="en-US" dirty="0" smtClean="0"/>
              <a:t>Basic Note-Taking</a:t>
            </a:r>
          </a:p>
          <a:p>
            <a:endParaRPr lang="en-US" dirty="0"/>
          </a:p>
          <a:p>
            <a:r>
              <a:rPr lang="en-US" dirty="0" smtClean="0"/>
              <a:t>Joseph Polizzotto</a:t>
            </a:r>
          </a:p>
          <a:p>
            <a:r>
              <a:rPr lang="en-US" dirty="0" smtClean="0"/>
              <a:t>Access Technology Specialist Instructor (HTCTU)</a:t>
            </a:r>
          </a:p>
          <a:p>
            <a:r>
              <a:rPr lang="en-US" dirty="0" smtClean="0"/>
              <a:t>CSUN Conference– 2018</a:t>
            </a:r>
            <a:endParaRPr lang="en-US" dirty="0"/>
          </a:p>
        </p:txBody>
      </p:sp>
      <p:pic>
        <p:nvPicPr>
          <p:cNvPr id="14" name="Picture 13" descr="HTCTU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78" y="311155"/>
            <a:ext cx="2475191" cy="22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in Markdown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Syntax and Note-taking Tips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0FCF-546B-4B06-8884-7B0F78C36001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 Syntax - Tips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multiple Markdown flavors:</a:t>
            </a:r>
          </a:p>
          <a:p>
            <a:pPr lvl="1"/>
            <a:r>
              <a:rPr lang="en-US" dirty="0" smtClean="0"/>
              <a:t>Github</a:t>
            </a:r>
          </a:p>
          <a:p>
            <a:pPr lvl="1"/>
            <a:r>
              <a:rPr lang="en-US" dirty="0" smtClean="0"/>
              <a:t>Pandoc</a:t>
            </a:r>
          </a:p>
          <a:p>
            <a:pPr lvl="1"/>
            <a:r>
              <a:rPr lang="en-US" dirty="0" smtClean="0"/>
              <a:t>Commonmark…and more</a:t>
            </a:r>
          </a:p>
          <a:p>
            <a:r>
              <a:rPr lang="en-US" dirty="0" smtClean="0"/>
              <a:t>Check which Markdown flavor to use…</a:t>
            </a:r>
          </a:p>
          <a:p>
            <a:pPr lvl="1"/>
            <a:r>
              <a:rPr lang="en-US" dirty="0" smtClean="0"/>
              <a:t>Check your Text Editor (e.g., see FAQ page)</a:t>
            </a:r>
          </a:p>
          <a:p>
            <a:pPr lvl="1"/>
            <a:r>
              <a:rPr lang="en-US" dirty="0" smtClean="0"/>
              <a:t>Check your Conversion Tool (e.g., read the docs)	</a:t>
            </a:r>
          </a:p>
          <a:p>
            <a:r>
              <a:rPr lang="en-US" dirty="0" smtClean="0"/>
              <a:t>Babelmark 2 reveals interesting differences:</a:t>
            </a:r>
          </a:p>
          <a:p>
            <a:pPr lvl="1"/>
            <a:r>
              <a:rPr lang="en-US" dirty="0"/>
              <a:t>http://johnmacfarlane.net/babelmark2</a:t>
            </a:r>
            <a:r>
              <a:rPr lang="en-US" dirty="0" smtClean="0"/>
              <a:t>/</a:t>
            </a:r>
          </a:p>
        </p:txBody>
      </p:sp>
      <p:pic>
        <p:nvPicPr>
          <p:cNvPr id="2" name="Picture 1" descr="Note-tak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49" y="461040"/>
            <a:ext cx="1152525" cy="113373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2F76-F6E5-4253-8FF4-3D6111622E41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 Headings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 # symbol</a:t>
            </a:r>
          </a:p>
          <a:p>
            <a:pPr lvl="1"/>
            <a:r>
              <a:rPr lang="en-US" dirty="0" smtClean="0"/>
              <a:t># = Heading 1</a:t>
            </a:r>
          </a:p>
          <a:p>
            <a:pPr lvl="1"/>
            <a:r>
              <a:rPr lang="en-US" dirty="0" smtClean="0"/>
              <a:t>## = Heading 2</a:t>
            </a:r>
          </a:p>
          <a:p>
            <a:pPr lvl="1"/>
            <a:r>
              <a:rPr lang="en-US" dirty="0" smtClean="0"/>
              <a:t>### = Heading 3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 smtClean="0"/>
              <a:t># My first Essay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## Introduction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This is the first paragraph of my essay.</a:t>
            </a:r>
          </a:p>
          <a:p>
            <a:pPr lvl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1372-434C-42D1-919A-AD23E83209C9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 Text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Italics</a:t>
            </a:r>
          </a:p>
          <a:p>
            <a:pPr lvl="1"/>
            <a:r>
              <a:rPr lang="en-US" dirty="0"/>
              <a:t>Use one asterisk (e.g., she is *Italian</a:t>
            </a:r>
            <a:r>
              <a:rPr lang="en-US" dirty="0" smtClean="0"/>
              <a:t>*)</a:t>
            </a:r>
          </a:p>
          <a:p>
            <a:r>
              <a:rPr lang="en-US" dirty="0" smtClean="0"/>
              <a:t>Bold</a:t>
            </a:r>
          </a:p>
          <a:p>
            <a:pPr lvl="1"/>
            <a:r>
              <a:rPr lang="en-US" dirty="0" smtClean="0"/>
              <a:t>Use two asterisks (e.g., she is **bold**.)</a:t>
            </a:r>
          </a:p>
          <a:p>
            <a:r>
              <a:rPr lang="en-US" dirty="0" smtClean="0"/>
              <a:t>Underline</a:t>
            </a:r>
          </a:p>
          <a:p>
            <a:pPr lvl="1"/>
            <a:r>
              <a:rPr lang="en-US" dirty="0" smtClean="0"/>
              <a:t>Use an underscore (e.g., She is _my_ sister.)</a:t>
            </a:r>
          </a:p>
          <a:p>
            <a:r>
              <a:rPr lang="en-US" dirty="0" smtClean="0"/>
              <a:t>Strikethrough</a:t>
            </a:r>
          </a:p>
          <a:p>
            <a:pPr lvl="1"/>
            <a:r>
              <a:rPr lang="en-US" dirty="0" smtClean="0"/>
              <a:t>Use two tildes (e.g., ~~</a:t>
            </a:r>
            <a:r>
              <a:rPr lang="en-US" dirty="0" smtClean="0"/>
              <a:t>Joshua~~came, too)</a:t>
            </a:r>
          </a:p>
          <a:p>
            <a:r>
              <a:rPr lang="en-US" dirty="0" smtClean="0"/>
              <a:t>Highlight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two equal signs (e.g., She is ==good==.)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6189-6901-4D92-BFEC-5DE161F82FE8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0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 Images + Alt-Text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an !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Then brackets for alt-text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And parentheses for the path to the image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! [alt-text](path/to/an/image.jpg)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BC04-1924-4CC0-B119-BD4F20E720C6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Links have two parts:</a:t>
            </a:r>
          </a:p>
          <a:p>
            <a:pPr lvl="1"/>
            <a:r>
              <a:rPr lang="en-US" dirty="0" smtClean="0"/>
              <a:t>Place the text that will appear in brackets:</a:t>
            </a:r>
          </a:p>
          <a:p>
            <a:pPr lvl="2"/>
            <a:r>
              <a:rPr lang="en-US" dirty="0" smtClean="0"/>
              <a:t>[wikipedia]</a:t>
            </a:r>
          </a:p>
          <a:p>
            <a:pPr lvl="1"/>
            <a:r>
              <a:rPr lang="en-US" dirty="0" smtClean="0"/>
              <a:t>Then add the path to the website in parentheses:</a:t>
            </a:r>
          </a:p>
          <a:p>
            <a:pPr lvl="2"/>
            <a:r>
              <a:rPr lang="en-US" dirty="0" smtClean="0"/>
              <a:t>(www.wikipedia.org)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sz="2000" dirty="0" smtClean="0"/>
              <a:t>I found the article on [wikipedia](www.wikipedia.org).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039F-C14D-4798-94E1-C220DC285B4E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pipes to format tables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Insert a pipe between each column</a:t>
            </a:r>
          </a:p>
          <a:p>
            <a:r>
              <a:rPr lang="en-US" dirty="0" smtClean="0"/>
              <a:t>Use a colon to indicate text alignment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a colon + two dashes indicates left alignment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columnA|column|column</a:t>
            </a:r>
          </a:p>
          <a:p>
            <a:pPr marL="457200" lvl="1" indent="0">
              <a:buNone/>
            </a:pPr>
            <a:r>
              <a:rPr lang="en-US" dirty="0" smtClean="0"/>
              <a:t>:--|:--|:--</a:t>
            </a:r>
          </a:p>
          <a:p>
            <a:pPr marL="457200" lvl="1" indent="0">
              <a:buNone/>
            </a:pPr>
            <a:r>
              <a:rPr lang="en-US" dirty="0"/>
              <a:t>v</a:t>
            </a:r>
            <a:r>
              <a:rPr lang="en-US" dirty="0" smtClean="0"/>
              <a:t>alue1|value|value3</a:t>
            </a:r>
          </a:p>
          <a:p>
            <a:pPr marL="457200" lvl="1" indent="0">
              <a:buNone/>
            </a:pPr>
            <a:r>
              <a:rPr lang="en-US" baseline="30000" dirty="0" smtClean="0"/>
              <a:t>1</a:t>
            </a:r>
            <a:r>
              <a:rPr lang="en-US" dirty="0" smtClean="0"/>
              <a:t>: There are other syntaxes as well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E6D8-0F6C-493F-979C-D52F04E861CA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4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LaTeX for Math</a:t>
            </a:r>
          </a:p>
          <a:p>
            <a:r>
              <a:rPr lang="en-US" dirty="0" smtClean="0"/>
              <a:t>Use a single </a:t>
            </a:r>
            <a:r>
              <a:rPr lang="en-US" dirty="0"/>
              <a:t>$ </a:t>
            </a:r>
            <a:r>
              <a:rPr lang="en-US" dirty="0" smtClean="0"/>
              <a:t>delimiter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We recommend WIRIS editor to write LaTeX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 smtClean="0"/>
              <a:t>Solve the problem: </a:t>
            </a:r>
          </a:p>
          <a:p>
            <a:pPr marL="457200" lvl="1" indent="0">
              <a:buNone/>
            </a:pPr>
            <a:r>
              <a:rPr lang="en-US" dirty="0" smtClean="0"/>
              <a:t>1. $ f(x) = \sum\limits_1^k 4x - \frac{1}{x}$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aseline="30000" dirty="0" smtClean="0"/>
              <a:t>1</a:t>
            </a:r>
            <a:r>
              <a:rPr lang="en-US" sz="2000" dirty="0" smtClean="0"/>
              <a:t>Pandoc Markdown</a:t>
            </a:r>
            <a:endParaRPr lang="en-US" sz="2000" dirty="0"/>
          </a:p>
        </p:txBody>
      </p:sp>
      <p:pic>
        <p:nvPicPr>
          <p:cNvPr id="4" name="Picture 3" descr="LaTeX ic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0" y="365126"/>
            <a:ext cx="2224087" cy="116499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B19-A2DD-4C8E-AC96-CCD6E6FB5715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2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 Footnotes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brackets [ ]</a:t>
            </a:r>
          </a:p>
          <a:p>
            <a:r>
              <a:rPr lang="en-US" dirty="0" smtClean="0"/>
              <a:t>And a caret ^</a:t>
            </a:r>
          </a:p>
          <a:p>
            <a:r>
              <a:rPr lang="en-US" dirty="0" smtClean="0"/>
              <a:t>Then the number</a:t>
            </a:r>
          </a:p>
          <a:p>
            <a:r>
              <a:rPr lang="en-US" dirty="0" smtClean="0"/>
              <a:t>Use the same syntax + a colon for the referent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 smtClean="0"/>
              <a:t>John Gruber invented the Markdown syntax.[^1]</a:t>
            </a:r>
          </a:p>
          <a:p>
            <a:pPr marL="457200" lvl="1" indent="0">
              <a:buNone/>
            </a:pPr>
            <a:r>
              <a:rPr lang="en-US" dirty="0" smtClean="0"/>
              <a:t>[^1]: www.wikipedia.org/Markdown.html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23BA-2653-4F25-86E9-FB9B5A172082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Note-Taking Strategies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a </a:t>
            </a:r>
            <a:r>
              <a:rPr lang="en-US" dirty="0"/>
              <a:t>s</a:t>
            </a:r>
            <a:r>
              <a:rPr lang="en-US" dirty="0" smtClean="0"/>
              <a:t>imple </a:t>
            </a:r>
            <a:r>
              <a:rPr lang="en-US" dirty="0"/>
              <a:t>t</a:t>
            </a:r>
            <a:r>
              <a:rPr lang="en-US" dirty="0" smtClean="0"/>
              <a:t>ext </a:t>
            </a:r>
            <a:r>
              <a:rPr lang="en-US" dirty="0"/>
              <a:t>e</a:t>
            </a:r>
            <a:r>
              <a:rPr lang="en-US" dirty="0" smtClean="0"/>
              <a:t>ditor</a:t>
            </a:r>
          </a:p>
          <a:p>
            <a:pPr lvl="1"/>
            <a:r>
              <a:rPr lang="en-US" dirty="0" smtClean="0"/>
              <a:t>Live Preview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ove focus from Editor to Preview window</a:t>
            </a:r>
          </a:p>
          <a:p>
            <a:r>
              <a:rPr lang="en-US" dirty="0" smtClean="0"/>
              <a:t>Teach keyboard </a:t>
            </a:r>
            <a:r>
              <a:rPr lang="en-US" dirty="0"/>
              <a:t>s</a:t>
            </a:r>
            <a:r>
              <a:rPr lang="en-US" dirty="0" smtClean="0"/>
              <a:t>hortcuts</a:t>
            </a:r>
          </a:p>
          <a:p>
            <a:pPr lvl="1"/>
            <a:r>
              <a:rPr lang="en-US" dirty="0" smtClean="0"/>
              <a:t>Markdown syntax</a:t>
            </a:r>
          </a:p>
          <a:p>
            <a:pPr lvl="1"/>
            <a:r>
              <a:rPr lang="en-US" dirty="0" smtClean="0"/>
              <a:t>Jump to preview window</a:t>
            </a:r>
          </a:p>
          <a:p>
            <a:pPr lvl="1"/>
            <a:r>
              <a:rPr lang="en-US" dirty="0" smtClean="0"/>
              <a:t>Navigation shortcuts for AT</a:t>
            </a:r>
          </a:p>
          <a:p>
            <a:r>
              <a:rPr lang="en-US" dirty="0" smtClean="0"/>
              <a:t>Teach how structure + formatting = easy review</a:t>
            </a:r>
          </a:p>
          <a:p>
            <a:pPr lvl="1"/>
            <a:r>
              <a:rPr lang="en-US" dirty="0" smtClean="0"/>
              <a:t>Headings, lists, footnotes etc. = easier access </a:t>
            </a:r>
          </a:p>
          <a:p>
            <a:pPr marL="457200" lvl="1" indent="0">
              <a:buNone/>
            </a:pPr>
            <a:r>
              <a:rPr lang="en-US" dirty="0" smtClean="0"/>
              <a:t>(e.g., screen reader users)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9138-01D2-4296-81CA-8EFE7B54951C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5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Interest in Markdown…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was led to Markdown for two reasons…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C40E-87E3-4588-B8D1-276520D20C50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Alternate Formats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HTML, EPUB, and DOCX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AA5D-AA5B-4FFA-AF4C-FC961505EA8B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Pandoc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Pandoc (2.1.1)</a:t>
            </a:r>
          </a:p>
          <a:p>
            <a:pPr lvl="1"/>
            <a:r>
              <a:rPr lang="en-US" dirty="0"/>
              <a:t>Uses Pandoc </a:t>
            </a:r>
            <a:r>
              <a:rPr lang="en-US" dirty="0" smtClean="0"/>
              <a:t>Markdown</a:t>
            </a:r>
          </a:p>
          <a:p>
            <a:pPr lvl="1"/>
            <a:r>
              <a:rPr lang="en-US" dirty="0" smtClean="0"/>
              <a:t>Install on macOS, Windows, or Linux</a:t>
            </a:r>
          </a:p>
          <a:p>
            <a:pPr lvl="2"/>
            <a:r>
              <a:rPr lang="en-US" dirty="0" smtClean="0"/>
              <a:t>E.g., brew install pandoc (macOS)</a:t>
            </a:r>
          </a:p>
          <a:p>
            <a:pPr lvl="1"/>
            <a:r>
              <a:rPr lang="en-US" dirty="0" smtClean="0"/>
              <a:t>“Swiss Army Knife” converter (to many formats)</a:t>
            </a:r>
          </a:p>
          <a:p>
            <a:r>
              <a:rPr lang="en-US" dirty="0" smtClean="0"/>
              <a:t>Basic command syntax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andoc –o output.html –f input.md</a:t>
            </a:r>
          </a:p>
          <a:p>
            <a:r>
              <a:rPr lang="en-US" dirty="0" smtClean="0"/>
              <a:t>Pandoc plug-ins available from text editors</a:t>
            </a:r>
          </a:p>
          <a:p>
            <a:pPr lvl="1"/>
            <a:r>
              <a:rPr lang="en-US" dirty="0" smtClean="0"/>
              <a:t>vscode pandoc (Visual Studio Code Extension)</a:t>
            </a:r>
          </a:p>
        </p:txBody>
      </p:sp>
      <p:pic>
        <p:nvPicPr>
          <p:cNvPr id="2" name="Picture 1" descr="Terminal ic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25" y="301625"/>
            <a:ext cx="1143000" cy="1524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9153-4BD5-49F2-B0AF-E0F25E879D39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Your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</a:t>
            </a:r>
            <a:r>
              <a:rPr lang="en-US" dirty="0" smtClean="0"/>
              <a:t>directory:</a:t>
            </a:r>
            <a:endParaRPr lang="en-US" dirty="0"/>
          </a:p>
          <a:p>
            <a:pPr lvl="1"/>
            <a:r>
              <a:rPr lang="en-US" dirty="0" smtClean="0"/>
              <a:t>Psychology_Book</a:t>
            </a:r>
            <a:endParaRPr lang="en-US" dirty="0"/>
          </a:p>
          <a:p>
            <a:pPr lvl="2"/>
            <a:r>
              <a:rPr lang="en-US" dirty="0"/>
              <a:t>Images</a:t>
            </a:r>
          </a:p>
          <a:p>
            <a:pPr lvl="3"/>
            <a:r>
              <a:rPr lang="en-US" dirty="0"/>
              <a:t>Image.jpg</a:t>
            </a:r>
          </a:p>
          <a:p>
            <a:pPr lvl="2"/>
            <a:r>
              <a:rPr lang="en-US" dirty="0"/>
              <a:t>01_Chapter.md</a:t>
            </a:r>
          </a:p>
          <a:p>
            <a:pPr lvl="2"/>
            <a:r>
              <a:rPr lang="en-US" dirty="0" smtClean="0"/>
              <a:t>02_Chapter.md etc.</a:t>
            </a:r>
          </a:p>
          <a:p>
            <a:pPr lvl="2"/>
            <a:r>
              <a:rPr lang="en-US" dirty="0" smtClean="0"/>
              <a:t>Metadata file (.TXT, .XML, .YML)</a:t>
            </a:r>
            <a:endParaRPr lang="en-US" dirty="0"/>
          </a:p>
          <a:p>
            <a:r>
              <a:rPr lang="en-US" dirty="0" smtClean="0"/>
              <a:t>Remember to use relative path to images:</a:t>
            </a:r>
          </a:p>
          <a:p>
            <a:pPr lvl="1"/>
            <a:r>
              <a:rPr lang="en-US" dirty="0" smtClean="0"/>
              <a:t>![alt-text](./images/textbook.png)</a:t>
            </a:r>
          </a:p>
        </p:txBody>
      </p:sp>
      <p:pic>
        <p:nvPicPr>
          <p:cNvPr id="4" name="Picture 3" descr="Folder ic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525" y="244476"/>
            <a:ext cx="1566862" cy="156686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98B1-2B27-483A-B932-65672F7EFD82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8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 &amp;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metadata in one of two ways: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Directly in Markdown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As a YAML object in a .TXT file</a:t>
            </a:r>
          </a:p>
          <a:p>
            <a:r>
              <a:rPr lang="en-US" dirty="0" smtClean="0"/>
              <a:t>Directly in Markdown document</a:t>
            </a:r>
          </a:p>
          <a:p>
            <a:pPr lvl="1"/>
            <a:r>
              <a:rPr lang="en-US" dirty="0" smtClean="0"/>
              <a:t>% Title</a:t>
            </a:r>
          </a:p>
          <a:p>
            <a:pPr lvl="1"/>
            <a:r>
              <a:rPr lang="en-US" dirty="0" smtClean="0"/>
              <a:t>% Author</a:t>
            </a:r>
          </a:p>
          <a:p>
            <a:pPr lvl="1"/>
            <a:r>
              <a:rPr lang="en-US" dirty="0" smtClean="0"/>
              <a:t>% Date</a:t>
            </a:r>
          </a:p>
          <a:p>
            <a:r>
              <a:rPr lang="en-US" dirty="0" smtClean="0"/>
              <a:t>As a YAML object in a .TXT file</a:t>
            </a:r>
          </a:p>
          <a:p>
            <a:pPr lvl="1"/>
            <a:r>
              <a:rPr lang="en-US" dirty="0" smtClean="0"/>
              <a:t>Use --- at top of the file</a:t>
            </a:r>
          </a:p>
          <a:p>
            <a:pPr lvl="1"/>
            <a:r>
              <a:rPr lang="en-US" dirty="0" smtClean="0"/>
              <a:t>Use … at bottom of the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48B4-7F6B-494A-A114-FD3A1A3407B0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 to HTML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is the </a:t>
            </a:r>
            <a:r>
              <a:rPr lang="en-US" i="1" dirty="0" smtClean="0"/>
              <a:t>best</a:t>
            </a:r>
            <a:r>
              <a:rPr lang="en-US" dirty="0" smtClean="0"/>
              <a:t> export option</a:t>
            </a:r>
          </a:p>
          <a:p>
            <a:pPr lvl="1"/>
            <a:r>
              <a:rPr lang="en-US" dirty="0" smtClean="0"/>
              <a:t>Least amount of editing afterwards</a:t>
            </a:r>
          </a:p>
          <a:p>
            <a:pPr lvl="1"/>
            <a:r>
              <a:rPr lang="en-US" dirty="0" smtClean="0"/>
              <a:t>HTML files can be viewed easily in browsers</a:t>
            </a:r>
          </a:p>
          <a:p>
            <a:pPr lvl="1"/>
            <a:r>
              <a:rPr lang="en-US" dirty="0" smtClean="0"/>
              <a:t>HTML + MathML (</a:t>
            </a:r>
            <a:r>
              <a:rPr lang="en-US" dirty="0"/>
              <a:t> </a:t>
            </a:r>
            <a:r>
              <a:rPr lang="en-US" dirty="0" smtClean="0"/>
              <a:t>or MathJax) = accessible math</a:t>
            </a:r>
          </a:p>
          <a:p>
            <a:r>
              <a:rPr lang="en-US" dirty="0" smtClean="0"/>
              <a:t>HTML caveats:</a:t>
            </a:r>
          </a:p>
          <a:p>
            <a:pPr lvl="1"/>
            <a:r>
              <a:rPr lang="en-US" dirty="0" smtClean="0"/>
              <a:t>Less used format by students</a:t>
            </a:r>
          </a:p>
          <a:p>
            <a:pPr lvl="1"/>
            <a:r>
              <a:rPr lang="en-US" dirty="0" smtClean="0"/>
              <a:t>Consider page navigation markup</a:t>
            </a:r>
          </a:p>
        </p:txBody>
      </p:sp>
      <p:pic>
        <p:nvPicPr>
          <p:cNvPr id="2" name="Picture 1" descr="HTML 5 ic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86" y="365126"/>
            <a:ext cx="1247775" cy="120156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0AB2-178B-434B-BDD4-480C8A3F6F54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Scan / export </a:t>
            </a:r>
            <a:r>
              <a:rPr lang="en-US" dirty="0"/>
              <a:t>as </a:t>
            </a:r>
            <a:r>
              <a:rPr lang="en-US" dirty="0" smtClean="0"/>
              <a:t>plain_text.md in chapters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% Book_Name at top of each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sure “Page #” is at top of </a:t>
            </a:r>
            <a:r>
              <a:rPr lang="en-US" dirty="0" smtClean="0"/>
              <a:t>each page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Markdown syntax</a:t>
            </a:r>
          </a:p>
          <a:p>
            <a:pPr lvl="1"/>
            <a:r>
              <a:rPr lang="en-US" dirty="0" smtClean="0"/>
              <a:t>Headings, Images + alt text, LaTeX for Math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&lt;h6&gt; style before page numbers</a:t>
            </a:r>
          </a:p>
          <a:p>
            <a:pPr lvl="1"/>
            <a:r>
              <a:rPr lang="en-US" dirty="0" smtClean="0"/>
              <a:t>sed –i ‘s/Page\ [0-9]*$/###### &amp;/’ ./md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Pandoc to convert all MD files to 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0C09-39F4-44C5-86DF-9E14880D3B1B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Pandoc HTML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Pandoc CLI </a:t>
            </a:r>
            <a:r>
              <a:rPr lang="en-US" dirty="0" smtClean="0"/>
              <a:t>tips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–s for a standalone HTML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–toc to create a list of links to </a:t>
            </a:r>
            <a:r>
              <a:rPr lang="en-US" dirty="0" smtClean="0"/>
              <a:t>headings</a:t>
            </a:r>
          </a:p>
          <a:p>
            <a:pPr lvl="1"/>
            <a:r>
              <a:rPr lang="en-US" dirty="0" smtClean="0"/>
              <a:t>Use –toc-depth= 6 if using &lt;h6&gt; for page numbers</a:t>
            </a:r>
          </a:p>
          <a:p>
            <a:pPr lvl="1"/>
            <a:r>
              <a:rPr lang="en-US" dirty="0"/>
              <a:t>Use –mathjax or –mathml or –webtext  (PNG + alt-text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Converting files to a single HTML file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andoc –o single_file.html –s –mathjax ./*md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xclude the metadata at the top of 2</a:t>
            </a:r>
            <a:r>
              <a:rPr lang="en-US" baseline="30000" dirty="0" smtClean="0"/>
              <a:t>nd</a:t>
            </a:r>
            <a:r>
              <a:rPr lang="en-US" dirty="0" smtClean="0"/>
              <a:t>, 3</a:t>
            </a:r>
            <a:r>
              <a:rPr lang="en-US" baseline="30000" dirty="0" smtClean="0"/>
              <a:t>rd</a:t>
            </a:r>
            <a:r>
              <a:rPr lang="en-US" dirty="0"/>
              <a:t> </a:t>
            </a:r>
            <a:r>
              <a:rPr lang="en-US" dirty="0" smtClean="0"/>
              <a:t>etc. chapters</a:t>
            </a:r>
          </a:p>
          <a:p>
            <a:pPr lvl="1"/>
            <a:r>
              <a:rPr lang="en-US" dirty="0" smtClean="0"/>
              <a:t>Avoid duplicates (e.g., foonotes, headings, etc.)</a:t>
            </a:r>
          </a:p>
          <a:p>
            <a:r>
              <a:rPr lang="en-US" dirty="0" smtClean="0"/>
              <a:t>Converting files to separate HTML files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ind . –name \*.md –type f –exec pandoc –toc –s –o {}.html –mathjax {} \;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E425-7C67-4607-A209-68E01DC0FF55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Files Review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aXe Firefox toolbar</a:t>
            </a:r>
          </a:p>
          <a:p>
            <a:pPr lvl="1"/>
            <a:r>
              <a:rPr lang="en-US" dirty="0" smtClean="0"/>
              <a:t>Right Click &gt; Inspect Element &gt; Developer Tools</a:t>
            </a:r>
          </a:p>
          <a:p>
            <a:r>
              <a:rPr lang="en-US" dirty="0" smtClean="0"/>
              <a:t>Common errors </a:t>
            </a:r>
          </a:p>
          <a:p>
            <a:pPr lvl="1"/>
            <a:r>
              <a:rPr lang="en-US" dirty="0" smtClean="0"/>
              <a:t>Color-contrast violations</a:t>
            </a:r>
          </a:p>
          <a:p>
            <a:pPr lvl="1"/>
            <a:r>
              <a:rPr lang="en-US" dirty="0"/>
              <a:t>Missing </a:t>
            </a:r>
            <a:r>
              <a:rPr lang="en-US" dirty="0" smtClean="0"/>
              <a:t>lang=“en</a:t>
            </a:r>
            <a:r>
              <a:rPr lang="en-US" dirty="0"/>
              <a:t>” attribute </a:t>
            </a:r>
            <a:endParaRPr lang="en-US" dirty="0" smtClean="0"/>
          </a:p>
          <a:p>
            <a:pPr lvl="1"/>
            <a:r>
              <a:rPr lang="en-US" dirty="0" smtClean="0"/>
              <a:t>Missing aria landmarks </a:t>
            </a:r>
            <a:r>
              <a:rPr lang="en-US" dirty="0"/>
              <a:t>(e.g., role</a:t>
            </a:r>
            <a:r>
              <a:rPr lang="en-US" dirty="0" smtClean="0"/>
              <a:t>=“main”)</a:t>
            </a:r>
          </a:p>
          <a:p>
            <a:r>
              <a:rPr lang="en-US" dirty="0" smtClean="0"/>
              <a:t>Other tips</a:t>
            </a:r>
          </a:p>
          <a:p>
            <a:pPr lvl="1"/>
            <a:r>
              <a:rPr lang="en-US" dirty="0" smtClean="0"/>
              <a:t>Use aria-label for footnotes’ return to text links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C86AC-1101-48F4-B08E-D16CE41BDDEF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4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 to EPUB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 of EPUB conversion</a:t>
            </a:r>
            <a:endParaRPr lang="en-US" i="1" dirty="0" smtClean="0"/>
          </a:p>
          <a:p>
            <a:pPr lvl="1"/>
            <a:r>
              <a:rPr lang="en-US" i="1" dirty="0" smtClean="0">
                <a:sym typeface="Wingdings" panose="05000000000000000000" pitchFamily="2" charset="2"/>
              </a:rPr>
              <a:t>Entire</a:t>
            </a:r>
            <a:r>
              <a:rPr lang="en-US" dirty="0" smtClean="0">
                <a:sym typeface="Wingdings" panose="05000000000000000000" pitchFamily="2" charset="2"/>
              </a:rPr>
              <a:t> book can be navigated easily</a:t>
            </a:r>
          </a:p>
          <a:p>
            <a:pPr lvl="1"/>
            <a:r>
              <a:rPr lang="en-US" dirty="0" smtClean="0"/>
              <a:t>Markdown is easier </a:t>
            </a:r>
            <a:r>
              <a:rPr lang="en-US" dirty="0"/>
              <a:t>than </a:t>
            </a:r>
            <a:r>
              <a:rPr lang="en-US" dirty="0" smtClean="0"/>
              <a:t>InDesign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lvl="1"/>
            <a:r>
              <a:rPr lang="en-US" dirty="0" smtClean="0"/>
              <a:t>EPUB books reflow to the size of mobile devices</a:t>
            </a:r>
          </a:p>
          <a:p>
            <a:r>
              <a:rPr lang="en-US" dirty="0" smtClean="0"/>
              <a:t>Caveats of EPUB</a:t>
            </a:r>
          </a:p>
          <a:p>
            <a:pPr lvl="1"/>
            <a:r>
              <a:rPr lang="en-US" dirty="0" smtClean="0"/>
              <a:t>Must check reading systems’ support for features:</a:t>
            </a:r>
          </a:p>
          <a:p>
            <a:pPr lvl="2"/>
            <a:r>
              <a:rPr lang="en-US" dirty="0" smtClean="0"/>
              <a:t>E.g., MathML, Page-list Nav</a:t>
            </a:r>
          </a:p>
          <a:p>
            <a:pPr lvl="1"/>
            <a:r>
              <a:rPr lang="en-US" dirty="0" smtClean="0"/>
              <a:t>Requires some “under the hood” editing</a:t>
            </a:r>
          </a:p>
          <a:p>
            <a:pPr lvl="2"/>
            <a:r>
              <a:rPr lang="en-US" dirty="0" smtClean="0"/>
              <a:t>Adding accessibility metadata</a:t>
            </a:r>
          </a:p>
          <a:p>
            <a:pPr lvl="2"/>
            <a:r>
              <a:rPr lang="en-US" dirty="0"/>
              <a:t>Manual tagging of </a:t>
            </a:r>
            <a:r>
              <a:rPr lang="en-US" dirty="0" smtClean="0"/>
              <a:t>page </a:t>
            </a:r>
            <a:r>
              <a:rPr lang="en-US" dirty="0"/>
              <a:t>numbers</a:t>
            </a:r>
          </a:p>
          <a:p>
            <a:pPr lvl="2"/>
            <a:endParaRPr lang="en-US" dirty="0" smtClean="0"/>
          </a:p>
        </p:txBody>
      </p:sp>
      <p:pic>
        <p:nvPicPr>
          <p:cNvPr id="4" name="Picture 3" descr="EPUB ic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74" y="365126"/>
            <a:ext cx="1114425" cy="122128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8C81-B528-4D81-BD47-C705A51E4748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EPUB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Title.txt with YAML metadata block:</a:t>
            </a:r>
          </a:p>
          <a:p>
            <a:pPr lvl="1"/>
            <a:r>
              <a:rPr lang="en-US" dirty="0" smtClean="0"/>
              <a:t>Use --- at beginning of file</a:t>
            </a:r>
          </a:p>
          <a:p>
            <a:pPr lvl="1"/>
            <a:r>
              <a:rPr lang="en-US" dirty="0" smtClean="0"/>
              <a:t>Use … at end of file</a:t>
            </a:r>
          </a:p>
          <a:p>
            <a:r>
              <a:rPr lang="en-US" dirty="0" smtClean="0"/>
              <a:t>Possible metadata</a:t>
            </a:r>
          </a:p>
          <a:p>
            <a:pPr lvl="1"/>
            <a:r>
              <a:rPr lang="en-US" dirty="0" smtClean="0"/>
              <a:t>Title:</a:t>
            </a:r>
          </a:p>
          <a:p>
            <a:pPr lvl="1"/>
            <a:r>
              <a:rPr lang="en-US" dirty="0" smtClean="0"/>
              <a:t>Author: </a:t>
            </a:r>
          </a:p>
          <a:p>
            <a:pPr lvl="1"/>
            <a:r>
              <a:rPr lang="en-US" dirty="0" smtClean="0"/>
              <a:t>Rights:</a:t>
            </a:r>
          </a:p>
          <a:p>
            <a:pPr lvl="1"/>
            <a:r>
              <a:rPr lang="en-US" dirty="0" smtClean="0"/>
              <a:t>Date:</a:t>
            </a:r>
          </a:p>
          <a:p>
            <a:pPr lvl="1"/>
            <a:r>
              <a:rPr lang="en-US" dirty="0" smtClean="0"/>
              <a:t>Language:</a:t>
            </a:r>
          </a:p>
          <a:p>
            <a:pPr lvl="1"/>
            <a:r>
              <a:rPr lang="en-US" dirty="0" smtClean="0"/>
              <a:t>Source: </a:t>
            </a:r>
          </a:p>
          <a:p>
            <a:pPr lvl="1"/>
            <a:r>
              <a:rPr lang="en-US" dirty="0" smtClean="0"/>
              <a:t>Publisher: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91D-FE90-42D4-B360-D930B45F785D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Interest in Markdown….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was led to Markdown for two reasons…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have been told that HTML is the most </a:t>
            </a:r>
            <a:r>
              <a:rPr lang="en-US" u="sng" dirty="0" smtClean="0"/>
              <a:t>accessible</a:t>
            </a:r>
            <a:r>
              <a:rPr lang="en-US" dirty="0" smtClean="0"/>
              <a:t> format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C40E-87E3-4588-B8D1-276520D20C50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EPUB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80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Scan/ export to plain_text.md in chapters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YAML document with metadata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Add a cover.jpg file (e.g., college logo)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sure “Page #” is at top of each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Markdown syntax</a:t>
            </a:r>
          </a:p>
          <a:p>
            <a:pPr lvl="1"/>
            <a:r>
              <a:rPr lang="en-US" dirty="0"/>
              <a:t>Headings, Images + alt text, LaTeX for Math etc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Pandoc to convert all </a:t>
            </a:r>
            <a:r>
              <a:rPr lang="en-US" dirty="0" smtClean="0"/>
              <a:t>files </a:t>
            </a:r>
            <a:r>
              <a:rPr lang="en-US" dirty="0"/>
              <a:t>to </a:t>
            </a:r>
            <a:r>
              <a:rPr lang="en-US" dirty="0" smtClean="0"/>
              <a:t>EPUB</a:t>
            </a:r>
            <a:r>
              <a:rPr lang="en-US" baseline="30000" dirty="0" smtClean="0"/>
              <a:t>1</a:t>
            </a:r>
            <a:endParaRPr lang="en-US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800" baseline="30000" dirty="0" smtClean="0"/>
              <a:t>1</a:t>
            </a:r>
            <a:r>
              <a:rPr lang="en-US" sz="1800" dirty="0" smtClean="0"/>
              <a:t> EPUB2 or EPUB3 options available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FD95-2C18-4A40-B666-E1A53D40CAC4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Pandoc EPUB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Pandoc CLI </a:t>
            </a:r>
            <a:r>
              <a:rPr lang="en-US" dirty="0" smtClean="0"/>
              <a:t>tips</a:t>
            </a:r>
          </a:p>
          <a:p>
            <a:pPr lvl="1"/>
            <a:r>
              <a:rPr lang="en-US" dirty="0"/>
              <a:t>--epub3 switch will convert LaTeX to </a:t>
            </a:r>
            <a:r>
              <a:rPr lang="en-US" dirty="0" smtClean="0"/>
              <a:t>MathML</a:t>
            </a:r>
            <a:endParaRPr lang="en-US" dirty="0"/>
          </a:p>
          <a:p>
            <a:pPr lvl="1"/>
            <a:r>
              <a:rPr lang="en-US" dirty="0" smtClean="0"/>
              <a:t>Use –epub2 in workflow to create page-list Nav</a:t>
            </a:r>
          </a:p>
          <a:p>
            <a:pPr lvl="1"/>
            <a:r>
              <a:rPr lang="en-US" dirty="0" smtClean="0"/>
              <a:t>Use –webtex to convert LaTeX to images + alt text</a:t>
            </a:r>
          </a:p>
          <a:p>
            <a:r>
              <a:rPr lang="en-US" dirty="0" smtClean="0"/>
              <a:t>Converting Markdown files to an EPUB</a:t>
            </a:r>
          </a:p>
          <a:p>
            <a:pPr lvl="1"/>
            <a:r>
              <a:rPr lang="en-US" dirty="0"/>
              <a:t>pandoc –o mybook.epub Title.txt–epub-cover-image=cover.jpg </a:t>
            </a:r>
            <a:r>
              <a:rPr lang="en-US" dirty="0" smtClean="0"/>
              <a:t>./*.md –toc </a:t>
            </a:r>
            <a:r>
              <a:rPr lang="en-US" dirty="0"/>
              <a:t>–</a:t>
            </a:r>
            <a:r>
              <a:rPr lang="en-US" dirty="0" smtClean="0"/>
              <a:t>toc-depth=2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CE69-B550-4A11-93DD-16DBBE499313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6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EPUB Page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–epub2 in Pandoc command </a:t>
            </a:r>
          </a:p>
          <a:p>
            <a:r>
              <a:rPr lang="en-US" dirty="0" smtClean="0"/>
              <a:t>Sigil workflow:</a:t>
            </a:r>
            <a:endParaRPr lang="en-US" dirty="0"/>
          </a:p>
          <a:p>
            <a:pPr lvl="1">
              <a:buAutoNum type="arabicPeriod"/>
            </a:pPr>
            <a:r>
              <a:rPr lang="en-US" dirty="0" smtClean="0"/>
              <a:t>Delete </a:t>
            </a:r>
            <a:r>
              <a:rPr lang="en-US" dirty="0"/>
              <a:t>the Nav </a:t>
            </a:r>
            <a:r>
              <a:rPr lang="en-US" dirty="0" smtClean="0"/>
              <a:t>document</a:t>
            </a:r>
            <a:endParaRPr lang="en-US" dirty="0"/>
          </a:p>
          <a:p>
            <a:pPr lvl="1"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c</a:t>
            </a:r>
            <a:r>
              <a:rPr lang="en-US" dirty="0" smtClean="0"/>
              <a:t>lips tool to add page-break</a:t>
            </a:r>
          </a:p>
          <a:p>
            <a:pPr lvl="1">
              <a:buAutoNum type="arabicPeriod"/>
            </a:pPr>
            <a:r>
              <a:rPr lang="en-US" dirty="0" smtClean="0"/>
              <a:t>Run PageList</a:t>
            </a:r>
            <a:r>
              <a:rPr lang="en-US" baseline="30000" dirty="0" smtClean="0"/>
              <a:t>1</a:t>
            </a:r>
            <a:r>
              <a:rPr lang="en-US" dirty="0" smtClean="0"/>
              <a:t> plug-in</a:t>
            </a:r>
          </a:p>
          <a:p>
            <a:pPr lvl="1">
              <a:buAutoNum type="arabicPeriod"/>
            </a:pPr>
            <a:r>
              <a:rPr lang="en-US" dirty="0" smtClean="0"/>
              <a:t>Export </a:t>
            </a:r>
            <a:r>
              <a:rPr lang="en-US" dirty="0"/>
              <a:t>with </a:t>
            </a:r>
            <a:r>
              <a:rPr lang="en-US" dirty="0" smtClean="0"/>
              <a:t>EPUB3-itizer</a:t>
            </a:r>
            <a:r>
              <a:rPr lang="en-US" baseline="30000" dirty="0"/>
              <a:t>2</a:t>
            </a:r>
            <a:r>
              <a:rPr lang="en-US" dirty="0" smtClean="0"/>
              <a:t> plug-in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baseline="30000" dirty="0" smtClean="0"/>
              <a:t>1</a:t>
            </a:r>
            <a:r>
              <a:rPr lang="en-US" sz="1800" dirty="0" smtClean="0"/>
              <a:t>Page-list will update your NCX file</a:t>
            </a:r>
          </a:p>
          <a:p>
            <a:pPr marL="0" indent="0">
              <a:buNone/>
            </a:pPr>
            <a:r>
              <a:rPr lang="en-US" sz="1800" baseline="30000" dirty="0" smtClean="0"/>
              <a:t>2</a:t>
            </a:r>
            <a:r>
              <a:rPr lang="en-US" sz="1800" dirty="0" smtClean="0"/>
              <a:t>EPUB3-itizer will convert NCX 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smtClean="0"/>
              <a:t>NAV file with a “page-list” toc</a:t>
            </a:r>
            <a:endParaRPr lang="en-US" sz="1800" dirty="0"/>
          </a:p>
        </p:txBody>
      </p:sp>
      <p:pic>
        <p:nvPicPr>
          <p:cNvPr id="4" name="Picture 3" descr="Page Number ic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0" y="503240"/>
            <a:ext cx="1187449" cy="118744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627-C678-4AF1-8107-D9C9565834D5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EPUB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ACE accessibility checker</a:t>
            </a:r>
          </a:p>
          <a:p>
            <a:pPr lvl="1"/>
            <a:r>
              <a:rPr lang="en-US" smtClean="0"/>
              <a:t>https://github.com</a:t>
            </a:r>
            <a:r>
              <a:rPr lang="en-US" dirty="0" smtClean="0"/>
              <a:t>/daisy/ace</a:t>
            </a:r>
          </a:p>
          <a:p>
            <a:pPr lvl="1"/>
            <a:r>
              <a:rPr lang="en-US" dirty="0" smtClean="0"/>
              <a:t>Checks against EPUB standard + WCAG 2.0 AA</a:t>
            </a:r>
          </a:p>
          <a:p>
            <a:r>
              <a:rPr lang="en-US" dirty="0" smtClean="0"/>
              <a:t>Use Sigil EPUB editor to make your edits</a:t>
            </a:r>
          </a:p>
          <a:p>
            <a:r>
              <a:rPr lang="en-US" dirty="0" smtClean="0"/>
              <a:t>The errors we have encountered most…</a:t>
            </a:r>
          </a:p>
          <a:p>
            <a:pPr lvl="1"/>
            <a:r>
              <a:rPr lang="en-US" dirty="0" smtClean="0"/>
              <a:t>Missing accessibility </a:t>
            </a:r>
            <a:r>
              <a:rPr lang="en-US" dirty="0"/>
              <a:t>m</a:t>
            </a:r>
            <a:r>
              <a:rPr lang="en-US" dirty="0" smtClean="0"/>
              <a:t>etadata</a:t>
            </a:r>
          </a:p>
          <a:p>
            <a:pPr lvl="1"/>
            <a:r>
              <a:rPr lang="en-US" dirty="0"/>
              <a:t>Mapping epub:type to ARIA </a:t>
            </a:r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Adding xml:lang attribute in &lt;html&gt; element</a:t>
            </a:r>
          </a:p>
          <a:p>
            <a:pPr lvl="1"/>
            <a:r>
              <a:rPr lang="en-US" dirty="0" smtClean="0"/>
              <a:t>Empty &lt;title&gt; element in </a:t>
            </a:r>
            <a:r>
              <a:rPr lang="en-US" dirty="0"/>
              <a:t>n</a:t>
            </a:r>
            <a:r>
              <a:rPr lang="en-US" dirty="0" smtClean="0"/>
              <a:t>av.xhtml document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E819-7628-49A2-936E-09B61D62DAB0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 to DOCX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include:</a:t>
            </a:r>
          </a:p>
          <a:p>
            <a:pPr lvl="1"/>
            <a:r>
              <a:rPr lang="en-US" dirty="0" smtClean="0"/>
              <a:t>More familiar format</a:t>
            </a:r>
          </a:p>
          <a:p>
            <a:pPr lvl="1"/>
            <a:r>
              <a:rPr lang="en-US" dirty="0" smtClean="0"/>
              <a:t>Intermediate step for PDF creation</a:t>
            </a:r>
          </a:p>
          <a:p>
            <a:pPr lvl="1"/>
            <a:r>
              <a:rPr lang="en-US" dirty="0" smtClean="0"/>
              <a:t>LaTeX is converted into OMML equations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Pandoc-filter necessary for page-breaks</a:t>
            </a:r>
          </a:p>
          <a:p>
            <a:pPr lvl="2"/>
            <a:r>
              <a:rPr lang="en-US" dirty="0" smtClean="0"/>
              <a:t>pandoc-docx-pagebreak</a:t>
            </a:r>
          </a:p>
        </p:txBody>
      </p:sp>
      <p:pic>
        <p:nvPicPr>
          <p:cNvPr id="4" name="Picture 3" descr="DOCX ic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107" y="438150"/>
            <a:ext cx="1281668" cy="125253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42DCB-B2CD-4AFF-B066-21E84A48C9CA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DOCX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80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Scan/ export to plain_text.md in chapters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% Book_Title at top of first chapter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sure “Page #” is at top of each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“PAGEBREAK” on line before Page #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Markdown syntax</a:t>
            </a:r>
          </a:p>
          <a:p>
            <a:pPr lvl="1"/>
            <a:r>
              <a:rPr lang="en-US" dirty="0"/>
              <a:t>Headings, Images + alt text, LaTeX for Math etc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&lt;h6&gt; style before page numbers</a:t>
            </a:r>
          </a:p>
          <a:p>
            <a:pPr lvl="1"/>
            <a:r>
              <a:rPr lang="en-US" dirty="0" smtClean="0"/>
              <a:t>sed </a:t>
            </a:r>
            <a:r>
              <a:rPr lang="en-US" dirty="0"/>
              <a:t>–i ‘s/Page\ [0-9]*$/###### &amp;/’ ./</a:t>
            </a:r>
            <a:r>
              <a:rPr lang="en-US" dirty="0" smtClean="0"/>
              <a:t>md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Pandoc to convert all MD files to </a:t>
            </a:r>
            <a:r>
              <a:rPr lang="en-US" dirty="0" smtClean="0"/>
              <a:t>DOCX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882C2-15A8-499E-8E30-A3A566F4C32B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9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Pandoc DOCX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pandoc-docx-pagebreak pandoc filter</a:t>
            </a:r>
            <a:endParaRPr lang="en-US" dirty="0"/>
          </a:p>
          <a:p>
            <a:pPr lvl="1"/>
            <a:r>
              <a:rPr lang="en-US" dirty="0" smtClean="0"/>
              <a:t>Must install separately</a:t>
            </a:r>
          </a:p>
          <a:p>
            <a:pPr lvl="1"/>
            <a:r>
              <a:rPr lang="en-US" dirty="0"/>
              <a:t>Helps in a PDF workflow</a:t>
            </a:r>
            <a:endParaRPr lang="en-US" dirty="0" smtClean="0"/>
          </a:p>
          <a:p>
            <a:pPr lvl="1"/>
            <a:r>
              <a:rPr lang="en-US" dirty="0" smtClean="0"/>
              <a:t>Use for landscape orientation (e.g., wide tables)</a:t>
            </a:r>
          </a:p>
          <a:p>
            <a:r>
              <a:rPr lang="en-US" dirty="0" smtClean="0"/>
              <a:t>Creating separate chapter files: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ind . –name \*.md –type f –exec pandoc –filter pandoc-docx-pagebreak –s –o {}.docx {} \;</a:t>
            </a:r>
          </a:p>
          <a:p>
            <a:r>
              <a:rPr lang="en-US" dirty="0" smtClean="0"/>
              <a:t>If you are combining files into a single DOCX…</a:t>
            </a:r>
          </a:p>
          <a:p>
            <a:pPr lvl="1"/>
            <a:r>
              <a:rPr lang="en-US" dirty="0" smtClean="0"/>
              <a:t>Add metadata 1x and use H2 for chapter names</a:t>
            </a:r>
          </a:p>
          <a:p>
            <a:pPr lvl="1"/>
            <a:r>
              <a:rPr lang="en-US" dirty="0" smtClean="0"/>
              <a:t>Don’t duplicate footnote numbers, heading names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0C67-92C5-413E-A092-762733FB687C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DOCX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MS Word Accessibility</a:t>
            </a:r>
          </a:p>
          <a:p>
            <a:pPr lvl="1"/>
            <a:r>
              <a:rPr lang="en-US" dirty="0" smtClean="0"/>
              <a:t>Check for proper styles</a:t>
            </a:r>
          </a:p>
          <a:p>
            <a:pPr lvl="1"/>
            <a:r>
              <a:rPr lang="en-US" dirty="0"/>
              <a:t>Add “Repeat Header Row” in Table </a:t>
            </a:r>
            <a:r>
              <a:rPr lang="en-US" dirty="0" smtClean="0"/>
              <a:t>Properties</a:t>
            </a:r>
          </a:p>
          <a:p>
            <a:pPr lvl="1"/>
            <a:r>
              <a:rPr lang="en-US" dirty="0"/>
              <a:t>Convert MS Word equations to MathType </a:t>
            </a:r>
            <a:r>
              <a:rPr lang="en-US" dirty="0" smtClean="0"/>
              <a:t>equations</a:t>
            </a:r>
          </a:p>
          <a:p>
            <a:r>
              <a:rPr lang="en-US" dirty="0" smtClean="0"/>
              <a:t>Use Save as Adobe PDF add-on (MS Word)</a:t>
            </a:r>
          </a:p>
          <a:p>
            <a:pPr lvl="1"/>
            <a:r>
              <a:rPr lang="en-US" dirty="0" smtClean="0"/>
              <a:t>Add-in available on the PC</a:t>
            </a:r>
          </a:p>
          <a:p>
            <a:pPr lvl="1"/>
            <a:r>
              <a:rPr lang="en-US" dirty="0" smtClean="0"/>
              <a:t>Check tags tree in Adobe Acrobat for the following:</a:t>
            </a:r>
          </a:p>
          <a:p>
            <a:pPr lvl="2"/>
            <a:r>
              <a:rPr lang="en-US" dirty="0" smtClean="0"/>
              <a:t>table headers,</a:t>
            </a:r>
          </a:p>
          <a:p>
            <a:pPr lvl="2"/>
            <a:r>
              <a:rPr lang="en-US" dirty="0"/>
              <a:t>links to footnotes, </a:t>
            </a:r>
            <a:endParaRPr lang="en-US" dirty="0" smtClean="0"/>
          </a:p>
          <a:p>
            <a:pPr lvl="2"/>
            <a:r>
              <a:rPr lang="en-US" dirty="0" smtClean="0"/>
              <a:t>Headings for page numbers</a:t>
            </a:r>
          </a:p>
        </p:txBody>
      </p:sp>
      <p:pic>
        <p:nvPicPr>
          <p:cNvPr id="4" name="Picture 3" descr="PDF ic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36" y="4986336"/>
            <a:ext cx="1265651" cy="1325563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8329-A7ED-440B-8EDE-6EB25D5E12A9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0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Open-Source Tools &amp; Apps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4883-96B2-47E0-8EBF-AA7E7A4B27F1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AGSBS-Infrastructure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 CLI tool (</a:t>
            </a:r>
            <a:r>
              <a:rPr lang="en-US" dirty="0"/>
              <a:t>g</a:t>
            </a:r>
            <a:r>
              <a:rPr lang="en-US" dirty="0" smtClean="0"/>
              <a:t>ithub)</a:t>
            </a:r>
          </a:p>
          <a:p>
            <a:r>
              <a:rPr lang="en-US" dirty="0" smtClean="0"/>
              <a:t>Atom Package available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Creates a folder structure</a:t>
            </a:r>
          </a:p>
          <a:p>
            <a:pPr lvl="1"/>
            <a:r>
              <a:rPr lang="en-US" dirty="0" smtClean="0"/>
              <a:t>Creates a table of contents file</a:t>
            </a:r>
          </a:p>
          <a:p>
            <a:pPr lvl="1"/>
            <a:r>
              <a:rPr lang="en-US" dirty="0" smtClean="0"/>
              <a:t>Adds links to page numbers in each HTML file</a:t>
            </a:r>
          </a:p>
          <a:p>
            <a:pPr lvl="1"/>
            <a:r>
              <a:rPr lang="en-US" dirty="0" smtClean="0"/>
              <a:t>Creates separate HTML files for Complex Images</a:t>
            </a:r>
          </a:p>
          <a:p>
            <a:pPr lvl="1"/>
            <a:r>
              <a:rPr lang="en-US" dirty="0" smtClean="0"/>
              <a:t>Multiple profiles: blind, low-vision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German documentation; Atom is inaccessible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</p:txBody>
      </p:sp>
      <p:pic>
        <p:nvPicPr>
          <p:cNvPr id="4" name="Picture 3" descr="Germany fla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75" y="365127"/>
            <a:ext cx="1181100" cy="11811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4694-1A02-4F10-9D90-A352786876AA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Interest in Markdown…..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was led to Markdown for two reasons…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have been told that HTML is the most </a:t>
            </a:r>
            <a:r>
              <a:rPr lang="en-US" u="sng" dirty="0" smtClean="0"/>
              <a:t>accessible</a:t>
            </a:r>
            <a:r>
              <a:rPr lang="en-US" dirty="0" smtClean="0"/>
              <a:t>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 saw that Pandoc instantly converted Markdown into HTML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C40E-87E3-4588-B8D1-276520D20C50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4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Byword (iOS)</a:t>
            </a:r>
          </a:p>
          <a:p>
            <a:pPr lvl="1"/>
            <a:r>
              <a:rPr lang="en-US" dirty="0" smtClean="0"/>
              <a:t>$5.99 at Apple Store</a:t>
            </a:r>
          </a:p>
          <a:p>
            <a:pPr lvl="1"/>
            <a:r>
              <a:rPr lang="en-US" dirty="0" smtClean="0"/>
              <a:t>Preview Markdown</a:t>
            </a:r>
          </a:p>
          <a:p>
            <a:pPr lvl="1"/>
            <a:r>
              <a:rPr lang="en-US" dirty="0" smtClean="0"/>
              <a:t>Export to HTML and PDF</a:t>
            </a:r>
          </a:p>
          <a:p>
            <a:pPr lvl="1"/>
            <a:r>
              <a:rPr lang="en-US" dirty="0" smtClean="0"/>
              <a:t>On-screen Keyboard shortcuts</a:t>
            </a:r>
          </a:p>
          <a:p>
            <a:r>
              <a:rPr lang="en-US" dirty="0" smtClean="0"/>
              <a:t>iA Writer (iOS)</a:t>
            </a:r>
          </a:p>
          <a:p>
            <a:pPr lvl="1"/>
            <a:r>
              <a:rPr lang="en-US" dirty="0"/>
              <a:t>$</a:t>
            </a:r>
            <a:r>
              <a:rPr lang="en-US" dirty="0" smtClean="0"/>
              <a:t>4.99 at Apple Store</a:t>
            </a:r>
          </a:p>
          <a:p>
            <a:pPr lvl="1"/>
            <a:r>
              <a:rPr lang="en-US" dirty="0"/>
              <a:t>Synchronized </a:t>
            </a:r>
            <a:r>
              <a:rPr lang="en-US" dirty="0" smtClean="0"/>
              <a:t>Preview</a:t>
            </a:r>
          </a:p>
          <a:p>
            <a:pPr lvl="1"/>
            <a:r>
              <a:rPr lang="en-US" dirty="0" smtClean="0"/>
              <a:t>Excellent Markdown shortcuts</a:t>
            </a:r>
          </a:p>
          <a:p>
            <a:pPr lvl="1"/>
            <a:r>
              <a:rPr lang="en-US" dirty="0" smtClean="0"/>
              <a:t>Export to DOCX, HTML, and PDF</a:t>
            </a:r>
            <a:endParaRPr lang="en-US" dirty="0"/>
          </a:p>
        </p:txBody>
      </p:sp>
      <p:pic>
        <p:nvPicPr>
          <p:cNvPr id="4" name="Picture 3" descr="iOS ic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433389"/>
            <a:ext cx="1257300" cy="12573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58F9-7DB6-49D4-8845-44E41B1A9E6E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Markdown?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markup language</a:t>
            </a:r>
          </a:p>
          <a:p>
            <a:pPr lvl="1"/>
            <a:r>
              <a:rPr lang="en-US" dirty="0" smtClean="0"/>
              <a:t>John Gruber, developer (2004)</a:t>
            </a:r>
          </a:p>
          <a:p>
            <a:pPr lvl="1"/>
            <a:r>
              <a:rPr lang="en-US" dirty="0" smtClean="0"/>
              <a:t>Used by many programmers (e.g., Github)</a:t>
            </a:r>
          </a:p>
          <a:p>
            <a:pPr lvl="1"/>
            <a:r>
              <a:rPr lang="en-US" dirty="0" smtClean="0"/>
              <a:t>Some email programs and website editors use it</a:t>
            </a:r>
          </a:p>
          <a:p>
            <a:r>
              <a:rPr lang="en-US" dirty="0" smtClean="0"/>
              <a:t>The goal was to enable people to:</a:t>
            </a:r>
          </a:p>
          <a:p>
            <a:pPr lvl="1"/>
            <a:r>
              <a:rPr lang="en-US" dirty="0" smtClean="0"/>
              <a:t>“write [HTML] using an easy-to-read, easy-to-write plain text format” (Gruber)</a:t>
            </a:r>
          </a:p>
          <a:p>
            <a:pPr lvl="1"/>
            <a:endParaRPr lang="en-US" dirty="0"/>
          </a:p>
        </p:txBody>
      </p:sp>
      <p:pic>
        <p:nvPicPr>
          <p:cNvPr id="4" name="Picture 3" descr="Markdown 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596" y="365126"/>
            <a:ext cx="1309153" cy="129460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A925-DEA9-406B-B4CE-AE519E55687F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 Example</a:t>
            </a:r>
            <a:endParaRPr lang="en-US" dirty="0"/>
          </a:p>
        </p:txBody>
      </p:sp>
      <p:pic>
        <p:nvPicPr>
          <p:cNvPr id="12" name="Content Placeholder 11" descr="Markdown Exampl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503" y="1825625"/>
            <a:ext cx="4870994" cy="435133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3B8B-3168-40F9-BF81-2ECF39F520E7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Benefits of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to learn</a:t>
            </a:r>
          </a:p>
          <a:p>
            <a:pPr lvl="1"/>
            <a:r>
              <a:rPr lang="en-US" dirty="0" smtClean="0"/>
              <a:t>“I always wanted to learn HTML…”</a:t>
            </a:r>
          </a:p>
          <a:p>
            <a:r>
              <a:rPr lang="en-US" dirty="0" smtClean="0"/>
              <a:t>Easy to convert into other formats</a:t>
            </a:r>
          </a:p>
          <a:p>
            <a:pPr lvl="1"/>
            <a:r>
              <a:rPr lang="en-US" dirty="0" smtClean="0"/>
              <a:t>PDF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EPUB</a:t>
            </a:r>
          </a:p>
          <a:p>
            <a:r>
              <a:rPr lang="en-US" dirty="0" smtClean="0"/>
              <a:t>A good way of taking notes</a:t>
            </a:r>
          </a:p>
          <a:p>
            <a:pPr lvl="1"/>
            <a:r>
              <a:rPr lang="en-US" dirty="0" smtClean="0"/>
              <a:t>Add semantic markup in a non-obtrusive way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F189-BE86-4D96-817E-FDED85138E7F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cheat-sheet</a:t>
            </a:r>
          </a:p>
          <a:p>
            <a:pPr lvl="1"/>
            <a:r>
              <a:rPr lang="en-US" dirty="0" smtClean="0"/>
              <a:t>https://tinyurl.com/md-syntax</a:t>
            </a:r>
            <a:endParaRPr lang="en-US" dirty="0" smtClean="0">
              <a:hlinkClick r:id="rId2"/>
            </a:endParaRPr>
          </a:p>
          <a:p>
            <a:r>
              <a:rPr lang="en-US" dirty="0" smtClean="0"/>
              <a:t>Identify the Markdown syntax needed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a hashtag symbol (#) is for headings</a:t>
            </a:r>
          </a:p>
          <a:p>
            <a:r>
              <a:rPr lang="en-US" dirty="0" smtClean="0"/>
              <a:t>Find an accessible text editor</a:t>
            </a:r>
          </a:p>
          <a:p>
            <a:pPr lvl="1"/>
            <a:r>
              <a:rPr lang="en-US" dirty="0" smtClean="0"/>
              <a:t>Many on the macOS</a:t>
            </a:r>
            <a:r>
              <a:rPr lang="en-US" dirty="0"/>
              <a:t> </a:t>
            </a:r>
            <a:r>
              <a:rPr lang="en-US" dirty="0" smtClean="0"/>
              <a:t>(e.g., MacDown)</a:t>
            </a:r>
          </a:p>
          <a:p>
            <a:pPr lvl="1"/>
            <a:r>
              <a:rPr lang="en-US" dirty="0" smtClean="0"/>
              <a:t>One on the PC (e.g., Visual Code Studio)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B04C-116B-407F-9F10-D87ECCC6BC20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 Text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these features:</a:t>
            </a:r>
          </a:p>
          <a:p>
            <a:pPr lvl="1"/>
            <a:r>
              <a:rPr lang="en-US" dirty="0" smtClean="0"/>
              <a:t>A preview window</a:t>
            </a:r>
          </a:p>
          <a:p>
            <a:pPr lvl="1"/>
            <a:r>
              <a:rPr lang="en-US" dirty="0" smtClean="0"/>
              <a:t>Syntax highlighting</a:t>
            </a:r>
          </a:p>
          <a:p>
            <a:pPr lvl="1"/>
            <a:r>
              <a:rPr lang="en-US" dirty="0" smtClean="0"/>
              <a:t>Shortcuts for adding Markdown syntax</a:t>
            </a:r>
          </a:p>
          <a:p>
            <a:pPr lvl="1"/>
            <a:r>
              <a:rPr lang="en-US" dirty="0"/>
              <a:t>Ability to convert to other formats (e.g., </a:t>
            </a:r>
            <a:r>
              <a:rPr lang="en-US" dirty="0" smtClean="0"/>
              <a:t>HTML)</a:t>
            </a:r>
          </a:p>
          <a:p>
            <a:r>
              <a:rPr lang="en-US" dirty="0" smtClean="0"/>
              <a:t>A basic accessibility test:</a:t>
            </a:r>
          </a:p>
          <a:p>
            <a:pPr lvl="1"/>
            <a:r>
              <a:rPr lang="en-US" dirty="0" smtClean="0"/>
              <a:t>Can the text editor region receive focus?</a:t>
            </a:r>
          </a:p>
          <a:p>
            <a:pPr lvl="1"/>
            <a:r>
              <a:rPr lang="en-US" dirty="0" smtClean="0"/>
              <a:t>Can the HTML preview region receive focus?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90C92-C010-4474-9273-4486EFE0EE5E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High Tech Center Training Unit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754C-847B-6C48-AF47-068A5602749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80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_Presentation" id="{FBD83624-DCA8-4C44-94B5-22EA41B6D8CB}" vid="{048E683B-FDEE-44D7-BCA1-47E4286ABF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HTCTU_Presentation</Template>
  <TotalTime>3341</TotalTime>
  <Words>2578</Words>
  <Application>Microsoft Macintosh PowerPoint</Application>
  <PresentationFormat>On-screen Show (4:3)</PresentationFormat>
  <Paragraphs>501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Wingdings</vt:lpstr>
      <vt:lpstr>Office Theme</vt:lpstr>
      <vt:lpstr>Markdown</vt:lpstr>
      <vt:lpstr>My Interest in Markdown…</vt:lpstr>
      <vt:lpstr>My Interest in Markdown….</vt:lpstr>
      <vt:lpstr>My Interest in Markdown…..</vt:lpstr>
      <vt:lpstr>What is Markdown?</vt:lpstr>
      <vt:lpstr>Markdown Example</vt:lpstr>
      <vt:lpstr>The Benefits of Markdown</vt:lpstr>
      <vt:lpstr>How to Write Markdown</vt:lpstr>
      <vt:lpstr>Markdown Text Editors</vt:lpstr>
      <vt:lpstr>Writing in Markdown</vt:lpstr>
      <vt:lpstr>Markdown Syntax - Tips</vt:lpstr>
      <vt:lpstr>Markdown Headings</vt:lpstr>
      <vt:lpstr>Markdown Text Formatting</vt:lpstr>
      <vt:lpstr>Markdown Images + Alt-Text</vt:lpstr>
      <vt:lpstr>Markdown Links</vt:lpstr>
      <vt:lpstr>Markdown Tables</vt:lpstr>
      <vt:lpstr>Markdown Math</vt:lpstr>
      <vt:lpstr>Markdown Footnotes</vt:lpstr>
      <vt:lpstr>Note-Taking Strategies</vt:lpstr>
      <vt:lpstr>Alternate Formats</vt:lpstr>
      <vt:lpstr>Pandoc</vt:lpstr>
      <vt:lpstr>Setting Up Your Workflow</vt:lpstr>
      <vt:lpstr>Markdown &amp; Metadata</vt:lpstr>
      <vt:lpstr>Markdown to HTML </vt:lpstr>
      <vt:lpstr>HTML Workflow</vt:lpstr>
      <vt:lpstr>Pandoc HTML Command</vt:lpstr>
      <vt:lpstr>HTML Files Review </vt:lpstr>
      <vt:lpstr>Markdown to EPUB</vt:lpstr>
      <vt:lpstr>EPUB Metadata</vt:lpstr>
      <vt:lpstr>EPUB Workflow</vt:lpstr>
      <vt:lpstr>Pandoc EPUB Command</vt:lpstr>
      <vt:lpstr>EPUB Page Numbers</vt:lpstr>
      <vt:lpstr>EPUB Review</vt:lpstr>
      <vt:lpstr>Markdown to DOCX</vt:lpstr>
      <vt:lpstr>DOCX Workflow</vt:lpstr>
      <vt:lpstr>Pandoc DOCX command</vt:lpstr>
      <vt:lpstr>DOCX Review</vt:lpstr>
      <vt:lpstr>Other Resources</vt:lpstr>
      <vt:lpstr>AGSBS-Infrastructure</vt:lpstr>
      <vt:lpstr>App Recommendations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</dc:title>
  <dc:creator>Joseph Polizzotto</dc:creator>
  <cp:lastModifiedBy>Microsoft Office User</cp:lastModifiedBy>
  <cp:revision>189</cp:revision>
  <dcterms:created xsi:type="dcterms:W3CDTF">2018-02-05T18:37:14Z</dcterms:created>
  <dcterms:modified xsi:type="dcterms:W3CDTF">2018-03-21T15:11:20Z</dcterms:modified>
</cp:coreProperties>
</file>