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90" r:id="rId3"/>
    <p:sldId id="258" r:id="rId4"/>
    <p:sldId id="259" r:id="rId5"/>
    <p:sldId id="260" r:id="rId6"/>
    <p:sldId id="261" r:id="rId7"/>
    <p:sldId id="262" r:id="rId8"/>
    <p:sldId id="283" r:id="rId9"/>
    <p:sldId id="266" r:id="rId10"/>
    <p:sldId id="280" r:id="rId11"/>
    <p:sldId id="270" r:id="rId12"/>
    <p:sldId id="274" r:id="rId13"/>
    <p:sldId id="273" r:id="rId14"/>
    <p:sldId id="278" r:id="rId15"/>
    <p:sldId id="281" r:id="rId16"/>
    <p:sldId id="276" r:id="rId17"/>
    <p:sldId id="291" r:id="rId18"/>
    <p:sldId id="268" r:id="rId19"/>
    <p:sldId id="271" r:id="rId20"/>
    <p:sldId id="277" r:id="rId21"/>
    <p:sldId id="288" r:id="rId22"/>
    <p:sldId id="272" r:id="rId23"/>
    <p:sldId id="289" r:id="rId24"/>
    <p:sldId id="269" r:id="rId25"/>
    <p:sldId id="282" r:id="rId26"/>
    <p:sldId id="284" r:id="rId27"/>
    <p:sldId id="287" r:id="rId28"/>
    <p:sldId id="285" r:id="rId29"/>
    <p:sldId id="286" r:id="rId30"/>
    <p:sldId id="264" r:id="rId31"/>
    <p:sldId id="265" r:id="rId32"/>
    <p:sldId id="275" r:id="rId33"/>
    <p:sldId id="27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4B2FF9D-5445-B046-BE72-E713AB17F357}">
          <p14:sldIdLst>
            <p14:sldId id="256"/>
            <p14:sldId id="290"/>
            <p14:sldId id="258"/>
            <p14:sldId id="259"/>
            <p14:sldId id="260"/>
            <p14:sldId id="261"/>
            <p14:sldId id="262"/>
            <p14:sldId id="283"/>
            <p14:sldId id="266"/>
          </p14:sldIdLst>
        </p14:section>
        <p14:section name="Method: User Stories" id="{5B692538-4EDD-084E-8409-2FBEC4DD565F}">
          <p14:sldIdLst>
            <p14:sldId id="280"/>
            <p14:sldId id="270"/>
            <p14:sldId id="274"/>
            <p14:sldId id="273"/>
            <p14:sldId id="278"/>
          </p14:sldIdLst>
        </p14:section>
        <p14:section name="Accessibility annotation assets" id="{D6C23D94-1567-374A-A730-A591D14BC923}">
          <p14:sldIdLst>
            <p14:sldId id="281"/>
            <p14:sldId id="276"/>
            <p14:sldId id="291"/>
            <p14:sldId id="268"/>
            <p14:sldId id="271"/>
            <p14:sldId id="277"/>
            <p14:sldId id="288"/>
            <p14:sldId id="272"/>
            <p14:sldId id="289"/>
            <p14:sldId id="269"/>
          </p14:sldIdLst>
        </p14:section>
        <p14:section name="Method: Test Cases" id="{07B37C18-AD89-2949-95E6-EC68D3AF7531}">
          <p14:sldIdLst>
            <p14:sldId id="282"/>
            <p14:sldId id="284"/>
            <p14:sldId id="287"/>
            <p14:sldId id="285"/>
            <p14:sldId id="286"/>
          </p14:sldIdLst>
        </p14:section>
        <p14:section name="Appendix" id="{ADDA10D8-BC08-4D4C-8D35-54D0D4785E42}">
          <p14:sldIdLst>
            <p14:sldId id="264"/>
            <p14:sldId id="265"/>
            <p14:sldId id="275"/>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4242"/>
    <a:srgbClr val="797979"/>
    <a:srgbClr val="2D8C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3"/>
    <p:restoredTop sz="82882"/>
  </p:normalViewPr>
  <p:slideViewPr>
    <p:cSldViewPr snapToGrid="0" snapToObjects="1">
      <p:cViewPr varScale="1">
        <p:scale>
          <a:sx n="73" d="100"/>
          <a:sy n="73" d="100"/>
        </p:scale>
        <p:origin x="232"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7CA3E-B18E-1E4C-A079-8404C7D57581}" type="datetimeFigureOut">
              <a:rPr lang="en-US" smtClean="0"/>
              <a:t>3/22/18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FA31F-34A2-9849-8403-71A6DCF52303}" type="slidenum">
              <a:rPr lang="en-US" smtClean="0"/>
              <a:t>‹#›</a:t>
            </a:fld>
            <a:endParaRPr lang="en-US"/>
          </a:p>
        </p:txBody>
      </p:sp>
    </p:spTree>
    <p:extLst>
      <p:ext uri="{BB962C8B-B14F-4D97-AF65-F5344CB8AC3E}">
        <p14:creationId xmlns:p14="http://schemas.microsoft.com/office/powerpoint/2010/main" val="1420203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interactiveaccessibility.com/blog/how-write-user-stories-accessibility-requirements#.WrKF2JP48Wo"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slideshare.net/Intopia/reusable-acceptance-criteria-and-test-cases-for-accessibility"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w3.org/2004/10/wcag2-nav/wcag20princ.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2FA31F-34A2-9849-8403-71A6DCF52303}" type="slidenum">
              <a:rPr lang="en-US" smtClean="0"/>
              <a:t>2</a:t>
            </a:fld>
            <a:endParaRPr lang="en-US"/>
          </a:p>
        </p:txBody>
      </p:sp>
    </p:spTree>
    <p:extLst>
      <p:ext uri="{BB962C8B-B14F-4D97-AF65-F5344CB8AC3E}">
        <p14:creationId xmlns:p14="http://schemas.microsoft.com/office/powerpoint/2010/main" val="2159454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Kathy </a:t>
            </a:r>
            <a:r>
              <a:rPr lang="en-US" dirty="0" err="1"/>
              <a:t>Walbin’s</a:t>
            </a:r>
            <a:r>
              <a:rPr lang="en-US" dirty="0"/>
              <a:t> article, </a:t>
            </a:r>
            <a:r>
              <a:rPr lang="en-US" dirty="0">
                <a:hlinkClick r:id="rId3"/>
              </a:rPr>
              <a:t>How to Write User Stories for Web Accessibility</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The input device of choice be swapped out for the keyboard, touch, switch-device, etc.</a:t>
            </a:r>
          </a:p>
        </p:txBody>
      </p:sp>
      <p:sp>
        <p:nvSpPr>
          <p:cNvPr id="4" name="Slide Number Placeholder 3"/>
          <p:cNvSpPr>
            <a:spLocks noGrp="1"/>
          </p:cNvSpPr>
          <p:nvPr>
            <p:ph type="sldNum" sz="quarter" idx="10"/>
          </p:nvPr>
        </p:nvSpPr>
        <p:spPr/>
        <p:txBody>
          <a:bodyPr/>
          <a:lstStyle/>
          <a:p>
            <a:fld id="{822FA31F-34A2-9849-8403-71A6DCF52303}" type="slidenum">
              <a:rPr lang="en-US" smtClean="0"/>
              <a:t>12</a:t>
            </a:fld>
            <a:endParaRPr lang="en-US"/>
          </a:p>
        </p:txBody>
      </p:sp>
    </p:spTree>
    <p:extLst>
      <p:ext uri="{BB962C8B-B14F-4D97-AF65-F5344CB8AC3E}">
        <p14:creationId xmlns:p14="http://schemas.microsoft.com/office/powerpoint/2010/main" val="1568105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there are a number of different things which much be communicated regarding accessibility, at minimum you want to communicate how someone gets to an element in the interface, the elements label, role and state/properties when it have focus and how to interact with the element.</a:t>
            </a:r>
          </a:p>
        </p:txBody>
      </p:sp>
      <p:sp>
        <p:nvSpPr>
          <p:cNvPr id="4" name="Slide Number Placeholder 3"/>
          <p:cNvSpPr>
            <a:spLocks noGrp="1"/>
          </p:cNvSpPr>
          <p:nvPr>
            <p:ph type="sldNum" sz="quarter" idx="10"/>
          </p:nvPr>
        </p:nvSpPr>
        <p:spPr/>
        <p:txBody>
          <a:bodyPr/>
          <a:lstStyle/>
          <a:p>
            <a:fld id="{822FA31F-34A2-9849-8403-71A6DCF52303}" type="slidenum">
              <a:rPr lang="en-US" smtClean="0"/>
              <a:t>13</a:t>
            </a:fld>
            <a:endParaRPr lang="en-US"/>
          </a:p>
        </p:txBody>
      </p:sp>
    </p:spTree>
    <p:extLst>
      <p:ext uri="{BB962C8B-B14F-4D97-AF65-F5344CB8AC3E}">
        <p14:creationId xmlns:p14="http://schemas.microsoft.com/office/powerpoint/2010/main" val="999420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u="none" dirty="0"/>
          </a:p>
        </p:txBody>
      </p:sp>
      <p:sp>
        <p:nvSpPr>
          <p:cNvPr id="4" name="Slide Number Placeholder 3"/>
          <p:cNvSpPr>
            <a:spLocks noGrp="1"/>
          </p:cNvSpPr>
          <p:nvPr>
            <p:ph type="sldNum" sz="quarter" idx="10"/>
          </p:nvPr>
        </p:nvSpPr>
        <p:spPr/>
        <p:txBody>
          <a:bodyPr/>
          <a:lstStyle/>
          <a:p>
            <a:fld id="{822FA31F-34A2-9849-8403-71A6DCF52303}" type="slidenum">
              <a:rPr lang="en-US" smtClean="0"/>
              <a:t>14</a:t>
            </a:fld>
            <a:endParaRPr lang="en-US"/>
          </a:p>
        </p:txBody>
      </p:sp>
    </p:spTree>
    <p:extLst>
      <p:ext uri="{BB962C8B-B14F-4D97-AF65-F5344CB8AC3E}">
        <p14:creationId xmlns:p14="http://schemas.microsoft.com/office/powerpoint/2010/main" val="1854596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Image description: A set of graphical assets sets use to communicate, tab/focus order, keyboard shortcuts, attributes for assistive technology, (landmark) regions and directional arrows.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 created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this</a:t>
            </a:r>
            <a:r>
              <a:rPr lang="en-US" sz="1200" kern="1200" baseline="0" dirty="0">
                <a:solidFill>
                  <a:schemeClr val="tx1"/>
                </a:solidFill>
                <a:effectLst/>
                <a:latin typeface="+mn-lt"/>
                <a:ea typeface="+mn-ea"/>
                <a:cs typeface="+mn-cs"/>
              </a:rPr>
              <a:t> set of graphical assets in Illustrator. I chose Illustrator because of the various image formats I can export including SVG and the support to copy/paste these assets as vectors into other applications including Adobe Experience Design and Sketch. I could also include these assets in a Creative Cloud library so that I can easily share them with </a:t>
            </a:r>
            <a:r>
              <a:rPr lang="en-US" sz="1200" kern="1200" dirty="0">
                <a:solidFill>
                  <a:schemeClr val="tx1"/>
                </a:solidFill>
                <a:effectLst/>
                <a:latin typeface="+mn-lt"/>
                <a:ea typeface="+mn-ea"/>
                <a:cs typeface="+mn-cs"/>
              </a:rPr>
              <a:t>other Creative Cloud subscribers</a:t>
            </a:r>
            <a:r>
              <a:rPr lang="en-US" sz="1200" kern="1200" baseline="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Additions could include notation for swipe gestures for touch interfaces, particularly for </a:t>
            </a:r>
            <a:r>
              <a:rPr lang="en-US" sz="1200" kern="1200" dirty="0" err="1">
                <a:solidFill>
                  <a:schemeClr val="tx1"/>
                </a:solidFill>
                <a:effectLst/>
                <a:latin typeface="+mn-lt"/>
                <a:ea typeface="+mn-ea"/>
                <a:cs typeface="+mn-cs"/>
              </a:rPr>
              <a:t>VoiceOver</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TalkBack</a:t>
            </a:r>
            <a:r>
              <a:rPr lang="en-US" sz="1200" kern="1200" dirty="0">
                <a:solidFill>
                  <a:schemeClr val="tx1"/>
                </a:solidFill>
                <a:effectLst/>
                <a:latin typeface="+mn-lt"/>
                <a:ea typeface="+mn-ea"/>
                <a:cs typeface="+mn-cs"/>
              </a:rPr>
              <a:t> and Windows 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no</a:t>
            </a:r>
            <a:r>
              <a:rPr lang="en-US" baseline="0" dirty="0"/>
              <a:t> idea is completely original I want to be sure to give credit where it is due. </a:t>
            </a:r>
            <a:r>
              <a:rPr lang="en-US" dirty="0"/>
              <a:t>This</a:t>
            </a:r>
            <a:r>
              <a:rPr lang="en-US" baseline="0" dirty="0"/>
              <a:t> set of graphical annotation assets is informed by work I have encountered while collaborating with other accessibility professionals, namely Ben Truelove at Microsoft and Bo Campbell and M.E. Miller at IBM.</a:t>
            </a:r>
            <a:endParaRPr lang="en-US" dirty="0"/>
          </a:p>
        </p:txBody>
      </p:sp>
      <p:sp>
        <p:nvSpPr>
          <p:cNvPr id="4" name="Slide Number Placeholder 3"/>
          <p:cNvSpPr>
            <a:spLocks noGrp="1"/>
          </p:cNvSpPr>
          <p:nvPr>
            <p:ph type="sldNum" sz="quarter" idx="10"/>
          </p:nvPr>
        </p:nvSpPr>
        <p:spPr/>
        <p:txBody>
          <a:bodyPr/>
          <a:lstStyle/>
          <a:p>
            <a:fld id="{822FA31F-34A2-9849-8403-71A6DCF52303}" type="slidenum">
              <a:rPr lang="en-US" smtClean="0"/>
              <a:t>17</a:t>
            </a:fld>
            <a:endParaRPr lang="en-US"/>
          </a:p>
        </p:txBody>
      </p:sp>
    </p:spTree>
    <p:extLst>
      <p:ext uri="{BB962C8B-B14F-4D97-AF65-F5344CB8AC3E}">
        <p14:creationId xmlns:p14="http://schemas.microsoft.com/office/powerpoint/2010/main" val="3338041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sz="1200" kern="1200" dirty="0">
                <a:solidFill>
                  <a:schemeClr val="tx1"/>
                </a:solidFill>
                <a:effectLst/>
                <a:latin typeface="+mn-lt"/>
                <a:ea typeface="+mn-ea"/>
                <a:cs typeface="+mn-cs"/>
              </a:rPr>
              <a:t>Image description: A design spec with an annotated wireframe of a search results interface to find a local restaurant. which depicts tab order and keyboarding. On the left is a set of accordion controls to filter search results. The main content contains the search results, a toolbar to sort by Rating or Alphabetically and pagination controls following search results. Read accompanying information for keyboarding details.</a:t>
            </a:r>
          </a:p>
          <a:p>
            <a:pPr marL="0" indent="0">
              <a:buFont typeface="Arial" charset="0"/>
              <a:buNone/>
            </a:pPr>
            <a:endParaRPr lang="en-US" sz="12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Tab key moves through the list of search results in the natural keyboard order of the DOM.</a:t>
            </a:r>
          </a:p>
          <a:p>
            <a:pPr marL="171450" lvl="0" indent="-171450">
              <a:buFont typeface="Arial" charset="0"/>
              <a:buChar char="•"/>
            </a:pPr>
            <a:r>
              <a:rPr lang="en-US" sz="1200" kern="1200" dirty="0">
                <a:solidFill>
                  <a:schemeClr val="tx1"/>
                </a:solidFill>
                <a:effectLst/>
                <a:latin typeface="+mn-lt"/>
                <a:ea typeface="+mn-ea"/>
                <a:cs typeface="+mn-cs"/>
              </a:rPr>
              <a:t>With focus on a card or on one of its descendants, pressing the right/left arrow key will move focus to the next or previous card list item element in the grid.</a:t>
            </a:r>
          </a:p>
          <a:p>
            <a:pPr marL="171450" lvl="0" indent="-171450">
              <a:buFont typeface="Arial" charset="0"/>
              <a:buChar char="•"/>
            </a:pPr>
            <a:r>
              <a:rPr lang="en-US" sz="1200" kern="1200" dirty="0">
                <a:solidFill>
                  <a:schemeClr val="tx1"/>
                </a:solidFill>
                <a:effectLst/>
                <a:latin typeface="+mn-lt"/>
                <a:ea typeface="+mn-ea"/>
                <a:cs typeface="+mn-cs"/>
              </a:rPr>
              <a:t>Pressing down/up arrow key will move focus to the adjacent card in the next or previous row of the grid.</a:t>
            </a:r>
          </a:p>
          <a:p>
            <a:pPr marL="171450" lvl="0" indent="-171450">
              <a:buFont typeface="Arial" charset="0"/>
              <a:buChar char="•"/>
            </a:pPr>
            <a:r>
              <a:rPr lang="en-US" sz="1200" kern="1200" dirty="0">
                <a:solidFill>
                  <a:schemeClr val="tx1"/>
                </a:solidFill>
                <a:effectLst/>
                <a:latin typeface="+mn-lt"/>
                <a:ea typeface="+mn-ea"/>
                <a:cs typeface="+mn-cs"/>
              </a:rPr>
              <a:t>Pressing home/end key will move to the first or last card in the grid.</a:t>
            </a:r>
          </a:p>
          <a:p>
            <a:pPr marL="171450" lvl="0" indent="-171450">
              <a:buFont typeface="Arial" charset="0"/>
              <a:buChar char="•"/>
            </a:pPr>
            <a:r>
              <a:rPr lang="en-US" sz="1200" kern="1200" dirty="0">
                <a:solidFill>
                  <a:schemeClr val="tx1"/>
                </a:solidFill>
                <a:effectLst/>
                <a:latin typeface="+mn-lt"/>
                <a:ea typeface="+mn-ea"/>
                <a:cs typeface="+mn-cs"/>
              </a:rPr>
              <a:t>A focus indication is displayed when an element receives focus.</a:t>
            </a:r>
          </a:p>
          <a:p>
            <a:pPr marL="171450" lvl="0" indent="-171450">
              <a:buFont typeface="Arial" charset="0"/>
              <a:buChar char="•"/>
            </a:pPr>
            <a:r>
              <a:rPr lang="en-US" sz="1200" kern="1200" dirty="0">
                <a:solidFill>
                  <a:schemeClr val="tx1"/>
                </a:solidFill>
                <a:effectLst/>
                <a:latin typeface="+mn-lt"/>
                <a:ea typeface="+mn-ea"/>
                <a:cs typeface="+mn-cs"/>
              </a:rPr>
              <a:t>Grid focus order using LEFT ARROW | RIGHT ARROW. Using the LEFT and RIGHT arrow keys moves left to right through each of the grid before moving to the next row.</a:t>
            </a:r>
          </a:p>
          <a:p>
            <a:pPr marL="171450" lvl="0" indent="-171450">
              <a:buFont typeface="Arial" charset="0"/>
              <a:buChar char="•"/>
            </a:pPr>
            <a:r>
              <a:rPr lang="en-US" sz="1200" kern="1200" dirty="0">
                <a:solidFill>
                  <a:schemeClr val="tx1"/>
                </a:solidFill>
                <a:effectLst/>
                <a:latin typeface="+mn-lt"/>
                <a:ea typeface="+mn-ea"/>
                <a:cs typeface="+mn-cs"/>
              </a:rPr>
              <a:t>Grid focus order using UP ARROW | DOWN ARROW. Using the UP and DOWN arrow keys moves vertically through columns of the grid.</a:t>
            </a:r>
          </a:p>
          <a:p>
            <a:pPr marL="171450" lvl="0" indent="-171450">
              <a:buFont typeface="Arial" charset="0"/>
              <a:buChar cha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sz="1200" kern="1200" dirty="0">
                <a:solidFill>
                  <a:schemeClr val="tx1"/>
                </a:solidFill>
                <a:effectLst/>
                <a:latin typeface="+mn-lt"/>
                <a:ea typeface="+mn-ea"/>
                <a:cs typeface="+mn-cs"/>
              </a:rPr>
              <a:t>ARIA Design Patterns: Accordion, Grid, and Toolbar.</a:t>
            </a:r>
          </a:p>
        </p:txBody>
      </p:sp>
      <p:sp>
        <p:nvSpPr>
          <p:cNvPr id="4" name="Slide Number Placeholder 3"/>
          <p:cNvSpPr>
            <a:spLocks noGrp="1"/>
          </p:cNvSpPr>
          <p:nvPr>
            <p:ph type="sldNum" sz="quarter" idx="10"/>
          </p:nvPr>
        </p:nvSpPr>
        <p:spPr/>
        <p:txBody>
          <a:bodyPr/>
          <a:lstStyle/>
          <a:p>
            <a:fld id="{822FA31F-34A2-9849-8403-71A6DCF52303}" type="slidenum">
              <a:rPr lang="en-US" smtClean="0"/>
              <a:t>18</a:t>
            </a:fld>
            <a:endParaRPr lang="en-US"/>
          </a:p>
        </p:txBody>
      </p:sp>
    </p:spTree>
    <p:extLst>
      <p:ext uri="{BB962C8B-B14F-4D97-AF65-F5344CB8AC3E}">
        <p14:creationId xmlns:p14="http://schemas.microsoft.com/office/powerpoint/2010/main" val="1953856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en-US" sz="1200" kern="1200" dirty="0">
                <a:solidFill>
                  <a:schemeClr val="tx1"/>
                </a:solidFill>
                <a:effectLst/>
                <a:latin typeface="+mn-lt"/>
                <a:ea typeface="+mn-ea"/>
                <a:cs typeface="+mn-cs"/>
              </a:rPr>
              <a:t>Image description: A design spec with an annotated wireframe of three accordion style controls which depicts tab order and keyboarding. Read accompanying information for keyboarding details.</a:t>
            </a:r>
          </a:p>
          <a:p>
            <a:pPr marL="0" indent="0">
              <a:buFont typeface="Arial" charset="0"/>
              <a:buNone/>
            </a:pPr>
            <a:endParaRPr lang="en-US" sz="1200" kern="1200" dirty="0">
              <a:solidFill>
                <a:schemeClr val="tx1"/>
              </a:solidFill>
              <a:effectLst/>
              <a:latin typeface="+mn-lt"/>
              <a:ea typeface="+mn-ea"/>
              <a:cs typeface="+mn-cs"/>
            </a:endParaRPr>
          </a:p>
          <a:p>
            <a:pPr marL="171450" indent="-171450">
              <a:buFont typeface="Arial" charset="0"/>
              <a:buChar char="•"/>
            </a:pPr>
            <a:r>
              <a:rPr lang="en-US" sz="1200" kern="1200" dirty="0">
                <a:solidFill>
                  <a:schemeClr val="tx1"/>
                </a:solidFill>
                <a:effectLst/>
                <a:latin typeface="+mn-lt"/>
                <a:ea typeface="+mn-ea"/>
                <a:cs typeface="+mn-cs"/>
              </a:rPr>
              <a:t>TAB key moves through the list of filters in the natural keyboard order of the DOM.</a:t>
            </a:r>
          </a:p>
          <a:p>
            <a:pPr marL="171450" indent="-171450">
              <a:buFont typeface="Arial" charset="0"/>
              <a:buChar char="•"/>
            </a:pPr>
            <a:r>
              <a:rPr lang="en-US" sz="1200" kern="1200" dirty="0">
                <a:solidFill>
                  <a:schemeClr val="tx1"/>
                </a:solidFill>
                <a:effectLst/>
                <a:latin typeface="+mn-lt"/>
                <a:ea typeface="+mn-ea"/>
                <a:cs typeface="+mn-cs"/>
              </a:rPr>
              <a:t>With focus on a filter heading, the SPACE or ENTER key will expand the filter accordion. The elements inside an expanded filter should then be added to the tab order in the manner indicated in this diagram.</a:t>
            </a:r>
          </a:p>
          <a:p>
            <a:pPr marL="171450" indent="-171450">
              <a:buFont typeface="Arial" charset="0"/>
              <a:buChar char="•"/>
            </a:pPr>
            <a:r>
              <a:rPr lang="en-US" sz="1200" kern="1200" dirty="0">
                <a:solidFill>
                  <a:schemeClr val="tx1"/>
                </a:solidFill>
                <a:effectLst/>
                <a:latin typeface="+mn-lt"/>
                <a:ea typeface="+mn-ea"/>
                <a:cs typeface="+mn-cs"/>
              </a:rPr>
              <a:t>When focus is on a filter heading, RIGHT ARROW will expand the accordion, LEFT ARROW will collapse the accordion.</a:t>
            </a:r>
          </a:p>
          <a:p>
            <a:pPr marL="171450" indent="-171450">
              <a:buFont typeface="Arial" charset="0"/>
              <a:buChar char="•"/>
            </a:pPr>
            <a:r>
              <a:rPr lang="en-US" sz="1200" kern="1200" dirty="0">
                <a:solidFill>
                  <a:schemeClr val="tx1"/>
                </a:solidFill>
                <a:effectLst/>
                <a:latin typeface="+mn-lt"/>
                <a:ea typeface="+mn-ea"/>
                <a:cs typeface="+mn-cs"/>
              </a:rPr>
              <a:t>When focus is on one of the children of the accordion, Pressing DOWN/UP ARROW key will move focus to the next or previous filter in the list.</a:t>
            </a:r>
          </a:p>
          <a:p>
            <a:pPr marL="0" indent="0">
              <a:buFont typeface="Arial" charset="0"/>
              <a:buNone/>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sz="1200" kern="1200" dirty="0">
                <a:solidFill>
                  <a:schemeClr val="tx1"/>
                </a:solidFill>
                <a:effectLst/>
                <a:latin typeface="+mn-lt"/>
                <a:ea typeface="+mn-ea"/>
                <a:cs typeface="+mn-cs"/>
              </a:rPr>
              <a:t>ARIA Design Patterns: Accordion, and Checkbox</a:t>
            </a:r>
          </a:p>
        </p:txBody>
      </p:sp>
      <p:sp>
        <p:nvSpPr>
          <p:cNvPr id="4" name="Slide Number Placeholder 3"/>
          <p:cNvSpPr>
            <a:spLocks noGrp="1"/>
          </p:cNvSpPr>
          <p:nvPr>
            <p:ph type="sldNum" sz="quarter" idx="10"/>
          </p:nvPr>
        </p:nvSpPr>
        <p:spPr/>
        <p:txBody>
          <a:bodyPr/>
          <a:lstStyle/>
          <a:p>
            <a:fld id="{822FA31F-34A2-9849-8403-71A6DCF52303}" type="slidenum">
              <a:rPr lang="en-US" smtClean="0"/>
              <a:t>19</a:t>
            </a:fld>
            <a:endParaRPr lang="en-US"/>
          </a:p>
        </p:txBody>
      </p:sp>
    </p:spTree>
    <p:extLst>
      <p:ext uri="{BB962C8B-B14F-4D97-AF65-F5344CB8AC3E}">
        <p14:creationId xmlns:p14="http://schemas.microsoft.com/office/powerpoint/2010/main" val="1880678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order in which these elements are announced by assistive technology will vary. The idea is to provide engineers and testers an idea of what they should expect.</a:t>
            </a:r>
          </a:p>
        </p:txBody>
      </p:sp>
      <p:sp>
        <p:nvSpPr>
          <p:cNvPr id="4" name="Slide Number Placeholder 3"/>
          <p:cNvSpPr>
            <a:spLocks noGrp="1"/>
          </p:cNvSpPr>
          <p:nvPr>
            <p:ph type="sldNum" sz="quarter" idx="10"/>
          </p:nvPr>
        </p:nvSpPr>
        <p:spPr/>
        <p:txBody>
          <a:bodyPr/>
          <a:lstStyle/>
          <a:p>
            <a:fld id="{822FA31F-34A2-9849-8403-71A6DCF52303}" type="slidenum">
              <a:rPr lang="en-US" smtClean="0"/>
              <a:t>21</a:t>
            </a:fld>
            <a:endParaRPr lang="en-US"/>
          </a:p>
        </p:txBody>
      </p:sp>
    </p:spTree>
    <p:extLst>
      <p:ext uri="{BB962C8B-B14F-4D97-AF65-F5344CB8AC3E}">
        <p14:creationId xmlns:p14="http://schemas.microsoft.com/office/powerpoint/2010/main" val="499647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Image description: A design spec with an annotated wireframe of three accordion style controls used to display search filters with details regarding name, role, state and properties for each accordion header. The filters categories are Neighborhood, Cuisine, and Price. The Neighborhood accordion is expanded to show neighborhoods in the Seattle area.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Name, Role, State and Properties</a:t>
            </a:r>
          </a:p>
          <a:p>
            <a:pPr marL="228600" lvl="0" indent="-228600">
              <a:buFont typeface="+mj-lt"/>
              <a:buAutoNum type="arabicPeriod"/>
            </a:pPr>
            <a:r>
              <a:rPr lang="en-US" sz="1200" kern="1200" dirty="0">
                <a:solidFill>
                  <a:schemeClr val="tx1"/>
                </a:solidFill>
                <a:effectLst/>
                <a:latin typeface="+mn-lt"/>
                <a:ea typeface="+mn-ea"/>
                <a:cs typeface="+mn-cs"/>
              </a:rPr>
              <a:t>label=“Neighborhood”, role=“button”, aria-expanded=“true”, AT: “Neighborhood, expanded, button”</a:t>
            </a:r>
          </a:p>
          <a:p>
            <a:pPr marL="228600" lvl="0" indent="-228600">
              <a:buFont typeface="+mj-lt"/>
              <a:buAutoNum type="arabicPeriod"/>
            </a:pPr>
            <a:r>
              <a:rPr lang="en-US" sz="1200" kern="1200" dirty="0">
                <a:solidFill>
                  <a:schemeClr val="tx1"/>
                </a:solidFill>
                <a:effectLst/>
                <a:latin typeface="+mn-lt"/>
                <a:ea typeface="+mn-ea"/>
                <a:cs typeface="+mn-cs"/>
              </a:rPr>
              <a:t>label=“Cuisine”, role=“button”, aria-expanded=“false”, AT: “Cuisine, collapsed, button”</a:t>
            </a:r>
          </a:p>
          <a:p>
            <a:pPr marL="228600" indent="-228600">
              <a:buFont typeface="+mj-lt"/>
              <a:buAutoNum type="arabicPeriod"/>
            </a:pPr>
            <a:r>
              <a:rPr lang="en-US" sz="1200" kern="1200" dirty="0">
                <a:solidFill>
                  <a:schemeClr val="tx1"/>
                </a:solidFill>
                <a:effectLst/>
                <a:latin typeface="+mn-lt"/>
                <a:ea typeface="+mn-ea"/>
                <a:cs typeface="+mn-cs"/>
              </a:rPr>
              <a:t>label=“Price”, role=“button”, aria-expanded=“false”, AT: “Price, collapsed, button”</a:t>
            </a:r>
            <a:r>
              <a:rPr lang="en-US" dirty="0">
                <a:effectLst/>
              </a:rPr>
              <a:t> </a:t>
            </a:r>
            <a:endParaRPr lang="en-US" dirty="0"/>
          </a:p>
        </p:txBody>
      </p:sp>
      <p:sp>
        <p:nvSpPr>
          <p:cNvPr id="4" name="Slide Number Placeholder 3"/>
          <p:cNvSpPr>
            <a:spLocks noGrp="1"/>
          </p:cNvSpPr>
          <p:nvPr>
            <p:ph type="sldNum" sz="quarter" idx="10"/>
          </p:nvPr>
        </p:nvSpPr>
        <p:spPr/>
        <p:txBody>
          <a:bodyPr/>
          <a:lstStyle/>
          <a:p>
            <a:fld id="{822FA31F-34A2-9849-8403-71A6DCF52303}" type="slidenum">
              <a:rPr lang="en-US" smtClean="0"/>
              <a:t>22</a:t>
            </a:fld>
            <a:endParaRPr lang="en-US"/>
          </a:p>
        </p:txBody>
      </p:sp>
    </p:spTree>
    <p:extLst>
      <p:ext uri="{BB962C8B-B14F-4D97-AF65-F5344CB8AC3E}">
        <p14:creationId xmlns:p14="http://schemas.microsoft.com/office/powerpoint/2010/main" val="1854973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kern="1200" dirty="0">
                <a:solidFill>
                  <a:schemeClr val="tx1"/>
                </a:solidFill>
                <a:effectLst/>
                <a:latin typeface="+mn-lt"/>
                <a:ea typeface="+mn-ea"/>
                <a:cs typeface="+mn-cs"/>
              </a:rPr>
              <a:t>Image description: Wireframe of a restaurant search results page annotated to indicate landmark regions for the search filters, sorting toolbar, search results and paginated navigation.</a:t>
            </a:r>
          </a:p>
          <a:p>
            <a:pPr marL="0" indent="0">
              <a:buFont typeface="+mj-lt"/>
              <a:buNone/>
            </a:pPr>
            <a:endParaRPr lang="en-US" sz="1200" kern="1200" dirty="0">
              <a:solidFill>
                <a:schemeClr val="tx1"/>
              </a:solidFill>
              <a:effectLst/>
              <a:latin typeface="+mn-lt"/>
              <a:ea typeface="+mn-ea"/>
              <a:cs typeface="+mn-cs"/>
            </a:endParaRPr>
          </a:p>
          <a:p>
            <a:pPr marL="0" indent="0">
              <a:buFont typeface="+mj-lt"/>
              <a:buNone/>
            </a:pPr>
            <a:r>
              <a:rPr lang="en-US" sz="1200" kern="1200" dirty="0">
                <a:solidFill>
                  <a:schemeClr val="tx1"/>
                </a:solidFill>
                <a:effectLst/>
                <a:latin typeface="+mn-lt"/>
                <a:ea typeface="+mn-ea"/>
                <a:cs typeface="+mn-cs"/>
              </a:rPr>
              <a:t>Landmarks</a:t>
            </a:r>
          </a:p>
          <a:p>
            <a:pPr marL="228600" indent="-228600">
              <a:buFont typeface="+mj-lt"/>
              <a:buAutoNum type="arabicPeriod"/>
            </a:pPr>
            <a:r>
              <a:rPr lang="en-US" sz="1200" kern="1200" dirty="0">
                <a:solidFill>
                  <a:schemeClr val="tx1"/>
                </a:solidFill>
                <a:effectLst/>
                <a:latin typeface="+mn-lt"/>
                <a:ea typeface="+mn-ea"/>
                <a:cs typeface="+mn-cs"/>
              </a:rPr>
              <a:t>role=“region”, aria-label=“Search Filters”</a:t>
            </a:r>
          </a:p>
          <a:p>
            <a:pPr marL="228600" indent="-228600">
              <a:buFont typeface="+mj-lt"/>
              <a:buAutoNum type="arabicPeriod"/>
            </a:pPr>
            <a:r>
              <a:rPr lang="en-US" sz="1200" kern="1200" dirty="0">
                <a:solidFill>
                  <a:schemeClr val="tx1"/>
                </a:solidFill>
                <a:effectLst/>
                <a:latin typeface="+mn-lt"/>
                <a:ea typeface="+mn-ea"/>
                <a:cs typeface="+mn-cs"/>
              </a:rPr>
              <a:t>role=“region”, aria-label=“Search Results”</a:t>
            </a:r>
          </a:p>
          <a:p>
            <a:pPr marL="228600" indent="-228600">
              <a:buFont typeface="+mj-lt"/>
              <a:buAutoNum type="arabicPeriod"/>
            </a:pPr>
            <a:r>
              <a:rPr lang="en-US" sz="1200" kern="1200" dirty="0">
                <a:solidFill>
                  <a:schemeClr val="tx1"/>
                </a:solidFill>
                <a:effectLst/>
                <a:latin typeface="+mn-lt"/>
                <a:ea typeface="+mn-ea"/>
                <a:cs typeface="+mn-cs"/>
              </a:rPr>
              <a:t>role=“toolbar”, aria-label=“Sorting Options”</a:t>
            </a:r>
          </a:p>
          <a:p>
            <a:pPr marL="228600" indent="-228600">
              <a:buFont typeface="+mj-lt"/>
              <a:buAutoNum type="arabicPeriod"/>
            </a:pPr>
            <a:r>
              <a:rPr lang="en-US" sz="1200" kern="1200" dirty="0">
                <a:solidFill>
                  <a:schemeClr val="tx1"/>
                </a:solidFill>
                <a:effectLst/>
                <a:latin typeface="+mn-lt"/>
                <a:ea typeface="+mn-ea"/>
                <a:cs typeface="+mn-cs"/>
              </a:rPr>
              <a:t>role=“navigation”, aria-label=“Pagination”</a:t>
            </a:r>
          </a:p>
          <a:p>
            <a:endParaRPr lang="en-US" dirty="0"/>
          </a:p>
          <a:p>
            <a:r>
              <a:rPr lang="en-US" sz="1200" kern="1200" dirty="0">
                <a:solidFill>
                  <a:schemeClr val="tx1"/>
                </a:solidFill>
                <a:effectLst/>
                <a:latin typeface="+mn-lt"/>
                <a:ea typeface="+mn-ea"/>
                <a:cs typeface="+mn-cs"/>
              </a:rPr>
              <a:t>Preferably headings would be used to describe each section and would be referenced using aria-</a:t>
            </a:r>
            <a:r>
              <a:rPr lang="en-US" sz="1200" kern="1200" dirty="0" err="1">
                <a:solidFill>
                  <a:schemeClr val="tx1"/>
                </a:solidFill>
                <a:effectLst/>
                <a:latin typeface="+mn-lt"/>
                <a:ea typeface="+mn-ea"/>
                <a:cs typeface="+mn-cs"/>
              </a:rPr>
              <a:t>labelledby</a:t>
            </a:r>
            <a:r>
              <a:rPr lang="en-US" sz="1200" kern="1200" dirty="0">
                <a:solidFill>
                  <a:schemeClr val="tx1"/>
                </a:solidFill>
                <a:effectLst/>
                <a:latin typeface="+mn-lt"/>
                <a:ea typeface="+mn-ea"/>
                <a:cs typeface="+mn-cs"/>
              </a:rPr>
              <a:t> instead of a static aria-label value.</a:t>
            </a:r>
          </a:p>
        </p:txBody>
      </p:sp>
      <p:sp>
        <p:nvSpPr>
          <p:cNvPr id="4" name="Slide Number Placeholder 3"/>
          <p:cNvSpPr>
            <a:spLocks noGrp="1"/>
          </p:cNvSpPr>
          <p:nvPr>
            <p:ph type="sldNum" sz="quarter" idx="10"/>
          </p:nvPr>
        </p:nvSpPr>
        <p:spPr/>
        <p:txBody>
          <a:bodyPr/>
          <a:lstStyle/>
          <a:p>
            <a:fld id="{822FA31F-34A2-9849-8403-71A6DCF52303}" type="slidenum">
              <a:rPr lang="en-US" smtClean="0"/>
              <a:t>24</a:t>
            </a:fld>
            <a:endParaRPr lang="en-US"/>
          </a:p>
        </p:txBody>
      </p:sp>
    </p:spTree>
    <p:extLst>
      <p:ext uri="{BB962C8B-B14F-4D97-AF65-F5344CB8AC3E}">
        <p14:creationId xmlns:p14="http://schemas.microsoft.com/office/powerpoint/2010/main" val="1052341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WCAG 2.0 online for details on these criteria.</a:t>
            </a:r>
          </a:p>
        </p:txBody>
      </p:sp>
      <p:sp>
        <p:nvSpPr>
          <p:cNvPr id="4" name="Slide Number Placeholder 3"/>
          <p:cNvSpPr>
            <a:spLocks noGrp="1"/>
          </p:cNvSpPr>
          <p:nvPr>
            <p:ph type="sldNum" sz="quarter" idx="10"/>
          </p:nvPr>
        </p:nvSpPr>
        <p:spPr/>
        <p:txBody>
          <a:bodyPr/>
          <a:lstStyle/>
          <a:p>
            <a:fld id="{822FA31F-34A2-9849-8403-71A6DCF52303}" type="slidenum">
              <a:rPr lang="en-US" smtClean="0"/>
              <a:t>26</a:t>
            </a:fld>
            <a:endParaRPr lang="en-US"/>
          </a:p>
        </p:txBody>
      </p:sp>
    </p:spTree>
    <p:extLst>
      <p:ext uri="{BB962C8B-B14F-4D97-AF65-F5344CB8AC3E}">
        <p14:creationId xmlns:p14="http://schemas.microsoft.com/office/powerpoint/2010/main" val="420148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interact</a:t>
            </a:r>
            <a:r>
              <a:rPr lang="en-US" baseline="0" dirty="0"/>
              <a:t> with a lot of people who know little to nothing about accessibility, but are being tasked with making their applications accessible. Until we a have a certain level of fluency in accessibility I tend to document accessibility requirements in detail. This is in part to educate and to anticipate where questions may arise. Ultimately, the point of this presentation today is to get us talking.</a:t>
            </a:r>
            <a:endParaRPr lang="en-US" dirty="0"/>
          </a:p>
        </p:txBody>
      </p:sp>
      <p:sp>
        <p:nvSpPr>
          <p:cNvPr id="4" name="Slide Number Placeholder 3"/>
          <p:cNvSpPr>
            <a:spLocks noGrp="1"/>
          </p:cNvSpPr>
          <p:nvPr>
            <p:ph type="sldNum" sz="quarter" idx="10"/>
          </p:nvPr>
        </p:nvSpPr>
        <p:spPr/>
        <p:txBody>
          <a:bodyPr/>
          <a:lstStyle/>
          <a:p>
            <a:fld id="{822FA31F-34A2-9849-8403-71A6DCF52303}" type="slidenum">
              <a:rPr lang="en-US" smtClean="0"/>
              <a:t>3</a:t>
            </a:fld>
            <a:endParaRPr lang="en-US"/>
          </a:p>
        </p:txBody>
      </p:sp>
    </p:spTree>
    <p:extLst>
      <p:ext uri="{BB962C8B-B14F-4D97-AF65-F5344CB8AC3E}">
        <p14:creationId xmlns:p14="http://schemas.microsoft.com/office/powerpoint/2010/main" val="1422160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Typically, each of the single components have direct relationships to WCAG 2.0 criterion. For example, Images are covered by 1.1.1 Non-text Content. Complex components are combinations and single components and also be covered by 1.3.2 Meaningful Sequence.</a:t>
            </a:r>
          </a:p>
        </p:txBody>
      </p:sp>
      <p:sp>
        <p:nvSpPr>
          <p:cNvPr id="4" name="Slide Number Placeholder 3"/>
          <p:cNvSpPr>
            <a:spLocks noGrp="1"/>
          </p:cNvSpPr>
          <p:nvPr>
            <p:ph type="sldNum" sz="quarter" idx="10"/>
          </p:nvPr>
        </p:nvSpPr>
        <p:spPr/>
        <p:txBody>
          <a:bodyPr/>
          <a:lstStyle/>
          <a:p>
            <a:fld id="{822FA31F-34A2-9849-8403-71A6DCF52303}" type="slidenum">
              <a:rPr lang="en-US" smtClean="0"/>
              <a:t>27</a:t>
            </a:fld>
            <a:endParaRPr lang="en-US"/>
          </a:p>
        </p:txBody>
      </p:sp>
    </p:spTree>
    <p:extLst>
      <p:ext uri="{BB962C8B-B14F-4D97-AF65-F5344CB8AC3E}">
        <p14:creationId xmlns:p14="http://schemas.microsoft.com/office/powerpoint/2010/main" val="206856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the Sarah </a:t>
            </a:r>
            <a:r>
              <a:rPr lang="en-US" dirty="0" err="1"/>
              <a:t>Pulis</a:t>
            </a:r>
            <a:r>
              <a:rPr lang="en-US" dirty="0"/>
              <a:t> presentation, </a:t>
            </a:r>
            <a:r>
              <a:rPr lang="en-US" u="sng" dirty="0">
                <a:hlinkClick r:id="rId3"/>
              </a:rPr>
              <a:t>Reusable Acceptance Criteria and Test Cases for Accessibility</a:t>
            </a:r>
            <a:r>
              <a:rPr lang="en-US" u="none" dirty="0"/>
              <a:t>.</a:t>
            </a:r>
          </a:p>
        </p:txBody>
      </p:sp>
      <p:sp>
        <p:nvSpPr>
          <p:cNvPr id="4" name="Slide Number Placeholder 3"/>
          <p:cNvSpPr>
            <a:spLocks noGrp="1"/>
          </p:cNvSpPr>
          <p:nvPr>
            <p:ph type="sldNum" sz="quarter" idx="10"/>
          </p:nvPr>
        </p:nvSpPr>
        <p:spPr/>
        <p:txBody>
          <a:bodyPr/>
          <a:lstStyle/>
          <a:p>
            <a:fld id="{822FA31F-34A2-9849-8403-71A6DCF52303}" type="slidenum">
              <a:rPr lang="en-US" smtClean="0"/>
              <a:t>28</a:t>
            </a:fld>
            <a:endParaRPr lang="en-US"/>
          </a:p>
        </p:txBody>
      </p:sp>
    </p:spTree>
    <p:extLst>
      <p:ext uri="{BB962C8B-B14F-4D97-AF65-F5344CB8AC3E}">
        <p14:creationId xmlns:p14="http://schemas.microsoft.com/office/powerpoint/2010/main" val="2169598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2FA31F-34A2-9849-8403-71A6DCF52303}" type="slidenum">
              <a:rPr lang="en-US" smtClean="0"/>
              <a:t>30</a:t>
            </a:fld>
            <a:endParaRPr lang="en-US"/>
          </a:p>
        </p:txBody>
      </p:sp>
    </p:spTree>
    <p:extLst>
      <p:ext uri="{BB962C8B-B14F-4D97-AF65-F5344CB8AC3E}">
        <p14:creationId xmlns:p14="http://schemas.microsoft.com/office/powerpoint/2010/main" val="837345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2FA31F-34A2-9849-8403-71A6DCF52303}" type="slidenum">
              <a:rPr lang="en-US" smtClean="0"/>
              <a:t>31</a:t>
            </a:fld>
            <a:endParaRPr lang="en-US"/>
          </a:p>
        </p:txBody>
      </p:sp>
    </p:spTree>
    <p:extLst>
      <p:ext uri="{BB962C8B-B14F-4D97-AF65-F5344CB8AC3E}">
        <p14:creationId xmlns:p14="http://schemas.microsoft.com/office/powerpoint/2010/main" val="1337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lofty</a:t>
            </a:r>
            <a:r>
              <a:rPr lang="en-US" baseline="0" dirty="0"/>
              <a:t> goal of which I haven’t fully achieved success. What I share with you today are things that I commonly do in my own work and have seen different versions of from other accessibility professionals.</a:t>
            </a:r>
            <a:endParaRPr lang="en-US" dirty="0"/>
          </a:p>
        </p:txBody>
      </p:sp>
      <p:sp>
        <p:nvSpPr>
          <p:cNvPr id="4" name="Slide Number Placeholder 3"/>
          <p:cNvSpPr>
            <a:spLocks noGrp="1"/>
          </p:cNvSpPr>
          <p:nvPr>
            <p:ph type="sldNum" sz="quarter" idx="10"/>
          </p:nvPr>
        </p:nvSpPr>
        <p:spPr/>
        <p:txBody>
          <a:bodyPr/>
          <a:lstStyle/>
          <a:p>
            <a:fld id="{822FA31F-34A2-9849-8403-71A6DCF52303}" type="slidenum">
              <a:rPr lang="en-US" smtClean="0"/>
              <a:t>4</a:t>
            </a:fld>
            <a:endParaRPr lang="en-US"/>
          </a:p>
        </p:txBody>
      </p:sp>
    </p:spTree>
    <p:extLst>
      <p:ext uri="{BB962C8B-B14F-4D97-AF65-F5344CB8AC3E}">
        <p14:creationId xmlns:p14="http://schemas.microsoft.com/office/powerpoint/2010/main" val="2077783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representative</a:t>
            </a:r>
            <a:r>
              <a:rPr lang="en-US" baseline="0" dirty="0"/>
              <a:t> </a:t>
            </a:r>
            <a:r>
              <a:rPr lang="en-US" dirty="0"/>
              <a:t>list</a:t>
            </a:r>
            <a:r>
              <a:rPr lang="en-US" baseline="0" dirty="0"/>
              <a:t> which may include additional roles not listed. </a:t>
            </a:r>
            <a:r>
              <a:rPr lang="en-US" sz="1200" kern="1200" dirty="0">
                <a:solidFill>
                  <a:schemeClr val="tx1"/>
                </a:solidFill>
                <a:effectLst/>
                <a:latin typeface="+mn-lt"/>
                <a:ea typeface="+mn-ea"/>
                <a:cs typeface="+mn-cs"/>
              </a:rPr>
              <a:t>Can you think of anyone else who would define accessibility requirements for your project?</a:t>
            </a:r>
            <a:r>
              <a:rPr lang="en-US" dirty="0">
                <a:effectLst/>
              </a:rPr>
              <a:t> </a:t>
            </a:r>
            <a:endParaRPr lang="en-US" baseline="0" dirty="0"/>
          </a:p>
        </p:txBody>
      </p:sp>
      <p:sp>
        <p:nvSpPr>
          <p:cNvPr id="4" name="Slide Number Placeholder 3"/>
          <p:cNvSpPr>
            <a:spLocks noGrp="1"/>
          </p:cNvSpPr>
          <p:nvPr>
            <p:ph type="sldNum" sz="quarter" idx="10"/>
          </p:nvPr>
        </p:nvSpPr>
        <p:spPr/>
        <p:txBody>
          <a:bodyPr/>
          <a:lstStyle/>
          <a:p>
            <a:fld id="{822FA31F-34A2-9849-8403-71A6DCF52303}" type="slidenum">
              <a:rPr lang="en-US" smtClean="0"/>
              <a:t>5</a:t>
            </a:fld>
            <a:endParaRPr lang="en-US"/>
          </a:p>
        </p:txBody>
      </p:sp>
    </p:spTree>
    <p:extLst>
      <p:ext uri="{BB962C8B-B14F-4D97-AF65-F5344CB8AC3E}">
        <p14:creationId xmlns:p14="http://schemas.microsoft.com/office/powerpoint/2010/main" val="79202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Who else might utilize the accessibility requirements you define?</a:t>
            </a:r>
            <a:r>
              <a:rPr lang="en-US" dirty="0">
                <a:effectLst/>
              </a:rPr>
              <a:t> </a:t>
            </a:r>
            <a:endParaRPr lang="en-US" dirty="0"/>
          </a:p>
        </p:txBody>
      </p:sp>
      <p:sp>
        <p:nvSpPr>
          <p:cNvPr id="4" name="Slide Number Placeholder 3"/>
          <p:cNvSpPr>
            <a:spLocks noGrp="1"/>
          </p:cNvSpPr>
          <p:nvPr>
            <p:ph type="sldNum" sz="quarter" idx="10"/>
          </p:nvPr>
        </p:nvSpPr>
        <p:spPr/>
        <p:txBody>
          <a:bodyPr/>
          <a:lstStyle/>
          <a:p>
            <a:fld id="{822FA31F-34A2-9849-8403-71A6DCF52303}" type="slidenum">
              <a:rPr lang="en-US" smtClean="0"/>
              <a:t>6</a:t>
            </a:fld>
            <a:endParaRPr lang="en-US"/>
          </a:p>
        </p:txBody>
      </p:sp>
    </p:spTree>
    <p:extLst>
      <p:ext uri="{BB962C8B-B14F-4D97-AF65-F5344CB8AC3E}">
        <p14:creationId xmlns:p14="http://schemas.microsoft.com/office/powerpoint/2010/main" val="1895166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will be looking at a few methods of expressing accessibility requirements that will help to address the </a:t>
            </a:r>
            <a:r>
              <a:rPr lang="en-US" sz="1200" u="sng" kern="1200" dirty="0">
                <a:solidFill>
                  <a:schemeClr val="tx1"/>
                </a:solidFill>
                <a:effectLst/>
                <a:latin typeface="+mn-lt"/>
                <a:ea typeface="+mn-ea"/>
                <a:cs typeface="+mn-cs"/>
                <a:hlinkClick r:id="rId3"/>
              </a:rPr>
              <a:t>WCAG principles</a:t>
            </a:r>
            <a:r>
              <a:rPr lang="en-US" sz="1200" kern="1200" dirty="0">
                <a:solidFill>
                  <a:schemeClr val="tx1"/>
                </a:solidFill>
                <a:effectLst/>
                <a:latin typeface="+mn-lt"/>
                <a:ea typeface="+mn-ea"/>
                <a:cs typeface="+mn-cs"/>
              </a:rPr>
              <a:t>; Perceivable, Operable, Understandable and Robust. In particular we will look at a</a:t>
            </a:r>
            <a:r>
              <a:rPr lang="en-US" sz="1200" kern="1200" baseline="0" dirty="0">
                <a:solidFill>
                  <a:schemeClr val="tx1"/>
                </a:solidFill>
                <a:effectLst/>
                <a:latin typeface="+mn-lt"/>
                <a:ea typeface="+mn-ea"/>
                <a:cs typeface="+mn-cs"/>
              </a:rPr>
              <a:t> set of graphical elements used to help communicate accessibility requirements in wireframes or design comps and how those assets can be includes in user stories.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What other formats do you use to communicate accessibility requirements?</a:t>
            </a:r>
          </a:p>
          <a:p>
            <a:endParaRPr lang="en-US" dirty="0"/>
          </a:p>
        </p:txBody>
      </p:sp>
      <p:sp>
        <p:nvSpPr>
          <p:cNvPr id="4" name="Slide Number Placeholder 3"/>
          <p:cNvSpPr>
            <a:spLocks noGrp="1"/>
          </p:cNvSpPr>
          <p:nvPr>
            <p:ph type="sldNum" sz="quarter" idx="10"/>
          </p:nvPr>
        </p:nvSpPr>
        <p:spPr/>
        <p:txBody>
          <a:bodyPr/>
          <a:lstStyle/>
          <a:p>
            <a:fld id="{822FA31F-34A2-9849-8403-71A6DCF52303}" type="slidenum">
              <a:rPr lang="en-US" smtClean="0"/>
              <a:t>7</a:t>
            </a:fld>
            <a:endParaRPr lang="en-US"/>
          </a:p>
        </p:txBody>
      </p:sp>
    </p:spTree>
    <p:extLst>
      <p:ext uri="{BB962C8B-B14F-4D97-AF65-F5344CB8AC3E}">
        <p14:creationId xmlns:p14="http://schemas.microsoft.com/office/powerpoint/2010/main" val="300965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presenting three methods in which to deliver accessibility requirements: user stories, design specs and test cases.</a:t>
            </a:r>
          </a:p>
        </p:txBody>
      </p:sp>
      <p:sp>
        <p:nvSpPr>
          <p:cNvPr id="4" name="Slide Number Placeholder 3"/>
          <p:cNvSpPr>
            <a:spLocks noGrp="1"/>
          </p:cNvSpPr>
          <p:nvPr>
            <p:ph type="sldNum" sz="quarter" idx="10"/>
          </p:nvPr>
        </p:nvSpPr>
        <p:spPr/>
        <p:txBody>
          <a:bodyPr/>
          <a:lstStyle/>
          <a:p>
            <a:fld id="{822FA31F-34A2-9849-8403-71A6DCF52303}" type="slidenum">
              <a:rPr lang="en-US" smtClean="0"/>
              <a:t>8</a:t>
            </a:fld>
            <a:endParaRPr lang="en-US"/>
          </a:p>
        </p:txBody>
      </p:sp>
    </p:spTree>
    <p:extLst>
      <p:ext uri="{BB962C8B-B14F-4D97-AF65-F5344CB8AC3E}">
        <p14:creationId xmlns:p14="http://schemas.microsoft.com/office/powerpoint/2010/main" val="3860172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Image description: A design spec with an annotated wireframe of a search results interface to find a local restaurant. On the left is a set of accordion controls to filter search results. The main content contains the search results, a toolbar to sort by Rating or Alphabetically and pagination controls following search results.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One of the key requirements to communicate is the order in which a user interacts with an interface. This a common interface used to search and filter a set of information. In this example, I am searching for restaurants near me. Along the left rail is a set of collapsed accordion style categories of filters; Neighborhood, Cuisine, and Price. In the main content area to the right of the filters is a set of search results displayed as a grid of cards. Each of the cards summarizes a result and may include related links or calls to action. There is a toolbar above the results which allows you to sort the results by rating or alphabetically. Below the first set of results is a navigation region in a numbered pagination format with a “next” and “last page” link.</a:t>
            </a:r>
          </a:p>
        </p:txBody>
      </p:sp>
      <p:sp>
        <p:nvSpPr>
          <p:cNvPr id="4" name="Slide Number Placeholder 3"/>
          <p:cNvSpPr>
            <a:spLocks noGrp="1"/>
          </p:cNvSpPr>
          <p:nvPr>
            <p:ph type="sldNum" sz="quarter" idx="10"/>
          </p:nvPr>
        </p:nvSpPr>
        <p:spPr/>
        <p:txBody>
          <a:bodyPr/>
          <a:lstStyle/>
          <a:p>
            <a:fld id="{822FA31F-34A2-9849-8403-71A6DCF52303}" type="slidenum">
              <a:rPr lang="en-US" smtClean="0"/>
              <a:t>9</a:t>
            </a:fld>
            <a:endParaRPr lang="en-US"/>
          </a:p>
        </p:txBody>
      </p:sp>
    </p:spTree>
    <p:extLst>
      <p:ext uri="{BB962C8B-B14F-4D97-AF65-F5344CB8AC3E}">
        <p14:creationId xmlns:p14="http://schemas.microsoft.com/office/powerpoint/2010/main" val="218477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lots of ways you can slice functionality. Typically, user stories encompass a complete slice of functionality. For the purposes of this presentation I am slicing functionality into more discreet pieces for the purposes of clarity and more discreet test definition.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 not an all or nothing situation. Take from this example the elements that are useful to help you define and test a requirement.</a:t>
            </a:r>
          </a:p>
        </p:txBody>
      </p:sp>
      <p:sp>
        <p:nvSpPr>
          <p:cNvPr id="4" name="Slide Number Placeholder 3"/>
          <p:cNvSpPr>
            <a:spLocks noGrp="1"/>
          </p:cNvSpPr>
          <p:nvPr>
            <p:ph type="sldNum" sz="quarter" idx="10"/>
          </p:nvPr>
        </p:nvSpPr>
        <p:spPr/>
        <p:txBody>
          <a:bodyPr/>
          <a:lstStyle/>
          <a:p>
            <a:fld id="{822FA31F-34A2-9849-8403-71A6DCF52303}" type="slidenum">
              <a:rPr lang="en-US" smtClean="0"/>
              <a:t>11</a:t>
            </a:fld>
            <a:endParaRPr lang="en-US"/>
          </a:p>
        </p:txBody>
      </p:sp>
    </p:spTree>
    <p:extLst>
      <p:ext uri="{BB962C8B-B14F-4D97-AF65-F5344CB8AC3E}">
        <p14:creationId xmlns:p14="http://schemas.microsoft.com/office/powerpoint/2010/main" val="11922685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7BFCDF3-9A6B-E64D-9393-43B2D92F790B}"/>
              </a:ext>
            </a:extLst>
          </p:cNvPr>
          <p:cNvGrpSpPr/>
          <p:nvPr userDrawn="1"/>
        </p:nvGrpSpPr>
        <p:grpSpPr>
          <a:xfrm>
            <a:off x="128" y="0"/>
            <a:ext cx="12191999" cy="6858000"/>
            <a:chOff x="128" y="0"/>
            <a:chExt cx="12188824" cy="6858000"/>
          </a:xfrm>
        </p:grpSpPr>
        <p:pic>
          <p:nvPicPr>
            <p:cNvPr id="6" name="Picture 5">
              <a:extLst>
                <a:ext uri="{FF2B5EF4-FFF2-40B4-BE49-F238E27FC236}">
                  <a16:creationId xmlns:a16="http://schemas.microsoft.com/office/drawing/2014/main" id="{2B77F8E8-FAE2-204B-9304-FD0C959DE5F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28" y="0"/>
              <a:ext cx="12188824" cy="6858000"/>
            </a:xfrm>
            <a:prstGeom prst="rect">
              <a:avLst/>
            </a:prstGeom>
          </p:spPr>
        </p:pic>
        <p:pic>
          <p:nvPicPr>
            <p:cNvPr id="7" name="Picture 6">
              <a:extLst>
                <a:ext uri="{FF2B5EF4-FFF2-40B4-BE49-F238E27FC236}">
                  <a16:creationId xmlns:a16="http://schemas.microsoft.com/office/drawing/2014/main" id="{073833C9-284B-1240-8119-EFDC96D27AD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21690" y="6299002"/>
              <a:ext cx="835068" cy="365760"/>
            </a:xfrm>
            <a:prstGeom prst="rect">
              <a:avLst/>
            </a:prstGeom>
          </p:spPr>
        </p:pic>
      </p:grpSp>
      <p:sp>
        <p:nvSpPr>
          <p:cNvPr id="8" name="Rectangle 7">
            <a:extLst>
              <a:ext uri="{FF2B5EF4-FFF2-40B4-BE49-F238E27FC236}">
                <a16:creationId xmlns:a16="http://schemas.microsoft.com/office/drawing/2014/main" id="{75510F56-E9A3-0C48-9DDB-359992F07D43}"/>
              </a:ext>
            </a:extLst>
          </p:cNvPr>
          <p:cNvSpPr/>
          <p:nvPr userDrawn="1"/>
        </p:nvSpPr>
        <p:spPr>
          <a:xfrm>
            <a:off x="128" y="836908"/>
            <a:ext cx="12192000" cy="526885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8">
            <a:extLst>
              <a:ext uri="{FF2B5EF4-FFF2-40B4-BE49-F238E27FC236}">
                <a16:creationId xmlns:a16="http://schemas.microsoft.com/office/drawing/2014/main" id="{738D33C5-D23C-6B48-AE09-2C2759A9210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41349" y="-2359"/>
            <a:ext cx="418018" cy="68575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0F13BCE-2EA5-7140-B878-C3E00E0539D8}" type="datetimeFigureOut">
              <a:rPr lang="en-US" smtClean="0"/>
              <a:t>3/22/18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CD66688-E8E5-EF45-B3E3-666346FBECF4}"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0F13BCE-2EA5-7140-B878-C3E00E0539D8}" type="datetimeFigureOut">
              <a:rPr lang="en-US" smtClean="0"/>
              <a:t>3/22/18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CD66688-E8E5-EF45-B3E3-666346FBECF4}"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69036"/>
            <a:ext cx="10515600" cy="748057"/>
          </a:xfrm>
        </p:spPr>
        <p:txBody>
          <a:bodyPr anchor="t"/>
          <a:lstStyle/>
          <a:p>
            <a:r>
              <a:rPr lang="en-US" dirty="0"/>
              <a:t>Click to edit Master title style</a:t>
            </a:r>
          </a:p>
        </p:txBody>
      </p:sp>
      <p:sp>
        <p:nvSpPr>
          <p:cNvPr id="3" name="Content Placeholder 2"/>
          <p:cNvSpPr>
            <a:spLocks noGrp="1"/>
          </p:cNvSpPr>
          <p:nvPr>
            <p:ph idx="1"/>
          </p:nvPr>
        </p:nvSpPr>
        <p:spPr>
          <a:xfrm>
            <a:off x="838200" y="1460588"/>
            <a:ext cx="10515600" cy="4690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0F13BCE-2EA5-7140-B878-C3E00E0539D8}" type="datetimeFigureOut">
              <a:rPr lang="en-US" smtClean="0"/>
              <a:t>3/22/18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CD66688-E8E5-EF45-B3E3-666346FBECF4}"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0F13BCE-2EA5-7140-B878-C3E00E0539D8}" type="datetimeFigureOut">
              <a:rPr lang="en-US" smtClean="0"/>
              <a:t>3/22/18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CCD66688-E8E5-EF45-B3E3-666346FBECF4}"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0F13BCE-2EA5-7140-B878-C3E00E0539D8}" type="datetimeFigureOut">
              <a:rPr lang="en-US" smtClean="0"/>
              <a:t>3/22/18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CD66688-E8E5-EF45-B3E3-666346FBECF4}"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10F13BCE-2EA5-7140-B878-C3E00E0539D8}" type="datetimeFigureOut">
              <a:rPr lang="en-US" smtClean="0"/>
              <a:t>3/22/18</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CCD66688-E8E5-EF45-B3E3-666346FBECF4}"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0F13BCE-2EA5-7140-B878-C3E00E0539D8}" type="datetimeFigureOut">
              <a:rPr lang="en-US" smtClean="0"/>
              <a:t>3/22/18</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CCD66688-E8E5-EF45-B3E3-666346FBECF4}"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0F13BCE-2EA5-7140-B878-C3E00E0539D8}" type="datetimeFigureOut">
              <a:rPr lang="en-US" smtClean="0"/>
              <a:t>3/22/18</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CD66688-E8E5-EF45-B3E3-666346FBECF4}"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0F13BCE-2EA5-7140-B878-C3E00E0539D8}" type="datetimeFigureOut">
              <a:rPr lang="en-US" smtClean="0"/>
              <a:t>3/22/18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CD66688-E8E5-EF45-B3E3-666346FBECF4}"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0F13BCE-2EA5-7140-B878-C3E00E0539D8}" type="datetimeFigureOut">
              <a:rPr lang="en-US" smtClean="0"/>
              <a:t>3/22/18</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CCD66688-E8E5-EF45-B3E3-666346FBECF4}"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5322E98-B4E6-BB4E-89C6-C7BC32A9366D}"/>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2890" t="16158" r="2251" b="20058"/>
          <a:stretch/>
        </p:blipFill>
        <p:spPr>
          <a:xfrm>
            <a:off x="0" y="0"/>
            <a:ext cx="12202797" cy="6858000"/>
          </a:xfrm>
          <a:prstGeom prst="rect">
            <a:avLst/>
          </a:prstGeom>
        </p:spPr>
      </p:pic>
      <p:sp>
        <p:nvSpPr>
          <p:cNvPr id="9" name="Rectangle 5">
            <a:extLst>
              <a:ext uri="{FF2B5EF4-FFF2-40B4-BE49-F238E27FC236}">
                <a16:creationId xmlns:a16="http://schemas.microsoft.com/office/drawing/2014/main" id="{A7AF7A9C-4BDA-7043-BB5D-2308D81E3811}"/>
              </a:ext>
            </a:extLst>
          </p:cNvPr>
          <p:cNvSpPr>
            <a:spLocks noChangeArrowheads="1"/>
          </p:cNvSpPr>
          <p:nvPr userDrawn="1"/>
        </p:nvSpPr>
        <p:spPr bwMode="auto">
          <a:xfrm>
            <a:off x="1" y="225630"/>
            <a:ext cx="12192000" cy="6216734"/>
          </a:xfrm>
          <a:prstGeom prst="rect">
            <a:avLst/>
          </a:prstGeom>
          <a:solidFill>
            <a:schemeClr val="bg1"/>
          </a:solidFill>
          <a:ln w="12700">
            <a:miter lim="400000"/>
          </a:ln>
        </p:spPr>
        <p:txBody>
          <a:bodyPr lIns="0" tIns="0" rIns="0" bIns="0" anchor="ctr"/>
          <a:lstStyle/>
          <a:p>
            <a:pPr lvl="0" algn="ctr" defTabSz="825500"/>
            <a:endParaRPr lang="en-US" sz="3600" b="0" i="0" u="none">
              <a:solidFill>
                <a:srgbClr val="FFFFFF"/>
              </a:solidFill>
              <a:latin typeface="+mj-lt"/>
              <a:ea typeface="+mj-ea"/>
              <a:cs typeface="+mj-cs"/>
              <a:sym typeface="Helvetica Light"/>
            </a:endParaRP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DF599AE9-C6B9-E74A-B6EA-5455B9CCF47B}"/>
              </a:ext>
            </a:extLst>
          </p:cNvPr>
          <p:cNvSpPr>
            <a:spLocks noGrp="1"/>
          </p:cNvSpPr>
          <p:nvPr>
            <p:ph type="dt" sz="half" idx="2"/>
          </p:nvPr>
        </p:nvSpPr>
        <p:spPr>
          <a:xfrm>
            <a:off x="5588001" y="6629400"/>
            <a:ext cx="1016000" cy="168274"/>
          </a:xfrm>
          <a:prstGeom prst="rect">
            <a:avLst/>
          </a:prstGeom>
        </p:spPr>
        <p:txBody>
          <a:bodyPr vert="horz" lIns="108829" tIns="54414" rIns="108829" bIns="54414" rtlCol="0" anchor="ctr"/>
          <a:lstStyle>
            <a:lvl1pPr algn="ctr">
              <a:defRPr sz="800">
                <a:solidFill>
                  <a:schemeClr val="bg1"/>
                </a:solidFill>
              </a:defRPr>
            </a:lvl1pPr>
          </a:lstStyle>
          <a:p>
            <a:fld id="{10F13BCE-2EA5-7140-B878-C3E00E0539D8}" type="datetimeFigureOut">
              <a:rPr lang="en-US" smtClean="0"/>
              <a:t>3/22/18</a:t>
            </a:fld>
            <a:endParaRPr lang="en-US" dirty="0"/>
          </a:p>
        </p:txBody>
      </p:sp>
      <p:sp>
        <p:nvSpPr>
          <p:cNvPr id="11" name="Footer Placeholder 4">
            <a:extLst>
              <a:ext uri="{FF2B5EF4-FFF2-40B4-BE49-F238E27FC236}">
                <a16:creationId xmlns:a16="http://schemas.microsoft.com/office/drawing/2014/main" id="{33325B96-C363-2A49-AE71-2C35DCF95387}"/>
              </a:ext>
            </a:extLst>
          </p:cNvPr>
          <p:cNvSpPr>
            <a:spLocks noGrp="1"/>
          </p:cNvSpPr>
          <p:nvPr>
            <p:ph type="ftr" sz="quarter" idx="3"/>
          </p:nvPr>
        </p:nvSpPr>
        <p:spPr>
          <a:xfrm>
            <a:off x="281515" y="6629400"/>
            <a:ext cx="5204885" cy="168274"/>
          </a:xfrm>
          <a:prstGeom prst="rect">
            <a:avLst/>
          </a:prstGeom>
        </p:spPr>
        <p:txBody>
          <a:bodyPr vert="horz" lIns="0" tIns="54414" rIns="108829" bIns="54414" rtlCol="0" anchor="ctr"/>
          <a:lstStyle>
            <a:lvl1pPr algn="l">
              <a:defRPr sz="800">
                <a:solidFill>
                  <a:schemeClr val="bg1"/>
                </a:solidFill>
              </a:defRPr>
            </a:lvl1pPr>
          </a:lstStyle>
          <a:p>
            <a:endParaRPr lang="en-US"/>
          </a:p>
        </p:txBody>
      </p:sp>
      <p:sp>
        <p:nvSpPr>
          <p:cNvPr id="12" name="Slide Number Placeholder 5">
            <a:extLst>
              <a:ext uri="{FF2B5EF4-FFF2-40B4-BE49-F238E27FC236}">
                <a16:creationId xmlns:a16="http://schemas.microsoft.com/office/drawing/2014/main" id="{6D16DB58-90E8-DD47-8A4D-60780858F55C}"/>
              </a:ext>
            </a:extLst>
          </p:cNvPr>
          <p:cNvSpPr>
            <a:spLocks noGrp="1"/>
          </p:cNvSpPr>
          <p:nvPr>
            <p:ph type="sldNum" sz="quarter" idx="4"/>
          </p:nvPr>
        </p:nvSpPr>
        <p:spPr>
          <a:xfrm>
            <a:off x="5588001" y="6477000"/>
            <a:ext cx="1016000" cy="168274"/>
          </a:xfrm>
          <a:prstGeom prst="rect">
            <a:avLst/>
          </a:prstGeom>
        </p:spPr>
        <p:txBody>
          <a:bodyPr vert="horz" lIns="108829" tIns="54414" rIns="108829" bIns="54414" rtlCol="0" anchor="ctr"/>
          <a:lstStyle>
            <a:lvl1pPr algn="r">
              <a:defRPr sz="800">
                <a:solidFill>
                  <a:schemeClr val="bg1"/>
                </a:solidFill>
              </a:defRPr>
            </a:lvl1pPr>
          </a:lstStyle>
          <a:p>
            <a:fld id="{CCD66688-E8E5-EF45-B3E3-666346FBECF4}" type="slidenum">
              <a:rPr lang="en-US" smtClean="0"/>
              <a:t>‹#›</a:t>
            </a:fld>
            <a:endParaRPr lang="en-US"/>
          </a:p>
        </p:txBody>
      </p:sp>
      <p:sp>
        <p:nvSpPr>
          <p:cNvPr id="19" name="Rectangle 21">
            <a:extLst>
              <a:ext uri="{FF2B5EF4-FFF2-40B4-BE49-F238E27FC236}">
                <a16:creationId xmlns:a16="http://schemas.microsoft.com/office/drawing/2014/main" id="{6494875C-10F0-794B-9EF1-E299E76B57E3}"/>
              </a:ext>
            </a:extLst>
          </p:cNvPr>
          <p:cNvSpPr>
            <a:spLocks noChangeArrowheads="1"/>
          </p:cNvSpPr>
          <p:nvPr userDrawn="1"/>
        </p:nvSpPr>
        <p:spPr bwMode="auto">
          <a:xfrm>
            <a:off x="304800" y="6487239"/>
            <a:ext cx="5183029" cy="107722"/>
          </a:xfrm>
          <a:prstGeom prst="rect">
            <a:avLst/>
          </a:prstGeom>
          <a:noFill/>
          <a:ln w="9525">
            <a:noFill/>
            <a:miter lim="800000"/>
            <a:headEnd/>
            <a:tailEnd/>
          </a:ln>
        </p:spPr>
        <p:txBody>
          <a:bodyPr wrap="square" lIns="0" tIns="0" rIns="0" bIns="0" anchor="b">
            <a:spAutoFit/>
          </a:bodyPr>
          <a:lstStyle/>
          <a:p>
            <a:r>
              <a:rPr lang="en-US" sz="700" dirty="0">
                <a:solidFill>
                  <a:srgbClr val="FFFFFF"/>
                </a:solidFill>
                <a:latin typeface="Adobe Clean" pitchFamily="-111" charset="0"/>
              </a:rPr>
              <a:t>© 2015 Adobe Systems Incorporated.  All Rights Reserved. </a:t>
            </a:r>
          </a:p>
        </p:txBody>
      </p:sp>
      <p:pic>
        <p:nvPicPr>
          <p:cNvPr id="20" name="Picture 19">
            <a:extLst>
              <a:ext uri="{FF2B5EF4-FFF2-40B4-BE49-F238E27FC236}">
                <a16:creationId xmlns:a16="http://schemas.microsoft.com/office/drawing/2014/main" id="{FD0254F6-C161-9F4A-BB44-4A16DD2FBBFC}"/>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699744" y="6528876"/>
            <a:ext cx="187457" cy="258055"/>
          </a:xfrm>
          <a:prstGeom prst="rect">
            <a:avLst/>
          </a:prstGeom>
        </p:spPr>
      </p:pic>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w3.org/TR/wai-aria-practices-1.1/#toolbar" TargetMode="External"/><Relationship Id="rId3" Type="http://schemas.openxmlformats.org/officeDocument/2006/relationships/hyperlink" Target="http://www.w3.org/TR/2008/REC-WCAG20-20081211/#keyboard-operation-keyboard-operable" TargetMode="External"/><Relationship Id="rId7" Type="http://schemas.openxmlformats.org/officeDocument/2006/relationships/hyperlink" Target="https://www.w3.org/TR/wai-aria-practices-1.1/#gri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w3.org/TR/wai-aria-practices-1.1/#accordion" TargetMode="External"/><Relationship Id="rId5" Type="http://schemas.openxmlformats.org/officeDocument/2006/relationships/hyperlink" Target="http://www.w3.org/TR/2008/REC-WCAG20-20081211/#content-structure-separation-sequence" TargetMode="External"/><Relationship Id="rId4" Type="http://schemas.openxmlformats.org/officeDocument/2006/relationships/hyperlink" Target="http://www.w3.org/TR/2008/REC-WCAG20-20081211/#navigation-mechanisms-focus-ord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www.w3.org/TR/2008/REC-WCAG20-20081211/" TargetMode="External"/><Relationship Id="rId3" Type="http://schemas.openxmlformats.org/officeDocument/2006/relationships/hyperlink" Target="http://www.interactiveaccessibility.com/blog/how-write-user-stories-accessibility-requirements#.WrKF2JP48Wo" TargetMode="External"/><Relationship Id="rId7" Type="http://schemas.openxmlformats.org/officeDocument/2006/relationships/hyperlink" Target="http://www.getstark.co/" TargetMode="External"/><Relationship Id="rId2" Type="http://schemas.openxmlformats.org/officeDocument/2006/relationships/hyperlink" Target="http://bit.ly/mastera11ycsun" TargetMode="External"/><Relationship Id="rId1" Type="http://schemas.openxmlformats.org/officeDocument/2006/relationships/slideLayout" Target="../slideLayouts/slideLayout2.xml"/><Relationship Id="rId6" Type="http://schemas.openxmlformats.org/officeDocument/2006/relationships/hyperlink" Target="https://www.viget.com/articles/color-contrast" TargetMode="External"/><Relationship Id="rId5" Type="http://schemas.openxmlformats.org/officeDocument/2006/relationships/hyperlink" Target="https://www.w3.org/2004/10/wcag2-nav/wcag20princ.html" TargetMode="External"/><Relationship Id="rId4" Type="http://schemas.openxmlformats.org/officeDocument/2006/relationships/hyperlink" Target="https://www.slideshare.net/Intopia/reusable-acceptance-criteria-and-test-cases-for-accessibility"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bit.ly/mastera11ycsu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8544"/>
            <a:ext cx="9144000" cy="2626360"/>
          </a:xfrm>
        </p:spPr>
        <p:txBody>
          <a:bodyPr>
            <a:normAutofit/>
          </a:bodyPr>
          <a:lstStyle/>
          <a:p>
            <a:r>
              <a:rPr lang="en-US" dirty="0"/>
              <a:t>Mastering the Art of Digital Accessibility Requirements</a:t>
            </a:r>
            <a:r>
              <a:rPr lang="en-US" dirty="0">
                <a:effectLst/>
              </a:rPr>
              <a:t> </a:t>
            </a:r>
            <a:endParaRPr lang="en-US" dirty="0"/>
          </a:p>
        </p:txBody>
      </p:sp>
      <p:sp>
        <p:nvSpPr>
          <p:cNvPr id="3" name="Subtitle 2"/>
          <p:cNvSpPr>
            <a:spLocks noGrp="1"/>
          </p:cNvSpPr>
          <p:nvPr>
            <p:ph type="subTitle" idx="1"/>
          </p:nvPr>
        </p:nvSpPr>
        <p:spPr>
          <a:xfrm>
            <a:off x="1524000" y="3024450"/>
            <a:ext cx="9144000" cy="2092363"/>
          </a:xfrm>
        </p:spPr>
        <p:txBody>
          <a:bodyPr>
            <a:normAutofit/>
          </a:bodyPr>
          <a:lstStyle/>
          <a:p>
            <a:r>
              <a:rPr lang="en-US" sz="2800" dirty="0"/>
              <a:t>Jack Nicolai</a:t>
            </a:r>
          </a:p>
          <a:p>
            <a:r>
              <a:rPr lang="en-US" sz="2800" dirty="0" err="1"/>
              <a:t>nicolai@adobe.com</a:t>
            </a:r>
            <a:endParaRPr lang="en-US" sz="2800" dirty="0"/>
          </a:p>
          <a:p>
            <a:r>
              <a:rPr lang="en-US" sz="2800" dirty="0"/>
              <a:t>Accessibility Product Manager, Creative Cloud</a:t>
            </a:r>
          </a:p>
          <a:p>
            <a:r>
              <a:rPr lang="en-US" sz="2800" dirty="0"/>
              <a:t>at Adobe Systems, Incorporated</a:t>
            </a:r>
          </a:p>
        </p:txBody>
      </p:sp>
      <p:sp>
        <p:nvSpPr>
          <p:cNvPr id="4" name="TextBox 3">
            <a:extLst>
              <a:ext uri="{FF2B5EF4-FFF2-40B4-BE49-F238E27FC236}">
                <a16:creationId xmlns:a16="http://schemas.microsoft.com/office/drawing/2014/main" id="{7EB03974-2692-B846-8329-5932FD72CE7A}"/>
              </a:ext>
            </a:extLst>
          </p:cNvPr>
          <p:cNvSpPr txBox="1"/>
          <p:nvPr/>
        </p:nvSpPr>
        <p:spPr>
          <a:xfrm>
            <a:off x="1" y="5164111"/>
            <a:ext cx="12192000" cy="707886"/>
          </a:xfrm>
          <a:prstGeom prst="rect">
            <a:avLst/>
          </a:prstGeom>
          <a:noFill/>
        </p:spPr>
        <p:txBody>
          <a:bodyPr wrap="square" rtlCol="0">
            <a:spAutoFit/>
          </a:bodyPr>
          <a:lstStyle/>
          <a:p>
            <a:pPr algn="ctr"/>
            <a:r>
              <a:rPr lang="en-US" sz="4000" dirty="0">
                <a:solidFill>
                  <a:schemeClr val="bg1"/>
                </a:solidFill>
              </a:rPr>
              <a:t>Presentation assets: http://</a:t>
            </a:r>
            <a:r>
              <a:rPr lang="en-US" sz="4000" dirty="0" err="1">
                <a:solidFill>
                  <a:schemeClr val="bg1"/>
                </a:solidFill>
              </a:rPr>
              <a:t>bit.ly</a:t>
            </a:r>
            <a:r>
              <a:rPr lang="en-US" sz="4000" dirty="0">
                <a:solidFill>
                  <a:schemeClr val="bg1"/>
                </a:solidFill>
              </a:rPr>
              <a:t>/mastera11ycsun</a:t>
            </a:r>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2E72-74FB-F445-910A-C8866E31DF16}"/>
              </a:ext>
            </a:extLst>
          </p:cNvPr>
          <p:cNvSpPr>
            <a:spLocks noGrp="1"/>
          </p:cNvSpPr>
          <p:nvPr>
            <p:ph type="title"/>
          </p:nvPr>
        </p:nvSpPr>
        <p:spPr/>
        <p:txBody>
          <a:bodyPr/>
          <a:lstStyle/>
          <a:p>
            <a:r>
              <a:rPr lang="en-US" dirty="0"/>
              <a:t>Method: User Stories </a:t>
            </a:r>
          </a:p>
        </p:txBody>
      </p:sp>
      <p:sp>
        <p:nvSpPr>
          <p:cNvPr id="3" name="Text Placeholder 2">
            <a:extLst>
              <a:ext uri="{FF2B5EF4-FFF2-40B4-BE49-F238E27FC236}">
                <a16:creationId xmlns:a16="http://schemas.microsoft.com/office/drawing/2014/main" id="{E5C9B59D-F26A-3941-A52F-5E7269D3D3BF}"/>
              </a:ext>
            </a:extLst>
          </p:cNvPr>
          <p:cNvSpPr>
            <a:spLocks noGrp="1"/>
          </p:cNvSpPr>
          <p:nvPr>
            <p:ph type="body" idx="1"/>
          </p:nvPr>
        </p:nvSpPr>
        <p:spPr/>
        <p:txBody>
          <a:bodyPr/>
          <a:lstStyle/>
          <a:p>
            <a:r>
              <a:rPr lang="en-US" dirty="0">
                <a:solidFill>
                  <a:srgbClr val="424242"/>
                </a:solidFill>
              </a:rPr>
              <a:t>Accessibility Requirements</a:t>
            </a:r>
          </a:p>
        </p:txBody>
      </p:sp>
    </p:spTree>
    <p:extLst>
      <p:ext uri="{BB962C8B-B14F-4D97-AF65-F5344CB8AC3E}">
        <p14:creationId xmlns:p14="http://schemas.microsoft.com/office/powerpoint/2010/main" val="337806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User Story? </a:t>
            </a:r>
          </a:p>
        </p:txBody>
      </p:sp>
      <p:sp>
        <p:nvSpPr>
          <p:cNvPr id="3" name="Content Placeholder 2"/>
          <p:cNvSpPr>
            <a:spLocks noGrp="1"/>
          </p:cNvSpPr>
          <p:nvPr>
            <p:ph idx="1"/>
          </p:nvPr>
        </p:nvSpPr>
        <p:spPr/>
        <p:txBody>
          <a:bodyPr>
            <a:normAutofit/>
          </a:bodyPr>
          <a:lstStyle/>
          <a:p>
            <a:pPr marL="0" indent="0">
              <a:buNone/>
            </a:pPr>
            <a:r>
              <a:rPr lang="en-US" dirty="0"/>
              <a:t>A user story is a high-level (user-centered) definition of a requirement (which delivers value), containing just enough information so that the developers can produce a reasonable estimate of the effort to implement it (and tests can be written to validate it).</a:t>
            </a:r>
          </a:p>
          <a:p>
            <a:pPr marL="0" indent="0">
              <a:buNone/>
            </a:pPr>
            <a:r>
              <a:rPr lang="en-US" dirty="0"/>
              <a:t> </a:t>
            </a:r>
          </a:p>
          <a:p>
            <a:pPr marL="0" indent="0">
              <a:buNone/>
            </a:pPr>
            <a:r>
              <a:rPr lang="en-US" dirty="0"/>
              <a:t>"As a </a:t>
            </a:r>
            <a:r>
              <a:rPr lang="en-US" i="1" dirty="0"/>
              <a:t>&lt;role&gt;,</a:t>
            </a:r>
            <a:r>
              <a:rPr lang="en-US" dirty="0"/>
              <a:t> I want </a:t>
            </a:r>
            <a:r>
              <a:rPr lang="en-US" i="1" dirty="0"/>
              <a:t>&lt;goal/desire&gt;</a:t>
            </a:r>
            <a:r>
              <a:rPr lang="en-US" dirty="0"/>
              <a:t> so that </a:t>
            </a:r>
            <a:r>
              <a:rPr lang="en-US" i="1" dirty="0"/>
              <a:t>&lt;benefit&gt;</a:t>
            </a:r>
            <a:r>
              <a:rPr lang="en-US" dirty="0"/>
              <a:t>"</a:t>
            </a:r>
          </a:p>
          <a:p>
            <a:pPr marL="0" indent="0">
              <a:buNone/>
            </a:pPr>
            <a:r>
              <a:rPr lang="en-US" dirty="0"/>
              <a:t> </a:t>
            </a:r>
          </a:p>
          <a:p>
            <a:pPr marL="0" indent="0">
              <a:buNone/>
            </a:pPr>
            <a:r>
              <a:rPr lang="en-US" dirty="0"/>
              <a:t>Stories may include additional information and resources such as additional context, acceptance criteria, diagrams, technical specifications and links to other resources.</a:t>
            </a:r>
          </a:p>
          <a:p>
            <a:endParaRPr lang="en-US" dirty="0"/>
          </a:p>
        </p:txBody>
      </p:sp>
    </p:spTree>
    <p:extLst>
      <p:ext uri="{BB962C8B-B14F-4D97-AF65-F5344CB8AC3E}">
        <p14:creationId xmlns:p14="http://schemas.microsoft.com/office/powerpoint/2010/main" val="181802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User Story: 1 of 3</a:t>
            </a:r>
          </a:p>
        </p:txBody>
      </p:sp>
      <p:sp>
        <p:nvSpPr>
          <p:cNvPr id="3" name="Content Placeholder 2"/>
          <p:cNvSpPr>
            <a:spLocks noGrp="1"/>
          </p:cNvSpPr>
          <p:nvPr>
            <p:ph idx="1"/>
          </p:nvPr>
        </p:nvSpPr>
        <p:spPr/>
        <p:txBody>
          <a:bodyPr>
            <a:normAutofit/>
          </a:bodyPr>
          <a:lstStyle/>
          <a:p>
            <a:pPr marL="0" indent="0">
              <a:buNone/>
            </a:pPr>
            <a:r>
              <a:rPr lang="en-US" b="1" dirty="0"/>
              <a:t>Title: </a:t>
            </a:r>
            <a:r>
              <a:rPr lang="en-US" dirty="0"/>
              <a:t>Keyboarding – Search Results</a:t>
            </a:r>
          </a:p>
          <a:p>
            <a:pPr marL="0" indent="0">
              <a:buNone/>
            </a:pPr>
            <a:r>
              <a:rPr lang="en-US" b="1" dirty="0"/>
              <a:t>Description: </a:t>
            </a:r>
            <a:r>
              <a:rPr lang="en-US" dirty="0"/>
              <a:t>As a keyboard-only user, I want to keyboard navigate and filter the search results for restaurants near me so that I can find a place to eat. Focusable elements should be in a logical order and display a clear indication of focus.</a:t>
            </a:r>
          </a:p>
        </p:txBody>
      </p:sp>
    </p:spTree>
    <p:extLst>
      <p:ext uri="{BB962C8B-B14F-4D97-AF65-F5344CB8AC3E}">
        <p14:creationId xmlns:p14="http://schemas.microsoft.com/office/powerpoint/2010/main" val="1933309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User Story: 2 of 3</a:t>
            </a:r>
          </a:p>
        </p:txBody>
      </p:sp>
      <p:sp>
        <p:nvSpPr>
          <p:cNvPr id="3" name="Content Placeholder 2"/>
          <p:cNvSpPr>
            <a:spLocks noGrp="1"/>
          </p:cNvSpPr>
          <p:nvPr>
            <p:ph idx="1"/>
          </p:nvPr>
        </p:nvSpPr>
        <p:spPr>
          <a:xfrm>
            <a:off x="838200" y="1460588"/>
            <a:ext cx="10515600" cy="5251108"/>
          </a:xfrm>
        </p:spPr>
        <p:txBody>
          <a:bodyPr>
            <a:normAutofit/>
          </a:bodyPr>
          <a:lstStyle/>
          <a:p>
            <a:pPr marL="0" indent="0">
              <a:buNone/>
            </a:pPr>
            <a:r>
              <a:rPr lang="en-US" b="1" dirty="0"/>
              <a:t>Acceptance Criteria:</a:t>
            </a:r>
            <a:endParaRPr lang="en-US" dirty="0"/>
          </a:p>
          <a:p>
            <a:pPr lvl="0"/>
            <a:r>
              <a:rPr lang="en-US" sz="2600" dirty="0"/>
              <a:t>All functionality of the content is operable through a keyboard interface.</a:t>
            </a:r>
          </a:p>
          <a:p>
            <a:pPr lvl="0"/>
            <a:r>
              <a:rPr lang="en-US" sz="2600" dirty="0"/>
              <a:t>TAB key moves through the list of search results in the natural keyboard order of the Document Object Model (DOM).</a:t>
            </a:r>
          </a:p>
          <a:p>
            <a:pPr lvl="0"/>
            <a:r>
              <a:rPr lang="en-US" sz="2600" dirty="0"/>
              <a:t>With focus on a filter heading, the SPACE or ENTER key will expand the filter accordion. The elements inside an expanded filter should then be added to the tab order in the manner indicated in the associated diagram.</a:t>
            </a:r>
          </a:p>
          <a:p>
            <a:pPr lvl="0"/>
            <a:r>
              <a:rPr lang="en-US" sz="2600" dirty="0"/>
              <a:t>When focus is on a filter heading, RIGHT ARROW will expand the accordion, LEFT ARROW will collapse the accordion.</a:t>
            </a:r>
          </a:p>
          <a:p>
            <a:pPr lvl="0"/>
            <a:r>
              <a:rPr lang="en-US" sz="2600" dirty="0"/>
              <a:t>When focus is on one of the children of the accordion, Pressing DOWN/UP ARROW key will move focus to the next or previous filter in the list.</a:t>
            </a:r>
          </a:p>
        </p:txBody>
      </p:sp>
    </p:spTree>
    <p:extLst>
      <p:ext uri="{BB962C8B-B14F-4D97-AF65-F5344CB8AC3E}">
        <p14:creationId xmlns:p14="http://schemas.microsoft.com/office/powerpoint/2010/main" val="1570298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User Story: 3 of 3</a:t>
            </a:r>
          </a:p>
        </p:txBody>
      </p:sp>
      <p:sp>
        <p:nvSpPr>
          <p:cNvPr id="3" name="Content Placeholder 2"/>
          <p:cNvSpPr>
            <a:spLocks noGrp="1"/>
          </p:cNvSpPr>
          <p:nvPr>
            <p:ph idx="1"/>
          </p:nvPr>
        </p:nvSpPr>
        <p:spPr/>
        <p:txBody>
          <a:bodyPr>
            <a:normAutofit/>
          </a:bodyPr>
          <a:lstStyle/>
          <a:p>
            <a:pPr marL="0" indent="0">
              <a:buNone/>
            </a:pPr>
            <a:r>
              <a:rPr lang="en-US" sz="2600" b="1" dirty="0"/>
              <a:t>Context:</a:t>
            </a:r>
          </a:p>
          <a:p>
            <a:r>
              <a:rPr lang="en-US" sz="2600" dirty="0"/>
              <a:t>WCAG 2.0</a:t>
            </a:r>
          </a:p>
          <a:p>
            <a:pPr lvl="1"/>
            <a:r>
              <a:rPr lang="en-US" sz="2200" u="sng" dirty="0">
                <a:hlinkClick r:id="rId3"/>
              </a:rPr>
              <a:t>2.1.1 Keyboard</a:t>
            </a:r>
            <a:endParaRPr lang="en-US" sz="2200" u="sng" dirty="0"/>
          </a:p>
          <a:p>
            <a:pPr lvl="1"/>
            <a:r>
              <a:rPr lang="en-US" sz="2200" dirty="0">
                <a:hlinkClick r:id="rId4"/>
              </a:rPr>
              <a:t>2.4.3 Focus Order</a:t>
            </a:r>
            <a:endParaRPr lang="en-US" sz="2200" dirty="0"/>
          </a:p>
          <a:p>
            <a:pPr lvl="1"/>
            <a:r>
              <a:rPr lang="en-US" sz="2200" dirty="0">
                <a:hlinkClick r:id="rId5"/>
              </a:rPr>
              <a:t>1.3.2 Meaningful Sequence</a:t>
            </a:r>
            <a:endParaRPr lang="en-US" sz="2200" dirty="0"/>
          </a:p>
          <a:p>
            <a:r>
              <a:rPr lang="en-US" sz="2600" dirty="0"/>
              <a:t>ARIA 1.1 Authoring Practice (Design Pattern)</a:t>
            </a:r>
          </a:p>
          <a:p>
            <a:pPr lvl="1"/>
            <a:r>
              <a:rPr lang="en-US" sz="2200" dirty="0">
                <a:hlinkClick r:id="rId6"/>
              </a:rPr>
              <a:t>3.1 Accordion</a:t>
            </a:r>
            <a:endParaRPr lang="en-US" sz="2200" dirty="0"/>
          </a:p>
          <a:p>
            <a:pPr lvl="1"/>
            <a:r>
              <a:rPr lang="en-US" sz="2200" dirty="0">
                <a:hlinkClick r:id="rId7"/>
              </a:rPr>
              <a:t>3.11 Grids</a:t>
            </a:r>
            <a:endParaRPr lang="en-US" sz="2200" dirty="0"/>
          </a:p>
          <a:p>
            <a:pPr lvl="1"/>
            <a:r>
              <a:rPr lang="en-US" sz="2200" dirty="0">
                <a:hlinkClick r:id="rId8"/>
              </a:rPr>
              <a:t>3.22 Toolbar</a:t>
            </a:r>
            <a:endParaRPr lang="en-US" sz="2200" dirty="0"/>
          </a:p>
          <a:p>
            <a:pPr marL="0" indent="0">
              <a:buNone/>
            </a:pPr>
            <a:endParaRPr lang="en-US" sz="2600" dirty="0"/>
          </a:p>
          <a:p>
            <a:pPr marL="0" indent="0">
              <a:buNone/>
            </a:pPr>
            <a:endParaRPr lang="en-US" dirty="0"/>
          </a:p>
        </p:txBody>
      </p:sp>
    </p:spTree>
    <p:extLst>
      <p:ext uri="{BB962C8B-B14F-4D97-AF65-F5344CB8AC3E}">
        <p14:creationId xmlns:p14="http://schemas.microsoft.com/office/powerpoint/2010/main" val="1721643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2E72-74FB-F445-910A-C8866E31DF16}"/>
              </a:ext>
            </a:extLst>
          </p:cNvPr>
          <p:cNvSpPr>
            <a:spLocks noGrp="1"/>
          </p:cNvSpPr>
          <p:nvPr>
            <p:ph type="title"/>
          </p:nvPr>
        </p:nvSpPr>
        <p:spPr/>
        <p:txBody>
          <a:bodyPr/>
          <a:lstStyle/>
          <a:p>
            <a:r>
              <a:rPr lang="en-US" dirty="0"/>
              <a:t>Method: </a:t>
            </a:r>
            <a:r>
              <a:rPr lang="en-US" dirty="0" err="1"/>
              <a:t>Bluelines</a:t>
            </a:r>
            <a:endParaRPr lang="en-US" dirty="0"/>
          </a:p>
        </p:txBody>
      </p:sp>
      <p:sp>
        <p:nvSpPr>
          <p:cNvPr id="3" name="Text Placeholder 2">
            <a:extLst>
              <a:ext uri="{FF2B5EF4-FFF2-40B4-BE49-F238E27FC236}">
                <a16:creationId xmlns:a16="http://schemas.microsoft.com/office/drawing/2014/main" id="{E5C9B59D-F26A-3941-A52F-5E7269D3D3BF}"/>
              </a:ext>
            </a:extLst>
          </p:cNvPr>
          <p:cNvSpPr>
            <a:spLocks noGrp="1"/>
          </p:cNvSpPr>
          <p:nvPr>
            <p:ph type="body" idx="1"/>
          </p:nvPr>
        </p:nvSpPr>
        <p:spPr/>
        <p:txBody>
          <a:bodyPr/>
          <a:lstStyle/>
          <a:p>
            <a:r>
              <a:rPr lang="en-US" dirty="0">
                <a:solidFill>
                  <a:srgbClr val="424242"/>
                </a:solidFill>
              </a:rPr>
              <a:t>Annotating Accessibility</a:t>
            </a:r>
          </a:p>
        </p:txBody>
      </p:sp>
    </p:spTree>
    <p:extLst>
      <p:ext uri="{BB962C8B-B14F-4D97-AF65-F5344CB8AC3E}">
        <p14:creationId xmlns:p14="http://schemas.microsoft.com/office/powerpoint/2010/main" val="3324566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776C-8330-E443-820F-C6778692A5A9}"/>
              </a:ext>
            </a:extLst>
          </p:cNvPr>
          <p:cNvSpPr>
            <a:spLocks noGrp="1"/>
          </p:cNvSpPr>
          <p:nvPr>
            <p:ph type="title"/>
          </p:nvPr>
        </p:nvSpPr>
        <p:spPr/>
        <p:txBody>
          <a:bodyPr/>
          <a:lstStyle/>
          <a:p>
            <a:r>
              <a:rPr lang="en-US" dirty="0"/>
              <a:t>Key concepts to annotate</a:t>
            </a:r>
          </a:p>
        </p:txBody>
      </p:sp>
      <p:sp>
        <p:nvSpPr>
          <p:cNvPr id="3" name="Content Placeholder 2">
            <a:extLst>
              <a:ext uri="{FF2B5EF4-FFF2-40B4-BE49-F238E27FC236}">
                <a16:creationId xmlns:a16="http://schemas.microsoft.com/office/drawing/2014/main" id="{9790B47A-6162-6840-8F12-965C11464A22}"/>
              </a:ext>
            </a:extLst>
          </p:cNvPr>
          <p:cNvSpPr>
            <a:spLocks noGrp="1"/>
          </p:cNvSpPr>
          <p:nvPr>
            <p:ph idx="1"/>
          </p:nvPr>
        </p:nvSpPr>
        <p:spPr/>
        <p:txBody>
          <a:bodyPr/>
          <a:lstStyle/>
          <a:p>
            <a:r>
              <a:rPr lang="en-US" dirty="0"/>
              <a:t>Wayfinding</a:t>
            </a:r>
          </a:p>
          <a:p>
            <a:pPr lvl="1"/>
            <a:r>
              <a:rPr lang="en-US" dirty="0"/>
              <a:t>Focus order</a:t>
            </a:r>
          </a:p>
          <a:p>
            <a:pPr lvl="1"/>
            <a:r>
              <a:rPr lang="en-US" dirty="0"/>
              <a:t>Keyboarding – tabbing, shortcuts</a:t>
            </a:r>
          </a:p>
          <a:p>
            <a:pPr lvl="1"/>
            <a:r>
              <a:rPr lang="en-US" dirty="0"/>
              <a:t>Content structure</a:t>
            </a:r>
          </a:p>
          <a:p>
            <a:r>
              <a:rPr lang="en-US" dirty="0"/>
              <a:t>The content behind the content</a:t>
            </a:r>
          </a:p>
          <a:p>
            <a:pPr lvl="1"/>
            <a:r>
              <a:rPr lang="en-US" dirty="0"/>
              <a:t>Label, role, state, and properties</a:t>
            </a:r>
          </a:p>
          <a:p>
            <a:pPr lvl="1"/>
            <a:r>
              <a:rPr lang="en-US" dirty="0"/>
              <a:t>Screen Reader-only content</a:t>
            </a:r>
          </a:p>
          <a:p>
            <a:pPr lvl="1"/>
            <a:endParaRPr lang="en-US" dirty="0"/>
          </a:p>
          <a:p>
            <a:pPr lvl="1"/>
            <a:endParaRPr lang="en-US" dirty="0"/>
          </a:p>
        </p:txBody>
      </p:sp>
    </p:spTree>
    <p:extLst>
      <p:ext uri="{BB962C8B-B14F-4D97-AF65-F5344CB8AC3E}">
        <p14:creationId xmlns:p14="http://schemas.microsoft.com/office/powerpoint/2010/main" val="1238219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88D6-C98F-6C43-AA04-C7E3B419DA22}"/>
              </a:ext>
            </a:extLst>
          </p:cNvPr>
          <p:cNvSpPr>
            <a:spLocks noGrp="1"/>
          </p:cNvSpPr>
          <p:nvPr>
            <p:ph type="title"/>
          </p:nvPr>
        </p:nvSpPr>
        <p:spPr/>
        <p:txBody>
          <a:bodyPr>
            <a:normAutofit/>
          </a:bodyPr>
          <a:lstStyle/>
          <a:p>
            <a:r>
              <a:rPr lang="en-US" dirty="0"/>
              <a:t>Accessibility Annotations</a:t>
            </a:r>
          </a:p>
        </p:txBody>
      </p:sp>
      <p:pic>
        <p:nvPicPr>
          <p:cNvPr id="4" name="Picture 3" descr="A set of graphical assets sets use to communicate, tab/focus order, keyboard shortcuts, attributes for assistive technology, (landmark) regions and directional arrows." title="Accessibility Annotations">
            <a:extLst>
              <a:ext uri="{FF2B5EF4-FFF2-40B4-BE49-F238E27FC236}">
                <a16:creationId xmlns:a16="http://schemas.microsoft.com/office/drawing/2014/main" id="{CAD670ED-0653-2340-B410-1DD6F3C169BE}"/>
              </a:ext>
            </a:extLst>
          </p:cNvPr>
          <p:cNvPicPr>
            <a:picLocks noChangeAspect="1"/>
          </p:cNvPicPr>
          <p:nvPr/>
        </p:nvPicPr>
        <p:blipFill>
          <a:blip r:embed="rId3"/>
          <a:stretch>
            <a:fillRect/>
          </a:stretch>
        </p:blipFill>
        <p:spPr>
          <a:xfrm>
            <a:off x="1577016" y="1457328"/>
            <a:ext cx="9286240" cy="4937760"/>
          </a:xfrm>
          <a:prstGeom prst="rect">
            <a:avLst/>
          </a:prstGeom>
        </p:spPr>
      </p:pic>
    </p:spTree>
    <p:extLst>
      <p:ext uri="{BB962C8B-B14F-4D97-AF65-F5344CB8AC3E}">
        <p14:creationId xmlns:p14="http://schemas.microsoft.com/office/powerpoint/2010/main" val="55424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design spec with an annotated wireframe of a search results interface to find a local restaurant. which depicts tab order and keyboarding. On the left is a set of accordion controls to filter search results. The main content contains the search results, a toolbar to sort by Rating or Alphabetically and pagination controls following search results. Read accompanying information for keyboarding details." title="Keyboarding and Focus Order">
            <a:extLst>
              <a:ext uri="{FF2B5EF4-FFF2-40B4-BE49-F238E27FC236}">
                <a16:creationId xmlns:a16="http://schemas.microsoft.com/office/drawing/2014/main" id="{AA37A952-92B0-9B4F-9A71-3D0BC04C415D}"/>
              </a:ext>
            </a:extLst>
          </p:cNvPr>
          <p:cNvPicPr>
            <a:picLocks noGrp="1" noChangeAspect="1"/>
          </p:cNvPicPr>
          <p:nvPr>
            <p:ph idx="1"/>
          </p:nvPr>
        </p:nvPicPr>
        <p:blipFill>
          <a:blip r:embed="rId3"/>
          <a:stretch>
            <a:fillRect/>
          </a:stretch>
        </p:blipFill>
        <p:spPr>
          <a:xfrm>
            <a:off x="244475" y="822960"/>
            <a:ext cx="11703050" cy="5420360"/>
          </a:xfrm>
        </p:spPr>
      </p:pic>
      <p:sp>
        <p:nvSpPr>
          <p:cNvPr id="2" name="Title 1"/>
          <p:cNvSpPr>
            <a:spLocks noGrp="1"/>
          </p:cNvSpPr>
          <p:nvPr>
            <p:ph type="title"/>
          </p:nvPr>
        </p:nvSpPr>
        <p:spPr/>
        <p:txBody>
          <a:bodyPr/>
          <a:lstStyle/>
          <a:p>
            <a:r>
              <a:rPr lang="en-US" dirty="0"/>
              <a:t>Keyboarding and Focus Order </a:t>
            </a:r>
          </a:p>
        </p:txBody>
      </p:sp>
    </p:spTree>
    <p:extLst>
      <p:ext uri="{BB962C8B-B14F-4D97-AF65-F5344CB8AC3E}">
        <p14:creationId xmlns:p14="http://schemas.microsoft.com/office/powerpoint/2010/main" val="422186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Order </a:t>
            </a:r>
            <a:r>
              <a:rPr lang="mr-IN" dirty="0"/>
              <a:t>–</a:t>
            </a:r>
            <a:r>
              <a:rPr lang="en-US" dirty="0"/>
              <a:t> Accordion detail</a:t>
            </a:r>
          </a:p>
        </p:txBody>
      </p:sp>
      <p:pic>
        <p:nvPicPr>
          <p:cNvPr id="4" name="Content Placeholder 3" descr="A design spec with an annotated wireframe of three accordion style controls which depicts tab order and keyboarding. Read accompanying information for keyboarding details." title="Focus Order - Accordian detail"/>
          <p:cNvPicPr>
            <a:picLocks noGrp="1" noChangeAspect="1"/>
          </p:cNvPicPr>
          <p:nvPr>
            <p:ph idx="1"/>
          </p:nvPr>
        </p:nvPicPr>
        <p:blipFill>
          <a:blip r:embed="rId3"/>
          <a:stretch>
            <a:fillRect/>
          </a:stretch>
        </p:blipFill>
        <p:spPr>
          <a:xfrm>
            <a:off x="1003364" y="1005840"/>
            <a:ext cx="10185273" cy="5070904"/>
          </a:xfrm>
        </p:spPr>
      </p:pic>
    </p:spTree>
    <p:extLst>
      <p:ext uri="{BB962C8B-B14F-4D97-AF65-F5344CB8AC3E}">
        <p14:creationId xmlns:p14="http://schemas.microsoft.com/office/powerpoint/2010/main" val="106595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2DC4-D3DF-6E40-8720-720BED6640F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00F5409-612C-924B-A569-F5099C211716}"/>
              </a:ext>
            </a:extLst>
          </p:cNvPr>
          <p:cNvSpPr>
            <a:spLocks noGrp="1"/>
          </p:cNvSpPr>
          <p:nvPr>
            <p:ph idx="1"/>
          </p:nvPr>
        </p:nvSpPr>
        <p:spPr/>
        <p:txBody>
          <a:bodyPr/>
          <a:lstStyle/>
          <a:p>
            <a:r>
              <a:rPr lang="en-US" dirty="0"/>
              <a:t>Problem Statement</a:t>
            </a:r>
          </a:p>
          <a:p>
            <a:r>
              <a:rPr lang="en-US" dirty="0"/>
              <a:t>Solution</a:t>
            </a:r>
          </a:p>
          <a:p>
            <a:r>
              <a:rPr lang="en-US" dirty="0"/>
              <a:t>Roles and responsibilities</a:t>
            </a:r>
          </a:p>
          <a:p>
            <a:r>
              <a:rPr lang="en-US" dirty="0"/>
              <a:t>Methods</a:t>
            </a:r>
          </a:p>
        </p:txBody>
      </p:sp>
    </p:spTree>
    <p:extLst>
      <p:ext uri="{BB962C8B-B14F-4D97-AF65-F5344CB8AC3E}">
        <p14:creationId xmlns:p14="http://schemas.microsoft.com/office/powerpoint/2010/main" val="3961247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6881-C63B-A248-A311-466F990CE528}"/>
              </a:ext>
            </a:extLst>
          </p:cNvPr>
          <p:cNvSpPr>
            <a:spLocks noGrp="1"/>
          </p:cNvSpPr>
          <p:nvPr>
            <p:ph type="title"/>
          </p:nvPr>
        </p:nvSpPr>
        <p:spPr/>
        <p:txBody>
          <a:bodyPr/>
          <a:lstStyle/>
          <a:p>
            <a:r>
              <a:rPr lang="en-US" dirty="0"/>
              <a:t>Accounting for Assistive Technology: 1 of 2</a:t>
            </a:r>
          </a:p>
        </p:txBody>
      </p:sp>
      <p:sp>
        <p:nvSpPr>
          <p:cNvPr id="3" name="Content Placeholder 2">
            <a:extLst>
              <a:ext uri="{FF2B5EF4-FFF2-40B4-BE49-F238E27FC236}">
                <a16:creationId xmlns:a16="http://schemas.microsoft.com/office/drawing/2014/main" id="{14FB1B7F-AAE9-AD4C-80DD-C7D1A0F9C44A}"/>
              </a:ext>
            </a:extLst>
          </p:cNvPr>
          <p:cNvSpPr>
            <a:spLocks noGrp="1"/>
          </p:cNvSpPr>
          <p:nvPr>
            <p:ph idx="1"/>
          </p:nvPr>
        </p:nvSpPr>
        <p:spPr/>
        <p:txBody>
          <a:bodyPr/>
          <a:lstStyle/>
          <a:p>
            <a:r>
              <a:rPr lang="en-US" dirty="0"/>
              <a:t>Label, role, state</a:t>
            </a:r>
          </a:p>
          <a:p>
            <a:pPr lvl="1"/>
            <a:r>
              <a:rPr lang="en-US" dirty="0"/>
              <a:t>announced immediately</a:t>
            </a:r>
          </a:p>
          <a:p>
            <a:pPr lvl="1"/>
            <a:r>
              <a:rPr lang="en-US" dirty="0"/>
              <a:t>aria-label, aria-</a:t>
            </a:r>
            <a:r>
              <a:rPr lang="en-US" dirty="0" err="1"/>
              <a:t>labelledby</a:t>
            </a:r>
            <a:endParaRPr lang="en-US" dirty="0"/>
          </a:p>
          <a:p>
            <a:r>
              <a:rPr lang="en-US" dirty="0"/>
              <a:t>Hint/description/aria-</a:t>
            </a:r>
            <a:r>
              <a:rPr lang="en-US" dirty="0" err="1"/>
              <a:t>describedby</a:t>
            </a:r>
            <a:endParaRPr lang="en-US" dirty="0"/>
          </a:p>
          <a:p>
            <a:pPr lvl="1"/>
            <a:r>
              <a:rPr lang="en-US" dirty="0"/>
              <a:t>Announced after a slight pause</a:t>
            </a:r>
          </a:p>
          <a:p>
            <a:pPr lvl="1"/>
            <a:r>
              <a:rPr lang="en-US" dirty="0"/>
              <a:t>Can be turned off in AT preferences</a:t>
            </a:r>
          </a:p>
          <a:p>
            <a:r>
              <a:rPr lang="en-US" dirty="0"/>
              <a:t>AT (announcement)</a:t>
            </a:r>
          </a:p>
          <a:p>
            <a:pPr lvl="1"/>
            <a:r>
              <a:rPr lang="en-US" dirty="0"/>
              <a:t>An approximation of what will be announced by AT to guide engineers and testers</a:t>
            </a:r>
          </a:p>
        </p:txBody>
      </p:sp>
    </p:spTree>
    <p:extLst>
      <p:ext uri="{BB962C8B-B14F-4D97-AF65-F5344CB8AC3E}">
        <p14:creationId xmlns:p14="http://schemas.microsoft.com/office/powerpoint/2010/main" val="4042179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A6881-C63B-A248-A311-466F990CE528}"/>
              </a:ext>
            </a:extLst>
          </p:cNvPr>
          <p:cNvSpPr>
            <a:spLocks noGrp="1"/>
          </p:cNvSpPr>
          <p:nvPr>
            <p:ph type="title"/>
          </p:nvPr>
        </p:nvSpPr>
        <p:spPr/>
        <p:txBody>
          <a:bodyPr/>
          <a:lstStyle/>
          <a:p>
            <a:r>
              <a:rPr lang="en-US" dirty="0"/>
              <a:t>Accounting for Assistive Technology: 2 of 2</a:t>
            </a:r>
          </a:p>
        </p:txBody>
      </p:sp>
      <p:sp>
        <p:nvSpPr>
          <p:cNvPr id="3" name="Content Placeholder 2">
            <a:extLst>
              <a:ext uri="{FF2B5EF4-FFF2-40B4-BE49-F238E27FC236}">
                <a16:creationId xmlns:a16="http://schemas.microsoft.com/office/drawing/2014/main" id="{14FB1B7F-AAE9-AD4C-80DD-C7D1A0F9C44A}"/>
              </a:ext>
            </a:extLst>
          </p:cNvPr>
          <p:cNvSpPr>
            <a:spLocks noGrp="1"/>
          </p:cNvSpPr>
          <p:nvPr>
            <p:ph idx="1"/>
          </p:nvPr>
        </p:nvSpPr>
        <p:spPr/>
        <p:txBody>
          <a:bodyPr/>
          <a:lstStyle/>
          <a:p>
            <a:pPr marL="0" indent="0">
              <a:buNone/>
            </a:pPr>
            <a:r>
              <a:rPr lang="en-US" b="1" dirty="0"/>
              <a:t>Name, Role, State and Properties</a:t>
            </a:r>
          </a:p>
          <a:p>
            <a:r>
              <a:rPr lang="en-US" dirty="0"/>
              <a:t>label=“Neighborhood” </a:t>
            </a:r>
          </a:p>
          <a:p>
            <a:r>
              <a:rPr lang="en-US" dirty="0"/>
              <a:t>role=“button” </a:t>
            </a:r>
          </a:p>
          <a:p>
            <a:r>
              <a:rPr lang="en-US" dirty="0"/>
              <a:t>expanded=“true”,</a:t>
            </a:r>
          </a:p>
          <a:p>
            <a:r>
              <a:rPr lang="en-US" dirty="0"/>
              <a:t>description=“Select a filter to narrow your search results.”</a:t>
            </a:r>
          </a:p>
          <a:p>
            <a:r>
              <a:rPr lang="en-US" dirty="0"/>
              <a:t>AT: “Neighborhood, expanded, button, (pause) Select a filter to narrow your search results.”</a:t>
            </a:r>
          </a:p>
        </p:txBody>
      </p:sp>
    </p:spTree>
    <p:extLst>
      <p:ext uri="{BB962C8B-B14F-4D97-AF65-F5344CB8AC3E}">
        <p14:creationId xmlns:p14="http://schemas.microsoft.com/office/powerpoint/2010/main" val="304410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Assistive Technology </a:t>
            </a:r>
            <a:r>
              <a:rPr lang="mr-IN" dirty="0"/>
              <a:t>–</a:t>
            </a:r>
            <a:r>
              <a:rPr lang="en-US" dirty="0"/>
              <a:t> Accordion</a:t>
            </a:r>
          </a:p>
        </p:txBody>
      </p:sp>
      <p:pic>
        <p:nvPicPr>
          <p:cNvPr id="4" name="Content Placeholder 3" descr="A design spec with an annotated wireframe of three accordion style controls used to display search filters with details regarding name, role, state and properties for each accordion header. The filters categories are Neighborhood, Cuisine, and Price. The Neighborhood accordion is expanded to show neighborhoods in the Seattle area." title="Assistive Technology - Accordian"/>
          <p:cNvPicPr>
            <a:picLocks noGrp="1" noChangeAspect="1"/>
          </p:cNvPicPr>
          <p:nvPr>
            <p:ph idx="1"/>
          </p:nvPr>
        </p:nvPicPr>
        <p:blipFill>
          <a:blip r:embed="rId3"/>
          <a:stretch>
            <a:fillRect/>
          </a:stretch>
        </p:blipFill>
        <p:spPr>
          <a:xfrm>
            <a:off x="1640396" y="1054565"/>
            <a:ext cx="8911209" cy="5071419"/>
          </a:xfrm>
        </p:spPr>
      </p:pic>
    </p:spTree>
    <p:extLst>
      <p:ext uri="{BB962C8B-B14F-4D97-AF65-F5344CB8AC3E}">
        <p14:creationId xmlns:p14="http://schemas.microsoft.com/office/powerpoint/2010/main" val="113271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C705-281E-2B49-939E-A472469502FA}"/>
              </a:ext>
            </a:extLst>
          </p:cNvPr>
          <p:cNvSpPr>
            <a:spLocks noGrp="1"/>
          </p:cNvSpPr>
          <p:nvPr>
            <p:ph type="title"/>
          </p:nvPr>
        </p:nvSpPr>
        <p:spPr/>
        <p:txBody>
          <a:bodyPr/>
          <a:lstStyle/>
          <a:p>
            <a:r>
              <a:rPr lang="en-US" dirty="0"/>
              <a:t>Content Structure</a:t>
            </a:r>
          </a:p>
        </p:txBody>
      </p:sp>
      <p:sp>
        <p:nvSpPr>
          <p:cNvPr id="3" name="Content Placeholder 2">
            <a:extLst>
              <a:ext uri="{FF2B5EF4-FFF2-40B4-BE49-F238E27FC236}">
                <a16:creationId xmlns:a16="http://schemas.microsoft.com/office/drawing/2014/main" id="{E84F8ED5-191F-4741-A787-7F7690E2AF9C}"/>
              </a:ext>
            </a:extLst>
          </p:cNvPr>
          <p:cNvSpPr>
            <a:spLocks noGrp="1"/>
          </p:cNvSpPr>
          <p:nvPr>
            <p:ph idx="1"/>
          </p:nvPr>
        </p:nvSpPr>
        <p:spPr/>
        <p:txBody>
          <a:bodyPr/>
          <a:lstStyle/>
          <a:p>
            <a:r>
              <a:rPr lang="en-US" dirty="0"/>
              <a:t>Utilize the semantic structures available in HTML</a:t>
            </a:r>
          </a:p>
          <a:p>
            <a:r>
              <a:rPr lang="en-US" dirty="0"/>
              <a:t>Heading levels</a:t>
            </a:r>
          </a:p>
          <a:p>
            <a:r>
              <a:rPr lang="en-US" dirty="0"/>
              <a:t>&lt;</a:t>
            </a:r>
            <a:r>
              <a:rPr lang="en-US" dirty="0" err="1"/>
              <a:t>fieldset</a:t>
            </a:r>
            <a:r>
              <a:rPr lang="en-US" dirty="0"/>
              <a:t>&gt; and &lt;legend&gt; for groups of elements</a:t>
            </a:r>
          </a:p>
          <a:p>
            <a:r>
              <a:rPr lang="en-US" dirty="0"/>
              <a:t>Lists</a:t>
            </a:r>
          </a:p>
          <a:p>
            <a:r>
              <a:rPr lang="en-US" dirty="0"/>
              <a:t>Regions</a:t>
            </a:r>
          </a:p>
          <a:p>
            <a:pPr lvl="1"/>
            <a:r>
              <a:rPr lang="en-US" dirty="0"/>
              <a:t>Default regions via HTML5</a:t>
            </a:r>
          </a:p>
          <a:p>
            <a:pPr lvl="1"/>
            <a:r>
              <a:rPr lang="en-US" dirty="0"/>
              <a:t>Labelled regions</a:t>
            </a:r>
          </a:p>
          <a:p>
            <a:endParaRPr lang="en-US" dirty="0"/>
          </a:p>
          <a:p>
            <a:endParaRPr lang="en-US" dirty="0"/>
          </a:p>
        </p:txBody>
      </p:sp>
    </p:spTree>
    <p:extLst>
      <p:ext uri="{BB962C8B-B14F-4D97-AF65-F5344CB8AC3E}">
        <p14:creationId xmlns:p14="http://schemas.microsoft.com/office/powerpoint/2010/main" val="324814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ireframe of a restaurant search results page annotated to indicate landmark regions for the search filters, sorting toolbar, search results and paginated navigation." title="ARIA Landmark Regions"/>
          <p:cNvPicPr>
            <a:picLocks noGrp="1" noChangeAspect="1"/>
          </p:cNvPicPr>
          <p:nvPr>
            <p:ph idx="1"/>
          </p:nvPr>
        </p:nvPicPr>
        <p:blipFill>
          <a:blip r:embed="rId3"/>
          <a:stretch>
            <a:fillRect/>
          </a:stretch>
        </p:blipFill>
        <p:spPr>
          <a:xfrm>
            <a:off x="244475" y="822960"/>
            <a:ext cx="11703050" cy="5420360"/>
          </a:xfrm>
        </p:spPr>
      </p:pic>
      <p:sp>
        <p:nvSpPr>
          <p:cNvPr id="2" name="Title 1"/>
          <p:cNvSpPr>
            <a:spLocks noGrp="1"/>
          </p:cNvSpPr>
          <p:nvPr>
            <p:ph type="title"/>
          </p:nvPr>
        </p:nvSpPr>
        <p:spPr/>
        <p:txBody>
          <a:bodyPr>
            <a:normAutofit/>
          </a:bodyPr>
          <a:lstStyle/>
          <a:p>
            <a:r>
              <a:rPr lang="en-US" dirty="0"/>
              <a:t>ARIA Landmark Regions</a:t>
            </a:r>
          </a:p>
        </p:txBody>
      </p:sp>
    </p:spTree>
    <p:extLst>
      <p:ext uri="{BB962C8B-B14F-4D97-AF65-F5344CB8AC3E}">
        <p14:creationId xmlns:p14="http://schemas.microsoft.com/office/powerpoint/2010/main" val="1900426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2E72-74FB-F445-910A-C8866E31DF16}"/>
              </a:ext>
            </a:extLst>
          </p:cNvPr>
          <p:cNvSpPr>
            <a:spLocks noGrp="1"/>
          </p:cNvSpPr>
          <p:nvPr>
            <p:ph type="title"/>
          </p:nvPr>
        </p:nvSpPr>
        <p:spPr/>
        <p:txBody>
          <a:bodyPr/>
          <a:lstStyle/>
          <a:p>
            <a:r>
              <a:rPr lang="en-US" dirty="0"/>
              <a:t>Method: Test Cases</a:t>
            </a:r>
          </a:p>
        </p:txBody>
      </p:sp>
      <p:sp>
        <p:nvSpPr>
          <p:cNvPr id="3" name="Text Placeholder 2">
            <a:extLst>
              <a:ext uri="{FF2B5EF4-FFF2-40B4-BE49-F238E27FC236}">
                <a16:creationId xmlns:a16="http://schemas.microsoft.com/office/drawing/2014/main" id="{E5C9B59D-F26A-3941-A52F-5E7269D3D3BF}"/>
              </a:ext>
            </a:extLst>
          </p:cNvPr>
          <p:cNvSpPr>
            <a:spLocks noGrp="1"/>
          </p:cNvSpPr>
          <p:nvPr>
            <p:ph type="body" idx="1"/>
          </p:nvPr>
        </p:nvSpPr>
        <p:spPr/>
        <p:txBody>
          <a:bodyPr/>
          <a:lstStyle/>
          <a:p>
            <a:r>
              <a:rPr lang="en-US" dirty="0">
                <a:solidFill>
                  <a:srgbClr val="424242"/>
                </a:solidFill>
              </a:rPr>
              <a:t>Accessibility Testing</a:t>
            </a:r>
          </a:p>
        </p:txBody>
      </p:sp>
    </p:spTree>
    <p:extLst>
      <p:ext uri="{BB962C8B-B14F-4D97-AF65-F5344CB8AC3E}">
        <p14:creationId xmlns:p14="http://schemas.microsoft.com/office/powerpoint/2010/main" val="1944443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E2A2-B82C-2241-B3C7-343615F874DF}"/>
              </a:ext>
            </a:extLst>
          </p:cNvPr>
          <p:cNvSpPr>
            <a:spLocks noGrp="1"/>
          </p:cNvSpPr>
          <p:nvPr>
            <p:ph type="title"/>
          </p:nvPr>
        </p:nvSpPr>
        <p:spPr/>
        <p:txBody>
          <a:bodyPr/>
          <a:lstStyle/>
          <a:p>
            <a:r>
              <a:rPr lang="en-US" dirty="0"/>
              <a:t>Types of Acceptance Criteria – Page Level</a:t>
            </a:r>
          </a:p>
        </p:txBody>
      </p:sp>
      <p:sp>
        <p:nvSpPr>
          <p:cNvPr id="3" name="Content Placeholder 2">
            <a:extLst>
              <a:ext uri="{FF2B5EF4-FFF2-40B4-BE49-F238E27FC236}">
                <a16:creationId xmlns:a16="http://schemas.microsoft.com/office/drawing/2014/main" id="{623A742C-221D-FD47-92AF-02EE92026FE7}"/>
              </a:ext>
            </a:extLst>
          </p:cNvPr>
          <p:cNvSpPr>
            <a:spLocks noGrp="1"/>
          </p:cNvSpPr>
          <p:nvPr>
            <p:ph idx="1"/>
          </p:nvPr>
        </p:nvSpPr>
        <p:spPr/>
        <p:txBody>
          <a:bodyPr numCol="2">
            <a:normAutofit lnSpcReduction="10000"/>
          </a:bodyPr>
          <a:lstStyle/>
          <a:p>
            <a:r>
              <a:rPr lang="en-US" dirty="0"/>
              <a:t>1.3.1 Info and Relationships</a:t>
            </a:r>
          </a:p>
          <a:p>
            <a:r>
              <a:rPr lang="en-US" dirty="0"/>
              <a:t>1.3.2 Meaningful Sequence</a:t>
            </a:r>
          </a:p>
          <a:p>
            <a:r>
              <a:rPr lang="en-US" dirty="0"/>
              <a:t>1.4.1 Use of Color</a:t>
            </a:r>
          </a:p>
          <a:p>
            <a:r>
              <a:rPr lang="en-US" dirty="0"/>
              <a:t>1.4.3 Contrast</a:t>
            </a:r>
          </a:p>
          <a:p>
            <a:r>
              <a:rPr lang="en-US" dirty="0"/>
              <a:t>1.4.4 Resize Text</a:t>
            </a:r>
          </a:p>
          <a:p>
            <a:r>
              <a:rPr lang="en-US" dirty="0"/>
              <a:t>2.1.1 Keyboard</a:t>
            </a:r>
          </a:p>
          <a:p>
            <a:r>
              <a:rPr lang="en-US" dirty="0"/>
              <a:t>2.1.2 No Keyboard Trap</a:t>
            </a:r>
          </a:p>
          <a:p>
            <a:r>
              <a:rPr lang="en-US" dirty="0"/>
              <a:t>2.2.1 Timing Adjustable</a:t>
            </a:r>
          </a:p>
          <a:p>
            <a:r>
              <a:rPr lang="en-US" dirty="0"/>
              <a:t>2.3.1 Three Flashes or Below Threshold</a:t>
            </a:r>
          </a:p>
          <a:p>
            <a:r>
              <a:rPr lang="en-US" dirty="0"/>
              <a:t>2.4.1 Bypass Blocks</a:t>
            </a:r>
          </a:p>
          <a:p>
            <a:r>
              <a:rPr lang="en-US" dirty="0"/>
              <a:t>2.4.2 Page Titled</a:t>
            </a:r>
          </a:p>
          <a:p>
            <a:r>
              <a:rPr lang="en-US" dirty="0"/>
              <a:t>2.4.4 Link Purpose</a:t>
            </a:r>
          </a:p>
          <a:p>
            <a:r>
              <a:rPr lang="en-US" dirty="0"/>
              <a:t>2.4.5 Multiple Ways</a:t>
            </a:r>
          </a:p>
          <a:p>
            <a:r>
              <a:rPr lang="en-US" dirty="0"/>
              <a:t>2.4.6 Headings and Labels</a:t>
            </a:r>
          </a:p>
          <a:p>
            <a:r>
              <a:rPr lang="en-US" dirty="0"/>
              <a:t>3.1.1 Language of Page</a:t>
            </a:r>
          </a:p>
          <a:p>
            <a:r>
              <a:rPr lang="en-US" dirty="0"/>
              <a:t>3.2.3 Consistent Navigation</a:t>
            </a:r>
          </a:p>
          <a:p>
            <a:r>
              <a:rPr lang="en-US" dirty="0"/>
              <a:t>3.2.4 Consistent Identification</a:t>
            </a:r>
          </a:p>
          <a:p>
            <a:r>
              <a:rPr lang="en-US" dirty="0"/>
              <a:t>4.1.1 Parsing</a:t>
            </a:r>
          </a:p>
        </p:txBody>
      </p:sp>
    </p:spTree>
    <p:extLst>
      <p:ext uri="{BB962C8B-B14F-4D97-AF65-F5344CB8AC3E}">
        <p14:creationId xmlns:p14="http://schemas.microsoft.com/office/powerpoint/2010/main" val="3061811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E2A2-B82C-2241-B3C7-343615F874DF}"/>
              </a:ext>
            </a:extLst>
          </p:cNvPr>
          <p:cNvSpPr>
            <a:spLocks noGrp="1"/>
          </p:cNvSpPr>
          <p:nvPr>
            <p:ph type="title"/>
          </p:nvPr>
        </p:nvSpPr>
        <p:spPr/>
        <p:txBody>
          <a:bodyPr>
            <a:normAutofit fontScale="90000"/>
          </a:bodyPr>
          <a:lstStyle/>
          <a:p>
            <a:r>
              <a:rPr lang="en-US" dirty="0"/>
              <a:t>Types of Acceptance Criteria – Component Level</a:t>
            </a:r>
          </a:p>
        </p:txBody>
      </p:sp>
      <p:sp>
        <p:nvSpPr>
          <p:cNvPr id="3" name="Content Placeholder 2">
            <a:extLst>
              <a:ext uri="{FF2B5EF4-FFF2-40B4-BE49-F238E27FC236}">
                <a16:creationId xmlns:a16="http://schemas.microsoft.com/office/drawing/2014/main" id="{623A742C-221D-FD47-92AF-02EE92026FE7}"/>
              </a:ext>
            </a:extLst>
          </p:cNvPr>
          <p:cNvSpPr>
            <a:spLocks noGrp="1"/>
          </p:cNvSpPr>
          <p:nvPr>
            <p:ph idx="1"/>
          </p:nvPr>
        </p:nvSpPr>
        <p:spPr>
          <a:xfrm>
            <a:off x="838200" y="1460588"/>
            <a:ext cx="5262563" cy="4690829"/>
          </a:xfrm>
        </p:spPr>
        <p:txBody>
          <a:bodyPr/>
          <a:lstStyle/>
          <a:p>
            <a:pPr marL="0" indent="0">
              <a:buNone/>
            </a:pPr>
            <a:r>
              <a:rPr lang="en-US" b="1" dirty="0"/>
              <a:t>Single Component</a:t>
            </a:r>
          </a:p>
          <a:p>
            <a:r>
              <a:rPr lang="en-US" dirty="0"/>
              <a:t>Images</a:t>
            </a:r>
          </a:p>
          <a:p>
            <a:r>
              <a:rPr lang="en-US" dirty="0"/>
              <a:t>Multimedia</a:t>
            </a:r>
          </a:p>
          <a:p>
            <a:r>
              <a:rPr lang="en-US" dirty="0"/>
              <a:t>Form elements</a:t>
            </a:r>
          </a:p>
          <a:p>
            <a:r>
              <a:rPr lang="en-US" dirty="0"/>
              <a:t>Tables</a:t>
            </a:r>
          </a:p>
        </p:txBody>
      </p:sp>
      <p:sp>
        <p:nvSpPr>
          <p:cNvPr id="4" name="Content Placeholder 2">
            <a:extLst>
              <a:ext uri="{FF2B5EF4-FFF2-40B4-BE49-F238E27FC236}">
                <a16:creationId xmlns:a16="http://schemas.microsoft.com/office/drawing/2014/main" id="{6373AA73-9937-DD4D-931C-7EAD028126D8}"/>
              </a:ext>
            </a:extLst>
          </p:cNvPr>
          <p:cNvSpPr txBox="1">
            <a:spLocks/>
          </p:cNvSpPr>
          <p:nvPr/>
        </p:nvSpPr>
        <p:spPr>
          <a:xfrm>
            <a:off x="6296025" y="1460588"/>
            <a:ext cx="5262563" cy="4690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b="1" dirty="0"/>
              <a:t>Complex Component</a:t>
            </a:r>
          </a:p>
          <a:p>
            <a:r>
              <a:rPr lang="en-US" dirty="0"/>
              <a:t>Accordion</a:t>
            </a:r>
          </a:p>
          <a:p>
            <a:r>
              <a:rPr lang="en-US" dirty="0"/>
              <a:t>Carousel</a:t>
            </a:r>
          </a:p>
          <a:p>
            <a:r>
              <a:rPr lang="en-US" dirty="0"/>
              <a:t>Dropdown</a:t>
            </a:r>
          </a:p>
          <a:p>
            <a:r>
              <a:rPr lang="en-US" dirty="0"/>
              <a:t>Dialog</a:t>
            </a:r>
          </a:p>
          <a:p>
            <a:r>
              <a:rPr lang="en-US" dirty="0"/>
              <a:t>Menu</a:t>
            </a:r>
          </a:p>
        </p:txBody>
      </p:sp>
    </p:spTree>
    <p:extLst>
      <p:ext uri="{BB962C8B-B14F-4D97-AF65-F5344CB8AC3E}">
        <p14:creationId xmlns:p14="http://schemas.microsoft.com/office/powerpoint/2010/main" val="369869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4E2A2-B82C-2241-B3C7-343615F874DF}"/>
              </a:ext>
            </a:extLst>
          </p:cNvPr>
          <p:cNvSpPr>
            <a:spLocks noGrp="1"/>
          </p:cNvSpPr>
          <p:nvPr>
            <p:ph type="title"/>
          </p:nvPr>
        </p:nvSpPr>
        <p:spPr/>
        <p:txBody>
          <a:bodyPr/>
          <a:lstStyle/>
          <a:p>
            <a:r>
              <a:rPr lang="en-US" dirty="0"/>
              <a:t>Acceptance Criteria Format</a:t>
            </a:r>
          </a:p>
        </p:txBody>
      </p:sp>
      <p:sp>
        <p:nvSpPr>
          <p:cNvPr id="3" name="Content Placeholder 2">
            <a:extLst>
              <a:ext uri="{FF2B5EF4-FFF2-40B4-BE49-F238E27FC236}">
                <a16:creationId xmlns:a16="http://schemas.microsoft.com/office/drawing/2014/main" id="{623A742C-221D-FD47-92AF-02EE92026FE7}"/>
              </a:ext>
            </a:extLst>
          </p:cNvPr>
          <p:cNvSpPr>
            <a:spLocks noGrp="1"/>
          </p:cNvSpPr>
          <p:nvPr>
            <p:ph idx="1"/>
          </p:nvPr>
        </p:nvSpPr>
        <p:spPr/>
        <p:txBody>
          <a:bodyPr/>
          <a:lstStyle/>
          <a:p>
            <a:r>
              <a:rPr lang="en-US" b="1" dirty="0"/>
              <a:t>Given</a:t>
            </a:r>
            <a:r>
              <a:rPr lang="en-US" dirty="0"/>
              <a:t> some initial context</a:t>
            </a:r>
          </a:p>
          <a:p>
            <a:r>
              <a:rPr lang="en-US" b="1" dirty="0"/>
              <a:t>When</a:t>
            </a:r>
            <a:r>
              <a:rPr lang="en-US" dirty="0"/>
              <a:t> some action is carried out or event occurs</a:t>
            </a:r>
          </a:p>
          <a:p>
            <a:r>
              <a:rPr lang="en-US" b="1" dirty="0"/>
              <a:t>Then</a:t>
            </a:r>
            <a:r>
              <a:rPr lang="en-US" dirty="0"/>
              <a:t> a particular set of observable consequences result</a:t>
            </a:r>
          </a:p>
        </p:txBody>
      </p:sp>
    </p:spTree>
    <p:extLst>
      <p:ext uri="{BB962C8B-B14F-4D97-AF65-F5344CB8AC3E}">
        <p14:creationId xmlns:p14="http://schemas.microsoft.com/office/powerpoint/2010/main" val="427634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68C8F-DDE5-5440-8E82-76EBDCDCCF7D}"/>
              </a:ext>
            </a:extLst>
          </p:cNvPr>
          <p:cNvSpPr>
            <a:spLocks noGrp="1"/>
          </p:cNvSpPr>
          <p:nvPr>
            <p:ph type="title"/>
          </p:nvPr>
        </p:nvSpPr>
        <p:spPr/>
        <p:txBody>
          <a:bodyPr/>
          <a:lstStyle/>
          <a:p>
            <a:r>
              <a:rPr lang="en-US" dirty="0"/>
              <a:t>Acceptance Criteria for an Accordion</a:t>
            </a:r>
          </a:p>
        </p:txBody>
      </p:sp>
      <p:sp>
        <p:nvSpPr>
          <p:cNvPr id="3" name="Content Placeholder 2">
            <a:extLst>
              <a:ext uri="{FF2B5EF4-FFF2-40B4-BE49-F238E27FC236}">
                <a16:creationId xmlns:a16="http://schemas.microsoft.com/office/drawing/2014/main" id="{FCEA115F-E9A2-DA43-8DA1-5F9FBBD1FDBC}"/>
              </a:ext>
            </a:extLst>
          </p:cNvPr>
          <p:cNvSpPr>
            <a:spLocks noGrp="1"/>
          </p:cNvSpPr>
          <p:nvPr>
            <p:ph idx="1"/>
          </p:nvPr>
        </p:nvSpPr>
        <p:spPr/>
        <p:txBody>
          <a:bodyPr>
            <a:normAutofit lnSpcReduction="10000"/>
          </a:bodyPr>
          <a:lstStyle/>
          <a:p>
            <a:pPr marL="0" indent="0">
              <a:buNone/>
            </a:pPr>
            <a:r>
              <a:rPr lang="en-US" b="1" dirty="0"/>
              <a:t>Given</a:t>
            </a:r>
            <a:r>
              <a:rPr lang="en-US" dirty="0"/>
              <a:t> that I have focus on the heading of an accordion, </a:t>
            </a:r>
            <a:r>
              <a:rPr lang="en-US" b="1" dirty="0"/>
              <a:t>when</a:t>
            </a:r>
            <a:r>
              <a:rPr lang="en-US" dirty="0"/>
              <a:t> I press the ENTER or SPACE key to toggle the accordion, </a:t>
            </a:r>
            <a:r>
              <a:rPr lang="en-US" b="1" dirty="0"/>
              <a:t>(then) </a:t>
            </a:r>
            <a:r>
              <a:rPr lang="en-US" dirty="0"/>
              <a:t>the associated panel toggles between expanded or collapsed (2.1.1 Keyboard, 4.1.2 Name, Role, State)</a:t>
            </a:r>
          </a:p>
          <a:p>
            <a:pPr marL="0" indent="0">
              <a:buNone/>
            </a:pPr>
            <a:endParaRPr lang="en-US" dirty="0"/>
          </a:p>
          <a:p>
            <a:pPr marL="0" indent="0">
              <a:buNone/>
            </a:pPr>
            <a:r>
              <a:rPr lang="en-US" b="1" dirty="0"/>
              <a:t>Checks:</a:t>
            </a:r>
          </a:p>
          <a:p>
            <a:r>
              <a:rPr lang="en-US" dirty="0"/>
              <a:t>Role=“button”, using native HTML control or ARIA role=“button”</a:t>
            </a:r>
          </a:p>
          <a:p>
            <a:r>
              <a:rPr lang="en-US" dirty="0"/>
              <a:t>Name – using one of the following methods: label, aria-label, or aria-</a:t>
            </a:r>
            <a:r>
              <a:rPr lang="en-US" dirty="0" err="1"/>
              <a:t>labelledby</a:t>
            </a:r>
            <a:endParaRPr lang="en-US" dirty="0"/>
          </a:p>
          <a:p>
            <a:r>
              <a:rPr lang="en-US" dirty="0"/>
              <a:t>State – using aria-expanded</a:t>
            </a:r>
          </a:p>
          <a:p>
            <a:r>
              <a:rPr lang="en-US" dirty="0"/>
              <a:t>Relationship – using aria-controls to point to associated panel</a:t>
            </a:r>
          </a:p>
        </p:txBody>
      </p:sp>
    </p:spTree>
    <p:extLst>
      <p:ext uri="{BB962C8B-B14F-4D97-AF65-F5344CB8AC3E}">
        <p14:creationId xmlns:p14="http://schemas.microsoft.com/office/powerpoint/2010/main" val="2434542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pPr marL="0" indent="0">
              <a:buNone/>
            </a:pPr>
            <a:r>
              <a:rPr lang="en-US" dirty="0"/>
              <a:t>Accessibility requirements are not documented clearly, consistently or in a way that other professionals can easily understand and act upon them.</a:t>
            </a:r>
            <a:r>
              <a:rPr lang="en-US" dirty="0">
                <a:effectLst/>
              </a:rPr>
              <a:t> </a:t>
            </a:r>
            <a:endParaRPr lang="en-US" dirty="0"/>
          </a:p>
        </p:txBody>
      </p:sp>
    </p:spTree>
    <p:extLst>
      <p:ext uri="{BB962C8B-B14F-4D97-AF65-F5344CB8AC3E}">
        <p14:creationId xmlns:p14="http://schemas.microsoft.com/office/powerpoint/2010/main" val="1374384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Accessibility Toolkit</a:t>
            </a:r>
            <a:r>
              <a:rPr lang="en-US" dirty="0">
                <a:effectLst/>
              </a:rPr>
              <a:t> </a:t>
            </a:r>
            <a:endParaRPr lang="en-US" dirty="0"/>
          </a:p>
        </p:txBody>
      </p:sp>
      <p:sp>
        <p:nvSpPr>
          <p:cNvPr id="3" name="Content Placeholder 2"/>
          <p:cNvSpPr>
            <a:spLocks noGrp="1"/>
          </p:cNvSpPr>
          <p:nvPr>
            <p:ph idx="1"/>
          </p:nvPr>
        </p:nvSpPr>
        <p:spPr/>
        <p:txBody>
          <a:bodyPr/>
          <a:lstStyle/>
          <a:p>
            <a:r>
              <a:rPr lang="en-US" dirty="0"/>
              <a:t>User Story example (Rich Text Format)</a:t>
            </a:r>
          </a:p>
          <a:p>
            <a:pPr lvl="0"/>
            <a:r>
              <a:rPr lang="en-US" dirty="0"/>
              <a:t>Accessibility annotation assets (Illustrator and SVG)</a:t>
            </a:r>
          </a:p>
          <a:p>
            <a:pPr lvl="0"/>
            <a:r>
              <a:rPr lang="en-US" dirty="0"/>
              <a:t>Wireframe examples (Adobe XD CC and PNG formats)</a:t>
            </a:r>
          </a:p>
          <a:p>
            <a:r>
              <a:rPr lang="en-US" dirty="0"/>
              <a:t>Test Case example (Rich Text Format)</a:t>
            </a:r>
          </a:p>
          <a:p>
            <a:endParaRPr lang="en-US" dirty="0"/>
          </a:p>
        </p:txBody>
      </p:sp>
    </p:spTree>
    <p:extLst>
      <p:ext uri="{BB962C8B-B14F-4D97-AF65-F5344CB8AC3E}">
        <p14:creationId xmlns:p14="http://schemas.microsoft.com/office/powerpoint/2010/main" val="169251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p>
        </p:txBody>
      </p:sp>
      <p:sp>
        <p:nvSpPr>
          <p:cNvPr id="3" name="Content Placeholder 2"/>
          <p:cNvSpPr>
            <a:spLocks noGrp="1"/>
          </p:cNvSpPr>
          <p:nvPr>
            <p:ph idx="1"/>
          </p:nvPr>
        </p:nvSpPr>
        <p:spPr/>
        <p:txBody>
          <a:bodyPr>
            <a:normAutofit/>
          </a:bodyPr>
          <a:lstStyle/>
          <a:p>
            <a:pPr lvl="0"/>
            <a:r>
              <a:rPr lang="en-US" dirty="0"/>
              <a:t>Style Guides</a:t>
            </a:r>
          </a:p>
          <a:p>
            <a:pPr lvl="0"/>
            <a:r>
              <a:rPr lang="en-US" dirty="0"/>
              <a:t>Pattern Libraries</a:t>
            </a:r>
          </a:p>
          <a:p>
            <a:pPr lvl="0"/>
            <a:r>
              <a:rPr lang="en-US" dirty="0"/>
              <a:t>Color Contrast</a:t>
            </a:r>
          </a:p>
          <a:p>
            <a:pPr lvl="0"/>
            <a:r>
              <a:rPr lang="en-US" dirty="0"/>
              <a:t>Tooltips</a:t>
            </a:r>
          </a:p>
          <a:p>
            <a:pPr lvl="0"/>
            <a:r>
              <a:rPr lang="en-US" dirty="0"/>
              <a:t>Keyboard shortcuts</a:t>
            </a:r>
          </a:p>
          <a:p>
            <a:r>
              <a:rPr lang="en-US" dirty="0"/>
              <a:t>Touch and gestures</a:t>
            </a:r>
          </a:p>
          <a:p>
            <a:pPr lvl="0"/>
            <a:r>
              <a:rPr lang="en-US" dirty="0"/>
              <a:t>Additional content for assistive technology users, i.e., using aria-</a:t>
            </a:r>
            <a:r>
              <a:rPr lang="en-US" dirty="0" err="1"/>
              <a:t>describedby</a:t>
            </a:r>
            <a:r>
              <a:rPr lang="en-US" dirty="0"/>
              <a:t> in web pages, hints in iOS applications or a content description in Android applications.</a:t>
            </a:r>
          </a:p>
        </p:txBody>
      </p:sp>
    </p:spTree>
    <p:extLst>
      <p:ext uri="{BB962C8B-B14F-4D97-AF65-F5344CB8AC3E}">
        <p14:creationId xmlns:p14="http://schemas.microsoft.com/office/powerpoint/2010/main" val="2044253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lstStyle/>
          <a:p>
            <a:r>
              <a:rPr lang="en-US" dirty="0">
                <a:hlinkClick r:id="rId2"/>
              </a:rPr>
              <a:t>Presentation and Digital Accessibility Toolkit </a:t>
            </a:r>
            <a:endParaRPr lang="en-US" dirty="0"/>
          </a:p>
          <a:p>
            <a:r>
              <a:rPr lang="en-US" dirty="0"/>
              <a:t>Kathy </a:t>
            </a:r>
            <a:r>
              <a:rPr lang="en-US" dirty="0" err="1"/>
              <a:t>Walbin</a:t>
            </a:r>
            <a:r>
              <a:rPr lang="en-US" dirty="0"/>
              <a:t>, </a:t>
            </a:r>
            <a:r>
              <a:rPr lang="en-US" dirty="0">
                <a:hlinkClick r:id="rId3"/>
              </a:rPr>
              <a:t>How to Write User Stories for Web Accessibility</a:t>
            </a:r>
            <a:endParaRPr lang="en-US" dirty="0"/>
          </a:p>
          <a:p>
            <a:r>
              <a:rPr lang="en-US" dirty="0"/>
              <a:t>Sarah </a:t>
            </a:r>
            <a:r>
              <a:rPr lang="en-US" dirty="0" err="1"/>
              <a:t>Pulis</a:t>
            </a:r>
            <a:r>
              <a:rPr lang="en-US" dirty="0"/>
              <a:t>, </a:t>
            </a:r>
            <a:r>
              <a:rPr lang="en-US" u="sng" dirty="0">
                <a:hlinkClick r:id="rId4"/>
              </a:rPr>
              <a:t>Reusable Acceptance Criteria and Test Cases for Accessibility</a:t>
            </a:r>
            <a:endParaRPr lang="en-US" dirty="0"/>
          </a:p>
          <a:p>
            <a:pPr lvl="0"/>
            <a:r>
              <a:rPr lang="en-US" u="sng" dirty="0">
                <a:hlinkClick r:id="rId5"/>
              </a:rPr>
              <a:t>Overview of (WCAG) Design Principles</a:t>
            </a:r>
            <a:endParaRPr lang="en-US" dirty="0"/>
          </a:p>
          <a:p>
            <a:r>
              <a:rPr lang="en-US" dirty="0"/>
              <a:t>Tom Osborne, </a:t>
            </a:r>
            <a:r>
              <a:rPr lang="en-US" u="sng" dirty="0">
                <a:hlinkClick r:id="rId6"/>
              </a:rPr>
              <a:t>Color Contrast for Better Readability</a:t>
            </a:r>
            <a:r>
              <a:rPr lang="en-US" dirty="0"/>
              <a:t> </a:t>
            </a:r>
          </a:p>
          <a:p>
            <a:r>
              <a:rPr lang="en-US" dirty="0">
                <a:hlinkClick r:id="rId7"/>
              </a:rPr>
              <a:t>Stark</a:t>
            </a:r>
            <a:r>
              <a:rPr lang="en-US" dirty="0"/>
              <a:t>, Color-blind simulator and contrast check for Sketch</a:t>
            </a:r>
          </a:p>
          <a:p>
            <a:r>
              <a:rPr lang="en-US" dirty="0">
                <a:hlinkClick r:id="rId8"/>
              </a:rPr>
              <a:t>Web Content Accessibility Guidelines (WCAG) 2.0</a:t>
            </a:r>
            <a:r>
              <a:rPr lang="en-US" dirty="0"/>
              <a:t> </a:t>
            </a:r>
          </a:p>
        </p:txBody>
      </p:sp>
    </p:spTree>
    <p:extLst>
      <p:ext uri="{BB962C8B-B14F-4D97-AF65-F5344CB8AC3E}">
        <p14:creationId xmlns:p14="http://schemas.microsoft.com/office/powerpoint/2010/main" val="441203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C5292-A064-3246-B50C-AC0D3A4A2490}"/>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E8E463A5-48BC-D34D-92C0-EBCC6C64DAC3}"/>
              </a:ext>
            </a:extLst>
          </p:cNvPr>
          <p:cNvSpPr>
            <a:spLocks noGrp="1"/>
          </p:cNvSpPr>
          <p:nvPr>
            <p:ph idx="1"/>
          </p:nvPr>
        </p:nvSpPr>
        <p:spPr/>
        <p:txBody>
          <a:bodyPr/>
          <a:lstStyle/>
          <a:p>
            <a:pPr marL="0" indent="0">
              <a:buNone/>
            </a:pPr>
            <a:r>
              <a:rPr lang="en-US" dirty="0"/>
              <a:t>Presentation assets: </a:t>
            </a:r>
            <a:r>
              <a:rPr lang="en-US" dirty="0">
                <a:hlinkClick r:id="rId2"/>
              </a:rPr>
              <a:t>http://bit.ly/mastera11ycsun</a:t>
            </a:r>
            <a:endParaRPr lang="en-US" dirty="0"/>
          </a:p>
        </p:txBody>
      </p:sp>
    </p:spTree>
    <p:extLst>
      <p:ext uri="{BB962C8B-B14F-4D97-AF65-F5344CB8AC3E}">
        <p14:creationId xmlns:p14="http://schemas.microsoft.com/office/powerpoint/2010/main" val="250427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pPr marL="0" indent="0">
              <a:buNone/>
            </a:pPr>
            <a:r>
              <a:rPr lang="en-US" dirty="0"/>
              <a:t>Employ standard documentation methods to express accessibility requirements, which can be written by professionals knowledgeable about accessibility, understood by stakeholders, actionable by engineers and used as a basis to validate functionality.</a:t>
            </a:r>
            <a:r>
              <a:rPr lang="en-US" dirty="0">
                <a:effectLst/>
              </a:rPr>
              <a:t> </a:t>
            </a:r>
          </a:p>
          <a:p>
            <a:pPr marL="0" indent="0">
              <a:buNone/>
            </a:pPr>
            <a:endParaRPr lang="en-US" dirty="0"/>
          </a:p>
          <a:p>
            <a:pPr marL="0" indent="0">
              <a:buNone/>
            </a:pPr>
            <a:r>
              <a:rPr lang="en-US" dirty="0"/>
              <a:t>Create artifacts that document requirements, which then drive conversations about how to make your software accessible.</a:t>
            </a:r>
          </a:p>
        </p:txBody>
      </p:sp>
    </p:spTree>
    <p:extLst>
      <p:ext uri="{BB962C8B-B14F-4D97-AF65-F5344CB8AC3E}">
        <p14:creationId xmlns:p14="http://schemas.microsoft.com/office/powerpoint/2010/main" val="103541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Authors of Accessibility Requirements</a:t>
            </a:r>
            <a:r>
              <a:rPr lang="en-US" dirty="0">
                <a:effectLst/>
              </a:rPr>
              <a:t> </a:t>
            </a:r>
            <a:endParaRPr lang="en-US" dirty="0"/>
          </a:p>
        </p:txBody>
      </p:sp>
      <p:sp>
        <p:nvSpPr>
          <p:cNvPr id="3" name="Content Placeholder 2"/>
          <p:cNvSpPr>
            <a:spLocks noGrp="1"/>
          </p:cNvSpPr>
          <p:nvPr>
            <p:ph idx="1"/>
          </p:nvPr>
        </p:nvSpPr>
        <p:spPr/>
        <p:txBody>
          <a:bodyPr/>
          <a:lstStyle/>
          <a:p>
            <a:pPr lvl="0"/>
            <a:r>
              <a:rPr lang="en-US" dirty="0"/>
              <a:t>Product Manager </a:t>
            </a:r>
          </a:p>
          <a:p>
            <a:pPr lvl="0"/>
            <a:r>
              <a:rPr lang="en-US" dirty="0"/>
              <a:t>Experience Designer</a:t>
            </a:r>
          </a:p>
          <a:p>
            <a:pPr lvl="0"/>
            <a:r>
              <a:rPr lang="en-US" dirty="0"/>
              <a:t>Graphic or Product Designer</a:t>
            </a:r>
          </a:p>
          <a:p>
            <a:r>
              <a:rPr lang="en-US" dirty="0"/>
              <a:t>Content Strategist</a:t>
            </a:r>
          </a:p>
          <a:p>
            <a:r>
              <a:rPr lang="en-US" dirty="0"/>
              <a:t>Accessibility professional</a:t>
            </a:r>
          </a:p>
        </p:txBody>
      </p:sp>
    </p:spTree>
    <p:extLst>
      <p:ext uri="{BB962C8B-B14F-4D97-AF65-F5344CB8AC3E}">
        <p14:creationId xmlns:p14="http://schemas.microsoft.com/office/powerpoint/2010/main" val="134797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Consumers of Accessibility Requirements</a:t>
            </a:r>
            <a:r>
              <a:rPr lang="en-US" dirty="0">
                <a:effectLst/>
              </a:rPr>
              <a:t> </a:t>
            </a:r>
            <a:endParaRPr lang="en-US" dirty="0"/>
          </a:p>
        </p:txBody>
      </p:sp>
      <p:sp>
        <p:nvSpPr>
          <p:cNvPr id="3" name="Content Placeholder 2"/>
          <p:cNvSpPr>
            <a:spLocks noGrp="1"/>
          </p:cNvSpPr>
          <p:nvPr>
            <p:ph idx="1"/>
          </p:nvPr>
        </p:nvSpPr>
        <p:spPr/>
        <p:txBody>
          <a:bodyPr/>
          <a:lstStyle/>
          <a:p>
            <a:pPr lvl="0"/>
            <a:r>
              <a:rPr lang="en-US" dirty="0"/>
              <a:t>Experience Designer</a:t>
            </a:r>
          </a:p>
          <a:p>
            <a:pPr lvl="0"/>
            <a:r>
              <a:rPr lang="en-US" dirty="0"/>
              <a:t>Graphic or Product Designer</a:t>
            </a:r>
          </a:p>
          <a:p>
            <a:r>
              <a:rPr lang="en-US" dirty="0"/>
              <a:t>Content Strategist/Writer</a:t>
            </a:r>
          </a:p>
          <a:p>
            <a:pPr lvl="0"/>
            <a:r>
              <a:rPr lang="en-US" dirty="0"/>
              <a:t>Engineer</a:t>
            </a:r>
          </a:p>
          <a:p>
            <a:pPr lvl="0"/>
            <a:r>
              <a:rPr lang="en-US" dirty="0"/>
              <a:t>Tester</a:t>
            </a:r>
          </a:p>
          <a:p>
            <a:r>
              <a:rPr lang="en-US" dirty="0"/>
              <a:t>Business stakeholder</a:t>
            </a:r>
          </a:p>
          <a:p>
            <a:r>
              <a:rPr lang="en-US" dirty="0"/>
              <a:t>Accessibility professional</a:t>
            </a:r>
          </a:p>
          <a:p>
            <a:endParaRPr lang="en-US" dirty="0"/>
          </a:p>
        </p:txBody>
      </p:sp>
    </p:spTree>
    <p:extLst>
      <p:ext uri="{BB962C8B-B14F-4D97-AF65-F5344CB8AC3E}">
        <p14:creationId xmlns:p14="http://schemas.microsoft.com/office/powerpoint/2010/main" val="76628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Communicating Accessibility Requirements</a:t>
            </a:r>
            <a:r>
              <a:rPr lang="en-US" dirty="0">
                <a:effectLst/>
              </a:rPr>
              <a:t> </a:t>
            </a:r>
            <a:endParaRPr lang="en-US" dirty="0"/>
          </a:p>
        </p:txBody>
      </p:sp>
      <p:sp>
        <p:nvSpPr>
          <p:cNvPr id="3" name="Content Placeholder 2"/>
          <p:cNvSpPr>
            <a:spLocks noGrp="1"/>
          </p:cNvSpPr>
          <p:nvPr>
            <p:ph idx="1"/>
          </p:nvPr>
        </p:nvSpPr>
        <p:spPr/>
        <p:txBody>
          <a:bodyPr/>
          <a:lstStyle/>
          <a:p>
            <a:r>
              <a:rPr lang="en-US" dirty="0"/>
              <a:t>User stories</a:t>
            </a:r>
          </a:p>
          <a:p>
            <a:pPr lvl="0"/>
            <a:r>
              <a:rPr lang="en-US" dirty="0"/>
              <a:t>Wireframes</a:t>
            </a:r>
          </a:p>
          <a:p>
            <a:pPr lvl="0"/>
            <a:r>
              <a:rPr lang="en-US" dirty="0"/>
              <a:t>Design comps</a:t>
            </a:r>
          </a:p>
          <a:p>
            <a:pPr lvl="0"/>
            <a:r>
              <a:rPr lang="en-US" dirty="0"/>
              <a:t>Design specs or patterns</a:t>
            </a:r>
          </a:p>
          <a:p>
            <a:pPr lvl="0"/>
            <a:r>
              <a:rPr lang="en-US" dirty="0"/>
              <a:t>Technical specs</a:t>
            </a:r>
          </a:p>
          <a:p>
            <a:pPr lvl="0"/>
            <a:r>
              <a:rPr lang="en-US" dirty="0"/>
              <a:t>Prototypes</a:t>
            </a:r>
          </a:p>
          <a:p>
            <a:r>
              <a:rPr lang="en-US" dirty="0">
                <a:effectLst/>
              </a:rPr>
              <a:t>Test cases </a:t>
            </a:r>
            <a:endParaRPr lang="en-US" dirty="0"/>
          </a:p>
        </p:txBody>
      </p:sp>
    </p:spTree>
    <p:extLst>
      <p:ext uri="{BB962C8B-B14F-4D97-AF65-F5344CB8AC3E}">
        <p14:creationId xmlns:p14="http://schemas.microsoft.com/office/powerpoint/2010/main" val="1963108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a:t>
            </a:r>
          </a:p>
        </p:txBody>
      </p:sp>
      <p:sp>
        <p:nvSpPr>
          <p:cNvPr id="3" name="Content Placeholder 2"/>
          <p:cNvSpPr>
            <a:spLocks noGrp="1"/>
          </p:cNvSpPr>
          <p:nvPr>
            <p:ph idx="1"/>
          </p:nvPr>
        </p:nvSpPr>
        <p:spPr/>
        <p:txBody>
          <a:bodyPr/>
          <a:lstStyle/>
          <a:p>
            <a:r>
              <a:rPr lang="en-US" dirty="0"/>
              <a:t>User Stories</a:t>
            </a:r>
          </a:p>
          <a:p>
            <a:r>
              <a:rPr lang="en-US" dirty="0"/>
              <a:t>Design Specs</a:t>
            </a:r>
          </a:p>
          <a:p>
            <a:r>
              <a:rPr lang="en-US" dirty="0"/>
              <a:t>Test Cases</a:t>
            </a:r>
          </a:p>
        </p:txBody>
      </p:sp>
    </p:spTree>
    <p:extLst>
      <p:ext uri="{BB962C8B-B14F-4D97-AF65-F5344CB8AC3E}">
        <p14:creationId xmlns:p14="http://schemas.microsoft.com/office/powerpoint/2010/main" val="283255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esign spec with an annotated wireframe of a search results interface to find a local restaurant. On the left is a set of accordion controls to filter search results. The main content contains the search results, a toolbar to sort by Rating or Alphabetically and pagination controls following search results. " title="Search Results Interface"/>
          <p:cNvPicPr>
            <a:picLocks noGrp="1" noChangeAspect="1"/>
          </p:cNvPicPr>
          <p:nvPr>
            <p:ph idx="1"/>
          </p:nvPr>
        </p:nvPicPr>
        <p:blipFill>
          <a:blip r:embed="rId3"/>
          <a:stretch>
            <a:fillRect/>
          </a:stretch>
        </p:blipFill>
        <p:spPr>
          <a:xfrm>
            <a:off x="1446276" y="823795"/>
            <a:ext cx="9299448" cy="5596890"/>
          </a:xfrm>
        </p:spPr>
      </p:pic>
      <p:sp>
        <p:nvSpPr>
          <p:cNvPr id="2" name="Title 1"/>
          <p:cNvSpPr>
            <a:spLocks noGrp="1"/>
          </p:cNvSpPr>
          <p:nvPr>
            <p:ph type="title"/>
          </p:nvPr>
        </p:nvSpPr>
        <p:spPr/>
        <p:txBody>
          <a:bodyPr/>
          <a:lstStyle/>
          <a:p>
            <a:r>
              <a:rPr lang="en-US" dirty="0"/>
              <a:t>Search Results Interface </a:t>
            </a:r>
          </a:p>
        </p:txBody>
      </p:sp>
    </p:spTree>
    <p:extLst>
      <p:ext uri="{BB962C8B-B14F-4D97-AF65-F5344CB8AC3E}">
        <p14:creationId xmlns:p14="http://schemas.microsoft.com/office/powerpoint/2010/main" val="217514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6533</TotalTime>
  <Words>2527</Words>
  <Application>Microsoft Macintosh PowerPoint</Application>
  <PresentationFormat>Widescreen</PresentationFormat>
  <Paragraphs>264</Paragraphs>
  <Slides>33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Adobe Clean</vt:lpstr>
      <vt:lpstr>Arial</vt:lpstr>
      <vt:lpstr>Calibri</vt:lpstr>
      <vt:lpstr>Calibri Light</vt:lpstr>
      <vt:lpstr>Helvetica Light</vt:lpstr>
      <vt:lpstr>Mangal</vt:lpstr>
      <vt:lpstr>Office Theme</vt:lpstr>
      <vt:lpstr>Mastering the Art of Digital Accessibility Requirements </vt:lpstr>
      <vt:lpstr>Agenda</vt:lpstr>
      <vt:lpstr>Problem Statement</vt:lpstr>
      <vt:lpstr>Solution</vt:lpstr>
      <vt:lpstr>Authors of Accessibility Requirements </vt:lpstr>
      <vt:lpstr>Consumers of Accessibility Requirements </vt:lpstr>
      <vt:lpstr>Communicating Accessibility Requirements </vt:lpstr>
      <vt:lpstr>Methods</vt:lpstr>
      <vt:lpstr>Search Results Interface </vt:lpstr>
      <vt:lpstr>Method: User Stories </vt:lpstr>
      <vt:lpstr>What is a User Story? </vt:lpstr>
      <vt:lpstr>User Story: 1 of 3</vt:lpstr>
      <vt:lpstr>User Story: 2 of 3</vt:lpstr>
      <vt:lpstr>User Story: 3 of 3</vt:lpstr>
      <vt:lpstr>Method: Bluelines</vt:lpstr>
      <vt:lpstr>Key concepts to annotate</vt:lpstr>
      <vt:lpstr>Accessibility Annotations</vt:lpstr>
      <vt:lpstr>Keyboarding and Focus Order </vt:lpstr>
      <vt:lpstr>Focus Order – Accordion detail</vt:lpstr>
      <vt:lpstr>Accounting for Assistive Technology: 1 of 2</vt:lpstr>
      <vt:lpstr>Accounting for Assistive Technology: 2 of 2</vt:lpstr>
      <vt:lpstr>Assistive Technology – Accordion</vt:lpstr>
      <vt:lpstr>Content Structure</vt:lpstr>
      <vt:lpstr>ARIA Landmark Regions</vt:lpstr>
      <vt:lpstr>Method: Test Cases</vt:lpstr>
      <vt:lpstr>Types of Acceptance Criteria – Page Level</vt:lpstr>
      <vt:lpstr>Types of Acceptance Criteria – Component Level</vt:lpstr>
      <vt:lpstr>Acceptance Criteria Format</vt:lpstr>
      <vt:lpstr>Acceptance Criteria for an Accordion</vt:lpstr>
      <vt:lpstr>Digital Accessibility Toolkit </vt:lpstr>
      <vt:lpstr>Additional Considerations</vt:lpstr>
      <vt:lpstr>Resources</vt:lpstr>
      <vt:lpstr>Thank you</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Nicolai</dc:creator>
  <cp:lastModifiedBy>Jack Nicolai</cp:lastModifiedBy>
  <cp:revision>120</cp:revision>
  <cp:lastPrinted>2018-03-22T20:23:58Z</cp:lastPrinted>
  <dcterms:created xsi:type="dcterms:W3CDTF">2017-05-16T19:50:20Z</dcterms:created>
  <dcterms:modified xsi:type="dcterms:W3CDTF">2018-03-23T06:31:14Z</dcterms:modified>
</cp:coreProperties>
</file>