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periodni.com/images.html"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org/WAI/GL/wiki/Goals_for_Designing_the_Silver_Process"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org/community/silver/stakeholder-job-stories/" TargetMode="External"/><Relationship Id="rId3" Type="http://schemas.openxmlformats.org/officeDocument/2006/relationships/hyperlink" Target="https://www.w3.org/WAI/GL/task-forces/silver/wiki/Problem_Statements"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Clr>
                <a:schemeClr val="dk1"/>
              </a:buClr>
              <a:buSzPts val="1100"/>
              <a:buFont typeface="Arial"/>
              <a:buNone/>
            </a:pPr>
            <a:r>
              <a:rPr lang="en">
                <a:solidFill>
                  <a:schemeClr val="dk2"/>
                </a:solidFill>
              </a:rPr>
              <a:t>The W3C Accessibility Guidelines Working Group recognized the difficulty in maintaining the Web Content Accessibility Guidelines (WCAG), and decided to redesign the guidelines to more easily and effectively evolve to match the progression of technologies and the needs of people with disabilities.</a:t>
            </a:r>
            <a:endParaRPr sz="6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Alt= “period table of elements with Ag symbol for Silver magnified.”  </a:t>
            </a:r>
            <a:endParaRPr/>
          </a:p>
          <a:p>
            <a:pPr indent="0" lvl="0" marL="0" rtl="0">
              <a:spcBef>
                <a:spcPts val="0"/>
              </a:spcBef>
              <a:spcAft>
                <a:spcPts val="0"/>
              </a:spcAft>
              <a:buNone/>
            </a:pPr>
            <a:r>
              <a:rPr lang="en"/>
              <a:t>It’s a mnemonic -- the acronym for Accessibility Guidelines  is AG, the chemical symbol Ag stands for Silver. </a:t>
            </a:r>
            <a:endParaRPr/>
          </a:p>
          <a:p>
            <a:pPr indent="0" lvl="0" marL="0" rtl="0">
              <a:spcBef>
                <a:spcPts val="0"/>
              </a:spcBef>
              <a:spcAft>
                <a:spcPts val="0"/>
              </a:spcAft>
              <a:buNone/>
            </a:pPr>
            <a:r>
              <a:rPr lang="en"/>
              <a:t>Image courtesy of </a:t>
            </a:r>
            <a:r>
              <a:rPr lang="en" sz="1050">
                <a:solidFill>
                  <a:srgbClr val="CC0000"/>
                </a:solidFill>
                <a:highlight>
                  <a:srgbClr val="FFFFFF"/>
                </a:highlight>
                <a:uFill>
                  <a:noFill/>
                </a:uFill>
                <a:hlinkClick r:id="rId2"/>
              </a:rPr>
              <a:t>http://www.periodni.com/images.html</a:t>
            </a:r>
            <a:endParaRPr/>
          </a:p>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u="sng">
                <a:solidFill>
                  <a:schemeClr val="hlink"/>
                </a:solidFill>
                <a:hlinkClick r:id="rId2"/>
              </a:rPr>
              <a:t>https://www.w3.org/WAI/GL/wiki/Goals_for_Designing_the_Silver_Process</a:t>
            </a:r>
            <a:r>
              <a:rPr lang="en"/>
              <a:t>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nSpc>
                <a:spcPct val="115000"/>
              </a:lnSpc>
              <a:spcBef>
                <a:spcPts val="0"/>
              </a:spcBef>
              <a:spcAft>
                <a:spcPts val="0"/>
              </a:spcAft>
              <a:buClr>
                <a:schemeClr val="dk2"/>
              </a:buClr>
              <a:buSzPts val="1100"/>
              <a:buChar char="●"/>
            </a:pPr>
            <a:r>
              <a:rPr lang="en">
                <a:solidFill>
                  <a:schemeClr val="dk2"/>
                </a:solidFill>
              </a:rPr>
              <a:t>Silver is progressing independent of AGWG focus on WCAG 2.1</a:t>
            </a:r>
            <a:endParaRPr>
              <a:solidFill>
                <a:schemeClr val="dk2"/>
              </a:solidFill>
            </a:endParaRPr>
          </a:p>
          <a:p>
            <a:pPr indent="-298450" lvl="0" marL="457200" rtl="0">
              <a:lnSpc>
                <a:spcPct val="115000"/>
              </a:lnSpc>
              <a:spcBef>
                <a:spcPts val="0"/>
              </a:spcBef>
              <a:spcAft>
                <a:spcPts val="0"/>
              </a:spcAft>
              <a:buClr>
                <a:schemeClr val="dk2"/>
              </a:buClr>
              <a:buSzPts val="1100"/>
              <a:buChar char="●"/>
            </a:pPr>
            <a:r>
              <a:rPr lang="en">
                <a:solidFill>
                  <a:schemeClr val="dk2"/>
                </a:solidFill>
              </a:rPr>
              <a:t>If WCAG 2.2 happens, the Task Force expects that it will impact Phase 5 Q3 2018 - Q1 2019 timeline for writing the FPWD.</a:t>
            </a:r>
            <a:endParaRPr sz="6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Resources:</a:t>
            </a:r>
            <a:br>
              <a:rPr lang="en">
                <a:solidFill>
                  <a:srgbClr val="695D46"/>
                </a:solidFill>
              </a:rPr>
            </a:br>
            <a:r>
              <a:rPr lang="en" u="sng">
                <a:solidFill>
                  <a:schemeClr val="dk1"/>
                </a:solidFill>
                <a:hlinkClick r:id="rId2"/>
              </a:rPr>
              <a:t>Job Stories</a:t>
            </a:r>
            <a:br>
              <a:rPr lang="en">
                <a:solidFill>
                  <a:srgbClr val="695D46"/>
                </a:solidFill>
              </a:rPr>
            </a:br>
            <a:r>
              <a:rPr lang="en" u="sng">
                <a:solidFill>
                  <a:schemeClr val="dk1"/>
                </a:solidFill>
                <a:hlinkClick r:id="rId3"/>
              </a:rPr>
              <a:t>Problem Statements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bg>
      <p:bgPr>
        <a:solidFill>
          <a:srgbClr val="FFFFFF"/>
        </a:solidFill>
      </p:bgPr>
    </p:bg>
    <p:spTree>
      <p:nvGrpSpPr>
        <p:cNvPr id="50" name="Shape 50"/>
        <p:cNvGrpSpPr/>
        <p:nvPr/>
      </p:nvGrpSpPr>
      <p:grpSpPr>
        <a:xfrm>
          <a:off x="0" y="0"/>
          <a:ext cx="0" cy="0"/>
          <a:chOff x="0" y="0"/>
          <a:chExt cx="0" cy="0"/>
        </a:xfrm>
      </p:grpSpPr>
      <p:sp>
        <p:nvSpPr>
          <p:cNvPr id="51" name="Shape 51"/>
          <p:cNvSpPr/>
          <p:nvPr/>
        </p:nvSpPr>
        <p:spPr>
          <a:xfrm>
            <a:off x="0" y="0"/>
            <a:ext cx="9144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p:nvPr/>
        </p:nvSpPr>
        <p:spPr>
          <a:xfrm>
            <a:off x="3047650" y="0"/>
            <a:ext cx="6096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a:off x="233612" y="201311"/>
            <a:ext cx="381600" cy="381900"/>
          </a:xfrm>
          <a:prstGeom prst="flowChartDelay">
            <a:avLst/>
          </a:prstGeom>
          <a:solidFill>
            <a:srgbClr val="434343">
              <a:alpha val="4549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a:off x="136242" y="201311"/>
            <a:ext cx="381600" cy="381900"/>
          </a:xfrm>
          <a:prstGeom prst="flowChartDelay">
            <a:avLst/>
          </a:prstGeom>
          <a:solidFill>
            <a:srgbClr val="666666">
              <a:alpha val="278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p:nvPr/>
        </p:nvSpPr>
        <p:spPr>
          <a:xfrm>
            <a:off x="-11" y="201311"/>
            <a:ext cx="381600" cy="381900"/>
          </a:xfrm>
          <a:prstGeom prst="flowChartDelay">
            <a:avLst/>
          </a:prstGeom>
          <a:solidFill>
            <a:srgbClr val="43434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txBox="1"/>
          <p:nvPr>
            <p:ph type="title"/>
          </p:nvPr>
        </p:nvSpPr>
        <p:spPr>
          <a:xfrm>
            <a:off x="233600" y="829550"/>
            <a:ext cx="2566200" cy="892500"/>
          </a:xfrm>
          <a:prstGeom prst="rect">
            <a:avLst/>
          </a:prstGeom>
          <a:noFill/>
        </p:spPr>
        <p:txBody>
          <a:bodyPr anchorCtr="0" anchor="b" bIns="91425" lIns="91425" spcFirstLastPara="1" rIns="91425" wrap="square" tIns="91425"/>
          <a:lstStyle>
            <a:lvl1pPr lvl="0" rtl="0" algn="l">
              <a:lnSpc>
                <a:spcPct val="100000"/>
              </a:lnSpc>
              <a:spcBef>
                <a:spcPts val="0"/>
              </a:spcBef>
              <a:spcAft>
                <a:spcPts val="0"/>
              </a:spcAft>
              <a:buNone/>
              <a:defRPr b="1" sz="2100">
                <a:solidFill>
                  <a:srgbClr val="FFFFFF"/>
                </a:solidFill>
              </a:defRPr>
            </a:lvl1pPr>
            <a:lvl2pPr lvl="1" rtl="0" algn="l">
              <a:lnSpc>
                <a:spcPct val="100000"/>
              </a:lnSpc>
              <a:spcBef>
                <a:spcPts val="0"/>
              </a:spcBef>
              <a:spcAft>
                <a:spcPts val="0"/>
              </a:spcAft>
              <a:buNone/>
              <a:defRPr b="1" sz="2100">
                <a:solidFill>
                  <a:srgbClr val="FFFFFF"/>
                </a:solidFill>
              </a:defRPr>
            </a:lvl2pPr>
            <a:lvl3pPr lvl="2" rtl="0" algn="l">
              <a:lnSpc>
                <a:spcPct val="100000"/>
              </a:lnSpc>
              <a:spcBef>
                <a:spcPts val="0"/>
              </a:spcBef>
              <a:spcAft>
                <a:spcPts val="0"/>
              </a:spcAft>
              <a:buNone/>
              <a:defRPr b="1" sz="2100">
                <a:solidFill>
                  <a:srgbClr val="FFFFFF"/>
                </a:solidFill>
              </a:defRPr>
            </a:lvl3pPr>
            <a:lvl4pPr lvl="3" rtl="0" algn="l">
              <a:lnSpc>
                <a:spcPct val="100000"/>
              </a:lnSpc>
              <a:spcBef>
                <a:spcPts val="0"/>
              </a:spcBef>
              <a:spcAft>
                <a:spcPts val="0"/>
              </a:spcAft>
              <a:buNone/>
              <a:defRPr b="1" sz="2100">
                <a:solidFill>
                  <a:srgbClr val="FFFFFF"/>
                </a:solidFill>
              </a:defRPr>
            </a:lvl4pPr>
            <a:lvl5pPr lvl="4" rtl="0" algn="l">
              <a:lnSpc>
                <a:spcPct val="100000"/>
              </a:lnSpc>
              <a:spcBef>
                <a:spcPts val="0"/>
              </a:spcBef>
              <a:spcAft>
                <a:spcPts val="0"/>
              </a:spcAft>
              <a:buNone/>
              <a:defRPr b="1" sz="2100">
                <a:solidFill>
                  <a:srgbClr val="FFFFFF"/>
                </a:solidFill>
              </a:defRPr>
            </a:lvl5pPr>
            <a:lvl6pPr lvl="5" rtl="0" algn="l">
              <a:lnSpc>
                <a:spcPct val="100000"/>
              </a:lnSpc>
              <a:spcBef>
                <a:spcPts val="0"/>
              </a:spcBef>
              <a:spcAft>
                <a:spcPts val="0"/>
              </a:spcAft>
              <a:buNone/>
              <a:defRPr b="1" sz="2100">
                <a:solidFill>
                  <a:srgbClr val="FFFFFF"/>
                </a:solidFill>
              </a:defRPr>
            </a:lvl6pPr>
            <a:lvl7pPr lvl="6" rtl="0" algn="l">
              <a:lnSpc>
                <a:spcPct val="100000"/>
              </a:lnSpc>
              <a:spcBef>
                <a:spcPts val="0"/>
              </a:spcBef>
              <a:spcAft>
                <a:spcPts val="0"/>
              </a:spcAft>
              <a:buNone/>
              <a:defRPr b="1" sz="2100">
                <a:solidFill>
                  <a:srgbClr val="FFFFFF"/>
                </a:solidFill>
              </a:defRPr>
            </a:lvl7pPr>
            <a:lvl8pPr lvl="7" rtl="0" algn="l">
              <a:lnSpc>
                <a:spcPct val="100000"/>
              </a:lnSpc>
              <a:spcBef>
                <a:spcPts val="0"/>
              </a:spcBef>
              <a:spcAft>
                <a:spcPts val="0"/>
              </a:spcAft>
              <a:buNone/>
              <a:defRPr b="1" sz="2100">
                <a:solidFill>
                  <a:srgbClr val="FFFFFF"/>
                </a:solidFill>
              </a:defRPr>
            </a:lvl8pPr>
            <a:lvl9pPr lvl="8" rtl="0" algn="l">
              <a:lnSpc>
                <a:spcPct val="100000"/>
              </a:lnSpc>
              <a:spcBef>
                <a:spcPts val="0"/>
              </a:spcBef>
              <a:spcAft>
                <a:spcPts val="0"/>
              </a:spcAft>
              <a:buNone/>
              <a:defRPr b="1" sz="2100">
                <a:solidFill>
                  <a:srgbClr val="FFFFFF"/>
                </a:solidFill>
              </a:defRPr>
            </a:lvl9pPr>
          </a:lstStyle>
          <a:p/>
        </p:txBody>
      </p:sp>
      <p:sp>
        <p:nvSpPr>
          <p:cNvPr id="57" name="Shape 57"/>
          <p:cNvSpPr txBox="1"/>
          <p:nvPr>
            <p:ph idx="1" type="body"/>
          </p:nvPr>
        </p:nvSpPr>
        <p:spPr>
          <a:xfrm>
            <a:off x="233600" y="1798300"/>
            <a:ext cx="2566200" cy="2977200"/>
          </a:xfrm>
          <a:prstGeom prst="rect">
            <a:avLst/>
          </a:prstGeom>
          <a:noFill/>
        </p:spPr>
        <p:txBody>
          <a:bodyPr anchorCtr="0" anchor="t" bIns="91425" lIns="91425" spcFirstLastPara="1" rIns="91425" wrap="square" tIns="91425"/>
          <a:lstStyle>
            <a:lvl1pPr indent="-317500" lvl="0" marL="457200" rtl="0" algn="l">
              <a:lnSpc>
                <a:spcPct val="115000"/>
              </a:lnSpc>
              <a:spcBef>
                <a:spcPts val="0"/>
              </a:spcBef>
              <a:spcAft>
                <a:spcPts val="0"/>
              </a:spcAft>
              <a:buClr>
                <a:srgbClr val="FFFFFF"/>
              </a:buClr>
              <a:buSzPts val="1400"/>
              <a:buChar char="●"/>
              <a:defRPr sz="1400">
                <a:solidFill>
                  <a:srgbClr val="FFFFFF"/>
                </a:solidFill>
              </a:defRPr>
            </a:lvl1pPr>
            <a:lvl2pPr indent="-304800" lvl="1" marL="914400" rtl="0" algn="l">
              <a:lnSpc>
                <a:spcPct val="115000"/>
              </a:lnSpc>
              <a:spcBef>
                <a:spcPts val="1600"/>
              </a:spcBef>
              <a:spcAft>
                <a:spcPts val="0"/>
              </a:spcAft>
              <a:buClr>
                <a:srgbClr val="FFFFFF"/>
              </a:buClr>
              <a:buSzPts val="1200"/>
              <a:buChar char="○"/>
              <a:defRPr sz="1200">
                <a:solidFill>
                  <a:srgbClr val="FFFFFF"/>
                </a:solidFill>
              </a:defRPr>
            </a:lvl2pPr>
            <a:lvl3pPr indent="-304800" lvl="2" marL="1371600" rtl="0" algn="l">
              <a:lnSpc>
                <a:spcPct val="115000"/>
              </a:lnSpc>
              <a:spcBef>
                <a:spcPts val="1600"/>
              </a:spcBef>
              <a:spcAft>
                <a:spcPts val="0"/>
              </a:spcAft>
              <a:buClr>
                <a:srgbClr val="FFFFFF"/>
              </a:buClr>
              <a:buSzPts val="1200"/>
              <a:buChar char="■"/>
              <a:defRPr sz="1200">
                <a:solidFill>
                  <a:srgbClr val="FFFFFF"/>
                </a:solidFill>
              </a:defRPr>
            </a:lvl3pPr>
            <a:lvl4pPr indent="-304800" lvl="3" marL="1828800" rtl="0" algn="l">
              <a:lnSpc>
                <a:spcPct val="115000"/>
              </a:lnSpc>
              <a:spcBef>
                <a:spcPts val="1600"/>
              </a:spcBef>
              <a:spcAft>
                <a:spcPts val="0"/>
              </a:spcAft>
              <a:buClr>
                <a:srgbClr val="FFFFFF"/>
              </a:buClr>
              <a:buSzPts val="1200"/>
              <a:buChar char="●"/>
              <a:defRPr sz="1200">
                <a:solidFill>
                  <a:srgbClr val="FFFFFF"/>
                </a:solidFill>
              </a:defRPr>
            </a:lvl4pPr>
            <a:lvl5pPr indent="-304800" lvl="4" marL="2286000" rtl="0" algn="l">
              <a:lnSpc>
                <a:spcPct val="115000"/>
              </a:lnSpc>
              <a:spcBef>
                <a:spcPts val="1600"/>
              </a:spcBef>
              <a:spcAft>
                <a:spcPts val="0"/>
              </a:spcAft>
              <a:buClr>
                <a:srgbClr val="FFFFFF"/>
              </a:buClr>
              <a:buSzPts val="1200"/>
              <a:buChar char="○"/>
              <a:defRPr sz="1200">
                <a:solidFill>
                  <a:srgbClr val="FFFFFF"/>
                </a:solidFill>
              </a:defRPr>
            </a:lvl5pPr>
            <a:lvl6pPr indent="-304800" lvl="5" marL="2743200" rtl="0" algn="l">
              <a:lnSpc>
                <a:spcPct val="115000"/>
              </a:lnSpc>
              <a:spcBef>
                <a:spcPts val="1600"/>
              </a:spcBef>
              <a:spcAft>
                <a:spcPts val="0"/>
              </a:spcAft>
              <a:buClr>
                <a:srgbClr val="FFFFFF"/>
              </a:buClr>
              <a:buSzPts val="1200"/>
              <a:buChar char="■"/>
              <a:defRPr sz="1200">
                <a:solidFill>
                  <a:srgbClr val="FFFFFF"/>
                </a:solidFill>
              </a:defRPr>
            </a:lvl6pPr>
            <a:lvl7pPr indent="-304800" lvl="6" marL="3200400" rtl="0" algn="l">
              <a:lnSpc>
                <a:spcPct val="115000"/>
              </a:lnSpc>
              <a:spcBef>
                <a:spcPts val="1600"/>
              </a:spcBef>
              <a:spcAft>
                <a:spcPts val="0"/>
              </a:spcAft>
              <a:buClr>
                <a:srgbClr val="FFFFFF"/>
              </a:buClr>
              <a:buSzPts val="1200"/>
              <a:buChar char="●"/>
              <a:defRPr sz="1200">
                <a:solidFill>
                  <a:srgbClr val="FFFFFF"/>
                </a:solidFill>
              </a:defRPr>
            </a:lvl7pPr>
            <a:lvl8pPr indent="-304800" lvl="7" marL="3657600" rtl="0" algn="l">
              <a:lnSpc>
                <a:spcPct val="115000"/>
              </a:lnSpc>
              <a:spcBef>
                <a:spcPts val="1600"/>
              </a:spcBef>
              <a:spcAft>
                <a:spcPts val="0"/>
              </a:spcAft>
              <a:buClr>
                <a:srgbClr val="FFFFFF"/>
              </a:buClr>
              <a:buSzPts val="1200"/>
              <a:buChar char="○"/>
              <a:defRPr sz="1200">
                <a:solidFill>
                  <a:srgbClr val="FFFFFF"/>
                </a:solidFill>
              </a:defRPr>
            </a:lvl8pPr>
            <a:lvl9pPr indent="-304800" lvl="8" marL="4114800" rtl="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58" name="Shape 5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616161"/>
                </a:solidFill>
              </a:defRPr>
            </a:lvl1pPr>
            <a:lvl2pPr lvl="1" rtl="0" algn="r">
              <a:lnSpc>
                <a:spcPct val="100000"/>
              </a:lnSpc>
              <a:spcAft>
                <a:spcPts val="0"/>
              </a:spcAft>
              <a:buNone/>
              <a:defRPr sz="1000">
                <a:solidFill>
                  <a:srgbClr val="616161"/>
                </a:solidFill>
              </a:defRPr>
            </a:lvl2pPr>
            <a:lvl3pPr lvl="2" rtl="0" algn="r">
              <a:lnSpc>
                <a:spcPct val="100000"/>
              </a:lnSpc>
              <a:spcAft>
                <a:spcPts val="0"/>
              </a:spcAft>
              <a:buNone/>
              <a:defRPr sz="1000">
                <a:solidFill>
                  <a:srgbClr val="616161"/>
                </a:solidFill>
              </a:defRPr>
            </a:lvl3pPr>
            <a:lvl4pPr lvl="3" rtl="0" algn="r">
              <a:lnSpc>
                <a:spcPct val="100000"/>
              </a:lnSpc>
              <a:spcAft>
                <a:spcPts val="0"/>
              </a:spcAft>
              <a:buNone/>
              <a:defRPr sz="1000">
                <a:solidFill>
                  <a:srgbClr val="616161"/>
                </a:solidFill>
              </a:defRPr>
            </a:lvl4pPr>
            <a:lvl5pPr lvl="4" rtl="0" algn="r">
              <a:lnSpc>
                <a:spcPct val="100000"/>
              </a:lnSpc>
              <a:spcAft>
                <a:spcPts val="0"/>
              </a:spcAft>
              <a:buNone/>
              <a:defRPr sz="1000">
                <a:solidFill>
                  <a:srgbClr val="616161"/>
                </a:solidFill>
              </a:defRPr>
            </a:lvl5pPr>
            <a:lvl6pPr lvl="5" rtl="0" algn="r">
              <a:lnSpc>
                <a:spcPct val="100000"/>
              </a:lnSpc>
              <a:spcAft>
                <a:spcPts val="0"/>
              </a:spcAft>
              <a:buNone/>
              <a:defRPr sz="1000">
                <a:solidFill>
                  <a:srgbClr val="616161"/>
                </a:solidFill>
              </a:defRPr>
            </a:lvl6pPr>
            <a:lvl7pPr lvl="6" rtl="0" algn="r">
              <a:lnSpc>
                <a:spcPct val="100000"/>
              </a:lnSpc>
              <a:spcAft>
                <a:spcPts val="0"/>
              </a:spcAft>
              <a:buNone/>
              <a:defRPr sz="1000">
                <a:solidFill>
                  <a:srgbClr val="616161"/>
                </a:solidFill>
              </a:defRPr>
            </a:lvl7pPr>
            <a:lvl8pPr lvl="7" rtl="0" algn="r">
              <a:lnSpc>
                <a:spcPct val="100000"/>
              </a:lnSpc>
              <a:spcAft>
                <a:spcPts val="0"/>
              </a:spcAft>
              <a:buNone/>
              <a:defRPr sz="1000">
                <a:solidFill>
                  <a:srgbClr val="616161"/>
                </a:solidFill>
              </a:defRPr>
            </a:lvl8pPr>
            <a:lvl9pPr lvl="8" rtl="0" algn="r">
              <a:lnSpc>
                <a:spcPct val="100000"/>
              </a:lnSpc>
              <a:spcAft>
                <a:spcPts val="0"/>
              </a:spcAft>
              <a:buNone/>
              <a:defRPr sz="1000">
                <a:solidFill>
                  <a:srgbClr val="61616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AUTOLAYOUT_1">
    <p:bg>
      <p:bgPr>
        <a:solidFill>
          <a:srgbClr val="FFFFFF"/>
        </a:solidFill>
      </p:bgPr>
    </p:bg>
    <p:spTree>
      <p:nvGrpSpPr>
        <p:cNvPr id="59" name="Shape 59"/>
        <p:cNvGrpSpPr/>
        <p:nvPr/>
      </p:nvGrpSpPr>
      <p:grpSpPr>
        <a:xfrm>
          <a:off x="0" y="0"/>
          <a:ext cx="0" cy="0"/>
          <a:chOff x="0" y="0"/>
          <a:chExt cx="0" cy="0"/>
        </a:xfrm>
      </p:grpSpPr>
      <p:sp>
        <p:nvSpPr>
          <p:cNvPr id="60" name="Shape 60"/>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a:off x="0" y="0"/>
            <a:ext cx="35127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txBox="1"/>
          <p:nvPr>
            <p:ph type="title"/>
          </p:nvPr>
        </p:nvSpPr>
        <p:spPr>
          <a:xfrm>
            <a:off x="311700" y="307825"/>
            <a:ext cx="2631900" cy="4316700"/>
          </a:xfrm>
          <a:prstGeom prst="rect">
            <a:avLst/>
          </a:prstGeom>
          <a:noFill/>
        </p:spPr>
        <p:txBody>
          <a:bodyPr anchorCtr="0" anchor="t" bIns="91425" lIns="91425" spcFirstLastPara="1" rIns="91425" wrap="square" tIns="91425"/>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p:txBody>
      </p:sp>
      <p:sp>
        <p:nvSpPr>
          <p:cNvPr id="63" name="Shape 63"/>
          <p:cNvSpPr txBox="1"/>
          <p:nvPr>
            <p:ph idx="1" type="body"/>
          </p:nvPr>
        </p:nvSpPr>
        <p:spPr>
          <a:xfrm>
            <a:off x="4017625" y="307825"/>
            <a:ext cx="2378700" cy="4355400"/>
          </a:xfrm>
          <a:prstGeom prst="rect">
            <a:avLst/>
          </a:prstGeom>
          <a:noFill/>
        </p:spPr>
        <p:txBody>
          <a:bodyPr anchorCtr="0" anchor="t" bIns="91425" lIns="91425" spcFirstLastPara="1" rIns="91425" wrap="square" tIns="91425"/>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1600"/>
              </a:spcBef>
              <a:spcAft>
                <a:spcPts val="0"/>
              </a:spcAft>
              <a:buClr>
                <a:schemeClr val="dk2"/>
              </a:buClr>
              <a:buSzPts val="1200"/>
              <a:buChar char="○"/>
              <a:defRPr sz="1200">
                <a:solidFill>
                  <a:schemeClr val="dk2"/>
                </a:solidFill>
              </a:defRPr>
            </a:lvl2pPr>
            <a:lvl3pPr indent="-304800" lvl="2" marL="1371600" algn="l">
              <a:lnSpc>
                <a:spcPct val="115000"/>
              </a:lnSpc>
              <a:spcBef>
                <a:spcPts val="1600"/>
              </a:spcBef>
              <a:spcAft>
                <a:spcPts val="0"/>
              </a:spcAft>
              <a:buClr>
                <a:schemeClr val="dk2"/>
              </a:buClr>
              <a:buSzPts val="1200"/>
              <a:buChar char="■"/>
              <a:defRPr sz="1200">
                <a:solidFill>
                  <a:schemeClr val="dk2"/>
                </a:solidFill>
              </a:defRPr>
            </a:lvl3pPr>
            <a:lvl4pPr indent="-304800" lvl="3" marL="1828800" algn="l">
              <a:lnSpc>
                <a:spcPct val="115000"/>
              </a:lnSpc>
              <a:spcBef>
                <a:spcPts val="1600"/>
              </a:spcBef>
              <a:spcAft>
                <a:spcPts val="0"/>
              </a:spcAft>
              <a:buClr>
                <a:schemeClr val="dk2"/>
              </a:buClr>
              <a:buSzPts val="1200"/>
              <a:buChar char="●"/>
              <a:defRPr sz="1200">
                <a:solidFill>
                  <a:schemeClr val="dk2"/>
                </a:solidFill>
              </a:defRPr>
            </a:lvl4pPr>
            <a:lvl5pPr indent="-304800" lvl="4" marL="2286000" algn="l">
              <a:lnSpc>
                <a:spcPct val="115000"/>
              </a:lnSpc>
              <a:spcBef>
                <a:spcPts val="1600"/>
              </a:spcBef>
              <a:spcAft>
                <a:spcPts val="0"/>
              </a:spcAft>
              <a:buClr>
                <a:schemeClr val="dk2"/>
              </a:buClr>
              <a:buSzPts val="1200"/>
              <a:buChar char="○"/>
              <a:defRPr sz="1200">
                <a:solidFill>
                  <a:schemeClr val="dk2"/>
                </a:solidFill>
              </a:defRPr>
            </a:lvl5pPr>
            <a:lvl6pPr indent="-304800" lvl="5" marL="2743200" algn="l">
              <a:lnSpc>
                <a:spcPct val="115000"/>
              </a:lnSpc>
              <a:spcBef>
                <a:spcPts val="1600"/>
              </a:spcBef>
              <a:spcAft>
                <a:spcPts val="0"/>
              </a:spcAft>
              <a:buClr>
                <a:schemeClr val="dk2"/>
              </a:buClr>
              <a:buSzPts val="1200"/>
              <a:buChar char="■"/>
              <a:defRPr sz="1200">
                <a:solidFill>
                  <a:schemeClr val="dk2"/>
                </a:solidFill>
              </a:defRPr>
            </a:lvl6pPr>
            <a:lvl7pPr indent="-304800" lvl="6" marL="3200400" algn="l">
              <a:lnSpc>
                <a:spcPct val="115000"/>
              </a:lnSpc>
              <a:spcBef>
                <a:spcPts val="1600"/>
              </a:spcBef>
              <a:spcAft>
                <a:spcPts val="0"/>
              </a:spcAft>
              <a:buClr>
                <a:schemeClr val="dk2"/>
              </a:buClr>
              <a:buSzPts val="1200"/>
              <a:buChar char="●"/>
              <a:defRPr sz="1200">
                <a:solidFill>
                  <a:schemeClr val="dk2"/>
                </a:solidFill>
              </a:defRPr>
            </a:lvl7pPr>
            <a:lvl8pPr indent="-304800" lvl="7" marL="3657600" algn="l">
              <a:lnSpc>
                <a:spcPct val="115000"/>
              </a:lnSpc>
              <a:spcBef>
                <a:spcPts val="1600"/>
              </a:spcBef>
              <a:spcAft>
                <a:spcPts val="0"/>
              </a:spcAft>
              <a:buClr>
                <a:schemeClr val="dk2"/>
              </a:buClr>
              <a:buSzPts val="1200"/>
              <a:buChar char="○"/>
              <a:defRPr sz="1200">
                <a:solidFill>
                  <a:schemeClr val="dk2"/>
                </a:solidFill>
              </a:defRPr>
            </a:lvl8pPr>
            <a:lvl9pPr indent="-304800" lvl="8" marL="4114800" algn="l">
              <a:lnSpc>
                <a:spcPct val="115000"/>
              </a:lnSpc>
              <a:spcBef>
                <a:spcPts val="1600"/>
              </a:spcBef>
              <a:spcAft>
                <a:spcPts val="1600"/>
              </a:spcAft>
              <a:buClr>
                <a:schemeClr val="dk2"/>
              </a:buClr>
              <a:buSzPts val="1200"/>
              <a:buChar char="■"/>
              <a:defRPr sz="1200">
                <a:solidFill>
                  <a:schemeClr val="dk2"/>
                </a:solidFill>
              </a:defRPr>
            </a:lvl9pPr>
          </a:lstStyle>
          <a:p/>
        </p:txBody>
      </p:sp>
      <p:sp>
        <p:nvSpPr>
          <p:cNvPr id="64" name="Shape 64"/>
          <p:cNvSpPr txBox="1"/>
          <p:nvPr>
            <p:ph idx="2" type="body"/>
          </p:nvPr>
        </p:nvSpPr>
        <p:spPr>
          <a:xfrm>
            <a:off x="6452850" y="307825"/>
            <a:ext cx="2389800" cy="4355400"/>
          </a:xfrm>
          <a:prstGeom prst="rect">
            <a:avLst/>
          </a:prstGeom>
          <a:noFill/>
        </p:spPr>
        <p:txBody>
          <a:bodyPr anchorCtr="0" anchor="t" bIns="91425" lIns="91425" spcFirstLastPara="1" rIns="91425" wrap="square" tIns="91425"/>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1600"/>
              </a:spcBef>
              <a:spcAft>
                <a:spcPts val="0"/>
              </a:spcAft>
              <a:buClr>
                <a:schemeClr val="dk2"/>
              </a:buClr>
              <a:buSzPts val="1200"/>
              <a:buChar char="○"/>
              <a:defRPr sz="1200">
                <a:solidFill>
                  <a:schemeClr val="dk2"/>
                </a:solidFill>
              </a:defRPr>
            </a:lvl2pPr>
            <a:lvl3pPr indent="-304800" lvl="2" marL="1371600" algn="l">
              <a:lnSpc>
                <a:spcPct val="115000"/>
              </a:lnSpc>
              <a:spcBef>
                <a:spcPts val="1600"/>
              </a:spcBef>
              <a:spcAft>
                <a:spcPts val="0"/>
              </a:spcAft>
              <a:buClr>
                <a:schemeClr val="dk2"/>
              </a:buClr>
              <a:buSzPts val="1200"/>
              <a:buChar char="■"/>
              <a:defRPr sz="1200">
                <a:solidFill>
                  <a:schemeClr val="dk2"/>
                </a:solidFill>
              </a:defRPr>
            </a:lvl3pPr>
            <a:lvl4pPr indent="-304800" lvl="3" marL="1828800" algn="l">
              <a:lnSpc>
                <a:spcPct val="115000"/>
              </a:lnSpc>
              <a:spcBef>
                <a:spcPts val="1600"/>
              </a:spcBef>
              <a:spcAft>
                <a:spcPts val="0"/>
              </a:spcAft>
              <a:buClr>
                <a:schemeClr val="dk2"/>
              </a:buClr>
              <a:buSzPts val="1200"/>
              <a:buChar char="●"/>
              <a:defRPr sz="1200">
                <a:solidFill>
                  <a:schemeClr val="dk2"/>
                </a:solidFill>
              </a:defRPr>
            </a:lvl4pPr>
            <a:lvl5pPr indent="-304800" lvl="4" marL="2286000" algn="l">
              <a:lnSpc>
                <a:spcPct val="115000"/>
              </a:lnSpc>
              <a:spcBef>
                <a:spcPts val="1600"/>
              </a:spcBef>
              <a:spcAft>
                <a:spcPts val="0"/>
              </a:spcAft>
              <a:buClr>
                <a:schemeClr val="dk2"/>
              </a:buClr>
              <a:buSzPts val="1200"/>
              <a:buChar char="○"/>
              <a:defRPr sz="1200">
                <a:solidFill>
                  <a:schemeClr val="dk2"/>
                </a:solidFill>
              </a:defRPr>
            </a:lvl5pPr>
            <a:lvl6pPr indent="-304800" lvl="5" marL="2743200" algn="l">
              <a:lnSpc>
                <a:spcPct val="115000"/>
              </a:lnSpc>
              <a:spcBef>
                <a:spcPts val="1600"/>
              </a:spcBef>
              <a:spcAft>
                <a:spcPts val="0"/>
              </a:spcAft>
              <a:buClr>
                <a:schemeClr val="dk2"/>
              </a:buClr>
              <a:buSzPts val="1200"/>
              <a:buChar char="■"/>
              <a:defRPr sz="1200">
                <a:solidFill>
                  <a:schemeClr val="dk2"/>
                </a:solidFill>
              </a:defRPr>
            </a:lvl6pPr>
            <a:lvl7pPr indent="-304800" lvl="6" marL="3200400" algn="l">
              <a:lnSpc>
                <a:spcPct val="115000"/>
              </a:lnSpc>
              <a:spcBef>
                <a:spcPts val="1600"/>
              </a:spcBef>
              <a:spcAft>
                <a:spcPts val="0"/>
              </a:spcAft>
              <a:buClr>
                <a:schemeClr val="dk2"/>
              </a:buClr>
              <a:buSzPts val="1200"/>
              <a:buChar char="●"/>
              <a:defRPr sz="1200">
                <a:solidFill>
                  <a:schemeClr val="dk2"/>
                </a:solidFill>
              </a:defRPr>
            </a:lvl7pPr>
            <a:lvl8pPr indent="-304800" lvl="7" marL="3657600" algn="l">
              <a:lnSpc>
                <a:spcPct val="115000"/>
              </a:lnSpc>
              <a:spcBef>
                <a:spcPts val="1600"/>
              </a:spcBef>
              <a:spcAft>
                <a:spcPts val="0"/>
              </a:spcAft>
              <a:buClr>
                <a:schemeClr val="dk2"/>
              </a:buClr>
              <a:buSzPts val="1200"/>
              <a:buChar char="○"/>
              <a:defRPr sz="1200">
                <a:solidFill>
                  <a:schemeClr val="dk2"/>
                </a:solidFill>
              </a:defRPr>
            </a:lvl8pPr>
            <a:lvl9pPr indent="-304800" lvl="8" marL="4114800" algn="l">
              <a:lnSpc>
                <a:spcPct val="115000"/>
              </a:lnSpc>
              <a:spcBef>
                <a:spcPts val="1600"/>
              </a:spcBef>
              <a:spcAft>
                <a:spcPts val="1600"/>
              </a:spcAft>
              <a:buClr>
                <a:schemeClr val="dk2"/>
              </a:buClr>
              <a:buSzPts val="1200"/>
              <a:buChar char="■"/>
              <a:defRPr sz="1200">
                <a:solidFill>
                  <a:schemeClr val="dk2"/>
                </a:solidFill>
              </a:defRPr>
            </a:lvl9pPr>
          </a:lstStyle>
          <a:p/>
        </p:txBody>
      </p:sp>
      <p:sp>
        <p:nvSpPr>
          <p:cNvPr id="65" name="Shape 6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w3.org/community/silver" TargetMode="Externa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goo.gl/1dyJc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POs7orJ4ALB0bq5_vyo4v8RxDcr-5ctwD1noVgpXuJc/edi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Re-Imagining Accessibility Guidelines</a:t>
            </a:r>
            <a:endParaRPr/>
          </a:p>
        </p:txBody>
      </p:sp>
      <p:sp>
        <p:nvSpPr>
          <p:cNvPr id="71" name="Shape 71"/>
          <p:cNvSpPr txBox="1"/>
          <p:nvPr>
            <p:ph idx="1" type="subTitle"/>
          </p:nvPr>
        </p:nvSpPr>
        <p:spPr>
          <a:xfrm>
            <a:off x="311700" y="2797175"/>
            <a:ext cx="8520600" cy="7926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t>https://goo.gl/1dyJck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Recruiting</a:t>
            </a:r>
            <a:endParaRPr/>
          </a:p>
        </p:txBody>
      </p:sp>
      <p:sp>
        <p:nvSpPr>
          <p:cNvPr id="141" name="Shape 14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Silver Community Group</a:t>
            </a:r>
            <a:endParaRPr sz="2400"/>
          </a:p>
          <a:p>
            <a:pPr indent="0" lvl="0" marL="0">
              <a:spcBef>
                <a:spcPts val="1600"/>
              </a:spcBef>
              <a:spcAft>
                <a:spcPts val="0"/>
              </a:spcAft>
              <a:buNone/>
            </a:pPr>
            <a:r>
              <a:rPr lang="en" sz="1800" u="sng">
                <a:solidFill>
                  <a:schemeClr val="hlink"/>
                </a:solidFill>
                <a:hlinkClick r:id="rId3"/>
              </a:rPr>
              <a:t>w3.org/community/silver</a:t>
            </a:r>
            <a:endParaRPr sz="1800"/>
          </a:p>
          <a:p>
            <a:pPr indent="-342900" lvl="0" marL="457200" rtl="0">
              <a:spcBef>
                <a:spcPts val="1600"/>
              </a:spcBef>
              <a:spcAft>
                <a:spcPts val="0"/>
              </a:spcAft>
              <a:buSzPts val="1800"/>
              <a:buChar char="●"/>
            </a:pPr>
            <a:r>
              <a:rPr lang="en" sz="1800"/>
              <a:t>Information Architecture</a:t>
            </a:r>
            <a:endParaRPr sz="1800"/>
          </a:p>
          <a:p>
            <a:pPr indent="-342900" lvl="0" marL="457200" rtl="0">
              <a:spcBef>
                <a:spcPts val="0"/>
              </a:spcBef>
              <a:spcAft>
                <a:spcPts val="0"/>
              </a:spcAft>
              <a:buSzPts val="1800"/>
              <a:buChar char="●"/>
            </a:pPr>
            <a:r>
              <a:rPr lang="en" sz="1800"/>
              <a:t>Design</a:t>
            </a:r>
            <a:endParaRPr sz="1800"/>
          </a:p>
          <a:p>
            <a:pPr indent="-342900" lvl="0" marL="457200" rtl="0">
              <a:spcBef>
                <a:spcPts val="0"/>
              </a:spcBef>
              <a:spcAft>
                <a:spcPts val="0"/>
              </a:spcAft>
              <a:buSzPts val="1800"/>
              <a:buChar char="●"/>
            </a:pPr>
            <a:r>
              <a:rPr lang="en" sz="1800"/>
              <a:t>Development</a:t>
            </a:r>
            <a:endParaRPr sz="1800"/>
          </a:p>
          <a:p>
            <a:pPr indent="-342900" lvl="0" marL="457200" rtl="0">
              <a:spcBef>
                <a:spcPts val="0"/>
              </a:spcBef>
              <a:spcAft>
                <a:spcPts val="0"/>
              </a:spcAft>
              <a:buSzPts val="1800"/>
              <a:buChar char="●"/>
            </a:pPr>
            <a:r>
              <a:rPr lang="en" sz="1800"/>
              <a:t>Content help (starting this Fall)</a:t>
            </a:r>
            <a:endParaRPr sz="1800"/>
          </a:p>
        </p:txBody>
      </p:sp>
      <p:pic>
        <p:nvPicPr>
          <p:cNvPr descr="Sticky notes on a table with several &quot;HMW&quot; ideas. The top sticky note reads &quot;HMW KEEP MULTIPLE EXPERT OPINIONS IN SCOPE?&quot;" id="142" name="Shape 142"/>
          <p:cNvPicPr preferRelativeResize="0"/>
          <p:nvPr/>
        </p:nvPicPr>
        <p:blipFill>
          <a:blip r:embed="rId4">
            <a:alphaModFix/>
          </a:blip>
          <a:stretch>
            <a:fillRect/>
          </a:stretch>
        </p:blipFill>
        <p:spPr>
          <a:xfrm>
            <a:off x="5606700" y="421340"/>
            <a:ext cx="3225603" cy="43008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Questions?</a:t>
            </a:r>
            <a:endParaRPr/>
          </a:p>
        </p:txBody>
      </p:sp>
      <p:sp>
        <p:nvSpPr>
          <p:cNvPr id="148" name="Shape 14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Clr>
                <a:schemeClr val="dk1"/>
              </a:buClr>
              <a:buSzPts val="1100"/>
              <a:buFont typeface="Arial"/>
              <a:buNone/>
            </a:pPr>
            <a:r>
              <a:rPr lang="en" u="sng">
                <a:solidFill>
                  <a:schemeClr val="hlink"/>
                </a:solidFill>
                <a:hlinkClick r:id="rId3"/>
              </a:rPr>
              <a:t>https://goo.gl/1dyJck</a:t>
            </a:r>
            <a:endParaRPr/>
          </a:p>
          <a:p>
            <a:pPr indent="0" lvl="0" marL="0" rtl="0">
              <a:lnSpc>
                <a:spcPct val="120000"/>
              </a:lnSpc>
              <a:spcBef>
                <a:spcPts val="0"/>
              </a:spcBef>
              <a:spcAft>
                <a:spcPts val="0"/>
              </a:spcAft>
              <a:buClr>
                <a:schemeClr val="dk1"/>
              </a:buClr>
              <a:buSzPts val="1100"/>
              <a:buFont typeface="Arial"/>
              <a:buNone/>
            </a:pPr>
            <a:r>
              <a:t/>
            </a:r>
            <a:endParaRPr/>
          </a:p>
          <a:p>
            <a:pPr indent="0" lvl="0" marL="0" rtl="0">
              <a:lnSpc>
                <a:spcPct val="120000"/>
              </a:lnSpc>
              <a:spcBef>
                <a:spcPts val="0"/>
              </a:spcBef>
              <a:spcAft>
                <a:spcPts val="0"/>
              </a:spcAft>
              <a:buClr>
                <a:schemeClr val="dk1"/>
              </a:buClr>
              <a:buSzPts val="1100"/>
              <a:buFont typeface="Arial"/>
              <a:buNone/>
            </a:pPr>
            <a:r>
              <a:t/>
            </a:r>
            <a:endParaRPr/>
          </a:p>
          <a:p>
            <a:pPr indent="0" lvl="0" marL="0" rtl="0" algn="l">
              <a:lnSpc>
                <a:spcPct val="120000"/>
              </a:lnSpc>
              <a:spcBef>
                <a:spcPts val="0"/>
              </a:spcBef>
              <a:spcAft>
                <a:spcPts val="0"/>
              </a:spcAft>
              <a:buClr>
                <a:schemeClr val="dk1"/>
              </a:buClr>
              <a:buSzPts val="1100"/>
              <a:buFont typeface="Arial"/>
              <a:buNone/>
            </a:pPr>
            <a:r>
              <a:rPr lang="en" sz="2400"/>
              <a:t>Shawn Lauriat, Jeanne Spellman, Jennison Asuncion</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Background</a:t>
            </a:r>
            <a:endParaRPr/>
          </a:p>
        </p:txBody>
      </p:sp>
      <p:sp>
        <p:nvSpPr>
          <p:cNvPr id="77" name="Shape 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Web Content Accessibility Guidelines (WCAG) 2.0 published in 2008</a:t>
            </a:r>
            <a:endParaRPr/>
          </a:p>
          <a:p>
            <a:pPr indent="-342900" lvl="0" marL="457200" rtl="0">
              <a:spcBef>
                <a:spcPts val="0"/>
              </a:spcBef>
              <a:spcAft>
                <a:spcPts val="0"/>
              </a:spcAft>
              <a:buSzPts val="1800"/>
              <a:buChar char="●"/>
            </a:pPr>
            <a:r>
              <a:rPr lang="en"/>
              <a:t>WCAG 2.1 currently in process (finished in 2018)</a:t>
            </a:r>
            <a:endParaRPr/>
          </a:p>
          <a:p>
            <a:pPr indent="-342900" lvl="0" marL="457200" rtl="0">
              <a:spcBef>
                <a:spcPts val="0"/>
              </a:spcBef>
              <a:spcAft>
                <a:spcPts val="0"/>
              </a:spcAft>
              <a:buSzPts val="1800"/>
              <a:buChar char="●"/>
            </a:pPr>
            <a:r>
              <a:rPr lang="en"/>
              <a:t>What’s the next major upgrade?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233600" y="829550"/>
            <a:ext cx="2566200" cy="89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t>Accessibility Guidelines</a:t>
            </a:r>
            <a:endParaRPr sz="2400"/>
          </a:p>
          <a:p>
            <a:pPr indent="0" lvl="0" marL="0" rtl="0" algn="ctr">
              <a:spcBef>
                <a:spcPts val="0"/>
              </a:spcBef>
              <a:spcAft>
                <a:spcPts val="0"/>
              </a:spcAft>
              <a:buClr>
                <a:schemeClr val="dk1"/>
              </a:buClr>
              <a:buSzPts val="1100"/>
              <a:buFont typeface="Arial"/>
              <a:buNone/>
            </a:pPr>
            <a:r>
              <a:rPr lang="en" sz="2400"/>
              <a:t>=</a:t>
            </a:r>
            <a:endParaRPr sz="2400"/>
          </a:p>
          <a:p>
            <a:pPr indent="0" lvl="0" marL="0" rtl="0" algn="ctr">
              <a:spcBef>
                <a:spcPts val="0"/>
              </a:spcBef>
              <a:spcAft>
                <a:spcPts val="0"/>
              </a:spcAft>
              <a:buNone/>
            </a:pPr>
            <a:r>
              <a:rPr lang="en" sz="2400"/>
              <a:t>AG</a:t>
            </a:r>
            <a:endParaRPr sz="2400"/>
          </a:p>
        </p:txBody>
      </p:sp>
      <p:pic>
        <p:nvPicPr>
          <p:cNvPr descr="Periodic table of the elements, with Ag (Silver) highlighted and enlarged." id="83" name="Shape 83"/>
          <p:cNvPicPr preferRelativeResize="0"/>
          <p:nvPr/>
        </p:nvPicPr>
        <p:blipFill>
          <a:blip r:embed="rId3">
            <a:alphaModFix/>
          </a:blip>
          <a:stretch>
            <a:fillRect/>
          </a:stretch>
        </p:blipFill>
        <p:spPr>
          <a:xfrm>
            <a:off x="3085875" y="517925"/>
            <a:ext cx="6209026" cy="4107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pic>
        <p:nvPicPr>
          <p:cNvPr descr="goals" id="88" name="Shape 88"/>
          <p:cNvPicPr preferRelativeResize="0"/>
          <p:nvPr/>
        </p:nvPicPr>
        <p:blipFill>
          <a:blip r:embed="rId3">
            <a:alphaModFix/>
          </a:blip>
          <a:stretch>
            <a:fillRect/>
          </a:stretch>
        </p:blipFill>
        <p:spPr>
          <a:xfrm>
            <a:off x="1181100" y="71975"/>
            <a:ext cx="3287601" cy="2191750"/>
          </a:xfrm>
          <a:prstGeom prst="rect">
            <a:avLst/>
          </a:prstGeom>
          <a:noFill/>
          <a:ln>
            <a:noFill/>
          </a:ln>
        </p:spPr>
      </p:pic>
      <p:sp>
        <p:nvSpPr>
          <p:cNvPr id="89" name="Shape 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Silver </a:t>
            </a:r>
            <a:endParaRPr/>
          </a:p>
        </p:txBody>
      </p:sp>
      <p:sp>
        <p:nvSpPr>
          <p:cNvPr id="90" name="Shape 9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Content</a:t>
            </a:r>
            <a:endParaRPr sz="2400"/>
          </a:p>
          <a:p>
            <a:pPr indent="-342900" lvl="0" marL="457200" rtl="0">
              <a:spcBef>
                <a:spcPts val="1600"/>
              </a:spcBef>
              <a:spcAft>
                <a:spcPts val="0"/>
              </a:spcAft>
              <a:buSzPts val="1800"/>
              <a:buChar char="❖"/>
            </a:pPr>
            <a:r>
              <a:rPr lang="en" sz="1800"/>
              <a:t>Easier to use</a:t>
            </a:r>
            <a:endParaRPr sz="1800"/>
          </a:p>
          <a:p>
            <a:pPr indent="-342900" lvl="0" marL="457200" rtl="0">
              <a:spcBef>
                <a:spcPts val="0"/>
              </a:spcBef>
              <a:spcAft>
                <a:spcPts val="0"/>
              </a:spcAft>
              <a:buSzPts val="1800"/>
              <a:buChar char="❖"/>
            </a:pPr>
            <a:r>
              <a:rPr lang="en" sz="1800"/>
              <a:t>Easier to reference</a:t>
            </a:r>
            <a:endParaRPr sz="1800"/>
          </a:p>
          <a:p>
            <a:pPr indent="-342900" lvl="0" marL="457200" rtl="0">
              <a:spcBef>
                <a:spcPts val="0"/>
              </a:spcBef>
              <a:spcAft>
                <a:spcPts val="0"/>
              </a:spcAft>
              <a:buSzPts val="1800"/>
              <a:buChar char="❖"/>
            </a:pPr>
            <a:r>
              <a:rPr lang="en" sz="1800"/>
              <a:t>Easier to understand</a:t>
            </a:r>
            <a:endParaRPr sz="1800"/>
          </a:p>
          <a:p>
            <a:pPr indent="-342900" lvl="0" marL="457200" rtl="0">
              <a:spcBef>
                <a:spcPts val="0"/>
              </a:spcBef>
              <a:spcAft>
                <a:spcPts val="0"/>
              </a:spcAft>
              <a:buSzPts val="1800"/>
              <a:buChar char="❖"/>
            </a:pPr>
            <a:r>
              <a:rPr lang="en" sz="1800"/>
              <a:t>Expanded scope</a:t>
            </a:r>
            <a:endParaRPr sz="1800"/>
          </a:p>
          <a:p>
            <a:pPr indent="-342900" lvl="0" marL="457200" rtl="0">
              <a:spcBef>
                <a:spcPts val="0"/>
              </a:spcBef>
              <a:spcAft>
                <a:spcPts val="0"/>
              </a:spcAft>
              <a:buSzPts val="1800"/>
              <a:buChar char="❖"/>
            </a:pPr>
            <a:r>
              <a:rPr lang="en" sz="1800"/>
              <a:t>Inclusive of more disabilities</a:t>
            </a:r>
            <a:endParaRPr sz="1800"/>
          </a:p>
          <a:p>
            <a:pPr indent="-342900" lvl="0" marL="457200" rtl="0">
              <a:spcBef>
                <a:spcPts val="0"/>
              </a:spcBef>
              <a:spcAft>
                <a:spcPts val="0"/>
              </a:spcAft>
              <a:buSzPts val="1800"/>
              <a:buChar char="❖"/>
            </a:pPr>
            <a:r>
              <a:rPr lang="en" sz="1800"/>
              <a:t>Inclusive of more perspectives </a:t>
            </a:r>
            <a:endParaRPr sz="1800"/>
          </a:p>
          <a:p>
            <a:pPr indent="-342900" lvl="0" marL="457200" rtl="0">
              <a:spcBef>
                <a:spcPts val="0"/>
              </a:spcBef>
              <a:spcAft>
                <a:spcPts val="0"/>
              </a:spcAft>
              <a:buSzPts val="1800"/>
              <a:buChar char="❖"/>
            </a:pPr>
            <a:r>
              <a:rPr lang="en" sz="1800"/>
              <a:t>Inclusive of more technologies</a:t>
            </a:r>
            <a:endParaRPr sz="1800"/>
          </a:p>
          <a:p>
            <a:pPr indent="-342900" lvl="0" marL="457200" rtl="0">
              <a:spcBef>
                <a:spcPts val="0"/>
              </a:spcBef>
              <a:spcAft>
                <a:spcPts val="0"/>
              </a:spcAft>
              <a:buSzPts val="1800"/>
              <a:buChar char="❖"/>
            </a:pPr>
            <a:r>
              <a:rPr lang="en" sz="1800"/>
              <a:t>Useful for more people</a:t>
            </a:r>
            <a:endParaRPr sz="1800"/>
          </a:p>
        </p:txBody>
      </p:sp>
      <p:sp>
        <p:nvSpPr>
          <p:cNvPr id="91" name="Shape 9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Process &amp; Structure</a:t>
            </a:r>
            <a:endParaRPr sz="2400"/>
          </a:p>
          <a:p>
            <a:pPr indent="-342900" lvl="0" marL="457200" rtl="0">
              <a:spcBef>
                <a:spcPts val="1600"/>
              </a:spcBef>
              <a:spcAft>
                <a:spcPts val="0"/>
              </a:spcAft>
              <a:buSzPts val="1800"/>
              <a:buChar char="❖"/>
            </a:pPr>
            <a:r>
              <a:rPr lang="en" sz="1800"/>
              <a:t>Based on evidence and data</a:t>
            </a:r>
            <a:endParaRPr sz="1800"/>
          </a:p>
          <a:p>
            <a:pPr indent="-342900" lvl="0" marL="457200" rtl="0">
              <a:spcBef>
                <a:spcPts val="0"/>
              </a:spcBef>
              <a:spcAft>
                <a:spcPts val="0"/>
              </a:spcAft>
              <a:buSzPts val="1800"/>
              <a:buChar char="❖"/>
            </a:pPr>
            <a:r>
              <a:rPr lang="en" sz="1800"/>
              <a:t>Broadly communicate our efforts</a:t>
            </a:r>
            <a:endParaRPr sz="1800"/>
          </a:p>
          <a:p>
            <a:pPr indent="-342900" lvl="0" marL="457200" rtl="0">
              <a:spcBef>
                <a:spcPts val="0"/>
              </a:spcBef>
              <a:spcAft>
                <a:spcPts val="0"/>
              </a:spcAft>
              <a:buSzPts val="1800"/>
              <a:buChar char="❖"/>
            </a:pPr>
            <a:r>
              <a:rPr lang="en" sz="1800"/>
              <a:t>Clear project milestones</a:t>
            </a:r>
            <a:endParaRPr sz="1800"/>
          </a:p>
          <a:p>
            <a:pPr indent="-342900" lvl="0" marL="457200" rtl="0">
              <a:spcBef>
                <a:spcPts val="0"/>
              </a:spcBef>
              <a:spcAft>
                <a:spcPts val="0"/>
              </a:spcAft>
              <a:buSzPts val="1800"/>
              <a:buChar char="❖"/>
            </a:pPr>
            <a:r>
              <a:rPr lang="en" sz="1800"/>
              <a:t>Inclusive communication paths</a:t>
            </a:r>
            <a:endParaRPr sz="1800"/>
          </a:p>
          <a:p>
            <a:pPr indent="-342900" lvl="0" marL="457200" rtl="0">
              <a:spcBef>
                <a:spcPts val="0"/>
              </a:spcBef>
              <a:spcAft>
                <a:spcPts val="0"/>
              </a:spcAft>
              <a:buSzPts val="1800"/>
              <a:buChar char="❖"/>
            </a:pPr>
            <a:r>
              <a:rPr lang="en" sz="1800"/>
              <a:t>Inclusive of more perspectives</a:t>
            </a:r>
            <a:endParaRPr sz="1800"/>
          </a:p>
          <a:p>
            <a:pPr indent="-342900" lvl="0" marL="457200" rtl="0">
              <a:spcBef>
                <a:spcPts val="0"/>
              </a:spcBef>
              <a:spcAft>
                <a:spcPts val="0"/>
              </a:spcAft>
              <a:buSzPts val="1800"/>
              <a:buChar char="❖"/>
            </a:pPr>
            <a:r>
              <a:rPr lang="en" sz="1800"/>
              <a:t>Involve more stakeholders</a:t>
            </a:r>
            <a:endParaRPr sz="1800"/>
          </a:p>
          <a:p>
            <a:pPr indent="-342900" lvl="0" marL="457200" rtl="0">
              <a:spcBef>
                <a:spcPts val="0"/>
              </a:spcBef>
              <a:spcAft>
                <a:spcPts val="0"/>
              </a:spcAft>
              <a:buSzPts val="1800"/>
              <a:buChar char="❖"/>
            </a:pPr>
            <a:r>
              <a:rPr lang="en" sz="1800"/>
              <a:t>Easier to maintain and update</a:t>
            </a:r>
            <a:endParaRPr sz="1800"/>
          </a:p>
          <a:p>
            <a:pPr indent="-342900" lvl="0" marL="457200" rtl="0">
              <a:spcBef>
                <a:spcPts val="0"/>
              </a:spcBef>
              <a:spcAft>
                <a:spcPts val="0"/>
              </a:spcAft>
              <a:buSzPts val="1800"/>
              <a:buChar char="❖"/>
            </a:pPr>
            <a:r>
              <a:rPr lang="en" sz="1800"/>
              <a:t>Clearer update path</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Silver Plan</a:t>
            </a:r>
            <a:endParaRPr/>
          </a:p>
        </p:txBody>
      </p:sp>
      <p:sp>
        <p:nvSpPr>
          <p:cNvPr id="97" name="Shape 97"/>
          <p:cNvSpPr txBox="1"/>
          <p:nvPr>
            <p:ph idx="1" type="body"/>
          </p:nvPr>
        </p:nvSpPr>
        <p:spPr>
          <a:xfrm>
            <a:off x="311700" y="11131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1 Discovery</a:t>
            </a:r>
            <a:br>
              <a:rPr lang="en"/>
            </a:br>
            <a:r>
              <a:rPr lang="en"/>
              <a:t>     Structure</a:t>
            </a:r>
            <a:br>
              <a:rPr lang="en"/>
            </a:br>
            <a:r>
              <a:rPr lang="en"/>
              <a:t>     Content</a:t>
            </a:r>
            <a:endParaRPr/>
          </a:p>
          <a:p>
            <a:pPr indent="0" lvl="0" marL="0" rtl="0">
              <a:spcBef>
                <a:spcPts val="1600"/>
              </a:spcBef>
              <a:spcAft>
                <a:spcPts val="0"/>
              </a:spcAft>
              <a:buNone/>
            </a:pPr>
            <a:r>
              <a:rPr lang="en"/>
              <a:t>2 Interpretation</a:t>
            </a:r>
            <a:endParaRPr/>
          </a:p>
          <a:p>
            <a:pPr indent="0" lvl="0" marL="0" rtl="0">
              <a:spcBef>
                <a:spcPts val="1600"/>
              </a:spcBef>
              <a:spcAft>
                <a:spcPts val="0"/>
              </a:spcAft>
              <a:buNone/>
            </a:pPr>
            <a:r>
              <a:rPr lang="en"/>
              <a:t>3 Solutions</a:t>
            </a:r>
            <a:endParaRPr/>
          </a:p>
          <a:p>
            <a:pPr indent="0" lvl="0" marL="0" rtl="0">
              <a:spcBef>
                <a:spcPts val="1600"/>
              </a:spcBef>
              <a:spcAft>
                <a:spcPts val="0"/>
              </a:spcAft>
              <a:buNone/>
            </a:pPr>
            <a:r>
              <a:rPr lang="en"/>
              <a:t>4 Prototypes</a:t>
            </a:r>
            <a:endParaRPr/>
          </a:p>
          <a:p>
            <a:pPr indent="0" lvl="0" marL="0" rtl="0">
              <a:spcBef>
                <a:spcPts val="1600"/>
              </a:spcBef>
              <a:spcAft>
                <a:spcPts val="0"/>
              </a:spcAft>
              <a:buNone/>
            </a:pPr>
            <a:r>
              <a:rPr lang="en"/>
              <a:t>5 Writing Silver</a:t>
            </a:r>
            <a:endParaRPr/>
          </a:p>
          <a:p>
            <a:pPr indent="0" lvl="0" marL="0" rtl="0">
              <a:spcBef>
                <a:spcPts val="1600"/>
              </a:spcBef>
              <a:spcAft>
                <a:spcPts val="1600"/>
              </a:spcAft>
              <a:buNone/>
            </a:pPr>
            <a:r>
              <a:t/>
            </a:r>
            <a:endParaRPr/>
          </a:p>
        </p:txBody>
      </p:sp>
      <p:sp>
        <p:nvSpPr>
          <p:cNvPr id="98" name="Shape 98"/>
          <p:cNvSpPr txBox="1"/>
          <p:nvPr/>
        </p:nvSpPr>
        <p:spPr>
          <a:xfrm>
            <a:off x="3364500" y="4529575"/>
            <a:ext cx="1444500" cy="57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Q1  Q2  Q3  Q4</a:t>
            </a:r>
            <a:endParaRPr/>
          </a:p>
          <a:p>
            <a:pPr indent="0" lvl="0" marL="0" rtl="0" algn="ctr">
              <a:spcBef>
                <a:spcPts val="0"/>
              </a:spcBef>
              <a:spcAft>
                <a:spcPts val="0"/>
              </a:spcAft>
              <a:buNone/>
            </a:pPr>
            <a:r>
              <a:rPr lang="en"/>
              <a:t>2017</a:t>
            </a:r>
            <a:endParaRPr/>
          </a:p>
        </p:txBody>
      </p:sp>
      <p:sp>
        <p:nvSpPr>
          <p:cNvPr id="99" name="Shape 99"/>
          <p:cNvSpPr txBox="1"/>
          <p:nvPr/>
        </p:nvSpPr>
        <p:spPr>
          <a:xfrm>
            <a:off x="2554200" y="4529575"/>
            <a:ext cx="810300" cy="57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Q3  Q4</a:t>
            </a:r>
            <a:endParaRPr/>
          </a:p>
          <a:p>
            <a:pPr indent="0" lvl="0" marL="0" rtl="0" algn="ctr">
              <a:spcBef>
                <a:spcPts val="0"/>
              </a:spcBef>
              <a:spcAft>
                <a:spcPts val="0"/>
              </a:spcAft>
              <a:buNone/>
            </a:pPr>
            <a:r>
              <a:rPr lang="en"/>
              <a:t>2016</a:t>
            </a:r>
            <a:endParaRPr/>
          </a:p>
        </p:txBody>
      </p:sp>
      <p:sp>
        <p:nvSpPr>
          <p:cNvPr id="100" name="Shape 100"/>
          <p:cNvSpPr txBox="1"/>
          <p:nvPr/>
        </p:nvSpPr>
        <p:spPr>
          <a:xfrm>
            <a:off x="4765725" y="4529575"/>
            <a:ext cx="1444500" cy="57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Q1  Q2  Q3  Q4</a:t>
            </a:r>
            <a:endParaRPr/>
          </a:p>
          <a:p>
            <a:pPr indent="0" lvl="0" marL="0" rtl="0" algn="ctr">
              <a:spcBef>
                <a:spcPts val="0"/>
              </a:spcBef>
              <a:spcAft>
                <a:spcPts val="0"/>
              </a:spcAft>
              <a:buNone/>
            </a:pPr>
            <a:r>
              <a:rPr lang="en"/>
              <a:t>2018</a:t>
            </a:r>
            <a:endParaRPr/>
          </a:p>
        </p:txBody>
      </p:sp>
      <p:sp>
        <p:nvSpPr>
          <p:cNvPr id="101" name="Shape 101"/>
          <p:cNvSpPr txBox="1"/>
          <p:nvPr/>
        </p:nvSpPr>
        <p:spPr>
          <a:xfrm>
            <a:off x="6210225" y="4529575"/>
            <a:ext cx="1444500" cy="57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Q1  Q2  Q3  Q4</a:t>
            </a:r>
            <a:endParaRPr/>
          </a:p>
          <a:p>
            <a:pPr indent="0" lvl="0" marL="0" rtl="0" algn="ctr">
              <a:spcBef>
                <a:spcPts val="0"/>
              </a:spcBef>
              <a:spcAft>
                <a:spcPts val="0"/>
              </a:spcAft>
              <a:buNone/>
            </a:pPr>
            <a:r>
              <a:rPr lang="en"/>
              <a:t>2019</a:t>
            </a:r>
            <a:endParaRPr/>
          </a:p>
        </p:txBody>
      </p:sp>
      <p:sp>
        <p:nvSpPr>
          <p:cNvPr id="102" name="Shape 102"/>
          <p:cNvSpPr txBox="1"/>
          <p:nvPr/>
        </p:nvSpPr>
        <p:spPr>
          <a:xfrm>
            <a:off x="7611450" y="4529575"/>
            <a:ext cx="1444500" cy="57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Q1  Q2  Q3  Q4</a:t>
            </a:r>
            <a:endParaRPr/>
          </a:p>
          <a:p>
            <a:pPr indent="0" lvl="0" marL="0" rtl="0" algn="ctr">
              <a:spcBef>
                <a:spcPts val="0"/>
              </a:spcBef>
              <a:spcAft>
                <a:spcPts val="0"/>
              </a:spcAft>
              <a:buNone/>
            </a:pPr>
            <a:r>
              <a:rPr lang="en"/>
              <a:t>2020</a:t>
            </a:r>
            <a:endParaRPr/>
          </a:p>
        </p:txBody>
      </p:sp>
      <p:cxnSp>
        <p:nvCxnSpPr>
          <p:cNvPr id="103" name="Shape 103"/>
          <p:cNvCxnSpPr/>
          <p:nvPr/>
        </p:nvCxnSpPr>
        <p:spPr>
          <a:xfrm>
            <a:off x="3223550" y="1635900"/>
            <a:ext cx="1849500" cy="0"/>
          </a:xfrm>
          <a:prstGeom prst="straightConnector1">
            <a:avLst/>
          </a:prstGeom>
          <a:noFill/>
          <a:ln cap="flat" cmpd="sng" w="114300">
            <a:solidFill>
              <a:srgbClr val="674EA7"/>
            </a:solidFill>
            <a:prstDash val="solid"/>
            <a:round/>
            <a:headEnd len="med" w="med" type="none"/>
            <a:tailEnd len="med" w="med" type="none"/>
          </a:ln>
        </p:spPr>
      </p:cxnSp>
      <p:cxnSp>
        <p:nvCxnSpPr>
          <p:cNvPr id="104" name="Shape 104"/>
          <p:cNvCxnSpPr/>
          <p:nvPr/>
        </p:nvCxnSpPr>
        <p:spPr>
          <a:xfrm>
            <a:off x="3223550" y="2087750"/>
            <a:ext cx="3029700" cy="0"/>
          </a:xfrm>
          <a:prstGeom prst="straightConnector1">
            <a:avLst/>
          </a:prstGeom>
          <a:noFill/>
          <a:ln cap="flat" cmpd="sng" w="114300">
            <a:solidFill>
              <a:srgbClr val="674EA7"/>
            </a:solidFill>
            <a:prstDash val="solid"/>
            <a:round/>
            <a:headEnd len="med" w="med" type="none"/>
            <a:tailEnd len="med" w="med" type="stealth"/>
          </a:ln>
        </p:spPr>
      </p:cxnSp>
      <p:cxnSp>
        <p:nvCxnSpPr>
          <p:cNvPr id="105" name="Shape 105"/>
          <p:cNvCxnSpPr/>
          <p:nvPr/>
        </p:nvCxnSpPr>
        <p:spPr>
          <a:xfrm>
            <a:off x="4527050" y="2521975"/>
            <a:ext cx="1726200" cy="0"/>
          </a:xfrm>
          <a:prstGeom prst="straightConnector1">
            <a:avLst/>
          </a:prstGeom>
          <a:noFill/>
          <a:ln cap="flat" cmpd="sng" w="114300">
            <a:solidFill>
              <a:srgbClr val="BF9000"/>
            </a:solidFill>
            <a:prstDash val="solid"/>
            <a:round/>
            <a:headEnd len="med" w="med" type="none"/>
            <a:tailEnd len="med" w="med" type="stealth"/>
          </a:ln>
        </p:spPr>
      </p:cxnSp>
      <p:cxnSp>
        <p:nvCxnSpPr>
          <p:cNvPr id="106" name="Shape 106"/>
          <p:cNvCxnSpPr/>
          <p:nvPr/>
        </p:nvCxnSpPr>
        <p:spPr>
          <a:xfrm>
            <a:off x="5295975" y="3079525"/>
            <a:ext cx="358500" cy="0"/>
          </a:xfrm>
          <a:prstGeom prst="straightConnector1">
            <a:avLst/>
          </a:prstGeom>
          <a:noFill/>
          <a:ln cap="flat" cmpd="sng" w="114300">
            <a:solidFill>
              <a:srgbClr val="990000"/>
            </a:solidFill>
            <a:prstDash val="solid"/>
            <a:round/>
            <a:headEnd len="med" w="med" type="none"/>
            <a:tailEnd len="med" w="med" type="none"/>
          </a:ln>
        </p:spPr>
      </p:cxnSp>
      <p:cxnSp>
        <p:nvCxnSpPr>
          <p:cNvPr id="107" name="Shape 107"/>
          <p:cNvCxnSpPr/>
          <p:nvPr/>
        </p:nvCxnSpPr>
        <p:spPr>
          <a:xfrm>
            <a:off x="5308725" y="3531375"/>
            <a:ext cx="358500" cy="0"/>
          </a:xfrm>
          <a:prstGeom prst="straightConnector1">
            <a:avLst/>
          </a:prstGeom>
          <a:noFill/>
          <a:ln cap="flat" cmpd="sng" w="114300">
            <a:solidFill>
              <a:srgbClr val="990000"/>
            </a:solidFill>
            <a:prstDash val="solid"/>
            <a:round/>
            <a:headEnd len="med" w="med" type="none"/>
            <a:tailEnd len="med" w="med" type="none"/>
          </a:ln>
        </p:spPr>
      </p:cxnSp>
      <p:cxnSp>
        <p:nvCxnSpPr>
          <p:cNvPr id="108" name="Shape 108"/>
          <p:cNvCxnSpPr/>
          <p:nvPr/>
        </p:nvCxnSpPr>
        <p:spPr>
          <a:xfrm flipH="1" rot="10800000">
            <a:off x="5654475" y="4077275"/>
            <a:ext cx="2807100" cy="6300"/>
          </a:xfrm>
          <a:prstGeom prst="straightConnector1">
            <a:avLst/>
          </a:prstGeom>
          <a:noFill/>
          <a:ln cap="flat" cmpd="sng" w="114300">
            <a:solidFill>
              <a:srgbClr val="38761D"/>
            </a:solidFill>
            <a:prstDash val="solid"/>
            <a:round/>
            <a:headEnd len="med" w="med" type="none"/>
            <a:tailEnd len="med" w="med" type="stealth"/>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Research Done (</a:t>
            </a:r>
            <a:r>
              <a:rPr lang="en" u="sng">
                <a:solidFill>
                  <a:schemeClr val="hlink"/>
                </a:solidFill>
                <a:hlinkClick r:id="rId3"/>
              </a:rPr>
              <a:t>Overview</a:t>
            </a:r>
            <a:r>
              <a:rPr lang="en"/>
              <a:t>)</a:t>
            </a:r>
            <a:endParaRPr/>
          </a:p>
        </p:txBody>
      </p:sp>
      <p:sp>
        <p:nvSpPr>
          <p:cNvPr id="114" name="Shape 1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WCAG Use by UX Professionals (survey)</a:t>
            </a:r>
            <a:endParaRPr/>
          </a:p>
          <a:p>
            <a:pPr indent="-342900" lvl="0" marL="457200">
              <a:spcBef>
                <a:spcPts val="0"/>
              </a:spcBef>
              <a:spcAft>
                <a:spcPts val="0"/>
              </a:spcAft>
              <a:buSzPts val="1800"/>
              <a:buChar char="●"/>
            </a:pPr>
            <a:r>
              <a:rPr lang="en"/>
              <a:t>WCAG Success Criteria Usability Study (survey)</a:t>
            </a:r>
            <a:endParaRPr/>
          </a:p>
          <a:p>
            <a:pPr indent="-342900" lvl="0" marL="457200">
              <a:spcBef>
                <a:spcPts val="0"/>
              </a:spcBef>
              <a:spcAft>
                <a:spcPts val="0"/>
              </a:spcAft>
              <a:buSzPts val="1800"/>
              <a:buChar char="●"/>
            </a:pPr>
            <a:r>
              <a:rPr lang="en"/>
              <a:t>Internet of Things Accessibility (survey &amp; interviews)</a:t>
            </a:r>
            <a:endParaRPr/>
          </a:p>
          <a:p>
            <a:pPr indent="-342900" lvl="0" marL="457200">
              <a:spcBef>
                <a:spcPts val="0"/>
              </a:spcBef>
              <a:spcAft>
                <a:spcPts val="0"/>
              </a:spcAft>
              <a:buSzPts val="1800"/>
              <a:buChar char="●"/>
            </a:pPr>
            <a:r>
              <a:rPr lang="en"/>
              <a:t>Interviews on Conformance</a:t>
            </a:r>
            <a:endParaRPr/>
          </a:p>
          <a:p>
            <a:pPr indent="-342900" lvl="0" marL="457200">
              <a:spcBef>
                <a:spcPts val="0"/>
              </a:spcBef>
              <a:spcAft>
                <a:spcPts val="0"/>
              </a:spcAft>
              <a:buSzPts val="1800"/>
              <a:buChar char="●"/>
            </a:pPr>
            <a:r>
              <a:rPr lang="en"/>
              <a:t>Interviews on Legacy of WCAG 2.0 Creation</a:t>
            </a:r>
            <a:endParaRPr/>
          </a:p>
          <a:p>
            <a:pPr indent="-342900" lvl="0" marL="457200">
              <a:spcBef>
                <a:spcPts val="0"/>
              </a:spcBef>
              <a:spcAft>
                <a:spcPts val="0"/>
              </a:spcAft>
              <a:buSzPts val="1800"/>
              <a:buChar char="●"/>
            </a:pPr>
            <a:r>
              <a:rPr lang="en"/>
              <a:t>Feedback from Reimagining Accessibility Guidelines Presentations</a:t>
            </a:r>
            <a:endParaRPr/>
          </a:p>
          <a:p>
            <a:pPr indent="-342900" lvl="0" marL="457200" rtl="0">
              <a:spcBef>
                <a:spcPts val="0"/>
              </a:spcBef>
              <a:spcAft>
                <a:spcPts val="0"/>
              </a:spcAft>
              <a:buSzPts val="1800"/>
              <a:buChar char="●"/>
            </a:pPr>
            <a:r>
              <a:rPr lang="en"/>
              <a:t>Web Accessibility Perceptions</a:t>
            </a:r>
            <a:endParaRPr/>
          </a:p>
          <a:p>
            <a:pPr indent="-342900" lvl="0" marL="457200" rtl="0">
              <a:spcBef>
                <a:spcPts val="0"/>
              </a:spcBef>
              <a:spcAft>
                <a:spcPts val="0"/>
              </a:spcAft>
              <a:buSzPts val="1800"/>
              <a:buChar char="●"/>
            </a:pPr>
            <a:r>
              <a:rPr lang="en"/>
              <a:t>Student research on Silver research questions (9 papers)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Problem Areas from Research Findings</a:t>
            </a:r>
            <a:endParaRPr/>
          </a:p>
        </p:txBody>
      </p:sp>
      <p:sp>
        <p:nvSpPr>
          <p:cNvPr id="120" name="Shape 12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2400"/>
              <a:t>Usability</a:t>
            </a:r>
            <a:endParaRPr sz="2400"/>
          </a:p>
          <a:p>
            <a:pPr indent="-342900" lvl="0" marL="457200">
              <a:spcBef>
                <a:spcPts val="1600"/>
              </a:spcBef>
              <a:spcAft>
                <a:spcPts val="0"/>
              </a:spcAft>
              <a:buSzPts val="1800"/>
              <a:buChar char="●"/>
            </a:pPr>
            <a:r>
              <a:rPr lang="en" sz="1800"/>
              <a:t>Too Difficult to Read</a:t>
            </a:r>
            <a:endParaRPr sz="1800"/>
          </a:p>
          <a:p>
            <a:pPr indent="-342900" lvl="0" marL="457200">
              <a:spcBef>
                <a:spcPts val="0"/>
              </a:spcBef>
              <a:spcAft>
                <a:spcPts val="0"/>
              </a:spcAft>
              <a:buSzPts val="1800"/>
              <a:buChar char="●"/>
            </a:pPr>
            <a:r>
              <a:rPr lang="en" sz="1800"/>
              <a:t>Difficult to get started</a:t>
            </a:r>
            <a:endParaRPr sz="1800"/>
          </a:p>
          <a:p>
            <a:pPr indent="-342900" lvl="0" marL="457200">
              <a:spcBef>
                <a:spcPts val="0"/>
              </a:spcBef>
              <a:spcAft>
                <a:spcPts val="0"/>
              </a:spcAft>
              <a:buSzPts val="1800"/>
              <a:buChar char="●"/>
            </a:pPr>
            <a:r>
              <a:rPr lang="en" sz="1800"/>
              <a:t>Ambiguity in interpreting the success criteria</a:t>
            </a:r>
            <a:endParaRPr sz="1800"/>
          </a:p>
          <a:p>
            <a:pPr indent="-342900" lvl="0" marL="457200">
              <a:spcBef>
                <a:spcPts val="0"/>
              </a:spcBef>
              <a:spcAft>
                <a:spcPts val="0"/>
              </a:spcAft>
              <a:buSzPts val="1800"/>
              <a:buChar char="●"/>
            </a:pPr>
            <a:r>
              <a:rPr lang="en" sz="1800"/>
              <a:t>Persuading Others</a:t>
            </a:r>
            <a:endParaRPr sz="1800"/>
          </a:p>
        </p:txBody>
      </p:sp>
      <p:sp>
        <p:nvSpPr>
          <p:cNvPr id="121" name="Shape 12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2400"/>
              <a:t>Conformance Model</a:t>
            </a:r>
            <a:endParaRPr sz="2400"/>
          </a:p>
          <a:p>
            <a:pPr indent="-342900" lvl="0" marL="457200">
              <a:spcBef>
                <a:spcPts val="1600"/>
              </a:spcBef>
              <a:spcAft>
                <a:spcPts val="0"/>
              </a:spcAft>
              <a:buSzPts val="1800"/>
              <a:buChar char="●"/>
            </a:pPr>
            <a:r>
              <a:rPr lang="en" sz="1800"/>
              <a:t>Strictly Testable Constraints</a:t>
            </a:r>
            <a:endParaRPr sz="1800"/>
          </a:p>
          <a:p>
            <a:pPr indent="-342900" lvl="0" marL="457200">
              <a:spcBef>
                <a:spcPts val="0"/>
              </a:spcBef>
              <a:spcAft>
                <a:spcPts val="0"/>
              </a:spcAft>
              <a:buSzPts val="1800"/>
              <a:buChar char="●"/>
            </a:pPr>
            <a:r>
              <a:rPr lang="en" sz="1800"/>
              <a:t>Human Testable</a:t>
            </a:r>
            <a:endParaRPr sz="1800"/>
          </a:p>
          <a:p>
            <a:pPr indent="-342900" lvl="0" marL="457200">
              <a:spcBef>
                <a:spcPts val="0"/>
              </a:spcBef>
              <a:spcAft>
                <a:spcPts val="0"/>
              </a:spcAft>
              <a:buSzPts val="1800"/>
              <a:buChar char="●"/>
            </a:pPr>
            <a:r>
              <a:rPr lang="en" sz="1800"/>
              <a:t>Accessibility Supported</a:t>
            </a:r>
            <a:endParaRPr sz="1800"/>
          </a:p>
          <a:p>
            <a:pPr indent="-342900" lvl="0" marL="457200">
              <a:spcBef>
                <a:spcPts val="0"/>
              </a:spcBef>
              <a:spcAft>
                <a:spcPts val="0"/>
              </a:spcAft>
              <a:buSzPts val="1800"/>
              <a:buChar char="●"/>
            </a:pPr>
            <a:r>
              <a:rPr lang="en" sz="1800"/>
              <a:t>Evolving Technology</a:t>
            </a:r>
            <a:endParaRPr sz="1800"/>
          </a:p>
          <a:p>
            <a:pPr indent="0" lvl="0" marL="0">
              <a:spcBef>
                <a:spcPts val="1600"/>
              </a:spcBef>
              <a:spcAft>
                <a:spcPts val="0"/>
              </a:spcAft>
              <a:buClr>
                <a:schemeClr val="dk1"/>
              </a:buClr>
              <a:buSzPts val="1100"/>
              <a:buFont typeface="Arial"/>
              <a:buNone/>
            </a:pPr>
            <a:r>
              <a:rPr lang="en" sz="2400"/>
              <a:t>Maintenance</a:t>
            </a:r>
            <a:endParaRPr sz="2400"/>
          </a:p>
          <a:p>
            <a:pPr indent="-342900" lvl="0" marL="457200">
              <a:spcBef>
                <a:spcPts val="1600"/>
              </a:spcBef>
              <a:spcAft>
                <a:spcPts val="0"/>
              </a:spcAft>
              <a:buSzPts val="1800"/>
              <a:buChar char="●"/>
            </a:pPr>
            <a:r>
              <a:rPr lang="en" sz="1800"/>
              <a:t>Flexibility</a:t>
            </a:r>
            <a:endParaRPr sz="1800"/>
          </a:p>
          <a:p>
            <a:pPr indent="-342900" lvl="0" marL="457200">
              <a:spcBef>
                <a:spcPts val="0"/>
              </a:spcBef>
              <a:spcAft>
                <a:spcPts val="0"/>
              </a:spcAft>
              <a:buSzPts val="1800"/>
              <a:buChar char="●"/>
            </a:pPr>
            <a:r>
              <a:rPr lang="en" sz="1800"/>
              <a:t>Scaling</a:t>
            </a:r>
            <a:endParaRPr sz="1800"/>
          </a:p>
          <a:p>
            <a:pPr indent="-342900" lvl="0" marL="457200">
              <a:spcBef>
                <a:spcPts val="0"/>
              </a:spcBef>
              <a:spcAft>
                <a:spcPts val="0"/>
              </a:spcAft>
              <a:buSzPts val="1800"/>
              <a:buChar char="●"/>
            </a:pPr>
            <a:r>
              <a:rPr lang="en" sz="1800"/>
              <a:t>Governance</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Design Sprint Video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pic>
        <p:nvPicPr>
          <p:cNvPr descr="Design sprint participants at work, around several tables in the room" id="131" name="Shape 131"/>
          <p:cNvPicPr preferRelativeResize="0"/>
          <p:nvPr/>
        </p:nvPicPr>
        <p:blipFill rotWithShape="1">
          <a:blip r:embed="rId3">
            <a:alphaModFix/>
          </a:blip>
          <a:srcRect b="0" l="24390" r="24390" t="0"/>
          <a:stretch/>
        </p:blipFill>
        <p:spPr>
          <a:xfrm>
            <a:off x="0" y="0"/>
            <a:ext cx="3512602" cy="5143496"/>
          </a:xfrm>
          <a:prstGeom prst="rect">
            <a:avLst/>
          </a:prstGeom>
          <a:noFill/>
          <a:ln>
            <a:noFill/>
          </a:ln>
        </p:spPr>
      </p:pic>
      <p:sp>
        <p:nvSpPr>
          <p:cNvPr id="132" name="Shape 132"/>
          <p:cNvSpPr/>
          <p:nvPr/>
        </p:nvSpPr>
        <p:spPr>
          <a:xfrm>
            <a:off x="333250" y="300725"/>
            <a:ext cx="2601000" cy="1113600"/>
          </a:xfrm>
          <a:prstGeom prst="rect">
            <a:avLst/>
          </a:prstGeom>
          <a:solidFill>
            <a:srgbClr val="000000">
              <a:alpha val="403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highlight>
                <a:srgbClr val="000000"/>
              </a:highlight>
            </a:endParaRPr>
          </a:p>
        </p:txBody>
      </p:sp>
      <p:sp>
        <p:nvSpPr>
          <p:cNvPr id="133" name="Shape 133"/>
          <p:cNvSpPr txBox="1"/>
          <p:nvPr>
            <p:ph type="title"/>
          </p:nvPr>
        </p:nvSpPr>
        <p:spPr>
          <a:xfrm>
            <a:off x="311700" y="307825"/>
            <a:ext cx="2631900" cy="1090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Design Sprint Explorations</a:t>
            </a:r>
            <a:endParaRPr/>
          </a:p>
        </p:txBody>
      </p:sp>
      <p:sp>
        <p:nvSpPr>
          <p:cNvPr id="134" name="Shape 134"/>
          <p:cNvSpPr txBox="1"/>
          <p:nvPr>
            <p:ph idx="1" type="body"/>
          </p:nvPr>
        </p:nvSpPr>
        <p:spPr>
          <a:xfrm>
            <a:off x="3512600" y="307825"/>
            <a:ext cx="2883600" cy="4355400"/>
          </a:xfrm>
          <a:prstGeom prst="rect">
            <a:avLst/>
          </a:prstGeom>
        </p:spPr>
        <p:txBody>
          <a:bodyPr anchorCtr="0" anchor="t" bIns="91425" lIns="91425" spcFirstLastPara="1" rIns="91425" wrap="square" tIns="91425">
            <a:noAutofit/>
          </a:bodyPr>
          <a:lstStyle/>
          <a:p>
            <a:pPr indent="-317500" lvl="0" marL="457200">
              <a:spcBef>
                <a:spcPts val="0"/>
              </a:spcBef>
              <a:spcAft>
                <a:spcPts val="0"/>
              </a:spcAft>
              <a:buSzPts val="1400"/>
              <a:buChar char="●"/>
            </a:pPr>
            <a:r>
              <a:rPr lang="en"/>
              <a:t>I</a:t>
            </a:r>
            <a:r>
              <a:rPr lang="en"/>
              <a:t>nformation architecture development</a:t>
            </a:r>
            <a:endParaRPr/>
          </a:p>
          <a:p>
            <a:pPr indent="-317500" lvl="0" marL="457200">
              <a:spcBef>
                <a:spcPts val="1000"/>
              </a:spcBef>
              <a:spcAft>
                <a:spcPts val="0"/>
              </a:spcAft>
              <a:buSzPts val="1400"/>
              <a:buChar char="●"/>
            </a:pPr>
            <a:r>
              <a:rPr lang="en"/>
              <a:t>Flexibly filterable guidance  </a:t>
            </a:r>
            <a:endParaRPr/>
          </a:p>
          <a:p>
            <a:pPr indent="-317500" lvl="0" marL="457200">
              <a:spcBef>
                <a:spcPts val="1000"/>
              </a:spcBef>
              <a:spcAft>
                <a:spcPts val="0"/>
              </a:spcAft>
              <a:buSzPts val="1400"/>
              <a:buChar char="●"/>
            </a:pPr>
            <a:r>
              <a:rPr lang="en"/>
              <a:t>Development cycle focused navigation of guidance</a:t>
            </a:r>
            <a:endParaRPr/>
          </a:p>
          <a:p>
            <a:pPr indent="-317500" lvl="0" marL="457200">
              <a:spcBef>
                <a:spcPts val="1000"/>
              </a:spcBef>
              <a:spcAft>
                <a:spcPts val="0"/>
              </a:spcAft>
              <a:buSzPts val="1400"/>
              <a:buChar char="●"/>
            </a:pPr>
            <a:r>
              <a:rPr lang="en"/>
              <a:t>Taking Accessibility Supported conformance out of an author responsibility</a:t>
            </a:r>
            <a:endParaRPr/>
          </a:p>
          <a:p>
            <a:pPr indent="-317500" lvl="0" marL="457200" rtl="0">
              <a:spcBef>
                <a:spcPts val="1000"/>
              </a:spcBef>
              <a:spcAft>
                <a:spcPts val="1000"/>
              </a:spcAft>
              <a:buSzPts val="1400"/>
              <a:buChar char="●"/>
            </a:pPr>
            <a:r>
              <a:rPr lang="en"/>
              <a:t>Role-based</a:t>
            </a:r>
            <a:r>
              <a:rPr lang="en"/>
              <a:t> filtering of guidance</a:t>
            </a:r>
            <a:endParaRPr/>
          </a:p>
        </p:txBody>
      </p:sp>
      <p:sp>
        <p:nvSpPr>
          <p:cNvPr id="135" name="Shape 135"/>
          <p:cNvSpPr txBox="1"/>
          <p:nvPr>
            <p:ph idx="2" type="body"/>
          </p:nvPr>
        </p:nvSpPr>
        <p:spPr>
          <a:xfrm>
            <a:off x="6396325" y="307825"/>
            <a:ext cx="2747700" cy="4355400"/>
          </a:xfrm>
          <a:prstGeom prst="rect">
            <a:avLst/>
          </a:prstGeom>
        </p:spPr>
        <p:txBody>
          <a:bodyPr anchorCtr="0" anchor="t" bIns="91425" lIns="91425" spcFirstLastPara="1" rIns="91425" wrap="square" tIns="91425">
            <a:noAutofit/>
          </a:bodyPr>
          <a:lstStyle/>
          <a:p>
            <a:pPr indent="-317500" lvl="0" marL="457200">
              <a:spcBef>
                <a:spcPts val="0"/>
              </a:spcBef>
              <a:spcAft>
                <a:spcPts val="0"/>
              </a:spcAft>
              <a:buSzPts val="1400"/>
              <a:buChar char="●"/>
            </a:pPr>
            <a:r>
              <a:rPr lang="en"/>
              <a:t>Avenues for contributions to guidelines contributions</a:t>
            </a:r>
            <a:endParaRPr/>
          </a:p>
          <a:p>
            <a:pPr indent="-317500" lvl="0" marL="457200">
              <a:spcBef>
                <a:spcPts val="1000"/>
              </a:spcBef>
              <a:spcAft>
                <a:spcPts val="0"/>
              </a:spcAft>
              <a:buSzPts val="1400"/>
              <a:buChar char="●"/>
            </a:pPr>
            <a:r>
              <a:rPr lang="en"/>
              <a:t>Design studio workshops to get more people to contribute</a:t>
            </a:r>
            <a:endParaRPr/>
          </a:p>
          <a:p>
            <a:pPr indent="-317500" lvl="0" marL="457200">
              <a:spcBef>
                <a:spcPts val="1000"/>
              </a:spcBef>
              <a:spcAft>
                <a:spcPts val="0"/>
              </a:spcAft>
              <a:buSzPts val="1400"/>
              <a:buChar char="●"/>
            </a:pPr>
            <a:r>
              <a:rPr lang="en"/>
              <a:t>B</a:t>
            </a:r>
            <a:r>
              <a:rPr lang="en"/>
              <a:t>rowser and assistive technology guidance</a:t>
            </a:r>
            <a:endParaRPr/>
          </a:p>
          <a:p>
            <a:pPr indent="-317500" lvl="0" marL="457200">
              <a:spcBef>
                <a:spcPts val="1000"/>
              </a:spcBef>
              <a:spcAft>
                <a:spcPts val="0"/>
              </a:spcAft>
              <a:buSzPts val="1400"/>
              <a:buChar char="●"/>
            </a:pPr>
            <a:r>
              <a:rPr lang="en"/>
              <a:t>Flexible conformance model</a:t>
            </a:r>
            <a:endParaRPr/>
          </a:p>
          <a:p>
            <a:pPr indent="-317500" lvl="0" marL="457200" rtl="0">
              <a:spcBef>
                <a:spcPts val="1000"/>
              </a:spcBef>
              <a:spcAft>
                <a:spcPts val="1000"/>
              </a:spcAft>
              <a:buSzPts val="1400"/>
              <a:buChar char="●"/>
            </a:pPr>
            <a:r>
              <a:rPr lang="en"/>
              <a:t>Inclusion of user testing results for conformance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