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5"/>
  </p:notesMasterIdLst>
  <p:sldIdLst>
    <p:sldId id="256" r:id="rId6"/>
    <p:sldId id="265" r:id="rId7"/>
    <p:sldId id="257" r:id="rId8"/>
    <p:sldId id="258" r:id="rId9"/>
    <p:sldId id="260" r:id="rId10"/>
    <p:sldId id="261" r:id="rId11"/>
    <p:sldId id="267" r:id="rId12"/>
    <p:sldId id="259" r:id="rId13"/>
    <p:sldId id="266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179" autoAdjust="0"/>
  </p:normalViewPr>
  <p:slideViewPr>
    <p:cSldViewPr snapToGrid="0">
      <p:cViewPr varScale="1">
        <p:scale>
          <a:sx n="91" d="100"/>
          <a:sy n="91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4D7E2-3778-614F-A7B2-7EBCC4E6EEB8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23B7-B415-DA44-83AC-5BF881F9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in the journey, we do not have a clear scope or plan for how we can tackle our accessibility issues – we don’t know how to get up the mountain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6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statistics increased from 0%. We’ve started our journey, but we know the task ahead of us will be difficult but we are slowly moving towards the peak.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maybe not include this slide and just note that you are where you were at before AODA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Journey Notes: Hard work kicks in, seen growth in the statistics bolded above (automation, enabling information, documentation and process).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Journey Notes: We are a climbing on a vertical mountain face, our scaling tactics will exponentially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Journey notes: The end in in sight, we have significantly improved in the bolded fields above, almost to the top of the mountain, all of our goals are in sight and improving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Journey Notes: Almost to the top of the mountain, but we still need to put a11y in scope, increase our coverage, automation, and enabling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9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Journey Notes: Almost to the top of the mountain, our coverage should be higher, Automation has grown, but we did reach 100% enabling information. We still need to raise the a11y scope up to 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9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Journey Notes: We reached the top of the peak, A11y scope is 100%, we still have room for improvement for automation and coverage, but business loss and other risks are finally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B23B7-B415-DA44-83AC-5BF881F90D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843" y="2842438"/>
            <a:ext cx="9902757" cy="861775"/>
          </a:xfrm>
        </p:spPr>
        <p:txBody>
          <a:bodyPr anchor="b">
            <a:sp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843" y="3886200"/>
            <a:ext cx="8988357" cy="666786"/>
          </a:xfrm>
        </p:spPr>
        <p:txBody>
          <a:bodyPr>
            <a:spAutoFit/>
          </a:bodyPr>
          <a:lstStyle>
            <a:lvl1pPr marL="0" indent="0" algn="l">
              <a:buNone/>
              <a:defRPr sz="3733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4843" y="1600201"/>
            <a:ext cx="4619557" cy="3211072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843" y="1600201"/>
            <a:ext cx="4619557" cy="3211072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126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036A-643F-41D4-8720-30542B491EC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4843" y="471645"/>
            <a:ext cx="10207557" cy="74898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843" y="1600202"/>
            <a:ext cx="10207557" cy="30613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036A-643F-41D4-8720-30542B491EC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954" y="6356351"/>
            <a:ext cx="5300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452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C51E-EDF2-4A82-B15E-F93AC647C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rgbClr val="E126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5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0990" indent="-380990" algn="l" defTabSz="609585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843" y="2134553"/>
            <a:ext cx="9902757" cy="1569660"/>
          </a:xfrm>
        </p:spPr>
        <p:txBody>
          <a:bodyPr/>
          <a:lstStyle/>
          <a:p>
            <a:pPr algn="ctr"/>
            <a:r>
              <a:rPr lang="en-US" dirty="0"/>
              <a:t>Sustainable Accessibility: A Fortune 50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843" y="3886200"/>
            <a:ext cx="8988357" cy="4199804"/>
          </a:xfrm>
        </p:spPr>
        <p:txBody>
          <a:bodyPr/>
          <a:lstStyle/>
          <a:p>
            <a:pPr algn="ctr"/>
            <a:r>
              <a:rPr lang="en-US" dirty="0"/>
              <a:t>03/23/2018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400" i="1" dirty="0"/>
          </a:p>
          <a:p>
            <a:pPr algn="ctr"/>
            <a:endParaRPr lang="en-US" sz="1400" i="1" dirty="0"/>
          </a:p>
          <a:p>
            <a:pPr algn="ctr"/>
            <a:r>
              <a:rPr lang="en-US" sz="1400" i="1" dirty="0"/>
              <a:t>Disclosure: Views represented are those of the presenters and not necessarily State Farm.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6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492196"/>
            <a:ext cx="10207557" cy="707886"/>
          </a:xfrm>
        </p:spPr>
        <p:txBody>
          <a:bodyPr/>
          <a:lstStyle/>
          <a:p>
            <a:r>
              <a:rPr lang="en-US" sz="4000" b="0" dirty="0"/>
              <a:t>Preparing for Exponential Scope Increase!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363" y="1289306"/>
            <a:ext cx="10207557" cy="4573560"/>
          </a:xfrm>
        </p:spPr>
        <p:txBody>
          <a:bodyPr/>
          <a:lstStyle/>
          <a:p>
            <a:r>
              <a:rPr lang="en-US" sz="2800" dirty="0"/>
              <a:t>Communication plans</a:t>
            </a:r>
          </a:p>
          <a:p>
            <a:r>
              <a:rPr lang="en-US" sz="2800" dirty="0"/>
              <a:t>Staff increases</a:t>
            </a:r>
          </a:p>
          <a:p>
            <a:r>
              <a:rPr lang="en-US" sz="2800" dirty="0"/>
              <a:t>Early adoption of native mobile and static content</a:t>
            </a:r>
          </a:p>
          <a:p>
            <a:r>
              <a:rPr lang="en-US" sz="2800" dirty="0"/>
              <a:t>Creation of WCAG 2.0 AA frameworks</a:t>
            </a:r>
          </a:p>
          <a:p>
            <a:r>
              <a:rPr lang="en-US" sz="2800" dirty="0"/>
              <a:t>Creation of training</a:t>
            </a:r>
          </a:p>
          <a:p>
            <a:r>
              <a:rPr lang="en-US" sz="2800" dirty="0"/>
              <a:t>Process Integration</a:t>
            </a:r>
          </a:p>
          <a:p>
            <a:r>
              <a:rPr lang="en-US" sz="2800" dirty="0"/>
              <a:t>Revise/Update Digital Standards</a:t>
            </a:r>
          </a:p>
          <a:p>
            <a:r>
              <a:rPr lang="en-US" sz="2800" dirty="0"/>
              <a:t>Standardized Legal Language for Third Party Content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AADAD-596C-B340-955D-40AE46782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07" y="1401250"/>
            <a:ext cx="2444945" cy="32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492196"/>
            <a:ext cx="10207557" cy="707886"/>
          </a:xfrm>
        </p:spPr>
        <p:txBody>
          <a:bodyPr/>
          <a:lstStyle/>
          <a:p>
            <a:r>
              <a:rPr lang="en-US" sz="4000" dirty="0"/>
              <a:t>Dateline: January 2016 – Code Green(</a:t>
            </a:r>
            <a:r>
              <a:rPr lang="en-US" sz="4000" dirty="0" err="1"/>
              <a:t>ish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4721357"/>
          </a:xfrm>
        </p:spPr>
        <p:txBody>
          <a:bodyPr/>
          <a:lstStyle/>
          <a:p>
            <a:r>
              <a:rPr lang="en-US" sz="2400" b="1" dirty="0"/>
              <a:t>A11y Scope – 75% </a:t>
            </a:r>
          </a:p>
          <a:p>
            <a:pPr lvl="1"/>
            <a:r>
              <a:rPr lang="en-US" sz="1867" dirty="0"/>
              <a:t>(WCAG 2.0 AA all public facing content)</a:t>
            </a:r>
          </a:p>
          <a:p>
            <a:r>
              <a:rPr lang="en-US" sz="2400" b="1" dirty="0"/>
              <a:t>A11y Coverage – 50%</a:t>
            </a:r>
          </a:p>
          <a:p>
            <a:r>
              <a:rPr lang="en-US" sz="2400" b="1" dirty="0"/>
              <a:t>Automation – 40%</a:t>
            </a:r>
          </a:p>
          <a:p>
            <a:r>
              <a:rPr lang="en-US" sz="2400" b="1" dirty="0"/>
              <a:t>Enabling Information – 70%</a:t>
            </a:r>
          </a:p>
          <a:p>
            <a:r>
              <a:rPr lang="en-US" sz="2400" b="1" dirty="0"/>
              <a:t>Documentation – 85%</a:t>
            </a:r>
          </a:p>
          <a:p>
            <a:r>
              <a:rPr lang="en-US" sz="2400" b="1" dirty="0"/>
              <a:t>Process – 90%</a:t>
            </a:r>
          </a:p>
          <a:p>
            <a:r>
              <a:rPr lang="en-US" sz="2400" b="1" dirty="0"/>
              <a:t>Accessibility of Content – Target WCAG 2.0 AA, all public content</a:t>
            </a:r>
          </a:p>
          <a:p>
            <a:r>
              <a:rPr lang="en-US" sz="2400" b="1" dirty="0"/>
              <a:t>Customer Experience – Becoming WCAG 2.0 AA, all public content</a:t>
            </a:r>
          </a:p>
          <a:p>
            <a:r>
              <a:rPr lang="en-US" sz="2400" b="1" dirty="0"/>
              <a:t>Business Loss and Other Risks – Medium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B306C-314A-DE4A-AF41-F4A2BF67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10" y="1200082"/>
            <a:ext cx="4553699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WCAG 2.0 AA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4573560"/>
          </a:xfrm>
        </p:spPr>
        <p:txBody>
          <a:bodyPr/>
          <a:lstStyle/>
          <a:p>
            <a:r>
              <a:rPr lang="en-US" sz="2800" dirty="0"/>
              <a:t>All content creation and revision is engaged for a11y</a:t>
            </a:r>
          </a:p>
          <a:p>
            <a:r>
              <a:rPr lang="en-US" sz="2800" dirty="0"/>
              <a:t>Multi-step process utilized</a:t>
            </a:r>
          </a:p>
          <a:p>
            <a:r>
              <a:rPr lang="en-US" sz="2800" dirty="0"/>
              <a:t>Consistent, repeatable, accessibility verification testing</a:t>
            </a:r>
          </a:p>
          <a:p>
            <a:r>
              <a:rPr lang="en-US" sz="2800" dirty="0"/>
              <a:t>Exception process to track items missed or found too late</a:t>
            </a:r>
          </a:p>
          <a:p>
            <a:r>
              <a:rPr lang="en-US" sz="2800" dirty="0"/>
              <a:t>Hundreds of pages under review/action simultaneously</a:t>
            </a:r>
          </a:p>
          <a:p>
            <a:r>
              <a:rPr lang="en-US" sz="2800" dirty="0"/>
              <a:t>Working well, but still somewhat expensive and heavy</a:t>
            </a:r>
          </a:p>
          <a:p>
            <a:r>
              <a:rPr lang="en-US" sz="2800" dirty="0"/>
              <a:t>Continually evaluating, revising, and improving approach/process</a:t>
            </a:r>
          </a:p>
          <a:p>
            <a:r>
              <a:rPr lang="en-US" sz="2800" dirty="0"/>
              <a:t>Looking to the future of automation and product suites</a:t>
            </a:r>
          </a:p>
        </p:txBody>
      </p:sp>
    </p:spTree>
    <p:extLst>
      <p:ext uri="{BB962C8B-B14F-4D97-AF65-F5344CB8AC3E}">
        <p14:creationId xmlns:p14="http://schemas.microsoft.com/office/powerpoint/2010/main" val="6052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2" y="151605"/>
            <a:ext cx="10207557" cy="748988"/>
          </a:xfrm>
        </p:spPr>
        <p:txBody>
          <a:bodyPr/>
          <a:lstStyle/>
          <a:p>
            <a:r>
              <a:rPr lang="en-US" dirty="0"/>
              <a:t>Dateline: June 2016 – Code Green(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1" y="819424"/>
            <a:ext cx="10207557" cy="6038576"/>
          </a:xfrm>
        </p:spPr>
        <p:txBody>
          <a:bodyPr/>
          <a:lstStyle/>
          <a:p>
            <a:r>
              <a:rPr lang="en-US" sz="2800" dirty="0"/>
              <a:t>A11y Scope – 75% </a:t>
            </a:r>
          </a:p>
          <a:p>
            <a:pPr lvl="1"/>
            <a:r>
              <a:rPr lang="en-US" sz="2267" dirty="0"/>
              <a:t>(WCAG 2.0 AA all public facing content)</a:t>
            </a:r>
          </a:p>
          <a:p>
            <a:r>
              <a:rPr lang="en-US" sz="2800" b="1" dirty="0"/>
              <a:t>A11y Coverage – 65%</a:t>
            </a:r>
          </a:p>
          <a:p>
            <a:r>
              <a:rPr lang="en-US" sz="2800" b="1" dirty="0"/>
              <a:t>Automation – 45%</a:t>
            </a:r>
          </a:p>
          <a:p>
            <a:r>
              <a:rPr lang="en-US" sz="2800" b="1" dirty="0"/>
              <a:t>Enabling Information – 90%</a:t>
            </a:r>
          </a:p>
          <a:p>
            <a:r>
              <a:rPr lang="en-US" sz="2800" b="1" dirty="0"/>
              <a:t>Documentation – 100%</a:t>
            </a:r>
          </a:p>
          <a:p>
            <a:r>
              <a:rPr lang="en-US" sz="2800" b="1" dirty="0"/>
              <a:t>Process – 100%</a:t>
            </a:r>
          </a:p>
          <a:p>
            <a:r>
              <a:rPr lang="en-US" sz="2800" dirty="0"/>
              <a:t>Accessibility of Content – Target WCAG 2.0 AA, all public content</a:t>
            </a:r>
          </a:p>
          <a:p>
            <a:r>
              <a:rPr lang="en-US" sz="2800" dirty="0"/>
              <a:t>Customer Experience – Becoming WCAG 2.0 AA, all public content</a:t>
            </a:r>
          </a:p>
          <a:p>
            <a:r>
              <a:rPr lang="en-US" sz="2800" dirty="0"/>
              <a:t>Business Loss and Other Risks – Medium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90221-1920-7F43-B261-FD62EA69E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82" y="900593"/>
            <a:ext cx="3347653" cy="33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143319"/>
            <a:ext cx="10207557" cy="1405641"/>
          </a:xfrm>
        </p:spPr>
        <p:txBody>
          <a:bodyPr/>
          <a:lstStyle/>
          <a:p>
            <a:r>
              <a:rPr lang="en-US" dirty="0"/>
              <a:t>Looking to the Future – Automation &amp; Enablement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5213735"/>
          </a:xfrm>
        </p:spPr>
        <p:txBody>
          <a:bodyPr/>
          <a:lstStyle/>
          <a:p>
            <a:r>
              <a:rPr lang="en-US" sz="3200" dirty="0"/>
              <a:t>SHIFT LEFT!</a:t>
            </a:r>
          </a:p>
          <a:p>
            <a:r>
              <a:rPr lang="en-US" sz="3200" dirty="0"/>
              <a:t>Special efforts to increase automation percentage</a:t>
            </a:r>
          </a:p>
          <a:p>
            <a:r>
              <a:rPr lang="en-US" sz="3200" dirty="0"/>
              <a:t>Product suite evaluations to self-enable content producing teams</a:t>
            </a:r>
          </a:p>
          <a:p>
            <a:r>
              <a:rPr lang="en-US" sz="3200" dirty="0"/>
              <a:t>ROI work to justify product expenditures</a:t>
            </a:r>
          </a:p>
          <a:p>
            <a:r>
              <a:rPr lang="en-US" sz="3200" dirty="0"/>
              <a:t>Continued refinement of process and procedure</a:t>
            </a:r>
          </a:p>
          <a:p>
            <a:r>
              <a:rPr lang="en-US" sz="3200" dirty="0"/>
              <a:t>Defect capture statistics drastically improving</a:t>
            </a:r>
          </a:p>
          <a:p>
            <a:r>
              <a:rPr lang="en-US" sz="3200" dirty="0"/>
              <a:t>Defects to production drastically decreasing</a:t>
            </a:r>
          </a:p>
          <a:p>
            <a:r>
              <a:rPr lang="en-US" sz="3200" dirty="0"/>
              <a:t>Ready to go to the next step</a:t>
            </a:r>
          </a:p>
        </p:txBody>
      </p:sp>
    </p:spTree>
    <p:extLst>
      <p:ext uri="{BB962C8B-B14F-4D97-AF65-F5344CB8AC3E}">
        <p14:creationId xmlns:p14="http://schemas.microsoft.com/office/powerpoint/2010/main" val="349672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51" y="-155448"/>
            <a:ext cx="11088429" cy="1405641"/>
          </a:xfrm>
        </p:spPr>
        <p:txBody>
          <a:bodyPr/>
          <a:lstStyle/>
          <a:p>
            <a:r>
              <a:rPr lang="en-US" dirty="0"/>
              <a:t>Dateline: January 2017 – Code Green(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659" y="819424"/>
            <a:ext cx="10207557" cy="6038576"/>
          </a:xfrm>
        </p:spPr>
        <p:txBody>
          <a:bodyPr/>
          <a:lstStyle/>
          <a:p>
            <a:r>
              <a:rPr lang="en-US" sz="2800" dirty="0"/>
              <a:t>A11y Scope – 75% </a:t>
            </a:r>
          </a:p>
          <a:p>
            <a:pPr lvl="1"/>
            <a:r>
              <a:rPr lang="en-US" sz="2267" dirty="0"/>
              <a:t>(WCAG 2.0 AA all public facing content)</a:t>
            </a:r>
          </a:p>
          <a:p>
            <a:r>
              <a:rPr lang="en-US" sz="2800" b="1" dirty="0"/>
              <a:t>A11y Coverage – 75%</a:t>
            </a:r>
          </a:p>
          <a:p>
            <a:r>
              <a:rPr lang="en-US" sz="2800" b="1" dirty="0"/>
              <a:t>Automation – 50%</a:t>
            </a:r>
          </a:p>
          <a:p>
            <a:r>
              <a:rPr lang="en-US" sz="2800" b="1" dirty="0"/>
              <a:t>Enabling Information – 100%!!</a:t>
            </a:r>
          </a:p>
          <a:p>
            <a:r>
              <a:rPr lang="en-US" sz="2800" dirty="0"/>
              <a:t>Documentation – 100%</a:t>
            </a:r>
          </a:p>
          <a:p>
            <a:r>
              <a:rPr lang="en-US" sz="2800" dirty="0"/>
              <a:t>Process – 100%</a:t>
            </a:r>
          </a:p>
          <a:p>
            <a:r>
              <a:rPr lang="en-US" sz="2800" dirty="0"/>
              <a:t>Accessibility of Content – Target WCAG 2.0 AA, all public content</a:t>
            </a:r>
          </a:p>
          <a:p>
            <a:r>
              <a:rPr lang="en-US" sz="2800" dirty="0"/>
              <a:t>Customer Experience – Becoming WCAG 2.0 AA, all public content</a:t>
            </a:r>
          </a:p>
          <a:p>
            <a:r>
              <a:rPr lang="en-US" sz="2800" dirty="0"/>
              <a:t>Business Loss and Other Risks – Medium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7AEE1-2CE8-DF4C-BAB8-F5699877C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30" y="886968"/>
            <a:ext cx="3371363" cy="33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8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143319"/>
            <a:ext cx="10207557" cy="1405641"/>
          </a:xfrm>
        </p:spPr>
        <p:txBody>
          <a:bodyPr/>
          <a:lstStyle/>
          <a:p>
            <a:r>
              <a:rPr lang="en-US" dirty="0"/>
              <a:t>We Have Our Suite! (and what about employees?)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4142673"/>
          </a:xfrm>
        </p:spPr>
        <p:txBody>
          <a:bodyPr/>
          <a:lstStyle/>
          <a:p>
            <a:r>
              <a:rPr lang="en-US" sz="2800" dirty="0"/>
              <a:t>Product suite selected and purchased</a:t>
            </a:r>
          </a:p>
          <a:p>
            <a:r>
              <a:rPr lang="en-US" sz="2800" dirty="0"/>
              <a:t>Rollout underway</a:t>
            </a:r>
          </a:p>
          <a:p>
            <a:r>
              <a:rPr lang="en-US" sz="2800" dirty="0"/>
              <a:t>Shifting left all the way to build</a:t>
            </a:r>
          </a:p>
          <a:p>
            <a:r>
              <a:rPr lang="en-US" sz="2800" dirty="0"/>
              <a:t>Experimenting with self-service</a:t>
            </a:r>
          </a:p>
          <a:p>
            <a:r>
              <a:rPr lang="en-US" sz="2800" dirty="0"/>
              <a:t>Implementing scorecards for critical content</a:t>
            </a:r>
          </a:p>
          <a:p>
            <a:r>
              <a:rPr lang="en-US" sz="2800" dirty="0"/>
              <a:t>Increased focus on internal (employee) facing content</a:t>
            </a:r>
          </a:p>
          <a:p>
            <a:r>
              <a:rPr lang="en-US" sz="2800" dirty="0"/>
              <a:t>Refining process, procedure, and engagement for new tools</a:t>
            </a:r>
          </a:p>
          <a:p>
            <a:r>
              <a:rPr lang="en-US" sz="2800" dirty="0"/>
              <a:t>Pursuing even high yet automation goals</a:t>
            </a:r>
          </a:p>
        </p:txBody>
      </p:sp>
    </p:spTree>
    <p:extLst>
      <p:ext uri="{BB962C8B-B14F-4D97-AF65-F5344CB8AC3E}">
        <p14:creationId xmlns:p14="http://schemas.microsoft.com/office/powerpoint/2010/main" val="268394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Dateline: January 2018 – Code Green!!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5176802"/>
          </a:xfrm>
        </p:spPr>
        <p:txBody>
          <a:bodyPr/>
          <a:lstStyle/>
          <a:p>
            <a:r>
              <a:rPr lang="en-US" sz="2800" b="1" dirty="0"/>
              <a:t>A11y Scope – 100% !!!</a:t>
            </a:r>
          </a:p>
          <a:p>
            <a:r>
              <a:rPr lang="en-US" sz="2800" dirty="0"/>
              <a:t>A11y Coverage – 75%</a:t>
            </a:r>
          </a:p>
          <a:p>
            <a:r>
              <a:rPr lang="en-US" sz="2800" dirty="0"/>
              <a:t>Automation – 50% (but growing)</a:t>
            </a:r>
          </a:p>
          <a:p>
            <a:r>
              <a:rPr lang="en-US" sz="2800" dirty="0"/>
              <a:t>Enabling Information – 100% </a:t>
            </a:r>
          </a:p>
          <a:p>
            <a:pPr lvl="1"/>
            <a:r>
              <a:rPr lang="en-US" sz="2267" dirty="0"/>
              <a:t>(continuously revised/updated)</a:t>
            </a:r>
          </a:p>
          <a:p>
            <a:r>
              <a:rPr lang="en-US" sz="2800" dirty="0"/>
              <a:t>Documentation – 100%</a:t>
            </a:r>
          </a:p>
          <a:p>
            <a:r>
              <a:rPr lang="en-US" sz="2800" dirty="0"/>
              <a:t>Process – 100%</a:t>
            </a:r>
          </a:p>
          <a:p>
            <a:r>
              <a:rPr lang="en-US" sz="2800" dirty="0"/>
              <a:t>Accessibility of Content – Target WCAG 2.0 AA, all content</a:t>
            </a:r>
          </a:p>
          <a:p>
            <a:r>
              <a:rPr lang="en-US" sz="2800" dirty="0"/>
              <a:t>Customer Experience – Becoming WCAG 2.0 AA, all content</a:t>
            </a:r>
          </a:p>
          <a:p>
            <a:r>
              <a:rPr lang="en-US" sz="2800" b="1" dirty="0"/>
              <a:t>Business Loss and Other Risks –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BCA07-E9E7-A447-B902-4DD1A5C8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52" y="1325880"/>
            <a:ext cx="3628644" cy="36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422666"/>
            <a:ext cx="10207557" cy="5435334"/>
          </a:xfrm>
        </p:spPr>
        <p:txBody>
          <a:bodyPr/>
          <a:lstStyle/>
          <a:p>
            <a:r>
              <a:rPr lang="en-US" sz="2800" dirty="0"/>
              <a:t>Already achieved efficiencies due to product suite implementation</a:t>
            </a:r>
          </a:p>
          <a:p>
            <a:r>
              <a:rPr lang="en-US" sz="2800" dirty="0"/>
              <a:t>Increased focus on internal (employee) facing content</a:t>
            </a:r>
          </a:p>
          <a:p>
            <a:r>
              <a:rPr lang="en-US" sz="2800" dirty="0"/>
              <a:t>Maturing scorecards for critical content</a:t>
            </a:r>
          </a:p>
          <a:p>
            <a:r>
              <a:rPr lang="en-US" sz="2800" dirty="0"/>
              <a:t>Shifting left for more and more content teams</a:t>
            </a:r>
          </a:p>
          <a:p>
            <a:r>
              <a:rPr lang="en-US" sz="2800" dirty="0"/>
              <a:t>Moving to some content teams doing 100% of their own testing</a:t>
            </a:r>
          </a:p>
          <a:p>
            <a:r>
              <a:rPr lang="en-US" sz="2800" dirty="0"/>
              <a:t>Focusing on design and frameworks</a:t>
            </a:r>
          </a:p>
          <a:p>
            <a:r>
              <a:rPr lang="en-US" sz="2800" dirty="0"/>
              <a:t>Digital Accessibility Enterprise Policy Implemented (with risk track)</a:t>
            </a:r>
          </a:p>
          <a:p>
            <a:r>
              <a:rPr lang="en-US" sz="2800" dirty="0"/>
              <a:t>Continue to improve efficiency, effectiveness, and cost/ROI</a:t>
            </a:r>
          </a:p>
        </p:txBody>
      </p:sp>
    </p:spTree>
    <p:extLst>
      <p:ext uri="{BB962C8B-B14F-4D97-AF65-F5344CB8AC3E}">
        <p14:creationId xmlns:p14="http://schemas.microsoft.com/office/powerpoint/2010/main" val="397143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2734851"/>
          </a:xfrm>
        </p:spPr>
        <p:txBody>
          <a:bodyPr/>
          <a:lstStyle/>
          <a:p>
            <a:r>
              <a:rPr lang="en-US" dirty="0" err="1"/>
              <a:t>Preety</a:t>
            </a:r>
            <a:r>
              <a:rPr lang="en-US" dirty="0"/>
              <a:t> Kumar</a:t>
            </a:r>
          </a:p>
          <a:p>
            <a:r>
              <a:rPr lang="en-US" dirty="0"/>
              <a:t>CB Averitt </a:t>
            </a:r>
          </a:p>
          <a:p>
            <a:pPr lvl="1"/>
            <a:r>
              <a:rPr lang="en-US" dirty="0"/>
              <a:t>@dive4cb </a:t>
            </a:r>
            <a:r>
              <a:rPr lang="en-US"/>
              <a:t>on Twitter</a:t>
            </a:r>
            <a:endParaRPr lang="en-US" dirty="0"/>
          </a:p>
          <a:p>
            <a:r>
              <a:rPr lang="en-US" dirty="0"/>
              <a:t>Andy Nelson</a:t>
            </a:r>
          </a:p>
        </p:txBody>
      </p:sp>
    </p:spTree>
    <p:extLst>
      <p:ext uri="{BB962C8B-B14F-4D97-AF65-F5344CB8AC3E}">
        <p14:creationId xmlns:p14="http://schemas.microsoft.com/office/powerpoint/2010/main" val="328355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alibri" panose="020F0502020204030204" pitchFamily="34" charset="0"/>
              </a:rPr>
              <a:t>Introductions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40FE3-F246-2844-9223-C9DBE010C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1419561"/>
            <a:ext cx="2813304" cy="282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EE5AB-5AC5-D64B-A253-6D8AFD48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68" y="1419561"/>
            <a:ext cx="2823072" cy="2823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69D7F-3459-3241-9C8E-0879B9FC4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16" y="1419561"/>
            <a:ext cx="2823072" cy="2823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5A1BB8-B745-704D-8D74-2F3276D269D8}"/>
              </a:ext>
            </a:extLst>
          </p:cNvPr>
          <p:cNvSpPr txBox="1"/>
          <p:nvPr/>
        </p:nvSpPr>
        <p:spPr>
          <a:xfrm>
            <a:off x="1462416" y="4842194"/>
            <a:ext cx="3301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 Nelson</a:t>
            </a:r>
          </a:p>
          <a:p>
            <a:r>
              <a:rPr lang="en-US" dirty="0"/>
              <a:t>Digital Accessibility Specialist</a:t>
            </a:r>
          </a:p>
          <a:p>
            <a:r>
              <a:rPr lang="en-US" dirty="0"/>
              <a:t>State Farm Insurance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2B1AE0-48D1-3646-9EF2-999B7582CC6C}"/>
              </a:ext>
            </a:extLst>
          </p:cNvPr>
          <p:cNvSpPr txBox="1"/>
          <p:nvPr/>
        </p:nvSpPr>
        <p:spPr>
          <a:xfrm>
            <a:off x="4868868" y="4856356"/>
            <a:ext cx="282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 Averitt</a:t>
            </a:r>
          </a:p>
          <a:p>
            <a:r>
              <a:rPr lang="en-US" dirty="0"/>
              <a:t>Senior Consultant</a:t>
            </a:r>
          </a:p>
          <a:p>
            <a:r>
              <a:rPr lang="en-US" dirty="0" err="1"/>
              <a:t>Deque</a:t>
            </a:r>
            <a:r>
              <a:rPr lang="en-US" dirty="0"/>
              <a:t>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DD3CC-2490-1842-AEE6-0E206FD64713}"/>
              </a:ext>
            </a:extLst>
          </p:cNvPr>
          <p:cNvSpPr txBox="1"/>
          <p:nvPr/>
        </p:nvSpPr>
        <p:spPr>
          <a:xfrm>
            <a:off x="8275320" y="4842194"/>
            <a:ext cx="2813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Preety</a:t>
            </a:r>
            <a:r>
              <a:rPr lang="en-US" dirty="0"/>
              <a:t> Kumar</a:t>
            </a:r>
          </a:p>
          <a:p>
            <a:r>
              <a:rPr lang="en-US" dirty="0"/>
              <a:t>CEO </a:t>
            </a:r>
          </a:p>
          <a:p>
            <a:r>
              <a:rPr lang="en-US" dirty="0" err="1"/>
              <a:t>Deque</a:t>
            </a:r>
            <a:r>
              <a:rPr lang="en-US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164170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Dateline: March 2013 – Code Red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4843" y="1600202"/>
            <a:ext cx="10207557" cy="4659737"/>
          </a:xfrm>
        </p:spPr>
        <p:txBody>
          <a:bodyPr/>
          <a:lstStyle/>
          <a:p>
            <a:r>
              <a:rPr lang="en-US" sz="2800" dirty="0"/>
              <a:t>A11y Scope – 0%</a:t>
            </a:r>
          </a:p>
          <a:p>
            <a:r>
              <a:rPr lang="en-US" sz="2800" dirty="0"/>
              <a:t>A11y Coverage – 0%</a:t>
            </a:r>
          </a:p>
          <a:p>
            <a:r>
              <a:rPr lang="en-US" sz="2800" dirty="0"/>
              <a:t>Automation – 0%</a:t>
            </a:r>
          </a:p>
          <a:p>
            <a:r>
              <a:rPr lang="en-US" sz="2800" dirty="0"/>
              <a:t>Enabling Information – 0%</a:t>
            </a:r>
          </a:p>
          <a:p>
            <a:r>
              <a:rPr lang="en-US" sz="2800" dirty="0"/>
              <a:t>Documentation – 0%</a:t>
            </a:r>
          </a:p>
          <a:p>
            <a:r>
              <a:rPr lang="en-US" sz="2800" dirty="0"/>
              <a:t>Process – 0%</a:t>
            </a:r>
          </a:p>
          <a:p>
            <a:r>
              <a:rPr lang="en-US" sz="2800" dirty="0"/>
              <a:t>Accessibility of Content – Low (unacceptable)</a:t>
            </a:r>
          </a:p>
          <a:p>
            <a:r>
              <a:rPr lang="en-US" sz="2800" dirty="0"/>
              <a:t>Customer Experience – Low (unacceptable)</a:t>
            </a:r>
          </a:p>
          <a:p>
            <a:r>
              <a:rPr lang="en-US" sz="2800" dirty="0"/>
              <a:t>Business Loss and Other Risks – High (unacceptable)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4D66E-0C6D-2C41-9A93-727A965C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1435607"/>
            <a:ext cx="3242758" cy="29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in this 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350895"/>
            <a:ext cx="10731813" cy="5004447"/>
          </a:xfrm>
        </p:spPr>
        <p:txBody>
          <a:bodyPr/>
          <a:lstStyle/>
          <a:p>
            <a:r>
              <a:rPr lang="en-US" sz="2800" dirty="0"/>
              <a:t>Did not understand the priority/timeline</a:t>
            </a:r>
          </a:p>
          <a:p>
            <a:r>
              <a:rPr lang="en-US" sz="2800" dirty="0"/>
              <a:t>Did not fully comprehend the legislative implications</a:t>
            </a:r>
          </a:p>
          <a:p>
            <a:r>
              <a:rPr lang="en-US" sz="2800" dirty="0"/>
              <a:t>Did not have scope identified</a:t>
            </a:r>
          </a:p>
          <a:p>
            <a:r>
              <a:rPr lang="en-US" sz="2800" dirty="0"/>
              <a:t>Small, overworked team (2 FTE) unable to cope</a:t>
            </a:r>
          </a:p>
          <a:p>
            <a:r>
              <a:rPr lang="en-US" sz="2800" dirty="0"/>
              <a:t>Provided to new leadership to review and address</a:t>
            </a:r>
          </a:p>
          <a:p>
            <a:r>
              <a:rPr lang="en-US" sz="2800" dirty="0"/>
              <a:t>Emergency action undertaken for six month (very expensive) effort</a:t>
            </a:r>
          </a:p>
          <a:p>
            <a:r>
              <a:rPr lang="en-US" sz="2800" dirty="0"/>
              <a:t>Almost all manual work (no automation) 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</a:p>
          <a:p>
            <a:r>
              <a:rPr lang="en-US" sz="2800" dirty="0">
                <a:sym typeface="Wingdings" panose="05000000000000000000" pitchFamily="2" charset="2"/>
              </a:rPr>
              <a:t>Despite all this – we fixed the final WCAG 2.0 A defect on 12/29!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45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Dateline: January 2014 – Code 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2" y="1336488"/>
            <a:ext cx="10207557" cy="5607689"/>
          </a:xfrm>
        </p:spPr>
        <p:txBody>
          <a:bodyPr/>
          <a:lstStyle/>
          <a:p>
            <a:r>
              <a:rPr lang="en-US" sz="2800" dirty="0"/>
              <a:t>A11y Scope – 30% </a:t>
            </a:r>
          </a:p>
          <a:p>
            <a:pPr lvl="1"/>
            <a:r>
              <a:rPr lang="en-US" sz="2267" dirty="0"/>
              <a:t>(Ontario, CA related content only)</a:t>
            </a:r>
          </a:p>
          <a:p>
            <a:r>
              <a:rPr lang="en-US" sz="2800" dirty="0"/>
              <a:t>A11y Coverage – 30%</a:t>
            </a:r>
          </a:p>
          <a:p>
            <a:r>
              <a:rPr lang="en-US" sz="2800" dirty="0"/>
              <a:t>Automation – 20%</a:t>
            </a:r>
          </a:p>
          <a:p>
            <a:r>
              <a:rPr lang="en-US" sz="2800" dirty="0"/>
              <a:t>Enabling Information – 20%</a:t>
            </a:r>
          </a:p>
          <a:p>
            <a:r>
              <a:rPr lang="en-US" sz="2800" dirty="0"/>
              <a:t>Documentation – 20%</a:t>
            </a:r>
          </a:p>
          <a:p>
            <a:r>
              <a:rPr lang="en-US" sz="2800" dirty="0"/>
              <a:t>Process – 40%</a:t>
            </a:r>
          </a:p>
          <a:p>
            <a:r>
              <a:rPr lang="en-US" sz="2800" dirty="0"/>
              <a:t>Accessibility of Content – WCAG 2.0 A, only for 30% coverage</a:t>
            </a:r>
          </a:p>
          <a:p>
            <a:r>
              <a:rPr lang="en-US" sz="2800" dirty="0"/>
              <a:t>Customer Experience – WCAG 2.0 A, only for 30% coverage</a:t>
            </a:r>
          </a:p>
          <a:p>
            <a:r>
              <a:rPr lang="en-US" sz="2800" dirty="0"/>
              <a:t>Business Loss and Other Risks – High (unacceptable)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91DD4-43F9-5B4F-84C3-C09FBA4F3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52" y="1336488"/>
            <a:ext cx="352044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7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344170"/>
            <a:ext cx="10207557" cy="5016758"/>
          </a:xfrm>
        </p:spPr>
        <p:txBody>
          <a:bodyPr/>
          <a:lstStyle/>
          <a:p>
            <a:r>
              <a:rPr lang="en-US" sz="3200" dirty="0"/>
              <a:t>Tell the story of continuing to perfect AODA</a:t>
            </a:r>
          </a:p>
          <a:p>
            <a:r>
              <a:rPr lang="en-US" sz="3200" dirty="0"/>
              <a:t>Tell the story of building the business case for US Public Facing Content – at WCAG 2.0 AA</a:t>
            </a:r>
          </a:p>
          <a:p>
            <a:r>
              <a:rPr lang="en-US" sz="3200" dirty="0"/>
              <a:t>Tell the story of focusing on enabling information</a:t>
            </a:r>
          </a:p>
          <a:p>
            <a:r>
              <a:rPr lang="en-US" sz="3200" dirty="0"/>
              <a:t>Tell the story of focusing on automation</a:t>
            </a:r>
          </a:p>
          <a:p>
            <a:r>
              <a:rPr lang="en-US" sz="3200" dirty="0"/>
              <a:t>Tell the story of partnership to build automation tooling</a:t>
            </a:r>
          </a:p>
          <a:p>
            <a:r>
              <a:rPr lang="en-US" sz="3200" dirty="0"/>
              <a:t>Business Decision Document including sampling assessment, extrapolation of level of effort, etc.</a:t>
            </a:r>
          </a:p>
        </p:txBody>
      </p:sp>
    </p:spTree>
    <p:extLst>
      <p:ext uri="{BB962C8B-B14F-4D97-AF65-F5344CB8AC3E}">
        <p14:creationId xmlns:p14="http://schemas.microsoft.com/office/powerpoint/2010/main" val="355162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471645"/>
            <a:ext cx="10207557" cy="748988"/>
          </a:xfrm>
        </p:spPr>
        <p:txBody>
          <a:bodyPr/>
          <a:lstStyle/>
          <a:p>
            <a:r>
              <a:rPr lang="en-US" dirty="0"/>
              <a:t>Dateline: January 2015 – Code 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2" y="1336488"/>
            <a:ext cx="10207557" cy="5607689"/>
          </a:xfrm>
        </p:spPr>
        <p:txBody>
          <a:bodyPr/>
          <a:lstStyle/>
          <a:p>
            <a:r>
              <a:rPr lang="en-US" sz="2800" dirty="0"/>
              <a:t>A11y Scope – 30% </a:t>
            </a:r>
          </a:p>
          <a:p>
            <a:pPr lvl="1"/>
            <a:r>
              <a:rPr lang="en-US" sz="2267" dirty="0"/>
              <a:t>(Ontario, CA related content only)</a:t>
            </a:r>
          </a:p>
          <a:p>
            <a:r>
              <a:rPr lang="en-US" sz="2800" dirty="0"/>
              <a:t>A11y Coverage – 30%</a:t>
            </a:r>
          </a:p>
          <a:p>
            <a:r>
              <a:rPr lang="en-US" sz="2800" dirty="0"/>
              <a:t>Automation – 20%</a:t>
            </a:r>
          </a:p>
          <a:p>
            <a:r>
              <a:rPr lang="en-US" sz="2800" dirty="0"/>
              <a:t>Enabling Information – 20%</a:t>
            </a:r>
          </a:p>
          <a:p>
            <a:r>
              <a:rPr lang="en-US" sz="2800" dirty="0"/>
              <a:t>Documentation – 20%</a:t>
            </a:r>
          </a:p>
          <a:p>
            <a:r>
              <a:rPr lang="en-US" sz="2800" dirty="0"/>
              <a:t>Process – 40%</a:t>
            </a:r>
          </a:p>
          <a:p>
            <a:r>
              <a:rPr lang="en-US" sz="2800" dirty="0"/>
              <a:t>Accessibility of Content – WCAG 2.0 A, only for 30% coverage</a:t>
            </a:r>
          </a:p>
          <a:p>
            <a:r>
              <a:rPr lang="en-US" sz="2800" dirty="0"/>
              <a:t>Customer Experience – WCAG 2.0 A, only for 30% coverage</a:t>
            </a:r>
          </a:p>
          <a:p>
            <a:r>
              <a:rPr lang="en-US" sz="2800" dirty="0"/>
              <a:t>Business Loss and Other Risks – High (unacceptable)</a:t>
            </a:r>
          </a:p>
        </p:txBody>
      </p:sp>
    </p:spTree>
    <p:extLst>
      <p:ext uri="{BB962C8B-B14F-4D97-AF65-F5344CB8AC3E}">
        <p14:creationId xmlns:p14="http://schemas.microsoft.com/office/powerpoint/2010/main" val="12531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843" y="482531"/>
            <a:ext cx="10207557" cy="748988"/>
          </a:xfrm>
        </p:spPr>
        <p:txBody>
          <a:bodyPr/>
          <a:lstStyle/>
          <a:p>
            <a:r>
              <a:rPr lang="en-US" dirty="0"/>
              <a:t>Selling the 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Helping everyone understand disability, accommodation, and accessibility</a:t>
            </a:r>
          </a:p>
          <a:p>
            <a:r>
              <a:rPr lang="en-US" sz="3200" dirty="0"/>
              <a:t>Inspiring through empathy exercises</a:t>
            </a:r>
          </a:p>
          <a:p>
            <a:r>
              <a:rPr lang="en-US" sz="3200" dirty="0"/>
              <a:t>Clearly defining the People with Disabilities population and potential percentage of our customer base (and prospective customers) requiring accommodation</a:t>
            </a:r>
          </a:p>
          <a:p>
            <a:r>
              <a:rPr lang="en-US" sz="3200" dirty="0"/>
              <a:t>Demonstrating the potential to achieve WCAG 2.0 AA at a reasonable cost</a:t>
            </a:r>
          </a:p>
        </p:txBody>
      </p:sp>
    </p:spTree>
    <p:extLst>
      <p:ext uri="{BB962C8B-B14F-4D97-AF65-F5344CB8AC3E}">
        <p14:creationId xmlns:p14="http://schemas.microsoft.com/office/powerpoint/2010/main" val="22203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1"/>
                </a:solidFill>
              </a:rPr>
              <a:t>Dateline: June 2015 – Code Yellow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43" y="1336488"/>
            <a:ext cx="10207557" cy="5607689"/>
          </a:xfrm>
        </p:spPr>
        <p:txBody>
          <a:bodyPr/>
          <a:lstStyle/>
          <a:p>
            <a:r>
              <a:rPr lang="en-US" sz="2800" dirty="0"/>
              <a:t>A11y Scope – 30% </a:t>
            </a:r>
          </a:p>
          <a:p>
            <a:pPr lvl="1"/>
            <a:r>
              <a:rPr lang="en-US" sz="2267" dirty="0"/>
              <a:t>(Ontario, CA related content only)</a:t>
            </a:r>
          </a:p>
          <a:p>
            <a:r>
              <a:rPr lang="en-US" sz="2800" dirty="0"/>
              <a:t>A11y Coverage – 30%</a:t>
            </a:r>
          </a:p>
          <a:p>
            <a:r>
              <a:rPr lang="en-US" sz="2800" b="1" dirty="0"/>
              <a:t>Automation – 35% </a:t>
            </a:r>
          </a:p>
          <a:p>
            <a:r>
              <a:rPr lang="en-US" sz="2800" b="1" dirty="0"/>
              <a:t>Enabling Information – 50%</a:t>
            </a:r>
          </a:p>
          <a:p>
            <a:r>
              <a:rPr lang="en-US" sz="2800" b="1" dirty="0"/>
              <a:t>Documentation – 75%</a:t>
            </a:r>
          </a:p>
          <a:p>
            <a:r>
              <a:rPr lang="en-US" sz="2800" b="1" dirty="0"/>
              <a:t>Process – 75%</a:t>
            </a:r>
          </a:p>
          <a:p>
            <a:r>
              <a:rPr lang="en-US" sz="2800" dirty="0"/>
              <a:t>Accessibility of Content – WCAG 2.0 A, only for 30% coverage</a:t>
            </a:r>
          </a:p>
          <a:p>
            <a:r>
              <a:rPr lang="en-US" sz="2800" dirty="0"/>
              <a:t>Customer Experience – WCAG 2.0 A, only for 30% coverage</a:t>
            </a:r>
          </a:p>
          <a:p>
            <a:r>
              <a:rPr lang="en-US" sz="2800" dirty="0"/>
              <a:t>Business Loss and Other Risks – High (unacceptable)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A07B9-7606-F343-99BC-C6B7B67B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18" y="1336488"/>
            <a:ext cx="3331534" cy="33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472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emplate1">
  <a:themeElements>
    <a:clrScheme name="Brand 20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1261C"/>
      </a:accent1>
      <a:accent2>
        <a:srgbClr val="666366"/>
      </a:accent2>
      <a:accent3>
        <a:srgbClr val="00B9FF"/>
      </a:accent3>
      <a:accent4>
        <a:srgbClr val="029FDB"/>
      </a:accent4>
      <a:accent5>
        <a:srgbClr val="FFCE17"/>
      </a:accent5>
      <a:accent6>
        <a:srgbClr val="A9E71C"/>
      </a:accent6>
      <a:hlink>
        <a:srgbClr val="CCCCFF"/>
      </a:hlink>
      <a:folHlink>
        <a:srgbClr val="B2B2B2"/>
      </a:folHlink>
    </a:clrScheme>
    <a:fontScheme name="State Farm Font Them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2dafc8-7759-4c5f-b9d7-587e9d95311d">
      <Value>2</Value>
    </TaxCatchAll>
    <RetentionPolicyTaxHTField0 xmlns="d82dafc8-7759-4c5f-b9d7-587e9d95311d">
      <Terms xmlns="http://schemas.microsoft.com/office/infopath/2007/PartnerControls">
        <TermInfo xmlns="http://schemas.microsoft.com/office/infopath/2007/PartnerControls">
          <TermName xmlns="http://schemas.microsoft.com/office/infopath/2007/PartnerControls">Sys 025 yrs - Systems (03004)</TermName>
          <TermId xmlns="http://schemas.microsoft.com/office/infopath/2007/PartnerControls">ba42ca74-6128-4ed5-b7dd-f0abac6e35a5</TermId>
        </TermInfo>
      </Terms>
    </RetentionPolicyTaxHTField0>
    <_dlc_ExpireDateSaved xmlns="http://schemas.microsoft.com/sharepoint/v3" xsi:nil="true"/>
    <_dlc_ExpireDate xmlns="http://schemas.microsoft.com/sharepoint/v3">2057-02-13T20:50:38+00:00</_dlc_ExpireDate>
  </documentManagement>
</p:properties>
</file>

<file path=customXml/item3.xml><?xml version="1.0" encoding="utf-8"?>
<?mso-contentType ?>
<SharedContentType xmlns="Microsoft.SharePoint.Taxonomy.ContentTypeSync" SourceId="f49becf8-975c-4136-8c45-9c981de0ddce" ContentTypeId="0x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F21C630732D4B896DCA88BA79AAA1" ma:contentTypeVersion="5" ma:contentTypeDescription="Create a new document." ma:contentTypeScope="" ma:versionID="2635f3e08319a637a3bdca55525d95cd">
  <xsd:schema xmlns:xsd="http://www.w3.org/2001/XMLSchema" xmlns:xs="http://www.w3.org/2001/XMLSchema" xmlns:p="http://schemas.microsoft.com/office/2006/metadata/properties" xmlns:ns1="http://schemas.microsoft.com/sharepoint/v3" xmlns:ns3="d82dafc8-7759-4c5f-b9d7-587e9d95311d" targetNamespace="http://schemas.microsoft.com/office/2006/metadata/properties" ma:root="true" ma:fieldsID="db6b9162ce8093568f492c3a603134dc" ns1:_="" ns3:_="">
    <xsd:import namespace="http://schemas.microsoft.com/sharepoint/v3"/>
    <xsd:import namespace="d82dafc8-7759-4c5f-b9d7-587e9d95311d"/>
    <xsd:element name="properties">
      <xsd:complexType>
        <xsd:sequence>
          <xsd:element name="documentManagement">
            <xsd:complexType>
              <xsd:all>
                <xsd:element ref="ns3:RetentionPolicyTaxHTField0" minOccurs="0"/>
                <xsd:element ref="ns3:TaxCatchAll" minOccurs="0"/>
                <xsd:element ref="ns3:TaxCatchAllLabel" minOccurs="0"/>
                <xsd:element ref="ns1:_dlc_ExpireDateSaved" minOccurs="0"/>
                <xsd:element ref="ns1:_dlc_Expire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12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3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_dlc_Exempt" ma:index="14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dafc8-7759-4c5f-b9d7-587e9d95311d" elementFormDefault="qualified">
    <xsd:import namespace="http://schemas.microsoft.com/office/2006/documentManagement/types"/>
    <xsd:import namespace="http://schemas.microsoft.com/office/infopath/2007/PartnerControls"/>
    <xsd:element name="RetentionPolicyTaxHTField0" ma:index="2" ma:taxonomy="true" ma:internalName="RetentionPolicyTaxHTField0" ma:taxonomyFieldName="RetentionPolicy" ma:displayName="Retention Policy" ma:readOnly="false" ma:default="1;#15 Months - Non-Business Value|3c1b8d8e-5e29-4b13-8c88-3eb754169b7c" ma:fieldId="{a85ce434-e3a0-4261-8c80-459805f4c25d}" ma:sspId="f49becf8-975c-4136-8c45-9c981de0ddce" ma:termSetId="8a8c2fae-82e2-4ac9-a848-67ec723eb7f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" nillable="true" ma:displayName="Taxonomy Catch All Column" ma:description="" ma:hidden="true" ma:list="{fbcd8e8f-16a2-4549-9e8d-dee7e87a88a6}" ma:internalName="TaxCatchAll" ma:showField="CatchAllData" ma:web="63561a4c-508e-435d-9b84-8fa2696df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fbcd8e8f-16a2-4549-9e8d-dee7e87a88a6}" ma:internalName="TaxCatchAllLabel" ma:readOnly="true" ma:showField="CatchAllDataLabel" ma:web="63561a4c-508e-435d-9b84-8fa2696df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64CCCF-B68D-4B65-B960-F177ED7595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3C69B-A6ED-42BF-9910-51F559D61470}">
  <ds:schemaRefs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d82dafc8-7759-4c5f-b9d7-587e9d95311d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FAAB492-1C78-4617-9862-10D5947D5970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A741E48-3F2A-45CC-A1C5-B9929886F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2dafc8-7759-4c5f-b9d7-587e9d9531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PowerPointTemplate1</Template>
  <TotalTime>9633</TotalTime>
  <Words>1429</Words>
  <Application>Microsoft Macintosh PowerPoint</Application>
  <PresentationFormat>Widescreen</PresentationFormat>
  <Paragraphs>193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PowerPointTemplate1</vt:lpstr>
      <vt:lpstr>Sustainable Accessibility: A Fortune 50 Story</vt:lpstr>
      <vt:lpstr>Introductions</vt:lpstr>
      <vt:lpstr>Dateline: March 2013 – Code Red</vt:lpstr>
      <vt:lpstr>How did we get in this place?</vt:lpstr>
      <vt:lpstr>Dateline: January 2014 – Code Red</vt:lpstr>
      <vt:lpstr>What’s Next?</vt:lpstr>
      <vt:lpstr>Dateline: January 2015 – Code Red</vt:lpstr>
      <vt:lpstr>Selling the Business Case</vt:lpstr>
      <vt:lpstr>Dateline: June 2015 – Code Yellow</vt:lpstr>
      <vt:lpstr>Preparing for Exponential Scope Increase!</vt:lpstr>
      <vt:lpstr>Dateline: January 2016 – Code Green(ish)</vt:lpstr>
      <vt:lpstr>WCAG 2.0 AA In Progress</vt:lpstr>
      <vt:lpstr>Dateline: June 2016 – Code Green(ish)</vt:lpstr>
      <vt:lpstr>Looking to the Future – Automation &amp; Enablement</vt:lpstr>
      <vt:lpstr>Dateline: January 2017 – Code Green(ish)</vt:lpstr>
      <vt:lpstr>We Have Our Suite! (and what about employees?)</vt:lpstr>
      <vt:lpstr>Dateline: January 2018 – Code Green!!</vt:lpstr>
      <vt:lpstr>Where do we go from here?</vt:lpstr>
      <vt:lpstr>Questions?</vt:lpstr>
    </vt:vector>
  </TitlesOfParts>
  <Company>State Farm Insurance Companies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BDD for Integrated Fire</dc:title>
  <dc:creator>Bryan Kennedy</dc:creator>
  <cp:lastModifiedBy>Laura Goslin</cp:lastModifiedBy>
  <cp:revision>47</cp:revision>
  <dcterms:created xsi:type="dcterms:W3CDTF">2016-07-11T14:44:14Z</dcterms:created>
  <dcterms:modified xsi:type="dcterms:W3CDTF">2018-03-14T18:05:15Z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0x010100043F21C630732D4B896DCA88BA79AAA1</vt:lpwstr>
  </property>
  <property fmtid="{D5CDD505-2E9C-101B-9397-08002B2CF9AE}" pid="3" name="_dlc_policyId">
    <vt:lpwstr>/personal/hnar/Documents</vt:lpwstr>
  </property>
  <property fmtid="{D5CDD505-2E9C-101B-9397-08002B2CF9AE}" pid="4" name="ItemRetentionFormula">
    <vt:lpwstr>&lt;formula id="StateFarm.CustomFormula.Policy" /&gt;</vt:lpwstr>
  </property>
  <property fmtid="{D5CDD505-2E9C-101B-9397-08002B2CF9AE}" pid="5" name="_dlc_DocIdItemGuid">
    <vt:lpwstr>925063cd-0126-41d6-99e8-94bb4c8d21c5</vt:lpwstr>
  </property>
  <property fmtid="{D5CDD505-2E9C-101B-9397-08002B2CF9AE}" pid="6" name="RetentionPolicy">
    <vt:lpwstr>2;#Sys 025 yrs - Systems (03004)|ba42ca74-6128-4ed5-b7dd-f0abac6e35a5</vt:lpwstr>
  </property>
  <property fmtid="{D5CDD505-2E9C-101B-9397-08002B2CF9AE}" pid="7" name="IsMyDocuments">
    <vt:bool>true</vt:bool>
  </property>
  <property fmtid="{D5CDD505-2E9C-101B-9397-08002B2CF9AE}" pid="8" name="_AdHocReviewCycleID">
    <vt:i4>520351274</vt:i4>
  </property>
  <property fmtid="{D5CDD505-2E9C-101B-9397-08002B2CF9AE}" pid="9" name="_NewReviewCycle">
    <vt:lpwstr/>
  </property>
  <property fmtid="{D5CDD505-2E9C-101B-9397-08002B2CF9AE}" pid="10" name="_EmailSubject">
    <vt:lpwstr>Presentation Status</vt:lpwstr>
  </property>
  <property fmtid="{D5CDD505-2E9C-101B-9397-08002B2CF9AE}" pid="11" name="_AuthorEmail">
    <vt:lpwstr>andy.nelson.hnar@statefarm.com</vt:lpwstr>
  </property>
  <property fmtid="{D5CDD505-2E9C-101B-9397-08002B2CF9AE}" pid="12" name="_AuthorEmailDisplayName">
    <vt:lpwstr>Andy Nelson</vt:lpwstr>
  </property>
  <property fmtid="{D5CDD505-2E9C-101B-9397-08002B2CF9AE}" pid="13" name="_PreviousAdHocReviewCycleID">
    <vt:i4>-163865789</vt:i4>
  </property>
</Properties>
</file>