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3"/>
  </p:notesMasterIdLst>
  <p:sldIdLst>
    <p:sldId id="256" r:id="rId6"/>
    <p:sldId id="264" r:id="rId7"/>
    <p:sldId id="265" r:id="rId8"/>
    <p:sldId id="257" r:id="rId9"/>
    <p:sldId id="258" r:id="rId10"/>
    <p:sldId id="260" r:id="rId11"/>
    <p:sldId id="261" r:id="rId12"/>
    <p:sldId id="267" r:id="rId13"/>
    <p:sldId id="259" r:id="rId14"/>
    <p:sldId id="266" r:id="rId15"/>
    <p:sldId id="268" r:id="rId16"/>
    <p:sldId id="273" r:id="rId17"/>
    <p:sldId id="272" r:id="rId18"/>
    <p:sldId id="275" r:id="rId19"/>
    <p:sldId id="274" r:id="rId20"/>
    <p:sldId id="270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5179" autoAdjust="0"/>
  </p:normalViewPr>
  <p:slideViewPr>
    <p:cSldViewPr snapToGrid="0">
      <p:cViewPr varScale="1">
        <p:scale>
          <a:sx n="91" d="100"/>
          <a:sy n="91" d="100"/>
        </p:scale>
        <p:origin x="872" y="176"/>
      </p:cViewPr>
      <p:guideLst/>
    </p:cSldViewPr>
  </p:slideViewPr>
  <p:outlineViewPr>
    <p:cViewPr>
      <p:scale>
        <a:sx n="33" d="100"/>
        <a:sy n="33" d="100"/>
      </p:scale>
      <p:origin x="0" y="-14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6E936-EA2E-4368-BD7F-49F33C279DCA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CA89F-5BEA-4BB4-8AD8-A5D42CD5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CA89F-5BEA-4BB4-8AD8-A5D42CD5F5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CA89F-5BEA-4BB4-8AD8-A5D42CD5F5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CA89F-5BEA-4BB4-8AD8-A5D42CD5F5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4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CA89F-5BEA-4BB4-8AD8-A5D42CD5F5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CA89F-5BEA-4BB4-8AD8-A5D42CD5F5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4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CA89F-5BEA-4BB4-8AD8-A5D42CD5F5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8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CA89F-5BEA-4BB4-8AD8-A5D42CD5F5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CA89F-5BEA-4BB4-8AD8-A5D42CD5F5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6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  <a:p>
            <a:endParaRPr lang="en-US" dirty="0"/>
          </a:p>
          <a:p>
            <a:r>
              <a:rPr lang="en-US" dirty="0"/>
              <a:t>At this point, ask the audience if there are any other challenges</a:t>
            </a:r>
            <a:r>
              <a:rPr lang="en-US" baseline="0" dirty="0"/>
              <a:t> or opportunities they have experienced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CA89F-5BEA-4BB4-8AD8-A5D42CD5F5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0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CA89F-5BEA-4BB4-8AD8-A5D42CD5F5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CA89F-5BEA-4BB4-8AD8-A5D42CD5F5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5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CA89F-5BEA-4BB4-8AD8-A5D42CD5F5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12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CA89F-5BEA-4BB4-8AD8-A5D42CD5F5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4843" y="2842438"/>
            <a:ext cx="9902757" cy="861775"/>
          </a:xfrm>
        </p:spPr>
        <p:txBody>
          <a:bodyPr anchor="b">
            <a:sp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4843" y="3886200"/>
            <a:ext cx="8988357" cy="666786"/>
          </a:xfrm>
        </p:spPr>
        <p:txBody>
          <a:bodyPr>
            <a:spAutoFit/>
          </a:bodyPr>
          <a:lstStyle>
            <a:lvl1pPr marL="0" indent="0" algn="l">
              <a:buNone/>
              <a:defRPr sz="3733">
                <a:solidFill>
                  <a:schemeClr val="tx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036A-643F-41D4-8720-30542B491EC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C51E-EDF2-4A82-B15E-F93AC647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036A-643F-41D4-8720-30542B491EC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C51E-EDF2-4A82-B15E-F93AC647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4843" y="1600201"/>
            <a:ext cx="4619557" cy="3211072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843" y="1600201"/>
            <a:ext cx="4619557" cy="3211072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036A-643F-41D4-8720-30542B491EC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C51E-EDF2-4A82-B15E-F93AC647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1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126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036A-643F-41D4-8720-30542B491EC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C51E-EDF2-4A82-B15E-F93AC647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036A-643F-41D4-8720-30542B491EC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C51E-EDF2-4A82-B15E-F93AC647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1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4843" y="471645"/>
            <a:ext cx="10207557" cy="74898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4843" y="1600202"/>
            <a:ext cx="10207557" cy="30613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036A-643F-41D4-8720-30542B491EC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8954" y="6356351"/>
            <a:ext cx="53004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4527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BC51E-EDF2-4A82-B15E-F93AC647C5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rgbClr val="E126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55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80990" indent="-380990" algn="l" defTabSz="609585" rtl="0" eaLnBrk="1" latinLnBrk="0" hangingPunct="1">
        <a:spcBef>
          <a:spcPct val="20000"/>
        </a:spcBef>
        <a:buFont typeface="Arial"/>
        <a:buChar char="•"/>
        <a:defRPr sz="3733" kern="1200">
          <a:solidFill>
            <a:schemeClr val="tx2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2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4843" y="1857554"/>
            <a:ext cx="9902757" cy="1846659"/>
          </a:xfrm>
        </p:spPr>
        <p:txBody>
          <a:bodyPr/>
          <a:lstStyle/>
          <a:p>
            <a:pPr algn="ctr"/>
            <a:r>
              <a:rPr lang="en-US" dirty="0"/>
              <a:t>Trials and Tribulations of </a:t>
            </a:r>
            <a:br>
              <a:rPr lang="en-US" dirty="0"/>
            </a:br>
            <a:r>
              <a:rPr lang="en-US" dirty="0"/>
              <a:t>Single-Page Applications</a:t>
            </a:r>
            <a:br>
              <a:rPr lang="en-US" dirty="0"/>
            </a:br>
            <a:r>
              <a:rPr lang="en-US" sz="1800" dirty="0"/>
              <a:t>Concentration on </a:t>
            </a:r>
            <a:r>
              <a:rPr lang="en-US" sz="1800" dirty="0" err="1"/>
              <a:t>emberJS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4843" y="3886200"/>
            <a:ext cx="8988357" cy="3399649"/>
          </a:xfrm>
        </p:spPr>
        <p:txBody>
          <a:bodyPr/>
          <a:lstStyle/>
          <a:p>
            <a:pPr algn="ctr"/>
            <a:r>
              <a:rPr lang="en-US" dirty="0"/>
              <a:t>03/23/2018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i="1" dirty="0"/>
          </a:p>
          <a:p>
            <a:pPr algn="ctr"/>
            <a:endParaRPr lang="en-US" sz="1200" i="1" dirty="0"/>
          </a:p>
          <a:p>
            <a:pPr algn="ctr"/>
            <a:r>
              <a:rPr lang="en-US" sz="1200" i="1" dirty="0"/>
              <a:t>Disclosure: Views represented are those of the presenters and not necessarily State Farm.</a:t>
            </a:r>
            <a:endParaRPr lang="en-US" sz="12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6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400" b="0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Visually Hidden Text</a:t>
            </a:r>
            <a:endParaRPr lang="en-US" sz="4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600202"/>
            <a:ext cx="10207557" cy="1471172"/>
          </a:xfrm>
        </p:spPr>
        <p:txBody>
          <a:bodyPr/>
          <a:lstStyle/>
          <a:p>
            <a:r>
              <a:rPr lang="en-US" sz="2800" dirty="0"/>
              <a:t>Use of the title attribute to provide text alternative </a:t>
            </a:r>
          </a:p>
          <a:p>
            <a:r>
              <a:rPr lang="en-US" sz="2800" dirty="0"/>
              <a:t>Recommendation - use visually hidden text embedded in the tags of interface elements</a:t>
            </a:r>
          </a:p>
        </p:txBody>
      </p:sp>
    </p:spTree>
    <p:extLst>
      <p:ext uri="{BB962C8B-B14F-4D97-AF65-F5344CB8AC3E}">
        <p14:creationId xmlns:p14="http://schemas.microsoft.com/office/powerpoint/2010/main" val="138419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Calibri" panose="020F0502020204030204" pitchFamily="34" charset="0"/>
              </a:rPr>
              <a:t>Focus Management – Modal/Dialog -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600202"/>
            <a:ext cx="10207557" cy="3280898"/>
          </a:xfrm>
        </p:spPr>
        <p:txBody>
          <a:bodyPr/>
          <a:lstStyle/>
          <a:p>
            <a:r>
              <a:rPr lang="en-US" sz="2800" dirty="0"/>
              <a:t>SPA modals are visually fine but injecting a modal into the DOM (on the fly), the browser seemed to get confused and focus would fall randomly on the page and the background would remain focusable. </a:t>
            </a:r>
          </a:p>
          <a:p>
            <a:r>
              <a:rPr lang="en-US" sz="2800" dirty="0"/>
              <a:t>Focus would sometimes fall behind the modal and users were unable to tab into the modal.</a:t>
            </a:r>
          </a:p>
          <a:p>
            <a:r>
              <a:rPr lang="en-US" sz="2800" dirty="0"/>
              <a:t>A critical example was a generic/timeout modal. </a:t>
            </a:r>
          </a:p>
        </p:txBody>
      </p:sp>
    </p:spTree>
    <p:extLst>
      <p:ext uri="{BB962C8B-B14F-4D97-AF65-F5344CB8AC3E}">
        <p14:creationId xmlns:p14="http://schemas.microsoft.com/office/powerpoint/2010/main" val="271675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D13E-2083-6B40-A776-D7F6E2AB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Language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06C1D-31AD-AA4E-8318-52D7C0A9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43" y="1220633"/>
            <a:ext cx="9784470" cy="50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5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37C1-F56A-5342-8CDE-979585E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Before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C3A97A-576A-DE4D-B6C8-72AEA195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58" y="1557898"/>
            <a:ext cx="7549271" cy="47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3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88B2-1804-BB45-ACCC-6F2723EE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2B042-1AFD-394D-866F-B06F64996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43" y="1614267"/>
            <a:ext cx="10218329" cy="3323492"/>
          </a:xfrm>
        </p:spPr>
      </p:pic>
    </p:spTree>
    <p:extLst>
      <p:ext uri="{BB962C8B-B14F-4D97-AF65-F5344CB8AC3E}">
        <p14:creationId xmlns:p14="http://schemas.microsoft.com/office/powerpoint/2010/main" val="152795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55F7-0C04-9E44-BD4F-9369591F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56BF4-0A04-F446-8862-29DD161A5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86" y="1370523"/>
            <a:ext cx="8117352" cy="50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8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Calibri" panose="020F0502020204030204" pitchFamily="34" charset="0"/>
              </a:rPr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600202"/>
            <a:ext cx="10207557" cy="3653949"/>
          </a:xfrm>
        </p:spPr>
        <p:txBody>
          <a:bodyPr/>
          <a:lstStyle/>
          <a:p>
            <a:r>
              <a:rPr lang="en-US" dirty="0"/>
              <a:t>Never underestimate the importance of being current on the JavaScript library versions (jQuery, Bootstrap, etc.)</a:t>
            </a:r>
          </a:p>
          <a:p>
            <a:r>
              <a:rPr lang="en-US" dirty="0"/>
              <a:t>As an organization, we continue to test, research and troubleshoot accessibility issues with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605270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600202"/>
            <a:ext cx="10207557" cy="2734851"/>
          </a:xfrm>
        </p:spPr>
        <p:txBody>
          <a:bodyPr/>
          <a:lstStyle/>
          <a:p>
            <a:r>
              <a:rPr lang="en-US" dirty="0"/>
              <a:t>Andy Nelson</a:t>
            </a:r>
          </a:p>
          <a:p>
            <a:r>
              <a:rPr lang="en-US" dirty="0"/>
              <a:t>Mark Steadman</a:t>
            </a:r>
          </a:p>
          <a:p>
            <a:r>
              <a:rPr lang="en-US" dirty="0"/>
              <a:t>CB Averitt</a:t>
            </a:r>
          </a:p>
          <a:p>
            <a:pPr lvl="1"/>
            <a:r>
              <a:rPr lang="en-US"/>
              <a:t>@dive4cb on 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5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2" y="1220633"/>
            <a:ext cx="10207557" cy="5377370"/>
          </a:xfrm>
        </p:spPr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Overview </a:t>
            </a:r>
          </a:p>
          <a:p>
            <a:r>
              <a:rPr lang="en-US" dirty="0"/>
              <a:t>General Considerations</a:t>
            </a:r>
          </a:p>
          <a:p>
            <a:r>
              <a:rPr lang="en-US" dirty="0"/>
              <a:t>Working examples (</a:t>
            </a:r>
            <a:r>
              <a:rPr lang="en-US" dirty="0" err="1"/>
              <a:t>emberJS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Page title, language attribute, focus management with modal</a:t>
            </a:r>
          </a:p>
          <a:p>
            <a:r>
              <a:rPr lang="en-US" dirty="0"/>
              <a:t>Closing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3910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Calibri" panose="020F0502020204030204" pitchFamily="34" charset="0"/>
              </a:rPr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1821" y="4853371"/>
            <a:ext cx="4239064" cy="134806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Mark Steadman </a:t>
            </a:r>
          </a:p>
          <a:p>
            <a:pPr marL="0" indent="0">
              <a:buNone/>
            </a:pPr>
            <a:r>
              <a:rPr lang="en-US" sz="2400" dirty="0"/>
              <a:t>Software Developer</a:t>
            </a:r>
          </a:p>
          <a:p>
            <a:pPr marL="0" indent="0">
              <a:buNone/>
            </a:pPr>
            <a:r>
              <a:rPr lang="en-US" sz="2400" dirty="0"/>
              <a:t>State Farm Insurance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A7780-4B75-5B4B-A7A4-99DEBE4C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43" y="1600202"/>
            <a:ext cx="2873600" cy="287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30368-2B5D-4C4F-BCF7-926933D24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821" y="1600202"/>
            <a:ext cx="2873600" cy="2873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941569-2771-5E49-81CF-A4B0DE8405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799" y="1600202"/>
            <a:ext cx="2873600" cy="2873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03DEA6-02C8-724F-BF74-3F47C321805F}"/>
              </a:ext>
            </a:extLst>
          </p:cNvPr>
          <p:cNvSpPr txBox="1"/>
          <p:nvPr/>
        </p:nvSpPr>
        <p:spPr>
          <a:xfrm>
            <a:off x="8708799" y="4933392"/>
            <a:ext cx="2954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CB Averitt</a:t>
            </a:r>
          </a:p>
          <a:p>
            <a:r>
              <a:rPr lang="en-US" sz="2400" dirty="0"/>
              <a:t>Senior Consultant</a:t>
            </a:r>
          </a:p>
          <a:p>
            <a:r>
              <a:rPr lang="en-US" sz="2400" dirty="0" err="1"/>
              <a:t>Deque</a:t>
            </a:r>
            <a:r>
              <a:rPr lang="en-US" sz="2400" dirty="0"/>
              <a:t> Systems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A6378-4EAA-F74F-9828-E2A6794DCF0C}"/>
              </a:ext>
            </a:extLst>
          </p:cNvPr>
          <p:cNvSpPr txBox="1"/>
          <p:nvPr/>
        </p:nvSpPr>
        <p:spPr>
          <a:xfrm>
            <a:off x="1374843" y="4914956"/>
            <a:ext cx="3197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Andy Nelson</a:t>
            </a:r>
          </a:p>
          <a:p>
            <a:r>
              <a:rPr lang="en-US" sz="2400" dirty="0"/>
              <a:t>Digital A11y Specialist</a:t>
            </a:r>
          </a:p>
          <a:p>
            <a:r>
              <a:rPr lang="en-US" sz="2400" dirty="0"/>
              <a:t>State Farm Insurance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0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Calibri" panose="020F0502020204030204" pitchFamily="34" charset="0"/>
              </a:rPr>
              <a:t>Overview: Single Page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4843" y="1600202"/>
            <a:ext cx="10207557" cy="4343305"/>
          </a:xfrm>
        </p:spPr>
        <p:txBody>
          <a:bodyPr/>
          <a:lstStyle/>
          <a:p>
            <a:r>
              <a:rPr lang="en-US" dirty="0"/>
              <a:t>A web application that fits on a single page with dynamic actions without refreshing the page</a:t>
            </a:r>
          </a:p>
          <a:p>
            <a:r>
              <a:rPr lang="en-US" dirty="0"/>
              <a:t>Highly interactive applications leveraging client-side rendering techniques</a:t>
            </a:r>
          </a:p>
          <a:p>
            <a:r>
              <a:rPr lang="en-US" dirty="0"/>
              <a:t>Primarily driven by the proliferation of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46777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Calibri" panose="020F0502020204030204" pitchFamily="34" charset="0"/>
              </a:rPr>
              <a:t>General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250311"/>
            <a:ext cx="10207557" cy="5607689"/>
          </a:xfrm>
        </p:spPr>
        <p:txBody>
          <a:bodyPr/>
          <a:lstStyle/>
          <a:p>
            <a:r>
              <a:rPr lang="en-US" sz="2800" dirty="0"/>
              <a:t>Document &amp; Heading Structure</a:t>
            </a:r>
          </a:p>
          <a:p>
            <a:r>
              <a:rPr lang="en-US" sz="2800" dirty="0"/>
              <a:t>Page/View Titles</a:t>
            </a:r>
          </a:p>
          <a:p>
            <a:r>
              <a:rPr lang="en-US" sz="2800" dirty="0"/>
              <a:t>Focus Management</a:t>
            </a:r>
          </a:p>
          <a:p>
            <a:r>
              <a:rPr lang="en-US" sz="2800" dirty="0"/>
              <a:t>Keyboard Navigation</a:t>
            </a:r>
          </a:p>
          <a:p>
            <a:r>
              <a:rPr lang="en-US" sz="2800" dirty="0"/>
              <a:t>Dynamically Added Content - Aria Live</a:t>
            </a:r>
          </a:p>
          <a:p>
            <a:r>
              <a:rPr lang="en-US" sz="2800" dirty="0"/>
              <a:t>Use Native HTML Tags (whenever possible)</a:t>
            </a:r>
          </a:p>
          <a:p>
            <a:pPr lvl="1"/>
            <a:r>
              <a:rPr lang="en-US" sz="2800" dirty="0"/>
              <a:t>If custom tags are created, ensure:</a:t>
            </a:r>
          </a:p>
          <a:p>
            <a:pPr lvl="2"/>
            <a:r>
              <a:rPr lang="en-US" sz="2800" dirty="0"/>
              <a:t>All necessary semantics are conveyed and managed (using ARIA; role, state, value, etc.)</a:t>
            </a:r>
          </a:p>
          <a:p>
            <a:pPr lvl="2"/>
            <a:r>
              <a:rPr lang="en-US" sz="2800" dirty="0"/>
              <a:t>Keyboard and touch functionality is added</a:t>
            </a:r>
          </a:p>
          <a:p>
            <a:pPr lvl="2"/>
            <a:r>
              <a:rPr lang="en-US" sz="2800" dirty="0"/>
              <a:t>Keyboard focus is added</a:t>
            </a:r>
          </a:p>
        </p:txBody>
      </p:sp>
    </p:spTree>
    <p:extLst>
      <p:ext uri="{BB962C8B-B14F-4D97-AF65-F5344CB8AC3E}">
        <p14:creationId xmlns:p14="http://schemas.microsoft.com/office/powerpoint/2010/main" val="179454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Calibri" panose="020F0502020204030204" pitchFamily="34" charset="0"/>
              </a:rPr>
              <a:t>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600202"/>
            <a:ext cx="10207557" cy="3916906"/>
          </a:xfrm>
        </p:spPr>
        <p:txBody>
          <a:bodyPr/>
          <a:lstStyle/>
          <a:p>
            <a:r>
              <a:rPr lang="en-US" dirty="0"/>
              <a:t>Navigation Challenge</a:t>
            </a:r>
          </a:p>
          <a:p>
            <a:pPr lvl="1"/>
            <a:r>
              <a:rPr lang="en-US" dirty="0"/>
              <a:t>Semantic document structure, which includes proper heading structure</a:t>
            </a:r>
          </a:p>
          <a:p>
            <a:pPr lvl="1"/>
            <a:r>
              <a:rPr lang="en-US" dirty="0"/>
              <a:t>A well-structured webpage enables keyboard access to go beyond just the tab and arrow keys  </a:t>
            </a:r>
          </a:p>
          <a:p>
            <a:pPr lvl="1"/>
            <a:r>
              <a:rPr lang="en-US" dirty="0"/>
              <a:t>Proper heading levels also provides great anchor points</a:t>
            </a:r>
          </a:p>
        </p:txBody>
      </p:sp>
    </p:spTree>
    <p:extLst>
      <p:ext uri="{BB962C8B-B14F-4D97-AF65-F5344CB8AC3E}">
        <p14:creationId xmlns:p14="http://schemas.microsoft.com/office/powerpoint/2010/main" val="139557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Calibri" panose="020F0502020204030204" pitchFamily="34" charset="0"/>
              </a:rPr>
              <a:t>Page and View 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600202"/>
            <a:ext cx="10207557" cy="2521524"/>
          </a:xfrm>
        </p:spPr>
        <p:txBody>
          <a:bodyPr/>
          <a:lstStyle/>
          <a:p>
            <a:r>
              <a:rPr lang="en-US" dirty="0"/>
              <a:t>Natural to think “single page application, single page title” </a:t>
            </a:r>
          </a:p>
          <a:p>
            <a:r>
              <a:rPr lang="en-US" dirty="0"/>
              <a:t>Changing view is often simulating a new page</a:t>
            </a:r>
          </a:p>
          <a:p>
            <a:pPr lvl="1"/>
            <a:r>
              <a:rPr lang="en-US" dirty="0"/>
              <a:t>Change the page title, assisting with navigation</a:t>
            </a:r>
          </a:p>
        </p:txBody>
      </p:sp>
    </p:spTree>
    <p:extLst>
      <p:ext uri="{BB962C8B-B14F-4D97-AF65-F5344CB8AC3E}">
        <p14:creationId xmlns:p14="http://schemas.microsoft.com/office/powerpoint/2010/main" val="355162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843" y="471645"/>
            <a:ext cx="10207557" cy="748988"/>
          </a:xfrm>
        </p:spPr>
        <p:txBody>
          <a:bodyPr/>
          <a:lstStyle/>
          <a:p>
            <a:r>
              <a:rPr lang="en-US" altLang="zh-CN" b="0" dirty="0">
                <a:latin typeface="Calibri" panose="020F0502020204030204" pitchFamily="34" charset="0"/>
              </a:rPr>
              <a:t>Keyboard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600202"/>
            <a:ext cx="10207557" cy="2579168"/>
          </a:xfrm>
        </p:spPr>
        <p:txBody>
          <a:bodyPr/>
          <a:lstStyle/>
          <a:p>
            <a:r>
              <a:rPr lang="en-US" sz="2800" dirty="0"/>
              <a:t>Barriers for keyboard users  </a:t>
            </a:r>
          </a:p>
          <a:p>
            <a:r>
              <a:rPr lang="en-US" sz="2800" dirty="0"/>
              <a:t>Follow web standards and best practices </a:t>
            </a:r>
          </a:p>
          <a:p>
            <a:r>
              <a:rPr lang="en-US" sz="2800" dirty="0"/>
              <a:t>Then developers will want to use framework features to add keyboard navigation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1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843" y="482531"/>
            <a:ext cx="10207557" cy="748988"/>
          </a:xfrm>
        </p:spPr>
        <p:txBody>
          <a:bodyPr/>
          <a:lstStyle/>
          <a:p>
            <a:r>
              <a:rPr lang="en-US" altLang="zh-CN" b="0" dirty="0">
                <a:latin typeface="Calibri" panose="020F0502020204030204" pitchFamily="34" charset="0"/>
              </a:rPr>
              <a:t>Focus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Only view refreshes</a:t>
            </a:r>
          </a:p>
          <a:p>
            <a:r>
              <a:rPr lang="en-US" sz="3200" dirty="0"/>
              <a:t>Strategies to manage focus; give elements a </a:t>
            </a:r>
            <a:r>
              <a:rPr lang="en-US" sz="3200" dirty="0" err="1"/>
              <a:t>tabindex</a:t>
            </a:r>
            <a:r>
              <a:rPr lang="en-US" sz="3200" dirty="0"/>
              <a:t> of -1 or 0, in addition to scripting appropriate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22032409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Template1">
  <a:themeElements>
    <a:clrScheme name="Brand 20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1261C"/>
      </a:accent1>
      <a:accent2>
        <a:srgbClr val="666366"/>
      </a:accent2>
      <a:accent3>
        <a:srgbClr val="00B9FF"/>
      </a:accent3>
      <a:accent4>
        <a:srgbClr val="029FDB"/>
      </a:accent4>
      <a:accent5>
        <a:srgbClr val="FFCE17"/>
      </a:accent5>
      <a:accent6>
        <a:srgbClr val="A9E71C"/>
      </a:accent6>
      <a:hlink>
        <a:srgbClr val="CCCCFF"/>
      </a:hlink>
      <a:folHlink>
        <a:srgbClr val="B2B2B2"/>
      </a:folHlink>
    </a:clrScheme>
    <a:fontScheme name="State Farm Font Theme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3F21C630732D4B896DCA88BA79AAA1" ma:contentTypeVersion="5" ma:contentTypeDescription="Create a new document." ma:contentTypeScope="" ma:versionID="2635f3e08319a637a3bdca55525d95cd">
  <xsd:schema xmlns:xsd="http://www.w3.org/2001/XMLSchema" xmlns:xs="http://www.w3.org/2001/XMLSchema" xmlns:p="http://schemas.microsoft.com/office/2006/metadata/properties" xmlns:ns1="http://schemas.microsoft.com/sharepoint/v3" xmlns:ns3="d82dafc8-7759-4c5f-b9d7-587e9d95311d" targetNamespace="http://schemas.microsoft.com/office/2006/metadata/properties" ma:root="true" ma:fieldsID="db6b9162ce8093568f492c3a603134dc" ns1:_="" ns3:_="">
    <xsd:import namespace="http://schemas.microsoft.com/sharepoint/v3"/>
    <xsd:import namespace="d82dafc8-7759-4c5f-b9d7-587e9d95311d"/>
    <xsd:element name="properties">
      <xsd:complexType>
        <xsd:sequence>
          <xsd:element name="documentManagement">
            <xsd:complexType>
              <xsd:all>
                <xsd:element ref="ns3:RetentionPolicyTaxHTField0" minOccurs="0"/>
                <xsd:element ref="ns3:TaxCatchAll" minOccurs="0"/>
                <xsd:element ref="ns3:TaxCatchAllLabel" minOccurs="0"/>
                <xsd:element ref="ns1:_dlc_ExpireDateSaved" minOccurs="0"/>
                <xsd:element ref="ns1:_dlc_ExpireDate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12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3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_dlc_Exempt" ma:index="14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2dafc8-7759-4c5f-b9d7-587e9d95311d" elementFormDefault="qualified">
    <xsd:import namespace="http://schemas.microsoft.com/office/2006/documentManagement/types"/>
    <xsd:import namespace="http://schemas.microsoft.com/office/infopath/2007/PartnerControls"/>
    <xsd:element name="RetentionPolicyTaxHTField0" ma:index="2" ma:taxonomy="true" ma:internalName="RetentionPolicyTaxHTField0" ma:taxonomyFieldName="RetentionPolicy" ma:displayName="Retention Policy" ma:readOnly="false" ma:default="1;#15 Months - Non-Business Value|3c1b8d8e-5e29-4b13-8c88-3eb754169b7c" ma:fieldId="{a85ce434-e3a0-4261-8c80-459805f4c25d}" ma:sspId="f49becf8-975c-4136-8c45-9c981de0ddce" ma:termSetId="8a8c2fae-82e2-4ac9-a848-67ec723eb7f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" nillable="true" ma:displayName="Taxonomy Catch All Column" ma:description="" ma:hidden="true" ma:list="{fbcd8e8f-16a2-4549-9e8d-dee7e87a88a6}" ma:internalName="TaxCatchAll" ma:showField="CatchAllData" ma:web="63561a4c-508e-435d-9b84-8fa2696df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description="" ma:hidden="true" ma:list="{fbcd8e8f-16a2-4549-9e8d-dee7e87a88a6}" ma:internalName="TaxCatchAllLabel" ma:readOnly="true" ma:showField="CatchAllDataLabel" ma:web="63561a4c-508e-435d-9b84-8fa2696df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82dafc8-7759-4c5f-b9d7-587e9d95311d">
      <Value>2</Value>
    </TaxCatchAll>
    <RetentionPolicyTaxHTField0 xmlns="d82dafc8-7759-4c5f-b9d7-587e9d95311d">
      <Terms xmlns="http://schemas.microsoft.com/office/infopath/2007/PartnerControls">
        <TermInfo xmlns="http://schemas.microsoft.com/office/infopath/2007/PartnerControls">
          <TermName xmlns="http://schemas.microsoft.com/office/infopath/2007/PartnerControls">Sys 025 yrs - Systems (03004)</TermName>
          <TermId xmlns="http://schemas.microsoft.com/office/infopath/2007/PartnerControls">ba42ca74-6128-4ed5-b7dd-f0abac6e35a5</TermId>
        </TermInfo>
      </Terms>
    </RetentionPolicyTaxHTField0>
    <_dlc_ExpireDateSaved xmlns="http://schemas.microsoft.com/sharepoint/v3" xsi:nil="true"/>
    <_dlc_ExpireDate xmlns="http://schemas.microsoft.com/sharepoint/v3">2057-02-13T20:14:00+00:00</_dlc_ExpireDate>
  </documentManagement>
</p:properties>
</file>

<file path=customXml/item4.xml><?xml version="1.0" encoding="utf-8"?>
<?mso-contentType ?>
<SharedContentType xmlns="Microsoft.SharePoint.Taxonomy.ContentTypeSync" SourceId="f49becf8-975c-4136-8c45-9c981de0ddce" ContentTypeId="0x01" PreviousValue="false"/>
</file>

<file path=customXml/itemProps1.xml><?xml version="1.0" encoding="utf-8"?>
<ds:datastoreItem xmlns:ds="http://schemas.openxmlformats.org/officeDocument/2006/customXml" ds:itemID="{3A741E48-3F2A-45CC-A1C5-B9929886F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2dafc8-7759-4c5f-b9d7-587e9d9531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64CCCF-B68D-4B65-B960-F177ED7595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F3C69B-A6ED-42BF-9910-51F559D61470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d82dafc8-7759-4c5f-b9d7-587e9d95311d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FAAB492-1C78-4617-9862-10D5947D5970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PowerPointTemplate1</Template>
  <TotalTime>9358</TotalTime>
  <Words>488</Words>
  <Application>Microsoft Macintosh PowerPoint</Application>
  <PresentationFormat>Widescreen</PresentationFormat>
  <Paragraphs>103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PowerPointTemplate1</vt:lpstr>
      <vt:lpstr>Trials and Tribulations of  Single-Page Applications Concentration on emberJS</vt:lpstr>
      <vt:lpstr>Agenda</vt:lpstr>
      <vt:lpstr>Introductions</vt:lpstr>
      <vt:lpstr>Overview: Single Page Applications</vt:lpstr>
      <vt:lpstr>General Considerations</vt:lpstr>
      <vt:lpstr>Document Structure</vt:lpstr>
      <vt:lpstr>Page and View Titles</vt:lpstr>
      <vt:lpstr>Keyboard Navigation</vt:lpstr>
      <vt:lpstr>Focus Management</vt:lpstr>
      <vt:lpstr>Visually Hidden Text</vt:lpstr>
      <vt:lpstr>Focus Management – Modal/Dialog - Issue</vt:lpstr>
      <vt:lpstr>Title and Language Description</vt:lpstr>
      <vt:lpstr>Modal Before</vt:lpstr>
      <vt:lpstr>Modal Description</vt:lpstr>
      <vt:lpstr>Modal After</vt:lpstr>
      <vt:lpstr>Closing</vt:lpstr>
      <vt:lpstr>Questions / Comments</vt:lpstr>
    </vt:vector>
  </TitlesOfParts>
  <Company>State Farm Insurance Companies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BDD for Integrated Fire</dc:title>
  <dc:creator>Bryan Kennedy</dc:creator>
  <cp:lastModifiedBy>Microsoft Office User</cp:lastModifiedBy>
  <cp:revision>38</cp:revision>
  <dcterms:created xsi:type="dcterms:W3CDTF">2016-07-11T14:44:14Z</dcterms:created>
  <dcterms:modified xsi:type="dcterms:W3CDTF">2018-03-23T20:45:45Z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0x010100043F21C630732D4B896DCA88BA79AAA1</vt:lpwstr>
  </property>
  <property fmtid="{D5CDD505-2E9C-101B-9397-08002B2CF9AE}" pid="3" name="_dlc_policyId">
    <vt:lpwstr>/sites/WSS005276/R22156/TeamDocuments</vt:lpwstr>
  </property>
  <property fmtid="{D5CDD505-2E9C-101B-9397-08002B2CF9AE}" pid="4" name="ItemRetentionFormula">
    <vt:lpwstr>&lt;formula id="StateFarm.CustomFormula.Policy" /&gt;</vt:lpwstr>
  </property>
  <property fmtid="{D5CDD505-2E9C-101B-9397-08002B2CF9AE}" pid="5" name="_dlc_DocIdItemGuid">
    <vt:lpwstr>925063cd-0126-41d6-99e8-94bb4c8d21c5</vt:lpwstr>
  </property>
  <property fmtid="{D5CDD505-2E9C-101B-9397-08002B2CF9AE}" pid="6" name="RetentionPolicy">
    <vt:lpwstr>2;#Sys 025 yrs - Systems (03004)|ba42ca74-6128-4ed5-b7dd-f0abac6e35a5</vt:lpwstr>
  </property>
  <property fmtid="{D5CDD505-2E9C-101B-9397-08002B2CF9AE}" pid="7" name="_AdHocReviewCycleID">
    <vt:i4>-917063716</vt:i4>
  </property>
  <property fmtid="{D5CDD505-2E9C-101B-9397-08002B2CF9AE}" pid="8" name="_NewReviewCycle">
    <vt:lpwstr/>
  </property>
  <property fmtid="{D5CDD505-2E9C-101B-9397-08002B2CF9AE}" pid="9" name="_EmailSubject">
    <vt:lpwstr>Presentation Status</vt:lpwstr>
  </property>
  <property fmtid="{D5CDD505-2E9C-101B-9397-08002B2CF9AE}" pid="10" name="_AuthorEmail">
    <vt:lpwstr>andy.nelson.hnar@statefarm.com</vt:lpwstr>
  </property>
  <property fmtid="{D5CDD505-2E9C-101B-9397-08002B2CF9AE}" pid="11" name="_AuthorEmailDisplayName">
    <vt:lpwstr>Andy Nelson</vt:lpwstr>
  </property>
  <property fmtid="{D5CDD505-2E9C-101B-9397-08002B2CF9AE}" pid="12" name="_PreviousAdHocReviewCycleID">
    <vt:i4>90138986</vt:i4>
  </property>
</Properties>
</file>