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37"/>
  </p:notesMasterIdLst>
  <p:sldIdLst>
    <p:sldId id="256" r:id="rId2"/>
    <p:sldId id="257" r:id="rId3"/>
    <p:sldId id="259" r:id="rId4"/>
    <p:sldId id="258" r:id="rId5"/>
    <p:sldId id="260" r:id="rId6"/>
    <p:sldId id="261" r:id="rId7"/>
    <p:sldId id="263" r:id="rId8"/>
    <p:sldId id="265" r:id="rId9"/>
    <p:sldId id="267" r:id="rId10"/>
    <p:sldId id="264" r:id="rId11"/>
    <p:sldId id="266" r:id="rId12"/>
    <p:sldId id="268" r:id="rId13"/>
    <p:sldId id="269" r:id="rId14"/>
    <p:sldId id="270"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4" r:id="rId35"/>
    <p:sldId id="29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0" autoAdjust="0"/>
    <p:restoredTop sz="94660"/>
  </p:normalViewPr>
  <p:slideViewPr>
    <p:cSldViewPr snapToGrid="0">
      <p:cViewPr varScale="1">
        <p:scale>
          <a:sx n="83" d="100"/>
          <a:sy n="83" d="100"/>
        </p:scale>
        <p:origin x="45" y="3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Klatik" userId="99f8ad21-3258-4bdc-97be-b9a7c6fb6938" providerId="ADAL" clId="{BA26D9EE-7CC6-404C-B924-48C3C54AFCD2}"/>
    <pc:docChg chg="custSel addSld delSld modSld">
      <pc:chgData name="Cory Klatik" userId="99f8ad21-3258-4bdc-97be-b9a7c6fb6938" providerId="ADAL" clId="{BA26D9EE-7CC6-404C-B924-48C3C54AFCD2}" dt="2018-03-23T16:29:12.567" v="1514" actId="20577"/>
      <pc:docMkLst>
        <pc:docMk/>
      </pc:docMkLst>
      <pc:sldChg chg="modSp">
        <pc:chgData name="Cory Klatik" userId="99f8ad21-3258-4bdc-97be-b9a7c6fb6938" providerId="ADAL" clId="{BA26D9EE-7CC6-404C-B924-48C3C54AFCD2}" dt="2018-03-23T16:26:51.996" v="1267" actId="20577"/>
        <pc:sldMkLst>
          <pc:docMk/>
          <pc:sldMk cId="3667235722" sldId="256"/>
        </pc:sldMkLst>
        <pc:spChg chg="mod">
          <ac:chgData name="Cory Klatik" userId="99f8ad21-3258-4bdc-97be-b9a7c6fb6938" providerId="ADAL" clId="{BA26D9EE-7CC6-404C-B924-48C3C54AFCD2}" dt="2018-03-23T16:09:09.368" v="88" actId="20577"/>
          <ac:spMkLst>
            <pc:docMk/>
            <pc:sldMk cId="3667235722" sldId="256"/>
            <ac:spMk id="4" creationId="{CBFEEA7F-D744-4125-9972-5957813E44A1}"/>
          </ac:spMkLst>
        </pc:spChg>
        <pc:spChg chg="mod">
          <ac:chgData name="Cory Klatik" userId="99f8ad21-3258-4bdc-97be-b9a7c6fb6938" providerId="ADAL" clId="{BA26D9EE-7CC6-404C-B924-48C3C54AFCD2}" dt="2018-03-23T16:26:51.996" v="1267" actId="20577"/>
          <ac:spMkLst>
            <pc:docMk/>
            <pc:sldMk cId="3667235722" sldId="256"/>
            <ac:spMk id="5" creationId="{48F8A93E-DFF9-48A2-A8D4-2E9841415CE8}"/>
          </ac:spMkLst>
        </pc:spChg>
      </pc:sldChg>
      <pc:sldChg chg="modSp">
        <pc:chgData name="Cory Klatik" userId="99f8ad21-3258-4bdc-97be-b9a7c6fb6938" providerId="ADAL" clId="{BA26D9EE-7CC6-404C-B924-48C3C54AFCD2}" dt="2018-03-23T16:19:14.862" v="932" actId="962"/>
        <pc:sldMkLst>
          <pc:docMk/>
          <pc:sldMk cId="4274311795" sldId="257"/>
        </pc:sldMkLst>
        <pc:spChg chg="mod">
          <ac:chgData name="Cory Klatik" userId="99f8ad21-3258-4bdc-97be-b9a7c6fb6938" providerId="ADAL" clId="{BA26D9EE-7CC6-404C-B924-48C3C54AFCD2}" dt="2018-03-23T16:08:51.936" v="76" actId="20577"/>
          <ac:spMkLst>
            <pc:docMk/>
            <pc:sldMk cId="4274311795" sldId="257"/>
            <ac:spMk id="7" creationId="{65198BC1-988A-4CCA-AD21-8CAD48C18686}"/>
          </ac:spMkLst>
        </pc:spChg>
        <pc:spChg chg="mod">
          <ac:chgData name="Cory Klatik" userId="99f8ad21-3258-4bdc-97be-b9a7c6fb6938" providerId="ADAL" clId="{BA26D9EE-7CC6-404C-B924-48C3C54AFCD2}" dt="2018-03-23T16:19:07.407" v="913" actId="962"/>
          <ac:spMkLst>
            <pc:docMk/>
            <pc:sldMk cId="4274311795" sldId="257"/>
            <ac:spMk id="12" creationId="{42275924-7598-4095-BB3E-C81FA4694AA9}"/>
          </ac:spMkLst>
        </pc:spChg>
        <pc:spChg chg="mod">
          <ac:chgData name="Cory Klatik" userId="99f8ad21-3258-4bdc-97be-b9a7c6fb6938" providerId="ADAL" clId="{BA26D9EE-7CC6-404C-B924-48C3C54AFCD2}" dt="2018-03-23T16:19:14.862" v="932" actId="962"/>
          <ac:spMkLst>
            <pc:docMk/>
            <pc:sldMk cId="4274311795" sldId="257"/>
            <ac:spMk id="14" creationId="{25133F9A-8A91-4134-B4E1-61BDECD18618}"/>
          </ac:spMkLst>
        </pc:spChg>
      </pc:sldChg>
      <pc:sldChg chg="modSp">
        <pc:chgData name="Cory Klatik" userId="99f8ad21-3258-4bdc-97be-b9a7c6fb6938" providerId="ADAL" clId="{BA26D9EE-7CC6-404C-B924-48C3C54AFCD2}" dt="2018-03-23T16:29:12.567" v="1514" actId="20577"/>
        <pc:sldMkLst>
          <pc:docMk/>
          <pc:sldMk cId="2976760831" sldId="258"/>
        </pc:sldMkLst>
        <pc:spChg chg="mod">
          <ac:chgData name="Cory Klatik" userId="99f8ad21-3258-4bdc-97be-b9a7c6fb6938" providerId="ADAL" clId="{BA26D9EE-7CC6-404C-B924-48C3C54AFCD2}" dt="2018-03-23T16:08:21.408" v="70"/>
          <ac:spMkLst>
            <pc:docMk/>
            <pc:sldMk cId="2976760831" sldId="258"/>
            <ac:spMk id="2" creationId="{580F196A-E331-42E1-88F0-BC27C28B9592}"/>
          </ac:spMkLst>
        </pc:spChg>
        <pc:spChg chg="mod">
          <ac:chgData name="Cory Klatik" userId="99f8ad21-3258-4bdc-97be-b9a7c6fb6938" providerId="ADAL" clId="{BA26D9EE-7CC6-404C-B924-48C3C54AFCD2}" dt="2018-03-23T16:29:12.567" v="1514" actId="20577"/>
          <ac:spMkLst>
            <pc:docMk/>
            <pc:sldMk cId="2976760831" sldId="258"/>
            <ac:spMk id="3" creationId="{722542EA-E5CE-4F5F-A23E-041DFEC6FF56}"/>
          </ac:spMkLst>
        </pc:spChg>
        <pc:spChg chg="mod">
          <ac:chgData name="Cory Klatik" userId="99f8ad21-3258-4bdc-97be-b9a7c6fb6938" providerId="ADAL" clId="{BA26D9EE-7CC6-404C-B924-48C3C54AFCD2}" dt="2018-03-23T16:19:35.721" v="979" actId="962"/>
          <ac:spMkLst>
            <pc:docMk/>
            <pc:sldMk cId="2976760831" sldId="258"/>
            <ac:spMk id="8" creationId="{7BE41DF2-8549-41A2-A191-F238C0B3AA93}"/>
          </ac:spMkLst>
        </pc:spChg>
        <pc:cxnChg chg="mod">
          <ac:chgData name="Cory Klatik" userId="99f8ad21-3258-4bdc-97be-b9a7c6fb6938" providerId="ADAL" clId="{BA26D9EE-7CC6-404C-B924-48C3C54AFCD2}" dt="2018-03-23T16:19:44.778" v="999" actId="962"/>
          <ac:cxnSpMkLst>
            <pc:docMk/>
            <pc:sldMk cId="2976760831" sldId="258"/>
            <ac:cxnSpMk id="10" creationId="{4ECCF9CE-157E-4BA8-8669-AE2A5E67A1FE}"/>
          </ac:cxnSpMkLst>
        </pc:cxnChg>
      </pc:sldChg>
      <pc:sldChg chg="modSp">
        <pc:chgData name="Cory Klatik" userId="99f8ad21-3258-4bdc-97be-b9a7c6fb6938" providerId="ADAL" clId="{BA26D9EE-7CC6-404C-B924-48C3C54AFCD2}" dt="2018-03-23T16:22:39.539" v="1229" actId="962"/>
        <pc:sldMkLst>
          <pc:docMk/>
          <pc:sldMk cId="2576759168" sldId="259"/>
        </pc:sldMkLst>
        <pc:picChg chg="mod">
          <ac:chgData name="Cory Klatik" userId="99f8ad21-3258-4bdc-97be-b9a7c6fb6938" providerId="ADAL" clId="{BA26D9EE-7CC6-404C-B924-48C3C54AFCD2}" dt="2018-03-23T16:22:39.539" v="1229" actId="962"/>
          <ac:picMkLst>
            <pc:docMk/>
            <pc:sldMk cId="2576759168" sldId="259"/>
            <ac:picMk id="7" creationId="{1942888E-6C95-47E9-BA24-B99EDF41995B}"/>
          </ac:picMkLst>
        </pc:picChg>
        <pc:cxnChg chg="mod">
          <ac:chgData name="Cory Klatik" userId="99f8ad21-3258-4bdc-97be-b9a7c6fb6938" providerId="ADAL" clId="{BA26D9EE-7CC6-404C-B924-48C3C54AFCD2}" dt="2018-03-23T16:19:25.255" v="952" actId="962"/>
          <ac:cxnSpMkLst>
            <pc:docMk/>
            <pc:sldMk cId="2576759168" sldId="259"/>
            <ac:cxnSpMk id="9" creationId="{49D67684-523A-4632-A211-71041B15815C}"/>
          </ac:cxnSpMkLst>
        </pc:cxnChg>
      </pc:sldChg>
      <pc:sldChg chg="modSp">
        <pc:chgData name="Cory Klatik" userId="99f8ad21-3258-4bdc-97be-b9a7c6fb6938" providerId="ADAL" clId="{BA26D9EE-7CC6-404C-B924-48C3C54AFCD2}" dt="2018-03-23T16:18:55.793" v="894" actId="962"/>
        <pc:sldMkLst>
          <pc:docMk/>
          <pc:sldMk cId="3956505841" sldId="260"/>
        </pc:sldMkLst>
        <pc:spChg chg="mod">
          <ac:chgData name="Cory Klatik" userId="99f8ad21-3258-4bdc-97be-b9a7c6fb6938" providerId="ADAL" clId="{BA26D9EE-7CC6-404C-B924-48C3C54AFCD2}" dt="2018-03-23T16:18:55.793" v="894" actId="962"/>
          <ac:spMkLst>
            <pc:docMk/>
            <pc:sldMk cId="3956505841" sldId="260"/>
            <ac:spMk id="13" creationId="{0EFCBE45-33E5-4D2F-AB90-96B44855E975}"/>
          </ac:spMkLst>
        </pc:spChg>
      </pc:sldChg>
      <pc:sldChg chg="modSp">
        <pc:chgData name="Cory Klatik" userId="99f8ad21-3258-4bdc-97be-b9a7c6fb6938" providerId="ADAL" clId="{BA26D9EE-7CC6-404C-B924-48C3C54AFCD2}" dt="2018-03-23T16:19:59.054" v="1025" actId="962"/>
        <pc:sldMkLst>
          <pc:docMk/>
          <pc:sldMk cId="876258752" sldId="261"/>
        </pc:sldMkLst>
        <pc:spChg chg="mod">
          <ac:chgData name="Cory Klatik" userId="99f8ad21-3258-4bdc-97be-b9a7c6fb6938" providerId="ADAL" clId="{BA26D9EE-7CC6-404C-B924-48C3C54AFCD2}" dt="2018-03-23T16:19:54.153" v="1024" actId="962"/>
          <ac:spMkLst>
            <pc:docMk/>
            <pc:sldMk cId="876258752" sldId="261"/>
            <ac:spMk id="8" creationId="{42275924-7598-4095-BB3E-C81FA4694AA9}"/>
          </ac:spMkLst>
        </pc:spChg>
        <pc:spChg chg="mod">
          <ac:chgData name="Cory Klatik" userId="99f8ad21-3258-4bdc-97be-b9a7c6fb6938" providerId="ADAL" clId="{BA26D9EE-7CC6-404C-B924-48C3C54AFCD2}" dt="2018-03-23T16:19:59.054" v="1025" actId="962"/>
          <ac:spMkLst>
            <pc:docMk/>
            <pc:sldMk cId="876258752" sldId="261"/>
            <ac:spMk id="10" creationId="{25133F9A-8A91-4134-B4E1-61BDECD18618}"/>
          </ac:spMkLst>
        </pc:spChg>
      </pc:sldChg>
      <pc:sldChg chg="modSp">
        <pc:chgData name="Cory Klatik" userId="99f8ad21-3258-4bdc-97be-b9a7c6fb6938" providerId="ADAL" clId="{BA26D9EE-7CC6-404C-B924-48C3C54AFCD2}" dt="2018-03-23T16:20:06.685" v="1027" actId="962"/>
        <pc:sldMkLst>
          <pc:docMk/>
          <pc:sldMk cId="3616921623" sldId="263"/>
        </pc:sldMkLst>
        <pc:spChg chg="mod">
          <ac:chgData name="Cory Klatik" userId="99f8ad21-3258-4bdc-97be-b9a7c6fb6938" providerId="ADAL" clId="{BA26D9EE-7CC6-404C-B924-48C3C54AFCD2}" dt="2018-03-23T16:20:03.114" v="1026" actId="962"/>
          <ac:spMkLst>
            <pc:docMk/>
            <pc:sldMk cId="3616921623" sldId="263"/>
            <ac:spMk id="8" creationId="{42275924-7598-4095-BB3E-C81FA4694AA9}"/>
          </ac:spMkLst>
        </pc:spChg>
        <pc:spChg chg="mod">
          <ac:chgData name="Cory Klatik" userId="99f8ad21-3258-4bdc-97be-b9a7c6fb6938" providerId="ADAL" clId="{BA26D9EE-7CC6-404C-B924-48C3C54AFCD2}" dt="2018-03-23T16:20:06.685" v="1027" actId="962"/>
          <ac:spMkLst>
            <pc:docMk/>
            <pc:sldMk cId="3616921623" sldId="263"/>
            <ac:spMk id="10" creationId="{25133F9A-8A91-4134-B4E1-61BDECD18618}"/>
          </ac:spMkLst>
        </pc:spChg>
      </pc:sldChg>
      <pc:sldChg chg="modSp">
        <pc:chgData name="Cory Klatik" userId="99f8ad21-3258-4bdc-97be-b9a7c6fb6938" providerId="ADAL" clId="{BA26D9EE-7CC6-404C-B924-48C3C54AFCD2}" dt="2018-03-23T16:20:58.738" v="1089" actId="962"/>
        <pc:sldMkLst>
          <pc:docMk/>
          <pc:sldMk cId="838917243" sldId="264"/>
        </pc:sldMkLst>
        <pc:spChg chg="mod">
          <ac:chgData name="Cory Klatik" userId="99f8ad21-3258-4bdc-97be-b9a7c6fb6938" providerId="ADAL" clId="{BA26D9EE-7CC6-404C-B924-48C3C54AFCD2}" dt="2018-03-23T16:20:22.032" v="1029" actId="962"/>
          <ac:spMkLst>
            <pc:docMk/>
            <pc:sldMk cId="838917243" sldId="264"/>
            <ac:spMk id="23" creationId="{2AFE5346-0C11-4B0A-BB1A-2FC46A9FE1DB}"/>
          </ac:spMkLst>
        </pc:spChg>
        <pc:spChg chg="mod">
          <ac:chgData name="Cory Klatik" userId="99f8ad21-3258-4bdc-97be-b9a7c6fb6938" providerId="ADAL" clId="{BA26D9EE-7CC6-404C-B924-48C3C54AFCD2}" dt="2018-03-23T16:20:32.924" v="1030" actId="962"/>
          <ac:spMkLst>
            <pc:docMk/>
            <pc:sldMk cId="838917243" sldId="264"/>
            <ac:spMk id="24" creationId="{B36232B2-58C3-484A-B09E-B564B261DFFC}"/>
          </ac:spMkLst>
        </pc:spChg>
        <pc:spChg chg="mod">
          <ac:chgData name="Cory Klatik" userId="99f8ad21-3258-4bdc-97be-b9a7c6fb6938" providerId="ADAL" clId="{BA26D9EE-7CC6-404C-B924-48C3C54AFCD2}" dt="2018-03-23T16:20:36.925" v="1031" actId="962"/>
          <ac:spMkLst>
            <pc:docMk/>
            <pc:sldMk cId="838917243" sldId="264"/>
            <ac:spMk id="25" creationId="{87101D92-CE43-49D0-A5C4-CD79975AF306}"/>
          </ac:spMkLst>
        </pc:spChg>
        <pc:graphicFrameChg chg="mod">
          <ac:chgData name="Cory Klatik" userId="99f8ad21-3258-4bdc-97be-b9a7c6fb6938" providerId="ADAL" clId="{BA26D9EE-7CC6-404C-B924-48C3C54AFCD2}" dt="2018-03-23T16:20:58.738" v="1089" actId="962"/>
          <ac:graphicFrameMkLst>
            <pc:docMk/>
            <pc:sldMk cId="838917243" sldId="264"/>
            <ac:graphicFrameMk id="26" creationId="{2D4A68FD-BF35-4BAC-92E1-0E724BD19B44}"/>
          </ac:graphicFrameMkLst>
        </pc:graphicFrameChg>
      </pc:sldChg>
      <pc:sldChg chg="modSp">
        <pc:chgData name="Cory Klatik" userId="99f8ad21-3258-4bdc-97be-b9a7c6fb6938" providerId="ADAL" clId="{BA26D9EE-7CC6-404C-B924-48C3C54AFCD2}" dt="2018-03-23T16:10:32.596" v="169" actId="962"/>
        <pc:sldMkLst>
          <pc:docMk/>
          <pc:sldMk cId="2963526426" sldId="265"/>
        </pc:sldMkLst>
        <pc:grpChg chg="mod">
          <ac:chgData name="Cory Klatik" userId="99f8ad21-3258-4bdc-97be-b9a7c6fb6938" providerId="ADAL" clId="{BA26D9EE-7CC6-404C-B924-48C3C54AFCD2}" dt="2018-03-23T16:10:32.596" v="169" actId="962"/>
          <ac:grpSpMkLst>
            <pc:docMk/>
            <pc:sldMk cId="2963526426" sldId="265"/>
            <ac:grpSpMk id="30" creationId="{5B077EC4-6952-4C95-8D45-7803FCBEDE6F}"/>
          </ac:grpSpMkLst>
        </pc:grpChg>
      </pc:sldChg>
      <pc:sldChg chg="addSp modSp">
        <pc:chgData name="Cory Klatik" userId="99f8ad21-3258-4bdc-97be-b9a7c6fb6938" providerId="ADAL" clId="{BA26D9EE-7CC6-404C-B924-48C3C54AFCD2}" dt="2018-03-23T16:21:21.928" v="1133" actId="962"/>
        <pc:sldMkLst>
          <pc:docMk/>
          <pc:sldMk cId="1320639327" sldId="266"/>
        </pc:sldMkLst>
        <pc:spChg chg="add mod ord">
          <ac:chgData name="Cory Klatik" userId="99f8ad21-3258-4bdc-97be-b9a7c6fb6938" providerId="ADAL" clId="{BA26D9EE-7CC6-404C-B924-48C3C54AFCD2}" dt="2018-03-23T16:13:25.103" v="454" actId="14100"/>
          <ac:spMkLst>
            <pc:docMk/>
            <pc:sldMk cId="1320639327" sldId="266"/>
            <ac:spMk id="4" creationId="{D01830B4-03D9-4353-9BA3-9F73AFC6D201}"/>
          </ac:spMkLst>
        </pc:spChg>
        <pc:grpChg chg="mod">
          <ac:chgData name="Cory Klatik" userId="99f8ad21-3258-4bdc-97be-b9a7c6fb6938" providerId="ADAL" clId="{BA26D9EE-7CC6-404C-B924-48C3C54AFCD2}" dt="2018-03-23T16:11:38.824" v="370" actId="962"/>
          <ac:grpSpMkLst>
            <pc:docMk/>
            <pc:sldMk cId="1320639327" sldId="266"/>
            <ac:grpSpMk id="28" creationId="{39FD7173-8E25-41C6-AEED-3D10D50FE694}"/>
          </ac:grpSpMkLst>
        </pc:grpChg>
        <pc:picChg chg="mod">
          <ac:chgData name="Cory Klatik" userId="99f8ad21-3258-4bdc-97be-b9a7c6fb6938" providerId="ADAL" clId="{BA26D9EE-7CC6-404C-B924-48C3C54AFCD2}" dt="2018-03-23T16:21:13.559" v="1111" actId="962"/>
          <ac:picMkLst>
            <pc:docMk/>
            <pc:sldMk cId="1320639327" sldId="266"/>
            <ac:picMk id="13" creationId="{1D7B109C-0C00-4B17-8E4E-69D6D16C3CD2}"/>
          </ac:picMkLst>
        </pc:picChg>
        <pc:picChg chg="mod">
          <ac:chgData name="Cory Klatik" userId="99f8ad21-3258-4bdc-97be-b9a7c6fb6938" providerId="ADAL" clId="{BA26D9EE-7CC6-404C-B924-48C3C54AFCD2}" dt="2018-03-23T16:21:21.928" v="1133" actId="962"/>
          <ac:picMkLst>
            <pc:docMk/>
            <pc:sldMk cId="1320639327" sldId="266"/>
            <ac:picMk id="23" creationId="{40C52B89-8E0D-447B-BC64-EB20D8D992DE}"/>
          </ac:picMkLst>
        </pc:picChg>
      </pc:sldChg>
      <pc:sldChg chg="modSp">
        <pc:chgData name="Cory Klatik" userId="99f8ad21-3258-4bdc-97be-b9a7c6fb6938" providerId="ADAL" clId="{BA26D9EE-7CC6-404C-B924-48C3C54AFCD2}" dt="2018-03-23T16:20:17.613" v="1028" actId="962"/>
        <pc:sldMkLst>
          <pc:docMk/>
          <pc:sldMk cId="2946554224" sldId="267"/>
        </pc:sldMkLst>
        <pc:spChg chg="mod">
          <ac:chgData name="Cory Klatik" userId="99f8ad21-3258-4bdc-97be-b9a7c6fb6938" providerId="ADAL" clId="{BA26D9EE-7CC6-404C-B924-48C3C54AFCD2}" dt="2018-03-23T16:20:17.613" v="1028" actId="962"/>
          <ac:spMkLst>
            <pc:docMk/>
            <pc:sldMk cId="2946554224" sldId="267"/>
            <ac:spMk id="9" creationId="{46B3E6F1-3825-4FE0-AF60-874B1B3F3FCD}"/>
          </ac:spMkLst>
        </pc:spChg>
        <pc:picChg chg="mod">
          <ac:chgData name="Cory Klatik" userId="99f8ad21-3258-4bdc-97be-b9a7c6fb6938" providerId="ADAL" clId="{BA26D9EE-7CC6-404C-B924-48C3C54AFCD2}" dt="2018-03-23T16:11:09.100" v="276" actId="962"/>
          <ac:picMkLst>
            <pc:docMk/>
            <pc:sldMk cId="2946554224" sldId="267"/>
            <ac:picMk id="4" creationId="{35477C88-BE0B-4898-895C-7100F703569A}"/>
          </ac:picMkLst>
        </pc:picChg>
      </pc:sldChg>
      <pc:sldChg chg="modSp">
        <pc:chgData name="Cory Klatik" userId="99f8ad21-3258-4bdc-97be-b9a7c6fb6938" providerId="ADAL" clId="{BA26D9EE-7CC6-404C-B924-48C3C54AFCD2}" dt="2018-03-23T16:14:01.587" v="528" actId="962"/>
        <pc:sldMkLst>
          <pc:docMk/>
          <pc:sldMk cId="685411015" sldId="269"/>
        </pc:sldMkLst>
        <pc:picChg chg="mod">
          <ac:chgData name="Cory Klatik" userId="99f8ad21-3258-4bdc-97be-b9a7c6fb6938" providerId="ADAL" clId="{BA26D9EE-7CC6-404C-B924-48C3C54AFCD2}" dt="2018-03-23T16:14:01.587" v="528" actId="962"/>
          <ac:picMkLst>
            <pc:docMk/>
            <pc:sldMk cId="685411015" sldId="269"/>
            <ac:picMk id="5" creationId="{F63A3EB5-A01C-4E04-8509-90A2678FB5D8}"/>
          </ac:picMkLst>
        </pc:picChg>
      </pc:sldChg>
      <pc:sldChg chg="modSp">
        <pc:chgData name="Cory Klatik" userId="99f8ad21-3258-4bdc-97be-b9a7c6fb6938" providerId="ADAL" clId="{BA26D9EE-7CC6-404C-B924-48C3C54AFCD2}" dt="2018-03-23T16:14:47.040" v="665" actId="962"/>
        <pc:sldMkLst>
          <pc:docMk/>
          <pc:sldMk cId="2192119851" sldId="273"/>
        </pc:sldMkLst>
        <pc:picChg chg="mod">
          <ac:chgData name="Cory Klatik" userId="99f8ad21-3258-4bdc-97be-b9a7c6fb6938" providerId="ADAL" clId="{BA26D9EE-7CC6-404C-B924-48C3C54AFCD2}" dt="2018-03-23T16:14:47.040" v="665" actId="962"/>
          <ac:picMkLst>
            <pc:docMk/>
            <pc:sldMk cId="2192119851" sldId="273"/>
            <ac:picMk id="5" creationId="{664AAE0A-6749-4DA0-BF9F-1CA806771827}"/>
          </ac:picMkLst>
        </pc:picChg>
      </pc:sldChg>
      <pc:sldChg chg="modSp">
        <pc:chgData name="Cory Klatik" userId="99f8ad21-3258-4bdc-97be-b9a7c6fb6938" providerId="ADAL" clId="{BA26D9EE-7CC6-404C-B924-48C3C54AFCD2}" dt="2018-03-23T16:21:47.007" v="1157" actId="20577"/>
        <pc:sldMkLst>
          <pc:docMk/>
          <pc:sldMk cId="2767498734" sldId="278"/>
        </pc:sldMkLst>
        <pc:spChg chg="mod">
          <ac:chgData name="Cory Klatik" userId="99f8ad21-3258-4bdc-97be-b9a7c6fb6938" providerId="ADAL" clId="{BA26D9EE-7CC6-404C-B924-48C3C54AFCD2}" dt="2018-03-23T16:21:47.007" v="1157" actId="20577"/>
          <ac:spMkLst>
            <pc:docMk/>
            <pc:sldMk cId="2767498734" sldId="278"/>
            <ac:spMk id="2" creationId="{239AD091-C691-472C-8F8D-1D0B6BCE7012}"/>
          </ac:spMkLst>
        </pc:spChg>
      </pc:sldChg>
      <pc:sldChg chg="modSp">
        <pc:chgData name="Cory Klatik" userId="99f8ad21-3258-4bdc-97be-b9a7c6fb6938" providerId="ADAL" clId="{BA26D9EE-7CC6-404C-B924-48C3C54AFCD2}" dt="2018-03-23T16:15:38.974" v="797" actId="962"/>
        <pc:sldMkLst>
          <pc:docMk/>
          <pc:sldMk cId="4152910467" sldId="288"/>
        </pc:sldMkLst>
        <pc:spChg chg="mod">
          <ac:chgData name="Cory Klatik" userId="99f8ad21-3258-4bdc-97be-b9a7c6fb6938" providerId="ADAL" clId="{BA26D9EE-7CC6-404C-B924-48C3C54AFCD2}" dt="2018-03-23T16:15:38.974" v="797" actId="962"/>
          <ac:spMkLst>
            <pc:docMk/>
            <pc:sldMk cId="4152910467" sldId="288"/>
            <ac:spMk id="22" creationId="{FF3593A5-E2BC-4B19-BF74-D5322BFF0279}"/>
          </ac:spMkLst>
        </pc:spChg>
      </pc:sldChg>
      <pc:sldChg chg="modSp">
        <pc:chgData name="Cory Klatik" userId="99f8ad21-3258-4bdc-97be-b9a7c6fb6938" providerId="ADAL" clId="{BA26D9EE-7CC6-404C-B924-48C3C54AFCD2}" dt="2018-03-23T16:26:08.118" v="1240" actId="20577"/>
        <pc:sldMkLst>
          <pc:docMk/>
          <pc:sldMk cId="1467976741" sldId="291"/>
        </pc:sldMkLst>
        <pc:spChg chg="mod">
          <ac:chgData name="Cory Klatik" userId="99f8ad21-3258-4bdc-97be-b9a7c6fb6938" providerId="ADAL" clId="{BA26D9EE-7CC6-404C-B924-48C3C54AFCD2}" dt="2018-03-23T16:26:08.118" v="1240" actId="20577"/>
          <ac:spMkLst>
            <pc:docMk/>
            <pc:sldMk cId="1467976741" sldId="291"/>
            <ac:spMk id="3" creationId="{C1F4AE63-29F2-4AD8-946F-31704B37F5F5}"/>
          </ac:spMkLst>
        </pc:spChg>
      </pc:sldChg>
      <pc:sldChg chg="add del">
        <pc:chgData name="Cory Klatik" userId="99f8ad21-3258-4bdc-97be-b9a7c6fb6938" providerId="ADAL" clId="{BA26D9EE-7CC6-404C-B924-48C3C54AFCD2}" dt="2018-03-23T16:07:28.551" v="68" actId="2696"/>
        <pc:sldMkLst>
          <pc:docMk/>
          <pc:sldMk cId="965816169" sldId="292"/>
        </pc:sldMkLst>
      </pc:sldChg>
      <pc:sldChg chg="modSp add del">
        <pc:chgData name="Cory Klatik" userId="99f8ad21-3258-4bdc-97be-b9a7c6fb6938" providerId="ADAL" clId="{BA26D9EE-7CC6-404C-B924-48C3C54AFCD2}" dt="2018-03-23T16:07:44.665" v="69" actId="2696"/>
        <pc:sldMkLst>
          <pc:docMk/>
          <pc:sldMk cId="4050329326" sldId="293"/>
        </pc:sldMkLst>
        <pc:spChg chg="mod">
          <ac:chgData name="Cory Klatik" userId="99f8ad21-3258-4bdc-97be-b9a7c6fb6938" providerId="ADAL" clId="{BA26D9EE-7CC6-404C-B924-48C3C54AFCD2}" dt="2018-03-23T16:07:00.057" v="67" actId="27636"/>
          <ac:spMkLst>
            <pc:docMk/>
            <pc:sldMk cId="4050329326" sldId="293"/>
            <ac:spMk id="3" creationId="{8B4172F8-FDA5-FC44-98F8-8A2EADB8C3A4}"/>
          </ac:spMkLst>
        </pc:spChg>
      </pc:sldChg>
      <pc:sldChg chg="modSp add">
        <pc:chgData name="Cory Klatik" userId="99f8ad21-3258-4bdc-97be-b9a7c6fb6938" providerId="ADAL" clId="{BA26D9EE-7CC6-404C-B924-48C3C54AFCD2}" dt="2018-03-23T16:06:44.880" v="63" actId="20577"/>
        <pc:sldMkLst>
          <pc:docMk/>
          <pc:sldMk cId="3770347054" sldId="294"/>
        </pc:sldMkLst>
        <pc:spChg chg="mod">
          <ac:chgData name="Cory Klatik" userId="99f8ad21-3258-4bdc-97be-b9a7c6fb6938" providerId="ADAL" clId="{BA26D9EE-7CC6-404C-B924-48C3C54AFCD2}" dt="2018-03-23T16:06:44.880" v="63" actId="20577"/>
          <ac:spMkLst>
            <pc:docMk/>
            <pc:sldMk cId="3770347054" sldId="294"/>
            <ac:spMk id="3" creationId="{95276B71-E019-0F42-965C-3E51E0C2D094}"/>
          </ac:spMkLst>
        </pc:spChg>
      </pc:sldChg>
      <pc:sldChg chg="add">
        <pc:chgData name="Cory Klatik" userId="99f8ad21-3258-4bdc-97be-b9a7c6fb6938" providerId="ADAL" clId="{BA26D9EE-7CC6-404C-B924-48C3C54AFCD2}" dt="2018-03-23T16:06:12.719" v="60"/>
        <pc:sldMkLst>
          <pc:docMk/>
          <pc:sldMk cId="3698089381" sldId="29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B827A-FBA4-40EC-9B94-30BEBCDCD024}" type="doc">
      <dgm:prSet loTypeId="urn:microsoft.com/office/officeart/2005/8/layout/hList1" loCatId="list" qsTypeId="urn:microsoft.com/office/officeart/2005/8/quickstyle/simple2" qsCatId="simple" csTypeId="urn:microsoft.com/office/officeart/2005/8/colors/colorful4" csCatId="colorful" phldr="1"/>
      <dgm:spPr/>
      <dgm:t>
        <a:bodyPr/>
        <a:lstStyle/>
        <a:p>
          <a:endParaRPr lang="en-US"/>
        </a:p>
      </dgm:t>
    </dgm:pt>
    <dgm:pt modelId="{F787FDEF-0782-4414-8936-D286043160F8}">
      <dgm:prSet/>
      <dgm:spPr/>
      <dgm:t>
        <a:bodyPr/>
        <a:lstStyle/>
        <a:p>
          <a:r>
            <a:rPr lang="en-US" dirty="0"/>
            <a:t>Build your core objectives based on </a:t>
          </a:r>
          <a:r>
            <a:rPr lang="en-US" u="sng" dirty="0"/>
            <a:t>user’s objectives</a:t>
          </a:r>
          <a:endParaRPr lang="en-US" dirty="0"/>
        </a:p>
      </dgm:t>
    </dgm:pt>
    <dgm:pt modelId="{A9F6E72B-B4F7-4F98-952B-5042E65CA843}" type="parTrans" cxnId="{76071A23-DEC5-40F1-8EFF-19666F30732D}">
      <dgm:prSet/>
      <dgm:spPr/>
      <dgm:t>
        <a:bodyPr/>
        <a:lstStyle/>
        <a:p>
          <a:endParaRPr lang="en-US"/>
        </a:p>
      </dgm:t>
    </dgm:pt>
    <dgm:pt modelId="{CAD7018A-87BB-4DB7-949E-F689520BA7A4}" type="sibTrans" cxnId="{76071A23-DEC5-40F1-8EFF-19666F30732D}">
      <dgm:prSet/>
      <dgm:spPr/>
      <dgm:t>
        <a:bodyPr/>
        <a:lstStyle/>
        <a:p>
          <a:endParaRPr lang="en-US"/>
        </a:p>
      </dgm:t>
    </dgm:pt>
    <dgm:pt modelId="{BE902971-B5CF-491A-A6E2-299CDF3952D9}">
      <dgm:prSet/>
      <dgm:spPr/>
      <dgm:t>
        <a:bodyPr/>
        <a:lstStyle/>
        <a:p>
          <a:r>
            <a:rPr lang="en-US" dirty="0"/>
            <a:t>Talk to your users first – build real-world personas and stories</a:t>
          </a:r>
        </a:p>
      </dgm:t>
    </dgm:pt>
    <dgm:pt modelId="{9D373523-A9BE-48DF-A641-6C128D14C530}" type="parTrans" cxnId="{B5BAD92B-2575-4B89-81B0-277EB10150F4}">
      <dgm:prSet/>
      <dgm:spPr/>
      <dgm:t>
        <a:bodyPr/>
        <a:lstStyle/>
        <a:p>
          <a:endParaRPr lang="en-US"/>
        </a:p>
      </dgm:t>
    </dgm:pt>
    <dgm:pt modelId="{FD92BEC3-1AD9-40DF-8C99-FC8799FC81CD}" type="sibTrans" cxnId="{B5BAD92B-2575-4B89-81B0-277EB10150F4}">
      <dgm:prSet/>
      <dgm:spPr/>
      <dgm:t>
        <a:bodyPr/>
        <a:lstStyle/>
        <a:p>
          <a:endParaRPr lang="en-US"/>
        </a:p>
      </dgm:t>
    </dgm:pt>
    <dgm:pt modelId="{EA6DB255-1230-47DB-9333-775CD3C6703C}">
      <dgm:prSet/>
      <dgm:spPr/>
      <dgm:t>
        <a:bodyPr/>
        <a:lstStyle/>
        <a:p>
          <a:r>
            <a:rPr lang="en-US" dirty="0"/>
            <a:t>Focus on building value for users first</a:t>
          </a:r>
        </a:p>
      </dgm:t>
    </dgm:pt>
    <dgm:pt modelId="{1DB01C78-D388-4418-ACCB-5263D3FD1401}" type="parTrans" cxnId="{F695E871-AB28-4FC5-9B6A-15EE5E8582E0}">
      <dgm:prSet/>
      <dgm:spPr/>
      <dgm:t>
        <a:bodyPr/>
        <a:lstStyle/>
        <a:p>
          <a:endParaRPr lang="en-US"/>
        </a:p>
      </dgm:t>
    </dgm:pt>
    <dgm:pt modelId="{5D39F0CA-EB28-4CF2-AD1B-30E357BA8E71}" type="sibTrans" cxnId="{F695E871-AB28-4FC5-9B6A-15EE5E8582E0}">
      <dgm:prSet/>
      <dgm:spPr/>
      <dgm:t>
        <a:bodyPr/>
        <a:lstStyle/>
        <a:p>
          <a:endParaRPr lang="en-US"/>
        </a:p>
      </dgm:t>
    </dgm:pt>
    <dgm:pt modelId="{18D6C534-47C4-4C65-BB0C-AA688A5D0C43}">
      <dgm:prSet/>
      <dgm:spPr/>
      <dgm:t>
        <a:bodyPr/>
        <a:lstStyle/>
        <a:p>
          <a:r>
            <a:rPr lang="en-US" dirty="0"/>
            <a:t>Make POUR decisions</a:t>
          </a:r>
        </a:p>
      </dgm:t>
    </dgm:pt>
    <dgm:pt modelId="{E0CBA0D0-C6DA-4310-B68E-9DEE477114B7}" type="parTrans" cxnId="{ECDAA854-488A-482C-A0B7-0003C8911295}">
      <dgm:prSet/>
      <dgm:spPr/>
      <dgm:t>
        <a:bodyPr/>
        <a:lstStyle/>
        <a:p>
          <a:endParaRPr lang="en-US"/>
        </a:p>
      </dgm:t>
    </dgm:pt>
    <dgm:pt modelId="{00CFC598-607E-44DF-8E89-2BA872D8050F}" type="sibTrans" cxnId="{ECDAA854-488A-482C-A0B7-0003C8911295}">
      <dgm:prSet/>
      <dgm:spPr/>
      <dgm:t>
        <a:bodyPr/>
        <a:lstStyle/>
        <a:p>
          <a:endParaRPr lang="en-US"/>
        </a:p>
      </dgm:t>
    </dgm:pt>
    <dgm:pt modelId="{7715871A-8E4F-40E4-B51B-2C557581D835}">
      <dgm:prSet/>
      <dgm:spPr/>
      <dgm:t>
        <a:bodyPr/>
        <a:lstStyle/>
        <a:p>
          <a:r>
            <a:rPr lang="en-US" dirty="0"/>
            <a:t>Ensure every aspect from mockup to prototype and beta is:</a:t>
          </a:r>
        </a:p>
      </dgm:t>
    </dgm:pt>
    <dgm:pt modelId="{2017A22D-1D8D-45CE-8CE7-A829F7B0A641}" type="parTrans" cxnId="{C9B5E7EB-0B65-4C6B-93FC-08A972208A05}">
      <dgm:prSet/>
      <dgm:spPr/>
      <dgm:t>
        <a:bodyPr/>
        <a:lstStyle/>
        <a:p>
          <a:endParaRPr lang="en-US"/>
        </a:p>
      </dgm:t>
    </dgm:pt>
    <dgm:pt modelId="{BC9B63B2-DA31-49A7-8D51-0502EC9F8F51}" type="sibTrans" cxnId="{C9B5E7EB-0B65-4C6B-93FC-08A972208A05}">
      <dgm:prSet/>
      <dgm:spPr/>
      <dgm:t>
        <a:bodyPr/>
        <a:lstStyle/>
        <a:p>
          <a:endParaRPr lang="en-US"/>
        </a:p>
      </dgm:t>
    </dgm:pt>
    <dgm:pt modelId="{7EAA1EFB-B6A7-48C0-8F2C-6155ADA42BE0}">
      <dgm:prSet/>
      <dgm:spPr/>
      <dgm:t>
        <a:bodyPr/>
        <a:lstStyle/>
        <a:p>
          <a:r>
            <a:rPr lang="en-US" dirty="0"/>
            <a:t>Perceivable</a:t>
          </a:r>
        </a:p>
      </dgm:t>
    </dgm:pt>
    <dgm:pt modelId="{973D78D5-0322-43B6-B0DA-FD1E57A63CFD}" type="parTrans" cxnId="{14B57522-A0A8-40DA-A2B4-44E3E1DE4C97}">
      <dgm:prSet/>
      <dgm:spPr/>
      <dgm:t>
        <a:bodyPr/>
        <a:lstStyle/>
        <a:p>
          <a:endParaRPr lang="en-US"/>
        </a:p>
      </dgm:t>
    </dgm:pt>
    <dgm:pt modelId="{D3504490-3143-4513-BAB6-8E15CF973E61}" type="sibTrans" cxnId="{14B57522-A0A8-40DA-A2B4-44E3E1DE4C97}">
      <dgm:prSet/>
      <dgm:spPr/>
      <dgm:t>
        <a:bodyPr/>
        <a:lstStyle/>
        <a:p>
          <a:endParaRPr lang="en-US"/>
        </a:p>
      </dgm:t>
    </dgm:pt>
    <dgm:pt modelId="{215FB0DA-5325-4D3D-8361-9A749BEE8301}">
      <dgm:prSet/>
      <dgm:spPr/>
      <dgm:t>
        <a:bodyPr/>
        <a:lstStyle/>
        <a:p>
          <a:r>
            <a:rPr lang="en-US" dirty="0"/>
            <a:t>Operable</a:t>
          </a:r>
        </a:p>
      </dgm:t>
    </dgm:pt>
    <dgm:pt modelId="{5886214E-4584-4241-B7FD-A1549BC9C082}" type="parTrans" cxnId="{7EB2D961-F704-4F64-BC23-9F0CFDCD519F}">
      <dgm:prSet/>
      <dgm:spPr/>
      <dgm:t>
        <a:bodyPr/>
        <a:lstStyle/>
        <a:p>
          <a:endParaRPr lang="en-US"/>
        </a:p>
      </dgm:t>
    </dgm:pt>
    <dgm:pt modelId="{5C500EE4-03DE-4F6C-8011-16DA7892B94B}" type="sibTrans" cxnId="{7EB2D961-F704-4F64-BC23-9F0CFDCD519F}">
      <dgm:prSet/>
      <dgm:spPr/>
      <dgm:t>
        <a:bodyPr/>
        <a:lstStyle/>
        <a:p>
          <a:endParaRPr lang="en-US"/>
        </a:p>
      </dgm:t>
    </dgm:pt>
    <dgm:pt modelId="{EFE18CC3-AD34-4CA8-86A6-3B630D9D8AE9}">
      <dgm:prSet/>
      <dgm:spPr/>
      <dgm:t>
        <a:bodyPr/>
        <a:lstStyle/>
        <a:p>
          <a:r>
            <a:rPr lang="en-US" dirty="0"/>
            <a:t>Understandable</a:t>
          </a:r>
        </a:p>
      </dgm:t>
    </dgm:pt>
    <dgm:pt modelId="{D51454E7-3DC6-4A41-8033-92361CA062E8}" type="parTrans" cxnId="{0E1F1919-068A-46EC-BADC-69B2DE501789}">
      <dgm:prSet/>
      <dgm:spPr/>
      <dgm:t>
        <a:bodyPr/>
        <a:lstStyle/>
        <a:p>
          <a:endParaRPr lang="en-US"/>
        </a:p>
      </dgm:t>
    </dgm:pt>
    <dgm:pt modelId="{38A4FF82-E878-4B45-B39C-B5643502A786}" type="sibTrans" cxnId="{0E1F1919-068A-46EC-BADC-69B2DE501789}">
      <dgm:prSet/>
      <dgm:spPr/>
      <dgm:t>
        <a:bodyPr/>
        <a:lstStyle/>
        <a:p>
          <a:endParaRPr lang="en-US"/>
        </a:p>
      </dgm:t>
    </dgm:pt>
    <dgm:pt modelId="{906F8BB5-4F61-4C0D-8E3E-B69B0AF76F27}">
      <dgm:prSet/>
      <dgm:spPr/>
      <dgm:t>
        <a:bodyPr/>
        <a:lstStyle/>
        <a:p>
          <a:r>
            <a:rPr lang="en-US" dirty="0"/>
            <a:t>Robust</a:t>
          </a:r>
        </a:p>
      </dgm:t>
    </dgm:pt>
    <dgm:pt modelId="{FFD23EED-239A-4D44-A5C8-4FAE74427A11}" type="parTrans" cxnId="{A1A63130-C263-4801-9984-AD8721F68F4C}">
      <dgm:prSet/>
      <dgm:spPr/>
      <dgm:t>
        <a:bodyPr/>
        <a:lstStyle/>
        <a:p>
          <a:endParaRPr lang="en-US"/>
        </a:p>
      </dgm:t>
    </dgm:pt>
    <dgm:pt modelId="{B3F5DC39-7583-4788-B410-3AE8CDE18002}" type="sibTrans" cxnId="{A1A63130-C263-4801-9984-AD8721F68F4C}">
      <dgm:prSet/>
      <dgm:spPr/>
      <dgm:t>
        <a:bodyPr/>
        <a:lstStyle/>
        <a:p>
          <a:endParaRPr lang="en-US"/>
        </a:p>
      </dgm:t>
    </dgm:pt>
    <dgm:pt modelId="{EA589EED-0A10-4B3E-A6E1-FC6363605083}">
      <dgm:prSet/>
      <dgm:spPr/>
      <dgm:t>
        <a:bodyPr/>
        <a:lstStyle/>
        <a:p>
          <a:r>
            <a:rPr lang="en-US" dirty="0"/>
            <a:t>Define &amp; design for inclusive experiences</a:t>
          </a:r>
        </a:p>
      </dgm:t>
    </dgm:pt>
    <dgm:pt modelId="{FCD58562-43B7-4102-B9EE-FBCD45E9164C}" type="parTrans" cxnId="{EBB1027B-A580-4726-8CD5-280AD67C55F5}">
      <dgm:prSet/>
      <dgm:spPr/>
      <dgm:t>
        <a:bodyPr/>
        <a:lstStyle/>
        <a:p>
          <a:endParaRPr lang="en-US"/>
        </a:p>
      </dgm:t>
    </dgm:pt>
    <dgm:pt modelId="{11211BB2-9A6F-47FA-B972-79AFC1C658AF}" type="sibTrans" cxnId="{EBB1027B-A580-4726-8CD5-280AD67C55F5}">
      <dgm:prSet/>
      <dgm:spPr/>
      <dgm:t>
        <a:bodyPr/>
        <a:lstStyle/>
        <a:p>
          <a:endParaRPr lang="en-US"/>
        </a:p>
      </dgm:t>
    </dgm:pt>
    <dgm:pt modelId="{EF755F11-91FA-4EE2-A87F-8CFEB411A5BE}">
      <dgm:prSet/>
      <dgm:spPr/>
      <dgm:t>
        <a:bodyPr/>
        <a:lstStyle/>
        <a:p>
          <a:r>
            <a:rPr lang="en-US" dirty="0"/>
            <a:t>Business goals can't be achieved if users hate your application or cannot use it</a:t>
          </a:r>
        </a:p>
      </dgm:t>
    </dgm:pt>
    <dgm:pt modelId="{2A6A65F2-CA1D-4F8C-ADF6-2B7EB37B279F}" type="parTrans" cxnId="{C28D56FF-0278-405B-8201-6CA828B43B43}">
      <dgm:prSet/>
      <dgm:spPr/>
      <dgm:t>
        <a:bodyPr/>
        <a:lstStyle/>
        <a:p>
          <a:endParaRPr lang="en-US"/>
        </a:p>
      </dgm:t>
    </dgm:pt>
    <dgm:pt modelId="{E34B7697-06A5-4C8F-9473-722840886AAF}" type="sibTrans" cxnId="{C28D56FF-0278-405B-8201-6CA828B43B43}">
      <dgm:prSet/>
      <dgm:spPr/>
      <dgm:t>
        <a:bodyPr/>
        <a:lstStyle/>
        <a:p>
          <a:endParaRPr lang="en-US"/>
        </a:p>
      </dgm:t>
    </dgm:pt>
    <dgm:pt modelId="{B322AE69-C647-46C2-9196-B9681E668748}">
      <dgm:prSet/>
      <dgm:spPr/>
      <dgm:t>
        <a:bodyPr/>
        <a:lstStyle/>
        <a:p>
          <a:r>
            <a:rPr lang="en-US" dirty="0"/>
            <a:t>Inclusive experiences benefit everyone</a:t>
          </a:r>
        </a:p>
      </dgm:t>
    </dgm:pt>
    <dgm:pt modelId="{B81AB691-D25A-4E8F-806F-099CCD400857}" type="parTrans" cxnId="{75B4B9F0-C027-49CC-A72D-D2DF6CCEE0BA}">
      <dgm:prSet/>
      <dgm:spPr/>
      <dgm:t>
        <a:bodyPr/>
        <a:lstStyle/>
        <a:p>
          <a:endParaRPr lang="en-US"/>
        </a:p>
      </dgm:t>
    </dgm:pt>
    <dgm:pt modelId="{A4B347EC-5F4A-4DD2-8424-2E26B648B1A5}" type="sibTrans" cxnId="{75B4B9F0-C027-49CC-A72D-D2DF6CCEE0BA}">
      <dgm:prSet/>
      <dgm:spPr/>
      <dgm:t>
        <a:bodyPr/>
        <a:lstStyle/>
        <a:p>
          <a:endParaRPr lang="en-US"/>
        </a:p>
      </dgm:t>
    </dgm:pt>
    <dgm:pt modelId="{59AB2885-982C-47B5-B1B7-BF0DF6ED0CBC}">
      <dgm:prSet/>
      <dgm:spPr/>
      <dgm:t>
        <a:bodyPr/>
        <a:lstStyle/>
        <a:p>
          <a:r>
            <a:rPr lang="en-US" dirty="0"/>
            <a:t>Make time for user feedback early so you can iterate</a:t>
          </a:r>
        </a:p>
      </dgm:t>
    </dgm:pt>
    <dgm:pt modelId="{705B5DC9-3DB2-4790-95BD-AF00B2BB997E}" type="parTrans" cxnId="{A29E071A-3BB8-4C68-B4B4-E38E1BB16434}">
      <dgm:prSet/>
      <dgm:spPr/>
      <dgm:t>
        <a:bodyPr/>
        <a:lstStyle/>
        <a:p>
          <a:endParaRPr lang="en-US"/>
        </a:p>
      </dgm:t>
    </dgm:pt>
    <dgm:pt modelId="{FA7866BD-F5BE-4143-ADCD-0B7518CE9195}" type="sibTrans" cxnId="{A29E071A-3BB8-4C68-B4B4-E38E1BB16434}">
      <dgm:prSet/>
      <dgm:spPr/>
      <dgm:t>
        <a:bodyPr/>
        <a:lstStyle/>
        <a:p>
          <a:endParaRPr lang="en-US"/>
        </a:p>
      </dgm:t>
    </dgm:pt>
    <dgm:pt modelId="{7BC34309-F560-4EB3-85BE-7D1C93EB6B47}" type="pres">
      <dgm:prSet presAssocID="{AEDB827A-FBA4-40EC-9B94-30BEBCDCD024}" presName="Name0" presStyleCnt="0">
        <dgm:presLayoutVars>
          <dgm:dir/>
          <dgm:animLvl val="lvl"/>
          <dgm:resizeHandles val="exact"/>
        </dgm:presLayoutVars>
      </dgm:prSet>
      <dgm:spPr/>
    </dgm:pt>
    <dgm:pt modelId="{5D5E712A-9424-4CD3-B4B3-B123A304CEC6}" type="pres">
      <dgm:prSet presAssocID="{F787FDEF-0782-4414-8936-D286043160F8}" presName="composite" presStyleCnt="0"/>
      <dgm:spPr/>
    </dgm:pt>
    <dgm:pt modelId="{DD4419AA-34B4-4DC1-BA79-DE45EF3D3776}" type="pres">
      <dgm:prSet presAssocID="{F787FDEF-0782-4414-8936-D286043160F8}" presName="parTx" presStyleLbl="alignNode1" presStyleIdx="0" presStyleCnt="3">
        <dgm:presLayoutVars>
          <dgm:chMax val="0"/>
          <dgm:chPref val="0"/>
          <dgm:bulletEnabled val="1"/>
        </dgm:presLayoutVars>
      </dgm:prSet>
      <dgm:spPr/>
    </dgm:pt>
    <dgm:pt modelId="{B59504FC-6620-4DCB-A102-814B4ECC5A7D}" type="pres">
      <dgm:prSet presAssocID="{F787FDEF-0782-4414-8936-D286043160F8}" presName="desTx" presStyleLbl="alignAccFollowNode1" presStyleIdx="0" presStyleCnt="3">
        <dgm:presLayoutVars>
          <dgm:bulletEnabled val="1"/>
        </dgm:presLayoutVars>
      </dgm:prSet>
      <dgm:spPr/>
    </dgm:pt>
    <dgm:pt modelId="{3B705411-08E0-49E7-B29B-95D972EB02C1}" type="pres">
      <dgm:prSet presAssocID="{CAD7018A-87BB-4DB7-949E-F689520BA7A4}" presName="space" presStyleCnt="0"/>
      <dgm:spPr/>
    </dgm:pt>
    <dgm:pt modelId="{561DC22A-0EB9-408B-A502-AB551B93A907}" type="pres">
      <dgm:prSet presAssocID="{18D6C534-47C4-4C65-BB0C-AA688A5D0C43}" presName="composite" presStyleCnt="0"/>
      <dgm:spPr/>
    </dgm:pt>
    <dgm:pt modelId="{0D2222AC-4D7D-4EE3-8FBB-D2EEA368EDDD}" type="pres">
      <dgm:prSet presAssocID="{18D6C534-47C4-4C65-BB0C-AA688A5D0C43}" presName="parTx" presStyleLbl="alignNode1" presStyleIdx="1" presStyleCnt="3">
        <dgm:presLayoutVars>
          <dgm:chMax val="0"/>
          <dgm:chPref val="0"/>
          <dgm:bulletEnabled val="1"/>
        </dgm:presLayoutVars>
      </dgm:prSet>
      <dgm:spPr/>
    </dgm:pt>
    <dgm:pt modelId="{53050D2E-D34E-4597-97FB-63C2B5C64113}" type="pres">
      <dgm:prSet presAssocID="{18D6C534-47C4-4C65-BB0C-AA688A5D0C43}" presName="desTx" presStyleLbl="alignAccFollowNode1" presStyleIdx="1" presStyleCnt="3">
        <dgm:presLayoutVars>
          <dgm:bulletEnabled val="1"/>
        </dgm:presLayoutVars>
      </dgm:prSet>
      <dgm:spPr/>
    </dgm:pt>
    <dgm:pt modelId="{3509D701-7E47-4740-B149-3E31C1417B71}" type="pres">
      <dgm:prSet presAssocID="{00CFC598-607E-44DF-8E89-2BA872D8050F}" presName="space" presStyleCnt="0"/>
      <dgm:spPr/>
    </dgm:pt>
    <dgm:pt modelId="{15F11EBD-6333-4D97-8AB9-05DDD74D179E}" type="pres">
      <dgm:prSet presAssocID="{EA589EED-0A10-4B3E-A6E1-FC6363605083}" presName="composite" presStyleCnt="0"/>
      <dgm:spPr/>
    </dgm:pt>
    <dgm:pt modelId="{1DAEFA78-118D-41D2-8E92-BC912BDB1824}" type="pres">
      <dgm:prSet presAssocID="{EA589EED-0A10-4B3E-A6E1-FC6363605083}" presName="parTx" presStyleLbl="alignNode1" presStyleIdx="2" presStyleCnt="3">
        <dgm:presLayoutVars>
          <dgm:chMax val="0"/>
          <dgm:chPref val="0"/>
          <dgm:bulletEnabled val="1"/>
        </dgm:presLayoutVars>
      </dgm:prSet>
      <dgm:spPr/>
    </dgm:pt>
    <dgm:pt modelId="{EB31EAAE-5F00-4FCC-B51E-F7582C37DFAE}" type="pres">
      <dgm:prSet presAssocID="{EA589EED-0A10-4B3E-A6E1-FC6363605083}" presName="desTx" presStyleLbl="alignAccFollowNode1" presStyleIdx="2" presStyleCnt="3">
        <dgm:presLayoutVars>
          <dgm:bulletEnabled val="1"/>
        </dgm:presLayoutVars>
      </dgm:prSet>
      <dgm:spPr/>
    </dgm:pt>
  </dgm:ptLst>
  <dgm:cxnLst>
    <dgm:cxn modelId="{0E1F1919-068A-46EC-BADC-69B2DE501789}" srcId="{7715871A-8E4F-40E4-B51B-2C557581D835}" destId="{EFE18CC3-AD34-4CA8-86A6-3B630D9D8AE9}" srcOrd="2" destOrd="0" parTransId="{D51454E7-3DC6-4A41-8033-92361CA062E8}" sibTransId="{38A4FF82-E878-4B45-B39C-B5643502A786}"/>
    <dgm:cxn modelId="{A29E071A-3BB8-4C68-B4B4-E38E1BB16434}" srcId="{F787FDEF-0782-4414-8936-D286043160F8}" destId="{59AB2885-982C-47B5-B1B7-BF0DF6ED0CBC}" srcOrd="2" destOrd="0" parTransId="{705B5DC9-3DB2-4790-95BD-AF00B2BB997E}" sibTransId="{FA7866BD-F5BE-4143-ADCD-0B7518CE9195}"/>
    <dgm:cxn modelId="{6EF9191B-8762-452F-B9CB-311960EAD4DA}" type="presOf" srcId="{59AB2885-982C-47B5-B1B7-BF0DF6ED0CBC}" destId="{B59504FC-6620-4DCB-A102-814B4ECC5A7D}" srcOrd="0" destOrd="2" presId="urn:microsoft.com/office/officeart/2005/8/layout/hList1"/>
    <dgm:cxn modelId="{14B57522-A0A8-40DA-A2B4-44E3E1DE4C97}" srcId="{7715871A-8E4F-40E4-B51B-2C557581D835}" destId="{7EAA1EFB-B6A7-48C0-8F2C-6155ADA42BE0}" srcOrd="0" destOrd="0" parTransId="{973D78D5-0322-43B6-B0DA-FD1E57A63CFD}" sibTransId="{D3504490-3143-4513-BAB6-8E15CF973E61}"/>
    <dgm:cxn modelId="{76071A23-DEC5-40F1-8EFF-19666F30732D}" srcId="{AEDB827A-FBA4-40EC-9B94-30BEBCDCD024}" destId="{F787FDEF-0782-4414-8936-D286043160F8}" srcOrd="0" destOrd="0" parTransId="{A9F6E72B-B4F7-4F98-952B-5042E65CA843}" sibTransId="{CAD7018A-87BB-4DB7-949E-F689520BA7A4}"/>
    <dgm:cxn modelId="{8FD5A124-985E-4759-A343-848695E690EB}" type="presOf" srcId="{7EAA1EFB-B6A7-48C0-8F2C-6155ADA42BE0}" destId="{53050D2E-D34E-4597-97FB-63C2B5C64113}" srcOrd="0" destOrd="1" presId="urn:microsoft.com/office/officeart/2005/8/layout/hList1"/>
    <dgm:cxn modelId="{B5BAD92B-2575-4B89-81B0-277EB10150F4}" srcId="{F787FDEF-0782-4414-8936-D286043160F8}" destId="{BE902971-B5CF-491A-A6E2-299CDF3952D9}" srcOrd="0" destOrd="0" parTransId="{9D373523-A9BE-48DF-A641-6C128D14C530}" sibTransId="{FD92BEC3-1AD9-40DF-8C99-FC8799FC81CD}"/>
    <dgm:cxn modelId="{A1A63130-C263-4801-9984-AD8721F68F4C}" srcId="{7715871A-8E4F-40E4-B51B-2C557581D835}" destId="{906F8BB5-4F61-4C0D-8E3E-B69B0AF76F27}" srcOrd="3" destOrd="0" parTransId="{FFD23EED-239A-4D44-A5C8-4FAE74427A11}" sibTransId="{B3F5DC39-7583-4788-B410-3AE8CDE18002}"/>
    <dgm:cxn modelId="{B6C5783C-19A9-4193-B61A-BC84432A4FEE}" type="presOf" srcId="{EFE18CC3-AD34-4CA8-86A6-3B630D9D8AE9}" destId="{53050D2E-D34E-4597-97FB-63C2B5C64113}" srcOrd="0" destOrd="3" presId="urn:microsoft.com/office/officeart/2005/8/layout/hList1"/>
    <dgm:cxn modelId="{2B5F8E5C-3B6B-4350-920B-DE69221F4022}" type="presOf" srcId="{AEDB827A-FBA4-40EC-9B94-30BEBCDCD024}" destId="{7BC34309-F560-4EB3-85BE-7D1C93EB6B47}" srcOrd="0" destOrd="0" presId="urn:microsoft.com/office/officeart/2005/8/layout/hList1"/>
    <dgm:cxn modelId="{7EB2D961-F704-4F64-BC23-9F0CFDCD519F}" srcId="{7715871A-8E4F-40E4-B51B-2C557581D835}" destId="{215FB0DA-5325-4D3D-8361-9A749BEE8301}" srcOrd="1" destOrd="0" parTransId="{5886214E-4584-4241-B7FD-A1549BC9C082}" sibTransId="{5C500EE4-03DE-4F6C-8011-16DA7892B94B}"/>
    <dgm:cxn modelId="{9E6DA74E-9FB7-4D24-B926-80FDB5519185}" type="presOf" srcId="{EA589EED-0A10-4B3E-A6E1-FC6363605083}" destId="{1DAEFA78-118D-41D2-8E92-BC912BDB1824}" srcOrd="0" destOrd="0" presId="urn:microsoft.com/office/officeart/2005/8/layout/hList1"/>
    <dgm:cxn modelId="{95DF9250-B997-4FB8-8C41-08F7E45384BC}" type="presOf" srcId="{EA6DB255-1230-47DB-9333-775CD3C6703C}" destId="{B59504FC-6620-4DCB-A102-814B4ECC5A7D}" srcOrd="0" destOrd="1" presId="urn:microsoft.com/office/officeart/2005/8/layout/hList1"/>
    <dgm:cxn modelId="{F695E871-AB28-4FC5-9B6A-15EE5E8582E0}" srcId="{F787FDEF-0782-4414-8936-D286043160F8}" destId="{EA6DB255-1230-47DB-9333-775CD3C6703C}" srcOrd="1" destOrd="0" parTransId="{1DB01C78-D388-4418-ACCB-5263D3FD1401}" sibTransId="{5D39F0CA-EB28-4CF2-AD1B-30E357BA8E71}"/>
    <dgm:cxn modelId="{ECDAA854-488A-482C-A0B7-0003C8911295}" srcId="{AEDB827A-FBA4-40EC-9B94-30BEBCDCD024}" destId="{18D6C534-47C4-4C65-BB0C-AA688A5D0C43}" srcOrd="1" destOrd="0" parTransId="{E0CBA0D0-C6DA-4310-B68E-9DEE477114B7}" sibTransId="{00CFC598-607E-44DF-8E89-2BA872D8050F}"/>
    <dgm:cxn modelId="{EBB1027B-A580-4726-8CD5-280AD67C55F5}" srcId="{AEDB827A-FBA4-40EC-9B94-30BEBCDCD024}" destId="{EA589EED-0A10-4B3E-A6E1-FC6363605083}" srcOrd="2" destOrd="0" parTransId="{FCD58562-43B7-4102-B9EE-FBCD45E9164C}" sibTransId="{11211BB2-9A6F-47FA-B972-79AFC1C658AF}"/>
    <dgm:cxn modelId="{EA8023A8-D6C2-4A15-880B-01319BD4C389}" type="presOf" srcId="{7715871A-8E4F-40E4-B51B-2C557581D835}" destId="{53050D2E-D34E-4597-97FB-63C2B5C64113}" srcOrd="0" destOrd="0" presId="urn:microsoft.com/office/officeart/2005/8/layout/hList1"/>
    <dgm:cxn modelId="{0699A4B0-6FFC-464C-9223-966FAABF29EB}" type="presOf" srcId="{906F8BB5-4F61-4C0D-8E3E-B69B0AF76F27}" destId="{53050D2E-D34E-4597-97FB-63C2B5C64113}" srcOrd="0" destOrd="4" presId="urn:microsoft.com/office/officeart/2005/8/layout/hList1"/>
    <dgm:cxn modelId="{EFFAF4C4-7457-4975-BEFC-D166E4BD701F}" type="presOf" srcId="{EF755F11-91FA-4EE2-A87F-8CFEB411A5BE}" destId="{EB31EAAE-5F00-4FCC-B51E-F7582C37DFAE}" srcOrd="0" destOrd="0" presId="urn:microsoft.com/office/officeart/2005/8/layout/hList1"/>
    <dgm:cxn modelId="{DA533CC7-C9FB-4C4F-9A86-2A4531A29687}" type="presOf" srcId="{215FB0DA-5325-4D3D-8361-9A749BEE8301}" destId="{53050D2E-D34E-4597-97FB-63C2B5C64113}" srcOrd="0" destOrd="2" presId="urn:microsoft.com/office/officeart/2005/8/layout/hList1"/>
    <dgm:cxn modelId="{DB8CB9CB-0657-42B4-9C94-C6CEE5AC08EB}" type="presOf" srcId="{F787FDEF-0782-4414-8936-D286043160F8}" destId="{DD4419AA-34B4-4DC1-BA79-DE45EF3D3776}" srcOrd="0" destOrd="0" presId="urn:microsoft.com/office/officeart/2005/8/layout/hList1"/>
    <dgm:cxn modelId="{9EE1E2D1-7BC3-4FB5-BEC5-5103FDB47D82}" type="presOf" srcId="{18D6C534-47C4-4C65-BB0C-AA688A5D0C43}" destId="{0D2222AC-4D7D-4EE3-8FBB-D2EEA368EDDD}" srcOrd="0" destOrd="0" presId="urn:microsoft.com/office/officeart/2005/8/layout/hList1"/>
    <dgm:cxn modelId="{989680E5-7DFF-46A2-B03A-BF72641A6F49}" type="presOf" srcId="{BE902971-B5CF-491A-A6E2-299CDF3952D9}" destId="{B59504FC-6620-4DCB-A102-814B4ECC5A7D}" srcOrd="0" destOrd="0" presId="urn:microsoft.com/office/officeart/2005/8/layout/hList1"/>
    <dgm:cxn modelId="{C9B5E7EB-0B65-4C6B-93FC-08A972208A05}" srcId="{18D6C534-47C4-4C65-BB0C-AA688A5D0C43}" destId="{7715871A-8E4F-40E4-B51B-2C557581D835}" srcOrd="0" destOrd="0" parTransId="{2017A22D-1D8D-45CE-8CE7-A829F7B0A641}" sibTransId="{BC9B63B2-DA31-49A7-8D51-0502EC9F8F51}"/>
    <dgm:cxn modelId="{75B4B9F0-C027-49CC-A72D-D2DF6CCEE0BA}" srcId="{EA589EED-0A10-4B3E-A6E1-FC6363605083}" destId="{B322AE69-C647-46C2-9196-B9681E668748}" srcOrd="1" destOrd="0" parTransId="{B81AB691-D25A-4E8F-806F-099CCD400857}" sibTransId="{A4B347EC-5F4A-4DD2-8424-2E26B648B1A5}"/>
    <dgm:cxn modelId="{EDACD9F0-F351-4883-8F14-BBDF36203F1E}" type="presOf" srcId="{B322AE69-C647-46C2-9196-B9681E668748}" destId="{EB31EAAE-5F00-4FCC-B51E-F7582C37DFAE}" srcOrd="0" destOrd="1" presId="urn:microsoft.com/office/officeart/2005/8/layout/hList1"/>
    <dgm:cxn modelId="{C28D56FF-0278-405B-8201-6CA828B43B43}" srcId="{EA589EED-0A10-4B3E-A6E1-FC6363605083}" destId="{EF755F11-91FA-4EE2-A87F-8CFEB411A5BE}" srcOrd="0" destOrd="0" parTransId="{2A6A65F2-CA1D-4F8C-ADF6-2B7EB37B279F}" sibTransId="{E34B7697-06A5-4C8F-9473-722840886AAF}"/>
    <dgm:cxn modelId="{B8354528-0037-43DF-BCB0-CCE87E18626E}" type="presParOf" srcId="{7BC34309-F560-4EB3-85BE-7D1C93EB6B47}" destId="{5D5E712A-9424-4CD3-B4B3-B123A304CEC6}" srcOrd="0" destOrd="0" presId="urn:microsoft.com/office/officeart/2005/8/layout/hList1"/>
    <dgm:cxn modelId="{36B4103B-259E-4053-B353-92E8B01A470F}" type="presParOf" srcId="{5D5E712A-9424-4CD3-B4B3-B123A304CEC6}" destId="{DD4419AA-34B4-4DC1-BA79-DE45EF3D3776}" srcOrd="0" destOrd="0" presId="urn:microsoft.com/office/officeart/2005/8/layout/hList1"/>
    <dgm:cxn modelId="{9BE02AC3-8759-44B2-AFB5-FEFEBB8DAA2A}" type="presParOf" srcId="{5D5E712A-9424-4CD3-B4B3-B123A304CEC6}" destId="{B59504FC-6620-4DCB-A102-814B4ECC5A7D}" srcOrd="1" destOrd="0" presId="urn:microsoft.com/office/officeart/2005/8/layout/hList1"/>
    <dgm:cxn modelId="{3FE9C5F9-B7F6-452F-BAAE-B353AE2B6C60}" type="presParOf" srcId="{7BC34309-F560-4EB3-85BE-7D1C93EB6B47}" destId="{3B705411-08E0-49E7-B29B-95D972EB02C1}" srcOrd="1" destOrd="0" presId="urn:microsoft.com/office/officeart/2005/8/layout/hList1"/>
    <dgm:cxn modelId="{8CEF8337-2E70-4714-8C14-5D16B0657AB0}" type="presParOf" srcId="{7BC34309-F560-4EB3-85BE-7D1C93EB6B47}" destId="{561DC22A-0EB9-408B-A502-AB551B93A907}" srcOrd="2" destOrd="0" presId="urn:microsoft.com/office/officeart/2005/8/layout/hList1"/>
    <dgm:cxn modelId="{57911C66-47AF-4C11-88D5-1900F58E0226}" type="presParOf" srcId="{561DC22A-0EB9-408B-A502-AB551B93A907}" destId="{0D2222AC-4D7D-4EE3-8FBB-D2EEA368EDDD}" srcOrd="0" destOrd="0" presId="urn:microsoft.com/office/officeart/2005/8/layout/hList1"/>
    <dgm:cxn modelId="{99F92E26-6EE0-4408-9FEB-6B30108B70A8}" type="presParOf" srcId="{561DC22A-0EB9-408B-A502-AB551B93A907}" destId="{53050D2E-D34E-4597-97FB-63C2B5C64113}" srcOrd="1" destOrd="0" presId="urn:microsoft.com/office/officeart/2005/8/layout/hList1"/>
    <dgm:cxn modelId="{737AEA5B-6857-4AF0-B619-17104D329E6B}" type="presParOf" srcId="{7BC34309-F560-4EB3-85BE-7D1C93EB6B47}" destId="{3509D701-7E47-4740-B149-3E31C1417B71}" srcOrd="3" destOrd="0" presId="urn:microsoft.com/office/officeart/2005/8/layout/hList1"/>
    <dgm:cxn modelId="{1781E158-24AE-473F-9840-B1B483BB1719}" type="presParOf" srcId="{7BC34309-F560-4EB3-85BE-7D1C93EB6B47}" destId="{15F11EBD-6333-4D97-8AB9-05DDD74D179E}" srcOrd="4" destOrd="0" presId="urn:microsoft.com/office/officeart/2005/8/layout/hList1"/>
    <dgm:cxn modelId="{2B8A8297-6F69-4E8C-9BAD-2B2A26EDD53B}" type="presParOf" srcId="{15F11EBD-6333-4D97-8AB9-05DDD74D179E}" destId="{1DAEFA78-118D-41D2-8E92-BC912BDB1824}" srcOrd="0" destOrd="0" presId="urn:microsoft.com/office/officeart/2005/8/layout/hList1"/>
    <dgm:cxn modelId="{F03AF65F-8223-42D9-84A7-AA677B8BED48}" type="presParOf" srcId="{15F11EBD-6333-4D97-8AB9-05DDD74D179E}" destId="{EB31EAAE-5F00-4FCC-B51E-F7582C37DF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419AA-34B4-4DC1-BA79-DE45EF3D3776}">
      <dsp:nvSpPr>
        <dsp:cNvPr id="0" name=""/>
        <dsp:cNvSpPr/>
      </dsp:nvSpPr>
      <dsp:spPr>
        <a:xfrm>
          <a:off x="3286" y="68088"/>
          <a:ext cx="3203971" cy="111959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Build your core objectives based on </a:t>
          </a:r>
          <a:r>
            <a:rPr lang="en-US" sz="2200" u="sng" kern="1200" dirty="0"/>
            <a:t>user’s objectives</a:t>
          </a:r>
          <a:endParaRPr lang="en-US" sz="2200" kern="1200" dirty="0"/>
        </a:p>
      </dsp:txBody>
      <dsp:txXfrm>
        <a:off x="3286" y="68088"/>
        <a:ext cx="3203971" cy="1119591"/>
      </dsp:txXfrm>
    </dsp:sp>
    <dsp:sp modelId="{B59504FC-6620-4DCB-A102-814B4ECC5A7D}">
      <dsp:nvSpPr>
        <dsp:cNvPr id="0" name=""/>
        <dsp:cNvSpPr/>
      </dsp:nvSpPr>
      <dsp:spPr>
        <a:xfrm>
          <a:off x="3286" y="1187679"/>
          <a:ext cx="3203971" cy="28987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Talk to your users first – build real-world personas and stories</a:t>
          </a:r>
        </a:p>
        <a:p>
          <a:pPr marL="228600" lvl="1" indent="-228600" algn="l" defTabSz="977900">
            <a:lnSpc>
              <a:spcPct val="90000"/>
            </a:lnSpc>
            <a:spcBef>
              <a:spcPct val="0"/>
            </a:spcBef>
            <a:spcAft>
              <a:spcPct val="15000"/>
            </a:spcAft>
            <a:buChar char="•"/>
          </a:pPr>
          <a:r>
            <a:rPr lang="en-US" sz="2200" kern="1200" dirty="0"/>
            <a:t>Focus on building value for users first</a:t>
          </a:r>
        </a:p>
        <a:p>
          <a:pPr marL="228600" lvl="1" indent="-228600" algn="l" defTabSz="977900">
            <a:lnSpc>
              <a:spcPct val="90000"/>
            </a:lnSpc>
            <a:spcBef>
              <a:spcPct val="0"/>
            </a:spcBef>
            <a:spcAft>
              <a:spcPct val="15000"/>
            </a:spcAft>
            <a:buChar char="•"/>
          </a:pPr>
          <a:r>
            <a:rPr lang="en-US" sz="2200" kern="1200" dirty="0"/>
            <a:t>Make time for user feedback early so you can iterate</a:t>
          </a:r>
        </a:p>
      </dsp:txBody>
      <dsp:txXfrm>
        <a:off x="3286" y="1187679"/>
        <a:ext cx="3203971" cy="2898720"/>
      </dsp:txXfrm>
    </dsp:sp>
    <dsp:sp modelId="{0D2222AC-4D7D-4EE3-8FBB-D2EEA368EDDD}">
      <dsp:nvSpPr>
        <dsp:cNvPr id="0" name=""/>
        <dsp:cNvSpPr/>
      </dsp:nvSpPr>
      <dsp:spPr>
        <a:xfrm>
          <a:off x="3655814" y="68088"/>
          <a:ext cx="3203971" cy="1119591"/>
        </a:xfrm>
        <a:prstGeom prst="rect">
          <a:avLst/>
        </a:prstGeom>
        <a:solidFill>
          <a:schemeClr val="accent4">
            <a:hueOff val="-7361661"/>
            <a:satOff val="8429"/>
            <a:lumOff val="-4804"/>
            <a:alphaOff val="0"/>
          </a:schemeClr>
        </a:solidFill>
        <a:ln w="12700" cap="flat" cmpd="sng" algn="ctr">
          <a:solidFill>
            <a:schemeClr val="accent4">
              <a:hueOff val="-7361661"/>
              <a:satOff val="8429"/>
              <a:lumOff val="-480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Make POUR decisions</a:t>
          </a:r>
        </a:p>
      </dsp:txBody>
      <dsp:txXfrm>
        <a:off x="3655814" y="68088"/>
        <a:ext cx="3203971" cy="1119591"/>
      </dsp:txXfrm>
    </dsp:sp>
    <dsp:sp modelId="{53050D2E-D34E-4597-97FB-63C2B5C64113}">
      <dsp:nvSpPr>
        <dsp:cNvPr id="0" name=""/>
        <dsp:cNvSpPr/>
      </dsp:nvSpPr>
      <dsp:spPr>
        <a:xfrm>
          <a:off x="3655814" y="1187679"/>
          <a:ext cx="3203971" cy="2898720"/>
        </a:xfrm>
        <a:prstGeom prst="rect">
          <a:avLst/>
        </a:prstGeom>
        <a:solidFill>
          <a:schemeClr val="accent4">
            <a:tint val="40000"/>
            <a:alpha val="90000"/>
            <a:hueOff val="-7414978"/>
            <a:satOff val="3395"/>
            <a:lumOff val="-434"/>
            <a:alphaOff val="0"/>
          </a:schemeClr>
        </a:solidFill>
        <a:ln w="12700" cap="flat" cmpd="sng" algn="ctr">
          <a:solidFill>
            <a:schemeClr val="accent4">
              <a:tint val="40000"/>
              <a:alpha val="90000"/>
              <a:hueOff val="-7414978"/>
              <a:satOff val="3395"/>
              <a:lumOff val="-4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Ensure every aspect from mockup to prototype and beta is:</a:t>
          </a:r>
        </a:p>
        <a:p>
          <a:pPr marL="457200" lvl="2" indent="-228600" algn="l" defTabSz="977900">
            <a:lnSpc>
              <a:spcPct val="90000"/>
            </a:lnSpc>
            <a:spcBef>
              <a:spcPct val="0"/>
            </a:spcBef>
            <a:spcAft>
              <a:spcPct val="15000"/>
            </a:spcAft>
            <a:buChar char="•"/>
          </a:pPr>
          <a:r>
            <a:rPr lang="en-US" sz="2200" kern="1200" dirty="0"/>
            <a:t>Perceivable</a:t>
          </a:r>
        </a:p>
        <a:p>
          <a:pPr marL="457200" lvl="2" indent="-228600" algn="l" defTabSz="977900">
            <a:lnSpc>
              <a:spcPct val="90000"/>
            </a:lnSpc>
            <a:spcBef>
              <a:spcPct val="0"/>
            </a:spcBef>
            <a:spcAft>
              <a:spcPct val="15000"/>
            </a:spcAft>
            <a:buChar char="•"/>
          </a:pPr>
          <a:r>
            <a:rPr lang="en-US" sz="2200" kern="1200" dirty="0"/>
            <a:t>Operable</a:t>
          </a:r>
        </a:p>
        <a:p>
          <a:pPr marL="457200" lvl="2" indent="-228600" algn="l" defTabSz="977900">
            <a:lnSpc>
              <a:spcPct val="90000"/>
            </a:lnSpc>
            <a:spcBef>
              <a:spcPct val="0"/>
            </a:spcBef>
            <a:spcAft>
              <a:spcPct val="15000"/>
            </a:spcAft>
            <a:buChar char="•"/>
          </a:pPr>
          <a:r>
            <a:rPr lang="en-US" sz="2200" kern="1200" dirty="0"/>
            <a:t>Understandable</a:t>
          </a:r>
        </a:p>
        <a:p>
          <a:pPr marL="457200" lvl="2" indent="-228600" algn="l" defTabSz="977900">
            <a:lnSpc>
              <a:spcPct val="90000"/>
            </a:lnSpc>
            <a:spcBef>
              <a:spcPct val="0"/>
            </a:spcBef>
            <a:spcAft>
              <a:spcPct val="15000"/>
            </a:spcAft>
            <a:buChar char="•"/>
          </a:pPr>
          <a:r>
            <a:rPr lang="en-US" sz="2200" kern="1200" dirty="0"/>
            <a:t>Robust</a:t>
          </a:r>
        </a:p>
      </dsp:txBody>
      <dsp:txXfrm>
        <a:off x="3655814" y="1187679"/>
        <a:ext cx="3203971" cy="2898720"/>
      </dsp:txXfrm>
    </dsp:sp>
    <dsp:sp modelId="{1DAEFA78-118D-41D2-8E92-BC912BDB1824}">
      <dsp:nvSpPr>
        <dsp:cNvPr id="0" name=""/>
        <dsp:cNvSpPr/>
      </dsp:nvSpPr>
      <dsp:spPr>
        <a:xfrm>
          <a:off x="7308342" y="68088"/>
          <a:ext cx="3203971" cy="1119591"/>
        </a:xfrm>
        <a:prstGeom prst="rect">
          <a:avLst/>
        </a:prstGeom>
        <a:solidFill>
          <a:schemeClr val="accent4">
            <a:hueOff val="-14723321"/>
            <a:satOff val="16858"/>
            <a:lumOff val="-9607"/>
            <a:alphaOff val="0"/>
          </a:schemeClr>
        </a:solidFill>
        <a:ln w="12700" cap="flat" cmpd="sng" algn="ctr">
          <a:solidFill>
            <a:schemeClr val="accent4">
              <a:hueOff val="-14723321"/>
              <a:satOff val="16858"/>
              <a:lumOff val="-960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Define &amp; design for inclusive experiences</a:t>
          </a:r>
        </a:p>
      </dsp:txBody>
      <dsp:txXfrm>
        <a:off x="7308342" y="68088"/>
        <a:ext cx="3203971" cy="1119591"/>
      </dsp:txXfrm>
    </dsp:sp>
    <dsp:sp modelId="{EB31EAAE-5F00-4FCC-B51E-F7582C37DFAE}">
      <dsp:nvSpPr>
        <dsp:cNvPr id="0" name=""/>
        <dsp:cNvSpPr/>
      </dsp:nvSpPr>
      <dsp:spPr>
        <a:xfrm>
          <a:off x="7308342" y="1187679"/>
          <a:ext cx="3203971" cy="2898720"/>
        </a:xfrm>
        <a:prstGeom prst="rect">
          <a:avLst/>
        </a:prstGeom>
        <a:solidFill>
          <a:schemeClr val="accent4">
            <a:tint val="40000"/>
            <a:alpha val="90000"/>
            <a:hueOff val="-14829956"/>
            <a:satOff val="6790"/>
            <a:lumOff val="-868"/>
            <a:alphaOff val="0"/>
          </a:schemeClr>
        </a:solidFill>
        <a:ln w="12700" cap="flat" cmpd="sng" algn="ctr">
          <a:solidFill>
            <a:schemeClr val="accent4">
              <a:tint val="40000"/>
              <a:alpha val="90000"/>
              <a:hueOff val="-14829956"/>
              <a:satOff val="6790"/>
              <a:lumOff val="-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Business goals can't be achieved if users hate your application or cannot use it</a:t>
          </a:r>
        </a:p>
        <a:p>
          <a:pPr marL="228600" lvl="1" indent="-228600" algn="l" defTabSz="977900">
            <a:lnSpc>
              <a:spcPct val="90000"/>
            </a:lnSpc>
            <a:spcBef>
              <a:spcPct val="0"/>
            </a:spcBef>
            <a:spcAft>
              <a:spcPct val="15000"/>
            </a:spcAft>
            <a:buChar char="•"/>
          </a:pPr>
          <a:r>
            <a:rPr lang="en-US" sz="2200" kern="1200" dirty="0"/>
            <a:t>Inclusive experiences benefit everyone</a:t>
          </a:r>
        </a:p>
      </dsp:txBody>
      <dsp:txXfrm>
        <a:off x="7308342" y="1187679"/>
        <a:ext cx="3203971" cy="28987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6CAAB-BAB4-4144-9CAF-093AE01002C3}" type="datetimeFigureOut">
              <a:rPr lang="en-US" smtClean="0"/>
              <a:t>3/23/2018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C1600-5E64-4568-BB3E-7B79DFB965D6}" type="slidenum">
              <a:rPr lang="en-US" smtClean="0"/>
              <a:t>‹#›</a:t>
            </a:fld>
            <a:endParaRPr lang="en-US" dirty="0"/>
          </a:p>
        </p:txBody>
      </p:sp>
    </p:spTree>
    <p:extLst>
      <p:ext uri="{BB962C8B-B14F-4D97-AF65-F5344CB8AC3E}">
        <p14:creationId xmlns:p14="http://schemas.microsoft.com/office/powerpoint/2010/main" val="264882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a:t>
            </a:fld>
            <a:endParaRPr lang="en-US" dirty="0"/>
          </a:p>
        </p:txBody>
      </p:sp>
    </p:spTree>
    <p:extLst>
      <p:ext uri="{BB962C8B-B14F-4D97-AF65-F5344CB8AC3E}">
        <p14:creationId xmlns:p14="http://schemas.microsoft.com/office/powerpoint/2010/main" val="1028435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10</a:t>
            </a:fld>
            <a:endParaRPr lang="en-US" dirty="0"/>
          </a:p>
        </p:txBody>
      </p:sp>
    </p:spTree>
    <p:extLst>
      <p:ext uri="{BB962C8B-B14F-4D97-AF65-F5344CB8AC3E}">
        <p14:creationId xmlns:p14="http://schemas.microsoft.com/office/powerpoint/2010/main" val="38658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11</a:t>
            </a:fld>
            <a:endParaRPr lang="en-US" dirty="0"/>
          </a:p>
        </p:txBody>
      </p:sp>
    </p:spTree>
    <p:extLst>
      <p:ext uri="{BB962C8B-B14F-4D97-AF65-F5344CB8AC3E}">
        <p14:creationId xmlns:p14="http://schemas.microsoft.com/office/powerpoint/2010/main" val="148761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12</a:t>
            </a:fld>
            <a:endParaRPr lang="en-US" dirty="0"/>
          </a:p>
        </p:txBody>
      </p:sp>
    </p:spTree>
    <p:extLst>
      <p:ext uri="{BB962C8B-B14F-4D97-AF65-F5344CB8AC3E}">
        <p14:creationId xmlns:p14="http://schemas.microsoft.com/office/powerpoint/2010/main" val="391280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13</a:t>
            </a:fld>
            <a:endParaRPr lang="en-US" dirty="0"/>
          </a:p>
        </p:txBody>
      </p:sp>
    </p:spTree>
    <p:extLst>
      <p:ext uri="{BB962C8B-B14F-4D97-AF65-F5344CB8AC3E}">
        <p14:creationId xmlns:p14="http://schemas.microsoft.com/office/powerpoint/2010/main" val="927607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14</a:t>
            </a:fld>
            <a:endParaRPr lang="en-US" dirty="0"/>
          </a:p>
        </p:txBody>
      </p:sp>
    </p:spTree>
    <p:extLst>
      <p:ext uri="{BB962C8B-B14F-4D97-AF65-F5344CB8AC3E}">
        <p14:creationId xmlns:p14="http://schemas.microsoft.com/office/powerpoint/2010/main" val="1931627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15</a:t>
            </a:fld>
            <a:endParaRPr lang="en-US" dirty="0"/>
          </a:p>
        </p:txBody>
      </p:sp>
    </p:spTree>
    <p:extLst>
      <p:ext uri="{BB962C8B-B14F-4D97-AF65-F5344CB8AC3E}">
        <p14:creationId xmlns:p14="http://schemas.microsoft.com/office/powerpoint/2010/main" val="169022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16</a:t>
            </a:fld>
            <a:endParaRPr lang="en-US" dirty="0"/>
          </a:p>
        </p:txBody>
      </p:sp>
    </p:spTree>
    <p:extLst>
      <p:ext uri="{BB962C8B-B14F-4D97-AF65-F5344CB8AC3E}">
        <p14:creationId xmlns:p14="http://schemas.microsoft.com/office/powerpoint/2010/main" val="1745969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17</a:t>
            </a:fld>
            <a:endParaRPr lang="en-US" dirty="0"/>
          </a:p>
        </p:txBody>
      </p:sp>
    </p:spTree>
    <p:extLst>
      <p:ext uri="{BB962C8B-B14F-4D97-AF65-F5344CB8AC3E}">
        <p14:creationId xmlns:p14="http://schemas.microsoft.com/office/powerpoint/2010/main" val="2075932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18</a:t>
            </a:fld>
            <a:endParaRPr lang="en-US" dirty="0"/>
          </a:p>
        </p:txBody>
      </p:sp>
    </p:spTree>
    <p:extLst>
      <p:ext uri="{BB962C8B-B14F-4D97-AF65-F5344CB8AC3E}">
        <p14:creationId xmlns:p14="http://schemas.microsoft.com/office/powerpoint/2010/main" val="2756194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19</a:t>
            </a:fld>
            <a:endParaRPr lang="en-US" dirty="0"/>
          </a:p>
        </p:txBody>
      </p:sp>
    </p:spTree>
    <p:extLst>
      <p:ext uri="{BB962C8B-B14F-4D97-AF65-F5344CB8AC3E}">
        <p14:creationId xmlns:p14="http://schemas.microsoft.com/office/powerpoint/2010/main" val="107388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a:t>
            </a:fld>
            <a:endParaRPr lang="en-US" dirty="0"/>
          </a:p>
        </p:txBody>
      </p:sp>
    </p:spTree>
    <p:extLst>
      <p:ext uri="{BB962C8B-B14F-4D97-AF65-F5344CB8AC3E}">
        <p14:creationId xmlns:p14="http://schemas.microsoft.com/office/powerpoint/2010/main" val="734474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20</a:t>
            </a:fld>
            <a:endParaRPr lang="en-US" dirty="0"/>
          </a:p>
        </p:txBody>
      </p:sp>
    </p:spTree>
    <p:extLst>
      <p:ext uri="{BB962C8B-B14F-4D97-AF65-F5344CB8AC3E}">
        <p14:creationId xmlns:p14="http://schemas.microsoft.com/office/powerpoint/2010/main" val="3639825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21</a:t>
            </a:fld>
            <a:endParaRPr lang="en-US" dirty="0"/>
          </a:p>
        </p:txBody>
      </p:sp>
    </p:spTree>
    <p:extLst>
      <p:ext uri="{BB962C8B-B14F-4D97-AF65-F5344CB8AC3E}">
        <p14:creationId xmlns:p14="http://schemas.microsoft.com/office/powerpoint/2010/main" val="4097595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22</a:t>
            </a:fld>
            <a:endParaRPr lang="en-US" dirty="0"/>
          </a:p>
        </p:txBody>
      </p:sp>
    </p:spTree>
    <p:extLst>
      <p:ext uri="{BB962C8B-B14F-4D97-AF65-F5344CB8AC3E}">
        <p14:creationId xmlns:p14="http://schemas.microsoft.com/office/powerpoint/2010/main" val="820110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23</a:t>
            </a:fld>
            <a:endParaRPr lang="en-US" dirty="0"/>
          </a:p>
        </p:txBody>
      </p:sp>
    </p:spTree>
    <p:extLst>
      <p:ext uri="{BB962C8B-B14F-4D97-AF65-F5344CB8AC3E}">
        <p14:creationId xmlns:p14="http://schemas.microsoft.com/office/powerpoint/2010/main" val="503589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24</a:t>
            </a:fld>
            <a:endParaRPr lang="en-US" dirty="0"/>
          </a:p>
        </p:txBody>
      </p:sp>
    </p:spTree>
    <p:extLst>
      <p:ext uri="{BB962C8B-B14F-4D97-AF65-F5344CB8AC3E}">
        <p14:creationId xmlns:p14="http://schemas.microsoft.com/office/powerpoint/2010/main" val="2218723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25</a:t>
            </a:fld>
            <a:endParaRPr lang="en-US" dirty="0"/>
          </a:p>
        </p:txBody>
      </p:sp>
    </p:spTree>
    <p:extLst>
      <p:ext uri="{BB962C8B-B14F-4D97-AF65-F5344CB8AC3E}">
        <p14:creationId xmlns:p14="http://schemas.microsoft.com/office/powerpoint/2010/main" val="2590876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26</a:t>
            </a:fld>
            <a:endParaRPr lang="en-US" dirty="0"/>
          </a:p>
        </p:txBody>
      </p:sp>
    </p:spTree>
    <p:extLst>
      <p:ext uri="{BB962C8B-B14F-4D97-AF65-F5344CB8AC3E}">
        <p14:creationId xmlns:p14="http://schemas.microsoft.com/office/powerpoint/2010/main" val="423040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27</a:t>
            </a:fld>
            <a:endParaRPr lang="en-US" dirty="0"/>
          </a:p>
        </p:txBody>
      </p:sp>
    </p:spTree>
    <p:extLst>
      <p:ext uri="{BB962C8B-B14F-4D97-AF65-F5344CB8AC3E}">
        <p14:creationId xmlns:p14="http://schemas.microsoft.com/office/powerpoint/2010/main" val="4275913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28</a:t>
            </a:fld>
            <a:endParaRPr lang="en-US" dirty="0"/>
          </a:p>
        </p:txBody>
      </p:sp>
    </p:spTree>
    <p:extLst>
      <p:ext uri="{BB962C8B-B14F-4D97-AF65-F5344CB8AC3E}">
        <p14:creationId xmlns:p14="http://schemas.microsoft.com/office/powerpoint/2010/main" val="3110839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29</a:t>
            </a:fld>
            <a:endParaRPr lang="en-US" dirty="0"/>
          </a:p>
        </p:txBody>
      </p:sp>
    </p:spTree>
    <p:extLst>
      <p:ext uri="{BB962C8B-B14F-4D97-AF65-F5344CB8AC3E}">
        <p14:creationId xmlns:p14="http://schemas.microsoft.com/office/powerpoint/2010/main" val="135194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3</a:t>
            </a:fld>
            <a:endParaRPr lang="en-US" dirty="0"/>
          </a:p>
        </p:txBody>
      </p:sp>
    </p:spTree>
    <p:extLst>
      <p:ext uri="{BB962C8B-B14F-4D97-AF65-F5344CB8AC3E}">
        <p14:creationId xmlns:p14="http://schemas.microsoft.com/office/powerpoint/2010/main" val="2508764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30</a:t>
            </a:fld>
            <a:endParaRPr lang="en-US" dirty="0"/>
          </a:p>
        </p:txBody>
      </p:sp>
    </p:spTree>
    <p:extLst>
      <p:ext uri="{BB962C8B-B14F-4D97-AF65-F5344CB8AC3E}">
        <p14:creationId xmlns:p14="http://schemas.microsoft.com/office/powerpoint/2010/main" val="418583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31</a:t>
            </a:fld>
            <a:endParaRPr lang="en-US" dirty="0"/>
          </a:p>
        </p:txBody>
      </p:sp>
    </p:spTree>
    <p:extLst>
      <p:ext uri="{BB962C8B-B14F-4D97-AF65-F5344CB8AC3E}">
        <p14:creationId xmlns:p14="http://schemas.microsoft.com/office/powerpoint/2010/main" val="1537075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AC1600-5E64-4568-BB3E-7B79DFB965D6}" type="slidenum">
              <a:rPr lang="en-US" smtClean="0"/>
              <a:t>32</a:t>
            </a:fld>
            <a:endParaRPr lang="en-US" dirty="0"/>
          </a:p>
        </p:txBody>
      </p:sp>
    </p:spTree>
    <p:extLst>
      <p:ext uri="{BB962C8B-B14F-4D97-AF65-F5344CB8AC3E}">
        <p14:creationId xmlns:p14="http://schemas.microsoft.com/office/powerpoint/2010/main" val="982481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AC1600-5E64-4568-BB3E-7B79DFB965D6}" type="slidenum">
              <a:rPr lang="en-US" smtClean="0"/>
              <a:t>33</a:t>
            </a:fld>
            <a:endParaRPr lang="en-US" dirty="0"/>
          </a:p>
        </p:txBody>
      </p:sp>
    </p:spTree>
    <p:extLst>
      <p:ext uri="{BB962C8B-B14F-4D97-AF65-F5344CB8AC3E}">
        <p14:creationId xmlns:p14="http://schemas.microsoft.com/office/powerpoint/2010/main" val="2375925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5DE26-0FD0-4362-A7AC-FCA53925A225}" type="slidenum">
              <a:rPr lang="en-US" smtClean="0"/>
              <a:t>34</a:t>
            </a:fld>
            <a:endParaRPr lang="en-US" dirty="0"/>
          </a:p>
        </p:txBody>
      </p:sp>
    </p:spTree>
    <p:extLst>
      <p:ext uri="{BB962C8B-B14F-4D97-AF65-F5344CB8AC3E}">
        <p14:creationId xmlns:p14="http://schemas.microsoft.com/office/powerpoint/2010/main" val="3033170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5DE26-0FD0-4362-A7AC-FCA53925A225}" type="slidenum">
              <a:rPr lang="en-US" smtClean="0"/>
              <a:t>35</a:t>
            </a:fld>
            <a:endParaRPr lang="en-US" dirty="0"/>
          </a:p>
        </p:txBody>
      </p:sp>
    </p:spTree>
    <p:extLst>
      <p:ext uri="{BB962C8B-B14F-4D97-AF65-F5344CB8AC3E}">
        <p14:creationId xmlns:p14="http://schemas.microsoft.com/office/powerpoint/2010/main" val="118705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4</a:t>
            </a:fld>
            <a:endParaRPr lang="en-US" dirty="0"/>
          </a:p>
        </p:txBody>
      </p:sp>
    </p:spTree>
    <p:extLst>
      <p:ext uri="{BB962C8B-B14F-4D97-AF65-F5344CB8AC3E}">
        <p14:creationId xmlns:p14="http://schemas.microsoft.com/office/powerpoint/2010/main" val="1868987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5</a:t>
            </a:fld>
            <a:endParaRPr lang="en-US" dirty="0"/>
          </a:p>
        </p:txBody>
      </p:sp>
    </p:spTree>
    <p:extLst>
      <p:ext uri="{BB962C8B-B14F-4D97-AF65-F5344CB8AC3E}">
        <p14:creationId xmlns:p14="http://schemas.microsoft.com/office/powerpoint/2010/main" val="208445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Stack Overflow and adele.uxpin.com</a:t>
            </a:r>
          </a:p>
        </p:txBody>
      </p:sp>
      <p:sp>
        <p:nvSpPr>
          <p:cNvPr id="4" name="Slide Number Placeholder 3"/>
          <p:cNvSpPr>
            <a:spLocks noGrp="1"/>
          </p:cNvSpPr>
          <p:nvPr>
            <p:ph type="sldNum" sz="quarter" idx="10"/>
          </p:nvPr>
        </p:nvSpPr>
        <p:spPr/>
        <p:txBody>
          <a:bodyPr/>
          <a:lstStyle/>
          <a:p>
            <a:fld id="{54AC1600-5E64-4568-BB3E-7B79DFB965D6}" type="slidenum">
              <a:rPr lang="en-US" smtClean="0"/>
              <a:t>6</a:t>
            </a:fld>
            <a:endParaRPr lang="en-US" dirty="0"/>
          </a:p>
        </p:txBody>
      </p:sp>
    </p:spTree>
    <p:extLst>
      <p:ext uri="{BB962C8B-B14F-4D97-AF65-F5344CB8AC3E}">
        <p14:creationId xmlns:p14="http://schemas.microsoft.com/office/powerpoint/2010/main" val="179836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Stack Overflow and adele.uxpin.com</a:t>
            </a:r>
          </a:p>
        </p:txBody>
      </p:sp>
      <p:sp>
        <p:nvSpPr>
          <p:cNvPr id="4" name="Slide Number Placeholder 3"/>
          <p:cNvSpPr>
            <a:spLocks noGrp="1"/>
          </p:cNvSpPr>
          <p:nvPr>
            <p:ph type="sldNum" sz="quarter" idx="10"/>
          </p:nvPr>
        </p:nvSpPr>
        <p:spPr/>
        <p:txBody>
          <a:bodyPr/>
          <a:lstStyle/>
          <a:p>
            <a:fld id="{54AC1600-5E64-4568-BB3E-7B79DFB965D6}" type="slidenum">
              <a:rPr lang="en-US" smtClean="0"/>
              <a:t>7</a:t>
            </a:fld>
            <a:endParaRPr lang="en-US" dirty="0"/>
          </a:p>
        </p:txBody>
      </p:sp>
    </p:spTree>
    <p:extLst>
      <p:ext uri="{BB962C8B-B14F-4D97-AF65-F5344CB8AC3E}">
        <p14:creationId xmlns:p14="http://schemas.microsoft.com/office/powerpoint/2010/main" val="3749225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8</a:t>
            </a:fld>
            <a:endParaRPr lang="en-US" dirty="0"/>
          </a:p>
        </p:txBody>
      </p:sp>
    </p:spTree>
    <p:extLst>
      <p:ext uri="{BB962C8B-B14F-4D97-AF65-F5344CB8AC3E}">
        <p14:creationId xmlns:p14="http://schemas.microsoft.com/office/powerpoint/2010/main" val="213752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AC1600-5E64-4568-BB3E-7B79DFB965D6}" type="slidenum">
              <a:rPr lang="en-US" smtClean="0"/>
              <a:t>9</a:t>
            </a:fld>
            <a:endParaRPr lang="en-US" dirty="0"/>
          </a:p>
        </p:txBody>
      </p:sp>
    </p:spTree>
    <p:extLst>
      <p:ext uri="{BB962C8B-B14F-4D97-AF65-F5344CB8AC3E}">
        <p14:creationId xmlns:p14="http://schemas.microsoft.com/office/powerpoint/2010/main" val="392122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2497494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391484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24186223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73674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143942631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154276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100820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251610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152173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224511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F1635E-0D3D-41E1-B7C4-C52163C5191E}" type="datetimeFigureOut">
              <a:rPr lang="en-US" smtClean="0"/>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726487-E9BD-448E-8FCB-12CFD120487A}" type="slidenum">
              <a:rPr lang="en-US" smtClean="0"/>
              <a:t>‹#›</a:t>
            </a:fld>
            <a:endParaRPr lang="en-US" dirty="0"/>
          </a:p>
        </p:txBody>
      </p:sp>
    </p:spTree>
    <p:extLst>
      <p:ext uri="{BB962C8B-B14F-4D97-AF65-F5344CB8AC3E}">
        <p14:creationId xmlns:p14="http://schemas.microsoft.com/office/powerpoint/2010/main" val="172452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1635E-0D3D-41E1-B7C4-C52163C5191E}" type="datetimeFigureOut">
              <a:rPr lang="en-US" smtClean="0"/>
              <a:t>3/23/2018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6487-E9BD-448E-8FCB-12CFD120487A}" type="slidenum">
              <a:rPr lang="en-US" smtClean="0"/>
              <a:t>‹#›</a:t>
            </a:fld>
            <a:endParaRPr lang="en-US" dirty="0"/>
          </a:p>
        </p:txBody>
      </p:sp>
    </p:spTree>
    <p:extLst>
      <p:ext uri="{BB962C8B-B14F-4D97-AF65-F5344CB8AC3E}">
        <p14:creationId xmlns:p14="http://schemas.microsoft.com/office/powerpoint/2010/main" val="413137760"/>
      </p:ext>
    </p:extLst>
  </p:cSld>
  <p:clrMap bg1="dk1" tx1="lt1" bg2="dk2" tx2="lt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Cory.Klatik@Microsoft.com"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ka.ms/ckcsun18"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mailto:cory.Klatik@microsoft.com"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inclusive-components.design/" TargetMode="External"/><Relationship Id="rId3" Type="http://schemas.openxmlformats.org/officeDocument/2006/relationships/hyperlink" Target="https://www.microsoft.com/en-us/Design/inclusive" TargetMode="External"/><Relationship Id="rId7" Type="http://schemas.openxmlformats.org/officeDocument/2006/relationships/hyperlink" Target="http://inclusivedesignprinciples.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www.nngroup.com/courses/personas/" TargetMode="External"/><Relationship Id="rId5" Type="http://schemas.openxmlformats.org/officeDocument/2006/relationships/hyperlink" Target="https://www.washington.edu/doit/what-universal-design-0" TargetMode="External"/><Relationship Id="rId4" Type="http://schemas.openxmlformats.org/officeDocument/2006/relationships/hyperlink" Target="https://www.usability.gov/what-and-why/user-centered-design.html" TargetMode="External"/><Relationship Id="rId9" Type="http://schemas.openxmlformats.org/officeDocument/2006/relationships/hyperlink" Target="https://developer.microsoft.com/en-us/fabric"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title="checklist icon">
            <a:extLst>
              <a:ext uri="{FF2B5EF4-FFF2-40B4-BE49-F238E27FC236}">
                <a16:creationId xmlns:a16="http://schemas.microsoft.com/office/drawing/2014/main" id="{1A457C7E-06EC-4BA2-BA02-F7B2D797FC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52271" y="951069"/>
            <a:ext cx="2487458" cy="2487458"/>
          </a:xfrm>
          <a:prstGeom prst="rect">
            <a:avLst/>
          </a:prstGeom>
        </p:spPr>
      </p:pic>
      <p:sp>
        <p:nvSpPr>
          <p:cNvPr id="4" name="Title 3">
            <a:extLst>
              <a:ext uri="{FF2B5EF4-FFF2-40B4-BE49-F238E27FC236}">
                <a16:creationId xmlns:a16="http://schemas.microsoft.com/office/drawing/2014/main" id="{CBFEEA7F-D744-4125-9972-5957813E44A1}"/>
              </a:ext>
            </a:extLst>
          </p:cNvPr>
          <p:cNvSpPr>
            <a:spLocks noGrp="1"/>
          </p:cNvSpPr>
          <p:nvPr>
            <p:ph type="ctrTitle"/>
          </p:nvPr>
        </p:nvSpPr>
        <p:spPr>
          <a:xfrm>
            <a:off x="707011" y="3761902"/>
            <a:ext cx="10765410" cy="1611429"/>
          </a:xfrm>
        </p:spPr>
        <p:txBody>
          <a:bodyPr anchor="b">
            <a:normAutofit/>
          </a:bodyPr>
          <a:lstStyle/>
          <a:p>
            <a:r>
              <a:rPr lang="en-US" dirty="0"/>
              <a:t>Build Your Ecosystem</a:t>
            </a:r>
          </a:p>
        </p:txBody>
      </p:sp>
      <p:sp>
        <p:nvSpPr>
          <p:cNvPr id="5" name="Subtitle 4">
            <a:extLst>
              <a:ext uri="{FF2B5EF4-FFF2-40B4-BE49-F238E27FC236}">
                <a16:creationId xmlns:a16="http://schemas.microsoft.com/office/drawing/2014/main" id="{48F8A93E-DFF9-48A2-A8D4-2E9841415CE8}"/>
              </a:ext>
            </a:extLst>
          </p:cNvPr>
          <p:cNvSpPr>
            <a:spLocks noGrp="1"/>
          </p:cNvSpPr>
          <p:nvPr>
            <p:ph type="subTitle" idx="1"/>
          </p:nvPr>
        </p:nvSpPr>
        <p:spPr>
          <a:xfrm>
            <a:off x="1376313" y="5373331"/>
            <a:ext cx="9426806" cy="719123"/>
          </a:xfrm>
        </p:spPr>
        <p:txBody>
          <a:bodyPr>
            <a:normAutofit/>
          </a:bodyPr>
          <a:lstStyle/>
          <a:p>
            <a:r>
              <a:rPr lang="en-US" sz="1700" dirty="0">
                <a:hlinkClick r:id="rId5"/>
              </a:rPr>
              <a:t>Cory.Klatik@Microsoft.com</a:t>
            </a:r>
            <a:endParaRPr lang="en-US" sz="1700" dirty="0"/>
          </a:p>
          <a:p>
            <a:r>
              <a:rPr lang="en-US" sz="1700" dirty="0"/>
              <a:t>@CKLATIK &amp; in/CKLATIK</a:t>
            </a:r>
          </a:p>
        </p:txBody>
      </p:sp>
    </p:spTree>
    <p:extLst>
      <p:ext uri="{BB962C8B-B14F-4D97-AF65-F5344CB8AC3E}">
        <p14:creationId xmlns:p14="http://schemas.microsoft.com/office/powerpoint/2010/main" val="3667235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9" title="slide background coloring">
            <a:extLst>
              <a:ext uri="{FF2B5EF4-FFF2-40B4-BE49-F238E27FC236}">
                <a16:creationId xmlns:a16="http://schemas.microsoft.com/office/drawing/2014/main" id="{2AFE5346-0C11-4B0A-BB1A-2FC46A9FE1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13" title="slide background coloring">
            <a:extLst>
              <a:ext uri="{FF2B5EF4-FFF2-40B4-BE49-F238E27FC236}">
                <a16:creationId xmlns:a16="http://schemas.microsoft.com/office/drawing/2014/main" id="{B36232B2-58C3-484A-B09E-B564B261DF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11" title="slide background coloring">
            <a:extLst>
              <a:ext uri="{FF2B5EF4-FFF2-40B4-BE49-F238E27FC236}">
                <a16:creationId xmlns:a16="http://schemas.microsoft.com/office/drawing/2014/main" id="{87101D92-CE43-49D0-A5C4-CD79975AF3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D6B794-3432-49E2-9D04-2E765A882CEC}"/>
              </a:ext>
            </a:extLst>
          </p:cNvPr>
          <p:cNvSpPr>
            <a:spLocks noGrp="1"/>
          </p:cNvSpPr>
          <p:nvPr>
            <p:ph type="title"/>
          </p:nvPr>
        </p:nvSpPr>
        <p:spPr>
          <a:xfrm>
            <a:off x="833002" y="365125"/>
            <a:ext cx="10520702" cy="1325563"/>
          </a:xfrm>
        </p:spPr>
        <p:txBody>
          <a:bodyPr>
            <a:normAutofit/>
          </a:bodyPr>
          <a:lstStyle/>
          <a:p>
            <a:r>
              <a:rPr lang="en-US" dirty="0"/>
              <a:t>How do you figure this out?</a:t>
            </a:r>
          </a:p>
        </p:txBody>
      </p:sp>
      <p:graphicFrame>
        <p:nvGraphicFramePr>
          <p:cNvPr id="26" name="Content Placeholder 2" title="3 concepts of integrating accessibility earlier in process">
            <a:extLst>
              <a:ext uri="{FF2B5EF4-FFF2-40B4-BE49-F238E27FC236}">
                <a16:creationId xmlns:a16="http://schemas.microsoft.com/office/drawing/2014/main" id="{2D4A68FD-BF35-4BAC-92E1-0E724BD19B44}"/>
              </a:ext>
            </a:extLst>
          </p:cNvPr>
          <p:cNvGraphicFramePr>
            <a:graphicFrameLocks noGrp="1"/>
          </p:cNvGraphicFramePr>
          <p:nvPr>
            <p:ph idx="1"/>
            <p:extLst>
              <p:ext uri="{D42A27DB-BD31-4B8C-83A1-F6EECF244321}">
                <p14:modId xmlns:p14="http://schemas.microsoft.com/office/powerpoint/2010/main" val="3098208518"/>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91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title="white background behind acme university logos">
            <a:extLst>
              <a:ext uri="{FF2B5EF4-FFF2-40B4-BE49-F238E27FC236}">
                <a16:creationId xmlns:a16="http://schemas.microsoft.com/office/drawing/2014/main" id="{D01830B4-03D9-4353-9BA3-9F73AFC6D201}"/>
              </a:ext>
            </a:extLst>
          </p:cNvPr>
          <p:cNvSpPr/>
          <p:nvPr/>
        </p:nvSpPr>
        <p:spPr>
          <a:xfrm>
            <a:off x="0" y="-32430"/>
            <a:ext cx="3422080" cy="6954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4BE9C-CE72-49F8-ADC6-44D45AC0CB04}"/>
              </a:ext>
            </a:extLst>
          </p:cNvPr>
          <p:cNvSpPr>
            <a:spLocks noGrp="1"/>
          </p:cNvSpPr>
          <p:nvPr>
            <p:ph type="title"/>
          </p:nvPr>
        </p:nvSpPr>
        <p:spPr>
          <a:xfrm>
            <a:off x="3684181" y="365125"/>
            <a:ext cx="8415669" cy="1325563"/>
          </a:xfrm>
        </p:spPr>
        <p:txBody>
          <a:bodyPr>
            <a:noAutofit/>
          </a:bodyPr>
          <a:lstStyle/>
          <a:p>
            <a:r>
              <a:rPr lang="en-US" dirty="0">
                <a:solidFill>
                  <a:schemeClr val="bg1"/>
                </a:solidFill>
              </a:rPr>
              <a:t>For example</a:t>
            </a:r>
            <a:endParaRPr lang="en-US" sz="3600" dirty="0">
              <a:solidFill>
                <a:schemeClr val="bg1"/>
              </a:solidFill>
            </a:endParaRPr>
          </a:p>
        </p:txBody>
      </p:sp>
      <p:sp>
        <p:nvSpPr>
          <p:cNvPr id="3" name="Content Placeholder 2">
            <a:extLst>
              <a:ext uri="{FF2B5EF4-FFF2-40B4-BE49-F238E27FC236}">
                <a16:creationId xmlns:a16="http://schemas.microsoft.com/office/drawing/2014/main" id="{BE01406E-DEF8-4E06-997B-ADC0F9F3F50C}"/>
              </a:ext>
            </a:extLst>
          </p:cNvPr>
          <p:cNvSpPr>
            <a:spLocks noGrp="1"/>
          </p:cNvSpPr>
          <p:nvPr>
            <p:ph idx="1"/>
          </p:nvPr>
        </p:nvSpPr>
        <p:spPr>
          <a:xfrm>
            <a:off x="3684182" y="1565126"/>
            <a:ext cx="8415668" cy="5144017"/>
          </a:xfrm>
        </p:spPr>
        <p:txBody>
          <a:bodyPr>
            <a:noAutofit/>
          </a:bodyPr>
          <a:lstStyle/>
          <a:p>
            <a:pPr marL="0" indent="0">
              <a:buNone/>
            </a:pPr>
            <a:r>
              <a:rPr lang="en-US" dirty="0">
                <a:solidFill>
                  <a:schemeClr val="bg1"/>
                </a:solidFill>
              </a:rPr>
              <a:t>Acme University wants to create a new course catalogue</a:t>
            </a:r>
          </a:p>
          <a:p>
            <a:r>
              <a:rPr lang="en-US" sz="2400" dirty="0">
                <a:solidFill>
                  <a:schemeClr val="bg1"/>
                </a:solidFill>
              </a:rPr>
              <a:t>The Registrar wants a fast catalogue that works on tablets, and  is intelligent – They are funding the project</a:t>
            </a:r>
          </a:p>
          <a:p>
            <a:r>
              <a:rPr lang="en-US" sz="2400" dirty="0">
                <a:solidFill>
                  <a:schemeClr val="bg1"/>
                </a:solidFill>
              </a:rPr>
              <a:t>IT needs it to connect with an database built in 2004</a:t>
            </a:r>
          </a:p>
          <a:p>
            <a:r>
              <a:rPr lang="en-US" sz="2400" dirty="0">
                <a:solidFill>
                  <a:schemeClr val="bg1"/>
                </a:solidFill>
              </a:rPr>
              <a:t>The Board wants to track what courses students view the most</a:t>
            </a:r>
          </a:p>
          <a:p>
            <a:r>
              <a:rPr lang="en-US" sz="2400" dirty="0">
                <a:solidFill>
                  <a:schemeClr val="bg1"/>
                </a:solidFill>
              </a:rPr>
              <a:t>Marketing has new branding which sets your primary colors as light green, dark green, and black with Helvetica Light or Condensed as your type-faces</a:t>
            </a:r>
          </a:p>
          <a:p>
            <a:r>
              <a:rPr lang="en-US" sz="2400" dirty="0">
                <a:solidFill>
                  <a:schemeClr val="bg1"/>
                </a:solidFill>
              </a:rPr>
              <a:t>The student + IT team building the application are skilled in ‘vanilla’ JavaScript and a couple of other tools. They  are proud of the “modern minimalist” style they have used previously</a:t>
            </a:r>
          </a:p>
          <a:p>
            <a:r>
              <a:rPr lang="en-US" sz="2400" dirty="0">
                <a:solidFill>
                  <a:schemeClr val="bg1"/>
                </a:solidFill>
              </a:rPr>
              <a:t>Students… They just want it to work and be up to date</a:t>
            </a:r>
          </a:p>
        </p:txBody>
      </p:sp>
      <p:grpSp>
        <p:nvGrpSpPr>
          <p:cNvPr id="28" name="Group 27" title="Stylized Acme University logos in various shades and combinations of green, black, and white">
            <a:extLst>
              <a:ext uri="{FF2B5EF4-FFF2-40B4-BE49-F238E27FC236}">
                <a16:creationId xmlns:a16="http://schemas.microsoft.com/office/drawing/2014/main" id="{39FD7173-8E25-41C6-AEED-3D10D50FE694}"/>
              </a:ext>
            </a:extLst>
          </p:cNvPr>
          <p:cNvGrpSpPr/>
          <p:nvPr/>
        </p:nvGrpSpPr>
        <p:grpSpPr>
          <a:xfrm>
            <a:off x="-5316" y="-32430"/>
            <a:ext cx="3475582" cy="6954756"/>
            <a:chOff x="-10072" y="-123336"/>
            <a:chExt cx="3475582" cy="6954756"/>
          </a:xfrm>
        </p:grpSpPr>
        <p:pic>
          <p:nvPicPr>
            <p:cNvPr id="13" name="Picture 12" title="acme university logo">
              <a:extLst>
                <a:ext uri="{FF2B5EF4-FFF2-40B4-BE49-F238E27FC236}">
                  <a16:creationId xmlns:a16="http://schemas.microsoft.com/office/drawing/2014/main" id="{1D7B109C-0C00-4B17-8E4E-69D6D16C3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150" y="-123336"/>
              <a:ext cx="1737360" cy="1737360"/>
            </a:xfrm>
            <a:prstGeom prst="rect">
              <a:avLst/>
            </a:prstGeom>
          </p:spPr>
        </p:pic>
        <p:pic>
          <p:nvPicPr>
            <p:cNvPr id="15" name="Picture 14" descr="A close up of a sign&#10;&#10;Description generated with very high confidence">
              <a:extLst>
                <a:ext uri="{FF2B5EF4-FFF2-40B4-BE49-F238E27FC236}">
                  <a16:creationId xmlns:a16="http://schemas.microsoft.com/office/drawing/2014/main" id="{8EC1D73C-D45C-46B9-BF54-74C49F9EF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50" y="3356700"/>
              <a:ext cx="1737360" cy="1737360"/>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5364DC5C-BC28-4C95-9532-DC4E52026B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150" y="5094060"/>
              <a:ext cx="1737360" cy="1737360"/>
            </a:xfrm>
            <a:prstGeom prst="rect">
              <a:avLst/>
            </a:prstGeom>
          </p:spPr>
        </p:pic>
        <p:pic>
          <p:nvPicPr>
            <p:cNvPr id="19" name="Picture 18" descr="A close up of a sign&#10;&#10;Description generated with very high confidence">
              <a:extLst>
                <a:ext uri="{FF2B5EF4-FFF2-40B4-BE49-F238E27FC236}">
                  <a16:creationId xmlns:a16="http://schemas.microsoft.com/office/drawing/2014/main" id="{114E8A4B-6482-4501-A5D0-0744A538FD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72" y="1615924"/>
              <a:ext cx="1737360" cy="1737360"/>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0A586BF5-0DEF-4429-9D23-389DFC89DA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72" y="5094060"/>
              <a:ext cx="1737360" cy="1737360"/>
            </a:xfrm>
            <a:prstGeom prst="rect">
              <a:avLst/>
            </a:prstGeom>
          </p:spPr>
        </p:pic>
        <p:pic>
          <p:nvPicPr>
            <p:cNvPr id="23" name="Picture 22" title="acme university logo">
              <a:extLst>
                <a:ext uri="{FF2B5EF4-FFF2-40B4-BE49-F238E27FC236}">
                  <a16:creationId xmlns:a16="http://schemas.microsoft.com/office/drawing/2014/main" id="{40C52B89-8E0D-447B-BC64-EB20D8D992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8150" y="1615924"/>
              <a:ext cx="1737360" cy="1737360"/>
            </a:xfrm>
            <a:prstGeom prst="rect">
              <a:avLst/>
            </a:prstGeom>
          </p:spPr>
        </p:pic>
        <p:pic>
          <p:nvPicPr>
            <p:cNvPr id="25" name="Picture 24" descr="A close up of a sign&#10;&#10;Description generated with very high confidence">
              <a:extLst>
                <a:ext uri="{FF2B5EF4-FFF2-40B4-BE49-F238E27FC236}">
                  <a16:creationId xmlns:a16="http://schemas.microsoft.com/office/drawing/2014/main" id="{D556D53B-94C5-4998-B3AC-3ACF028573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72" y="-123336"/>
              <a:ext cx="1737360" cy="1737360"/>
            </a:xfrm>
            <a:prstGeom prst="rect">
              <a:avLst/>
            </a:prstGeom>
          </p:spPr>
        </p:pic>
        <p:pic>
          <p:nvPicPr>
            <p:cNvPr id="27" name="Picture 26" descr="A close up of a logo&#10;&#10;Description generated with very high confidence">
              <a:extLst>
                <a:ext uri="{FF2B5EF4-FFF2-40B4-BE49-F238E27FC236}">
                  <a16:creationId xmlns:a16="http://schemas.microsoft.com/office/drawing/2014/main" id="{73B1226F-5D65-443A-B747-8E06817E2B2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72" y="3356700"/>
              <a:ext cx="1737606" cy="1737360"/>
            </a:xfrm>
            <a:prstGeom prst="rect">
              <a:avLst/>
            </a:prstGeom>
          </p:spPr>
        </p:pic>
      </p:grpSp>
    </p:spTree>
    <p:extLst>
      <p:ext uri="{BB962C8B-B14F-4D97-AF65-F5344CB8AC3E}">
        <p14:creationId xmlns:p14="http://schemas.microsoft.com/office/powerpoint/2010/main" val="132063932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6162-8E0A-4D92-8B67-BA341C1E30DF}"/>
              </a:ext>
            </a:extLst>
          </p:cNvPr>
          <p:cNvSpPr>
            <a:spLocks noGrp="1"/>
          </p:cNvSpPr>
          <p:nvPr>
            <p:ph type="title"/>
          </p:nvPr>
        </p:nvSpPr>
        <p:spPr/>
        <p:txBody>
          <a:bodyPr/>
          <a:lstStyle/>
          <a:p>
            <a:r>
              <a:rPr lang="en-US" dirty="0"/>
              <a:t>Where to start?</a:t>
            </a:r>
          </a:p>
        </p:txBody>
      </p:sp>
      <p:sp>
        <p:nvSpPr>
          <p:cNvPr id="3" name="Content Placeholder 2">
            <a:extLst>
              <a:ext uri="{FF2B5EF4-FFF2-40B4-BE49-F238E27FC236}">
                <a16:creationId xmlns:a16="http://schemas.microsoft.com/office/drawing/2014/main" id="{9CEBB5F1-C48B-4A05-B707-CB63C05F555C}"/>
              </a:ext>
            </a:extLst>
          </p:cNvPr>
          <p:cNvSpPr>
            <a:spLocks noGrp="1"/>
          </p:cNvSpPr>
          <p:nvPr>
            <p:ph idx="1"/>
          </p:nvPr>
        </p:nvSpPr>
        <p:spPr/>
        <p:txBody>
          <a:bodyPr/>
          <a:lstStyle/>
          <a:p>
            <a:r>
              <a:rPr lang="en-US" dirty="0"/>
              <a:t>Users. Start with the users…</a:t>
            </a:r>
          </a:p>
          <a:p>
            <a:pPr lvl="1"/>
            <a:r>
              <a:rPr lang="en-US" dirty="0"/>
              <a:t>What do students need from the catalogue?</a:t>
            </a:r>
          </a:p>
          <a:p>
            <a:pPr lvl="1"/>
            <a:r>
              <a:rPr lang="en-US" dirty="0"/>
              <a:t>How are they using it?</a:t>
            </a:r>
          </a:p>
          <a:p>
            <a:pPr lvl="1"/>
            <a:r>
              <a:rPr lang="en-US" dirty="0"/>
              <a:t>Where are they using it?</a:t>
            </a:r>
          </a:p>
          <a:p>
            <a:pPr lvl="1"/>
            <a:r>
              <a:rPr lang="en-US" dirty="0"/>
              <a:t>When are they using it?</a:t>
            </a:r>
          </a:p>
          <a:p>
            <a:endParaRPr lang="en-US" dirty="0"/>
          </a:p>
          <a:p>
            <a:endParaRPr lang="en-US" dirty="0"/>
          </a:p>
        </p:txBody>
      </p:sp>
    </p:spTree>
    <p:extLst>
      <p:ext uri="{BB962C8B-B14F-4D97-AF65-F5344CB8AC3E}">
        <p14:creationId xmlns:p14="http://schemas.microsoft.com/office/powerpoint/2010/main" val="401085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E4ED-9222-46E2-A08E-9D8FA07E8289}"/>
              </a:ext>
            </a:extLst>
          </p:cNvPr>
          <p:cNvSpPr>
            <a:spLocks noGrp="1"/>
          </p:cNvSpPr>
          <p:nvPr>
            <p:ph type="title"/>
          </p:nvPr>
        </p:nvSpPr>
        <p:spPr/>
        <p:txBody>
          <a:bodyPr/>
          <a:lstStyle/>
          <a:p>
            <a:r>
              <a:rPr lang="en-US" dirty="0"/>
              <a:t>Ok… What about building this?</a:t>
            </a:r>
          </a:p>
        </p:txBody>
      </p:sp>
      <p:pic>
        <p:nvPicPr>
          <p:cNvPr id="5" name="Content Placeholder 4" title="line drawing of a crane placing a top on to a pillar">
            <a:extLst>
              <a:ext uri="{FF2B5EF4-FFF2-40B4-BE49-F238E27FC236}">
                <a16:creationId xmlns:a16="http://schemas.microsoft.com/office/drawing/2014/main" id="{F63A3EB5-A01C-4E04-8509-90A2678FB5D8}"/>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3107" y="1819514"/>
            <a:ext cx="4066953" cy="4357450"/>
          </a:xfrm>
        </p:spPr>
      </p:pic>
      <p:sp>
        <p:nvSpPr>
          <p:cNvPr id="6" name="Content Placeholder 5">
            <a:extLst>
              <a:ext uri="{FF2B5EF4-FFF2-40B4-BE49-F238E27FC236}">
                <a16:creationId xmlns:a16="http://schemas.microsoft.com/office/drawing/2014/main" id="{8E77BBF3-27D9-4166-89C0-3F27F1BAA5CF}"/>
              </a:ext>
            </a:extLst>
          </p:cNvPr>
          <p:cNvSpPr>
            <a:spLocks noGrp="1"/>
          </p:cNvSpPr>
          <p:nvPr>
            <p:ph sz="half" idx="2"/>
          </p:nvPr>
        </p:nvSpPr>
        <p:spPr/>
        <p:txBody>
          <a:bodyPr/>
          <a:lstStyle/>
          <a:p>
            <a:r>
              <a:rPr lang="en-US" dirty="0"/>
              <a:t>Grid for listing courses</a:t>
            </a:r>
          </a:p>
          <a:p>
            <a:r>
              <a:rPr lang="en-US" dirty="0"/>
              <a:t>Responsive layout</a:t>
            </a:r>
          </a:p>
          <a:p>
            <a:r>
              <a:rPr lang="en-US" dirty="0"/>
              <a:t>Ability match design &amp; branding</a:t>
            </a:r>
          </a:p>
          <a:p>
            <a:r>
              <a:rPr lang="en-US" dirty="0"/>
              <a:t>Color customization capable</a:t>
            </a:r>
          </a:p>
          <a:p>
            <a:r>
              <a:rPr lang="en-US" dirty="0"/>
              <a:t>The catalogue page needs to fit in the existing content management system</a:t>
            </a:r>
          </a:p>
          <a:p>
            <a:r>
              <a:rPr lang="en-US" dirty="0"/>
              <a:t>What else?</a:t>
            </a:r>
          </a:p>
        </p:txBody>
      </p:sp>
    </p:spTree>
    <p:extLst>
      <p:ext uri="{BB962C8B-B14F-4D97-AF65-F5344CB8AC3E}">
        <p14:creationId xmlns:p14="http://schemas.microsoft.com/office/powerpoint/2010/main" val="68541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EC6F-6631-4799-8EBF-CC2145B59047}"/>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C3A78FC4-7B62-4FAD-90D8-B6FFBFAF22BD}"/>
              </a:ext>
            </a:extLst>
          </p:cNvPr>
          <p:cNvSpPr>
            <a:spLocks noGrp="1"/>
          </p:cNvSpPr>
          <p:nvPr>
            <p:ph idx="1"/>
          </p:nvPr>
        </p:nvSpPr>
        <p:spPr/>
        <p:txBody>
          <a:bodyPr/>
          <a:lstStyle/>
          <a:p>
            <a:r>
              <a:rPr lang="en-US" dirty="0"/>
              <a:t>Branding is locked in</a:t>
            </a:r>
          </a:p>
          <a:p>
            <a:r>
              <a:rPr lang="en-US" dirty="0"/>
              <a:t>Content Management system is Drupal</a:t>
            </a:r>
          </a:p>
          <a:p>
            <a:r>
              <a:rPr lang="en-US" dirty="0"/>
              <a:t>Header and footer for University are static and responsive already</a:t>
            </a:r>
          </a:p>
          <a:p>
            <a:r>
              <a:rPr lang="en-US" dirty="0"/>
              <a:t>IT has an API to connect to the Registrar’s database of classes</a:t>
            </a:r>
          </a:p>
          <a:p>
            <a:r>
              <a:rPr lang="en-US" dirty="0"/>
              <a:t>Our team will be focusing just on the catalogue itself</a:t>
            </a:r>
          </a:p>
          <a:p>
            <a:endParaRPr lang="en-US" dirty="0"/>
          </a:p>
        </p:txBody>
      </p:sp>
    </p:spTree>
    <p:extLst>
      <p:ext uri="{BB962C8B-B14F-4D97-AF65-F5344CB8AC3E}">
        <p14:creationId xmlns:p14="http://schemas.microsoft.com/office/powerpoint/2010/main" val="36684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3849-867B-46D7-ADE6-B4E8746D8285}"/>
              </a:ext>
            </a:extLst>
          </p:cNvPr>
          <p:cNvSpPr>
            <a:spLocks noGrp="1"/>
          </p:cNvSpPr>
          <p:nvPr>
            <p:ph type="title"/>
          </p:nvPr>
        </p:nvSpPr>
        <p:spPr/>
        <p:txBody>
          <a:bodyPr/>
          <a:lstStyle/>
          <a:p>
            <a:r>
              <a:rPr lang="en-US" dirty="0"/>
              <a:t>What we’re building at a minimum</a:t>
            </a:r>
          </a:p>
        </p:txBody>
      </p:sp>
      <p:sp>
        <p:nvSpPr>
          <p:cNvPr id="3" name="Content Placeholder 2">
            <a:extLst>
              <a:ext uri="{FF2B5EF4-FFF2-40B4-BE49-F238E27FC236}">
                <a16:creationId xmlns:a16="http://schemas.microsoft.com/office/drawing/2014/main" id="{308D94EB-95EB-4456-A621-5A35797A5308}"/>
              </a:ext>
            </a:extLst>
          </p:cNvPr>
          <p:cNvSpPr>
            <a:spLocks noGrp="1"/>
          </p:cNvSpPr>
          <p:nvPr>
            <p:ph idx="1"/>
          </p:nvPr>
        </p:nvSpPr>
        <p:spPr/>
        <p:txBody>
          <a:bodyPr/>
          <a:lstStyle/>
          <a:p>
            <a:pPr marL="514350" indent="-514350">
              <a:buFont typeface="+mj-lt"/>
              <a:buAutoNum type="arabicPeriod"/>
            </a:pPr>
            <a:r>
              <a:rPr lang="en-US" dirty="0"/>
              <a:t>Must be compliant to WCAG 2.0 AA</a:t>
            </a:r>
          </a:p>
          <a:p>
            <a:pPr marL="971550" lvl="1" indent="-514350">
              <a:buFont typeface="+mj-lt"/>
              <a:buAutoNum type="arabicPeriod"/>
            </a:pPr>
            <a:r>
              <a:rPr lang="en-US" dirty="0"/>
              <a:t>Table that can be searched, sorted, and filtered</a:t>
            </a:r>
          </a:p>
          <a:p>
            <a:pPr marL="971550" lvl="1" indent="-514350">
              <a:buFont typeface="+mj-lt"/>
              <a:buAutoNum type="arabicPeriod"/>
            </a:pPr>
            <a:r>
              <a:rPr lang="en-US" dirty="0"/>
              <a:t>Page that utilizes progressive enhancement and responsive layout to adapt to browser and device</a:t>
            </a:r>
          </a:p>
          <a:p>
            <a:pPr marL="1428750" lvl="2" indent="-514350">
              <a:buFont typeface="+mj-lt"/>
              <a:buAutoNum type="arabicPeriod"/>
            </a:pPr>
            <a:r>
              <a:rPr lang="en-US" dirty="0"/>
              <a:t>Design that meets branding requirements</a:t>
            </a:r>
          </a:p>
        </p:txBody>
      </p:sp>
    </p:spTree>
    <p:extLst>
      <p:ext uri="{BB962C8B-B14F-4D97-AF65-F5344CB8AC3E}">
        <p14:creationId xmlns:p14="http://schemas.microsoft.com/office/powerpoint/2010/main" val="77193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D783-CC80-4A7C-A862-438A0DEAEC6B}"/>
              </a:ext>
            </a:extLst>
          </p:cNvPr>
          <p:cNvSpPr>
            <a:spLocks noGrp="1"/>
          </p:cNvSpPr>
          <p:nvPr>
            <p:ph type="title"/>
          </p:nvPr>
        </p:nvSpPr>
        <p:spPr/>
        <p:txBody>
          <a:bodyPr/>
          <a:lstStyle/>
          <a:p>
            <a:r>
              <a:rPr lang="en-US" dirty="0"/>
              <a:t>Our options – Native</a:t>
            </a:r>
          </a:p>
        </p:txBody>
      </p:sp>
      <p:sp>
        <p:nvSpPr>
          <p:cNvPr id="3" name="Content Placeholder 2">
            <a:extLst>
              <a:ext uri="{FF2B5EF4-FFF2-40B4-BE49-F238E27FC236}">
                <a16:creationId xmlns:a16="http://schemas.microsoft.com/office/drawing/2014/main" id="{75D72483-F25D-46DF-A407-12F5A151ECC0}"/>
              </a:ext>
            </a:extLst>
          </p:cNvPr>
          <p:cNvSpPr>
            <a:spLocks noGrp="1"/>
          </p:cNvSpPr>
          <p:nvPr>
            <p:ph idx="1"/>
          </p:nvPr>
        </p:nvSpPr>
        <p:spPr>
          <a:xfrm>
            <a:off x="838201" y="1825624"/>
            <a:ext cx="7157418" cy="5032376"/>
          </a:xfrm>
        </p:spPr>
        <p:txBody>
          <a:bodyPr>
            <a:normAutofit fontScale="92500"/>
          </a:bodyPr>
          <a:lstStyle/>
          <a:p>
            <a:pPr marL="0" indent="0">
              <a:buNone/>
            </a:pPr>
            <a:r>
              <a:rPr lang="en-US" dirty="0"/>
              <a:t>Build native HTML table with controls that apply filtering to the table after the changes are applied</a:t>
            </a:r>
          </a:p>
          <a:p>
            <a:r>
              <a:rPr lang="en-US" dirty="0"/>
              <a:t>Most accessible out of the box experience</a:t>
            </a:r>
          </a:p>
          <a:p>
            <a:r>
              <a:rPr lang="en-US" dirty="0"/>
              <a:t>Most compatible with older browsers</a:t>
            </a:r>
          </a:p>
          <a:p>
            <a:r>
              <a:rPr lang="en-US" dirty="0"/>
              <a:t>Fastest to build for desktop</a:t>
            </a:r>
          </a:p>
          <a:p>
            <a:r>
              <a:rPr lang="en-US" dirty="0"/>
              <a:t>Requires time to build multiple versions of the table and page design for different sized screens</a:t>
            </a:r>
          </a:p>
          <a:p>
            <a:r>
              <a:rPr lang="en-US" dirty="0"/>
              <a:t>Presents challenges for adapting text size in between screen size choices</a:t>
            </a:r>
          </a:p>
          <a:p>
            <a:r>
              <a:rPr lang="en-US" dirty="0"/>
              <a:t>Least modern approach</a:t>
            </a:r>
          </a:p>
          <a:p>
            <a:pPr lvl="1"/>
            <a:r>
              <a:rPr lang="en-US" dirty="0"/>
              <a:t>Offers some design customizations</a:t>
            </a:r>
          </a:p>
        </p:txBody>
      </p:sp>
      <p:pic>
        <p:nvPicPr>
          <p:cNvPr id="5" name="Picture 4" title="a cartoon style drawing of a person holding a stick on fire shouting with the words ALL THE THINGS NATIVE  above and below the person">
            <a:extLst>
              <a:ext uri="{FF2B5EF4-FFF2-40B4-BE49-F238E27FC236}">
                <a16:creationId xmlns:a16="http://schemas.microsoft.com/office/drawing/2014/main" id="{664AAE0A-6749-4DA0-BF9F-1CA806771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879" y="2676710"/>
            <a:ext cx="3930328" cy="2790533"/>
          </a:xfrm>
          <a:prstGeom prst="rect">
            <a:avLst/>
          </a:prstGeom>
          <a:solidFill>
            <a:srgbClr val="FFFFFF">
              <a:shade val="85000"/>
            </a:srgbClr>
          </a:solidFill>
          <a:ln w="5715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19211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D674-932A-4C5D-9A23-A86071F75979}"/>
              </a:ext>
            </a:extLst>
          </p:cNvPr>
          <p:cNvSpPr>
            <a:spLocks noGrp="1"/>
          </p:cNvSpPr>
          <p:nvPr>
            <p:ph type="title"/>
          </p:nvPr>
        </p:nvSpPr>
        <p:spPr/>
        <p:txBody>
          <a:bodyPr/>
          <a:lstStyle/>
          <a:p>
            <a:r>
              <a:rPr lang="en-US" dirty="0"/>
              <a:t>Our options – The Hybrid</a:t>
            </a:r>
          </a:p>
        </p:txBody>
      </p:sp>
      <p:sp>
        <p:nvSpPr>
          <p:cNvPr id="3" name="Content Placeholder 2">
            <a:extLst>
              <a:ext uri="{FF2B5EF4-FFF2-40B4-BE49-F238E27FC236}">
                <a16:creationId xmlns:a16="http://schemas.microsoft.com/office/drawing/2014/main" id="{E080FFAE-01C6-4C85-AB3A-31C0E032BA12}"/>
              </a:ext>
            </a:extLst>
          </p:cNvPr>
          <p:cNvSpPr>
            <a:spLocks noGrp="1"/>
          </p:cNvSpPr>
          <p:nvPr>
            <p:ph idx="1"/>
          </p:nvPr>
        </p:nvSpPr>
        <p:spPr/>
        <p:txBody>
          <a:bodyPr/>
          <a:lstStyle/>
          <a:p>
            <a:pPr marL="0" indent="0">
              <a:buNone/>
            </a:pPr>
            <a:r>
              <a:rPr lang="en-US" dirty="0"/>
              <a:t>Utilize native controls and update page content after the user applies changes but use a grid structure instead of a table to layout the data</a:t>
            </a:r>
          </a:p>
          <a:p>
            <a:r>
              <a:rPr lang="en-US" dirty="0"/>
              <a:t>Filtering and searching remain easily accessible</a:t>
            </a:r>
          </a:p>
          <a:p>
            <a:r>
              <a:rPr lang="en-US" dirty="0"/>
              <a:t>Faster development time for building the end to end experience</a:t>
            </a:r>
          </a:p>
          <a:p>
            <a:r>
              <a:rPr lang="en-US" dirty="0"/>
              <a:t>Allows for more style and design control of the data results</a:t>
            </a:r>
          </a:p>
          <a:p>
            <a:r>
              <a:rPr lang="en-US" dirty="0"/>
              <a:t>A more modern experience that can adapt to screen sizes</a:t>
            </a:r>
          </a:p>
          <a:p>
            <a:r>
              <a:rPr lang="en-US" dirty="0"/>
              <a:t>The grid may require adaptation to make accessible</a:t>
            </a:r>
          </a:p>
          <a:p>
            <a:r>
              <a:rPr lang="en-US" dirty="0"/>
              <a:t>Will still require some extra work to have controls’ layout adapt to different screen sizes and text sizes</a:t>
            </a:r>
          </a:p>
          <a:p>
            <a:endParaRPr lang="en-US" dirty="0"/>
          </a:p>
        </p:txBody>
      </p:sp>
    </p:spTree>
    <p:extLst>
      <p:ext uri="{BB962C8B-B14F-4D97-AF65-F5344CB8AC3E}">
        <p14:creationId xmlns:p14="http://schemas.microsoft.com/office/powerpoint/2010/main" val="96585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B63B-ADE1-43D4-A49A-ECCB93D11119}"/>
              </a:ext>
            </a:extLst>
          </p:cNvPr>
          <p:cNvSpPr>
            <a:spLocks noGrp="1"/>
          </p:cNvSpPr>
          <p:nvPr>
            <p:ph type="title"/>
          </p:nvPr>
        </p:nvSpPr>
        <p:spPr/>
        <p:txBody>
          <a:bodyPr/>
          <a:lstStyle/>
          <a:p>
            <a:r>
              <a:rPr lang="en-US" dirty="0"/>
              <a:t>Our options – The New Hotness</a:t>
            </a:r>
          </a:p>
        </p:txBody>
      </p:sp>
      <p:sp>
        <p:nvSpPr>
          <p:cNvPr id="3" name="Content Placeholder 2">
            <a:extLst>
              <a:ext uri="{FF2B5EF4-FFF2-40B4-BE49-F238E27FC236}">
                <a16:creationId xmlns:a16="http://schemas.microsoft.com/office/drawing/2014/main" id="{1A00B205-105E-45AC-8705-F49FA77D00C8}"/>
              </a:ext>
            </a:extLst>
          </p:cNvPr>
          <p:cNvSpPr>
            <a:spLocks noGrp="1"/>
          </p:cNvSpPr>
          <p:nvPr>
            <p:ph idx="1"/>
          </p:nvPr>
        </p:nvSpPr>
        <p:spPr/>
        <p:txBody>
          <a:bodyPr/>
          <a:lstStyle/>
          <a:p>
            <a:pPr marL="0" indent="0">
              <a:buNone/>
            </a:pPr>
            <a:r>
              <a:rPr lang="en-US" dirty="0"/>
              <a:t>A grid that dynamically updates as the user searches for keywords and sets filters with no separate controls – A complete self contained solution in one place that resizes immediately to all screen sizes</a:t>
            </a:r>
          </a:p>
          <a:p>
            <a:r>
              <a:rPr lang="en-US" dirty="0"/>
              <a:t>Cutting edge solution that highlights technical capability</a:t>
            </a:r>
          </a:p>
          <a:p>
            <a:r>
              <a:rPr lang="en-US" dirty="0"/>
              <a:t>Offers the most options for customization</a:t>
            </a:r>
          </a:p>
          <a:p>
            <a:r>
              <a:rPr lang="en-US" dirty="0"/>
              <a:t>Can automatically adapt to screen size and text size</a:t>
            </a:r>
          </a:p>
          <a:p>
            <a:r>
              <a:rPr lang="en-US" dirty="0"/>
              <a:t>Offers modular code that can be embedded into other pages</a:t>
            </a:r>
          </a:p>
          <a:p>
            <a:r>
              <a:rPr lang="en-US" dirty="0"/>
              <a:t>May require extra work to make accessible and compliant</a:t>
            </a:r>
          </a:p>
          <a:p>
            <a:r>
              <a:rPr lang="en-US" dirty="0"/>
              <a:t>Browsers older than 2016 will require a different version</a:t>
            </a:r>
          </a:p>
        </p:txBody>
      </p:sp>
    </p:spTree>
    <p:extLst>
      <p:ext uri="{BB962C8B-B14F-4D97-AF65-F5344CB8AC3E}">
        <p14:creationId xmlns:p14="http://schemas.microsoft.com/office/powerpoint/2010/main" val="208557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D091-C691-472C-8F8D-1D0B6BCE7012}"/>
              </a:ext>
            </a:extLst>
          </p:cNvPr>
          <p:cNvSpPr>
            <a:spLocks noGrp="1"/>
          </p:cNvSpPr>
          <p:nvPr>
            <p:ph type="title"/>
          </p:nvPr>
        </p:nvSpPr>
        <p:spPr/>
        <p:txBody>
          <a:bodyPr/>
          <a:lstStyle/>
          <a:p>
            <a:r>
              <a:rPr lang="en-US" dirty="0"/>
              <a:t>Which option?</a:t>
            </a:r>
          </a:p>
        </p:txBody>
      </p:sp>
      <p:sp>
        <p:nvSpPr>
          <p:cNvPr id="3" name="Content Placeholder 2">
            <a:extLst>
              <a:ext uri="{FF2B5EF4-FFF2-40B4-BE49-F238E27FC236}">
                <a16:creationId xmlns:a16="http://schemas.microsoft.com/office/drawing/2014/main" id="{541B5085-AA23-4240-81DD-1F7E780DB132}"/>
              </a:ext>
            </a:extLst>
          </p:cNvPr>
          <p:cNvSpPr>
            <a:spLocks noGrp="1"/>
          </p:cNvSpPr>
          <p:nvPr>
            <p:ph idx="1"/>
          </p:nvPr>
        </p:nvSpPr>
        <p:spPr/>
        <p:txBody>
          <a:bodyPr/>
          <a:lstStyle/>
          <a:p>
            <a:pPr marL="514350" indent="-514350">
              <a:buAutoNum type="alphaUcParenR"/>
            </a:pPr>
            <a:r>
              <a:rPr lang="en-US" dirty="0"/>
              <a:t>Native</a:t>
            </a:r>
          </a:p>
          <a:p>
            <a:pPr marL="514350" indent="-514350">
              <a:buAutoNum type="alphaUcParenR"/>
            </a:pPr>
            <a:r>
              <a:rPr lang="en-US" dirty="0"/>
              <a:t>The Hybrid</a:t>
            </a:r>
          </a:p>
          <a:p>
            <a:pPr marL="514350" indent="-514350">
              <a:buAutoNum type="alphaUcParenR"/>
            </a:pPr>
            <a:r>
              <a:rPr lang="en-US" dirty="0"/>
              <a:t>The New Hotness</a:t>
            </a:r>
          </a:p>
        </p:txBody>
      </p:sp>
    </p:spTree>
    <p:extLst>
      <p:ext uri="{BB962C8B-B14F-4D97-AF65-F5344CB8AC3E}">
        <p14:creationId xmlns:p14="http://schemas.microsoft.com/office/powerpoint/2010/main" val="44299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title="background coloring">
            <a:extLst>
              <a:ext uri="{FF2B5EF4-FFF2-40B4-BE49-F238E27FC236}">
                <a16:creationId xmlns:a16="http://schemas.microsoft.com/office/drawing/2014/main" id="{42275924-7598-4095-BB3E-C81FA4694A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title="background coloring">
            <a:extLst>
              <a:ext uri="{FF2B5EF4-FFF2-40B4-BE49-F238E27FC236}">
                <a16:creationId xmlns:a16="http://schemas.microsoft.com/office/drawing/2014/main" id="{25133F9A-8A91-4134-B4E1-61BDECD186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33BED0-5645-4E49-B01C-4474220FAE48}"/>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Purpose</a:t>
            </a:r>
          </a:p>
        </p:txBody>
      </p:sp>
      <p:sp>
        <p:nvSpPr>
          <p:cNvPr id="7" name="Content Placeholder 6">
            <a:extLst>
              <a:ext uri="{FF2B5EF4-FFF2-40B4-BE49-F238E27FC236}">
                <a16:creationId xmlns:a16="http://schemas.microsoft.com/office/drawing/2014/main" id="{65198BC1-988A-4CCA-AD21-8CAD48C18686}"/>
              </a:ext>
            </a:extLst>
          </p:cNvPr>
          <p:cNvSpPr>
            <a:spLocks noGrp="1"/>
          </p:cNvSpPr>
          <p:nvPr>
            <p:ph idx="1"/>
          </p:nvPr>
        </p:nvSpPr>
        <p:spPr>
          <a:xfrm>
            <a:off x="838200" y="2015406"/>
            <a:ext cx="10515600" cy="4065986"/>
          </a:xfrm>
        </p:spPr>
        <p:txBody>
          <a:bodyPr anchor="ctr">
            <a:normAutofit/>
          </a:bodyPr>
          <a:lstStyle/>
          <a:p>
            <a:pPr marL="0" indent="0">
              <a:buNone/>
            </a:pPr>
            <a:endParaRPr lang="en-US" sz="4000" dirty="0">
              <a:solidFill>
                <a:schemeClr val="tx1">
                  <a:lumMod val="95000"/>
                  <a:lumOff val="5000"/>
                </a:schemeClr>
              </a:solidFill>
            </a:endParaRPr>
          </a:p>
          <a:p>
            <a:pPr marL="0" indent="0">
              <a:buNone/>
            </a:pPr>
            <a:r>
              <a:rPr lang="en-US" sz="4000" dirty="0">
                <a:solidFill>
                  <a:schemeClr val="tx1">
                    <a:lumMod val="95000"/>
                    <a:lumOff val="5000"/>
                  </a:schemeClr>
                </a:solidFill>
              </a:rPr>
              <a:t>Explore ways to judge off the shelf tools and resources for the most accessible outcome</a:t>
            </a:r>
          </a:p>
        </p:txBody>
      </p:sp>
    </p:spTree>
    <p:extLst>
      <p:ext uri="{BB962C8B-B14F-4D97-AF65-F5344CB8AC3E}">
        <p14:creationId xmlns:p14="http://schemas.microsoft.com/office/powerpoint/2010/main" val="4274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D091-C691-472C-8F8D-1D0B6BCE7012}"/>
              </a:ext>
            </a:extLst>
          </p:cNvPr>
          <p:cNvSpPr>
            <a:spLocks noGrp="1"/>
          </p:cNvSpPr>
          <p:nvPr>
            <p:ph type="title"/>
          </p:nvPr>
        </p:nvSpPr>
        <p:spPr/>
        <p:txBody>
          <a:bodyPr/>
          <a:lstStyle/>
          <a:p>
            <a:r>
              <a:rPr lang="en-US" dirty="0"/>
              <a:t>Nope… Not that simple</a:t>
            </a:r>
          </a:p>
        </p:txBody>
      </p:sp>
      <p:sp>
        <p:nvSpPr>
          <p:cNvPr id="3" name="Content Placeholder 2">
            <a:extLst>
              <a:ext uri="{FF2B5EF4-FFF2-40B4-BE49-F238E27FC236}">
                <a16:creationId xmlns:a16="http://schemas.microsoft.com/office/drawing/2014/main" id="{541B5085-AA23-4240-81DD-1F7E780DB132}"/>
              </a:ext>
            </a:extLst>
          </p:cNvPr>
          <p:cNvSpPr>
            <a:spLocks noGrp="1"/>
          </p:cNvSpPr>
          <p:nvPr>
            <p:ph idx="1"/>
          </p:nvPr>
        </p:nvSpPr>
        <p:spPr/>
        <p:txBody>
          <a:bodyPr/>
          <a:lstStyle/>
          <a:p>
            <a:pPr marL="514350" indent="-514350">
              <a:buAutoNum type="alphaUcParenR"/>
            </a:pPr>
            <a:r>
              <a:rPr lang="en-US" b="1" i="1" u="sng" dirty="0">
                <a:solidFill>
                  <a:srgbClr val="FFFF00"/>
                </a:solidFill>
              </a:rPr>
              <a:t>Native</a:t>
            </a:r>
          </a:p>
          <a:p>
            <a:pPr marL="514350" indent="-514350">
              <a:buAutoNum type="alphaUcParenR"/>
            </a:pPr>
            <a:r>
              <a:rPr lang="en-US" dirty="0"/>
              <a:t>The Hybrid</a:t>
            </a:r>
          </a:p>
          <a:p>
            <a:pPr marL="514350" indent="-514350">
              <a:buAutoNum type="alphaUcParenR"/>
            </a:pPr>
            <a:r>
              <a:rPr lang="en-US" b="1" i="1" u="sng" dirty="0">
                <a:solidFill>
                  <a:srgbClr val="FFFF00"/>
                </a:solidFill>
              </a:rPr>
              <a:t>The New Hotness</a:t>
            </a:r>
          </a:p>
        </p:txBody>
      </p:sp>
    </p:spTree>
    <p:extLst>
      <p:ext uri="{BB962C8B-B14F-4D97-AF65-F5344CB8AC3E}">
        <p14:creationId xmlns:p14="http://schemas.microsoft.com/office/powerpoint/2010/main" val="2767498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0229-C57C-45A3-9159-A3CB743FC127}"/>
              </a:ext>
            </a:extLst>
          </p:cNvPr>
          <p:cNvSpPr>
            <a:spLocks noGrp="1"/>
          </p:cNvSpPr>
          <p:nvPr>
            <p:ph type="title"/>
          </p:nvPr>
        </p:nvSpPr>
        <p:spPr/>
        <p:txBody>
          <a:bodyPr/>
          <a:lstStyle/>
          <a:p>
            <a:r>
              <a:rPr lang="en-US" dirty="0"/>
              <a:t>The New Hybrid</a:t>
            </a:r>
          </a:p>
        </p:txBody>
      </p:sp>
      <p:sp>
        <p:nvSpPr>
          <p:cNvPr id="3" name="Content Placeholder 2">
            <a:extLst>
              <a:ext uri="{FF2B5EF4-FFF2-40B4-BE49-F238E27FC236}">
                <a16:creationId xmlns:a16="http://schemas.microsoft.com/office/drawing/2014/main" id="{D83739BA-AAF8-460B-ADC6-06A2B394F8E7}"/>
              </a:ext>
            </a:extLst>
          </p:cNvPr>
          <p:cNvSpPr>
            <a:spLocks noGrp="1"/>
          </p:cNvSpPr>
          <p:nvPr>
            <p:ph idx="1"/>
          </p:nvPr>
        </p:nvSpPr>
        <p:spPr/>
        <p:txBody>
          <a:bodyPr/>
          <a:lstStyle/>
          <a:p>
            <a:r>
              <a:rPr lang="en-US" dirty="0"/>
              <a:t>Build the option that is the fastest to build to get user feedback as fast as possible then add functionality progressively to make the experience responsive and dynamic</a:t>
            </a:r>
          </a:p>
          <a:p>
            <a:r>
              <a:rPr lang="en-US" dirty="0"/>
              <a:t>Minimal work to ensure accessibility initially</a:t>
            </a:r>
          </a:p>
          <a:p>
            <a:r>
              <a:rPr lang="en-US" dirty="0"/>
              <a:t>Fastest time to user feedback ((TTUF?))</a:t>
            </a:r>
          </a:p>
          <a:p>
            <a:pPr lvl="1"/>
            <a:r>
              <a:rPr lang="en-US" dirty="0"/>
              <a:t>Update design, layout, and structure based on diverse user feedback</a:t>
            </a:r>
          </a:p>
          <a:p>
            <a:r>
              <a:rPr lang="en-US" dirty="0"/>
              <a:t>Deploy first version that meets minimum business requirements </a:t>
            </a:r>
          </a:p>
          <a:p>
            <a:pPr lvl="1"/>
            <a:r>
              <a:rPr lang="en-US" dirty="0"/>
              <a:t>Iterate from there</a:t>
            </a:r>
          </a:p>
          <a:p>
            <a:endParaRPr lang="en-US" dirty="0"/>
          </a:p>
        </p:txBody>
      </p:sp>
    </p:spTree>
    <p:extLst>
      <p:ext uri="{BB962C8B-B14F-4D97-AF65-F5344CB8AC3E}">
        <p14:creationId xmlns:p14="http://schemas.microsoft.com/office/powerpoint/2010/main" val="185153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6BAF-E01A-4671-A804-E5EA16FB4640}"/>
              </a:ext>
            </a:extLst>
          </p:cNvPr>
          <p:cNvSpPr>
            <a:spLocks noGrp="1"/>
          </p:cNvSpPr>
          <p:nvPr>
            <p:ph type="title"/>
          </p:nvPr>
        </p:nvSpPr>
        <p:spPr/>
        <p:txBody>
          <a:bodyPr/>
          <a:lstStyle/>
          <a:p>
            <a:r>
              <a:rPr lang="en-US" dirty="0"/>
              <a:t>What about that grid?</a:t>
            </a:r>
          </a:p>
        </p:txBody>
      </p:sp>
      <p:sp>
        <p:nvSpPr>
          <p:cNvPr id="3" name="Content Placeholder 2">
            <a:extLst>
              <a:ext uri="{FF2B5EF4-FFF2-40B4-BE49-F238E27FC236}">
                <a16:creationId xmlns:a16="http://schemas.microsoft.com/office/drawing/2014/main" id="{FC33A177-3495-46AE-BDA7-924667489C04}"/>
              </a:ext>
            </a:extLst>
          </p:cNvPr>
          <p:cNvSpPr>
            <a:spLocks noGrp="1"/>
          </p:cNvSpPr>
          <p:nvPr>
            <p:ph idx="1"/>
          </p:nvPr>
        </p:nvSpPr>
        <p:spPr/>
        <p:txBody>
          <a:bodyPr/>
          <a:lstStyle/>
          <a:p>
            <a:r>
              <a:rPr lang="en-US" dirty="0"/>
              <a:t>While native HTML tables are the most accessible we’re looking at making this page as flexible as possible to how our users will be accessing the content this means looking at newer approaches to enabling that in a way that is doable for our student + IT team</a:t>
            </a:r>
          </a:p>
          <a:p>
            <a:endParaRPr lang="en-US" dirty="0"/>
          </a:p>
          <a:p>
            <a:pPr marL="0" indent="0">
              <a:buNone/>
            </a:pPr>
            <a:r>
              <a:rPr lang="en-US" dirty="0"/>
              <a:t>Options –</a:t>
            </a:r>
          </a:p>
          <a:p>
            <a:r>
              <a:rPr lang="en-US" dirty="0"/>
              <a:t>Off the shelf, “plug and play” solution</a:t>
            </a:r>
          </a:p>
          <a:p>
            <a:r>
              <a:rPr lang="en-US" dirty="0"/>
              <a:t>Customize an open source solution</a:t>
            </a:r>
          </a:p>
          <a:p>
            <a:r>
              <a:rPr lang="en-US" dirty="0"/>
              <a:t>Build it from scratch</a:t>
            </a:r>
          </a:p>
        </p:txBody>
      </p:sp>
    </p:spTree>
    <p:extLst>
      <p:ext uri="{BB962C8B-B14F-4D97-AF65-F5344CB8AC3E}">
        <p14:creationId xmlns:p14="http://schemas.microsoft.com/office/powerpoint/2010/main" val="164938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291E-CE0E-40D0-839C-EE7A8FAB30CE}"/>
              </a:ext>
            </a:extLst>
          </p:cNvPr>
          <p:cNvSpPr>
            <a:spLocks noGrp="1"/>
          </p:cNvSpPr>
          <p:nvPr>
            <p:ph type="title"/>
          </p:nvPr>
        </p:nvSpPr>
        <p:spPr/>
        <p:txBody>
          <a:bodyPr/>
          <a:lstStyle/>
          <a:p>
            <a:r>
              <a:rPr lang="en-US" dirty="0"/>
              <a:t>Our “off the shelf” options</a:t>
            </a:r>
          </a:p>
        </p:txBody>
      </p:sp>
      <p:sp>
        <p:nvSpPr>
          <p:cNvPr id="3" name="Content Placeholder 2">
            <a:extLst>
              <a:ext uri="{FF2B5EF4-FFF2-40B4-BE49-F238E27FC236}">
                <a16:creationId xmlns:a16="http://schemas.microsoft.com/office/drawing/2014/main" id="{C2F2FADD-A989-4887-8E82-35BB745B0E32}"/>
              </a:ext>
            </a:extLst>
          </p:cNvPr>
          <p:cNvSpPr>
            <a:spLocks noGrp="1"/>
          </p:cNvSpPr>
          <p:nvPr>
            <p:ph idx="1"/>
          </p:nvPr>
        </p:nvSpPr>
        <p:spPr/>
        <p:txBody>
          <a:bodyPr>
            <a:normAutofit fontScale="92500" lnSpcReduction="20000"/>
          </a:bodyPr>
          <a:lstStyle/>
          <a:p>
            <a:r>
              <a:rPr lang="en-US" dirty="0"/>
              <a:t>Slickgrid</a:t>
            </a:r>
          </a:p>
          <a:p>
            <a:r>
              <a:rPr lang="en-US" dirty="0"/>
              <a:t>Datatables.net</a:t>
            </a:r>
          </a:p>
          <a:p>
            <a:r>
              <a:rPr lang="en-US" dirty="0"/>
              <a:t>ag-grid</a:t>
            </a:r>
          </a:p>
          <a:p>
            <a:r>
              <a:rPr lang="en-US" dirty="0"/>
              <a:t>Fancygrid</a:t>
            </a:r>
          </a:p>
          <a:p>
            <a:r>
              <a:rPr lang="en-US" dirty="0"/>
              <a:t>ui-grid</a:t>
            </a:r>
          </a:p>
          <a:p>
            <a:r>
              <a:rPr lang="en-US" dirty="0"/>
              <a:t>Sencha</a:t>
            </a:r>
          </a:p>
          <a:p>
            <a:r>
              <a:rPr lang="en-US" dirty="0"/>
              <a:t>Telerik</a:t>
            </a:r>
          </a:p>
          <a:p>
            <a:r>
              <a:rPr lang="en-US" dirty="0"/>
              <a:t>Vaadin</a:t>
            </a:r>
          </a:p>
          <a:p>
            <a:r>
              <a:rPr lang="en-US" dirty="0"/>
              <a:t>Jqwidgets</a:t>
            </a:r>
          </a:p>
          <a:p>
            <a:r>
              <a:rPr lang="en-US" dirty="0"/>
              <a:t>Flutter/DART Table</a:t>
            </a:r>
          </a:p>
          <a:p>
            <a:endParaRPr lang="en-US" dirty="0"/>
          </a:p>
        </p:txBody>
      </p:sp>
    </p:spTree>
    <p:extLst>
      <p:ext uri="{BB962C8B-B14F-4D97-AF65-F5344CB8AC3E}">
        <p14:creationId xmlns:p14="http://schemas.microsoft.com/office/powerpoint/2010/main" val="244051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B80E-9C09-43A7-A4A3-318EEE6FBB91}"/>
              </a:ext>
            </a:extLst>
          </p:cNvPr>
          <p:cNvSpPr>
            <a:spLocks noGrp="1"/>
          </p:cNvSpPr>
          <p:nvPr>
            <p:ph type="title"/>
          </p:nvPr>
        </p:nvSpPr>
        <p:spPr/>
        <p:txBody>
          <a:bodyPr/>
          <a:lstStyle/>
          <a:p>
            <a:r>
              <a:rPr lang="en-US" dirty="0"/>
              <a:t>Evaluating</a:t>
            </a:r>
          </a:p>
        </p:txBody>
      </p:sp>
      <p:sp>
        <p:nvSpPr>
          <p:cNvPr id="3" name="Content Placeholder 2">
            <a:extLst>
              <a:ext uri="{FF2B5EF4-FFF2-40B4-BE49-F238E27FC236}">
                <a16:creationId xmlns:a16="http://schemas.microsoft.com/office/drawing/2014/main" id="{22BE27EA-8F33-46C9-A5A7-91E8632AC24A}"/>
              </a:ext>
            </a:extLst>
          </p:cNvPr>
          <p:cNvSpPr>
            <a:spLocks noGrp="1"/>
          </p:cNvSpPr>
          <p:nvPr>
            <p:ph idx="1"/>
          </p:nvPr>
        </p:nvSpPr>
        <p:spPr/>
        <p:txBody>
          <a:bodyPr/>
          <a:lstStyle/>
          <a:p>
            <a:r>
              <a:rPr lang="en-US" dirty="0"/>
              <a:t>Can we customize it to our branding needs</a:t>
            </a:r>
          </a:p>
          <a:p>
            <a:r>
              <a:rPr lang="en-US" dirty="0"/>
              <a:t>Can our team feed it data from the database?</a:t>
            </a:r>
          </a:p>
          <a:p>
            <a:r>
              <a:rPr lang="en-US" dirty="0"/>
              <a:t>Does it meet our flexibility requirements?</a:t>
            </a:r>
          </a:p>
          <a:p>
            <a:r>
              <a:rPr lang="en-US" dirty="0"/>
              <a:t>Is it accessible?</a:t>
            </a:r>
          </a:p>
          <a:p>
            <a:r>
              <a:rPr lang="en-US" dirty="0"/>
              <a:t>Can we make it accessible?</a:t>
            </a:r>
          </a:p>
          <a:p>
            <a:r>
              <a:rPr lang="en-US" dirty="0"/>
              <a:t>How much does it cost?</a:t>
            </a:r>
          </a:p>
        </p:txBody>
      </p:sp>
    </p:spTree>
    <p:extLst>
      <p:ext uri="{BB962C8B-B14F-4D97-AF65-F5344CB8AC3E}">
        <p14:creationId xmlns:p14="http://schemas.microsoft.com/office/powerpoint/2010/main" val="12570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1642-AA18-484C-AC64-8E888A3AFFE7}"/>
              </a:ext>
            </a:extLst>
          </p:cNvPr>
          <p:cNvSpPr>
            <a:spLocks noGrp="1"/>
          </p:cNvSpPr>
          <p:nvPr>
            <p:ph type="title"/>
          </p:nvPr>
        </p:nvSpPr>
        <p:spPr/>
        <p:txBody>
          <a:bodyPr/>
          <a:lstStyle/>
          <a:p>
            <a:r>
              <a:rPr lang="en-US" dirty="0"/>
              <a:t>Off-the-shelf grids that may work</a:t>
            </a:r>
          </a:p>
        </p:txBody>
      </p:sp>
      <p:sp>
        <p:nvSpPr>
          <p:cNvPr id="3" name="Content Placeholder 2">
            <a:extLst>
              <a:ext uri="{FF2B5EF4-FFF2-40B4-BE49-F238E27FC236}">
                <a16:creationId xmlns:a16="http://schemas.microsoft.com/office/drawing/2014/main" id="{13BA4F8A-916E-4321-87C4-83198BDD029D}"/>
              </a:ext>
            </a:extLst>
          </p:cNvPr>
          <p:cNvSpPr>
            <a:spLocks noGrp="1"/>
          </p:cNvSpPr>
          <p:nvPr>
            <p:ph idx="1"/>
          </p:nvPr>
        </p:nvSpPr>
        <p:spPr/>
        <p:txBody>
          <a:bodyPr>
            <a:normAutofit fontScale="92500" lnSpcReduction="20000"/>
          </a:bodyPr>
          <a:lstStyle/>
          <a:p>
            <a:r>
              <a:rPr lang="en-US" strike="dblStrike" dirty="0"/>
              <a:t>Slickgrid</a:t>
            </a:r>
            <a:r>
              <a:rPr lang="en-US" dirty="0"/>
              <a:t>  - not accessible, work required is high</a:t>
            </a:r>
          </a:p>
          <a:p>
            <a:r>
              <a:rPr lang="en-US" strike="dblStrike" dirty="0"/>
              <a:t>ag-grid</a:t>
            </a:r>
            <a:r>
              <a:rPr lang="en-US" dirty="0"/>
              <a:t> – not accessible work required is high</a:t>
            </a:r>
          </a:p>
          <a:p>
            <a:r>
              <a:rPr lang="en-US" dirty="0"/>
              <a:t>Datatables.net – free and open source</a:t>
            </a:r>
          </a:p>
          <a:p>
            <a:r>
              <a:rPr lang="en-US" dirty="0"/>
              <a:t>Fancygrid – free and open source </a:t>
            </a:r>
          </a:p>
          <a:p>
            <a:r>
              <a:rPr lang="en-US" dirty="0"/>
              <a:t>ui-grid – Free and open source </a:t>
            </a:r>
          </a:p>
          <a:p>
            <a:r>
              <a:rPr lang="en-US" strike="dblStrike" dirty="0"/>
              <a:t>Sencha</a:t>
            </a:r>
            <a:r>
              <a:rPr lang="en-US" dirty="0"/>
              <a:t> – ‘accessible’ plug-in, very high cost</a:t>
            </a:r>
          </a:p>
          <a:p>
            <a:r>
              <a:rPr lang="en-US" strike="dblStrike" dirty="0"/>
              <a:t>Telerik</a:t>
            </a:r>
            <a:r>
              <a:rPr lang="en-US" dirty="0"/>
              <a:t> – minimal work required but high cost</a:t>
            </a:r>
          </a:p>
          <a:p>
            <a:r>
              <a:rPr lang="en-US" dirty="0"/>
              <a:t>Vaadin – free and open source</a:t>
            </a:r>
          </a:p>
          <a:p>
            <a:r>
              <a:rPr lang="en-US" strike="dblStrike" dirty="0"/>
              <a:t>jqwidgets</a:t>
            </a:r>
            <a:r>
              <a:rPr lang="en-US" dirty="0"/>
              <a:t> – accessible, but cost is high</a:t>
            </a:r>
          </a:p>
          <a:p>
            <a:r>
              <a:rPr lang="en-US" strike="dblStrike" dirty="0"/>
              <a:t>Flutter/DART</a:t>
            </a:r>
            <a:r>
              <a:rPr lang="en-US" dirty="0"/>
              <a:t> Table – not accessible out of the box</a:t>
            </a:r>
          </a:p>
        </p:txBody>
      </p:sp>
    </p:spTree>
    <p:extLst>
      <p:ext uri="{BB962C8B-B14F-4D97-AF65-F5344CB8AC3E}">
        <p14:creationId xmlns:p14="http://schemas.microsoft.com/office/powerpoint/2010/main" val="43906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72E4-CA7C-4581-B962-0F3F53C93A68}"/>
              </a:ext>
            </a:extLst>
          </p:cNvPr>
          <p:cNvSpPr>
            <a:spLocks noGrp="1"/>
          </p:cNvSpPr>
          <p:nvPr>
            <p:ph type="title"/>
          </p:nvPr>
        </p:nvSpPr>
        <p:spPr/>
        <p:txBody>
          <a:bodyPr/>
          <a:lstStyle/>
          <a:p>
            <a:r>
              <a:rPr lang="en-US" dirty="0"/>
              <a:t>We have work to do…</a:t>
            </a:r>
          </a:p>
        </p:txBody>
      </p:sp>
      <p:sp>
        <p:nvSpPr>
          <p:cNvPr id="3" name="Content Placeholder 2">
            <a:extLst>
              <a:ext uri="{FF2B5EF4-FFF2-40B4-BE49-F238E27FC236}">
                <a16:creationId xmlns:a16="http://schemas.microsoft.com/office/drawing/2014/main" id="{3EB8EDA4-1671-4C36-9445-B8A32A8C3D4F}"/>
              </a:ext>
            </a:extLst>
          </p:cNvPr>
          <p:cNvSpPr>
            <a:spLocks noGrp="1"/>
          </p:cNvSpPr>
          <p:nvPr>
            <p:ph idx="1"/>
          </p:nvPr>
        </p:nvSpPr>
        <p:spPr/>
        <p:txBody>
          <a:bodyPr/>
          <a:lstStyle/>
          <a:p>
            <a:r>
              <a:rPr lang="en-US" dirty="0"/>
              <a:t>Datatables.net – Can be made accessible out of the box, customizable to our needs</a:t>
            </a:r>
          </a:p>
          <a:p>
            <a:r>
              <a:rPr lang="en-US" strike="dblStrike" dirty="0"/>
              <a:t>Fancy-grid</a:t>
            </a:r>
            <a:r>
              <a:rPr lang="en-US" dirty="0"/>
              <a:t> – Not accessible out of the box, requires complete modification and has features we do not need like charting</a:t>
            </a:r>
          </a:p>
          <a:p>
            <a:r>
              <a:rPr lang="en-US" strike="dblStrike" dirty="0"/>
              <a:t>ui-grid</a:t>
            </a:r>
            <a:r>
              <a:rPr lang="en-US" dirty="0"/>
              <a:t> – Not accessible, open GitHub tickets since 2013</a:t>
            </a:r>
          </a:p>
          <a:p>
            <a:r>
              <a:rPr lang="en-US" dirty="0"/>
              <a:t>Vaadin – Advertised as OOB accessible, but has steep learning curve and performance requirements</a:t>
            </a:r>
          </a:p>
          <a:p>
            <a:r>
              <a:rPr lang="en-US" dirty="0"/>
              <a:t>DIY – Most customizable, steepest learning curve, and requires all accessibility to be hand coded</a:t>
            </a:r>
          </a:p>
          <a:p>
            <a:endParaRPr lang="en-US" dirty="0"/>
          </a:p>
          <a:p>
            <a:endParaRPr lang="en-US" dirty="0"/>
          </a:p>
        </p:txBody>
      </p:sp>
    </p:spTree>
    <p:extLst>
      <p:ext uri="{BB962C8B-B14F-4D97-AF65-F5344CB8AC3E}">
        <p14:creationId xmlns:p14="http://schemas.microsoft.com/office/powerpoint/2010/main" val="668705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A896-E54F-4B09-A8FA-9B7F57509C41}"/>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A24D16AE-44F4-443D-8044-4BF850E86AEB}"/>
              </a:ext>
            </a:extLst>
          </p:cNvPr>
          <p:cNvSpPr>
            <a:spLocks noGrp="1"/>
          </p:cNvSpPr>
          <p:nvPr>
            <p:ph idx="1"/>
          </p:nvPr>
        </p:nvSpPr>
        <p:spPr/>
        <p:txBody>
          <a:bodyPr/>
          <a:lstStyle/>
          <a:p>
            <a:r>
              <a:rPr lang="en-US" dirty="0"/>
              <a:t>Web search</a:t>
            </a:r>
          </a:p>
          <a:p>
            <a:r>
              <a:rPr lang="en-US" dirty="0"/>
              <a:t>GitHub search</a:t>
            </a:r>
          </a:p>
          <a:p>
            <a:r>
              <a:rPr lang="en-US" dirty="0"/>
              <a:t>Stack Overflow search</a:t>
            </a:r>
          </a:p>
          <a:p>
            <a:r>
              <a:rPr lang="en-US" dirty="0"/>
              <a:t>Once obvious blockers were identified examples/samples were manually tested and reviewed with automatic testing tools like AXE</a:t>
            </a:r>
          </a:p>
        </p:txBody>
      </p:sp>
    </p:spTree>
    <p:extLst>
      <p:ext uri="{BB962C8B-B14F-4D97-AF65-F5344CB8AC3E}">
        <p14:creationId xmlns:p14="http://schemas.microsoft.com/office/powerpoint/2010/main" val="191670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DDAA-0899-4998-A58B-395060D4806F}"/>
              </a:ext>
            </a:extLst>
          </p:cNvPr>
          <p:cNvSpPr>
            <a:spLocks noGrp="1"/>
          </p:cNvSpPr>
          <p:nvPr>
            <p:ph type="title"/>
          </p:nvPr>
        </p:nvSpPr>
        <p:spPr/>
        <p:txBody>
          <a:bodyPr/>
          <a:lstStyle/>
          <a:p>
            <a:r>
              <a:rPr lang="en-US" dirty="0"/>
              <a:t>So…?</a:t>
            </a:r>
          </a:p>
        </p:txBody>
      </p:sp>
      <p:sp>
        <p:nvSpPr>
          <p:cNvPr id="3" name="Content Placeholder 2">
            <a:extLst>
              <a:ext uri="{FF2B5EF4-FFF2-40B4-BE49-F238E27FC236}">
                <a16:creationId xmlns:a16="http://schemas.microsoft.com/office/drawing/2014/main" id="{E4A1670F-7F0B-4DE8-8152-65A789987946}"/>
              </a:ext>
            </a:extLst>
          </p:cNvPr>
          <p:cNvSpPr>
            <a:spLocks noGrp="1"/>
          </p:cNvSpPr>
          <p:nvPr>
            <p:ph idx="1"/>
          </p:nvPr>
        </p:nvSpPr>
        <p:spPr>
          <a:xfrm>
            <a:off x="838200" y="1825625"/>
            <a:ext cx="10808776" cy="4351338"/>
          </a:xfrm>
        </p:spPr>
        <p:txBody>
          <a:bodyPr/>
          <a:lstStyle/>
          <a:p>
            <a:pPr marL="514350" indent="-514350">
              <a:buFont typeface="+mj-lt"/>
              <a:buAutoNum type="arabicPeriod"/>
            </a:pPr>
            <a:r>
              <a:rPr lang="en-US" dirty="0"/>
              <a:t>Datatables.net – Strong community, existing libraries for Drupal, and works across multiple JavaScript tools</a:t>
            </a:r>
          </a:p>
          <a:p>
            <a:pPr marL="514350" indent="-514350">
              <a:buFont typeface="+mj-lt"/>
              <a:buAutoNum type="arabicPeriod"/>
            </a:pPr>
            <a:r>
              <a:rPr lang="en-US" dirty="0"/>
              <a:t>DIY – Gives the most control to the developers and IT for supportability</a:t>
            </a:r>
          </a:p>
          <a:p>
            <a:pPr marL="514350" indent="-514350">
              <a:buFont typeface="+mj-lt"/>
              <a:buAutoNum type="arabicPeriod"/>
            </a:pPr>
            <a:r>
              <a:rPr lang="en-US" dirty="0"/>
              <a:t>Vaadin – While it advertises an OOB accessible experience it requires a level of extra work to fit into an existing page that make it less desirable</a:t>
            </a:r>
          </a:p>
        </p:txBody>
      </p:sp>
    </p:spTree>
    <p:extLst>
      <p:ext uri="{BB962C8B-B14F-4D97-AF65-F5344CB8AC3E}">
        <p14:creationId xmlns:p14="http://schemas.microsoft.com/office/powerpoint/2010/main" val="2110786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4D0F-6F74-41ED-9CBF-57F26B3A9F97}"/>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498085A0-F5BC-4C62-B080-2FD2497825E4}"/>
              </a:ext>
            </a:extLst>
          </p:cNvPr>
          <p:cNvSpPr>
            <a:spLocks noGrp="1"/>
          </p:cNvSpPr>
          <p:nvPr>
            <p:ph idx="1"/>
          </p:nvPr>
        </p:nvSpPr>
        <p:spPr/>
        <p:txBody>
          <a:bodyPr/>
          <a:lstStyle/>
          <a:p>
            <a:r>
              <a:rPr lang="en-US" dirty="0"/>
              <a:t>Color scheme for filter and search controls</a:t>
            </a:r>
          </a:p>
          <a:p>
            <a:r>
              <a:rPr lang="en-US" dirty="0"/>
              <a:t>Color and font for tabular data</a:t>
            </a:r>
          </a:p>
          <a:p>
            <a:r>
              <a:rPr lang="en-US" dirty="0"/>
              <a:t>Simplifying information presentation</a:t>
            </a:r>
          </a:p>
          <a:p>
            <a:r>
              <a:rPr lang="en-US" dirty="0"/>
              <a:t>Load and performance testing</a:t>
            </a:r>
          </a:p>
          <a:p>
            <a:r>
              <a:rPr lang="en-US" dirty="0"/>
              <a:t>Do we need a low-bandwidth option?</a:t>
            </a:r>
          </a:p>
          <a:p>
            <a:r>
              <a:rPr lang="en-US" dirty="0"/>
              <a:t>What else would we need to consider?</a:t>
            </a:r>
          </a:p>
        </p:txBody>
      </p:sp>
    </p:spTree>
    <p:extLst>
      <p:ext uri="{BB962C8B-B14F-4D97-AF65-F5344CB8AC3E}">
        <p14:creationId xmlns:p14="http://schemas.microsoft.com/office/powerpoint/2010/main" val="159725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ory Klatik walking down a sidewalk with his guide dog VIne" title="A photo of Cory walking down a street with his gudie  dog Vine leading him">
            <a:extLst>
              <a:ext uri="{FF2B5EF4-FFF2-40B4-BE49-F238E27FC236}">
                <a16:creationId xmlns:a16="http://schemas.microsoft.com/office/drawing/2014/main" id="{1942888E-6C95-47E9-BA24-B99EDF41995B}"/>
              </a:ext>
            </a:extLst>
          </p:cNvPr>
          <p:cNvPicPr>
            <a:picLocks noChangeAspect="1"/>
          </p:cNvPicPr>
          <p:nvPr/>
        </p:nvPicPr>
        <p:blipFill rotWithShape="1">
          <a:blip r:embed="rId3">
            <a:extLst>
              <a:ext uri="{28A0092B-C50C-407E-A947-70E740481C1C}">
                <a14:useLocalDpi xmlns:a14="http://schemas.microsoft.com/office/drawing/2010/main" val="0"/>
              </a:ext>
            </a:extLst>
          </a:blip>
          <a:srcRect l="25046" t="6810" r="9732" b="18691"/>
          <a:stretch/>
        </p:blipFill>
        <p:spPr>
          <a:xfrm>
            <a:off x="0" y="-2"/>
            <a:ext cx="3992647" cy="6857999"/>
          </a:xfrm>
          <a:prstGeom prst="rect">
            <a:avLst/>
          </a:prstGeom>
          <a:effectLst/>
        </p:spPr>
      </p:pic>
      <p:cxnSp>
        <p:nvCxnSpPr>
          <p:cNvPr id="9" name="Straight Connector 11" title="decorative underline">
            <a:extLst>
              <a:ext uri="{FF2B5EF4-FFF2-40B4-BE49-F238E27FC236}">
                <a16:creationId xmlns:a16="http://schemas.microsoft.com/office/drawing/2014/main" id="{49D67684-523A-4632-A211-71041B1581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8FDE48-4448-4F15-9536-D44927D2DE79}"/>
              </a:ext>
            </a:extLst>
          </p:cNvPr>
          <p:cNvSpPr>
            <a:spLocks noGrp="1"/>
          </p:cNvSpPr>
          <p:nvPr>
            <p:ph type="title"/>
          </p:nvPr>
        </p:nvSpPr>
        <p:spPr>
          <a:xfrm>
            <a:off x="4965430" y="629268"/>
            <a:ext cx="6586491" cy="1286160"/>
          </a:xfrm>
        </p:spPr>
        <p:txBody>
          <a:bodyPr anchor="b">
            <a:normAutofit/>
          </a:bodyPr>
          <a:lstStyle/>
          <a:p>
            <a:r>
              <a:rPr lang="en-US" dirty="0"/>
              <a:t>Who?</a:t>
            </a:r>
          </a:p>
        </p:txBody>
      </p:sp>
      <p:sp>
        <p:nvSpPr>
          <p:cNvPr id="3" name="Content Placeholder 2">
            <a:extLst>
              <a:ext uri="{FF2B5EF4-FFF2-40B4-BE49-F238E27FC236}">
                <a16:creationId xmlns:a16="http://schemas.microsoft.com/office/drawing/2014/main" id="{BA396A7A-9B8D-4156-883F-F0FC176FB9D4}"/>
              </a:ext>
            </a:extLst>
          </p:cNvPr>
          <p:cNvSpPr>
            <a:spLocks noGrp="1"/>
          </p:cNvSpPr>
          <p:nvPr>
            <p:ph idx="1"/>
          </p:nvPr>
        </p:nvSpPr>
        <p:spPr>
          <a:xfrm>
            <a:off x="4965431" y="2438400"/>
            <a:ext cx="6586489" cy="3785419"/>
          </a:xfrm>
        </p:spPr>
        <p:txBody>
          <a:bodyPr>
            <a:normAutofit/>
          </a:bodyPr>
          <a:lstStyle/>
          <a:p>
            <a:r>
              <a:rPr lang="en-US" sz="2000" dirty="0"/>
              <a:t>Microsoft Design Engineer building enterprise experiences that are accessible and usable for everyone</a:t>
            </a:r>
          </a:p>
          <a:p>
            <a:r>
              <a:rPr lang="en-US" sz="2000" dirty="0"/>
              <a:t>Started in UX as front-end developer then shifted to accessibility &amp; usability</a:t>
            </a:r>
          </a:p>
          <a:p>
            <a:r>
              <a:rPr lang="en-US" sz="2000" dirty="0"/>
              <a:t>Before that spent 5 years leading social media programs for Intel on data center technology</a:t>
            </a:r>
          </a:p>
          <a:p>
            <a:r>
              <a:rPr lang="en-US" sz="2000" dirty="0"/>
              <a:t>Yes, Vine is obnoxiously cute. </a:t>
            </a:r>
          </a:p>
          <a:p>
            <a:pPr lvl="1"/>
            <a:r>
              <a:rPr lang="en-US" sz="2000" dirty="0"/>
              <a:t>She is 7 and I have had her for 5 years.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76759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F304-8628-47E7-99D8-FEFF05368EE3}"/>
              </a:ext>
            </a:extLst>
          </p:cNvPr>
          <p:cNvSpPr>
            <a:spLocks noGrp="1"/>
          </p:cNvSpPr>
          <p:nvPr>
            <p:ph type="title"/>
          </p:nvPr>
        </p:nvSpPr>
        <p:spPr/>
        <p:txBody>
          <a:bodyPr/>
          <a:lstStyle/>
          <a:p>
            <a:r>
              <a:rPr lang="en-US" dirty="0"/>
              <a:t>Shift your work and your mindset left</a:t>
            </a:r>
          </a:p>
        </p:txBody>
      </p:sp>
      <p:sp>
        <p:nvSpPr>
          <p:cNvPr id="4" name="Content Placeholder 2">
            <a:extLst>
              <a:ext uri="{FF2B5EF4-FFF2-40B4-BE49-F238E27FC236}">
                <a16:creationId xmlns:a16="http://schemas.microsoft.com/office/drawing/2014/main" id="{E5906194-7FA0-4D58-AE40-37D119C76ADD}"/>
              </a:ext>
            </a:extLst>
          </p:cNvPr>
          <p:cNvSpPr txBox="1">
            <a:spLocks/>
          </p:cNvSpPr>
          <p:nvPr/>
        </p:nvSpPr>
        <p:spPr>
          <a:xfrm>
            <a:off x="838200" y="2141537"/>
            <a:ext cx="10277270" cy="2149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To succeed designers must deliver proposals that are created for all personas, developers have to build applications with accessibility integrated into every feature or story, and it is essential that business and/or engineering program managers define requirements that place end-users first.  </a:t>
            </a:r>
          </a:p>
        </p:txBody>
      </p:sp>
      <p:grpSp>
        <p:nvGrpSpPr>
          <p:cNvPr id="5" name="Group 4" descr="A graphicl chart with a single curved line going from edge to edge of the slide. There are 6 sections split by dotted lines denoting define, design, develop, test, deploy, and maintain. There is an arrow that started midway in the test seciton and extends to the right edge of the slide with the text saying &quot;Accessibility complted as a 'feature' or exposed as absent" title="Currently accessibility is built as an additional feature after other functions or is only discovered to be a problem when testing or after deployment">
            <a:extLst>
              <a:ext uri="{FF2B5EF4-FFF2-40B4-BE49-F238E27FC236}">
                <a16:creationId xmlns:a16="http://schemas.microsoft.com/office/drawing/2014/main" id="{1436BE22-DE3C-428E-8D1F-3854393F9679}"/>
              </a:ext>
            </a:extLst>
          </p:cNvPr>
          <p:cNvGrpSpPr/>
          <p:nvPr/>
        </p:nvGrpSpPr>
        <p:grpSpPr>
          <a:xfrm>
            <a:off x="382342" y="4290571"/>
            <a:ext cx="11488035" cy="2534081"/>
            <a:chOff x="382342" y="4290571"/>
            <a:chExt cx="11488035" cy="2534081"/>
          </a:xfrm>
        </p:grpSpPr>
        <p:sp>
          <p:nvSpPr>
            <p:cNvPr id="6" name="Freeform: Shape 5">
              <a:extLst>
                <a:ext uri="{FF2B5EF4-FFF2-40B4-BE49-F238E27FC236}">
                  <a16:creationId xmlns:a16="http://schemas.microsoft.com/office/drawing/2014/main" id="{DDF44C5C-4CA2-4106-8F7B-7FB6AA355DAF}"/>
                </a:ext>
              </a:extLst>
            </p:cNvPr>
            <p:cNvSpPr/>
            <p:nvPr/>
          </p:nvSpPr>
          <p:spPr>
            <a:xfrm>
              <a:off x="838200" y="4421185"/>
              <a:ext cx="11032177" cy="1645920"/>
            </a:xfrm>
            <a:custGeom>
              <a:avLst/>
              <a:gdLst>
                <a:gd name="connsiteX0" fmla="*/ 0 w 11032177"/>
                <a:gd name="connsiteY0" fmla="*/ 2260274 h 2260274"/>
                <a:gd name="connsiteX1" fmla="*/ 886691 w 11032177"/>
                <a:gd name="connsiteY1" fmla="*/ 1892139 h 2260274"/>
                <a:gd name="connsiteX2" fmla="*/ 1278577 w 11032177"/>
                <a:gd name="connsiteY2" fmla="*/ 1563589 h 2260274"/>
                <a:gd name="connsiteX3" fmla="*/ 2173184 w 11032177"/>
                <a:gd name="connsiteY3" fmla="*/ 1211287 h 2260274"/>
                <a:gd name="connsiteX4" fmla="*/ 2869870 w 11032177"/>
                <a:gd name="connsiteY4" fmla="*/ 558145 h 2260274"/>
                <a:gd name="connsiteX5" fmla="*/ 4294909 w 11032177"/>
                <a:gd name="connsiteY5" fmla="*/ 122716 h 2260274"/>
                <a:gd name="connsiteX6" fmla="*/ 5427023 w 11032177"/>
                <a:gd name="connsiteY6" fmla="*/ 641272 h 2260274"/>
                <a:gd name="connsiteX7" fmla="*/ 6131626 w 11032177"/>
                <a:gd name="connsiteY7" fmla="*/ 4 h 2260274"/>
                <a:gd name="connsiteX8" fmla="*/ 6681849 w 11032177"/>
                <a:gd name="connsiteY8" fmla="*/ 653147 h 2260274"/>
                <a:gd name="connsiteX9" fmla="*/ 7338951 w 11032177"/>
                <a:gd name="connsiteY9" fmla="*/ 31672 h 2260274"/>
                <a:gd name="connsiteX10" fmla="*/ 7885216 w 11032177"/>
                <a:gd name="connsiteY10" fmla="*/ 577937 h 2260274"/>
                <a:gd name="connsiteX11" fmla="*/ 8704613 w 11032177"/>
                <a:gd name="connsiteY11" fmla="*/ 1298373 h 2260274"/>
                <a:gd name="connsiteX12" fmla="*/ 9706099 w 11032177"/>
                <a:gd name="connsiteY12" fmla="*/ 1805054 h 2260274"/>
                <a:gd name="connsiteX13" fmla="*/ 10596748 w 11032177"/>
                <a:gd name="connsiteY13" fmla="*/ 2022768 h 2260274"/>
                <a:gd name="connsiteX14" fmla="*/ 11032177 w 11032177"/>
                <a:gd name="connsiteY14" fmla="*/ 2058394 h 2260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32177" h="2260274">
                  <a:moveTo>
                    <a:pt x="0" y="2260274"/>
                  </a:moveTo>
                  <a:cubicBezTo>
                    <a:pt x="336797" y="2134263"/>
                    <a:pt x="673595" y="2008253"/>
                    <a:pt x="886691" y="1892139"/>
                  </a:cubicBezTo>
                  <a:cubicBezTo>
                    <a:pt x="1099787" y="1776025"/>
                    <a:pt x="1064162" y="1677064"/>
                    <a:pt x="1278577" y="1563589"/>
                  </a:cubicBezTo>
                  <a:cubicBezTo>
                    <a:pt x="1492993" y="1450114"/>
                    <a:pt x="1907969" y="1378861"/>
                    <a:pt x="2173184" y="1211287"/>
                  </a:cubicBezTo>
                  <a:cubicBezTo>
                    <a:pt x="2438400" y="1043713"/>
                    <a:pt x="2516249" y="739573"/>
                    <a:pt x="2869870" y="558145"/>
                  </a:cubicBezTo>
                  <a:cubicBezTo>
                    <a:pt x="3223491" y="376716"/>
                    <a:pt x="3868717" y="108862"/>
                    <a:pt x="4294909" y="122716"/>
                  </a:cubicBezTo>
                  <a:cubicBezTo>
                    <a:pt x="4721101" y="136570"/>
                    <a:pt x="5120904" y="661724"/>
                    <a:pt x="5427023" y="641272"/>
                  </a:cubicBezTo>
                  <a:cubicBezTo>
                    <a:pt x="5733142" y="620820"/>
                    <a:pt x="5922488" y="-1975"/>
                    <a:pt x="6131626" y="4"/>
                  </a:cubicBezTo>
                  <a:cubicBezTo>
                    <a:pt x="6340764" y="1983"/>
                    <a:pt x="6480628" y="647869"/>
                    <a:pt x="6681849" y="653147"/>
                  </a:cubicBezTo>
                  <a:cubicBezTo>
                    <a:pt x="6883070" y="658425"/>
                    <a:pt x="7138390" y="44207"/>
                    <a:pt x="7338951" y="31672"/>
                  </a:cubicBezTo>
                  <a:cubicBezTo>
                    <a:pt x="7539512" y="19137"/>
                    <a:pt x="7657606" y="366820"/>
                    <a:pt x="7885216" y="577937"/>
                  </a:cubicBezTo>
                  <a:cubicBezTo>
                    <a:pt x="8112826" y="789054"/>
                    <a:pt x="8401133" y="1093854"/>
                    <a:pt x="8704613" y="1298373"/>
                  </a:cubicBezTo>
                  <a:cubicBezTo>
                    <a:pt x="9008093" y="1502892"/>
                    <a:pt x="9390743" y="1684322"/>
                    <a:pt x="9706099" y="1805054"/>
                  </a:cubicBezTo>
                  <a:cubicBezTo>
                    <a:pt x="10021455" y="1925786"/>
                    <a:pt x="10375735" y="1980545"/>
                    <a:pt x="10596748" y="2022768"/>
                  </a:cubicBezTo>
                  <a:cubicBezTo>
                    <a:pt x="10817761" y="2064991"/>
                    <a:pt x="10916063" y="2056415"/>
                    <a:pt x="11032177" y="2058394"/>
                  </a:cubicBezTo>
                </a:path>
              </a:pathLst>
            </a:custGeom>
            <a:noFill/>
            <a:ln w="28575">
              <a:solidFill>
                <a:schemeClr val="tx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12BBE661-01D6-48A3-B4BA-CBAD8FD997BF}"/>
                </a:ext>
              </a:extLst>
            </p:cNvPr>
            <p:cNvCxnSpPr>
              <a:cxnSpLocks/>
            </p:cNvCxnSpPr>
            <p:nvPr/>
          </p:nvCxnSpPr>
          <p:spPr>
            <a:xfrm>
              <a:off x="838200" y="4290571"/>
              <a:ext cx="0" cy="20116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182305-FAD9-4C5E-86D8-4D711A508B5E}"/>
                </a:ext>
              </a:extLst>
            </p:cNvPr>
            <p:cNvCxnSpPr>
              <a:cxnSpLocks/>
            </p:cNvCxnSpPr>
            <p:nvPr/>
          </p:nvCxnSpPr>
          <p:spPr>
            <a:xfrm>
              <a:off x="1857498" y="4290571"/>
              <a:ext cx="0" cy="20116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493C71-CB97-4B93-899B-21893F9D4A41}"/>
                </a:ext>
              </a:extLst>
            </p:cNvPr>
            <p:cNvCxnSpPr>
              <a:cxnSpLocks/>
            </p:cNvCxnSpPr>
            <p:nvPr/>
          </p:nvCxnSpPr>
          <p:spPr>
            <a:xfrm>
              <a:off x="3110346" y="4290571"/>
              <a:ext cx="0" cy="20116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C4BFAAA-3F2F-4186-9492-7E89DFA9B98F}"/>
                </a:ext>
              </a:extLst>
            </p:cNvPr>
            <p:cNvCxnSpPr>
              <a:cxnSpLocks/>
            </p:cNvCxnSpPr>
            <p:nvPr/>
          </p:nvCxnSpPr>
          <p:spPr>
            <a:xfrm>
              <a:off x="5732813" y="4290571"/>
              <a:ext cx="0" cy="20116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1455EA-E0C4-411C-AC89-F16A28351D8A}"/>
                </a:ext>
              </a:extLst>
            </p:cNvPr>
            <p:cNvCxnSpPr>
              <a:cxnSpLocks/>
            </p:cNvCxnSpPr>
            <p:nvPr/>
          </p:nvCxnSpPr>
          <p:spPr>
            <a:xfrm>
              <a:off x="8371115" y="4290571"/>
              <a:ext cx="0" cy="20116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006F50-DE2F-441F-AEF9-C47407582BF4}"/>
                </a:ext>
              </a:extLst>
            </p:cNvPr>
            <p:cNvCxnSpPr>
              <a:cxnSpLocks/>
            </p:cNvCxnSpPr>
            <p:nvPr/>
          </p:nvCxnSpPr>
          <p:spPr>
            <a:xfrm>
              <a:off x="10415649" y="4290571"/>
              <a:ext cx="0" cy="201168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E4136E-C529-45BC-9C62-D2AAD91EF817}"/>
                </a:ext>
              </a:extLst>
            </p:cNvPr>
            <p:cNvSpPr txBox="1"/>
            <p:nvPr/>
          </p:nvSpPr>
          <p:spPr>
            <a:xfrm>
              <a:off x="838201" y="6362987"/>
              <a:ext cx="1019298" cy="461665"/>
            </a:xfrm>
            <a:prstGeom prst="rect">
              <a:avLst/>
            </a:prstGeom>
            <a:noFill/>
          </p:spPr>
          <p:txBody>
            <a:bodyPr wrap="square" rtlCol="0">
              <a:spAutoFit/>
            </a:bodyPr>
            <a:lstStyle/>
            <a:p>
              <a:pPr algn="ctr"/>
              <a:r>
                <a:rPr lang="en-US" sz="2400" dirty="0"/>
                <a:t>Define</a:t>
              </a:r>
            </a:p>
          </p:txBody>
        </p:sp>
        <p:sp>
          <p:nvSpPr>
            <p:cNvPr id="14" name="TextBox 13">
              <a:extLst>
                <a:ext uri="{FF2B5EF4-FFF2-40B4-BE49-F238E27FC236}">
                  <a16:creationId xmlns:a16="http://schemas.microsoft.com/office/drawing/2014/main" id="{F83A68F0-7F3B-4FBF-9F48-F3E525EA5B5F}"/>
                </a:ext>
              </a:extLst>
            </p:cNvPr>
            <p:cNvSpPr txBox="1"/>
            <p:nvPr/>
          </p:nvSpPr>
          <p:spPr>
            <a:xfrm>
              <a:off x="1857497" y="6362987"/>
              <a:ext cx="1252845" cy="461665"/>
            </a:xfrm>
            <a:prstGeom prst="rect">
              <a:avLst/>
            </a:prstGeom>
            <a:noFill/>
          </p:spPr>
          <p:txBody>
            <a:bodyPr wrap="square" rtlCol="0">
              <a:spAutoFit/>
            </a:bodyPr>
            <a:lstStyle/>
            <a:p>
              <a:pPr algn="ctr"/>
              <a:r>
                <a:rPr lang="en-US" sz="2400" dirty="0"/>
                <a:t>Design</a:t>
              </a:r>
            </a:p>
          </p:txBody>
        </p:sp>
        <p:sp>
          <p:nvSpPr>
            <p:cNvPr id="15" name="TextBox 14">
              <a:extLst>
                <a:ext uri="{FF2B5EF4-FFF2-40B4-BE49-F238E27FC236}">
                  <a16:creationId xmlns:a16="http://schemas.microsoft.com/office/drawing/2014/main" id="{04D92546-24B6-4A02-A9E6-62FADE39B69D}"/>
                </a:ext>
              </a:extLst>
            </p:cNvPr>
            <p:cNvSpPr txBox="1"/>
            <p:nvPr/>
          </p:nvSpPr>
          <p:spPr>
            <a:xfrm>
              <a:off x="3110341" y="6362987"/>
              <a:ext cx="2622456" cy="461665"/>
            </a:xfrm>
            <a:prstGeom prst="rect">
              <a:avLst/>
            </a:prstGeom>
            <a:noFill/>
          </p:spPr>
          <p:txBody>
            <a:bodyPr wrap="square" rtlCol="0">
              <a:spAutoFit/>
            </a:bodyPr>
            <a:lstStyle/>
            <a:p>
              <a:pPr algn="ctr"/>
              <a:r>
                <a:rPr lang="en-US" sz="2400" dirty="0"/>
                <a:t>Develop</a:t>
              </a:r>
            </a:p>
          </p:txBody>
        </p:sp>
        <p:sp>
          <p:nvSpPr>
            <p:cNvPr id="16" name="TextBox 15">
              <a:extLst>
                <a:ext uri="{FF2B5EF4-FFF2-40B4-BE49-F238E27FC236}">
                  <a16:creationId xmlns:a16="http://schemas.microsoft.com/office/drawing/2014/main" id="{A5353786-0BC6-4032-9ED2-CA761C136DF3}"/>
                </a:ext>
              </a:extLst>
            </p:cNvPr>
            <p:cNvSpPr txBox="1"/>
            <p:nvPr/>
          </p:nvSpPr>
          <p:spPr>
            <a:xfrm>
              <a:off x="5732808" y="6362987"/>
              <a:ext cx="2638296" cy="461665"/>
            </a:xfrm>
            <a:prstGeom prst="rect">
              <a:avLst/>
            </a:prstGeom>
            <a:noFill/>
          </p:spPr>
          <p:txBody>
            <a:bodyPr wrap="square" rtlCol="0">
              <a:spAutoFit/>
            </a:bodyPr>
            <a:lstStyle/>
            <a:p>
              <a:pPr algn="ctr"/>
              <a:r>
                <a:rPr lang="en-US" sz="2400" dirty="0"/>
                <a:t>Test</a:t>
              </a:r>
            </a:p>
          </p:txBody>
        </p:sp>
        <p:sp>
          <p:nvSpPr>
            <p:cNvPr id="17" name="TextBox 16">
              <a:extLst>
                <a:ext uri="{FF2B5EF4-FFF2-40B4-BE49-F238E27FC236}">
                  <a16:creationId xmlns:a16="http://schemas.microsoft.com/office/drawing/2014/main" id="{DAAB9AC9-4D54-4240-90BB-3D7602CEEE69}"/>
                </a:ext>
              </a:extLst>
            </p:cNvPr>
            <p:cNvSpPr txBox="1"/>
            <p:nvPr/>
          </p:nvSpPr>
          <p:spPr>
            <a:xfrm>
              <a:off x="8371104" y="6362987"/>
              <a:ext cx="2044546" cy="461665"/>
            </a:xfrm>
            <a:prstGeom prst="rect">
              <a:avLst/>
            </a:prstGeom>
            <a:noFill/>
          </p:spPr>
          <p:txBody>
            <a:bodyPr wrap="square" rtlCol="0">
              <a:spAutoFit/>
            </a:bodyPr>
            <a:lstStyle/>
            <a:p>
              <a:pPr algn="ctr"/>
              <a:r>
                <a:rPr lang="en-US" sz="2400" dirty="0"/>
                <a:t>Deploy</a:t>
              </a:r>
            </a:p>
          </p:txBody>
        </p:sp>
        <p:sp>
          <p:nvSpPr>
            <p:cNvPr id="18" name="TextBox 17">
              <a:extLst>
                <a:ext uri="{FF2B5EF4-FFF2-40B4-BE49-F238E27FC236}">
                  <a16:creationId xmlns:a16="http://schemas.microsoft.com/office/drawing/2014/main" id="{8278AE45-9547-405B-A4CE-FFE5128FA311}"/>
                </a:ext>
              </a:extLst>
            </p:cNvPr>
            <p:cNvSpPr txBox="1"/>
            <p:nvPr/>
          </p:nvSpPr>
          <p:spPr>
            <a:xfrm>
              <a:off x="10415637" y="6362987"/>
              <a:ext cx="1454740" cy="461665"/>
            </a:xfrm>
            <a:prstGeom prst="rect">
              <a:avLst/>
            </a:prstGeom>
            <a:noFill/>
          </p:spPr>
          <p:txBody>
            <a:bodyPr wrap="square" rtlCol="0">
              <a:spAutoFit/>
            </a:bodyPr>
            <a:lstStyle/>
            <a:p>
              <a:pPr algn="ctr"/>
              <a:r>
                <a:rPr lang="en-US" sz="2400" dirty="0"/>
                <a:t>Maintain</a:t>
              </a:r>
            </a:p>
          </p:txBody>
        </p:sp>
        <p:cxnSp>
          <p:nvCxnSpPr>
            <p:cNvPr id="19" name="Straight Connector 18">
              <a:extLst>
                <a:ext uri="{FF2B5EF4-FFF2-40B4-BE49-F238E27FC236}">
                  <a16:creationId xmlns:a16="http://schemas.microsoft.com/office/drawing/2014/main" id="{58DFDF12-D167-41D8-A1F9-BA6534E4E8D6}"/>
                </a:ext>
              </a:extLst>
            </p:cNvPr>
            <p:cNvCxnSpPr>
              <a:cxnSpLocks/>
            </p:cNvCxnSpPr>
            <p:nvPr/>
          </p:nvCxnSpPr>
          <p:spPr>
            <a:xfrm>
              <a:off x="6139543" y="5577461"/>
              <a:ext cx="5730834" cy="0"/>
            </a:xfrm>
            <a:prstGeom prst="line">
              <a:avLst/>
            </a:prstGeom>
            <a:ln w="38100" cap="rnd">
              <a:solidFill>
                <a:schemeClr val="accent4">
                  <a:lumMod val="20000"/>
                  <a:lumOff val="80000"/>
                </a:schemeClr>
              </a:solidFill>
              <a:headEnd type="none" w="sm" len="med"/>
              <a:tailEnd type="stealth" w="lg"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79BC594-7E7E-4581-8240-5E5DF65FC482}"/>
                </a:ext>
              </a:extLst>
            </p:cNvPr>
            <p:cNvSpPr txBox="1"/>
            <p:nvPr/>
          </p:nvSpPr>
          <p:spPr>
            <a:xfrm>
              <a:off x="5787244" y="5122531"/>
              <a:ext cx="5941616" cy="430887"/>
            </a:xfrm>
            <a:prstGeom prst="rect">
              <a:avLst/>
            </a:prstGeom>
            <a:solidFill>
              <a:schemeClr val="bg1"/>
            </a:solidFill>
          </p:spPr>
          <p:txBody>
            <a:bodyPr wrap="square" rtlCol="0">
              <a:spAutoFit/>
            </a:bodyPr>
            <a:lstStyle/>
            <a:p>
              <a:pPr algn="r"/>
              <a:r>
                <a:rPr lang="en-US" sz="2200" dirty="0">
                  <a:solidFill>
                    <a:schemeClr val="accent4">
                      <a:lumMod val="20000"/>
                      <a:lumOff val="80000"/>
                    </a:schemeClr>
                  </a:solidFill>
                </a:rPr>
                <a:t>Accessibility “feature” built or exposed as absent</a:t>
              </a:r>
            </a:p>
          </p:txBody>
        </p:sp>
        <p:sp>
          <p:nvSpPr>
            <p:cNvPr id="21" name="TextBox 20">
              <a:extLst>
                <a:ext uri="{FF2B5EF4-FFF2-40B4-BE49-F238E27FC236}">
                  <a16:creationId xmlns:a16="http://schemas.microsoft.com/office/drawing/2014/main" id="{2249B78E-3BB5-45B8-B8B9-176F4F914E60}"/>
                </a:ext>
              </a:extLst>
            </p:cNvPr>
            <p:cNvSpPr txBox="1"/>
            <p:nvPr/>
          </p:nvSpPr>
          <p:spPr>
            <a:xfrm rot="16200000">
              <a:off x="-392666" y="5065580"/>
              <a:ext cx="2011681" cy="461665"/>
            </a:xfrm>
            <a:prstGeom prst="rect">
              <a:avLst/>
            </a:prstGeom>
            <a:noFill/>
          </p:spPr>
          <p:txBody>
            <a:bodyPr wrap="square" rtlCol="0">
              <a:spAutoFit/>
            </a:bodyPr>
            <a:lstStyle/>
            <a:p>
              <a:pPr algn="ctr"/>
              <a:r>
                <a:rPr lang="en-US" sz="2400" i="1" dirty="0">
                  <a:solidFill>
                    <a:schemeClr val="accent2">
                      <a:lumMod val="20000"/>
                      <a:lumOff val="80000"/>
                    </a:schemeClr>
                  </a:solidFill>
                </a:rPr>
                <a:t>Currently</a:t>
              </a:r>
            </a:p>
          </p:txBody>
        </p:sp>
      </p:grpSp>
      <p:sp>
        <p:nvSpPr>
          <p:cNvPr id="22" name="Arrow: Bent-Up 21" title="a green colored arrow coming from the word accessibility pointing to the left signifying the topic moving earlier in the graph">
            <a:extLst>
              <a:ext uri="{FF2B5EF4-FFF2-40B4-BE49-F238E27FC236}">
                <a16:creationId xmlns:a16="http://schemas.microsoft.com/office/drawing/2014/main" id="{FF3593A5-E2BC-4B19-BF74-D5322BFF0279}"/>
              </a:ext>
            </a:extLst>
          </p:cNvPr>
          <p:cNvSpPr/>
          <p:nvPr/>
        </p:nvSpPr>
        <p:spPr>
          <a:xfrm rot="16200000">
            <a:off x="4251350" y="2064630"/>
            <a:ext cx="340439" cy="5994328"/>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2910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F628-7EBB-4CCA-9788-00471398404A}"/>
              </a:ext>
            </a:extLst>
          </p:cNvPr>
          <p:cNvSpPr>
            <a:spLocks noGrp="1"/>
          </p:cNvSpPr>
          <p:nvPr>
            <p:ph type="title"/>
          </p:nvPr>
        </p:nvSpPr>
        <p:spPr/>
        <p:txBody>
          <a:bodyPr/>
          <a:lstStyle/>
          <a:p>
            <a:r>
              <a:rPr lang="en-US" dirty="0"/>
              <a:t>Analyze &amp; Criticize</a:t>
            </a:r>
          </a:p>
        </p:txBody>
      </p:sp>
      <p:sp>
        <p:nvSpPr>
          <p:cNvPr id="3" name="Content Placeholder 2">
            <a:extLst>
              <a:ext uri="{FF2B5EF4-FFF2-40B4-BE49-F238E27FC236}">
                <a16:creationId xmlns:a16="http://schemas.microsoft.com/office/drawing/2014/main" id="{B94C63BA-C714-45E0-A9D4-8DA5B708A204}"/>
              </a:ext>
            </a:extLst>
          </p:cNvPr>
          <p:cNvSpPr>
            <a:spLocks noGrp="1"/>
          </p:cNvSpPr>
          <p:nvPr>
            <p:ph idx="1"/>
          </p:nvPr>
        </p:nvSpPr>
        <p:spPr>
          <a:xfrm>
            <a:off x="838200" y="1825625"/>
            <a:ext cx="10951234" cy="4351338"/>
          </a:xfrm>
        </p:spPr>
        <p:txBody>
          <a:bodyPr/>
          <a:lstStyle/>
          <a:p>
            <a:r>
              <a:rPr lang="en-US" dirty="0"/>
              <a:t>Judge each requirement, feature, and design from multiple perspectives</a:t>
            </a:r>
          </a:p>
          <a:p>
            <a:pPr lvl="1"/>
            <a:r>
              <a:rPr lang="en-US" dirty="0"/>
              <a:t>Better yet talk to as many users as possible before defining requirements</a:t>
            </a:r>
          </a:p>
          <a:p>
            <a:r>
              <a:rPr lang="en-US" dirty="0"/>
              <a:t>Iterate quickly to something that is usable and accessible before publishing anything so that you can collect feedback on a legitimate experience</a:t>
            </a:r>
          </a:p>
          <a:p>
            <a:pPr lvl="1"/>
            <a:r>
              <a:rPr lang="en-US" dirty="0"/>
              <a:t>Fail fast, but fail forward.</a:t>
            </a:r>
          </a:p>
          <a:p>
            <a:endParaRPr lang="en-US" dirty="0"/>
          </a:p>
        </p:txBody>
      </p:sp>
    </p:spTree>
    <p:extLst>
      <p:ext uri="{BB962C8B-B14F-4D97-AF65-F5344CB8AC3E}">
        <p14:creationId xmlns:p14="http://schemas.microsoft.com/office/powerpoint/2010/main" val="2607460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33FA-E7A3-4B7D-8A2D-8A58DC74C5BF}"/>
              </a:ext>
            </a:extLst>
          </p:cNvPr>
          <p:cNvSpPr>
            <a:spLocks noGrp="1"/>
          </p:cNvSpPr>
          <p:nvPr>
            <p:ph type="title"/>
          </p:nvPr>
        </p:nvSpPr>
        <p:spPr/>
        <p:txBody>
          <a:bodyPr/>
          <a:lstStyle/>
          <a:p>
            <a:r>
              <a:rPr lang="en-US" dirty="0"/>
              <a:t>Less technical more cultural</a:t>
            </a:r>
          </a:p>
        </p:txBody>
      </p:sp>
      <p:sp>
        <p:nvSpPr>
          <p:cNvPr id="3" name="Content Placeholder 2">
            <a:extLst>
              <a:ext uri="{FF2B5EF4-FFF2-40B4-BE49-F238E27FC236}">
                <a16:creationId xmlns:a16="http://schemas.microsoft.com/office/drawing/2014/main" id="{AA3DAE3A-0B9D-4DEF-B34F-4F1B4D79E7C9}"/>
              </a:ext>
            </a:extLst>
          </p:cNvPr>
          <p:cNvSpPr>
            <a:spLocks noGrp="1"/>
          </p:cNvSpPr>
          <p:nvPr>
            <p:ph idx="1"/>
          </p:nvPr>
        </p:nvSpPr>
        <p:spPr/>
        <p:txBody>
          <a:bodyPr/>
          <a:lstStyle/>
          <a:p>
            <a:r>
              <a:rPr lang="en-US" dirty="0"/>
              <a:t>Every stake-holder, creator, developer, manager, leader, tester, editor, janitor, etc. need to be expected to participate, deliver, and require the same of others</a:t>
            </a:r>
          </a:p>
          <a:p>
            <a:pPr lvl="1"/>
            <a:r>
              <a:rPr lang="en-US" dirty="0"/>
              <a:t>This isn’t a tops-down or grass-roots effort, mindset and cultural change has to come from every level</a:t>
            </a:r>
          </a:p>
          <a:p>
            <a:pPr lvl="1"/>
            <a:r>
              <a:rPr lang="en-US" dirty="0"/>
              <a:t>No one can ‘just’ follow guidelines or take orders</a:t>
            </a:r>
          </a:p>
        </p:txBody>
      </p:sp>
    </p:spTree>
    <p:extLst>
      <p:ext uri="{BB962C8B-B14F-4D97-AF65-F5344CB8AC3E}">
        <p14:creationId xmlns:p14="http://schemas.microsoft.com/office/powerpoint/2010/main" val="3919493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C529-A3AB-48AB-84ED-FA4F8DA0C4FE}"/>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C1F4AE63-29F2-4AD8-946F-31704B37F5F5}"/>
              </a:ext>
            </a:extLst>
          </p:cNvPr>
          <p:cNvSpPr>
            <a:spLocks noGrp="1"/>
          </p:cNvSpPr>
          <p:nvPr>
            <p:ph idx="1"/>
          </p:nvPr>
        </p:nvSpPr>
        <p:spPr/>
        <p:txBody>
          <a:bodyPr/>
          <a:lstStyle/>
          <a:p>
            <a:r>
              <a:rPr lang="en-US" dirty="0"/>
              <a:t>Slides are at </a:t>
            </a:r>
            <a:r>
              <a:rPr lang="en-US" dirty="0">
                <a:hlinkClick r:id="rId3"/>
              </a:rPr>
              <a:t>https://aka.ms/ckcsun18</a:t>
            </a:r>
            <a:r>
              <a:rPr lang="en-US" dirty="0"/>
              <a:t> </a:t>
            </a:r>
          </a:p>
          <a:p>
            <a:r>
              <a:rPr lang="en-US" dirty="0"/>
              <a:t>E-mail me at </a:t>
            </a:r>
            <a:r>
              <a:rPr lang="en-US" dirty="0">
                <a:hlinkClick r:id="rId4"/>
              </a:rPr>
              <a:t>Cory.Klatik@microsoft.com</a:t>
            </a:r>
            <a:r>
              <a:rPr lang="en-US" dirty="0"/>
              <a:t> </a:t>
            </a:r>
          </a:p>
          <a:p>
            <a:r>
              <a:rPr lang="en-US" dirty="0"/>
              <a:t>Twitter @CKLATIK</a:t>
            </a:r>
          </a:p>
        </p:txBody>
      </p:sp>
    </p:spTree>
    <p:extLst>
      <p:ext uri="{BB962C8B-B14F-4D97-AF65-F5344CB8AC3E}">
        <p14:creationId xmlns:p14="http://schemas.microsoft.com/office/powerpoint/2010/main" val="1467976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84E5-DEB1-B645-A505-8D742A807AEE}"/>
              </a:ext>
            </a:extLst>
          </p:cNvPr>
          <p:cNvSpPr>
            <a:spLocks noGrp="1"/>
          </p:cNvSpPr>
          <p:nvPr>
            <p:ph type="title"/>
          </p:nvPr>
        </p:nvSpPr>
        <p:spPr/>
        <p:txBody>
          <a:bodyPr/>
          <a:lstStyle/>
          <a:p>
            <a:r>
              <a:rPr lang="en-US" dirty="0"/>
              <a:t>Recommended Web Reading</a:t>
            </a:r>
          </a:p>
        </p:txBody>
      </p:sp>
      <p:sp>
        <p:nvSpPr>
          <p:cNvPr id="3" name="Content Placeholder 2">
            <a:extLst>
              <a:ext uri="{FF2B5EF4-FFF2-40B4-BE49-F238E27FC236}">
                <a16:creationId xmlns:a16="http://schemas.microsoft.com/office/drawing/2014/main" id="{95276B71-E019-0F42-965C-3E51E0C2D094}"/>
              </a:ext>
            </a:extLst>
          </p:cNvPr>
          <p:cNvSpPr>
            <a:spLocks noGrp="1"/>
          </p:cNvSpPr>
          <p:nvPr>
            <p:ph idx="1"/>
          </p:nvPr>
        </p:nvSpPr>
        <p:spPr/>
        <p:txBody>
          <a:bodyPr/>
          <a:lstStyle/>
          <a:p>
            <a:pPr marL="0" indent="0">
              <a:buNone/>
            </a:pPr>
            <a:r>
              <a:rPr lang="en-US" dirty="0">
                <a:hlinkClick r:id="rId3"/>
              </a:rPr>
              <a:t>Inclusive Design at Microsoft</a:t>
            </a:r>
            <a:endParaRPr lang="en-US" dirty="0"/>
          </a:p>
          <a:p>
            <a:pPr marL="0" indent="0">
              <a:buNone/>
            </a:pPr>
            <a:r>
              <a:rPr lang="en-US" dirty="0">
                <a:hlinkClick r:id="rId4"/>
              </a:rPr>
              <a:t>User Centered Design </a:t>
            </a:r>
            <a:r>
              <a:rPr lang="en-US" dirty="0"/>
              <a:t>@ usability.gov</a:t>
            </a:r>
          </a:p>
          <a:p>
            <a:pPr marL="0" indent="0">
              <a:buNone/>
            </a:pPr>
            <a:r>
              <a:rPr lang="en-US" dirty="0"/>
              <a:t>UW Primer on </a:t>
            </a:r>
            <a:r>
              <a:rPr lang="en-US" dirty="0">
                <a:hlinkClick r:id="rId5"/>
              </a:rPr>
              <a:t>Universal Design</a:t>
            </a:r>
            <a:endParaRPr lang="en-US" dirty="0"/>
          </a:p>
          <a:p>
            <a:pPr marL="0" indent="0">
              <a:buNone/>
            </a:pPr>
            <a:r>
              <a:rPr lang="en-US" dirty="0">
                <a:hlinkClick r:id="rId6"/>
              </a:rPr>
              <a:t>Build Personas for your users</a:t>
            </a:r>
            <a:endParaRPr lang="en-US" dirty="0"/>
          </a:p>
          <a:p>
            <a:pPr marL="0" indent="0">
              <a:buNone/>
            </a:pPr>
            <a:r>
              <a:rPr lang="en-US" dirty="0">
                <a:hlinkClick r:id="rId7"/>
              </a:rPr>
              <a:t>Inclusive Design Principles</a:t>
            </a:r>
            <a:endParaRPr lang="en-US" dirty="0"/>
          </a:p>
          <a:p>
            <a:pPr marL="0" indent="0">
              <a:buNone/>
            </a:pPr>
            <a:r>
              <a:rPr lang="en-US" dirty="0">
                <a:hlinkClick r:id="rId8"/>
              </a:rPr>
              <a:t>Inclusive Components for Web</a:t>
            </a:r>
            <a:endParaRPr lang="en-US" dirty="0"/>
          </a:p>
          <a:p>
            <a:pPr marL="0" indent="0">
              <a:buNone/>
            </a:pPr>
            <a:r>
              <a:rPr lang="en-US" dirty="0">
                <a:hlinkClick r:id="rId9"/>
              </a:rPr>
              <a:t>Office UI Fabric</a:t>
            </a: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0347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C922-9519-F14F-8531-8798816B5BF6}"/>
              </a:ext>
            </a:extLst>
          </p:cNvPr>
          <p:cNvSpPr>
            <a:spLocks noGrp="1"/>
          </p:cNvSpPr>
          <p:nvPr>
            <p:ph type="title"/>
          </p:nvPr>
        </p:nvSpPr>
        <p:spPr/>
        <p:txBody>
          <a:bodyPr/>
          <a:lstStyle/>
          <a:p>
            <a:r>
              <a:rPr lang="en-US" dirty="0"/>
              <a:t>Recommended Books</a:t>
            </a:r>
          </a:p>
        </p:txBody>
      </p:sp>
      <p:sp>
        <p:nvSpPr>
          <p:cNvPr id="3" name="Content Placeholder 2">
            <a:extLst>
              <a:ext uri="{FF2B5EF4-FFF2-40B4-BE49-F238E27FC236}">
                <a16:creationId xmlns:a16="http://schemas.microsoft.com/office/drawing/2014/main" id="{10857F9D-E848-0F47-8610-E31D254F4CAA}"/>
              </a:ext>
            </a:extLst>
          </p:cNvPr>
          <p:cNvSpPr>
            <a:spLocks noGrp="1"/>
          </p:cNvSpPr>
          <p:nvPr>
            <p:ph idx="1"/>
          </p:nvPr>
        </p:nvSpPr>
        <p:spPr>
          <a:xfrm>
            <a:off x="838200" y="1825624"/>
            <a:ext cx="10515600" cy="4902722"/>
          </a:xfrm>
        </p:spPr>
        <p:txBody>
          <a:bodyPr>
            <a:normAutofit lnSpcReduction="10000"/>
          </a:bodyPr>
          <a:lstStyle/>
          <a:p>
            <a:pPr marL="0" indent="0">
              <a:buNone/>
            </a:pPr>
            <a:r>
              <a:rPr lang="en-US" b="1" dirty="0"/>
              <a:t>Don't Make Me Think, Revisited </a:t>
            </a:r>
            <a:r>
              <a:rPr lang="en-US" dirty="0"/>
              <a:t>by Krug</a:t>
            </a:r>
          </a:p>
          <a:p>
            <a:pPr marL="0" indent="0">
              <a:buNone/>
            </a:pPr>
            <a:r>
              <a:rPr lang="en-US" b="1" dirty="0"/>
              <a:t>Inclusive Design Patterns </a:t>
            </a:r>
            <a:r>
              <a:rPr lang="en-US" dirty="0"/>
              <a:t>by Pickering</a:t>
            </a:r>
          </a:p>
          <a:p>
            <a:pPr marL="0" indent="0">
              <a:buNone/>
            </a:pPr>
            <a:r>
              <a:rPr lang="en-US" b="1" dirty="0"/>
              <a:t>Design for Real Life </a:t>
            </a:r>
            <a:r>
              <a:rPr lang="en-US" dirty="0"/>
              <a:t>by Meyer, Wachter-Boettcher</a:t>
            </a:r>
          </a:p>
          <a:p>
            <a:pPr marL="0" indent="0">
              <a:buNone/>
            </a:pPr>
            <a:r>
              <a:rPr lang="en-US" b="1" dirty="0"/>
              <a:t>Including Your Missing 20% </a:t>
            </a:r>
            <a:r>
              <a:rPr lang="en-US" dirty="0"/>
              <a:t>by Hassell </a:t>
            </a:r>
          </a:p>
          <a:p>
            <a:pPr marL="0" indent="0">
              <a:buNone/>
            </a:pPr>
            <a:r>
              <a:rPr lang="en-US" b="1" dirty="0"/>
              <a:t>A Web for Everyone </a:t>
            </a:r>
            <a:r>
              <a:rPr lang="en-US" dirty="0"/>
              <a:t>by by Horton, Quesenbery,‎ Gustafson</a:t>
            </a:r>
          </a:p>
          <a:p>
            <a:pPr marL="0" indent="0">
              <a:buNone/>
            </a:pPr>
            <a:r>
              <a:rPr lang="en-US" b="1" dirty="0"/>
              <a:t>Lean UX </a:t>
            </a:r>
            <a:r>
              <a:rPr lang="en-US" dirty="0"/>
              <a:t>by Gothelf</a:t>
            </a:r>
          </a:p>
          <a:p>
            <a:pPr marL="0" indent="0">
              <a:buNone/>
            </a:pPr>
            <a:r>
              <a:rPr lang="en-US" b="1" dirty="0"/>
              <a:t>The Design of Everyday Things </a:t>
            </a:r>
            <a:r>
              <a:rPr lang="en-US" dirty="0"/>
              <a:t>by Norman</a:t>
            </a:r>
          </a:p>
          <a:p>
            <a:pPr marL="0" indent="0">
              <a:buNone/>
            </a:pPr>
            <a:r>
              <a:rPr lang="en-US" b="1" dirty="0"/>
              <a:t>Quantifying the User Experience </a:t>
            </a:r>
            <a:r>
              <a:rPr lang="en-US" dirty="0"/>
              <a:t>by Sauro, Lewis</a:t>
            </a:r>
          </a:p>
          <a:p>
            <a:pPr marL="0" indent="0">
              <a:buNone/>
            </a:pPr>
            <a:r>
              <a:rPr lang="en-US" b="1" dirty="0"/>
              <a:t>The Persona Lifecycle </a:t>
            </a:r>
            <a:r>
              <a:rPr lang="en-US" dirty="0"/>
              <a:t>by Pruitt, Adlin</a:t>
            </a:r>
          </a:p>
          <a:p>
            <a:pPr marL="0" indent="0">
              <a:buNone/>
            </a:pPr>
            <a:r>
              <a:rPr lang="en-US" b="1" dirty="0"/>
              <a:t>User Story Mapping </a:t>
            </a:r>
            <a:r>
              <a:rPr lang="en-US" dirty="0"/>
              <a:t>by Patton</a:t>
            </a:r>
          </a:p>
        </p:txBody>
      </p:sp>
    </p:spTree>
    <p:extLst>
      <p:ext uri="{BB962C8B-B14F-4D97-AF65-F5344CB8AC3E}">
        <p14:creationId xmlns:p14="http://schemas.microsoft.com/office/powerpoint/2010/main" val="369808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title="decorative outline on slide">
            <a:extLst>
              <a:ext uri="{FF2B5EF4-FFF2-40B4-BE49-F238E27FC236}">
                <a16:creationId xmlns:a16="http://schemas.microsoft.com/office/drawing/2014/main" id="{7BE41DF2-8549-41A2-A191-F238C0B3AA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title="decorative seperator">
            <a:extLst>
              <a:ext uri="{FF2B5EF4-FFF2-40B4-BE49-F238E27FC236}">
                <a16:creationId xmlns:a16="http://schemas.microsoft.com/office/drawing/2014/main" id="{4ECCF9CE-157E-4BA8-8669-AE2A5E67A1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0F196A-E331-42E1-88F0-BC27C28B9592}"/>
              </a:ext>
            </a:extLst>
          </p:cNvPr>
          <p:cNvSpPr>
            <a:spLocks noGrp="1"/>
          </p:cNvSpPr>
          <p:nvPr>
            <p:ph type="title"/>
          </p:nvPr>
        </p:nvSpPr>
        <p:spPr>
          <a:xfrm>
            <a:off x="838200" y="963877"/>
            <a:ext cx="3494362" cy="4930246"/>
          </a:xfrm>
        </p:spPr>
        <p:txBody>
          <a:bodyPr>
            <a:normAutofit/>
          </a:bodyPr>
          <a:lstStyle/>
          <a:p>
            <a:pPr algn="r"/>
            <a:r>
              <a:rPr lang="en-US" dirty="0">
                <a:solidFill>
                  <a:schemeClr val="accent1">
                    <a:lumMod val="40000"/>
                    <a:lumOff val="60000"/>
                  </a:schemeClr>
                </a:solidFill>
              </a:rPr>
              <a:t>Understand</a:t>
            </a:r>
          </a:p>
        </p:txBody>
      </p:sp>
      <p:sp>
        <p:nvSpPr>
          <p:cNvPr id="3" name="Content Placeholder 2">
            <a:extLst>
              <a:ext uri="{FF2B5EF4-FFF2-40B4-BE49-F238E27FC236}">
                <a16:creationId xmlns:a16="http://schemas.microsoft.com/office/drawing/2014/main" id="{722542EA-E5CE-4F5F-A23E-041DFEC6FF56}"/>
              </a:ext>
            </a:extLst>
          </p:cNvPr>
          <p:cNvSpPr>
            <a:spLocks noGrp="1"/>
          </p:cNvSpPr>
          <p:nvPr>
            <p:ph idx="1"/>
          </p:nvPr>
        </p:nvSpPr>
        <p:spPr>
          <a:xfrm>
            <a:off x="4976031" y="963877"/>
            <a:ext cx="6377769" cy="4930246"/>
          </a:xfrm>
        </p:spPr>
        <p:txBody>
          <a:bodyPr anchor="ctr">
            <a:normAutofit/>
          </a:bodyPr>
          <a:lstStyle/>
          <a:p>
            <a:pPr fontAlgn="ctr"/>
            <a:r>
              <a:rPr lang="en-US" sz="2400" dirty="0"/>
              <a:t>Nothing advertised as plug and play accessible is accessible without some changes</a:t>
            </a:r>
          </a:p>
          <a:p>
            <a:pPr fontAlgn="ctr"/>
            <a:r>
              <a:rPr lang="en-US" sz="2400" dirty="0"/>
              <a:t>To build accessible you must choose accessible and think accessible</a:t>
            </a:r>
          </a:p>
          <a:p>
            <a:pPr fontAlgn="ctr"/>
            <a:r>
              <a:rPr lang="en-US" sz="2400"/>
              <a:t>To </a:t>
            </a:r>
            <a:r>
              <a:rPr lang="en-US" sz="2400" dirty="0"/>
              <a:t>deliver a great experience you must strive for a great experience at every stage of the development and design lifecycle</a:t>
            </a:r>
          </a:p>
        </p:txBody>
      </p:sp>
    </p:spTree>
    <p:extLst>
      <p:ext uri="{BB962C8B-B14F-4D97-AF65-F5344CB8AC3E}">
        <p14:creationId xmlns:p14="http://schemas.microsoft.com/office/powerpoint/2010/main" val="297676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Pentagon 12" title="pentagon shape with arrow end of shape pointing to graphic on slide of a book with a shocked face">
            <a:extLst>
              <a:ext uri="{FF2B5EF4-FFF2-40B4-BE49-F238E27FC236}">
                <a16:creationId xmlns:a16="http://schemas.microsoft.com/office/drawing/2014/main" id="{0EFCBE45-33E5-4D2F-AB90-96B44855E975}"/>
              </a:ext>
            </a:extLst>
          </p:cNvPr>
          <p:cNvSpPr/>
          <p:nvPr/>
        </p:nvSpPr>
        <p:spPr>
          <a:xfrm>
            <a:off x="1578283" y="1964486"/>
            <a:ext cx="3499104" cy="3333750"/>
          </a:xfrm>
          <a:prstGeom prst="homePlate">
            <a:avLst>
              <a:gd name="adj" fmla="val 150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AC9B36-061B-45AE-9FD5-3EFCAD633C29}"/>
              </a:ext>
            </a:extLst>
          </p:cNvPr>
          <p:cNvSpPr>
            <a:spLocks noGrp="1"/>
          </p:cNvSpPr>
          <p:nvPr>
            <p:ph type="title"/>
          </p:nvPr>
        </p:nvSpPr>
        <p:spPr>
          <a:xfrm>
            <a:off x="1578283" y="1964486"/>
            <a:ext cx="3009665" cy="3333750"/>
          </a:xfrm>
          <a:noFill/>
        </p:spPr>
        <p:txBody>
          <a:bodyPr vert="horz" lIns="91440" tIns="45720" rIns="91440" bIns="45720" rtlCol="0" anchor="ctr">
            <a:normAutofit/>
          </a:bodyPr>
          <a:lstStyle/>
          <a:p>
            <a:pPr algn="ctr"/>
            <a:r>
              <a:rPr lang="en-US" dirty="0">
                <a:solidFill>
                  <a:schemeClr val="bg1"/>
                </a:solidFill>
              </a:rPr>
              <a:t>Don’t be </a:t>
            </a:r>
            <a:r>
              <a:rPr lang="en-US" i="1" dirty="0">
                <a:solidFill>
                  <a:schemeClr val="bg1"/>
                </a:solidFill>
              </a:rPr>
              <a:t>that</a:t>
            </a:r>
            <a:r>
              <a:rPr lang="en-US" dirty="0">
                <a:solidFill>
                  <a:schemeClr val="bg1"/>
                </a:solidFill>
              </a:rPr>
              <a:t> team</a:t>
            </a:r>
          </a:p>
        </p:txBody>
      </p:sp>
      <p:pic>
        <p:nvPicPr>
          <p:cNvPr id="9" name="Content Placeholder 8" title="A graphic icon of a book with a surprised face">
            <a:extLst>
              <a:ext uri="{FF2B5EF4-FFF2-40B4-BE49-F238E27FC236}">
                <a16:creationId xmlns:a16="http://schemas.microsoft.com/office/drawing/2014/main" id="{E6B72D75-733A-4589-A3CC-0CDA193D783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7055" y="1397477"/>
            <a:ext cx="4467768" cy="4467768"/>
          </a:xfrm>
          <a:prstGeom prst="rect">
            <a:avLst/>
          </a:prstGeom>
        </p:spPr>
      </p:pic>
    </p:spTree>
    <p:extLst>
      <p:ext uri="{BB962C8B-B14F-4D97-AF65-F5344CB8AC3E}">
        <p14:creationId xmlns:p14="http://schemas.microsoft.com/office/powerpoint/2010/main" val="395650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title="slide background coloring">
            <a:extLst>
              <a:ext uri="{FF2B5EF4-FFF2-40B4-BE49-F238E27FC236}">
                <a16:creationId xmlns:a16="http://schemas.microsoft.com/office/drawing/2014/main" id="{42275924-7598-4095-BB3E-C81FA4694A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title="slide background coloring">
            <a:extLst>
              <a:ext uri="{FF2B5EF4-FFF2-40B4-BE49-F238E27FC236}">
                <a16:creationId xmlns:a16="http://schemas.microsoft.com/office/drawing/2014/main" id="{25133F9A-8A91-4134-B4E1-61BDECD186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4A16F7-D5ED-4E20-84FC-C61B07D78032}"/>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The Landscape</a:t>
            </a:r>
          </a:p>
        </p:txBody>
      </p:sp>
      <p:sp>
        <p:nvSpPr>
          <p:cNvPr id="3" name="Content Placeholder 2">
            <a:extLst>
              <a:ext uri="{FF2B5EF4-FFF2-40B4-BE49-F238E27FC236}">
                <a16:creationId xmlns:a16="http://schemas.microsoft.com/office/drawing/2014/main" id="{AC8ABF05-6F2B-410E-A118-1B0B4876F4AA}"/>
              </a:ext>
            </a:extLst>
          </p:cNvPr>
          <p:cNvSpPr>
            <a:spLocks noGrp="1"/>
          </p:cNvSpPr>
          <p:nvPr>
            <p:ph idx="1"/>
          </p:nvPr>
        </p:nvSpPr>
        <p:spPr>
          <a:xfrm>
            <a:off x="838200" y="1802217"/>
            <a:ext cx="11037711" cy="4890978"/>
          </a:xfrm>
        </p:spPr>
        <p:txBody>
          <a:bodyPr numCol="4" anchor="ctr">
            <a:noAutofit/>
          </a:bodyPr>
          <a:lstStyle/>
          <a:p>
            <a:pPr>
              <a:lnSpc>
                <a:spcPct val="100000"/>
              </a:lnSpc>
              <a:spcBef>
                <a:spcPts val="300"/>
              </a:spcBef>
            </a:pPr>
            <a:r>
              <a:rPr lang="en-US" sz="1400" dirty="0">
                <a:solidFill>
                  <a:schemeClr val="tx1">
                    <a:lumMod val="95000"/>
                    <a:lumOff val="5000"/>
                  </a:schemeClr>
                </a:solidFill>
              </a:rPr>
              <a:t>Altinn Design System</a:t>
            </a:r>
          </a:p>
          <a:p>
            <a:pPr>
              <a:lnSpc>
                <a:spcPct val="100000"/>
              </a:lnSpc>
              <a:spcBef>
                <a:spcPts val="300"/>
              </a:spcBef>
            </a:pPr>
            <a:r>
              <a:rPr lang="en-US" sz="1400" dirty="0">
                <a:solidFill>
                  <a:schemeClr val="tx1">
                    <a:lumMod val="95000"/>
                    <a:lumOff val="5000"/>
                  </a:schemeClr>
                </a:solidFill>
              </a:rPr>
              <a:t>Angular</a:t>
            </a:r>
          </a:p>
          <a:p>
            <a:pPr>
              <a:lnSpc>
                <a:spcPct val="100000"/>
              </a:lnSpc>
              <a:spcBef>
                <a:spcPts val="300"/>
              </a:spcBef>
            </a:pPr>
            <a:r>
              <a:rPr lang="en-US" sz="1400" dirty="0">
                <a:solidFill>
                  <a:schemeClr val="tx1">
                    <a:lumMod val="95000"/>
                    <a:lumOff val="5000"/>
                  </a:schemeClr>
                </a:solidFill>
              </a:rPr>
              <a:t>Ant-design</a:t>
            </a:r>
          </a:p>
          <a:p>
            <a:pPr>
              <a:lnSpc>
                <a:spcPct val="100000"/>
              </a:lnSpc>
              <a:spcBef>
                <a:spcPts val="300"/>
              </a:spcBef>
            </a:pPr>
            <a:r>
              <a:rPr lang="en-US" sz="1400" dirty="0">
                <a:solidFill>
                  <a:schemeClr val="tx1">
                    <a:lumMod val="95000"/>
                    <a:lumOff val="5000"/>
                  </a:schemeClr>
                </a:solidFill>
              </a:rPr>
              <a:t>Atlassian Design Language</a:t>
            </a:r>
          </a:p>
          <a:p>
            <a:pPr>
              <a:lnSpc>
                <a:spcPct val="100000"/>
              </a:lnSpc>
              <a:spcBef>
                <a:spcPts val="300"/>
              </a:spcBef>
            </a:pPr>
            <a:r>
              <a:rPr lang="en-US" sz="1400" dirty="0">
                <a:solidFill>
                  <a:schemeClr val="tx1">
                    <a:lumMod val="95000"/>
                    <a:lumOff val="5000"/>
                  </a:schemeClr>
                </a:solidFill>
              </a:rPr>
              <a:t>Audi UI</a:t>
            </a:r>
          </a:p>
          <a:p>
            <a:pPr>
              <a:lnSpc>
                <a:spcPct val="100000"/>
              </a:lnSpc>
              <a:spcBef>
                <a:spcPts val="300"/>
              </a:spcBef>
            </a:pPr>
            <a:r>
              <a:rPr lang="en-US" sz="1400" dirty="0">
                <a:solidFill>
                  <a:schemeClr val="tx1">
                    <a:lumMod val="95000"/>
                    <a:lumOff val="5000"/>
                  </a:schemeClr>
                </a:solidFill>
              </a:rPr>
              <a:t>Aurelia</a:t>
            </a:r>
          </a:p>
          <a:p>
            <a:pPr>
              <a:lnSpc>
                <a:spcPct val="100000"/>
              </a:lnSpc>
              <a:spcBef>
                <a:spcPts val="300"/>
              </a:spcBef>
            </a:pPr>
            <a:r>
              <a:rPr lang="en-US" sz="1400" dirty="0">
                <a:solidFill>
                  <a:schemeClr val="tx1">
                    <a:lumMod val="95000"/>
                    <a:lumOff val="5000"/>
                  </a:schemeClr>
                </a:solidFill>
              </a:rPr>
              <a:t>Backpack</a:t>
            </a:r>
          </a:p>
          <a:p>
            <a:pPr>
              <a:lnSpc>
                <a:spcPct val="100000"/>
              </a:lnSpc>
              <a:spcBef>
                <a:spcPts val="300"/>
              </a:spcBef>
            </a:pPr>
            <a:r>
              <a:rPr lang="en-US" sz="1400" dirty="0">
                <a:solidFill>
                  <a:schemeClr val="tx1">
                    <a:lumMod val="95000"/>
                    <a:lumOff val="5000"/>
                  </a:schemeClr>
                </a:solidFill>
              </a:rPr>
              <a:t>Base</a:t>
            </a:r>
          </a:p>
          <a:p>
            <a:pPr>
              <a:lnSpc>
                <a:spcPct val="100000"/>
              </a:lnSpc>
              <a:spcBef>
                <a:spcPts val="300"/>
              </a:spcBef>
            </a:pPr>
            <a:r>
              <a:rPr lang="en-US" sz="1400" dirty="0">
                <a:solidFill>
                  <a:schemeClr val="tx1">
                    <a:lumMod val="95000"/>
                    <a:lumOff val="5000"/>
                  </a:schemeClr>
                </a:solidFill>
              </a:rPr>
              <a:t>Bloom</a:t>
            </a:r>
          </a:p>
          <a:p>
            <a:pPr>
              <a:lnSpc>
                <a:spcPct val="100000"/>
              </a:lnSpc>
              <a:spcBef>
                <a:spcPts val="300"/>
              </a:spcBef>
            </a:pPr>
            <a:r>
              <a:rPr lang="en-US" sz="1400" dirty="0">
                <a:solidFill>
                  <a:schemeClr val="tx1">
                    <a:lumMod val="95000"/>
                    <a:lumOff val="5000"/>
                  </a:schemeClr>
                </a:solidFill>
              </a:rPr>
              <a:t>Bootstrap</a:t>
            </a:r>
          </a:p>
          <a:p>
            <a:pPr>
              <a:lnSpc>
                <a:spcPct val="100000"/>
              </a:lnSpc>
              <a:spcBef>
                <a:spcPts val="300"/>
              </a:spcBef>
            </a:pPr>
            <a:r>
              <a:rPr lang="en-US" sz="1400" dirty="0">
                <a:solidFill>
                  <a:schemeClr val="tx1">
                    <a:lumMod val="95000"/>
                    <a:lumOff val="5000"/>
                  </a:schemeClr>
                </a:solidFill>
              </a:rPr>
              <a:t>Brainly Style Guide</a:t>
            </a:r>
          </a:p>
          <a:p>
            <a:pPr>
              <a:lnSpc>
                <a:spcPct val="100000"/>
              </a:lnSpc>
              <a:spcBef>
                <a:spcPts val="300"/>
              </a:spcBef>
            </a:pPr>
            <a:r>
              <a:rPr lang="en-US" sz="1400" dirty="0">
                <a:solidFill>
                  <a:schemeClr val="tx1">
                    <a:lumMod val="95000"/>
                    <a:lumOff val="5000"/>
                  </a:schemeClr>
                </a:solidFill>
              </a:rPr>
              <a:t>Brand Estonia</a:t>
            </a:r>
          </a:p>
          <a:p>
            <a:pPr>
              <a:lnSpc>
                <a:spcPct val="100000"/>
              </a:lnSpc>
              <a:spcBef>
                <a:spcPts val="300"/>
              </a:spcBef>
            </a:pPr>
            <a:r>
              <a:rPr lang="en-US" sz="1400" dirty="0">
                <a:solidFill>
                  <a:schemeClr val="tx1">
                    <a:lumMod val="95000"/>
                    <a:lumOff val="5000"/>
                  </a:schemeClr>
                </a:solidFill>
              </a:rPr>
              <a:t>Canvas</a:t>
            </a:r>
          </a:p>
          <a:p>
            <a:pPr>
              <a:lnSpc>
                <a:spcPct val="100000"/>
              </a:lnSpc>
              <a:spcBef>
                <a:spcPts val="300"/>
              </a:spcBef>
            </a:pPr>
            <a:r>
              <a:rPr lang="en-US" sz="1400" dirty="0">
                <a:solidFill>
                  <a:schemeClr val="tx1">
                    <a:lumMod val="95000"/>
                    <a:lumOff val="5000"/>
                  </a:schemeClr>
                </a:solidFill>
              </a:rPr>
              <a:t>Carbon</a:t>
            </a:r>
          </a:p>
          <a:p>
            <a:pPr>
              <a:lnSpc>
                <a:spcPct val="100000"/>
              </a:lnSpc>
              <a:spcBef>
                <a:spcPts val="300"/>
              </a:spcBef>
            </a:pPr>
            <a:r>
              <a:rPr lang="en-US" sz="1400" dirty="0">
                <a:solidFill>
                  <a:schemeClr val="tx1">
                    <a:lumMod val="95000"/>
                    <a:lumOff val="5000"/>
                  </a:schemeClr>
                </a:solidFill>
              </a:rPr>
              <a:t>Cedar</a:t>
            </a:r>
          </a:p>
          <a:p>
            <a:pPr>
              <a:lnSpc>
                <a:spcPct val="100000"/>
              </a:lnSpc>
              <a:spcBef>
                <a:spcPts val="300"/>
              </a:spcBef>
            </a:pPr>
            <a:r>
              <a:rPr lang="en-US" sz="1400" dirty="0">
                <a:solidFill>
                  <a:schemeClr val="tx1">
                    <a:lumMod val="95000"/>
                    <a:lumOff val="5000"/>
                  </a:schemeClr>
                </a:solidFill>
              </a:rPr>
              <a:t>CFPB Design Manual</a:t>
            </a:r>
          </a:p>
          <a:p>
            <a:pPr>
              <a:lnSpc>
                <a:spcPct val="100000"/>
              </a:lnSpc>
              <a:spcBef>
                <a:spcPts val="300"/>
              </a:spcBef>
            </a:pPr>
            <a:r>
              <a:rPr lang="en-US" sz="1400" dirty="0">
                <a:solidFill>
                  <a:schemeClr val="tx1">
                    <a:lumMod val="95000"/>
                    <a:lumOff val="5000"/>
                  </a:schemeClr>
                </a:solidFill>
              </a:rPr>
              <a:t>CF-UI</a:t>
            </a:r>
          </a:p>
          <a:p>
            <a:pPr>
              <a:lnSpc>
                <a:spcPct val="100000"/>
              </a:lnSpc>
              <a:spcBef>
                <a:spcPts val="300"/>
              </a:spcBef>
            </a:pPr>
            <a:r>
              <a:rPr lang="en-US" sz="1400" dirty="0">
                <a:solidFill>
                  <a:schemeClr val="tx1">
                    <a:lumMod val="95000"/>
                    <a:lumOff val="5000"/>
                  </a:schemeClr>
                </a:solidFill>
              </a:rPr>
              <a:t>Chameleon</a:t>
            </a:r>
          </a:p>
          <a:p>
            <a:pPr>
              <a:lnSpc>
                <a:spcPct val="100000"/>
              </a:lnSpc>
              <a:spcBef>
                <a:spcPts val="300"/>
              </a:spcBef>
            </a:pPr>
            <a:r>
              <a:rPr lang="en-US" sz="1400" dirty="0">
                <a:solidFill>
                  <a:schemeClr val="tx1">
                    <a:lumMod val="95000"/>
                    <a:lumOff val="5000"/>
                  </a:schemeClr>
                </a:solidFill>
              </a:rPr>
              <a:t>Clarity Design System</a:t>
            </a:r>
          </a:p>
          <a:p>
            <a:pPr>
              <a:lnSpc>
                <a:spcPct val="100000"/>
              </a:lnSpc>
              <a:spcBef>
                <a:spcPts val="300"/>
              </a:spcBef>
            </a:pPr>
            <a:r>
              <a:rPr lang="en-US" sz="1400" dirty="0">
                <a:solidFill>
                  <a:schemeClr val="tx1">
                    <a:lumMod val="95000"/>
                    <a:lumOff val="5000"/>
                  </a:schemeClr>
                </a:solidFill>
              </a:rPr>
              <a:t>CNVS</a:t>
            </a:r>
          </a:p>
          <a:p>
            <a:pPr>
              <a:lnSpc>
                <a:spcPct val="100000"/>
              </a:lnSpc>
              <a:spcBef>
                <a:spcPts val="300"/>
              </a:spcBef>
            </a:pPr>
            <a:r>
              <a:rPr lang="en-US" sz="1400" dirty="0">
                <a:solidFill>
                  <a:schemeClr val="tx1">
                    <a:lumMod val="95000"/>
                    <a:lumOff val="5000"/>
                  </a:schemeClr>
                </a:solidFill>
              </a:rPr>
              <a:t>Django</a:t>
            </a:r>
          </a:p>
          <a:p>
            <a:pPr>
              <a:lnSpc>
                <a:spcPct val="100000"/>
              </a:lnSpc>
              <a:spcBef>
                <a:spcPts val="300"/>
              </a:spcBef>
            </a:pPr>
            <a:r>
              <a:rPr lang="en-US" sz="1400" dirty="0">
                <a:solidFill>
                  <a:schemeClr val="tx1">
                    <a:lumMod val="95000"/>
                    <a:lumOff val="5000"/>
                  </a:schemeClr>
                </a:solidFill>
              </a:rPr>
              <a:t>Drupal</a:t>
            </a:r>
          </a:p>
          <a:p>
            <a:pPr>
              <a:lnSpc>
                <a:spcPct val="100000"/>
              </a:lnSpc>
              <a:spcBef>
                <a:spcPts val="300"/>
              </a:spcBef>
            </a:pPr>
            <a:r>
              <a:rPr lang="en-US" sz="1400" dirty="0">
                <a:solidFill>
                  <a:schemeClr val="tx1">
                    <a:lumMod val="95000"/>
                    <a:lumOff val="5000"/>
                  </a:schemeClr>
                </a:solidFill>
              </a:rPr>
              <a:t>Duo Design Standards</a:t>
            </a:r>
          </a:p>
          <a:p>
            <a:pPr>
              <a:lnSpc>
                <a:spcPct val="100000"/>
              </a:lnSpc>
              <a:spcBef>
                <a:spcPts val="300"/>
              </a:spcBef>
            </a:pPr>
            <a:r>
              <a:rPr lang="en-US" sz="1400" dirty="0">
                <a:solidFill>
                  <a:schemeClr val="tx1">
                    <a:lumMod val="95000"/>
                    <a:lumOff val="5000"/>
                  </a:schemeClr>
                </a:solidFill>
              </a:rPr>
              <a:t>Ember</a:t>
            </a:r>
          </a:p>
          <a:p>
            <a:pPr>
              <a:lnSpc>
                <a:spcPct val="100000"/>
              </a:lnSpc>
              <a:spcBef>
                <a:spcPts val="300"/>
              </a:spcBef>
            </a:pPr>
            <a:r>
              <a:rPr lang="en-US" sz="1400" dirty="0">
                <a:solidFill>
                  <a:schemeClr val="tx1">
                    <a:lumMod val="95000"/>
                    <a:lumOff val="5000"/>
                  </a:schemeClr>
                </a:solidFill>
              </a:rPr>
              <a:t>Fabric</a:t>
            </a:r>
          </a:p>
          <a:p>
            <a:pPr>
              <a:lnSpc>
                <a:spcPct val="100000"/>
              </a:lnSpc>
              <a:spcBef>
                <a:spcPts val="300"/>
              </a:spcBef>
            </a:pPr>
            <a:r>
              <a:rPr lang="en-US" sz="1400" dirty="0">
                <a:solidFill>
                  <a:schemeClr val="tx1">
                    <a:lumMod val="95000"/>
                    <a:lumOff val="5000"/>
                  </a:schemeClr>
                </a:solidFill>
              </a:rPr>
              <a:t>Feelix</a:t>
            </a:r>
          </a:p>
          <a:p>
            <a:pPr>
              <a:lnSpc>
                <a:spcPct val="100000"/>
              </a:lnSpc>
              <a:spcBef>
                <a:spcPts val="300"/>
              </a:spcBef>
            </a:pPr>
            <a:r>
              <a:rPr lang="en-US" sz="1400" dirty="0">
                <a:solidFill>
                  <a:schemeClr val="tx1">
                    <a:lumMod val="95000"/>
                    <a:lumOff val="5000"/>
                  </a:schemeClr>
                </a:solidFill>
              </a:rPr>
              <a:t>Fluent</a:t>
            </a:r>
          </a:p>
          <a:p>
            <a:pPr>
              <a:lnSpc>
                <a:spcPct val="100000"/>
              </a:lnSpc>
              <a:spcBef>
                <a:spcPts val="300"/>
              </a:spcBef>
            </a:pPr>
            <a:r>
              <a:rPr lang="en-US" sz="1400" dirty="0">
                <a:solidFill>
                  <a:schemeClr val="tx1">
                    <a:lumMod val="95000"/>
                    <a:lumOff val="5000"/>
                  </a:schemeClr>
                </a:solidFill>
              </a:rPr>
              <a:t>Flutter</a:t>
            </a:r>
          </a:p>
          <a:p>
            <a:pPr>
              <a:lnSpc>
                <a:spcPct val="100000"/>
              </a:lnSpc>
              <a:spcBef>
                <a:spcPts val="300"/>
              </a:spcBef>
            </a:pPr>
            <a:r>
              <a:rPr lang="en-US" sz="1400" dirty="0">
                <a:solidFill>
                  <a:schemeClr val="tx1">
                    <a:lumMod val="95000"/>
                    <a:lumOff val="5000"/>
                  </a:schemeClr>
                </a:solidFill>
              </a:rPr>
              <a:t>Foundation</a:t>
            </a:r>
          </a:p>
          <a:p>
            <a:pPr>
              <a:lnSpc>
                <a:spcPct val="100000"/>
              </a:lnSpc>
              <a:spcBef>
                <a:spcPts val="300"/>
              </a:spcBef>
            </a:pPr>
            <a:r>
              <a:rPr lang="en-US" sz="1400" dirty="0">
                <a:solidFill>
                  <a:schemeClr val="tx1">
                    <a:lumMod val="95000"/>
                    <a:lumOff val="5000"/>
                  </a:schemeClr>
                </a:solidFill>
              </a:rPr>
              <a:t>Frontier</a:t>
            </a:r>
          </a:p>
          <a:p>
            <a:pPr>
              <a:lnSpc>
                <a:spcPct val="100000"/>
              </a:lnSpc>
              <a:spcBef>
                <a:spcPts val="300"/>
              </a:spcBef>
            </a:pPr>
            <a:r>
              <a:rPr lang="en-US" sz="1400" dirty="0">
                <a:solidFill>
                  <a:schemeClr val="tx1">
                    <a:lumMod val="95000"/>
                    <a:lumOff val="5000"/>
                  </a:schemeClr>
                </a:solidFill>
              </a:rPr>
              <a:t>Fuse</a:t>
            </a:r>
          </a:p>
          <a:p>
            <a:pPr>
              <a:lnSpc>
                <a:spcPct val="100000"/>
              </a:lnSpc>
              <a:spcBef>
                <a:spcPts val="300"/>
              </a:spcBef>
            </a:pPr>
            <a:r>
              <a:rPr lang="en-US" sz="1400" dirty="0">
                <a:solidFill>
                  <a:schemeClr val="tx1">
                    <a:lumMod val="95000"/>
                    <a:lumOff val="5000"/>
                  </a:schemeClr>
                </a:solidFill>
              </a:rPr>
              <a:t>GEL</a:t>
            </a:r>
          </a:p>
          <a:p>
            <a:pPr>
              <a:lnSpc>
                <a:spcPct val="100000"/>
              </a:lnSpc>
              <a:spcBef>
                <a:spcPts val="300"/>
              </a:spcBef>
            </a:pPr>
            <a:r>
              <a:rPr lang="en-US" sz="1400" dirty="0">
                <a:solidFill>
                  <a:schemeClr val="tx1">
                    <a:lumMod val="95000"/>
                    <a:lumOff val="5000"/>
                  </a:schemeClr>
                </a:solidFill>
              </a:rPr>
              <a:t>GLU</a:t>
            </a:r>
          </a:p>
          <a:p>
            <a:pPr>
              <a:lnSpc>
                <a:spcPct val="100000"/>
              </a:lnSpc>
              <a:spcBef>
                <a:spcPts val="300"/>
              </a:spcBef>
            </a:pPr>
            <a:r>
              <a:rPr lang="en-US" sz="1400" dirty="0">
                <a:solidFill>
                  <a:schemeClr val="tx1">
                    <a:lumMod val="95000"/>
                    <a:lumOff val="5000"/>
                  </a:schemeClr>
                </a:solidFill>
              </a:rPr>
              <a:t>Grommet</a:t>
            </a:r>
          </a:p>
          <a:p>
            <a:pPr>
              <a:lnSpc>
                <a:spcPct val="100000"/>
              </a:lnSpc>
              <a:spcBef>
                <a:spcPts val="300"/>
              </a:spcBef>
            </a:pPr>
            <a:r>
              <a:rPr lang="en-US" sz="1400" dirty="0">
                <a:solidFill>
                  <a:schemeClr val="tx1">
                    <a:lumMod val="95000"/>
                    <a:lumOff val="5000"/>
                  </a:schemeClr>
                </a:solidFill>
              </a:rPr>
              <a:t>Harmony</a:t>
            </a:r>
          </a:p>
          <a:p>
            <a:pPr>
              <a:lnSpc>
                <a:spcPct val="100000"/>
              </a:lnSpc>
              <a:spcBef>
                <a:spcPts val="300"/>
              </a:spcBef>
            </a:pPr>
            <a:r>
              <a:rPr lang="en-US" sz="1400" dirty="0">
                <a:solidFill>
                  <a:schemeClr val="tx1">
                    <a:lumMod val="95000"/>
                    <a:lumOff val="5000"/>
                  </a:schemeClr>
                </a:solidFill>
              </a:rPr>
              <a:t>Hedwig</a:t>
            </a:r>
          </a:p>
          <a:p>
            <a:pPr>
              <a:lnSpc>
                <a:spcPct val="100000"/>
              </a:lnSpc>
              <a:spcBef>
                <a:spcPts val="300"/>
              </a:spcBef>
            </a:pPr>
            <a:r>
              <a:rPr lang="en-US" sz="1400" dirty="0">
                <a:solidFill>
                  <a:schemeClr val="tx1">
                    <a:lumMod val="95000"/>
                    <a:lumOff val="5000"/>
                  </a:schemeClr>
                </a:solidFill>
              </a:rPr>
              <a:t>Jade</a:t>
            </a:r>
          </a:p>
          <a:p>
            <a:pPr>
              <a:lnSpc>
                <a:spcPct val="100000"/>
              </a:lnSpc>
              <a:spcBef>
                <a:spcPts val="300"/>
              </a:spcBef>
            </a:pPr>
            <a:r>
              <a:rPr lang="en-US" sz="1400" dirty="0">
                <a:solidFill>
                  <a:schemeClr val="tx1">
                    <a:lumMod val="95000"/>
                    <a:lumOff val="5000"/>
                  </a:schemeClr>
                </a:solidFill>
              </a:rPr>
              <a:t>JetBrains Web UI</a:t>
            </a:r>
          </a:p>
          <a:p>
            <a:pPr>
              <a:lnSpc>
                <a:spcPct val="100000"/>
              </a:lnSpc>
              <a:spcBef>
                <a:spcPts val="300"/>
              </a:spcBef>
            </a:pPr>
            <a:r>
              <a:rPr lang="en-US" sz="1400" dirty="0">
                <a:solidFill>
                  <a:schemeClr val="tx1">
                    <a:lumMod val="95000"/>
                    <a:lumOff val="5000"/>
                  </a:schemeClr>
                </a:solidFill>
              </a:rPr>
              <a:t>Joomla</a:t>
            </a:r>
          </a:p>
          <a:p>
            <a:pPr>
              <a:lnSpc>
                <a:spcPct val="100000"/>
              </a:lnSpc>
              <a:spcBef>
                <a:spcPts val="300"/>
              </a:spcBef>
            </a:pPr>
            <a:r>
              <a:rPr lang="en-US" sz="1400" dirty="0">
                <a:solidFill>
                  <a:schemeClr val="tx1">
                    <a:lumMod val="95000"/>
                    <a:lumOff val="5000"/>
                  </a:schemeClr>
                </a:solidFill>
              </a:rPr>
              <a:t>jQuery</a:t>
            </a:r>
          </a:p>
          <a:p>
            <a:pPr>
              <a:lnSpc>
                <a:spcPct val="100000"/>
              </a:lnSpc>
              <a:spcBef>
                <a:spcPts val="300"/>
              </a:spcBef>
            </a:pPr>
            <a:r>
              <a:rPr lang="en-US" sz="1400" dirty="0">
                <a:solidFill>
                  <a:schemeClr val="tx1">
                    <a:lumMod val="95000"/>
                    <a:lumOff val="5000"/>
                  </a:schemeClr>
                </a:solidFill>
              </a:rPr>
              <a:t>Lexicon</a:t>
            </a:r>
          </a:p>
          <a:p>
            <a:pPr>
              <a:lnSpc>
                <a:spcPct val="100000"/>
              </a:lnSpc>
              <a:spcBef>
                <a:spcPts val="300"/>
              </a:spcBef>
            </a:pPr>
            <a:r>
              <a:rPr lang="en-US" sz="1400" dirty="0">
                <a:solidFill>
                  <a:schemeClr val="tx1">
                    <a:lumMod val="95000"/>
                    <a:lumOff val="5000"/>
                  </a:schemeClr>
                </a:solidFill>
              </a:rPr>
              <a:t>Lightning</a:t>
            </a:r>
          </a:p>
          <a:p>
            <a:pPr>
              <a:lnSpc>
                <a:spcPct val="100000"/>
              </a:lnSpc>
              <a:spcBef>
                <a:spcPts val="300"/>
              </a:spcBef>
            </a:pPr>
            <a:r>
              <a:rPr lang="en-US" sz="1400" dirty="0">
                <a:solidFill>
                  <a:schemeClr val="tx1">
                    <a:lumMod val="95000"/>
                    <a:lumOff val="5000"/>
                  </a:schemeClr>
                </a:solidFill>
              </a:rPr>
              <a:t>Magento</a:t>
            </a:r>
          </a:p>
          <a:p>
            <a:pPr>
              <a:lnSpc>
                <a:spcPct val="100000"/>
              </a:lnSpc>
              <a:spcBef>
                <a:spcPts val="300"/>
              </a:spcBef>
            </a:pPr>
            <a:r>
              <a:rPr lang="en-US" sz="1400" dirty="0">
                <a:solidFill>
                  <a:schemeClr val="tx1">
                    <a:lumMod val="95000"/>
                    <a:lumOff val="5000"/>
                  </a:schemeClr>
                </a:solidFill>
              </a:rPr>
              <a:t>Magnolia</a:t>
            </a:r>
          </a:p>
          <a:p>
            <a:pPr>
              <a:lnSpc>
                <a:spcPct val="100000"/>
              </a:lnSpc>
              <a:spcBef>
                <a:spcPts val="300"/>
              </a:spcBef>
            </a:pPr>
            <a:r>
              <a:rPr lang="en-US" sz="1400" dirty="0">
                <a:solidFill>
                  <a:schemeClr val="tx1">
                    <a:lumMod val="95000"/>
                    <a:lumOff val="5000"/>
                  </a:schemeClr>
                </a:solidFill>
              </a:rPr>
              <a:t>Material-UI</a:t>
            </a:r>
          </a:p>
          <a:p>
            <a:pPr>
              <a:lnSpc>
                <a:spcPct val="100000"/>
              </a:lnSpc>
              <a:spcBef>
                <a:spcPts val="300"/>
              </a:spcBef>
            </a:pPr>
            <a:r>
              <a:rPr lang="en-US" sz="1400" dirty="0">
                <a:solidFill>
                  <a:schemeClr val="tx1">
                    <a:lumMod val="95000"/>
                    <a:lumOff val="5000"/>
                  </a:schemeClr>
                </a:solidFill>
              </a:rPr>
              <a:t>Metal.js</a:t>
            </a:r>
          </a:p>
          <a:p>
            <a:pPr>
              <a:lnSpc>
                <a:spcPct val="100000"/>
              </a:lnSpc>
              <a:spcBef>
                <a:spcPts val="300"/>
              </a:spcBef>
            </a:pPr>
            <a:r>
              <a:rPr lang="en-US" sz="1400" dirty="0">
                <a:solidFill>
                  <a:schemeClr val="tx1">
                    <a:lumMod val="95000"/>
                    <a:lumOff val="5000"/>
                  </a:schemeClr>
                </a:solidFill>
              </a:rPr>
              <a:t>Mineral UI</a:t>
            </a:r>
          </a:p>
          <a:p>
            <a:pPr>
              <a:lnSpc>
                <a:spcPct val="100000"/>
              </a:lnSpc>
              <a:spcBef>
                <a:spcPts val="300"/>
              </a:spcBef>
            </a:pPr>
            <a:r>
              <a:rPr lang="en-US" sz="1400" dirty="0">
                <a:solidFill>
                  <a:schemeClr val="tx1">
                    <a:lumMod val="95000"/>
                    <a:lumOff val="5000"/>
                  </a:schemeClr>
                </a:solidFill>
              </a:rPr>
              <a:t>Morningstar Design System</a:t>
            </a:r>
          </a:p>
          <a:p>
            <a:pPr>
              <a:lnSpc>
                <a:spcPct val="100000"/>
              </a:lnSpc>
              <a:spcBef>
                <a:spcPts val="300"/>
              </a:spcBef>
            </a:pPr>
            <a:r>
              <a:rPr lang="en-US" sz="1400" dirty="0">
                <a:solidFill>
                  <a:schemeClr val="tx1">
                    <a:lumMod val="95000"/>
                    <a:lumOff val="5000"/>
                  </a:schemeClr>
                </a:solidFill>
              </a:rPr>
              <a:t>Nachos</a:t>
            </a:r>
          </a:p>
          <a:p>
            <a:pPr>
              <a:lnSpc>
                <a:spcPct val="100000"/>
              </a:lnSpc>
              <a:spcBef>
                <a:spcPts val="300"/>
              </a:spcBef>
            </a:pPr>
            <a:r>
              <a:rPr lang="en-US" sz="1400" dirty="0">
                <a:solidFill>
                  <a:schemeClr val="tx1">
                    <a:lumMod val="95000"/>
                    <a:lumOff val="5000"/>
                  </a:schemeClr>
                </a:solidFill>
              </a:rPr>
              <a:t>Opattern</a:t>
            </a:r>
          </a:p>
          <a:p>
            <a:pPr>
              <a:lnSpc>
                <a:spcPct val="100000"/>
              </a:lnSpc>
              <a:spcBef>
                <a:spcPts val="300"/>
              </a:spcBef>
            </a:pPr>
            <a:r>
              <a:rPr lang="en-US" sz="1400" dirty="0">
                <a:solidFill>
                  <a:schemeClr val="tx1">
                    <a:lumMod val="95000"/>
                    <a:lumOff val="5000"/>
                  </a:schemeClr>
                </a:solidFill>
              </a:rPr>
              <a:t>OpenAQ Design System</a:t>
            </a:r>
          </a:p>
          <a:p>
            <a:pPr>
              <a:lnSpc>
                <a:spcPct val="100000"/>
              </a:lnSpc>
              <a:spcBef>
                <a:spcPts val="300"/>
              </a:spcBef>
            </a:pPr>
            <a:r>
              <a:rPr lang="en-US" sz="1400" dirty="0">
                <a:solidFill>
                  <a:schemeClr val="tx1">
                    <a:lumMod val="95000"/>
                    <a:lumOff val="5000"/>
                  </a:schemeClr>
                </a:solidFill>
              </a:rPr>
              <a:t>Origami</a:t>
            </a:r>
          </a:p>
          <a:p>
            <a:pPr>
              <a:lnSpc>
                <a:spcPct val="100000"/>
              </a:lnSpc>
              <a:spcBef>
                <a:spcPts val="300"/>
              </a:spcBef>
            </a:pPr>
            <a:r>
              <a:rPr lang="en-US" sz="1400" dirty="0">
                <a:solidFill>
                  <a:schemeClr val="tx1">
                    <a:lumMod val="95000"/>
                    <a:lumOff val="5000"/>
                  </a:schemeClr>
                </a:solidFill>
              </a:rPr>
              <a:t>Photon Design System</a:t>
            </a:r>
          </a:p>
          <a:p>
            <a:pPr>
              <a:lnSpc>
                <a:spcPct val="100000"/>
              </a:lnSpc>
              <a:spcBef>
                <a:spcPts val="300"/>
              </a:spcBef>
            </a:pPr>
            <a:r>
              <a:rPr lang="en-US" sz="1400" dirty="0">
                <a:solidFill>
                  <a:schemeClr val="tx1">
                    <a:lumMod val="95000"/>
                    <a:lumOff val="5000"/>
                  </a:schemeClr>
                </a:solidFill>
              </a:rPr>
              <a:t>Pivotal UI</a:t>
            </a:r>
          </a:p>
          <a:p>
            <a:pPr>
              <a:lnSpc>
                <a:spcPct val="100000"/>
              </a:lnSpc>
              <a:spcBef>
                <a:spcPts val="300"/>
              </a:spcBef>
            </a:pPr>
            <a:r>
              <a:rPr lang="en-US" sz="1400" dirty="0">
                <a:solidFill>
                  <a:schemeClr val="tx1">
                    <a:lumMod val="95000"/>
                    <a:lumOff val="5000"/>
                  </a:schemeClr>
                </a:solidFill>
              </a:rPr>
              <a:t>plasma</a:t>
            </a:r>
          </a:p>
          <a:p>
            <a:pPr>
              <a:lnSpc>
                <a:spcPct val="100000"/>
              </a:lnSpc>
              <a:spcBef>
                <a:spcPts val="300"/>
              </a:spcBef>
            </a:pPr>
            <a:r>
              <a:rPr lang="en-US" sz="1400" dirty="0">
                <a:solidFill>
                  <a:schemeClr val="tx1">
                    <a:lumMod val="95000"/>
                    <a:lumOff val="5000"/>
                  </a:schemeClr>
                </a:solidFill>
              </a:rPr>
              <a:t>Pluralsight Design System</a:t>
            </a:r>
          </a:p>
          <a:p>
            <a:pPr>
              <a:lnSpc>
                <a:spcPct val="100000"/>
              </a:lnSpc>
              <a:spcBef>
                <a:spcPts val="300"/>
              </a:spcBef>
            </a:pPr>
            <a:r>
              <a:rPr lang="en-US" sz="1400" dirty="0">
                <a:solidFill>
                  <a:schemeClr val="tx1">
                    <a:lumMod val="95000"/>
                    <a:lumOff val="5000"/>
                  </a:schemeClr>
                </a:solidFill>
              </a:rPr>
              <a:t>Polaris</a:t>
            </a:r>
          </a:p>
          <a:p>
            <a:pPr>
              <a:lnSpc>
                <a:spcPct val="100000"/>
              </a:lnSpc>
              <a:spcBef>
                <a:spcPts val="300"/>
              </a:spcBef>
            </a:pPr>
            <a:r>
              <a:rPr lang="en-US" sz="1400" dirty="0">
                <a:solidFill>
                  <a:schemeClr val="tx1">
                    <a:lumMod val="95000"/>
                    <a:lumOff val="5000"/>
                  </a:schemeClr>
                </a:solidFill>
              </a:rPr>
              <a:t>Polymer</a:t>
            </a:r>
          </a:p>
          <a:p>
            <a:pPr>
              <a:lnSpc>
                <a:spcPct val="100000"/>
              </a:lnSpc>
              <a:spcBef>
                <a:spcPts val="300"/>
              </a:spcBef>
            </a:pPr>
            <a:r>
              <a:rPr lang="en-US" sz="1400" dirty="0">
                <a:solidFill>
                  <a:schemeClr val="tx1">
                    <a:lumMod val="95000"/>
                    <a:lumOff val="5000"/>
                  </a:schemeClr>
                </a:solidFill>
              </a:rPr>
              <a:t>Predix Design System</a:t>
            </a:r>
          </a:p>
          <a:p>
            <a:pPr>
              <a:lnSpc>
                <a:spcPct val="100000"/>
              </a:lnSpc>
              <a:spcBef>
                <a:spcPts val="300"/>
              </a:spcBef>
            </a:pPr>
            <a:r>
              <a:rPr lang="en-US" sz="1400" dirty="0">
                <a:solidFill>
                  <a:schemeClr val="tx1">
                    <a:lumMod val="95000"/>
                    <a:lumOff val="5000"/>
                  </a:schemeClr>
                </a:solidFill>
              </a:rPr>
              <a:t>Priceline Design System</a:t>
            </a:r>
          </a:p>
          <a:p>
            <a:pPr>
              <a:lnSpc>
                <a:spcPct val="100000"/>
              </a:lnSpc>
              <a:spcBef>
                <a:spcPts val="300"/>
              </a:spcBef>
            </a:pPr>
            <a:r>
              <a:rPr lang="en-US" sz="1400" dirty="0">
                <a:solidFill>
                  <a:schemeClr val="tx1">
                    <a:lumMod val="95000"/>
                    <a:lumOff val="5000"/>
                  </a:schemeClr>
                </a:solidFill>
              </a:rPr>
              <a:t>Primer</a:t>
            </a:r>
          </a:p>
          <a:p>
            <a:pPr>
              <a:lnSpc>
                <a:spcPct val="100000"/>
              </a:lnSpc>
              <a:spcBef>
                <a:spcPts val="300"/>
              </a:spcBef>
            </a:pPr>
            <a:r>
              <a:rPr lang="en-US" sz="1400" dirty="0">
                <a:solidFill>
                  <a:schemeClr val="tx1">
                    <a:lumMod val="95000"/>
                    <a:lumOff val="5000"/>
                  </a:schemeClr>
                </a:solidFill>
              </a:rPr>
              <a:t>Purple3</a:t>
            </a:r>
          </a:p>
          <a:p>
            <a:pPr>
              <a:lnSpc>
                <a:spcPct val="100000"/>
              </a:lnSpc>
              <a:spcBef>
                <a:spcPts val="300"/>
              </a:spcBef>
            </a:pPr>
            <a:r>
              <a:rPr lang="en-US" sz="1400" dirty="0">
                <a:solidFill>
                  <a:schemeClr val="tx1">
                    <a:lumMod val="95000"/>
                    <a:lumOff val="5000"/>
                  </a:schemeClr>
                </a:solidFill>
              </a:rPr>
              <a:t>React</a:t>
            </a:r>
          </a:p>
          <a:p>
            <a:pPr>
              <a:lnSpc>
                <a:spcPct val="100000"/>
              </a:lnSpc>
              <a:spcBef>
                <a:spcPts val="300"/>
              </a:spcBef>
            </a:pPr>
            <a:r>
              <a:rPr lang="en-US" sz="1400" dirty="0">
                <a:solidFill>
                  <a:schemeClr val="tx1">
                    <a:lumMod val="95000"/>
                    <a:lumOff val="5000"/>
                  </a:schemeClr>
                </a:solidFill>
              </a:rPr>
              <a:t>Rizzo</a:t>
            </a:r>
          </a:p>
          <a:p>
            <a:pPr>
              <a:lnSpc>
                <a:spcPct val="100000"/>
              </a:lnSpc>
              <a:spcBef>
                <a:spcPts val="300"/>
              </a:spcBef>
            </a:pPr>
            <a:r>
              <a:rPr lang="en-US" sz="1400" dirty="0">
                <a:solidFill>
                  <a:schemeClr val="tx1">
                    <a:lumMod val="95000"/>
                    <a:lumOff val="5000"/>
                  </a:schemeClr>
                </a:solidFill>
              </a:rPr>
              <a:t>Royal Canin’s Design Language</a:t>
            </a:r>
          </a:p>
          <a:p>
            <a:pPr>
              <a:lnSpc>
                <a:spcPct val="100000"/>
              </a:lnSpc>
              <a:spcBef>
                <a:spcPts val="300"/>
              </a:spcBef>
            </a:pPr>
            <a:r>
              <a:rPr lang="en-US" sz="1400" dirty="0">
                <a:solidFill>
                  <a:schemeClr val="tx1">
                    <a:lumMod val="95000"/>
                    <a:lumOff val="5000"/>
                  </a:schemeClr>
                </a:solidFill>
              </a:rPr>
              <a:t>Scooter</a:t>
            </a:r>
          </a:p>
          <a:p>
            <a:pPr>
              <a:lnSpc>
                <a:spcPct val="100000"/>
              </a:lnSpc>
              <a:spcBef>
                <a:spcPts val="300"/>
              </a:spcBef>
            </a:pPr>
            <a:r>
              <a:rPr lang="en-US" sz="1400" dirty="0">
                <a:solidFill>
                  <a:schemeClr val="tx1">
                    <a:lumMod val="95000"/>
                    <a:lumOff val="5000"/>
                  </a:schemeClr>
                </a:solidFill>
              </a:rPr>
              <a:t>Semantic UI</a:t>
            </a:r>
          </a:p>
          <a:p>
            <a:pPr>
              <a:lnSpc>
                <a:spcPct val="100000"/>
              </a:lnSpc>
              <a:spcBef>
                <a:spcPts val="300"/>
              </a:spcBef>
            </a:pPr>
            <a:r>
              <a:rPr lang="en-US" sz="1400" dirty="0">
                <a:solidFill>
                  <a:schemeClr val="tx1">
                    <a:lumMod val="95000"/>
                    <a:lumOff val="5000"/>
                  </a:schemeClr>
                </a:solidFill>
              </a:rPr>
              <a:t>Solid</a:t>
            </a:r>
          </a:p>
          <a:p>
            <a:pPr>
              <a:lnSpc>
                <a:spcPct val="100000"/>
              </a:lnSpc>
              <a:spcBef>
                <a:spcPts val="300"/>
              </a:spcBef>
            </a:pPr>
            <a:r>
              <a:rPr lang="en-US" sz="1400" dirty="0">
                <a:solidFill>
                  <a:schemeClr val="tx1">
                    <a:lumMod val="95000"/>
                    <a:lumOff val="5000"/>
                  </a:schemeClr>
                </a:solidFill>
              </a:rPr>
              <a:t>Spark Design System</a:t>
            </a:r>
          </a:p>
          <a:p>
            <a:pPr>
              <a:lnSpc>
                <a:spcPct val="100000"/>
              </a:lnSpc>
              <a:spcBef>
                <a:spcPts val="300"/>
              </a:spcBef>
            </a:pPr>
            <a:r>
              <a:rPr lang="en-US" sz="1400" dirty="0">
                <a:solidFill>
                  <a:schemeClr val="tx1">
                    <a:lumMod val="95000"/>
                    <a:lumOff val="5000"/>
                  </a:schemeClr>
                </a:solidFill>
              </a:rPr>
              <a:t>Stacks</a:t>
            </a:r>
          </a:p>
          <a:p>
            <a:pPr>
              <a:lnSpc>
                <a:spcPct val="100000"/>
              </a:lnSpc>
              <a:spcBef>
                <a:spcPts val="300"/>
              </a:spcBef>
            </a:pPr>
            <a:r>
              <a:rPr lang="en-US" sz="1400" dirty="0">
                <a:solidFill>
                  <a:schemeClr val="tx1">
                    <a:lumMod val="95000"/>
                    <a:lumOff val="5000"/>
                  </a:schemeClr>
                </a:solidFill>
              </a:rPr>
              <a:t>Starling</a:t>
            </a:r>
          </a:p>
          <a:p>
            <a:pPr>
              <a:lnSpc>
                <a:spcPct val="100000"/>
              </a:lnSpc>
              <a:spcBef>
                <a:spcPts val="300"/>
              </a:spcBef>
            </a:pPr>
            <a:r>
              <a:rPr lang="en-US" sz="1400" dirty="0">
                <a:solidFill>
                  <a:schemeClr val="tx1">
                    <a:lumMod val="95000"/>
                    <a:lumOff val="5000"/>
                  </a:schemeClr>
                </a:solidFill>
              </a:rPr>
              <a:t>Svelte</a:t>
            </a:r>
          </a:p>
          <a:p>
            <a:pPr>
              <a:lnSpc>
                <a:spcPct val="100000"/>
              </a:lnSpc>
              <a:spcBef>
                <a:spcPts val="300"/>
              </a:spcBef>
            </a:pPr>
            <a:r>
              <a:rPr lang="en-US" sz="1400" dirty="0">
                <a:solidFill>
                  <a:schemeClr val="tx1">
                    <a:lumMod val="95000"/>
                    <a:lumOff val="5000"/>
                  </a:schemeClr>
                </a:solidFill>
              </a:rPr>
              <a:t>Swarm Design System</a:t>
            </a:r>
          </a:p>
          <a:p>
            <a:pPr>
              <a:lnSpc>
                <a:spcPct val="100000"/>
              </a:lnSpc>
              <a:spcBef>
                <a:spcPts val="300"/>
              </a:spcBef>
            </a:pPr>
            <a:r>
              <a:rPr lang="en-US" sz="1400" dirty="0">
                <a:solidFill>
                  <a:schemeClr val="tx1">
                    <a:lumMod val="95000"/>
                    <a:lumOff val="5000"/>
                  </a:schemeClr>
                </a:solidFill>
              </a:rPr>
              <a:t>U.S. Web Design System</a:t>
            </a:r>
          </a:p>
          <a:p>
            <a:pPr>
              <a:lnSpc>
                <a:spcPct val="100000"/>
              </a:lnSpc>
              <a:spcBef>
                <a:spcPts val="300"/>
              </a:spcBef>
            </a:pPr>
            <a:r>
              <a:rPr lang="en-US" sz="1400" dirty="0">
                <a:solidFill>
                  <a:schemeClr val="tx1">
                    <a:lumMod val="95000"/>
                    <a:lumOff val="5000"/>
                  </a:schemeClr>
                </a:solidFill>
              </a:rPr>
              <a:t>USA Jobs Design System</a:t>
            </a:r>
          </a:p>
          <a:p>
            <a:pPr>
              <a:lnSpc>
                <a:spcPct val="100000"/>
              </a:lnSpc>
              <a:spcBef>
                <a:spcPts val="300"/>
              </a:spcBef>
            </a:pPr>
            <a:r>
              <a:rPr lang="en-US" sz="1400" dirty="0">
                <a:solidFill>
                  <a:schemeClr val="tx1">
                    <a:lumMod val="95000"/>
                    <a:lumOff val="5000"/>
                  </a:schemeClr>
                </a:solidFill>
              </a:rPr>
              <a:t>uStyle</a:t>
            </a:r>
          </a:p>
          <a:p>
            <a:pPr>
              <a:lnSpc>
                <a:spcPct val="100000"/>
              </a:lnSpc>
              <a:spcBef>
                <a:spcPts val="300"/>
              </a:spcBef>
            </a:pPr>
            <a:r>
              <a:rPr lang="en-US" sz="1400" dirty="0">
                <a:solidFill>
                  <a:schemeClr val="tx1">
                    <a:lumMod val="95000"/>
                    <a:lumOff val="5000"/>
                  </a:schemeClr>
                </a:solidFill>
              </a:rPr>
              <a:t>Vue</a:t>
            </a:r>
          </a:p>
          <a:p>
            <a:pPr>
              <a:lnSpc>
                <a:spcPct val="100000"/>
              </a:lnSpc>
              <a:spcBef>
                <a:spcPts val="300"/>
              </a:spcBef>
            </a:pPr>
            <a:r>
              <a:rPr lang="en-US" sz="1400" dirty="0">
                <a:solidFill>
                  <a:schemeClr val="tx1">
                    <a:lumMod val="95000"/>
                    <a:lumOff val="5000"/>
                  </a:schemeClr>
                </a:solidFill>
              </a:rPr>
              <a:t>Wonderbly Design System</a:t>
            </a:r>
          </a:p>
          <a:p>
            <a:pPr>
              <a:lnSpc>
                <a:spcPct val="100000"/>
              </a:lnSpc>
              <a:spcBef>
                <a:spcPts val="300"/>
              </a:spcBef>
            </a:pPr>
            <a:r>
              <a:rPr lang="en-US" sz="1400" dirty="0">
                <a:solidFill>
                  <a:schemeClr val="tx1">
                    <a:lumMod val="95000"/>
                    <a:lumOff val="5000"/>
                  </a:schemeClr>
                </a:solidFill>
              </a:rPr>
              <a:t>WordPress</a:t>
            </a:r>
          </a:p>
          <a:p>
            <a:pPr>
              <a:lnSpc>
                <a:spcPct val="100000"/>
              </a:lnSpc>
              <a:spcBef>
                <a:spcPts val="300"/>
              </a:spcBef>
            </a:pPr>
            <a:r>
              <a:rPr lang="en-US" sz="1400" dirty="0">
                <a:solidFill>
                  <a:schemeClr val="tx1">
                    <a:lumMod val="95000"/>
                    <a:lumOff val="5000"/>
                  </a:schemeClr>
                </a:solidFill>
              </a:rPr>
              <a:t>Wordpress.com Design Handbook</a:t>
            </a:r>
          </a:p>
        </p:txBody>
      </p:sp>
    </p:spTree>
    <p:extLst>
      <p:ext uri="{BB962C8B-B14F-4D97-AF65-F5344CB8AC3E}">
        <p14:creationId xmlns:p14="http://schemas.microsoft.com/office/powerpoint/2010/main" val="87625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title="slide background coloring">
            <a:extLst>
              <a:ext uri="{FF2B5EF4-FFF2-40B4-BE49-F238E27FC236}">
                <a16:creationId xmlns:a16="http://schemas.microsoft.com/office/drawing/2014/main" id="{42275924-7598-4095-BB3E-C81FA4694A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title="slide background coloring">
            <a:extLst>
              <a:ext uri="{FF2B5EF4-FFF2-40B4-BE49-F238E27FC236}">
                <a16:creationId xmlns:a16="http://schemas.microsoft.com/office/drawing/2014/main" id="{25133F9A-8A91-4134-B4E1-61BDECD186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4A16F7-D5ED-4E20-84FC-C61B07D78032}"/>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The Accessible Landscape</a:t>
            </a:r>
          </a:p>
        </p:txBody>
      </p:sp>
      <p:sp>
        <p:nvSpPr>
          <p:cNvPr id="3" name="Content Placeholder 2">
            <a:extLst>
              <a:ext uri="{FF2B5EF4-FFF2-40B4-BE49-F238E27FC236}">
                <a16:creationId xmlns:a16="http://schemas.microsoft.com/office/drawing/2014/main" id="{AC8ABF05-6F2B-410E-A118-1B0B4876F4AA}"/>
              </a:ext>
            </a:extLst>
          </p:cNvPr>
          <p:cNvSpPr>
            <a:spLocks noGrp="1"/>
          </p:cNvSpPr>
          <p:nvPr>
            <p:ph idx="1"/>
          </p:nvPr>
        </p:nvSpPr>
        <p:spPr>
          <a:xfrm>
            <a:off x="838199" y="1690688"/>
            <a:ext cx="11037711" cy="5166361"/>
          </a:xfrm>
        </p:spPr>
        <p:txBody>
          <a:bodyPr numCol="4" anchor="ctr">
            <a:noAutofit/>
          </a:bodyPr>
          <a:lstStyle/>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Altinn Design System</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Angular</a:t>
            </a:r>
          </a:p>
          <a:p>
            <a:pPr>
              <a:lnSpc>
                <a:spcPct val="100000"/>
              </a:lnSpc>
              <a:spcBef>
                <a:spcPts val="300"/>
              </a:spcBef>
            </a:pPr>
            <a:r>
              <a:rPr lang="en-US" sz="1400" dirty="0">
                <a:solidFill>
                  <a:schemeClr val="tx1">
                    <a:lumMod val="95000"/>
                    <a:lumOff val="5000"/>
                  </a:schemeClr>
                </a:solidFill>
              </a:rPr>
              <a:t>Ant-design</a:t>
            </a:r>
          </a:p>
          <a:p>
            <a:pPr>
              <a:lnSpc>
                <a:spcPct val="100000"/>
              </a:lnSpc>
              <a:spcBef>
                <a:spcPts val="300"/>
              </a:spcBef>
            </a:pPr>
            <a:r>
              <a:rPr lang="en-US" sz="1400" dirty="0">
                <a:solidFill>
                  <a:schemeClr val="tx1">
                    <a:lumMod val="95000"/>
                    <a:lumOff val="5000"/>
                  </a:schemeClr>
                </a:solidFill>
              </a:rPr>
              <a:t>Atlassian Design Language</a:t>
            </a:r>
          </a:p>
          <a:p>
            <a:pPr>
              <a:lnSpc>
                <a:spcPct val="100000"/>
              </a:lnSpc>
              <a:spcBef>
                <a:spcPts val="300"/>
              </a:spcBef>
            </a:pPr>
            <a:r>
              <a:rPr lang="en-US" sz="1400" dirty="0">
                <a:solidFill>
                  <a:schemeClr val="tx1">
                    <a:lumMod val="95000"/>
                    <a:lumOff val="5000"/>
                  </a:schemeClr>
                </a:solidFill>
              </a:rPr>
              <a:t>Audi UI</a:t>
            </a:r>
          </a:p>
          <a:p>
            <a:pPr>
              <a:lnSpc>
                <a:spcPct val="100000"/>
              </a:lnSpc>
              <a:spcBef>
                <a:spcPts val="300"/>
              </a:spcBef>
            </a:pPr>
            <a:r>
              <a:rPr lang="en-US" sz="1400" dirty="0">
                <a:solidFill>
                  <a:schemeClr val="tx1">
                    <a:lumMod val="95000"/>
                    <a:lumOff val="5000"/>
                  </a:schemeClr>
                </a:solidFill>
              </a:rPr>
              <a:t>Aurelia</a:t>
            </a:r>
          </a:p>
          <a:p>
            <a:pPr>
              <a:lnSpc>
                <a:spcPct val="100000"/>
              </a:lnSpc>
              <a:spcBef>
                <a:spcPts val="300"/>
              </a:spcBef>
            </a:pPr>
            <a:r>
              <a:rPr lang="en-US" sz="1400" dirty="0">
                <a:solidFill>
                  <a:schemeClr val="tx1">
                    <a:lumMod val="95000"/>
                    <a:lumOff val="5000"/>
                  </a:schemeClr>
                </a:solidFill>
              </a:rPr>
              <a:t>Backpack</a:t>
            </a:r>
          </a:p>
          <a:p>
            <a:pPr>
              <a:lnSpc>
                <a:spcPct val="100000"/>
              </a:lnSpc>
              <a:spcBef>
                <a:spcPts val="300"/>
              </a:spcBef>
            </a:pPr>
            <a:r>
              <a:rPr lang="en-US" sz="1400" dirty="0">
                <a:solidFill>
                  <a:schemeClr val="tx1">
                    <a:lumMod val="95000"/>
                    <a:lumOff val="5000"/>
                  </a:schemeClr>
                </a:solidFill>
              </a:rPr>
              <a:t>Base</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Bloom</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Bootstrap</a:t>
            </a:r>
          </a:p>
          <a:p>
            <a:pPr>
              <a:lnSpc>
                <a:spcPct val="100000"/>
              </a:lnSpc>
              <a:spcBef>
                <a:spcPts val="300"/>
              </a:spcBef>
            </a:pPr>
            <a:r>
              <a:rPr lang="en-US" sz="1400" dirty="0">
                <a:solidFill>
                  <a:schemeClr val="tx1">
                    <a:lumMod val="95000"/>
                    <a:lumOff val="5000"/>
                  </a:schemeClr>
                </a:solidFill>
              </a:rPr>
              <a:t>Brainly Style Guide</a:t>
            </a:r>
          </a:p>
          <a:p>
            <a:pPr>
              <a:lnSpc>
                <a:spcPct val="100000"/>
              </a:lnSpc>
              <a:spcBef>
                <a:spcPts val="300"/>
              </a:spcBef>
            </a:pPr>
            <a:r>
              <a:rPr lang="en-US" sz="1400" dirty="0">
                <a:solidFill>
                  <a:schemeClr val="tx1">
                    <a:lumMod val="95000"/>
                    <a:lumOff val="5000"/>
                  </a:schemeClr>
                </a:solidFill>
              </a:rPr>
              <a:t>Brand Estonia</a:t>
            </a:r>
          </a:p>
          <a:p>
            <a:pPr>
              <a:lnSpc>
                <a:spcPct val="100000"/>
              </a:lnSpc>
              <a:spcBef>
                <a:spcPts val="300"/>
              </a:spcBef>
            </a:pPr>
            <a:r>
              <a:rPr lang="en-US" sz="1400" dirty="0">
                <a:solidFill>
                  <a:schemeClr val="tx1">
                    <a:lumMod val="95000"/>
                    <a:lumOff val="5000"/>
                  </a:schemeClr>
                </a:solidFill>
              </a:rPr>
              <a:t>Canvas</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Carbon</a:t>
            </a:r>
          </a:p>
          <a:p>
            <a:pPr>
              <a:lnSpc>
                <a:spcPct val="100000"/>
              </a:lnSpc>
              <a:spcBef>
                <a:spcPts val="300"/>
              </a:spcBef>
            </a:pPr>
            <a:r>
              <a:rPr lang="en-US" sz="1400" dirty="0">
                <a:solidFill>
                  <a:schemeClr val="tx1">
                    <a:lumMod val="95000"/>
                    <a:lumOff val="5000"/>
                  </a:schemeClr>
                </a:solidFill>
              </a:rPr>
              <a:t>Cedar</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CFPB Design Manual</a:t>
            </a:r>
          </a:p>
          <a:p>
            <a:pPr>
              <a:lnSpc>
                <a:spcPct val="100000"/>
              </a:lnSpc>
              <a:spcBef>
                <a:spcPts val="300"/>
              </a:spcBef>
            </a:pPr>
            <a:r>
              <a:rPr lang="en-US" sz="1400" dirty="0">
                <a:solidFill>
                  <a:schemeClr val="tx1">
                    <a:lumMod val="95000"/>
                    <a:lumOff val="5000"/>
                  </a:schemeClr>
                </a:solidFill>
              </a:rPr>
              <a:t>CF-UI</a:t>
            </a:r>
          </a:p>
          <a:p>
            <a:pPr>
              <a:lnSpc>
                <a:spcPct val="100000"/>
              </a:lnSpc>
              <a:spcBef>
                <a:spcPts val="300"/>
              </a:spcBef>
            </a:pPr>
            <a:r>
              <a:rPr lang="en-US" sz="1400" dirty="0">
                <a:solidFill>
                  <a:schemeClr val="tx1">
                    <a:lumMod val="95000"/>
                    <a:lumOff val="5000"/>
                  </a:schemeClr>
                </a:solidFill>
              </a:rPr>
              <a:t>Chameleon</a:t>
            </a:r>
          </a:p>
          <a:p>
            <a:pPr>
              <a:lnSpc>
                <a:spcPct val="100000"/>
              </a:lnSpc>
              <a:spcBef>
                <a:spcPts val="300"/>
              </a:spcBef>
            </a:pPr>
            <a:r>
              <a:rPr lang="en-US" sz="1400" dirty="0">
                <a:solidFill>
                  <a:schemeClr val="tx1">
                    <a:lumMod val="95000"/>
                    <a:lumOff val="5000"/>
                  </a:schemeClr>
                </a:solidFill>
              </a:rPr>
              <a:t>Clarity Design System</a:t>
            </a:r>
          </a:p>
          <a:p>
            <a:pPr>
              <a:lnSpc>
                <a:spcPct val="100000"/>
              </a:lnSpc>
              <a:spcBef>
                <a:spcPts val="300"/>
              </a:spcBef>
            </a:pPr>
            <a:r>
              <a:rPr lang="en-US" sz="1400" dirty="0">
                <a:solidFill>
                  <a:schemeClr val="tx1">
                    <a:lumMod val="95000"/>
                    <a:lumOff val="5000"/>
                  </a:schemeClr>
                </a:solidFill>
              </a:rPr>
              <a:t>CNVS</a:t>
            </a:r>
          </a:p>
          <a:p>
            <a:pPr>
              <a:lnSpc>
                <a:spcPct val="100000"/>
              </a:lnSpc>
              <a:spcBef>
                <a:spcPts val="300"/>
              </a:spcBef>
            </a:pPr>
            <a:r>
              <a:rPr lang="en-US" sz="1400" dirty="0">
                <a:solidFill>
                  <a:schemeClr val="tx1">
                    <a:lumMod val="95000"/>
                    <a:lumOff val="5000"/>
                  </a:schemeClr>
                </a:solidFill>
              </a:rPr>
              <a:t>Django</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Drupal</a:t>
            </a:r>
          </a:p>
          <a:p>
            <a:pPr>
              <a:lnSpc>
                <a:spcPct val="100000"/>
              </a:lnSpc>
              <a:spcBef>
                <a:spcPts val="300"/>
              </a:spcBef>
            </a:pPr>
            <a:r>
              <a:rPr lang="en-US" sz="1400" dirty="0">
                <a:solidFill>
                  <a:schemeClr val="tx1">
                    <a:lumMod val="95000"/>
                    <a:lumOff val="5000"/>
                  </a:schemeClr>
                </a:solidFill>
              </a:rPr>
              <a:t>Duo Design Standards</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Ember</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Fabric</a:t>
            </a:r>
          </a:p>
          <a:p>
            <a:pPr>
              <a:lnSpc>
                <a:spcPct val="100000"/>
              </a:lnSpc>
              <a:spcBef>
                <a:spcPts val="300"/>
              </a:spcBef>
            </a:pPr>
            <a:r>
              <a:rPr lang="en-US" sz="1400" dirty="0">
                <a:solidFill>
                  <a:schemeClr val="tx1">
                    <a:lumMod val="95000"/>
                    <a:lumOff val="5000"/>
                  </a:schemeClr>
                </a:solidFill>
              </a:rPr>
              <a:t>Feelix</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Fluent</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Flutter</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Foundation</a:t>
            </a:r>
          </a:p>
          <a:p>
            <a:pPr>
              <a:lnSpc>
                <a:spcPct val="100000"/>
              </a:lnSpc>
              <a:spcBef>
                <a:spcPts val="300"/>
              </a:spcBef>
            </a:pPr>
            <a:r>
              <a:rPr lang="en-US" sz="1400" dirty="0">
                <a:solidFill>
                  <a:schemeClr val="tx1">
                    <a:lumMod val="95000"/>
                    <a:lumOff val="5000"/>
                  </a:schemeClr>
                </a:solidFill>
              </a:rPr>
              <a:t>Frontier</a:t>
            </a:r>
          </a:p>
          <a:p>
            <a:pPr>
              <a:lnSpc>
                <a:spcPct val="100000"/>
              </a:lnSpc>
              <a:spcBef>
                <a:spcPts val="300"/>
              </a:spcBef>
            </a:pPr>
            <a:r>
              <a:rPr lang="en-US" sz="1400" dirty="0">
                <a:solidFill>
                  <a:schemeClr val="tx1">
                    <a:lumMod val="95000"/>
                    <a:lumOff val="5000"/>
                  </a:schemeClr>
                </a:solidFill>
              </a:rPr>
              <a:t>Fuse</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GEL</a:t>
            </a:r>
          </a:p>
          <a:p>
            <a:pPr>
              <a:lnSpc>
                <a:spcPct val="100000"/>
              </a:lnSpc>
              <a:spcBef>
                <a:spcPts val="300"/>
              </a:spcBef>
            </a:pPr>
            <a:r>
              <a:rPr lang="en-US" sz="1400" dirty="0">
                <a:solidFill>
                  <a:schemeClr val="tx1">
                    <a:lumMod val="95000"/>
                    <a:lumOff val="5000"/>
                  </a:schemeClr>
                </a:solidFill>
              </a:rPr>
              <a:t>GLU</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Grommet</a:t>
            </a:r>
          </a:p>
          <a:p>
            <a:pPr>
              <a:lnSpc>
                <a:spcPct val="100000"/>
              </a:lnSpc>
              <a:spcBef>
                <a:spcPts val="300"/>
              </a:spcBef>
            </a:pPr>
            <a:r>
              <a:rPr lang="en-US" sz="1400" dirty="0">
                <a:solidFill>
                  <a:schemeClr val="tx1">
                    <a:lumMod val="95000"/>
                    <a:lumOff val="5000"/>
                  </a:schemeClr>
                </a:solidFill>
              </a:rPr>
              <a:t>Harmony</a:t>
            </a:r>
          </a:p>
          <a:p>
            <a:pPr>
              <a:lnSpc>
                <a:spcPct val="100000"/>
              </a:lnSpc>
              <a:spcBef>
                <a:spcPts val="300"/>
              </a:spcBef>
            </a:pPr>
            <a:r>
              <a:rPr lang="en-US" sz="1400" dirty="0">
                <a:solidFill>
                  <a:schemeClr val="tx1">
                    <a:lumMod val="95000"/>
                    <a:lumOff val="5000"/>
                  </a:schemeClr>
                </a:solidFill>
              </a:rPr>
              <a:t>Hedwig</a:t>
            </a:r>
          </a:p>
          <a:p>
            <a:pPr>
              <a:lnSpc>
                <a:spcPct val="100000"/>
              </a:lnSpc>
              <a:spcBef>
                <a:spcPts val="300"/>
              </a:spcBef>
            </a:pPr>
            <a:r>
              <a:rPr lang="en-US" sz="1400" dirty="0">
                <a:solidFill>
                  <a:schemeClr val="tx1">
                    <a:lumMod val="95000"/>
                    <a:lumOff val="5000"/>
                  </a:schemeClr>
                </a:solidFill>
              </a:rPr>
              <a:t>Jade</a:t>
            </a:r>
          </a:p>
          <a:p>
            <a:pPr>
              <a:lnSpc>
                <a:spcPct val="100000"/>
              </a:lnSpc>
              <a:spcBef>
                <a:spcPts val="300"/>
              </a:spcBef>
            </a:pPr>
            <a:r>
              <a:rPr lang="en-US" sz="1400" dirty="0">
                <a:solidFill>
                  <a:schemeClr val="tx1">
                    <a:lumMod val="95000"/>
                    <a:lumOff val="5000"/>
                  </a:schemeClr>
                </a:solidFill>
              </a:rPr>
              <a:t>JetBrains Web UI</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Joomla</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jQuery</a:t>
            </a:r>
          </a:p>
          <a:p>
            <a:pPr>
              <a:lnSpc>
                <a:spcPct val="100000"/>
              </a:lnSpc>
              <a:spcBef>
                <a:spcPts val="300"/>
              </a:spcBef>
            </a:pPr>
            <a:r>
              <a:rPr lang="en-US" sz="1400" dirty="0">
                <a:solidFill>
                  <a:schemeClr val="tx1">
                    <a:lumMod val="95000"/>
                    <a:lumOff val="5000"/>
                  </a:schemeClr>
                </a:solidFill>
              </a:rPr>
              <a:t>Lexicon</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Lightning</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Magento</a:t>
            </a:r>
          </a:p>
          <a:p>
            <a:pPr>
              <a:lnSpc>
                <a:spcPct val="100000"/>
              </a:lnSpc>
              <a:spcBef>
                <a:spcPts val="300"/>
              </a:spcBef>
            </a:pPr>
            <a:r>
              <a:rPr lang="en-US" sz="1400" dirty="0">
                <a:solidFill>
                  <a:schemeClr val="tx1">
                    <a:lumMod val="95000"/>
                    <a:lumOff val="5000"/>
                  </a:schemeClr>
                </a:solidFill>
              </a:rPr>
              <a:t>Magnolia</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Material-UI</a:t>
            </a:r>
          </a:p>
          <a:p>
            <a:pPr>
              <a:lnSpc>
                <a:spcPct val="100000"/>
              </a:lnSpc>
              <a:spcBef>
                <a:spcPts val="300"/>
              </a:spcBef>
            </a:pPr>
            <a:r>
              <a:rPr lang="en-US" sz="1400" dirty="0">
                <a:solidFill>
                  <a:schemeClr val="tx1">
                    <a:lumMod val="95000"/>
                    <a:lumOff val="5000"/>
                  </a:schemeClr>
                </a:solidFill>
              </a:rPr>
              <a:t>Metal.js</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Mineral UI</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Morningstar Design System</a:t>
            </a:r>
          </a:p>
          <a:p>
            <a:pPr>
              <a:lnSpc>
                <a:spcPct val="100000"/>
              </a:lnSpc>
              <a:spcBef>
                <a:spcPts val="300"/>
              </a:spcBef>
            </a:pPr>
            <a:r>
              <a:rPr lang="en-US" sz="1400" dirty="0">
                <a:solidFill>
                  <a:schemeClr val="tx1">
                    <a:lumMod val="95000"/>
                    <a:lumOff val="5000"/>
                  </a:schemeClr>
                </a:solidFill>
              </a:rPr>
              <a:t>Nachos</a:t>
            </a:r>
          </a:p>
          <a:p>
            <a:pPr>
              <a:lnSpc>
                <a:spcPct val="100000"/>
              </a:lnSpc>
              <a:spcBef>
                <a:spcPts val="300"/>
              </a:spcBef>
            </a:pPr>
            <a:r>
              <a:rPr lang="en-US" sz="1400" dirty="0">
                <a:solidFill>
                  <a:schemeClr val="tx1">
                    <a:lumMod val="95000"/>
                    <a:lumOff val="5000"/>
                  </a:schemeClr>
                </a:solidFill>
              </a:rPr>
              <a:t>Opattern</a:t>
            </a:r>
          </a:p>
          <a:p>
            <a:pPr>
              <a:lnSpc>
                <a:spcPct val="100000"/>
              </a:lnSpc>
              <a:spcBef>
                <a:spcPts val="300"/>
              </a:spcBef>
              <a:buFont typeface="Wingdings" panose="05000000000000000000" pitchFamily="2" charset="2"/>
              <a:buChar char="§"/>
            </a:pPr>
            <a:r>
              <a:rPr lang="en-US" sz="1400" dirty="0">
                <a:solidFill>
                  <a:schemeClr val="tx1">
                    <a:lumMod val="95000"/>
                    <a:lumOff val="5000"/>
                  </a:schemeClr>
                </a:solidFill>
              </a:rPr>
              <a:t>OpenAQ Design System</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Origami</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Photon Design System</a:t>
            </a:r>
          </a:p>
          <a:p>
            <a:pPr>
              <a:lnSpc>
                <a:spcPct val="100000"/>
              </a:lnSpc>
              <a:spcBef>
                <a:spcPts val="300"/>
              </a:spcBef>
            </a:pPr>
            <a:r>
              <a:rPr lang="en-US" sz="1400" dirty="0">
                <a:solidFill>
                  <a:schemeClr val="tx1">
                    <a:lumMod val="95000"/>
                    <a:lumOff val="5000"/>
                  </a:schemeClr>
                </a:solidFill>
              </a:rPr>
              <a:t>Pivotal UI</a:t>
            </a:r>
          </a:p>
          <a:p>
            <a:pPr>
              <a:lnSpc>
                <a:spcPct val="100000"/>
              </a:lnSpc>
              <a:spcBef>
                <a:spcPts val="300"/>
              </a:spcBef>
            </a:pPr>
            <a:r>
              <a:rPr lang="en-US" sz="1400" dirty="0">
                <a:solidFill>
                  <a:schemeClr val="tx1">
                    <a:lumMod val="95000"/>
                    <a:lumOff val="5000"/>
                  </a:schemeClr>
                </a:solidFill>
              </a:rPr>
              <a:t>Plasma</a:t>
            </a:r>
          </a:p>
          <a:p>
            <a:pPr>
              <a:lnSpc>
                <a:spcPct val="100000"/>
              </a:lnSpc>
              <a:spcBef>
                <a:spcPts val="300"/>
              </a:spcBef>
            </a:pPr>
            <a:r>
              <a:rPr lang="en-US" sz="1400" dirty="0">
                <a:solidFill>
                  <a:schemeClr val="tx1">
                    <a:lumMod val="95000"/>
                    <a:lumOff val="5000"/>
                  </a:schemeClr>
                </a:solidFill>
              </a:rPr>
              <a:t>Pluralsight Design System</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Polaris</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Polymer</a:t>
            </a:r>
          </a:p>
          <a:p>
            <a:pPr>
              <a:lnSpc>
                <a:spcPct val="100000"/>
              </a:lnSpc>
              <a:spcBef>
                <a:spcPts val="300"/>
              </a:spcBef>
            </a:pPr>
            <a:r>
              <a:rPr lang="en-US" sz="1400" dirty="0">
                <a:solidFill>
                  <a:schemeClr val="tx1">
                    <a:lumMod val="95000"/>
                    <a:lumOff val="5000"/>
                  </a:schemeClr>
                </a:solidFill>
              </a:rPr>
              <a:t>Predix Design System</a:t>
            </a:r>
          </a:p>
          <a:p>
            <a:pPr>
              <a:lnSpc>
                <a:spcPct val="100000"/>
              </a:lnSpc>
              <a:spcBef>
                <a:spcPts val="300"/>
              </a:spcBef>
            </a:pPr>
            <a:r>
              <a:rPr lang="en-US" sz="1400" dirty="0">
                <a:solidFill>
                  <a:schemeClr val="tx1">
                    <a:lumMod val="95000"/>
                    <a:lumOff val="5000"/>
                  </a:schemeClr>
                </a:solidFill>
              </a:rPr>
              <a:t>Priceline Design System</a:t>
            </a:r>
          </a:p>
          <a:p>
            <a:pPr>
              <a:lnSpc>
                <a:spcPct val="100000"/>
              </a:lnSpc>
              <a:spcBef>
                <a:spcPts val="300"/>
              </a:spcBef>
            </a:pPr>
            <a:r>
              <a:rPr lang="en-US" sz="1400" dirty="0">
                <a:solidFill>
                  <a:schemeClr val="tx1">
                    <a:lumMod val="95000"/>
                    <a:lumOff val="5000"/>
                  </a:schemeClr>
                </a:solidFill>
              </a:rPr>
              <a:t>Primer</a:t>
            </a:r>
          </a:p>
          <a:p>
            <a:pPr>
              <a:lnSpc>
                <a:spcPct val="100000"/>
              </a:lnSpc>
              <a:spcBef>
                <a:spcPts val="300"/>
              </a:spcBef>
            </a:pPr>
            <a:r>
              <a:rPr lang="en-US" sz="1400" dirty="0">
                <a:solidFill>
                  <a:schemeClr val="tx1">
                    <a:lumMod val="95000"/>
                    <a:lumOff val="5000"/>
                  </a:schemeClr>
                </a:solidFill>
              </a:rPr>
              <a:t>Purple3</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React</a:t>
            </a:r>
          </a:p>
          <a:p>
            <a:pPr>
              <a:lnSpc>
                <a:spcPct val="100000"/>
              </a:lnSpc>
              <a:spcBef>
                <a:spcPts val="300"/>
              </a:spcBef>
            </a:pPr>
            <a:r>
              <a:rPr lang="en-US" sz="1400" dirty="0">
                <a:solidFill>
                  <a:schemeClr val="tx1">
                    <a:lumMod val="95000"/>
                    <a:lumOff val="5000"/>
                  </a:schemeClr>
                </a:solidFill>
              </a:rPr>
              <a:t>Rizzo</a:t>
            </a:r>
          </a:p>
          <a:p>
            <a:pPr>
              <a:lnSpc>
                <a:spcPct val="100000"/>
              </a:lnSpc>
              <a:spcBef>
                <a:spcPts val="300"/>
              </a:spcBef>
            </a:pPr>
            <a:r>
              <a:rPr lang="en-US" sz="1400" dirty="0">
                <a:solidFill>
                  <a:schemeClr val="tx1">
                    <a:lumMod val="95000"/>
                    <a:lumOff val="5000"/>
                  </a:schemeClr>
                </a:solidFill>
              </a:rPr>
              <a:t>Royal Canin’s Design Language</a:t>
            </a:r>
          </a:p>
          <a:p>
            <a:pPr>
              <a:lnSpc>
                <a:spcPct val="100000"/>
              </a:lnSpc>
              <a:spcBef>
                <a:spcPts val="300"/>
              </a:spcBef>
            </a:pPr>
            <a:r>
              <a:rPr lang="en-US" sz="1400" dirty="0">
                <a:solidFill>
                  <a:schemeClr val="tx1">
                    <a:lumMod val="95000"/>
                    <a:lumOff val="5000"/>
                  </a:schemeClr>
                </a:solidFill>
              </a:rPr>
              <a:t>Scooter</a:t>
            </a:r>
          </a:p>
          <a:p>
            <a:pPr>
              <a:lnSpc>
                <a:spcPct val="100000"/>
              </a:lnSpc>
              <a:spcBef>
                <a:spcPts val="300"/>
              </a:spcBef>
            </a:pPr>
            <a:r>
              <a:rPr lang="en-US" sz="1400" dirty="0">
                <a:solidFill>
                  <a:schemeClr val="tx1">
                    <a:lumMod val="95000"/>
                    <a:lumOff val="5000"/>
                  </a:schemeClr>
                </a:solidFill>
              </a:rPr>
              <a:t>Semantic UI</a:t>
            </a:r>
          </a:p>
          <a:p>
            <a:pPr>
              <a:lnSpc>
                <a:spcPct val="100000"/>
              </a:lnSpc>
              <a:spcBef>
                <a:spcPts val="300"/>
              </a:spcBef>
            </a:pPr>
            <a:r>
              <a:rPr lang="en-US" sz="1400" dirty="0">
                <a:solidFill>
                  <a:schemeClr val="tx1">
                    <a:lumMod val="95000"/>
                    <a:lumOff val="5000"/>
                  </a:schemeClr>
                </a:solidFill>
              </a:rPr>
              <a:t>Solid</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Spark Design System</a:t>
            </a:r>
          </a:p>
          <a:p>
            <a:pPr>
              <a:lnSpc>
                <a:spcPct val="100000"/>
              </a:lnSpc>
              <a:spcBef>
                <a:spcPts val="300"/>
              </a:spcBef>
            </a:pPr>
            <a:r>
              <a:rPr lang="en-US" sz="1400" dirty="0">
                <a:solidFill>
                  <a:schemeClr val="tx1">
                    <a:lumMod val="95000"/>
                    <a:lumOff val="5000"/>
                  </a:schemeClr>
                </a:solidFill>
              </a:rPr>
              <a:t>Stacks</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Starling</a:t>
            </a:r>
          </a:p>
          <a:p>
            <a:pPr>
              <a:lnSpc>
                <a:spcPct val="100000"/>
              </a:lnSpc>
              <a:spcBef>
                <a:spcPts val="300"/>
              </a:spcBef>
            </a:pPr>
            <a:r>
              <a:rPr lang="en-US" sz="1400" dirty="0">
                <a:solidFill>
                  <a:schemeClr val="tx1">
                    <a:lumMod val="95000"/>
                    <a:lumOff val="5000"/>
                  </a:schemeClr>
                </a:solidFill>
              </a:rPr>
              <a:t>Svelte</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Swarm Design System</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U.S. Web Design System</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USA Jobs Design System</a:t>
            </a:r>
          </a:p>
          <a:p>
            <a:pPr>
              <a:lnSpc>
                <a:spcPct val="100000"/>
              </a:lnSpc>
              <a:spcBef>
                <a:spcPts val="300"/>
              </a:spcBef>
            </a:pPr>
            <a:r>
              <a:rPr lang="en-US" sz="1400" dirty="0">
                <a:solidFill>
                  <a:schemeClr val="tx1">
                    <a:lumMod val="95000"/>
                    <a:lumOff val="5000"/>
                  </a:schemeClr>
                </a:solidFill>
              </a:rPr>
              <a:t>uStyle</a:t>
            </a:r>
          </a:p>
          <a:p>
            <a:pPr>
              <a:lnSpc>
                <a:spcPct val="100000"/>
              </a:lnSpc>
              <a:spcBef>
                <a:spcPts val="300"/>
              </a:spcBef>
            </a:pPr>
            <a:r>
              <a:rPr lang="en-US" sz="1400" b="1" i="1" u="sng" dirty="0">
                <a:solidFill>
                  <a:srgbClr val="FFFF00"/>
                </a:solidFill>
              </a:rPr>
              <a:t>Vue</a:t>
            </a:r>
          </a:p>
          <a:p>
            <a:pPr>
              <a:lnSpc>
                <a:spcPct val="100000"/>
              </a:lnSpc>
              <a:spcBef>
                <a:spcPts val="300"/>
              </a:spcBef>
            </a:pPr>
            <a:r>
              <a:rPr lang="en-US" sz="1400" dirty="0">
                <a:solidFill>
                  <a:schemeClr val="tx1">
                    <a:lumMod val="95000"/>
                    <a:lumOff val="5000"/>
                  </a:schemeClr>
                </a:solidFill>
              </a:rPr>
              <a:t>Wonderbly Design System</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WordPress</a:t>
            </a:r>
          </a:p>
          <a:p>
            <a:pPr>
              <a:lnSpc>
                <a:spcPct val="100000"/>
              </a:lnSpc>
              <a:spcBef>
                <a:spcPts val="300"/>
              </a:spcBef>
            </a:pPr>
            <a:r>
              <a:rPr lang="en-US" sz="1400" b="1" i="1" u="sng" dirty="0">
                <a:solidFill>
                  <a:srgbClr val="FFFF00"/>
                </a:solidFill>
                <a:effectLst>
                  <a:outerShdw blurRad="38100" dist="38100" dir="2700000" algn="tl">
                    <a:srgbClr val="000000">
                      <a:alpha val="43137"/>
                    </a:srgbClr>
                  </a:outerShdw>
                </a:effectLst>
              </a:rPr>
              <a:t>Wordpress.com Design Handbook</a:t>
            </a:r>
          </a:p>
        </p:txBody>
      </p:sp>
    </p:spTree>
    <p:extLst>
      <p:ext uri="{BB962C8B-B14F-4D97-AF65-F5344CB8AC3E}">
        <p14:creationId xmlns:p14="http://schemas.microsoft.com/office/powerpoint/2010/main" val="361692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F811-6043-47B6-9375-C9E194779528}"/>
              </a:ext>
            </a:extLst>
          </p:cNvPr>
          <p:cNvSpPr>
            <a:spLocks noGrp="1"/>
          </p:cNvSpPr>
          <p:nvPr>
            <p:ph type="title"/>
          </p:nvPr>
        </p:nvSpPr>
        <p:spPr/>
        <p:txBody>
          <a:bodyPr/>
          <a:lstStyle/>
          <a:p>
            <a:r>
              <a:rPr lang="en-US" dirty="0"/>
              <a:t>The truth is a harsh reality</a:t>
            </a:r>
          </a:p>
        </p:txBody>
      </p:sp>
      <p:grpSp>
        <p:nvGrpSpPr>
          <p:cNvPr id="30" name="Group 29" title="A cartoon drawing of a large trash can with flames coming out of it">
            <a:extLst>
              <a:ext uri="{FF2B5EF4-FFF2-40B4-BE49-F238E27FC236}">
                <a16:creationId xmlns:a16="http://schemas.microsoft.com/office/drawing/2014/main" id="{5B077EC4-6952-4C95-8D45-7803FCBEDE6F}"/>
              </a:ext>
            </a:extLst>
          </p:cNvPr>
          <p:cNvGrpSpPr/>
          <p:nvPr/>
        </p:nvGrpSpPr>
        <p:grpSpPr>
          <a:xfrm>
            <a:off x="4582782" y="1840127"/>
            <a:ext cx="3026437" cy="4613144"/>
            <a:chOff x="4747436" y="1879730"/>
            <a:chExt cx="3026437" cy="4613144"/>
          </a:xfrm>
        </p:grpSpPr>
        <p:grpSp>
          <p:nvGrpSpPr>
            <p:cNvPr id="23" name="Content Placeholder 12">
              <a:extLst>
                <a:ext uri="{FF2B5EF4-FFF2-40B4-BE49-F238E27FC236}">
                  <a16:creationId xmlns:a16="http://schemas.microsoft.com/office/drawing/2014/main" id="{A055ED32-BAE2-44CA-9E65-BBD1425FA2CE}"/>
                </a:ext>
              </a:extLst>
            </p:cNvPr>
            <p:cNvGrpSpPr/>
            <p:nvPr/>
          </p:nvGrpSpPr>
          <p:grpSpPr>
            <a:xfrm>
              <a:off x="4809885" y="1879730"/>
              <a:ext cx="2127398" cy="2127398"/>
              <a:chOff x="4809885" y="1879730"/>
              <a:chExt cx="2127398" cy="2127398"/>
            </a:xfrm>
          </p:grpSpPr>
          <p:sp>
            <p:nvSpPr>
              <p:cNvPr id="24" name="Freeform: Shape 23">
                <a:extLst>
                  <a:ext uri="{FF2B5EF4-FFF2-40B4-BE49-F238E27FC236}">
                    <a16:creationId xmlns:a16="http://schemas.microsoft.com/office/drawing/2014/main" id="{D210363D-66A3-4B4E-B606-C23E65B5B004}"/>
                  </a:ext>
                </a:extLst>
              </p:cNvPr>
              <p:cNvSpPr/>
              <p:nvPr/>
            </p:nvSpPr>
            <p:spPr>
              <a:xfrm>
                <a:off x="6008908" y="1991418"/>
                <a:ext cx="191466" cy="404206"/>
              </a:xfrm>
              <a:custGeom>
                <a:avLst/>
                <a:gdLst/>
                <a:ahLst/>
                <a:cxnLst/>
                <a:rect l="0" t="0" r="0" b="0"/>
                <a:pathLst>
                  <a:path w="191465" h="404205">
                    <a:moveTo>
                      <a:pt x="123900" y="393441"/>
                    </a:moveTo>
                    <a:cubicBezTo>
                      <a:pt x="162937" y="362275"/>
                      <a:pt x="177872" y="325705"/>
                      <a:pt x="177872" y="285603"/>
                    </a:cubicBezTo>
                    <a:cubicBezTo>
                      <a:pt x="177872" y="255649"/>
                      <a:pt x="144748" y="214272"/>
                      <a:pt x="123900" y="177723"/>
                    </a:cubicBezTo>
                    <a:cubicBezTo>
                      <a:pt x="97009" y="128325"/>
                      <a:pt x="130112" y="60907"/>
                      <a:pt x="123900" y="15955"/>
                    </a:cubicBezTo>
                    <a:cubicBezTo>
                      <a:pt x="61801" y="67630"/>
                      <a:pt x="15955" y="121581"/>
                      <a:pt x="15955" y="177723"/>
                    </a:cubicBezTo>
                    <a:cubicBezTo>
                      <a:pt x="15955" y="207677"/>
                      <a:pt x="36953" y="250203"/>
                      <a:pt x="69949" y="285603"/>
                    </a:cubicBezTo>
                    <a:cubicBezTo>
                      <a:pt x="107646" y="329257"/>
                      <a:pt x="117964" y="378443"/>
                      <a:pt x="123900" y="393441"/>
                    </a:cubicBezTo>
                    <a:close/>
                  </a:path>
                </a:pathLst>
              </a:custGeom>
              <a:solidFill>
                <a:srgbClr val="FFC000"/>
              </a:solidFill>
              <a:ln w="9525" cap="flat">
                <a:solidFill>
                  <a:srgbClr val="C00000"/>
                </a:solidFill>
                <a:prstDash val="solid"/>
                <a:miter/>
              </a:ln>
            </p:spPr>
            <p:txBody>
              <a:bodyPr/>
              <a:lstStyle/>
              <a:p>
                <a:endParaRPr lang="en-US" dirty="0"/>
              </a:p>
            </p:txBody>
          </p:sp>
          <p:sp>
            <p:nvSpPr>
              <p:cNvPr id="25" name="Freeform: Shape 24">
                <a:extLst>
                  <a:ext uri="{FF2B5EF4-FFF2-40B4-BE49-F238E27FC236}">
                    <a16:creationId xmlns:a16="http://schemas.microsoft.com/office/drawing/2014/main" id="{961960CF-033A-428F-BAB7-93000E919F5F}"/>
                  </a:ext>
                </a:extLst>
              </p:cNvPr>
              <p:cNvSpPr/>
              <p:nvPr/>
            </p:nvSpPr>
            <p:spPr>
              <a:xfrm>
                <a:off x="5109742" y="2099277"/>
                <a:ext cx="1510453" cy="1765740"/>
              </a:xfrm>
              <a:custGeom>
                <a:avLst/>
                <a:gdLst/>
                <a:ahLst/>
                <a:cxnLst/>
                <a:rect l="0" t="0" r="0" b="0"/>
                <a:pathLst>
                  <a:path w="1510452" h="1765740">
                    <a:moveTo>
                      <a:pt x="1025959" y="1570424"/>
                    </a:moveTo>
                    <a:cubicBezTo>
                      <a:pt x="1166942" y="1489540"/>
                      <a:pt x="1274482" y="1348239"/>
                      <a:pt x="1292756" y="1148561"/>
                    </a:cubicBezTo>
                    <a:cubicBezTo>
                      <a:pt x="1311988" y="937161"/>
                      <a:pt x="1502305" y="822218"/>
                      <a:pt x="1508432" y="824920"/>
                    </a:cubicBezTo>
                    <a:cubicBezTo>
                      <a:pt x="1305818" y="731463"/>
                      <a:pt x="1184769" y="885593"/>
                      <a:pt x="1184769" y="878849"/>
                    </a:cubicBezTo>
                    <a:cubicBezTo>
                      <a:pt x="1184769" y="852321"/>
                      <a:pt x="1298564" y="500024"/>
                      <a:pt x="1077038" y="393505"/>
                    </a:cubicBezTo>
                    <a:cubicBezTo>
                      <a:pt x="821856" y="270754"/>
                      <a:pt x="751291" y="172830"/>
                      <a:pt x="753439" y="15955"/>
                    </a:cubicBezTo>
                    <a:cubicBezTo>
                      <a:pt x="753248" y="22295"/>
                      <a:pt x="599075" y="270775"/>
                      <a:pt x="699488" y="393505"/>
                    </a:cubicBezTo>
                    <a:cubicBezTo>
                      <a:pt x="855342" y="583524"/>
                      <a:pt x="789563" y="730634"/>
                      <a:pt x="699488" y="717103"/>
                    </a:cubicBezTo>
                    <a:cubicBezTo>
                      <a:pt x="548231" y="694425"/>
                      <a:pt x="566484" y="497173"/>
                      <a:pt x="591587" y="447434"/>
                    </a:cubicBezTo>
                    <a:cubicBezTo>
                      <a:pt x="512533" y="439095"/>
                      <a:pt x="421076" y="488259"/>
                      <a:pt x="375847" y="555272"/>
                    </a:cubicBezTo>
                    <a:cubicBezTo>
                      <a:pt x="239779" y="757418"/>
                      <a:pt x="534722" y="950841"/>
                      <a:pt x="429841" y="1094610"/>
                    </a:cubicBezTo>
                    <a:cubicBezTo>
                      <a:pt x="350021" y="1204129"/>
                      <a:pt x="213655" y="988453"/>
                      <a:pt x="214101" y="986772"/>
                    </a:cubicBezTo>
                    <a:cubicBezTo>
                      <a:pt x="157598" y="1281651"/>
                      <a:pt x="264074" y="1476138"/>
                      <a:pt x="429288" y="1574636"/>
                    </a:cubicBezTo>
                    <a:cubicBezTo>
                      <a:pt x="184296" y="1591506"/>
                      <a:pt x="15955" y="1626375"/>
                      <a:pt x="15955" y="1666625"/>
                    </a:cubicBezTo>
                    <a:cubicBezTo>
                      <a:pt x="15955" y="1723405"/>
                      <a:pt x="350063" y="1769442"/>
                      <a:pt x="762183" y="1769442"/>
                    </a:cubicBezTo>
                    <a:cubicBezTo>
                      <a:pt x="1174345" y="1769421"/>
                      <a:pt x="1508432" y="1723384"/>
                      <a:pt x="1508432" y="1666604"/>
                    </a:cubicBezTo>
                    <a:cubicBezTo>
                      <a:pt x="1508432" y="1622630"/>
                      <a:pt x="1307882" y="1585103"/>
                      <a:pt x="1025959" y="1570424"/>
                    </a:cubicBezTo>
                    <a:close/>
                    <a:moveTo>
                      <a:pt x="591566" y="1202512"/>
                    </a:moveTo>
                    <a:cubicBezTo>
                      <a:pt x="639730" y="1115671"/>
                      <a:pt x="761672" y="1098482"/>
                      <a:pt x="699467" y="986751"/>
                    </a:cubicBezTo>
                    <a:cubicBezTo>
                      <a:pt x="700276" y="988432"/>
                      <a:pt x="831749" y="1008195"/>
                      <a:pt x="915100" y="1094589"/>
                    </a:cubicBezTo>
                    <a:cubicBezTo>
                      <a:pt x="1042999" y="1226594"/>
                      <a:pt x="1028469" y="1463841"/>
                      <a:pt x="807390" y="1472223"/>
                    </a:cubicBezTo>
                    <a:cubicBezTo>
                      <a:pt x="524616" y="1482605"/>
                      <a:pt x="553677" y="1270759"/>
                      <a:pt x="591566" y="1202512"/>
                    </a:cubicBezTo>
                    <a:close/>
                  </a:path>
                </a:pathLst>
              </a:custGeom>
              <a:solidFill>
                <a:srgbClr val="FFC000"/>
              </a:solidFill>
              <a:ln w="9525" cap="flat">
                <a:solidFill>
                  <a:srgbClr val="C00000"/>
                </a:solidFill>
                <a:prstDash val="solid"/>
                <a:miter/>
              </a:ln>
            </p:spPr>
            <p:txBody>
              <a:bodyPr/>
              <a:lstStyle/>
              <a:p>
                <a:endParaRPr lang="en-US" dirty="0"/>
              </a:p>
            </p:txBody>
          </p:sp>
        </p:grpSp>
        <p:grpSp>
          <p:nvGrpSpPr>
            <p:cNvPr id="26" name="Graphic 14">
              <a:extLst>
                <a:ext uri="{FF2B5EF4-FFF2-40B4-BE49-F238E27FC236}">
                  <a16:creationId xmlns:a16="http://schemas.microsoft.com/office/drawing/2014/main" id="{1F4A3CDA-1560-48C9-96E1-FBA76A567FB4}"/>
                </a:ext>
              </a:extLst>
            </p:cNvPr>
            <p:cNvGrpSpPr/>
            <p:nvPr/>
          </p:nvGrpSpPr>
          <p:grpSpPr>
            <a:xfrm>
              <a:off x="4747436" y="3466437"/>
              <a:ext cx="3026437" cy="3026437"/>
              <a:chOff x="4747436" y="3466437"/>
              <a:chExt cx="3026437" cy="3026437"/>
            </a:xfrm>
          </p:grpSpPr>
          <p:sp>
            <p:nvSpPr>
              <p:cNvPr id="27" name="Freeform: Shape 26">
                <a:extLst>
                  <a:ext uri="{FF2B5EF4-FFF2-40B4-BE49-F238E27FC236}">
                    <a16:creationId xmlns:a16="http://schemas.microsoft.com/office/drawing/2014/main" id="{C02F3174-D134-4E9B-9629-4A29D0C9E818}"/>
                  </a:ext>
                </a:extLst>
              </p:cNvPr>
              <p:cNvSpPr/>
              <p:nvPr/>
            </p:nvSpPr>
            <p:spPr>
              <a:xfrm>
                <a:off x="4842122" y="3453001"/>
                <a:ext cx="2118506" cy="3064267"/>
              </a:xfrm>
              <a:custGeom>
                <a:avLst/>
                <a:gdLst/>
                <a:ahLst/>
                <a:cxnLst/>
                <a:rect l="0" t="0" r="0" b="0"/>
                <a:pathLst>
                  <a:path w="2118505" h="3064267">
                    <a:moveTo>
                      <a:pt x="1956206" y="112427"/>
                    </a:moveTo>
                    <a:cubicBezTo>
                      <a:pt x="1919204" y="112427"/>
                      <a:pt x="1888266" y="142037"/>
                      <a:pt x="1888266" y="179038"/>
                    </a:cubicBezTo>
                    <a:cubicBezTo>
                      <a:pt x="1888266" y="195226"/>
                      <a:pt x="1896025" y="211420"/>
                      <a:pt x="1905585" y="223001"/>
                    </a:cubicBezTo>
                    <a:cubicBezTo>
                      <a:pt x="1906482" y="252564"/>
                      <a:pt x="1905585" y="282251"/>
                      <a:pt x="1905585" y="313591"/>
                    </a:cubicBezTo>
                    <a:lnTo>
                      <a:pt x="1860287" y="314924"/>
                    </a:lnTo>
                    <a:lnTo>
                      <a:pt x="112427" y="314924"/>
                    </a:lnTo>
                    <a:lnTo>
                      <a:pt x="112427" y="485446"/>
                    </a:lnTo>
                    <a:cubicBezTo>
                      <a:pt x="120556" y="498865"/>
                      <a:pt x="139279" y="520432"/>
                      <a:pt x="159055" y="546728"/>
                    </a:cubicBezTo>
                    <a:cubicBezTo>
                      <a:pt x="178830" y="573024"/>
                      <a:pt x="199804" y="603398"/>
                      <a:pt x="213675" y="635985"/>
                    </a:cubicBezTo>
                    <a:cubicBezTo>
                      <a:pt x="240474" y="677217"/>
                      <a:pt x="240319" y="2744875"/>
                      <a:pt x="240319" y="2744875"/>
                    </a:cubicBezTo>
                    <a:cubicBezTo>
                      <a:pt x="240319" y="2744875"/>
                      <a:pt x="242368" y="2957781"/>
                      <a:pt x="326912" y="2960694"/>
                    </a:cubicBezTo>
                    <a:lnTo>
                      <a:pt x="1218164" y="2955367"/>
                    </a:lnTo>
                    <a:cubicBezTo>
                      <a:pt x="1215652" y="2914382"/>
                      <a:pt x="1224319" y="2886289"/>
                      <a:pt x="1238146" y="2866106"/>
                    </a:cubicBezTo>
                    <a:cubicBezTo>
                      <a:pt x="1207950" y="2820449"/>
                      <a:pt x="1190184" y="2766321"/>
                      <a:pt x="1190184" y="2707574"/>
                    </a:cubicBezTo>
                    <a:cubicBezTo>
                      <a:pt x="1190184" y="2548111"/>
                      <a:pt x="1319814" y="2418485"/>
                      <a:pt x="1479277" y="2418485"/>
                    </a:cubicBezTo>
                    <a:cubicBezTo>
                      <a:pt x="1507272" y="2418485"/>
                      <a:pt x="1533590" y="2423024"/>
                      <a:pt x="1559209" y="2430473"/>
                    </a:cubicBezTo>
                    <a:lnTo>
                      <a:pt x="1728398" y="663965"/>
                    </a:lnTo>
                    <a:cubicBezTo>
                      <a:pt x="1729972" y="661161"/>
                      <a:pt x="1730922" y="658725"/>
                      <a:pt x="1732397" y="655971"/>
                    </a:cubicBezTo>
                    <a:lnTo>
                      <a:pt x="1775028" y="655971"/>
                    </a:lnTo>
                    <a:lnTo>
                      <a:pt x="1775028" y="570709"/>
                    </a:lnTo>
                    <a:lnTo>
                      <a:pt x="1860287" y="570709"/>
                    </a:lnTo>
                    <a:cubicBezTo>
                      <a:pt x="1860287" y="570709"/>
                      <a:pt x="2005071" y="572702"/>
                      <a:pt x="2008162" y="333574"/>
                    </a:cubicBezTo>
                    <a:lnTo>
                      <a:pt x="2008162" y="221669"/>
                    </a:lnTo>
                    <a:cubicBezTo>
                      <a:pt x="2017722" y="210088"/>
                      <a:pt x="2022818" y="195226"/>
                      <a:pt x="2022818" y="179038"/>
                    </a:cubicBezTo>
                    <a:cubicBezTo>
                      <a:pt x="2022818" y="142037"/>
                      <a:pt x="1993208" y="112427"/>
                      <a:pt x="1956206" y="112427"/>
                    </a:cubicBezTo>
                    <a:close/>
                    <a:moveTo>
                      <a:pt x="1954874" y="119089"/>
                    </a:moveTo>
                    <a:cubicBezTo>
                      <a:pt x="1977417" y="119089"/>
                      <a:pt x="1996174" y="137846"/>
                      <a:pt x="1996174" y="160387"/>
                    </a:cubicBezTo>
                    <a:cubicBezTo>
                      <a:pt x="1996174" y="182928"/>
                      <a:pt x="1977417" y="200353"/>
                      <a:pt x="1954874" y="200353"/>
                    </a:cubicBezTo>
                    <a:cubicBezTo>
                      <a:pt x="1932335" y="200353"/>
                      <a:pt x="1914910" y="182928"/>
                      <a:pt x="1914910" y="160387"/>
                    </a:cubicBezTo>
                    <a:cubicBezTo>
                      <a:pt x="1914910" y="137846"/>
                      <a:pt x="1932335" y="119089"/>
                      <a:pt x="1954874" y="119089"/>
                    </a:cubicBezTo>
                    <a:close/>
                  </a:path>
                </a:pathLst>
              </a:custGeom>
              <a:solidFill>
                <a:schemeClr val="accent1">
                  <a:lumMod val="50000"/>
                </a:schemeClr>
              </a:solidFill>
              <a:ln w="37743" cap="flat">
                <a:solidFill>
                  <a:schemeClr val="tx1"/>
                </a:solidFill>
                <a:prstDash val="solid"/>
                <a:miter/>
              </a:ln>
            </p:spPr>
            <p:txBody>
              <a:bodyPr/>
              <a:lstStyle/>
              <a:p>
                <a:endParaRPr lang="en-US" dirty="0"/>
              </a:p>
            </p:txBody>
          </p:sp>
          <p:sp>
            <p:nvSpPr>
              <p:cNvPr id="28" name="Freeform: Shape 27">
                <a:extLst>
                  <a:ext uri="{FF2B5EF4-FFF2-40B4-BE49-F238E27FC236}">
                    <a16:creationId xmlns:a16="http://schemas.microsoft.com/office/drawing/2014/main" id="{FA110347-66FB-4EA5-8DFC-7C3BB0E6B319}"/>
                  </a:ext>
                </a:extLst>
              </p:cNvPr>
              <p:cNvSpPr/>
              <p:nvPr/>
            </p:nvSpPr>
            <p:spPr>
              <a:xfrm>
                <a:off x="6603746" y="3410688"/>
                <a:ext cx="1134914" cy="2005015"/>
              </a:xfrm>
              <a:custGeom>
                <a:avLst/>
                <a:gdLst/>
                <a:ahLst/>
                <a:cxnLst/>
                <a:rect l="0" t="0" r="0" b="0"/>
                <a:pathLst>
                  <a:path w="1134913" h="2005014">
                    <a:moveTo>
                      <a:pt x="154686" y="280424"/>
                    </a:moveTo>
                    <a:cubicBezTo>
                      <a:pt x="171138" y="319753"/>
                      <a:pt x="194067" y="263856"/>
                      <a:pt x="210512" y="303187"/>
                    </a:cubicBezTo>
                    <a:lnTo>
                      <a:pt x="869345" y="1876004"/>
                    </a:lnTo>
                    <a:cubicBezTo>
                      <a:pt x="885794" y="1915336"/>
                      <a:pt x="885843" y="1915215"/>
                      <a:pt x="925171" y="1898766"/>
                    </a:cubicBezTo>
                    <a:lnTo>
                      <a:pt x="1043055" y="1849171"/>
                    </a:lnTo>
                    <a:lnTo>
                      <a:pt x="351162" y="197763"/>
                    </a:lnTo>
                    <a:lnTo>
                      <a:pt x="272569" y="230828"/>
                    </a:lnTo>
                    <a:lnTo>
                      <a:pt x="240735" y="151722"/>
                    </a:lnTo>
                    <a:lnTo>
                      <a:pt x="224203" y="112427"/>
                    </a:lnTo>
                    <a:cubicBezTo>
                      <a:pt x="224203" y="112427"/>
                      <a:pt x="175523" y="132995"/>
                      <a:pt x="145614" y="145492"/>
                    </a:cubicBezTo>
                    <a:cubicBezTo>
                      <a:pt x="106282" y="161940"/>
                      <a:pt x="106403" y="161989"/>
                      <a:pt x="122851" y="201318"/>
                    </a:cubicBezTo>
                    <a:cubicBezTo>
                      <a:pt x="139300" y="240648"/>
                      <a:pt x="137382" y="239034"/>
                      <a:pt x="154686" y="280424"/>
                    </a:cubicBezTo>
                    <a:close/>
                    <a:moveTo>
                      <a:pt x="158454" y="213800"/>
                    </a:moveTo>
                    <a:cubicBezTo>
                      <a:pt x="149711" y="193023"/>
                      <a:pt x="159729" y="168460"/>
                      <a:pt x="180505" y="159718"/>
                    </a:cubicBezTo>
                    <a:cubicBezTo>
                      <a:pt x="201282" y="150977"/>
                      <a:pt x="224619" y="161509"/>
                      <a:pt x="233358" y="182286"/>
                    </a:cubicBezTo>
                    <a:cubicBezTo>
                      <a:pt x="242101" y="203063"/>
                      <a:pt x="232798" y="225882"/>
                      <a:pt x="212018" y="234624"/>
                    </a:cubicBezTo>
                    <a:cubicBezTo>
                      <a:pt x="191241" y="243365"/>
                      <a:pt x="167196" y="234578"/>
                      <a:pt x="158454" y="213800"/>
                    </a:cubicBezTo>
                    <a:close/>
                  </a:path>
                </a:pathLst>
              </a:custGeom>
              <a:solidFill>
                <a:schemeClr val="accent1">
                  <a:lumMod val="50000"/>
                </a:schemeClr>
              </a:solidFill>
              <a:ln w="37743" cap="flat">
                <a:solidFill>
                  <a:schemeClr val="tx1"/>
                </a:solidFill>
                <a:prstDash val="solid"/>
                <a:miter/>
              </a:ln>
            </p:spPr>
            <p:txBody>
              <a:bodyPr/>
              <a:lstStyle/>
              <a:p>
                <a:endParaRPr lang="en-US" dirty="0"/>
              </a:p>
            </p:txBody>
          </p:sp>
          <p:sp>
            <p:nvSpPr>
              <p:cNvPr id="29" name="Freeform: Shape 28">
                <a:extLst>
                  <a:ext uri="{FF2B5EF4-FFF2-40B4-BE49-F238E27FC236}">
                    <a16:creationId xmlns:a16="http://schemas.microsoft.com/office/drawing/2014/main" id="{C2CAEA31-F33A-468C-92DB-A869AE9E64EC}"/>
                  </a:ext>
                </a:extLst>
              </p:cNvPr>
              <p:cNvSpPr/>
              <p:nvPr/>
            </p:nvSpPr>
            <p:spPr>
              <a:xfrm>
                <a:off x="5946076" y="5780346"/>
                <a:ext cx="756609" cy="756609"/>
              </a:xfrm>
              <a:custGeom>
                <a:avLst/>
                <a:gdLst/>
                <a:ahLst/>
                <a:cxnLst/>
                <a:rect l="0" t="0" r="0" b="0"/>
                <a:pathLst>
                  <a:path w="756609" h="756609">
                    <a:moveTo>
                      <a:pt x="648179" y="380301"/>
                    </a:moveTo>
                    <a:cubicBezTo>
                      <a:pt x="648179" y="528245"/>
                      <a:pt x="528249" y="648179"/>
                      <a:pt x="380305" y="648179"/>
                    </a:cubicBezTo>
                    <a:cubicBezTo>
                      <a:pt x="232361" y="648179"/>
                      <a:pt x="112427" y="528245"/>
                      <a:pt x="112427" y="380301"/>
                    </a:cubicBezTo>
                    <a:cubicBezTo>
                      <a:pt x="112427" y="232357"/>
                      <a:pt x="232361" y="112427"/>
                      <a:pt x="380305" y="112427"/>
                    </a:cubicBezTo>
                    <a:cubicBezTo>
                      <a:pt x="528249" y="112427"/>
                      <a:pt x="648179" y="232357"/>
                      <a:pt x="648179" y="380301"/>
                    </a:cubicBezTo>
                    <a:close/>
                  </a:path>
                </a:pathLst>
              </a:custGeom>
              <a:solidFill>
                <a:schemeClr val="accent1">
                  <a:lumMod val="50000"/>
                </a:schemeClr>
              </a:solidFill>
              <a:ln w="37743" cap="flat">
                <a:solidFill>
                  <a:schemeClr val="tx1"/>
                </a:solidFill>
                <a:prstDash val="solid"/>
                <a:miter/>
              </a:ln>
            </p:spPr>
            <p:txBody>
              <a:bodyPr/>
              <a:lstStyle/>
              <a:p>
                <a:endParaRPr lang="en-US" dirty="0"/>
              </a:p>
            </p:txBody>
          </p:sp>
        </p:grpSp>
      </p:grpSp>
    </p:spTree>
    <p:extLst>
      <p:ext uri="{BB962C8B-B14F-4D97-AF65-F5344CB8AC3E}">
        <p14:creationId xmlns:p14="http://schemas.microsoft.com/office/powerpoint/2010/main" val="2963526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title="The upper portion of a unicorn's head and horn with star shaped graphics circling the horn to signify magic">
            <a:extLst>
              <a:ext uri="{FF2B5EF4-FFF2-40B4-BE49-F238E27FC236}">
                <a16:creationId xmlns:a16="http://schemas.microsoft.com/office/drawing/2014/main" id="{35477C88-BE0B-4898-895C-7100F703569A}"/>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1" b="43751"/>
          <a:stretch/>
        </p:blipFill>
        <p:spPr>
          <a:xfrm>
            <a:off x="20" y="10"/>
            <a:ext cx="12191980" cy="6857990"/>
          </a:xfrm>
          <a:prstGeom prst="rect">
            <a:avLst/>
          </a:prstGeom>
        </p:spPr>
      </p:pic>
      <p:sp>
        <p:nvSpPr>
          <p:cNvPr id="9" name="Rectangle 8" title="slide background coloring">
            <a:extLst>
              <a:ext uri="{FF2B5EF4-FFF2-40B4-BE49-F238E27FC236}">
                <a16:creationId xmlns:a16="http://schemas.microsoft.com/office/drawing/2014/main" id="{46B3E6F1-3825-4FE0-AF60-874B1B3F3F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2975"/>
            <a:ext cx="4610100" cy="13239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5C196C-CD24-41A0-B478-66E1EF019A08}"/>
              </a:ext>
            </a:extLst>
          </p:cNvPr>
          <p:cNvSpPr>
            <a:spLocks noGrp="1"/>
          </p:cNvSpPr>
          <p:nvPr>
            <p:ph type="title"/>
          </p:nvPr>
        </p:nvSpPr>
        <p:spPr>
          <a:xfrm>
            <a:off x="783336" y="4857750"/>
            <a:ext cx="3721989" cy="1066800"/>
          </a:xfrm>
          <a:prstGeom prst="rect">
            <a:avLst/>
          </a:prstGeom>
          <a:noFill/>
          <a:ln w="174625" cap="sq" cmpd="thinThick">
            <a:noFill/>
            <a:miter lim="800000"/>
          </a:ln>
        </p:spPr>
        <p:txBody>
          <a:bodyPr vert="horz" lIns="91440" tIns="45720" rIns="91440" bIns="45720" rtlCol="0" anchor="ctr">
            <a:normAutofit/>
          </a:bodyPr>
          <a:lstStyle/>
          <a:p>
            <a:pPr algn="r"/>
            <a:r>
              <a:rPr lang="en-US" sz="2800" b="1" dirty="0">
                <a:solidFill>
                  <a:schemeClr val="bg1"/>
                </a:solidFill>
              </a:rPr>
              <a:t>Let’s make magic</a:t>
            </a:r>
          </a:p>
        </p:txBody>
      </p:sp>
    </p:spTree>
    <p:extLst>
      <p:ext uri="{BB962C8B-B14F-4D97-AF65-F5344CB8AC3E}">
        <p14:creationId xmlns:p14="http://schemas.microsoft.com/office/powerpoint/2010/main" val="29465542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D6DCE4"/>
      </a:hlink>
      <a:folHlink>
        <a:srgbClr val="D7B5C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1987</TotalTime>
  <Words>1911</Words>
  <Application>Microsoft Office PowerPoint</Application>
  <PresentationFormat>Widescreen</PresentationFormat>
  <Paragraphs>408</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Build Your Ecosystem</vt:lpstr>
      <vt:lpstr>Purpose</vt:lpstr>
      <vt:lpstr>Who?</vt:lpstr>
      <vt:lpstr>Understand</vt:lpstr>
      <vt:lpstr>Don’t be that team</vt:lpstr>
      <vt:lpstr>The Landscape</vt:lpstr>
      <vt:lpstr>The Accessible Landscape</vt:lpstr>
      <vt:lpstr>The truth is a harsh reality</vt:lpstr>
      <vt:lpstr>Let’s make magic</vt:lpstr>
      <vt:lpstr>How do you figure this out?</vt:lpstr>
      <vt:lpstr>For example</vt:lpstr>
      <vt:lpstr>Where to start?</vt:lpstr>
      <vt:lpstr>Ok… What about building this?</vt:lpstr>
      <vt:lpstr>Assumptions</vt:lpstr>
      <vt:lpstr>What we’re building at a minimum</vt:lpstr>
      <vt:lpstr>Our options – Native</vt:lpstr>
      <vt:lpstr>Our options – The Hybrid</vt:lpstr>
      <vt:lpstr>Our options – The New Hotness</vt:lpstr>
      <vt:lpstr>Which option?</vt:lpstr>
      <vt:lpstr>Nope… Not that simple</vt:lpstr>
      <vt:lpstr>The New Hybrid</vt:lpstr>
      <vt:lpstr>What about that grid?</vt:lpstr>
      <vt:lpstr>Our “off the shelf” options</vt:lpstr>
      <vt:lpstr>Evaluating</vt:lpstr>
      <vt:lpstr>Off-the-shelf grids that may work</vt:lpstr>
      <vt:lpstr>We have work to do…</vt:lpstr>
      <vt:lpstr>How did we get here?</vt:lpstr>
      <vt:lpstr>So…?</vt:lpstr>
      <vt:lpstr>Other considerations</vt:lpstr>
      <vt:lpstr>Shift your work and your mindset left</vt:lpstr>
      <vt:lpstr>Analyze &amp; Criticize</vt:lpstr>
      <vt:lpstr>Less technical more cultural</vt:lpstr>
      <vt:lpstr>Wrap-up</vt:lpstr>
      <vt:lpstr>Recommended Web Reading</vt:lpstr>
      <vt:lpstr>Recommended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Ecosystem</dc:title>
  <dc:creator>Cory Klatik</dc:creator>
  <cp:lastModifiedBy>Cory Klatik</cp:lastModifiedBy>
  <cp:revision>1</cp:revision>
  <dcterms:created xsi:type="dcterms:W3CDTF">2018-03-17T17:51:01Z</dcterms:created>
  <dcterms:modified xsi:type="dcterms:W3CDTF">2018-03-23T16:29:13Z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coklat@microsoft.com</vt:lpwstr>
  </property>
  <property fmtid="{D5CDD505-2E9C-101B-9397-08002B2CF9AE}" pid="5" name="MSIP_Label_f42aa342-8706-4288-bd11-ebb85995028c_SetDate">
    <vt:lpwstr>2018-03-17T17:55:19.3635220Z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