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sldIdLst>
    <p:sldId id="256" r:id="rId2"/>
    <p:sldId id="303" r:id="rId3"/>
    <p:sldId id="315" r:id="rId4"/>
    <p:sldId id="365" r:id="rId5"/>
    <p:sldId id="366" r:id="rId6"/>
    <p:sldId id="367" r:id="rId7"/>
    <p:sldId id="368" r:id="rId8"/>
    <p:sldId id="369" r:id="rId9"/>
    <p:sldId id="370" r:id="rId10"/>
    <p:sldId id="371" r:id="rId11"/>
    <p:sldId id="372" r:id="rId12"/>
    <p:sldId id="373" r:id="rId13"/>
    <p:sldId id="374" r:id="rId14"/>
    <p:sldId id="358" r:id="rId15"/>
    <p:sldId id="331" r:id="rId16"/>
    <p:sldId id="375" r:id="rId17"/>
    <p:sldId id="376" r:id="rId18"/>
    <p:sldId id="377" r:id="rId19"/>
    <p:sldId id="359" r:id="rId20"/>
    <p:sldId id="335" r:id="rId21"/>
    <p:sldId id="379" r:id="rId22"/>
    <p:sldId id="380" r:id="rId23"/>
    <p:sldId id="381" r:id="rId24"/>
    <p:sldId id="382" r:id="rId25"/>
    <p:sldId id="383" r:id="rId26"/>
    <p:sldId id="384" r:id="rId27"/>
    <p:sldId id="385" r:id="rId28"/>
    <p:sldId id="386" r:id="rId29"/>
    <p:sldId id="387" r:id="rId30"/>
    <p:sldId id="388" r:id="rId31"/>
    <p:sldId id="389" r:id="rId32"/>
    <p:sldId id="362" r:id="rId33"/>
    <p:sldId id="280" r:id="rId34"/>
    <p:sldId id="336" r:id="rId35"/>
    <p:sldId id="337" r:id="rId36"/>
    <p:sldId id="338" r:id="rId37"/>
    <p:sldId id="339" r:id="rId38"/>
    <p:sldId id="287" r:id="rId39"/>
    <p:sldId id="343" r:id="rId40"/>
    <p:sldId id="344" r:id="rId41"/>
    <p:sldId id="290" r:id="rId42"/>
    <p:sldId id="345" r:id="rId43"/>
    <p:sldId id="292" r:id="rId44"/>
    <p:sldId id="346" r:id="rId45"/>
    <p:sldId id="347" r:id="rId46"/>
    <p:sldId id="348" r:id="rId47"/>
    <p:sldId id="349" r:id="rId48"/>
    <p:sldId id="350" r:id="rId49"/>
    <p:sldId id="351" r:id="rId50"/>
    <p:sldId id="299" r:id="rId51"/>
    <p:sldId id="352" r:id="rId52"/>
    <p:sldId id="353" r:id="rId53"/>
    <p:sldId id="354" r:id="rId54"/>
    <p:sldId id="390" r:id="rId55"/>
    <p:sldId id="391" r:id="rId56"/>
    <p:sldId id="39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59EC"/>
    <a:srgbClr val="552C9F"/>
    <a:srgbClr val="4B70FF"/>
    <a:srgbClr val="5DD345"/>
    <a:srgbClr val="22232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33"/>
    <p:restoredTop sz="93750"/>
  </p:normalViewPr>
  <p:slideViewPr>
    <p:cSldViewPr snapToGrid="0" snapToObjects="1" showGuides="1">
      <p:cViewPr varScale="1">
        <p:scale>
          <a:sx n="106" d="100"/>
          <a:sy n="106" d="100"/>
        </p:scale>
        <p:origin x="360" y="184"/>
      </p:cViewPr>
      <p:guideLst>
        <p:guide orient="horz" pos="2160"/>
        <p:guide pos="3840"/>
      </p:guideLst>
    </p:cSldViewPr>
  </p:slideViewPr>
  <p:notesTextViewPr>
    <p:cViewPr>
      <p:scale>
        <a:sx n="1" d="1"/>
        <a:sy n="1" d="1"/>
      </p:scale>
      <p:origin x="0" y="0"/>
    </p:cViewPr>
  </p:notesTextViewPr>
  <p:sorterViewPr>
    <p:cViewPr>
      <p:scale>
        <a:sx n="146" d="100"/>
        <a:sy n="14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https://ssbbg-my.sharepoint.com/personal/timsp_ssbbartgroup_com/Documents/Tim%20Springer%20Projects/2018%20-%20Q1%20-%20Accessibility%20Trends/Web%20Accessibility%20Lawsui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sbbg-my.sharepoint.com/personal/timsp_ssbbartgroup_com/Documents/Tim%20Springer%20Projects/2018%20-%20Q1%20-%20Accessibility%20Trends/Web%20Accessibility%20Lawsuit%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solidFill>
                <a:latin typeface="Arial" charset="0"/>
                <a:ea typeface="Arial" charset="0"/>
                <a:cs typeface="Arial" charset="0"/>
              </a:defRPr>
            </a:pPr>
            <a:r>
              <a:rPr lang="en-US" dirty="0">
                <a:solidFill>
                  <a:schemeClr val="tx1"/>
                </a:solidFill>
                <a:latin typeface="Arial" charset="0"/>
                <a:ea typeface="Arial" charset="0"/>
                <a:cs typeface="Arial" charset="0"/>
              </a:rPr>
              <a:t>ADA Title III Lawsuit Breakout</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solidFill>
              <a:latin typeface="Arial" charset="0"/>
              <a:ea typeface="Arial" charset="0"/>
              <a:cs typeface="Arial"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'[Web Accessibility Lawsuit Data.xlsx]Lawsuits'!$B$3</c:f>
              <c:strCache>
                <c:ptCount val="1"/>
                <c:pt idx="0">
                  <c:v>ADA Title III Lawsuits</c:v>
                </c:pt>
              </c:strCache>
            </c:strRef>
          </c:tx>
          <c:spPr>
            <a:gradFill>
              <a:gsLst>
                <a:gs pos="0">
                  <a:schemeClr val="accent1">
                    <a:lumMod val="5000"/>
                    <a:lumOff val="95000"/>
                  </a:schemeClr>
                </a:gs>
                <a:gs pos="33000">
                  <a:srgbClr val="552C9F"/>
                </a:gs>
              </a:gsLst>
              <a:lin ang="5400000" scaled="1"/>
            </a:gra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Arial"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'[Web Accessibility Lawsuit Data.xlsx]Lawsuits'!$C$2:$J$2</c:f>
              <c:numCache>
                <c:formatCode>General</c:formatCode>
                <c:ptCount val="8"/>
                <c:pt idx="0">
                  <c:v>2013</c:v>
                </c:pt>
                <c:pt idx="1">
                  <c:v>2014</c:v>
                </c:pt>
                <c:pt idx="2">
                  <c:v>2015</c:v>
                </c:pt>
                <c:pt idx="3">
                  <c:v>2016</c:v>
                </c:pt>
                <c:pt idx="4">
                  <c:v>2017</c:v>
                </c:pt>
                <c:pt idx="5">
                  <c:v>2018</c:v>
                </c:pt>
                <c:pt idx="6">
                  <c:v>2019</c:v>
                </c:pt>
                <c:pt idx="7">
                  <c:v>2020</c:v>
                </c:pt>
              </c:numCache>
            </c:numRef>
          </c:cat>
          <c:val>
            <c:numRef>
              <c:f>'[Web Accessibility Lawsuit Data.xlsx]Lawsuits'!$C$3:$J$3</c:f>
              <c:numCache>
                <c:formatCode>0</c:formatCode>
                <c:ptCount val="8"/>
                <c:pt idx="0">
                  <c:v>2722</c:v>
                </c:pt>
                <c:pt idx="1">
                  <c:v>4436</c:v>
                </c:pt>
                <c:pt idx="2">
                  <c:v>4789</c:v>
                </c:pt>
                <c:pt idx="3">
                  <c:v>6601</c:v>
                </c:pt>
                <c:pt idx="4">
                  <c:v>7734.751123354954</c:v>
                </c:pt>
                <c:pt idx="5">
                  <c:v>9063.2290471505403</c:v>
                </c:pt>
                <c:pt idx="6">
                  <c:v>10619.878965864389</c:v>
                </c:pt>
                <c:pt idx="7">
                  <c:v>12443.89043495126</c:v>
                </c:pt>
              </c:numCache>
            </c:numRef>
          </c:val>
          <c:extLst>
            <c:ext xmlns:c16="http://schemas.microsoft.com/office/drawing/2014/chart" uri="{C3380CC4-5D6E-409C-BE32-E72D297353CC}">
              <c16:uniqueId val="{00000000-0445-4819-803B-8FEC4D9777CC}"/>
            </c:ext>
          </c:extLst>
        </c:ser>
        <c:ser>
          <c:idx val="1"/>
          <c:order val="1"/>
          <c:tx>
            <c:strRef>
              <c:f>'[Web Accessibility Lawsuit Data.xlsx]Lawsuits'!$B$4</c:f>
              <c:strCache>
                <c:ptCount val="1"/>
                <c:pt idx="0">
                  <c:v>Web Accessiblity Lawsuits</c:v>
                </c:pt>
              </c:strCache>
            </c:strRef>
          </c:tx>
          <c:spPr>
            <a:gradFill>
              <a:gsLst>
                <a:gs pos="0">
                  <a:schemeClr val="accent1">
                    <a:lumMod val="5000"/>
                    <a:lumOff val="95000"/>
                  </a:schemeClr>
                </a:gs>
                <a:gs pos="99000">
                  <a:srgbClr val="4B70FF">
                    <a:lumMod val="62000"/>
                  </a:srgbClr>
                </a:gs>
              </a:gsLst>
              <a:lin ang="5400000" scaled="1"/>
            </a:gradFill>
            <a:ln>
              <a:noFill/>
            </a:ln>
            <a:effectLst/>
            <a:sp3d/>
          </c:spPr>
          <c:invertIfNegative val="0"/>
          <c:dLbls>
            <c:dLbl>
              <c:idx val="0"/>
              <c:layout>
                <c:manualLayout>
                  <c:x val="2.0833333333333301E-2"/>
                  <c:y val="-2.787733970529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445-4819-803B-8FEC4D9777CC}"/>
                </c:ext>
              </c:extLst>
            </c:dLbl>
            <c:dLbl>
              <c:idx val="1"/>
              <c:layout>
                <c:manualLayout>
                  <c:x val="2.0833333333333301E-2"/>
                  <c:y val="-3.98247710075666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445-4819-803B-8FEC4D9777CC}"/>
                </c:ext>
              </c:extLst>
            </c:dLbl>
            <c:dLbl>
              <c:idx val="2"/>
              <c:layout>
                <c:manualLayout>
                  <c:x val="2.29166666666667E-2"/>
                  <c:y val="-3.58422939068099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445-4819-803B-8FEC4D9777CC}"/>
                </c:ext>
              </c:extLst>
            </c:dLbl>
            <c:dLbl>
              <c:idx val="3"/>
              <c:layout>
                <c:manualLayout>
                  <c:x val="8.3333333333332604E-3"/>
                  <c:y val="-2.38948626045400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445-4819-803B-8FEC4D9777CC}"/>
                </c:ext>
              </c:extLst>
            </c:dLbl>
            <c:dLbl>
              <c:idx val="4"/>
              <c:layout>
                <c:manualLayout>
                  <c:x val="1.45833333333332E-2"/>
                  <c:y val="-1.59299084030266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445-4819-803B-8FEC4D9777CC}"/>
                </c:ext>
              </c:extLst>
            </c:dLbl>
            <c:dLbl>
              <c:idx val="5"/>
              <c:layout>
                <c:manualLayout>
                  <c:x val="1.8749999999999999E-2"/>
                  <c:y val="-1.5929908403026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445-4819-803B-8FEC4D9777CC}"/>
                </c:ext>
              </c:extLst>
            </c:dLbl>
            <c:dLbl>
              <c:idx val="6"/>
              <c:layout>
                <c:manualLayout>
                  <c:x val="2.49999999999998E-2"/>
                  <c:y val="-3.98247710075666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445-4819-803B-8FEC4D9777CC}"/>
                </c:ext>
              </c:extLst>
            </c:dLbl>
            <c:dLbl>
              <c:idx val="7"/>
              <c:layout>
                <c:manualLayout>
                  <c:x val="2.5000000000000001E-2"/>
                  <c:y val="-1.59299084030266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445-4819-803B-8FEC4D9777C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'[Web Accessibility Lawsuit Data.xlsx]Lawsuits'!$C$2:$J$2</c:f>
              <c:numCache>
                <c:formatCode>General</c:formatCode>
                <c:ptCount val="8"/>
                <c:pt idx="0">
                  <c:v>2013</c:v>
                </c:pt>
                <c:pt idx="1">
                  <c:v>2014</c:v>
                </c:pt>
                <c:pt idx="2">
                  <c:v>2015</c:v>
                </c:pt>
                <c:pt idx="3">
                  <c:v>2016</c:v>
                </c:pt>
                <c:pt idx="4">
                  <c:v>2017</c:v>
                </c:pt>
                <c:pt idx="5">
                  <c:v>2018</c:v>
                </c:pt>
                <c:pt idx="6">
                  <c:v>2019</c:v>
                </c:pt>
                <c:pt idx="7">
                  <c:v>2020</c:v>
                </c:pt>
              </c:numCache>
            </c:numRef>
          </c:cat>
          <c:val>
            <c:numRef>
              <c:f>'[Web Accessibility Lawsuit Data.xlsx]Lawsuits'!$C$4:$J$4</c:f>
              <c:numCache>
                <c:formatCode>0</c:formatCode>
                <c:ptCount val="8"/>
                <c:pt idx="0">
                  <c:v>15</c:v>
                </c:pt>
                <c:pt idx="1">
                  <c:v>19</c:v>
                </c:pt>
                <c:pt idx="2">
                  <c:v>57</c:v>
                </c:pt>
                <c:pt idx="3">
                  <c:v>262</c:v>
                </c:pt>
                <c:pt idx="4">
                  <c:v>814</c:v>
                </c:pt>
                <c:pt idx="5">
                  <c:v>1945.0530000000001</c:v>
                </c:pt>
                <c:pt idx="6">
                  <c:v>3296.37857175</c:v>
                </c:pt>
                <c:pt idx="7">
                  <c:v>4441.4580781116556</c:v>
                </c:pt>
              </c:numCache>
            </c:numRef>
          </c:val>
          <c:extLst>
            <c:ext xmlns:c16="http://schemas.microsoft.com/office/drawing/2014/chart" uri="{C3380CC4-5D6E-409C-BE32-E72D297353CC}">
              <c16:uniqueId val="{00000009-0445-4819-803B-8FEC4D9777CC}"/>
            </c:ext>
          </c:extLst>
        </c:ser>
        <c:dLbls>
          <c:showLegendKey val="0"/>
          <c:showVal val="0"/>
          <c:showCatName val="0"/>
          <c:showSerName val="0"/>
          <c:showPercent val="0"/>
          <c:showBubbleSize val="0"/>
        </c:dLbls>
        <c:gapWidth val="54"/>
        <c:gapDepth val="0"/>
        <c:shape val="box"/>
        <c:axId val="1563435584"/>
        <c:axId val="1505459456"/>
        <c:axId val="0"/>
      </c:bar3DChart>
      <c:catAx>
        <c:axId val="15634355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Arial" charset="0"/>
                <a:ea typeface="Arial" charset="0"/>
                <a:cs typeface="Arial" charset="0"/>
              </a:defRPr>
            </a:pPr>
            <a:endParaRPr lang="en-US"/>
          </a:p>
        </c:txPr>
        <c:crossAx val="1505459456"/>
        <c:crosses val="autoZero"/>
        <c:auto val="1"/>
        <c:lblAlgn val="ctr"/>
        <c:lblOffset val="100"/>
        <c:noMultiLvlLbl val="0"/>
      </c:catAx>
      <c:valAx>
        <c:axId val="1505459456"/>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Arial" charset="0"/>
                <a:ea typeface="Arial" charset="0"/>
                <a:cs typeface="Arial" charset="0"/>
              </a:defRPr>
            </a:pPr>
            <a:endParaRPr lang="en-US"/>
          </a:p>
        </c:txPr>
        <c:crossAx val="156343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charset="0"/>
              <a:ea typeface="Arial" charset="0"/>
              <a:cs typeface="Arial"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r>
              <a:rPr lang="en-US"/>
              <a:t>ADA Title III Lawsuits in Federal Court: 2013-2017</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110454943132108E-2"/>
          <c:y val="3.398136453153363E-2"/>
          <c:w val="0.92574345452188844"/>
          <c:h val="0.88341056297975429"/>
        </c:manualLayout>
      </c:layout>
      <c:bar3DChart>
        <c:barDir val="col"/>
        <c:grouping val="standard"/>
        <c:varyColors val="0"/>
        <c:ser>
          <c:idx val="0"/>
          <c:order val="0"/>
          <c:tx>
            <c:strRef>
              <c:f>Sheet1!$B$1</c:f>
              <c:strCache>
                <c:ptCount val="1"/>
                <c:pt idx="0">
                  <c:v>Series 1</c:v>
                </c:pt>
              </c:strCache>
            </c:strRef>
          </c:tx>
          <c:spPr>
            <a:gradFill flip="none" rotWithShape="1">
              <a:gsLst>
                <a:gs pos="0">
                  <a:schemeClr val="accent1">
                    <a:lumMod val="5000"/>
                    <a:lumOff val="95000"/>
                  </a:schemeClr>
                </a:gs>
                <a:gs pos="71000">
                  <a:srgbClr val="552C9F"/>
                </a:gs>
              </a:gsLst>
              <a:lin ang="16200000" scaled="1"/>
              <a:tileRect/>
            </a:gradFill>
            <a:ln>
              <a:noFill/>
            </a:ln>
            <a:effectLst>
              <a:outerShdw blurRad="57150" dist="19050" dir="5400000" algn="ctr" rotWithShape="0">
                <a:srgbClr val="000000">
                  <a:alpha val="63000"/>
                </a:srgbClr>
              </a:outerShdw>
            </a:effectLst>
            <a:sp3d/>
          </c:spPr>
          <c:invertIfNegative val="0"/>
          <c:dLbls>
            <c:dLbl>
              <c:idx val="0"/>
              <c:layout>
                <c:manualLayout>
                  <c:x val="2.8292181069958847E-2"/>
                  <c:y val="-4.87842002572214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3A-1F40-8F99-58E3A0C90672}"/>
                </c:ext>
              </c:extLst>
            </c:dLbl>
            <c:dLbl>
              <c:idx val="1"/>
              <c:layout>
                <c:manualLayout>
                  <c:x val="2.9578189300411475E-2"/>
                  <c:y val="-5.18332127732977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13A-1F40-8F99-58E3A0C90672}"/>
                </c:ext>
              </c:extLst>
            </c:dLbl>
            <c:dLbl>
              <c:idx val="2"/>
              <c:layout>
                <c:manualLayout>
                  <c:x val="3.0864197530864196E-2"/>
                  <c:y val="-4.87842002572214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3A-1F40-8F99-58E3A0C90672}"/>
                </c:ext>
              </c:extLst>
            </c:dLbl>
            <c:dLbl>
              <c:idx val="3"/>
              <c:layout>
                <c:manualLayout>
                  <c:x val="2.8292181069958847E-2"/>
                  <c:y val="-5.48822252893741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13A-1F40-8F99-58E3A0C90672}"/>
                </c:ext>
              </c:extLst>
            </c:dLbl>
            <c:dLbl>
              <c:idx val="4"/>
              <c:layout>
                <c:manualLayout>
                  <c:x val="2.7006172839506171E-2"/>
                  <c:y val="-4.87842002572214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3A-1F40-8F99-58E3A0C90672}"/>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2722</c:v>
                </c:pt>
                <c:pt idx="1">
                  <c:v>4436</c:v>
                </c:pt>
                <c:pt idx="2">
                  <c:v>4789</c:v>
                </c:pt>
                <c:pt idx="3">
                  <c:v>6601</c:v>
                </c:pt>
                <c:pt idx="4">
                  <c:v>7663</c:v>
                </c:pt>
              </c:numCache>
            </c:numRef>
          </c:val>
          <c:extLst>
            <c:ext xmlns:c16="http://schemas.microsoft.com/office/drawing/2014/chart" uri="{C3380CC4-5D6E-409C-BE32-E72D297353CC}">
              <c16:uniqueId val="{00000000-A13A-1F40-8F99-58E3A0C90672}"/>
            </c:ext>
          </c:extLst>
        </c:ser>
        <c:dLbls>
          <c:showLegendKey val="0"/>
          <c:showVal val="0"/>
          <c:showCatName val="0"/>
          <c:showSerName val="0"/>
          <c:showPercent val="0"/>
          <c:showBubbleSize val="0"/>
        </c:dLbls>
        <c:gapWidth val="63"/>
        <c:gapDepth val="80"/>
        <c:shape val="box"/>
        <c:axId val="-564891904"/>
        <c:axId val="-414653904"/>
        <c:axId val="1738278864"/>
      </c:bar3DChart>
      <c:catAx>
        <c:axId val="-564891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14653904"/>
        <c:crosses val="autoZero"/>
        <c:auto val="1"/>
        <c:lblAlgn val="ctr"/>
        <c:lblOffset val="100"/>
        <c:noMultiLvlLbl val="0"/>
      </c:catAx>
      <c:valAx>
        <c:axId val="-414653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4891904"/>
        <c:crosses val="autoZero"/>
        <c:crossBetween val="between"/>
      </c:valAx>
      <c:serAx>
        <c:axId val="1738278864"/>
        <c:scaling>
          <c:orientation val="minMax"/>
        </c:scaling>
        <c:delete val="1"/>
        <c:axPos val="b"/>
        <c:majorTickMark val="none"/>
        <c:minorTickMark val="none"/>
        <c:tickLblPos val="nextTo"/>
        <c:crossAx val="-414653904"/>
        <c:crosses val="autoZero"/>
      </c:ser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Top 10 States for ADA Title III Federal Lawsuits in 2017</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110454943132108E-2"/>
          <c:y val="3.398136453153363E-2"/>
          <c:w val="0.92574345452188844"/>
          <c:h val="0.88341056297975429"/>
        </c:manualLayout>
      </c:layout>
      <c:bar3DChart>
        <c:barDir val="col"/>
        <c:grouping val="standard"/>
        <c:varyColors val="0"/>
        <c:ser>
          <c:idx val="0"/>
          <c:order val="0"/>
          <c:tx>
            <c:strRef>
              <c:f>Sheet1!$B$1</c:f>
              <c:strCache>
                <c:ptCount val="1"/>
                <c:pt idx="0">
                  <c:v>Series 1</c:v>
                </c:pt>
              </c:strCache>
            </c:strRef>
          </c:tx>
          <c:spPr>
            <a:gradFill flip="none" rotWithShape="1">
              <a:gsLst>
                <a:gs pos="0">
                  <a:schemeClr val="accent1">
                    <a:lumMod val="5000"/>
                    <a:lumOff val="95000"/>
                  </a:schemeClr>
                </a:gs>
                <a:gs pos="71000">
                  <a:srgbClr val="552C9F"/>
                </a:gs>
              </a:gsLst>
              <a:lin ang="16200000" scaled="1"/>
              <a:tileRect/>
            </a:gradFill>
            <a:ln>
              <a:noFill/>
            </a:ln>
            <a:effectLst>
              <a:outerShdw blurRad="57150" dist="19050" dir="5400000" algn="ctr" rotWithShape="0">
                <a:srgbClr val="000000">
                  <a:alpha val="63000"/>
                </a:srgbClr>
              </a:outerShdw>
            </a:effectLst>
            <a:sp3d/>
          </c:spPr>
          <c:invertIfNegative val="0"/>
          <c:dLbls>
            <c:dLbl>
              <c:idx val="0"/>
              <c:layout>
                <c:manualLayout>
                  <c:x val="1.4146090534979424E-2"/>
                  <c:y val="-3.04901251607634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3A-1F40-8F99-58E3A0C90672}"/>
                </c:ext>
              </c:extLst>
            </c:dLbl>
            <c:dLbl>
              <c:idx val="1"/>
              <c:layout>
                <c:manualLayout>
                  <c:x val="1.9290123456790102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13A-1F40-8F99-58E3A0C90672}"/>
                </c:ext>
              </c:extLst>
            </c:dLbl>
            <c:dLbl>
              <c:idx val="2"/>
              <c:layout>
                <c:manualLayout>
                  <c:x val="1.9290123456790122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3A-1F40-8F99-58E3A0C90672}"/>
                </c:ext>
              </c:extLst>
            </c:dLbl>
            <c:dLbl>
              <c:idx val="3"/>
              <c:layout>
                <c:manualLayout>
                  <c:x val="1.9290123456790077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13A-1F40-8F99-58E3A0C90672}"/>
                </c:ext>
              </c:extLst>
            </c:dLbl>
            <c:dLbl>
              <c:idx val="4"/>
              <c:layout>
                <c:manualLayout>
                  <c:x val="2.0576131687242798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3A-1F40-8F99-58E3A0C90672}"/>
                </c:ext>
              </c:extLst>
            </c:dLbl>
            <c:dLbl>
              <c:idx val="5"/>
              <c:layout>
                <c:manualLayout>
                  <c:x val="1.9290123456790122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693-9C4A-B3F5-3966EC0F81FC}"/>
                </c:ext>
              </c:extLst>
            </c:dLbl>
            <c:dLbl>
              <c:idx val="6"/>
              <c:layout>
                <c:manualLayout>
                  <c:x val="2.0576131687242798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93-9C4A-B3F5-3966EC0F81FC}"/>
                </c:ext>
              </c:extLst>
            </c:dLbl>
            <c:dLbl>
              <c:idx val="7"/>
              <c:layout>
                <c:manualLayout>
                  <c:x val="1.9290123456790029E-2"/>
                  <c:y val="-2.43921001286107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693-9C4A-B3F5-3966EC0F81FC}"/>
                </c:ext>
              </c:extLst>
            </c:dLbl>
            <c:dLbl>
              <c:idx val="8"/>
              <c:layout>
                <c:manualLayout>
                  <c:x val="1.9290123456790029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693-9C4A-B3F5-3966EC0F81FC}"/>
                </c:ext>
              </c:extLst>
            </c:dLbl>
            <c:dLbl>
              <c:idx val="9"/>
              <c:layout>
                <c:manualLayout>
                  <c:x val="1.800411522633745E-2"/>
                  <c:y val="-2.74411126446871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693-9C4A-B3F5-3966EC0F81F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strRef>
              <c:f>Sheet1!$A$2:$A$11</c:f>
              <c:strCache>
                <c:ptCount val="10"/>
                <c:pt idx="0">
                  <c:v>CA</c:v>
                </c:pt>
                <c:pt idx="1">
                  <c:v>FL</c:v>
                </c:pt>
                <c:pt idx="2">
                  <c:v>NY</c:v>
                </c:pt>
                <c:pt idx="3">
                  <c:v>UT</c:v>
                </c:pt>
                <c:pt idx="4">
                  <c:v>NV</c:v>
                </c:pt>
                <c:pt idx="5">
                  <c:v>CO</c:v>
                </c:pt>
                <c:pt idx="6">
                  <c:v>GA</c:v>
                </c:pt>
                <c:pt idx="7">
                  <c:v>PA</c:v>
                </c:pt>
                <c:pt idx="8">
                  <c:v>TX</c:v>
                </c:pt>
                <c:pt idx="9">
                  <c:v>NJ</c:v>
                </c:pt>
              </c:strCache>
            </c:strRef>
          </c:cat>
          <c:val>
            <c:numRef>
              <c:f>Sheet1!$B$2:$B$11</c:f>
              <c:numCache>
                <c:formatCode>General</c:formatCode>
                <c:ptCount val="10"/>
                <c:pt idx="0">
                  <c:v>2751</c:v>
                </c:pt>
                <c:pt idx="1">
                  <c:v>1488</c:v>
                </c:pt>
                <c:pt idx="2">
                  <c:v>1023</c:v>
                </c:pt>
                <c:pt idx="3">
                  <c:v>360</c:v>
                </c:pt>
                <c:pt idx="4">
                  <c:v>276</c:v>
                </c:pt>
                <c:pt idx="5">
                  <c:v>215</c:v>
                </c:pt>
                <c:pt idx="6">
                  <c:v>187</c:v>
                </c:pt>
                <c:pt idx="7">
                  <c:v>182</c:v>
                </c:pt>
                <c:pt idx="8">
                  <c:v>129</c:v>
                </c:pt>
                <c:pt idx="9">
                  <c:v>108</c:v>
                </c:pt>
              </c:numCache>
            </c:numRef>
          </c:val>
          <c:extLst>
            <c:ext xmlns:c16="http://schemas.microsoft.com/office/drawing/2014/chart" uri="{C3380CC4-5D6E-409C-BE32-E72D297353CC}">
              <c16:uniqueId val="{00000000-A13A-1F40-8F99-58E3A0C90672}"/>
            </c:ext>
          </c:extLst>
        </c:ser>
        <c:dLbls>
          <c:showLegendKey val="0"/>
          <c:showVal val="0"/>
          <c:showCatName val="0"/>
          <c:showSerName val="0"/>
          <c:showPercent val="0"/>
          <c:showBubbleSize val="0"/>
        </c:dLbls>
        <c:gapWidth val="62"/>
        <c:gapDepth val="48"/>
        <c:shape val="box"/>
        <c:axId val="-564891904"/>
        <c:axId val="-414653904"/>
        <c:axId val="1738278864"/>
      </c:bar3DChart>
      <c:catAx>
        <c:axId val="-564891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14653904"/>
        <c:crosses val="autoZero"/>
        <c:auto val="1"/>
        <c:lblAlgn val="ctr"/>
        <c:lblOffset val="100"/>
        <c:noMultiLvlLbl val="0"/>
      </c:catAx>
      <c:valAx>
        <c:axId val="-414653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4891904"/>
        <c:crosses val="autoZero"/>
        <c:crossBetween val="between"/>
      </c:valAx>
      <c:serAx>
        <c:axId val="1738278864"/>
        <c:scaling>
          <c:orientation val="minMax"/>
        </c:scaling>
        <c:delete val="1"/>
        <c:axPos val="b"/>
        <c:majorTickMark val="none"/>
        <c:minorTickMark val="none"/>
        <c:tickLblPos val="nextTo"/>
        <c:crossAx val="-414653904"/>
        <c:crosses val="autoZero"/>
      </c:ser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Federal Website Accessibility Lawsuits by State in 2017</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110454943132108E-2"/>
          <c:y val="3.398136453153363E-2"/>
          <c:w val="0.92574345452188844"/>
          <c:h val="0.89865562556013601"/>
        </c:manualLayout>
      </c:layout>
      <c:bar3DChart>
        <c:barDir val="col"/>
        <c:grouping val="standard"/>
        <c:varyColors val="0"/>
        <c:ser>
          <c:idx val="0"/>
          <c:order val="0"/>
          <c:tx>
            <c:strRef>
              <c:f>Sheet1!$B$1</c:f>
              <c:strCache>
                <c:ptCount val="1"/>
                <c:pt idx="0">
                  <c:v>Series 1</c:v>
                </c:pt>
              </c:strCache>
            </c:strRef>
          </c:tx>
          <c:spPr>
            <a:gradFill flip="none" rotWithShape="1">
              <a:gsLst>
                <a:gs pos="0">
                  <a:schemeClr val="accent1">
                    <a:lumMod val="5000"/>
                    <a:lumOff val="95000"/>
                  </a:schemeClr>
                </a:gs>
                <a:gs pos="71000">
                  <a:srgbClr val="552C9F"/>
                </a:gs>
              </a:gsLst>
              <a:lin ang="16200000" scaled="1"/>
              <a:tileRect/>
            </a:gradFill>
            <a:ln>
              <a:noFill/>
            </a:ln>
            <a:effectLst>
              <a:outerShdw blurRad="57150" dist="19050" dir="5400000" algn="ctr" rotWithShape="0">
                <a:srgbClr val="000000">
                  <a:alpha val="63000"/>
                </a:srgbClr>
              </a:outerShdw>
            </a:effectLst>
            <a:sp3d/>
          </c:spPr>
          <c:invertIfNegative val="0"/>
          <c:dLbls>
            <c:dLbl>
              <c:idx val="0"/>
              <c:layout>
                <c:manualLayout>
                  <c:x val="1.4146090534979424E-2"/>
                  <c:y val="-3.04901251607634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3A-1F40-8F99-58E3A0C90672}"/>
                </c:ext>
              </c:extLst>
            </c:dLbl>
            <c:dLbl>
              <c:idx val="1"/>
              <c:layout>
                <c:manualLayout>
                  <c:x val="1.9290123456790102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13A-1F40-8F99-58E3A0C90672}"/>
                </c:ext>
              </c:extLst>
            </c:dLbl>
            <c:dLbl>
              <c:idx val="2"/>
              <c:layout>
                <c:manualLayout>
                  <c:x val="1.9290123456790122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3A-1F40-8F99-58E3A0C90672}"/>
                </c:ext>
              </c:extLst>
            </c:dLbl>
            <c:dLbl>
              <c:idx val="3"/>
              <c:layout>
                <c:manualLayout>
                  <c:x val="1.9290123456790077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13A-1F40-8F99-58E3A0C90672}"/>
                </c:ext>
              </c:extLst>
            </c:dLbl>
            <c:dLbl>
              <c:idx val="4"/>
              <c:layout>
                <c:manualLayout>
                  <c:x val="2.0576131687242798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3A-1F40-8F99-58E3A0C90672}"/>
                </c:ext>
              </c:extLst>
            </c:dLbl>
            <c:dLbl>
              <c:idx val="5"/>
              <c:layout>
                <c:manualLayout>
                  <c:x val="1.9290123456790122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693-9C4A-B3F5-3966EC0F81FC}"/>
                </c:ext>
              </c:extLst>
            </c:dLbl>
            <c:dLbl>
              <c:idx val="6"/>
              <c:layout>
                <c:manualLayout>
                  <c:x val="2.0576131687242798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93-9C4A-B3F5-3966EC0F81FC}"/>
                </c:ext>
              </c:extLst>
            </c:dLbl>
            <c:dLbl>
              <c:idx val="7"/>
              <c:layout>
                <c:manualLayout>
                  <c:x val="1.9290123456790029E-2"/>
                  <c:y val="-2.43921001286107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693-9C4A-B3F5-3966EC0F81FC}"/>
                </c:ext>
              </c:extLst>
            </c:dLbl>
            <c:dLbl>
              <c:idx val="8"/>
              <c:layout>
                <c:manualLayout>
                  <c:x val="1.9290123456790029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693-9C4A-B3F5-3966EC0F81FC}"/>
                </c:ext>
              </c:extLst>
            </c:dLbl>
            <c:dLbl>
              <c:idx val="9"/>
              <c:layout>
                <c:manualLayout>
                  <c:x val="1.800411522633745E-2"/>
                  <c:y val="-2.74411126446871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693-9C4A-B3F5-3966EC0F81FC}"/>
                </c:ext>
              </c:extLst>
            </c:dLbl>
            <c:dLbl>
              <c:idx val="10"/>
              <c:layout>
                <c:manualLayout>
                  <c:x val="7.7160493827161435E-3"/>
                  <c:y val="-9.147037548229127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6CE-134B-A73F-3BE6618E4143}"/>
                </c:ext>
              </c:extLst>
            </c:dLbl>
            <c:dLbl>
              <c:idx val="11"/>
              <c:layout>
                <c:manualLayout>
                  <c:x val="1.286008230452656E-2"/>
                  <c:y val="-1.82940750964581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6CE-134B-A73F-3BE6618E4143}"/>
                </c:ext>
              </c:extLst>
            </c:dLbl>
            <c:dLbl>
              <c:idx val="12"/>
              <c:layout>
                <c:manualLayout>
                  <c:x val="1.671810699588468E-2"/>
                  <c:y val="-2.13430876125343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CE-134B-A73F-3BE6618E4143}"/>
                </c:ext>
              </c:extLst>
            </c:dLbl>
            <c:dLbl>
              <c:idx val="13"/>
              <c:layout>
                <c:manualLayout>
                  <c:x val="1.4146090534979424E-2"/>
                  <c:y val="-2.13430876125343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CE-134B-A73F-3BE6618E4143}"/>
                </c:ext>
              </c:extLst>
            </c:dLbl>
            <c:dLbl>
              <c:idx val="14"/>
              <c:layout>
                <c:manualLayout>
                  <c:x val="1.9290123456789935E-2"/>
                  <c:y val="-1.21960500643053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6CE-134B-A73F-3BE6618E414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strRef>
              <c:f>Sheet1!$A$2:$A$16</c:f>
              <c:strCache>
                <c:ptCount val="15"/>
                <c:pt idx="0">
                  <c:v>NY</c:v>
                </c:pt>
                <c:pt idx="1">
                  <c:v>FL</c:v>
                </c:pt>
                <c:pt idx="2">
                  <c:v>PA</c:v>
                </c:pt>
                <c:pt idx="3">
                  <c:v>VA</c:v>
                </c:pt>
                <c:pt idx="4">
                  <c:v>MA</c:v>
                </c:pt>
                <c:pt idx="5">
                  <c:v>IL</c:v>
                </c:pt>
                <c:pt idx="6">
                  <c:v>CA</c:v>
                </c:pt>
                <c:pt idx="7">
                  <c:v>GA</c:v>
                </c:pt>
                <c:pt idx="8">
                  <c:v>OH</c:v>
                </c:pt>
                <c:pt idx="9">
                  <c:v>TX</c:v>
                </c:pt>
                <c:pt idx="10">
                  <c:v>AZ</c:v>
                </c:pt>
                <c:pt idx="11">
                  <c:v>NJ</c:v>
                </c:pt>
                <c:pt idx="12">
                  <c:v>NH</c:v>
                </c:pt>
                <c:pt idx="13">
                  <c:v>MI</c:v>
                </c:pt>
                <c:pt idx="14">
                  <c:v>PR</c:v>
                </c:pt>
              </c:strCache>
            </c:strRef>
          </c:cat>
          <c:val>
            <c:numRef>
              <c:f>Sheet1!$B$2:$B$16</c:f>
              <c:numCache>
                <c:formatCode>General</c:formatCode>
                <c:ptCount val="15"/>
                <c:pt idx="0">
                  <c:v>335</c:v>
                </c:pt>
                <c:pt idx="1">
                  <c:v>325</c:v>
                </c:pt>
                <c:pt idx="2">
                  <c:v>58</c:v>
                </c:pt>
                <c:pt idx="3">
                  <c:v>24</c:v>
                </c:pt>
                <c:pt idx="4">
                  <c:v>15</c:v>
                </c:pt>
                <c:pt idx="5">
                  <c:v>10</c:v>
                </c:pt>
                <c:pt idx="6">
                  <c:v>9</c:v>
                </c:pt>
                <c:pt idx="7">
                  <c:v>9</c:v>
                </c:pt>
                <c:pt idx="8">
                  <c:v>8</c:v>
                </c:pt>
                <c:pt idx="9">
                  <c:v>7</c:v>
                </c:pt>
                <c:pt idx="10">
                  <c:v>6</c:v>
                </c:pt>
                <c:pt idx="11">
                  <c:v>4</c:v>
                </c:pt>
                <c:pt idx="12">
                  <c:v>2</c:v>
                </c:pt>
                <c:pt idx="13">
                  <c:v>1</c:v>
                </c:pt>
                <c:pt idx="14">
                  <c:v>1</c:v>
                </c:pt>
              </c:numCache>
            </c:numRef>
          </c:val>
          <c:extLst>
            <c:ext xmlns:c16="http://schemas.microsoft.com/office/drawing/2014/chart" uri="{C3380CC4-5D6E-409C-BE32-E72D297353CC}">
              <c16:uniqueId val="{00000000-A13A-1F40-8F99-58E3A0C90672}"/>
            </c:ext>
          </c:extLst>
        </c:ser>
        <c:dLbls>
          <c:showLegendKey val="0"/>
          <c:showVal val="0"/>
          <c:showCatName val="0"/>
          <c:showSerName val="0"/>
          <c:showPercent val="0"/>
          <c:showBubbleSize val="0"/>
        </c:dLbls>
        <c:gapWidth val="62"/>
        <c:gapDepth val="48"/>
        <c:shape val="box"/>
        <c:axId val="-564891904"/>
        <c:axId val="-414653904"/>
        <c:axId val="1738278864"/>
      </c:bar3DChart>
      <c:catAx>
        <c:axId val="-564891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14653904"/>
        <c:crosses val="autoZero"/>
        <c:auto val="1"/>
        <c:lblAlgn val="ctr"/>
        <c:lblOffset val="100"/>
        <c:noMultiLvlLbl val="0"/>
      </c:catAx>
      <c:valAx>
        <c:axId val="-414653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4891904"/>
        <c:crosses val="autoZero"/>
        <c:crossBetween val="between"/>
      </c:valAx>
      <c:serAx>
        <c:axId val="1738278864"/>
        <c:scaling>
          <c:orientation val="minMax"/>
        </c:scaling>
        <c:delete val="1"/>
        <c:axPos val="b"/>
        <c:majorTickMark val="none"/>
        <c:minorTickMark val="none"/>
        <c:tickLblPos val="nextTo"/>
        <c:crossAx val="-414653904"/>
        <c:crosses val="autoZero"/>
      </c:ser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Federal Website Accessibility Lawsuits: 2015-2017</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110454943132108E-2"/>
          <c:y val="3.398136453153363E-2"/>
          <c:w val="0.92574345452188844"/>
          <c:h val="0.88341056297975429"/>
        </c:manualLayout>
      </c:layout>
      <c:bar3DChart>
        <c:barDir val="col"/>
        <c:grouping val="standard"/>
        <c:varyColors val="0"/>
        <c:ser>
          <c:idx val="0"/>
          <c:order val="0"/>
          <c:tx>
            <c:strRef>
              <c:f>Sheet1!$B$1</c:f>
              <c:strCache>
                <c:ptCount val="1"/>
                <c:pt idx="0">
                  <c:v>Series 1</c:v>
                </c:pt>
              </c:strCache>
            </c:strRef>
          </c:tx>
          <c:spPr>
            <a:gradFill flip="none" rotWithShape="1">
              <a:gsLst>
                <a:gs pos="0">
                  <a:schemeClr val="accent1">
                    <a:lumMod val="5000"/>
                    <a:lumOff val="95000"/>
                  </a:schemeClr>
                </a:gs>
                <a:gs pos="71000">
                  <a:srgbClr val="552C9F"/>
                </a:gs>
              </a:gsLst>
              <a:lin ang="16200000" scaled="1"/>
              <a:tileRect/>
            </a:gradFill>
            <a:ln>
              <a:noFill/>
            </a:ln>
            <a:effectLst>
              <a:outerShdw blurRad="57150" dist="19050" dir="5400000" algn="ctr" rotWithShape="0">
                <a:srgbClr val="000000">
                  <a:alpha val="63000"/>
                </a:srgbClr>
              </a:outerShdw>
            </a:effectLst>
            <a:sp3d/>
          </c:spPr>
          <c:invertIfNegative val="0"/>
          <c:dLbls>
            <c:dLbl>
              <c:idx val="0"/>
              <c:layout>
                <c:manualLayout>
                  <c:x val="3.9866255144032921E-2"/>
                  <c:y val="-9.4519387998366497E-2"/>
                </c:manualLayout>
              </c:layout>
              <c:tx>
                <c:rich>
                  <a:bodyPr/>
                  <a:lstStyle/>
                  <a:p>
                    <a:fld id="{E5C740DF-EF90-F240-8307-FF03BA1B3F1E}"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13A-1F40-8F99-58E3A0C90672}"/>
                </c:ext>
              </c:extLst>
            </c:dLbl>
            <c:dLbl>
              <c:idx val="1"/>
              <c:layout>
                <c:manualLayout>
                  <c:x val="3.7294238683127569E-2"/>
                  <c:y val="-9.4519387998366552E-2"/>
                </c:manualLayout>
              </c:layout>
              <c:tx>
                <c:rich>
                  <a:bodyPr/>
                  <a:lstStyle/>
                  <a:p>
                    <a:fld id="{81ACE739-CDE3-6A43-9B4B-AFFD5676F142}"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13A-1F40-8F99-58E3A0C90672}"/>
                </c:ext>
              </c:extLst>
            </c:dLbl>
            <c:dLbl>
              <c:idx val="2"/>
              <c:layout>
                <c:manualLayout>
                  <c:x val="4.1152263374485409E-2"/>
                  <c:y val="-9.1470375482290159E-2"/>
                </c:manualLayout>
              </c:layout>
              <c:tx>
                <c:rich>
                  <a:bodyPr/>
                  <a:lstStyle/>
                  <a:p>
                    <a:fld id="{339C509F-47CA-014E-AAE8-BC0D63D4111F}"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13A-1F40-8F99-58E3A0C90672}"/>
                </c:ext>
              </c:extLst>
            </c:dLbl>
            <c:dLbl>
              <c:idx val="3"/>
              <c:layout>
                <c:manualLayout>
                  <c:x val="2.8292181069958847E-2"/>
                  <c:y val="-5.48822252893741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13A-1F40-8F99-58E3A0C90672}"/>
                </c:ext>
              </c:extLst>
            </c:dLbl>
            <c:dLbl>
              <c:idx val="4"/>
              <c:layout>
                <c:manualLayout>
                  <c:x val="2.7006172839506171E-2"/>
                  <c:y val="-4.87842002572214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3A-1F40-8F99-58E3A0C90672}"/>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pt idx="0">
                  <c:v>2015</c:v>
                </c:pt>
                <c:pt idx="1">
                  <c:v>2016</c:v>
                </c:pt>
                <c:pt idx="2">
                  <c:v>2017</c:v>
                </c:pt>
              </c:numCache>
            </c:numRef>
          </c:cat>
          <c:val>
            <c:numRef>
              <c:f>Sheet1!$B$2:$B$4</c:f>
              <c:numCache>
                <c:formatCode>General</c:formatCode>
                <c:ptCount val="3"/>
                <c:pt idx="0">
                  <c:v>57</c:v>
                </c:pt>
                <c:pt idx="1">
                  <c:v>262</c:v>
                </c:pt>
                <c:pt idx="2">
                  <c:v>814</c:v>
                </c:pt>
              </c:numCache>
            </c:numRef>
          </c:val>
          <c:extLst>
            <c:ext xmlns:c16="http://schemas.microsoft.com/office/drawing/2014/chart" uri="{C3380CC4-5D6E-409C-BE32-E72D297353CC}">
              <c16:uniqueId val="{00000000-A13A-1F40-8F99-58E3A0C90672}"/>
            </c:ext>
          </c:extLst>
        </c:ser>
        <c:dLbls>
          <c:showLegendKey val="0"/>
          <c:showVal val="0"/>
          <c:showCatName val="0"/>
          <c:showSerName val="0"/>
          <c:showPercent val="0"/>
          <c:showBubbleSize val="0"/>
        </c:dLbls>
        <c:gapWidth val="63"/>
        <c:gapDepth val="80"/>
        <c:shape val="box"/>
        <c:axId val="-564891904"/>
        <c:axId val="-414653904"/>
        <c:axId val="1738278864"/>
      </c:bar3DChart>
      <c:catAx>
        <c:axId val="-564891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14653904"/>
        <c:crosses val="autoZero"/>
        <c:auto val="1"/>
        <c:lblAlgn val="ctr"/>
        <c:lblOffset val="100"/>
        <c:noMultiLvlLbl val="0"/>
      </c:catAx>
      <c:valAx>
        <c:axId val="-414653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4891904"/>
        <c:crosses val="autoZero"/>
        <c:crossBetween val="between"/>
      </c:valAx>
      <c:serAx>
        <c:axId val="1738278864"/>
        <c:scaling>
          <c:orientation val="minMax"/>
        </c:scaling>
        <c:delete val="1"/>
        <c:axPos val="b"/>
        <c:majorTickMark val="none"/>
        <c:minorTickMark val="none"/>
        <c:tickLblPos val="nextTo"/>
        <c:crossAx val="-414653904"/>
        <c:crosses val="autoZero"/>
      </c:ser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charset="0"/>
                <a:ea typeface="Arial" charset="0"/>
                <a:cs typeface="Arial" charset="0"/>
              </a:defRPr>
            </a:pPr>
            <a:r>
              <a:rPr lang="en-US" b="1" dirty="0"/>
              <a:t>Lawsuits by Industry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charset="0"/>
              <a:ea typeface="Arial" charset="0"/>
              <a:cs typeface="Arial" charset="0"/>
            </a:defRPr>
          </a:pPr>
          <a:endParaRPr lang="en-US"/>
        </a:p>
      </c:txPr>
    </c:title>
    <c:autoTitleDeleted val="0"/>
    <c:plotArea>
      <c:layout/>
      <c:lineChart>
        <c:grouping val="standard"/>
        <c:varyColors val="0"/>
        <c:ser>
          <c:idx val="0"/>
          <c:order val="0"/>
          <c:tx>
            <c:strRef>
              <c:f>'[Web Accessibility Lawsuit Data.xlsx]By Industry'!$B$4</c:f>
              <c:strCache>
                <c:ptCount val="1"/>
                <c:pt idx="0">
                  <c:v>Academic </c:v>
                </c:pt>
              </c:strCache>
            </c:strRef>
          </c:tx>
          <c:spPr>
            <a:ln w="28575" cap="rnd">
              <a:solidFill>
                <a:schemeClr val="accent1"/>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Industry'!$C$4:$F$4</c:f>
              <c:numCache>
                <c:formatCode>General</c:formatCode>
                <c:ptCount val="4"/>
                <c:pt idx="0">
                  <c:v>2</c:v>
                </c:pt>
                <c:pt idx="1">
                  <c:v>3</c:v>
                </c:pt>
                <c:pt idx="2">
                  <c:v>6</c:v>
                </c:pt>
                <c:pt idx="3">
                  <c:v>7</c:v>
                </c:pt>
              </c:numCache>
            </c:numRef>
          </c:val>
          <c:smooth val="0"/>
          <c:extLst>
            <c:ext xmlns:c16="http://schemas.microsoft.com/office/drawing/2014/chart" uri="{C3380CC4-5D6E-409C-BE32-E72D297353CC}">
              <c16:uniqueId val="{00000000-5526-46A2-B4F1-9472029A435B}"/>
            </c:ext>
          </c:extLst>
        </c:ser>
        <c:ser>
          <c:idx val="1"/>
          <c:order val="1"/>
          <c:tx>
            <c:strRef>
              <c:f>'[Web Accessibility Lawsuit Data.xlsx]By Industry'!$B$5</c:f>
              <c:strCache>
                <c:ptCount val="1"/>
                <c:pt idx="0">
                  <c:v>Entertainment </c:v>
                </c:pt>
              </c:strCache>
            </c:strRef>
          </c:tx>
          <c:spPr>
            <a:ln w="28575" cap="rnd">
              <a:solidFill>
                <a:schemeClr val="accent2"/>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Industry'!$C$5:$F$5</c:f>
              <c:numCache>
                <c:formatCode>General</c:formatCode>
                <c:ptCount val="4"/>
                <c:pt idx="0">
                  <c:v>1</c:v>
                </c:pt>
                <c:pt idx="1">
                  <c:v>11</c:v>
                </c:pt>
                <c:pt idx="2">
                  <c:v>14</c:v>
                </c:pt>
                <c:pt idx="3">
                  <c:v>27</c:v>
                </c:pt>
              </c:numCache>
            </c:numRef>
          </c:val>
          <c:smooth val="0"/>
          <c:extLst>
            <c:ext xmlns:c16="http://schemas.microsoft.com/office/drawing/2014/chart" uri="{C3380CC4-5D6E-409C-BE32-E72D297353CC}">
              <c16:uniqueId val="{00000001-5526-46A2-B4F1-9472029A435B}"/>
            </c:ext>
          </c:extLst>
        </c:ser>
        <c:ser>
          <c:idx val="2"/>
          <c:order val="2"/>
          <c:tx>
            <c:strRef>
              <c:f>'[Web Accessibility Lawsuit Data.xlsx]By Industry'!$B$6</c:f>
              <c:strCache>
                <c:ptCount val="1"/>
                <c:pt idx="0">
                  <c:v>Financial </c:v>
                </c:pt>
              </c:strCache>
            </c:strRef>
          </c:tx>
          <c:spPr>
            <a:ln w="28575" cap="rnd">
              <a:solidFill>
                <a:schemeClr val="accent3"/>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Industry'!$C$6:$F$6</c:f>
              <c:numCache>
                <c:formatCode>General</c:formatCode>
                <c:ptCount val="4"/>
                <c:pt idx="0">
                  <c:v>1</c:v>
                </c:pt>
                <c:pt idx="1">
                  <c:v>2</c:v>
                </c:pt>
                <c:pt idx="2">
                  <c:v>9</c:v>
                </c:pt>
                <c:pt idx="3">
                  <c:v>17</c:v>
                </c:pt>
              </c:numCache>
            </c:numRef>
          </c:val>
          <c:smooth val="0"/>
          <c:extLst>
            <c:ext xmlns:c16="http://schemas.microsoft.com/office/drawing/2014/chart" uri="{C3380CC4-5D6E-409C-BE32-E72D297353CC}">
              <c16:uniqueId val="{00000002-5526-46A2-B4F1-9472029A435B}"/>
            </c:ext>
          </c:extLst>
        </c:ser>
        <c:ser>
          <c:idx val="3"/>
          <c:order val="3"/>
          <c:tx>
            <c:strRef>
              <c:f>'[Web Accessibility Lawsuit Data.xlsx]By Industry'!$B$7</c:f>
              <c:strCache>
                <c:ptCount val="1"/>
                <c:pt idx="0">
                  <c:v>Hospitality </c:v>
                </c:pt>
              </c:strCache>
            </c:strRef>
          </c:tx>
          <c:spPr>
            <a:ln w="28575" cap="rnd">
              <a:solidFill>
                <a:schemeClr val="accent4"/>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Industry'!$C$7:$F$7</c:f>
              <c:numCache>
                <c:formatCode>General</c:formatCode>
                <c:ptCount val="4"/>
                <c:pt idx="0">
                  <c:v>4</c:v>
                </c:pt>
                <c:pt idx="1">
                  <c:v>12</c:v>
                </c:pt>
                <c:pt idx="2">
                  <c:v>23</c:v>
                </c:pt>
                <c:pt idx="3">
                  <c:v>57</c:v>
                </c:pt>
              </c:numCache>
            </c:numRef>
          </c:val>
          <c:smooth val="0"/>
          <c:extLst>
            <c:ext xmlns:c16="http://schemas.microsoft.com/office/drawing/2014/chart" uri="{C3380CC4-5D6E-409C-BE32-E72D297353CC}">
              <c16:uniqueId val="{00000003-5526-46A2-B4F1-9472029A435B}"/>
            </c:ext>
          </c:extLst>
        </c:ser>
        <c:ser>
          <c:idx val="4"/>
          <c:order val="4"/>
          <c:tx>
            <c:strRef>
              <c:f>'[Web Accessibility Lawsuit Data.xlsx]By Industry'!$B$8</c:f>
              <c:strCache>
                <c:ptCount val="1"/>
                <c:pt idx="0">
                  <c:v>Restaurant </c:v>
                </c:pt>
              </c:strCache>
            </c:strRef>
          </c:tx>
          <c:spPr>
            <a:ln w="28575" cap="rnd">
              <a:solidFill>
                <a:schemeClr val="accent5"/>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Industry'!$C$8:$F$8</c:f>
              <c:numCache>
                <c:formatCode>General</c:formatCode>
                <c:ptCount val="4"/>
                <c:pt idx="0">
                  <c:v>3</c:v>
                </c:pt>
                <c:pt idx="1">
                  <c:v>45</c:v>
                </c:pt>
                <c:pt idx="2">
                  <c:v>76</c:v>
                </c:pt>
                <c:pt idx="3">
                  <c:v>186</c:v>
                </c:pt>
              </c:numCache>
            </c:numRef>
          </c:val>
          <c:smooth val="0"/>
          <c:extLst>
            <c:ext xmlns:c16="http://schemas.microsoft.com/office/drawing/2014/chart" uri="{C3380CC4-5D6E-409C-BE32-E72D297353CC}">
              <c16:uniqueId val="{00000004-5526-46A2-B4F1-9472029A435B}"/>
            </c:ext>
          </c:extLst>
        </c:ser>
        <c:ser>
          <c:idx val="5"/>
          <c:order val="5"/>
          <c:tx>
            <c:strRef>
              <c:f>'[Web Accessibility Lawsuit Data.xlsx]By Industry'!$B$9</c:f>
              <c:strCache>
                <c:ptCount val="1"/>
                <c:pt idx="0">
                  <c:v>Medical </c:v>
                </c:pt>
              </c:strCache>
            </c:strRef>
          </c:tx>
          <c:spPr>
            <a:ln w="28575" cap="rnd">
              <a:solidFill>
                <a:schemeClr val="accent6"/>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Industry'!$C$9:$F$9</c:f>
              <c:numCache>
                <c:formatCode>General</c:formatCode>
                <c:ptCount val="4"/>
                <c:pt idx="0">
                  <c:v>0</c:v>
                </c:pt>
                <c:pt idx="1">
                  <c:v>8</c:v>
                </c:pt>
                <c:pt idx="2">
                  <c:v>9</c:v>
                </c:pt>
                <c:pt idx="3">
                  <c:v>42</c:v>
                </c:pt>
              </c:numCache>
            </c:numRef>
          </c:val>
          <c:smooth val="0"/>
          <c:extLst>
            <c:ext xmlns:c16="http://schemas.microsoft.com/office/drawing/2014/chart" uri="{C3380CC4-5D6E-409C-BE32-E72D297353CC}">
              <c16:uniqueId val="{00000005-5526-46A2-B4F1-9472029A435B}"/>
            </c:ext>
          </c:extLst>
        </c:ser>
        <c:ser>
          <c:idx val="6"/>
          <c:order val="6"/>
          <c:tx>
            <c:strRef>
              <c:f>'[Web Accessibility Lawsuit Data.xlsx]By Industry'!$B$10</c:f>
              <c:strCache>
                <c:ptCount val="1"/>
                <c:pt idx="0">
                  <c:v>Personal Services </c:v>
                </c:pt>
              </c:strCache>
            </c:strRef>
          </c:tx>
          <c:spPr>
            <a:ln w="28575" cap="rnd">
              <a:solidFill>
                <a:schemeClr val="accent1">
                  <a:lumMod val="60000"/>
                </a:schemeClr>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Industry'!$C$10:$F$10</c:f>
              <c:numCache>
                <c:formatCode>General</c:formatCode>
                <c:ptCount val="4"/>
                <c:pt idx="0">
                  <c:v>1</c:v>
                </c:pt>
                <c:pt idx="1">
                  <c:v>4</c:v>
                </c:pt>
                <c:pt idx="2">
                  <c:v>8</c:v>
                </c:pt>
                <c:pt idx="3">
                  <c:v>18</c:v>
                </c:pt>
              </c:numCache>
            </c:numRef>
          </c:val>
          <c:smooth val="0"/>
          <c:extLst>
            <c:ext xmlns:c16="http://schemas.microsoft.com/office/drawing/2014/chart" uri="{C3380CC4-5D6E-409C-BE32-E72D297353CC}">
              <c16:uniqueId val="{00000006-5526-46A2-B4F1-9472029A435B}"/>
            </c:ext>
          </c:extLst>
        </c:ser>
        <c:ser>
          <c:idx val="7"/>
          <c:order val="7"/>
          <c:tx>
            <c:strRef>
              <c:f>'[Web Accessibility Lawsuit Data.xlsx]By Industry'!$B$11</c:f>
              <c:strCache>
                <c:ptCount val="1"/>
                <c:pt idx="0">
                  <c:v>Retail </c:v>
                </c:pt>
              </c:strCache>
            </c:strRef>
          </c:tx>
          <c:spPr>
            <a:ln w="28575" cap="rnd">
              <a:solidFill>
                <a:schemeClr val="accent2">
                  <a:lumMod val="60000"/>
                </a:schemeClr>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Industry'!$C$11:$F$11</c:f>
              <c:numCache>
                <c:formatCode>General</c:formatCode>
                <c:ptCount val="4"/>
                <c:pt idx="0">
                  <c:v>43</c:v>
                </c:pt>
                <c:pt idx="1">
                  <c:v>148</c:v>
                </c:pt>
                <c:pt idx="2">
                  <c:v>190</c:v>
                </c:pt>
                <c:pt idx="3">
                  <c:v>353</c:v>
                </c:pt>
              </c:numCache>
            </c:numRef>
          </c:val>
          <c:smooth val="0"/>
          <c:extLst>
            <c:ext xmlns:c16="http://schemas.microsoft.com/office/drawing/2014/chart" uri="{C3380CC4-5D6E-409C-BE32-E72D297353CC}">
              <c16:uniqueId val="{00000007-5526-46A2-B4F1-9472029A435B}"/>
            </c:ext>
          </c:extLst>
        </c:ser>
        <c:ser>
          <c:idx val="8"/>
          <c:order val="8"/>
          <c:tx>
            <c:strRef>
              <c:f>'[Web Accessibility Lawsuit Data.xlsx]By Industry'!$B$12</c:f>
              <c:strCache>
                <c:ptCount val="1"/>
                <c:pt idx="0">
                  <c:v>Other</c:v>
                </c:pt>
              </c:strCache>
            </c:strRef>
          </c:tx>
          <c:spPr>
            <a:ln w="28575" cap="rnd">
              <a:solidFill>
                <a:schemeClr val="accent3">
                  <a:lumMod val="60000"/>
                </a:schemeClr>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Industry'!$C$12:$F$12</c:f>
              <c:numCache>
                <c:formatCode>General</c:formatCode>
                <c:ptCount val="4"/>
                <c:pt idx="0">
                  <c:v>0</c:v>
                </c:pt>
                <c:pt idx="1">
                  <c:v>4</c:v>
                </c:pt>
                <c:pt idx="2">
                  <c:v>8</c:v>
                </c:pt>
                <c:pt idx="3">
                  <c:v>22</c:v>
                </c:pt>
              </c:numCache>
            </c:numRef>
          </c:val>
          <c:smooth val="0"/>
          <c:extLst>
            <c:ext xmlns:c16="http://schemas.microsoft.com/office/drawing/2014/chart" uri="{C3380CC4-5D6E-409C-BE32-E72D297353CC}">
              <c16:uniqueId val="{00000008-5526-46A2-B4F1-9472029A435B}"/>
            </c:ext>
          </c:extLst>
        </c:ser>
        <c:ser>
          <c:idx val="9"/>
          <c:order val="9"/>
          <c:tx>
            <c:strRef>
              <c:f>'[Web Accessibility Lawsuit Data.xlsx]By Industry'!$B$13</c:f>
              <c:strCache>
                <c:ptCount val="1"/>
                <c:pt idx="0">
                  <c:v>Vehicle Manufacturer </c:v>
                </c:pt>
              </c:strCache>
            </c:strRef>
          </c:tx>
          <c:spPr>
            <a:ln w="28575" cap="rnd">
              <a:solidFill>
                <a:schemeClr val="accent4">
                  <a:lumMod val="60000"/>
                </a:schemeClr>
              </a:solidFill>
              <a:round/>
            </a:ln>
            <a:effectLst/>
          </c:spPr>
          <c:marker>
            <c:symbol val="none"/>
          </c:marker>
          <c:cat>
            <c:numRef>
              <c:f>'[Web Accessibility Lawsuit Data.xlsx]By Industry'!$C$3:$F$3</c:f>
              <c:numCache>
                <c:formatCode>[$-409]mmmm\-yy;@</c:formatCode>
                <c:ptCount val="4"/>
                <c:pt idx="0">
                  <c:v>42443</c:v>
                </c:pt>
                <c:pt idx="1">
                  <c:v>42663</c:v>
                </c:pt>
                <c:pt idx="2">
                  <c:v>42765</c:v>
                </c:pt>
                <c:pt idx="3">
                  <c:v>42962</c:v>
                </c:pt>
              </c:numCache>
            </c:numRef>
          </c:cat>
          <c:val>
            <c:numRef>
              <c:f>'[Web Accessibility Lawsuit Data.xlsx]By Industry'!$C$13:$F$13</c:f>
              <c:numCache>
                <c:formatCode>General</c:formatCode>
                <c:ptCount val="4"/>
                <c:pt idx="0">
                  <c:v>0</c:v>
                </c:pt>
                <c:pt idx="1">
                  <c:v>7</c:v>
                </c:pt>
                <c:pt idx="2">
                  <c:v>8</c:v>
                </c:pt>
                <c:pt idx="3">
                  <c:v>13</c:v>
                </c:pt>
              </c:numCache>
            </c:numRef>
          </c:val>
          <c:smooth val="0"/>
          <c:extLst>
            <c:ext xmlns:c16="http://schemas.microsoft.com/office/drawing/2014/chart" uri="{C3380CC4-5D6E-409C-BE32-E72D297353CC}">
              <c16:uniqueId val="{00000009-5526-46A2-B4F1-9472029A435B}"/>
            </c:ext>
          </c:extLst>
        </c:ser>
        <c:dLbls>
          <c:showLegendKey val="0"/>
          <c:showVal val="0"/>
          <c:showCatName val="0"/>
          <c:showSerName val="0"/>
          <c:showPercent val="0"/>
          <c:showBubbleSize val="0"/>
        </c:dLbls>
        <c:smooth val="0"/>
        <c:axId val="1483103136"/>
        <c:axId val="1316426144"/>
      </c:lineChart>
      <c:dateAx>
        <c:axId val="1483103136"/>
        <c:scaling>
          <c:orientation val="minMax"/>
        </c:scaling>
        <c:delete val="0"/>
        <c:axPos val="b"/>
        <c:numFmt formatCode="[$-409]m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charset="0"/>
                <a:ea typeface="Arial" charset="0"/>
                <a:cs typeface="Arial" charset="0"/>
              </a:defRPr>
            </a:pPr>
            <a:endParaRPr lang="en-US"/>
          </a:p>
        </c:txPr>
        <c:crossAx val="1316426144"/>
        <c:crosses val="autoZero"/>
        <c:auto val="1"/>
        <c:lblOffset val="100"/>
        <c:baseTimeUnit val="months"/>
      </c:dateAx>
      <c:valAx>
        <c:axId val="1316426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charset="0"/>
                <a:ea typeface="Arial" charset="0"/>
                <a:cs typeface="Arial" charset="0"/>
              </a:defRPr>
            </a:pPr>
            <a:endParaRPr lang="en-US"/>
          </a:p>
        </c:txPr>
        <c:crossAx val="1483103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charset="0"/>
              <a:ea typeface="Arial" charset="0"/>
              <a:cs typeface="Arial"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charset="0"/>
          <a:ea typeface="Arial" charset="0"/>
          <a:cs typeface="Arial"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78166260213356"/>
          <c:y val="9.3322989828813679E-2"/>
          <c:w val="0.38229443342178654"/>
          <c:h val="0.8133540203423727"/>
        </c:manualLayout>
      </c:layout>
      <c:pieChart>
        <c:varyColors val="1"/>
        <c:ser>
          <c:idx val="2"/>
          <c:order val="0"/>
          <c:tx>
            <c:strRef>
              <c:f>Sheet1!$B$1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967-1E47-9A60-87BB8F7AF00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3967-1E47-9A60-87BB8F7AF00F}"/>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3967-1E47-9A60-87BB8F7AF00F}"/>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3967-1E47-9A60-87BB8F7AF00F}"/>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3967-1E47-9A60-87BB8F7AF00F}"/>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3967-1E47-9A60-87BB8F7AF00F}"/>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3967-1E47-9A60-87BB8F7AF00F}"/>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3967-1E47-9A60-87BB8F7AF00F}"/>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3967-1E47-9A60-87BB8F7AF00F}"/>
              </c:ext>
            </c:extLst>
          </c:dPt>
          <c:dPt>
            <c:idx val="9"/>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13-3967-1E47-9A60-87BB8F7AF00F}"/>
              </c:ext>
            </c:extLst>
          </c:dPt>
          <c:dPt>
            <c:idx val="1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15-2ABA-4DFD-B84E-9D9045901D5F}"/>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Academic</c:v>
                </c:pt>
                <c:pt idx="1">
                  <c:v>Entertainment</c:v>
                </c:pt>
                <c:pt idx="2">
                  <c:v>Financial</c:v>
                </c:pt>
                <c:pt idx="3">
                  <c:v>Hospitality</c:v>
                </c:pt>
                <c:pt idx="4">
                  <c:v>Medical</c:v>
                </c:pt>
                <c:pt idx="5">
                  <c:v>Other</c:v>
                </c:pt>
                <c:pt idx="6">
                  <c:v>Personal Services</c:v>
                </c:pt>
                <c:pt idx="7">
                  <c:v>Property</c:v>
                </c:pt>
                <c:pt idx="8">
                  <c:v>Restaurant</c:v>
                </c:pt>
                <c:pt idx="9">
                  <c:v>Retail</c:v>
                </c:pt>
                <c:pt idx="10">
                  <c:v>Vehicle Manufacturer</c:v>
                </c:pt>
              </c:strCache>
            </c:strRef>
          </c:cat>
          <c:val>
            <c:numRef>
              <c:f>Sheet1!$B$2:$B$12</c:f>
              <c:numCache>
                <c:formatCode>General</c:formatCode>
                <c:ptCount val="11"/>
                <c:pt idx="0">
                  <c:v>7</c:v>
                </c:pt>
                <c:pt idx="1">
                  <c:v>27</c:v>
                </c:pt>
                <c:pt idx="2">
                  <c:v>17</c:v>
                </c:pt>
                <c:pt idx="3">
                  <c:v>57</c:v>
                </c:pt>
                <c:pt idx="4">
                  <c:v>42</c:v>
                </c:pt>
                <c:pt idx="5">
                  <c:v>22</c:v>
                </c:pt>
                <c:pt idx="6">
                  <c:v>18</c:v>
                </c:pt>
                <c:pt idx="7">
                  <c:v>9</c:v>
                </c:pt>
                <c:pt idx="8">
                  <c:v>186</c:v>
                </c:pt>
                <c:pt idx="9">
                  <c:v>353</c:v>
                </c:pt>
                <c:pt idx="10">
                  <c:v>13</c:v>
                </c:pt>
              </c:numCache>
            </c:numRef>
          </c:val>
          <c:extLst>
            <c:ext xmlns:c16="http://schemas.microsoft.com/office/drawing/2014/chart" uri="{C3380CC4-5D6E-409C-BE32-E72D297353CC}">
              <c16:uniqueId val="{00000014-3967-1E47-9A60-87BB8F7AF00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8174359998478462"/>
          <c:y val="7.5212810765717189E-2"/>
          <c:w val="0.24669814371029708"/>
          <c:h val="0.8411678540294989"/>
        </c:manualLayout>
      </c:layout>
      <c:overlay val="0"/>
      <c:spPr>
        <a:noFill/>
        <a:ln>
          <a:noFill/>
        </a:ln>
        <a:effectLst/>
      </c:spPr>
      <c:txPr>
        <a:bodyPr rot="0" spcFirstLastPara="1" vertOverflow="ellipsis" vert="horz" wrap="square" anchor="ctr" anchorCtr="1"/>
        <a:lstStyle/>
        <a:p>
          <a:pPr>
            <a:defRPr sz="1600" b="1"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r>
              <a:rPr lang="en-US" sz="1800" b="1" i="0" baseline="0" dirty="0">
                <a:effectLst/>
              </a:rPr>
              <a:t>Number of Federal Website Accessibility Lawsuits: </a:t>
            </a:r>
            <a:br>
              <a:rPr lang="en-US" sz="1800" b="1" i="0" baseline="0" dirty="0">
                <a:effectLst/>
              </a:rPr>
            </a:br>
            <a:r>
              <a:rPr lang="en-US" sz="1800" b="1" i="0" baseline="0" dirty="0">
                <a:effectLst/>
              </a:rPr>
              <a:t>January to February 2018: </a:t>
            </a:r>
            <a:r>
              <a:rPr lang="en-US" sz="1800" b="1" i="0" baseline="0" dirty="0">
                <a:solidFill>
                  <a:srgbClr val="FF0000"/>
                </a:solidFill>
                <a:effectLst/>
              </a:rPr>
              <a:t>349</a:t>
            </a:r>
            <a:endParaRPr lang="en-US" dirty="0">
              <a:solidFill>
                <a:srgbClr val="FF0000"/>
              </a:solidFill>
              <a:effectLst/>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110454943132108E-2"/>
          <c:y val="3.398136453153363E-2"/>
          <c:w val="0.92574345452188844"/>
          <c:h val="0.89865562556013601"/>
        </c:manualLayout>
      </c:layout>
      <c:bar3DChart>
        <c:barDir val="col"/>
        <c:grouping val="standard"/>
        <c:varyColors val="0"/>
        <c:ser>
          <c:idx val="0"/>
          <c:order val="0"/>
          <c:tx>
            <c:strRef>
              <c:f>Sheet1!$B$1</c:f>
              <c:strCache>
                <c:ptCount val="1"/>
                <c:pt idx="0">
                  <c:v>Series 1</c:v>
                </c:pt>
              </c:strCache>
            </c:strRef>
          </c:tx>
          <c:spPr>
            <a:gradFill flip="none" rotWithShape="1">
              <a:gsLst>
                <a:gs pos="0">
                  <a:schemeClr val="accent1">
                    <a:lumMod val="5000"/>
                    <a:lumOff val="95000"/>
                  </a:schemeClr>
                </a:gs>
                <a:gs pos="71000">
                  <a:srgbClr val="552C9F"/>
                </a:gs>
              </a:gsLst>
              <a:lin ang="16200000" scaled="1"/>
              <a:tileRect/>
            </a:gradFill>
            <a:ln>
              <a:noFill/>
            </a:ln>
            <a:effectLst>
              <a:outerShdw blurRad="57150" dist="19050" dir="5400000" algn="ctr" rotWithShape="0">
                <a:srgbClr val="000000">
                  <a:alpha val="63000"/>
                </a:srgbClr>
              </a:outerShdw>
            </a:effectLst>
            <a:sp3d/>
          </c:spPr>
          <c:invertIfNegative val="0"/>
          <c:dLbls>
            <c:dLbl>
              <c:idx val="0"/>
              <c:layout>
                <c:manualLayout>
                  <c:x val="1.4146090534979424E-2"/>
                  <c:y val="-3.04901251607634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3A-1F40-8F99-58E3A0C90672}"/>
                </c:ext>
              </c:extLst>
            </c:dLbl>
            <c:dLbl>
              <c:idx val="1"/>
              <c:layout>
                <c:manualLayout>
                  <c:x val="1.9290123456790102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13A-1F40-8F99-58E3A0C90672}"/>
                </c:ext>
              </c:extLst>
            </c:dLbl>
            <c:dLbl>
              <c:idx val="2"/>
              <c:layout>
                <c:manualLayout>
                  <c:x val="1.9290123456790122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3A-1F40-8F99-58E3A0C90672}"/>
                </c:ext>
              </c:extLst>
            </c:dLbl>
            <c:dLbl>
              <c:idx val="3"/>
              <c:layout>
                <c:manualLayout>
                  <c:x val="1.9290123456790077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13A-1F40-8F99-58E3A0C90672}"/>
                </c:ext>
              </c:extLst>
            </c:dLbl>
            <c:dLbl>
              <c:idx val="4"/>
              <c:layout>
                <c:manualLayout>
                  <c:x val="2.0576131687242798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3A-1F40-8F99-58E3A0C90672}"/>
                </c:ext>
              </c:extLst>
            </c:dLbl>
            <c:dLbl>
              <c:idx val="5"/>
              <c:layout>
                <c:manualLayout>
                  <c:x val="1.9290123456790122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693-9C4A-B3F5-3966EC0F81FC}"/>
                </c:ext>
              </c:extLst>
            </c:dLbl>
            <c:dLbl>
              <c:idx val="6"/>
              <c:layout>
                <c:manualLayout>
                  <c:x val="2.0576131687242798E-2"/>
                  <c:y val="-2.7441112644687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93-9C4A-B3F5-3966EC0F81FC}"/>
                </c:ext>
              </c:extLst>
            </c:dLbl>
            <c:dLbl>
              <c:idx val="7"/>
              <c:layout>
                <c:manualLayout>
                  <c:x val="1.9290123456790029E-2"/>
                  <c:y val="-2.43921001286107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693-9C4A-B3F5-3966EC0F81FC}"/>
                </c:ext>
              </c:extLst>
            </c:dLbl>
            <c:dLbl>
              <c:idx val="8"/>
              <c:layout>
                <c:manualLayout>
                  <c:x val="1.9290123456790029E-2"/>
                  <c:y val="-3.0490125160763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693-9C4A-B3F5-3966EC0F81FC}"/>
                </c:ext>
              </c:extLst>
            </c:dLbl>
            <c:dLbl>
              <c:idx val="9"/>
              <c:layout>
                <c:manualLayout>
                  <c:x val="1.800411522633745E-2"/>
                  <c:y val="-2.74411126446871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693-9C4A-B3F5-3966EC0F81FC}"/>
                </c:ext>
              </c:extLst>
            </c:dLbl>
            <c:dLbl>
              <c:idx val="10"/>
              <c:layout>
                <c:manualLayout>
                  <c:x val="7.7160493827161435E-3"/>
                  <c:y val="-9.147037548229127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6CE-134B-A73F-3BE6618E4143}"/>
                </c:ext>
              </c:extLst>
            </c:dLbl>
            <c:dLbl>
              <c:idx val="11"/>
              <c:layout>
                <c:manualLayout>
                  <c:x val="1.286008230452656E-2"/>
                  <c:y val="-1.82940750964581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6CE-134B-A73F-3BE6618E4143}"/>
                </c:ext>
              </c:extLst>
            </c:dLbl>
            <c:dLbl>
              <c:idx val="12"/>
              <c:layout>
                <c:manualLayout>
                  <c:x val="1.671810699588468E-2"/>
                  <c:y val="-2.13430876125343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CE-134B-A73F-3BE6618E4143}"/>
                </c:ext>
              </c:extLst>
            </c:dLbl>
            <c:dLbl>
              <c:idx val="13"/>
              <c:layout>
                <c:manualLayout>
                  <c:x val="1.4146090534979424E-2"/>
                  <c:y val="-2.13430876125343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CE-134B-A73F-3BE6618E4143}"/>
                </c:ext>
              </c:extLst>
            </c:dLbl>
            <c:dLbl>
              <c:idx val="14"/>
              <c:layout>
                <c:manualLayout>
                  <c:x val="1.9290123456789935E-2"/>
                  <c:y val="-1.21960500643053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6CE-134B-A73F-3BE6618E414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strRef>
              <c:f>Sheet1!$A$2:$A$11</c:f>
              <c:strCache>
                <c:ptCount val="10"/>
                <c:pt idx="0">
                  <c:v>NY</c:v>
                </c:pt>
                <c:pt idx="1">
                  <c:v>FL</c:v>
                </c:pt>
                <c:pt idx="2">
                  <c:v>PA</c:v>
                </c:pt>
                <c:pt idx="3">
                  <c:v>MA</c:v>
                </c:pt>
                <c:pt idx="4">
                  <c:v>MA</c:v>
                </c:pt>
                <c:pt idx="5">
                  <c:v>OR</c:v>
                </c:pt>
                <c:pt idx="6">
                  <c:v>IL</c:v>
                </c:pt>
                <c:pt idx="7">
                  <c:v>TX</c:v>
                </c:pt>
                <c:pt idx="8">
                  <c:v>OH</c:v>
                </c:pt>
                <c:pt idx="9">
                  <c:v>NC</c:v>
                </c:pt>
              </c:strCache>
            </c:strRef>
          </c:cat>
          <c:val>
            <c:numRef>
              <c:f>Sheet1!$B$2:$B$11</c:f>
              <c:numCache>
                <c:formatCode>General</c:formatCode>
                <c:ptCount val="10"/>
                <c:pt idx="0">
                  <c:v>202</c:v>
                </c:pt>
                <c:pt idx="1">
                  <c:v>110</c:v>
                </c:pt>
                <c:pt idx="2">
                  <c:v>8</c:v>
                </c:pt>
                <c:pt idx="3">
                  <c:v>7</c:v>
                </c:pt>
                <c:pt idx="4">
                  <c:v>7</c:v>
                </c:pt>
                <c:pt idx="5">
                  <c:v>5</c:v>
                </c:pt>
                <c:pt idx="6">
                  <c:v>4</c:v>
                </c:pt>
                <c:pt idx="7">
                  <c:v>3</c:v>
                </c:pt>
                <c:pt idx="8">
                  <c:v>2</c:v>
                </c:pt>
                <c:pt idx="9">
                  <c:v>1</c:v>
                </c:pt>
              </c:numCache>
            </c:numRef>
          </c:val>
          <c:extLst>
            <c:ext xmlns:c16="http://schemas.microsoft.com/office/drawing/2014/chart" uri="{C3380CC4-5D6E-409C-BE32-E72D297353CC}">
              <c16:uniqueId val="{00000000-A13A-1F40-8F99-58E3A0C90672}"/>
            </c:ext>
          </c:extLst>
        </c:ser>
        <c:dLbls>
          <c:showLegendKey val="0"/>
          <c:showVal val="0"/>
          <c:showCatName val="0"/>
          <c:showSerName val="0"/>
          <c:showPercent val="0"/>
          <c:showBubbleSize val="0"/>
        </c:dLbls>
        <c:gapWidth val="62"/>
        <c:gapDepth val="48"/>
        <c:shape val="box"/>
        <c:axId val="-564891904"/>
        <c:axId val="-414653904"/>
        <c:axId val="1738278864"/>
      </c:bar3DChart>
      <c:catAx>
        <c:axId val="-564891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14653904"/>
        <c:crosses val="autoZero"/>
        <c:auto val="1"/>
        <c:lblAlgn val="ctr"/>
        <c:lblOffset val="100"/>
        <c:noMultiLvlLbl val="0"/>
      </c:catAx>
      <c:valAx>
        <c:axId val="-414653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4891904"/>
        <c:crosses val="autoZero"/>
        <c:crossBetween val="between"/>
      </c:valAx>
      <c:serAx>
        <c:axId val="1738278864"/>
        <c:scaling>
          <c:orientation val="minMax"/>
        </c:scaling>
        <c:delete val="1"/>
        <c:axPos val="b"/>
        <c:majorTickMark val="none"/>
        <c:minorTickMark val="none"/>
        <c:tickLblPos val="nextTo"/>
        <c:crossAx val="-414653904"/>
        <c:crosses val="autoZero"/>
      </c:ser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A1C46-6C05-3A40-A8E2-011B5C66D4D6}" type="datetimeFigureOut">
              <a:rPr lang="en-US" smtClean="0"/>
              <a:t>3/26/18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4204D-A129-834B-B1A3-84C093EE0EB0}" type="slidenum">
              <a:rPr lang="en-US" smtClean="0"/>
              <a:t>‹#›</a:t>
            </a:fld>
            <a:endParaRPr lang="en-US" dirty="0"/>
          </a:p>
        </p:txBody>
      </p:sp>
    </p:spTree>
    <p:extLst>
      <p:ext uri="{BB962C8B-B14F-4D97-AF65-F5344CB8AC3E}">
        <p14:creationId xmlns:p14="http://schemas.microsoft.com/office/powerpoint/2010/main" val="147152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w3.org/TR/WCAG20/"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a:t>
            </a:fld>
            <a:endParaRPr lang="en-US" dirty="0"/>
          </a:p>
        </p:txBody>
      </p:sp>
    </p:spTree>
    <p:extLst>
      <p:ext uri="{BB962C8B-B14F-4D97-AF65-F5344CB8AC3E}">
        <p14:creationId xmlns:p14="http://schemas.microsoft.com/office/powerpoint/2010/main" val="449612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legislatures have also gotten involved in trying to reduce accessibility litigation, not entirely successfully. Florida passed a law last year to create an online database of remediation plans and compliance certifications to minimize litigation against organizations already acting to fix issues; Arizona amended the Arizonans with Disabilities Act to impose an HR 620-style time delay; and Utah is currently talking about adding sanctions for lawyers who bring frivolous ADA suits.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business community is not crying about it and somebody isn’t taking it up as a major issue, that’s not going to be on Congress’s radar screen. In general, the ADA has been the third rail of politics. No one wants to touch it.” - Robert L. Duston, Partner, Saul Ewing Arnstein &amp; Lehr</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32</a:t>
            </a:fld>
            <a:endParaRPr lang="en-US" dirty="0"/>
          </a:p>
        </p:txBody>
      </p:sp>
    </p:spTree>
    <p:extLst>
      <p:ext uri="{BB962C8B-B14F-4D97-AF65-F5344CB8AC3E}">
        <p14:creationId xmlns:p14="http://schemas.microsoft.com/office/powerpoint/2010/main" val="12122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aseline="0" dirty="0"/>
              <a:t>For most clients, we’re looking at a 3 year project to achieve accessibility goals. It happens in three phases: Discovery, Retrofitting, and Standardization.</a:t>
            </a:r>
          </a:p>
          <a:p>
            <a:pPr marL="0" indent="0">
              <a:buFont typeface="Arial" charset="0"/>
              <a:buNone/>
            </a:pPr>
            <a:endParaRPr lang="en-US" baseline="0" dirty="0"/>
          </a:p>
          <a:p>
            <a:pPr marL="0" indent="0">
              <a:buFont typeface="Arial" charset="0"/>
              <a:buNone/>
            </a:pPr>
            <a:r>
              <a:rPr lang="en-US" baseline="0" dirty="0"/>
              <a:t>Now IDEALLY, we would start thinking about accessibility during the design process and wireframe review. But most of our clients are well beyond that phase!</a:t>
            </a:r>
          </a:p>
          <a:p>
            <a:pPr marL="0" indent="0">
              <a:buFont typeface="Arial" charset="0"/>
              <a:buNone/>
            </a:pPr>
            <a:endParaRPr lang="en-US" baseline="0" dirty="0"/>
          </a:p>
          <a:p>
            <a:pPr marL="0" indent="0">
              <a:buFont typeface="Arial" charset="0"/>
              <a:buNone/>
            </a:pPr>
            <a:r>
              <a:rPr lang="en-US" baseline="0" dirty="0"/>
              <a:t>So we begin with Discovery. This phase usually lasts less than two months and gives us a clear picture of your systems and where they stand as far as meeting accessibility standards. Based on what we learn in Discovery, we create a game plan for remediation.</a:t>
            </a:r>
          </a:p>
          <a:p>
            <a:pPr marL="0" indent="0">
              <a:buFont typeface="Arial" charset="0"/>
              <a:buNone/>
            </a:pPr>
            <a:endParaRPr lang="en-US" baseline="0" dirty="0"/>
          </a:p>
          <a:p>
            <a:pPr marL="0" indent="0">
              <a:buFont typeface="Arial" charset="0"/>
              <a:buNone/>
            </a:pPr>
            <a:r>
              <a:rPr lang="en-US" baseline="0" dirty="0"/>
              <a:t>Then we move into the Retrofitting phase, where we execute that game plan and patch the most important issues immediately. Any violation that would attract litigation is fixed first, followed by the less visible – but still important! – issues with your system. </a:t>
            </a:r>
          </a:p>
          <a:p>
            <a:endParaRPr lang="en-US" baseline="0" dirty="0"/>
          </a:p>
          <a:p>
            <a:r>
              <a:rPr lang="en-US" baseline="0" dirty="0"/>
              <a:t>Once you’re in compliance, we move into the standardization &amp; maintenance phase. We can teach your team how to maintain accessibility and help you integrate accessibility into your product development lifecycle. Depending on your preferences, we can either ”teach you to fish” or we can be on call to help you with future development projects.</a:t>
            </a:r>
          </a:p>
          <a:p>
            <a:endParaRPr lang="en-US" baseline="0" dirty="0"/>
          </a:p>
          <a:p>
            <a:r>
              <a:rPr lang="en-US" baseline="0" dirty="0"/>
              <a:t>If you’re under a time crunch – for example, you already have a demand letter or settlement – an accelerated timeline is possible if we run the Retrofitting and Standardization steps in parallel. </a:t>
            </a:r>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34</a:t>
            </a:fld>
            <a:endParaRPr lang="en-US" dirty="0"/>
          </a:p>
        </p:txBody>
      </p:sp>
    </p:spTree>
    <p:extLst>
      <p:ext uri="{BB962C8B-B14F-4D97-AF65-F5344CB8AC3E}">
        <p14:creationId xmlns:p14="http://schemas.microsoft.com/office/powerpoint/2010/main" val="1506529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Development Team Training</a:t>
            </a:r>
          </a:p>
          <a:p>
            <a:pPr lvl="1"/>
            <a:r>
              <a:rPr lang="en-US" sz="2000" dirty="0"/>
              <a:t>Provide web accessibility training to development and content team members</a:t>
            </a:r>
          </a:p>
          <a:p>
            <a:pPr lvl="1"/>
            <a:r>
              <a:rPr lang="en-US" sz="2000" dirty="0"/>
              <a:t>Variance on content v. application function – generally content is an expansive term</a:t>
            </a:r>
          </a:p>
          <a:p>
            <a:pPr lvl="1"/>
            <a:r>
              <a:rPr lang="en-US" sz="2000" dirty="0"/>
              <a:t>Mobile apps covered in most cases</a:t>
            </a:r>
          </a:p>
          <a:p>
            <a:pPr lvl="1"/>
            <a:r>
              <a:rPr lang="en-US" sz="2000" dirty="0"/>
              <a:t>Annual refresh</a:t>
            </a:r>
          </a:p>
          <a:p>
            <a:pPr lvl="1"/>
            <a:r>
              <a:rPr lang="en-US" sz="2000" dirty="0"/>
              <a:t>As reasonably necessary</a:t>
            </a:r>
          </a:p>
          <a:p>
            <a:pPr lvl="1"/>
            <a:r>
              <a:rPr lang="en-US" sz="2000" dirty="0"/>
              <a:t>Job transition</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36</a:t>
            </a:fld>
            <a:endParaRPr lang="en-US" dirty="0"/>
          </a:p>
        </p:txBody>
      </p:sp>
    </p:spTree>
    <p:extLst>
      <p:ext uri="{BB962C8B-B14F-4D97-AF65-F5344CB8AC3E}">
        <p14:creationId xmlns:p14="http://schemas.microsoft.com/office/powerpoint/2010/main" val="118721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Define an organizational unit to own accessibility</a:t>
            </a:r>
          </a:p>
          <a:p>
            <a:pPr lvl="1"/>
            <a:r>
              <a:rPr lang="en-US" dirty="0"/>
              <a:t>Develop a public statement and communication channels</a:t>
            </a:r>
          </a:p>
          <a:p>
            <a:pPr lvl="1"/>
            <a:r>
              <a:rPr lang="en-US" dirty="0"/>
              <a:t>Develop and deploy a testing strategy</a:t>
            </a:r>
          </a:p>
          <a:p>
            <a:pPr lvl="1"/>
            <a:r>
              <a:rPr lang="en-US" dirty="0"/>
              <a:t>Implement a contractor and procurement policy</a:t>
            </a:r>
          </a:p>
          <a:p>
            <a:pPr lvl="1"/>
            <a:r>
              <a:rPr lang="en-US" dirty="0"/>
              <a:t>Make it part of the standard development process</a:t>
            </a:r>
          </a:p>
          <a:p>
            <a:pPr lvl="1"/>
            <a:r>
              <a:rPr lang="en-US" dirty="0"/>
              <a:t>Integrate accessibility into company culture</a:t>
            </a:r>
          </a:p>
          <a:p>
            <a:pPr lvl="1"/>
            <a:r>
              <a:rPr lang="en-US" dirty="0"/>
              <a:t>Train: designers, developers, QA, CSRs, everyone on knowing when to ask for help</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39</a:t>
            </a:fld>
            <a:endParaRPr lang="en-US" dirty="0"/>
          </a:p>
        </p:txBody>
      </p:sp>
    </p:spTree>
    <p:extLst>
      <p:ext uri="{BB962C8B-B14F-4D97-AF65-F5344CB8AC3E}">
        <p14:creationId xmlns:p14="http://schemas.microsoft.com/office/powerpoint/2010/main" val="2635786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pitchFamily="18" charset="0"/>
                <a:ea typeface="ＭＳ Ｐゴシック" pitchFamily="34" charset="-128"/>
              </a:rPr>
              <a:t>Http://www.justice.gov/opa/pr/justice-department-enters-consent-decree-national-tax-preparer-hr-block-requiring</a:t>
            </a:r>
          </a:p>
          <a:p>
            <a:r>
              <a:rPr lang="en-US" altLang="en-US" dirty="0">
                <a:solidFill>
                  <a:srgbClr val="171E24"/>
                </a:solidFill>
                <a:latin typeface="Georgia" pitchFamily="18" charset="0"/>
                <a:ea typeface="ＭＳ Ｐゴシック" pitchFamily="34" charset="-128"/>
              </a:rPr>
              <a:t>The complaint alleged that H&amp;R Block failed to code its website in a manner that would make it accessible to individuals who have vision, hearing and physical disabilities. As described in the complaint, individuals with disabilities use various assistive technologies to access the Internet, including screen reader software, refreshable Braille displays, keyboard navigation and captioning, among others that are not currently compatible with H&amp;R Block’s website. These technologies have been widely used for decades. The recognized international industry standards for web accessibility, known as the Web Content Accessibility Guidelines (WCAG) 2.0, </a:t>
            </a:r>
            <a:r>
              <a:rPr lang="en-US" altLang="en-US" dirty="0">
                <a:solidFill>
                  <a:srgbClr val="A6824B"/>
                </a:solidFill>
                <a:latin typeface="Georgia" pitchFamily="18" charset="0"/>
                <a:ea typeface="ＭＳ Ｐゴシック" pitchFamily="34" charset="-128"/>
                <a:hlinkClick r:id="rId3"/>
              </a:rPr>
              <a:t>can be found online[external link]</a:t>
            </a:r>
            <a:r>
              <a:rPr lang="en-US" altLang="en-US" dirty="0">
                <a:solidFill>
                  <a:srgbClr val="171E24"/>
                </a:solidFill>
                <a:latin typeface="Georgia" pitchFamily="18" charset="0"/>
                <a:ea typeface="ＭＳ Ｐゴシック" pitchFamily="34" charset="-128"/>
              </a:rPr>
              <a:t> and are freely available to help companies ensure that individuals with disabilities can fully and equally enjoy their web-based goods and services.</a:t>
            </a:r>
          </a:p>
          <a:p>
            <a:endParaRPr lang="en-US" altLang="en-US" dirty="0">
              <a:solidFill>
                <a:srgbClr val="171E24"/>
              </a:solidFill>
              <a:latin typeface="Georgia" pitchFamily="18" charset="0"/>
              <a:ea typeface="ＭＳ Ｐゴシック" pitchFamily="34" charset="-128"/>
            </a:endParaRPr>
          </a:p>
          <a:p>
            <a:r>
              <a:rPr lang="en-US" altLang="en-US" dirty="0">
                <a:solidFill>
                  <a:srgbClr val="171E24"/>
                </a:solidFill>
                <a:latin typeface="Georgia" pitchFamily="18" charset="0"/>
                <a:ea typeface="ＭＳ Ｐゴシック" pitchFamily="34" charset="-128"/>
              </a:rPr>
              <a:t>“This landmark decree ensures that individuals with disabilities will have an equal opportunity to independently and conveniently obtain information and complete taxes as others do,” said Acting Assistant Attorney General Samuels. “H&amp;R Block is to be commended for working with the NFB and the Justice Department in resolving to take such steps.”</a:t>
            </a:r>
          </a:p>
          <a:p>
            <a:endParaRPr lang="en-US" altLang="en-US" dirty="0">
              <a:solidFill>
                <a:srgbClr val="171E24"/>
              </a:solidFill>
              <a:latin typeface="Georgia" pitchFamily="18" charset="0"/>
              <a:ea typeface="ＭＳ Ｐゴシック" pitchFamily="34" charset="-128"/>
            </a:endParaRPr>
          </a:p>
          <a:p>
            <a:r>
              <a:rPr lang="en-US" altLang="en-US" dirty="0">
                <a:solidFill>
                  <a:srgbClr val="171E24"/>
                </a:solidFill>
                <a:latin typeface="Georgia" pitchFamily="18" charset="0"/>
                <a:ea typeface="ＭＳ Ｐゴシック" pitchFamily="34" charset="-128"/>
              </a:rPr>
              <a:t>“For those with disabilities, an inaccessible website puts them at a great disadvantage and further perpetuates a feeling of dependence and reliance on others,” said U.S. Attorney Ortiz. “With thoughtful and proper web design, businesses and organizations can have a great impact on the daily lives of people with disabilities who, like everyone else, seek to enjoy the benefits of technology.”</a:t>
            </a:r>
          </a:p>
          <a:p>
            <a:endParaRPr lang="en-US" altLang="en-US" dirty="0">
              <a:solidFill>
                <a:srgbClr val="171E24"/>
              </a:solidFill>
              <a:latin typeface="Georgia" pitchFamily="18" charset="0"/>
              <a:ea typeface="ＭＳ Ｐゴシック" pitchFamily="34" charset="-128"/>
            </a:endParaRPr>
          </a:p>
          <a:p>
            <a:r>
              <a:rPr lang="en-US" altLang="en-US" dirty="0">
                <a:solidFill>
                  <a:srgbClr val="171E24"/>
                </a:solidFill>
                <a:latin typeface="Georgia" pitchFamily="18" charset="0"/>
                <a:ea typeface="ＭＳ Ｐゴシック" pitchFamily="34" charset="-128"/>
              </a:rPr>
              <a:t>Under the terms of the five year decree, H&amp;R Block’s website, tax filing utility and mobile apps will conform to the Level AA Success Criteria of the WCAG 2.0. According to the decree, the H&amp;R Block website will be accessible for the start of the next tax filing term on Jan. 1, 2015, with additional accessibility deadlines over the following years of the decree. Additionally, HRB Digital and HRB Tax Group have agreed to: appoint a skilled web accessibility coordinator who will report to H&amp;R Block’s enterprise Chief Information Officer; adopt a web accessibility policy; initiate training on accessible design for its web content personnel; evaluate employee and contractor performance based on successful web access programming; conduct regular automated and user group testing; and hire an approved outside consultant to prepare annual independent evaluations of Block’s online accessibility. H&amp;R Block will also pay $45,000 to the two individual plaintiffs, and a $55,000 civil penalty.</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48</a:t>
            </a:fld>
            <a:endParaRPr lang="en-US" dirty="0"/>
          </a:p>
        </p:txBody>
      </p:sp>
    </p:spTree>
    <p:extLst>
      <p:ext uri="{BB962C8B-B14F-4D97-AF65-F5344CB8AC3E}">
        <p14:creationId xmlns:p14="http://schemas.microsoft.com/office/powerpoint/2010/main" val="1482998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 level sample</a:t>
            </a:r>
            <a:r>
              <a:rPr lang="en-US" baseline="0" dirty="0"/>
              <a:t> of settlements covering leading cases and Plaintiff’s Counsel</a:t>
            </a:r>
          </a:p>
          <a:p>
            <a:endParaRPr lang="en-US" dirty="0"/>
          </a:p>
          <a:p>
            <a:r>
              <a:rPr lang="en-US" dirty="0"/>
              <a:t>Walt Disney Parks and Resorts Online (WDPRO)</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49</a:t>
            </a:fld>
            <a:endParaRPr lang="en-US" dirty="0"/>
          </a:p>
        </p:txBody>
      </p:sp>
    </p:spTree>
    <p:extLst>
      <p:ext uri="{BB962C8B-B14F-4D97-AF65-F5344CB8AC3E}">
        <p14:creationId xmlns:p14="http://schemas.microsoft.com/office/powerpoint/2010/main" val="384901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and Documentation - The degree of maturity with which an organization providers accessible support services and documentation. This includes ensuring that support systems meet the communication needs of people with disabilities and that documentation is provided in an accessible or alternative format.</a:t>
            </a:r>
          </a:p>
          <a:p>
            <a:endParaRPr lang="en-US" dirty="0"/>
          </a:p>
          <a:p>
            <a:endParaRPr lang="en-US" dirty="0"/>
          </a:p>
          <a:p>
            <a:r>
              <a:rPr lang="en-US" dirty="0"/>
              <a:t>Peapod settlement</a:t>
            </a:r>
            <a:r>
              <a:rPr lang="en-US" baseline="0" dirty="0"/>
              <a:t> language implies a functioning phone line for VI and other users with disabilities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55</a:t>
            </a:fld>
            <a:endParaRPr lang="en-US" dirty="0"/>
          </a:p>
        </p:txBody>
      </p:sp>
    </p:spTree>
    <p:extLst>
      <p:ext uri="{BB962C8B-B14F-4D97-AF65-F5344CB8AC3E}">
        <p14:creationId xmlns:p14="http://schemas.microsoft.com/office/powerpoint/2010/main" val="4115631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Procurement - Specifies the degree of maturity associated with including digital accessibility considerations in the procurement and vendor management activities of an organization, including purchases made by credit card.</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56</a:t>
            </a:fld>
            <a:endParaRPr lang="en-US" dirty="0"/>
          </a:p>
        </p:txBody>
      </p:sp>
    </p:spTree>
    <p:extLst>
      <p:ext uri="{BB962C8B-B14F-4D97-AF65-F5344CB8AC3E}">
        <p14:creationId xmlns:p14="http://schemas.microsoft.com/office/powerpoint/2010/main" val="95976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r>
              <a:rPr lang="en-US" baseline="0" dirty="0"/>
              <a:t>Backing table with the alternative for the chart.</a:t>
            </a:r>
          </a:p>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r>
              <a:rPr lang="en-US" baseline="0" dirty="0"/>
              <a:t>Model assumes overall ADA Title III litigation grows at </a:t>
            </a:r>
            <a:r>
              <a:rPr lang="en-US" sz="1200" b="0" i="0" u="none" strike="noStrike" kern="1200" dirty="0">
                <a:solidFill>
                  <a:schemeClr val="tx1"/>
                </a:solidFill>
                <a:effectLst/>
                <a:latin typeface="+mn-lt"/>
                <a:ea typeface="+mn-ea"/>
                <a:cs typeface="+mn-cs"/>
              </a:rPr>
              <a:t>17.2%, ADA Title III Digital Accessibility Litigations grows by 139.0%</a:t>
            </a:r>
            <a:r>
              <a:rPr lang="en-US" dirty="0"/>
              <a:t> in 2018, </a:t>
            </a:r>
            <a:r>
              <a:rPr lang="en-US" sz="1200" b="0" i="0" u="none" strike="noStrike" kern="1200" dirty="0">
                <a:solidFill>
                  <a:schemeClr val="tx1"/>
                </a:solidFill>
                <a:effectLst/>
                <a:latin typeface="+mn-lt"/>
                <a:ea typeface="+mn-ea"/>
                <a:cs typeface="+mn-cs"/>
              </a:rPr>
              <a:t>69.5%</a:t>
            </a:r>
            <a:r>
              <a:rPr lang="en-US" dirty="0"/>
              <a:t> in 2019 and </a:t>
            </a:r>
            <a:r>
              <a:rPr lang="en-US" sz="1200" b="0" i="0" u="none" strike="noStrike" kern="1200" dirty="0">
                <a:solidFill>
                  <a:schemeClr val="tx1"/>
                </a:solidFill>
                <a:effectLst/>
                <a:latin typeface="+mn-lt"/>
                <a:ea typeface="+mn-ea"/>
                <a:cs typeface="+mn-cs"/>
              </a:rPr>
              <a:t>34.7%</a:t>
            </a:r>
            <a:r>
              <a:rPr lang="en-US" dirty="0"/>
              <a:t> in 2020.</a:t>
            </a:r>
          </a:p>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endParaRPr lang="en-US" baseline="0" dirty="0"/>
          </a:p>
        </p:txBody>
      </p:sp>
      <p:sp>
        <p:nvSpPr>
          <p:cNvPr id="4" name="Slide Number Placeholder 3"/>
          <p:cNvSpPr>
            <a:spLocks noGrp="1"/>
          </p:cNvSpPr>
          <p:nvPr>
            <p:ph type="sldNum" sz="quarter" idx="10"/>
          </p:nvPr>
        </p:nvSpPr>
        <p:spPr/>
        <p:txBody>
          <a:bodyPr/>
          <a:lstStyle/>
          <a:p>
            <a:fld id="{5104204D-A129-834B-B1A3-84C093EE0EB0}" type="slidenum">
              <a:rPr lang="en-US" smtClean="0"/>
              <a:t>14</a:t>
            </a:fld>
            <a:endParaRPr lang="en-US" dirty="0"/>
          </a:p>
        </p:txBody>
      </p:sp>
    </p:spTree>
    <p:extLst>
      <p:ext uri="{BB962C8B-B14F-4D97-AF65-F5344CB8AC3E}">
        <p14:creationId xmlns:p14="http://schemas.microsoft.com/office/powerpoint/2010/main" val="162899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http://www.adatitleiii.com/2016/01/ada-title-iii-lawsuits-continue-to-rise-8-increase-in-2015/ </a:t>
            </a:r>
          </a:p>
          <a:p>
            <a:r>
              <a:rPr lang="en-US" dirty="0"/>
              <a:t>ADA Title III lawsuits increased </a:t>
            </a:r>
          </a:p>
          <a:p>
            <a:pPr lvl="1"/>
            <a:r>
              <a:rPr lang="en-US" dirty="0"/>
              <a:t>63% in 2014 over 2013 (2500 vs. 4700). </a:t>
            </a:r>
          </a:p>
          <a:p>
            <a:pPr lvl="1"/>
            <a:r>
              <a:rPr lang="en-US" dirty="0"/>
              <a:t>Compare Title I suits (1950 in 2014 vs 1877 in 2013).</a:t>
            </a:r>
          </a:p>
          <a:p>
            <a:r>
              <a:rPr lang="en-US" altLang="en-US" dirty="0"/>
              <a:t>In 2016, federal ADA Title III lawsuits were </a:t>
            </a:r>
            <a:r>
              <a:rPr lang="en-US" altLang="en-US" dirty="0">
                <a:solidFill>
                  <a:srgbClr val="FF0000"/>
                </a:solidFill>
              </a:rPr>
              <a:t>up 37% </a:t>
            </a:r>
            <a:r>
              <a:rPr lang="en-US" altLang="en-US" dirty="0"/>
              <a:t>over 2015</a:t>
            </a:r>
          </a:p>
          <a:p>
            <a:r>
              <a:rPr lang="en-US" altLang="en-US" dirty="0"/>
              <a:t>More than 350 website accessibility lawsuits filed in 2015-16 - mostly in FL, PA, CA, NY</a:t>
            </a:r>
          </a:p>
          <a:p>
            <a:r>
              <a:rPr lang="en-US" altLang="en-US" dirty="0"/>
              <a:t>Industries hardest hit are retailers and restaurants; but virtually every industry has been affected </a:t>
            </a:r>
          </a:p>
          <a:p>
            <a:r>
              <a:rPr lang="en-US" altLang="en-US" dirty="0"/>
              <a:t>Hundreds, possibly thousands, of demand letters from 5-6 firms, and more entering the scene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15</a:t>
            </a:fld>
            <a:endParaRPr lang="en-US" dirty="0"/>
          </a:p>
        </p:txBody>
      </p:sp>
    </p:spTree>
    <p:extLst>
      <p:ext uri="{BB962C8B-B14F-4D97-AF65-F5344CB8AC3E}">
        <p14:creationId xmlns:p14="http://schemas.microsoft.com/office/powerpoint/2010/main" val="4152013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http://www.adatitleiii.com/2016/01/ada-title-iii-lawsuits-continue-to-rise-8-increase-in-2015/ </a:t>
            </a:r>
          </a:p>
          <a:p>
            <a:r>
              <a:rPr lang="en-US" dirty="0"/>
              <a:t>ADA Title III lawsuits increased </a:t>
            </a:r>
          </a:p>
          <a:p>
            <a:pPr lvl="1"/>
            <a:r>
              <a:rPr lang="en-US" dirty="0"/>
              <a:t>63% in 2014 over 2013 (2500 vs. 4700). </a:t>
            </a:r>
          </a:p>
          <a:p>
            <a:pPr lvl="1"/>
            <a:r>
              <a:rPr lang="en-US" dirty="0"/>
              <a:t>Compare Title I suits (1950 in 2014 vs 1877 in 2013).</a:t>
            </a:r>
          </a:p>
          <a:p>
            <a:r>
              <a:rPr lang="en-US" altLang="en-US" dirty="0"/>
              <a:t>In 2016, federal ADA Title III lawsuits were </a:t>
            </a:r>
            <a:r>
              <a:rPr lang="en-US" altLang="en-US" dirty="0">
                <a:solidFill>
                  <a:srgbClr val="FF0000"/>
                </a:solidFill>
              </a:rPr>
              <a:t>up 37% </a:t>
            </a:r>
            <a:r>
              <a:rPr lang="en-US" altLang="en-US" dirty="0"/>
              <a:t>over 2015</a:t>
            </a:r>
          </a:p>
          <a:p>
            <a:r>
              <a:rPr lang="en-US" altLang="en-US" dirty="0"/>
              <a:t>More than 350 website accessibility lawsuits filed in 2015-16 - mostly in FL, PA, CA, NY</a:t>
            </a:r>
          </a:p>
          <a:p>
            <a:r>
              <a:rPr lang="en-US" altLang="en-US" dirty="0"/>
              <a:t>Industries hardest hit are retailers and restaurants; but virtually every industry has been affected </a:t>
            </a:r>
          </a:p>
          <a:p>
            <a:r>
              <a:rPr lang="en-US" altLang="en-US" dirty="0"/>
              <a:t>Hundreds, possibly thousands, of demand letters from 5-6 firms, and more entering the scene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16</a:t>
            </a:fld>
            <a:endParaRPr lang="en-US" dirty="0"/>
          </a:p>
        </p:txBody>
      </p:sp>
    </p:spTree>
    <p:extLst>
      <p:ext uri="{BB962C8B-B14F-4D97-AF65-F5344CB8AC3E}">
        <p14:creationId xmlns:p14="http://schemas.microsoft.com/office/powerpoint/2010/main" val="426014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http://www.adatitleiii.com/2016/01/ada-title-iii-lawsuits-continue-to-rise-8-increase-in-2015/ </a:t>
            </a:r>
          </a:p>
          <a:p>
            <a:r>
              <a:rPr lang="en-US" dirty="0"/>
              <a:t>ADA Title III lawsuits increased </a:t>
            </a:r>
          </a:p>
          <a:p>
            <a:pPr lvl="1"/>
            <a:r>
              <a:rPr lang="en-US" dirty="0"/>
              <a:t>63% in 2014 over 2013 (2500 vs. 4700). </a:t>
            </a:r>
          </a:p>
          <a:p>
            <a:pPr lvl="1"/>
            <a:r>
              <a:rPr lang="en-US" dirty="0"/>
              <a:t>Compare Title I suits (1950 in 2014 vs 1877 in 2013).</a:t>
            </a:r>
          </a:p>
          <a:p>
            <a:r>
              <a:rPr lang="en-US" altLang="en-US" dirty="0"/>
              <a:t>In 2016, federal ADA Title III lawsuits were </a:t>
            </a:r>
            <a:r>
              <a:rPr lang="en-US" altLang="en-US" dirty="0">
                <a:solidFill>
                  <a:srgbClr val="FF0000"/>
                </a:solidFill>
              </a:rPr>
              <a:t>up 37% </a:t>
            </a:r>
            <a:r>
              <a:rPr lang="en-US" altLang="en-US" dirty="0"/>
              <a:t>over 2015</a:t>
            </a:r>
          </a:p>
          <a:p>
            <a:r>
              <a:rPr lang="en-US" altLang="en-US" dirty="0"/>
              <a:t>More than 350 website accessibility lawsuits filed in 2015-16 - mostly in FL, PA, CA, NY</a:t>
            </a:r>
          </a:p>
          <a:p>
            <a:r>
              <a:rPr lang="en-US" altLang="en-US" dirty="0"/>
              <a:t>Industries hardest hit are retailers and restaurants; but virtually every industry has been affected </a:t>
            </a:r>
          </a:p>
          <a:p>
            <a:r>
              <a:rPr lang="en-US" altLang="en-US" dirty="0"/>
              <a:t>Hundreds, possibly thousands, of demand letters from 5-6 firms, and more entering the scene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17</a:t>
            </a:fld>
            <a:endParaRPr lang="en-US" dirty="0"/>
          </a:p>
        </p:txBody>
      </p:sp>
    </p:spTree>
    <p:extLst>
      <p:ext uri="{BB962C8B-B14F-4D97-AF65-F5344CB8AC3E}">
        <p14:creationId xmlns:p14="http://schemas.microsoft.com/office/powerpoint/2010/main" val="1409729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http://www.adatitleiii.com/2016/01/ada-title-iii-lawsuits-continue-to-rise-8-increase-in-2015/ </a:t>
            </a:r>
          </a:p>
          <a:p>
            <a:r>
              <a:rPr lang="en-US" dirty="0"/>
              <a:t>ADA Title III lawsuits increased </a:t>
            </a:r>
          </a:p>
          <a:p>
            <a:pPr lvl="1"/>
            <a:r>
              <a:rPr lang="en-US" dirty="0"/>
              <a:t>63% in 2014 over 2013 (2500 vs. 4700). </a:t>
            </a:r>
          </a:p>
          <a:p>
            <a:pPr lvl="1"/>
            <a:r>
              <a:rPr lang="en-US" dirty="0"/>
              <a:t>Compare Title I suits (1950 in 2014 vs 1877 in 2013).</a:t>
            </a:r>
          </a:p>
          <a:p>
            <a:r>
              <a:rPr lang="en-US" altLang="en-US" dirty="0"/>
              <a:t>In 2016, federal ADA Title III lawsuits were </a:t>
            </a:r>
            <a:r>
              <a:rPr lang="en-US" altLang="en-US" dirty="0">
                <a:solidFill>
                  <a:srgbClr val="FF0000"/>
                </a:solidFill>
              </a:rPr>
              <a:t>up 37% </a:t>
            </a:r>
            <a:r>
              <a:rPr lang="en-US" altLang="en-US" dirty="0"/>
              <a:t>over 2015</a:t>
            </a:r>
          </a:p>
          <a:p>
            <a:r>
              <a:rPr lang="en-US" altLang="en-US" dirty="0"/>
              <a:t>More than 350 website accessibility lawsuits filed in 2015-16 - mostly in FL, PA, CA, NY</a:t>
            </a:r>
          </a:p>
          <a:p>
            <a:r>
              <a:rPr lang="en-US" altLang="en-US" dirty="0"/>
              <a:t>Industries hardest hit are retailers and restaurants; but virtually every industry has been affected </a:t>
            </a:r>
          </a:p>
          <a:p>
            <a:r>
              <a:rPr lang="en-US" altLang="en-US" dirty="0"/>
              <a:t>Hundreds, possibly thousands, of demand letters from 5-6 firms, and more entering the scene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18</a:t>
            </a:fld>
            <a:endParaRPr lang="en-US" dirty="0"/>
          </a:p>
        </p:txBody>
      </p:sp>
    </p:spTree>
    <p:extLst>
      <p:ext uri="{BB962C8B-B14F-4D97-AF65-F5344CB8AC3E}">
        <p14:creationId xmlns:p14="http://schemas.microsoft.com/office/powerpoint/2010/main" val="295273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r>
              <a:rPr lang="en-US" baseline="0" dirty="0"/>
              <a:t>Backing table with the alternative for the chart.</a:t>
            </a:r>
          </a:p>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r>
              <a:rPr lang="en-US" baseline="0" dirty="0"/>
              <a:t>Model assumes overall ADA Title III litigation grows at </a:t>
            </a:r>
            <a:r>
              <a:rPr lang="en-US" sz="1200" b="0" i="0" u="none" strike="noStrike" kern="1200" dirty="0">
                <a:solidFill>
                  <a:schemeClr val="tx1"/>
                </a:solidFill>
                <a:effectLst/>
                <a:latin typeface="+mn-lt"/>
                <a:ea typeface="+mn-ea"/>
                <a:cs typeface="+mn-cs"/>
              </a:rPr>
              <a:t>17.2%, ADA Title III Digital Accessibility Litigations grows by 139.0%</a:t>
            </a:r>
            <a:r>
              <a:rPr lang="en-US" dirty="0"/>
              <a:t> in 2018, </a:t>
            </a:r>
            <a:r>
              <a:rPr lang="en-US" sz="1200" b="0" i="0" u="none" strike="noStrike" kern="1200" dirty="0">
                <a:solidFill>
                  <a:schemeClr val="tx1"/>
                </a:solidFill>
                <a:effectLst/>
                <a:latin typeface="+mn-lt"/>
                <a:ea typeface="+mn-ea"/>
                <a:cs typeface="+mn-cs"/>
              </a:rPr>
              <a:t>69.5%</a:t>
            </a:r>
            <a:r>
              <a:rPr lang="en-US" dirty="0"/>
              <a:t> in 2019 and </a:t>
            </a:r>
            <a:r>
              <a:rPr lang="en-US" sz="1200" b="0" i="0" u="none" strike="noStrike" kern="1200" dirty="0">
                <a:solidFill>
                  <a:schemeClr val="tx1"/>
                </a:solidFill>
                <a:effectLst/>
                <a:latin typeface="+mn-lt"/>
                <a:ea typeface="+mn-ea"/>
                <a:cs typeface="+mn-cs"/>
              </a:rPr>
              <a:t>34.7%</a:t>
            </a:r>
            <a:r>
              <a:rPr lang="en-US" dirty="0"/>
              <a:t> in 2020.</a:t>
            </a:r>
          </a:p>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 typeface="Wingdings" pitchFamily="2" charset="2"/>
              <a:buNone/>
              <a:tabLst/>
              <a:defRPr/>
            </a:pPr>
            <a:endParaRPr lang="en-US" baseline="0" dirty="0"/>
          </a:p>
        </p:txBody>
      </p:sp>
      <p:sp>
        <p:nvSpPr>
          <p:cNvPr id="4" name="Slide Number Placeholder 3"/>
          <p:cNvSpPr>
            <a:spLocks noGrp="1"/>
          </p:cNvSpPr>
          <p:nvPr>
            <p:ph type="sldNum" sz="quarter" idx="10"/>
          </p:nvPr>
        </p:nvSpPr>
        <p:spPr/>
        <p:txBody>
          <a:bodyPr/>
          <a:lstStyle/>
          <a:p>
            <a:fld id="{5104204D-A129-834B-B1A3-84C093EE0EB0}" type="slidenum">
              <a:rPr lang="en-US" smtClean="0"/>
              <a:t>19</a:t>
            </a:fld>
            <a:endParaRPr lang="en-US" dirty="0"/>
          </a:p>
        </p:txBody>
      </p:sp>
    </p:spTree>
    <p:extLst>
      <p:ext uri="{BB962C8B-B14F-4D97-AF65-F5344CB8AC3E}">
        <p14:creationId xmlns:p14="http://schemas.microsoft.com/office/powerpoint/2010/main" val="332878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Industries hardest hit are retailers and restaurants (hit with close to 200 lawsuits in 2016); but virtually every industry has been affected</a:t>
            </a:r>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20</a:t>
            </a:fld>
            <a:endParaRPr lang="en-US" dirty="0"/>
          </a:p>
        </p:txBody>
      </p:sp>
    </p:spTree>
    <p:extLst>
      <p:ext uri="{BB962C8B-B14F-4D97-AF65-F5344CB8AC3E}">
        <p14:creationId xmlns:p14="http://schemas.microsoft.com/office/powerpoint/2010/main" val="68044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http://www.adatitleiii.com/2016/01/ada-title-iii-lawsuits-continue-to-rise-8-increase-in-2015/ </a:t>
            </a:r>
          </a:p>
          <a:p>
            <a:r>
              <a:rPr lang="en-US" dirty="0"/>
              <a:t>ADA Title III lawsuits increased </a:t>
            </a:r>
          </a:p>
          <a:p>
            <a:pPr lvl="1"/>
            <a:r>
              <a:rPr lang="en-US" dirty="0"/>
              <a:t>63% in 2014 over 2013 (2500 vs. 4700). </a:t>
            </a:r>
          </a:p>
          <a:p>
            <a:pPr lvl="1"/>
            <a:r>
              <a:rPr lang="en-US" dirty="0"/>
              <a:t>Compare Title I suits (1950 in 2014 vs 1877 in 2013).</a:t>
            </a:r>
          </a:p>
          <a:p>
            <a:r>
              <a:rPr lang="en-US" altLang="en-US" dirty="0"/>
              <a:t>In 2016, federal ADA Title III lawsuits were </a:t>
            </a:r>
            <a:r>
              <a:rPr lang="en-US" altLang="en-US" dirty="0">
                <a:solidFill>
                  <a:srgbClr val="FF0000"/>
                </a:solidFill>
              </a:rPr>
              <a:t>up 37% </a:t>
            </a:r>
            <a:r>
              <a:rPr lang="en-US" altLang="en-US" dirty="0"/>
              <a:t>over 2015</a:t>
            </a:r>
          </a:p>
          <a:p>
            <a:r>
              <a:rPr lang="en-US" altLang="en-US" dirty="0"/>
              <a:t>More than 350 website accessibility lawsuits filed in 2015-16 - mostly in FL, PA, CA, NY</a:t>
            </a:r>
          </a:p>
          <a:p>
            <a:r>
              <a:rPr lang="en-US" altLang="en-US" dirty="0"/>
              <a:t>Industries hardest hit are retailers and restaurants; but virtually every industry has been affected </a:t>
            </a:r>
          </a:p>
          <a:p>
            <a:r>
              <a:rPr lang="en-US" altLang="en-US" dirty="0"/>
              <a:t>Hundreds, possibly thousands, of demand letters from 5-6 firms, and more entering the scene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21</a:t>
            </a:fld>
            <a:endParaRPr lang="en-US" dirty="0"/>
          </a:p>
        </p:txBody>
      </p:sp>
    </p:spTree>
    <p:extLst>
      <p:ext uri="{BB962C8B-B14F-4D97-AF65-F5344CB8AC3E}">
        <p14:creationId xmlns:p14="http://schemas.microsoft.com/office/powerpoint/2010/main" val="2598730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r>
              <a:rPr lang="en-US" dirty="0"/>
              <a:t>CSUN 2017 Assistive Technology Conference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ctrTitle" hasCustomPrompt="1"/>
          </p:nvPr>
        </p:nvSpPr>
        <p:spPr>
          <a:xfrm>
            <a:off x="4779818" y="1122363"/>
            <a:ext cx="5888182" cy="2387600"/>
          </a:xfrm>
        </p:spPr>
        <p:txBody>
          <a:bodyPr anchor="b">
            <a:normAutofit/>
          </a:bodyPr>
          <a:lstStyle>
            <a:lvl1pPr algn="ctr">
              <a:defRPr sz="5400" b="1" i="0">
                <a:solidFill>
                  <a:schemeClr val="tx1"/>
                </a:solidFill>
                <a:latin typeface="Arial Black" charset="0"/>
                <a:ea typeface="Arial Black" charset="0"/>
                <a:cs typeface="Arial Black" charset="0"/>
              </a:defRPr>
            </a:lvl1pPr>
          </a:lstStyle>
          <a:p>
            <a:r>
              <a:rPr lang="en-US" dirty="0"/>
              <a:t>CLICK TO EDIT MASTER TITLE STYLE</a:t>
            </a:r>
          </a:p>
        </p:txBody>
      </p:sp>
      <p:sp>
        <p:nvSpPr>
          <p:cNvPr id="3" name="Subtitle 2"/>
          <p:cNvSpPr>
            <a:spLocks noGrp="1"/>
          </p:cNvSpPr>
          <p:nvPr>
            <p:ph type="subTitle" idx="1"/>
          </p:nvPr>
        </p:nvSpPr>
        <p:spPr>
          <a:xfrm>
            <a:off x="4779818" y="3602038"/>
            <a:ext cx="5888182" cy="1655762"/>
          </a:xfrm>
        </p:spPr>
        <p:txBody>
          <a:bodyPr/>
          <a:lstStyle>
            <a:lvl1pPr marL="0" indent="0" algn="ctr">
              <a:buNone/>
              <a:defRPr sz="2400" b="0" i="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4779818" y="6356349"/>
            <a:ext cx="2743200" cy="365125"/>
          </a:xfrm>
          <a:prstGeom prst="rect">
            <a:avLst/>
          </a:prstGeom>
        </p:spPr>
        <p:txBody>
          <a:bodyPr/>
          <a:lstStyle>
            <a:lvl1pPr>
              <a:defRPr b="0" i="0">
                <a:latin typeface="Arial" charset="0"/>
                <a:ea typeface="Arial" charset="0"/>
                <a:cs typeface="Arial" charset="0"/>
              </a:defRPr>
            </a:lvl1pPr>
          </a:lstStyle>
          <a:p>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38327" y="5479676"/>
            <a:ext cx="681018" cy="1188570"/>
          </a:xfrm>
          <a:prstGeom prst="rect">
            <a:avLst/>
          </a:prstGeom>
        </p:spPr>
      </p:pic>
    </p:spTree>
    <p:extLst>
      <p:ext uri="{BB962C8B-B14F-4D97-AF65-F5344CB8AC3E}">
        <p14:creationId xmlns:p14="http://schemas.microsoft.com/office/powerpoint/2010/main" val="17326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57807"/>
            <a:ext cx="10515600" cy="637198"/>
          </a:xfrm>
        </p:spPr>
        <p:txBody>
          <a:bodyPr anchor="b">
            <a:noAutofit/>
          </a:bodyPr>
          <a:lstStyle>
            <a:lvl1pPr>
              <a:defRPr sz="3600" b="1" i="0">
                <a:solidFill>
                  <a:schemeClr val="tx1"/>
                </a:solidFill>
                <a:latin typeface="Arial Black" charset="0"/>
                <a:ea typeface="Arial Black" charset="0"/>
                <a:cs typeface="Arial Black" charset="0"/>
              </a:defRPr>
            </a:lvl1pPr>
          </a:lstStyle>
          <a:p>
            <a:r>
              <a:rPr lang="en-US" dirty="0"/>
              <a:t>CLICK TO EDIT MASTER TITLE STYLE</a:t>
            </a:r>
          </a:p>
        </p:txBody>
      </p:sp>
      <p:sp>
        <p:nvSpPr>
          <p:cNvPr id="3" name="Content Placeholder 2"/>
          <p:cNvSpPr>
            <a:spLocks noGrp="1"/>
          </p:cNvSpPr>
          <p:nvPr>
            <p:ph idx="1" hasCustomPrompt="1"/>
          </p:nvPr>
        </p:nvSpPr>
        <p:spPr>
          <a:xfrm>
            <a:off x="838200" y="1644161"/>
            <a:ext cx="10515600" cy="4532801"/>
          </a:xfrm>
        </p:spPr>
        <p:txBody>
          <a:bodyPr>
            <a:noAutofit/>
          </a:bodyPr>
          <a:lstStyle>
            <a:lvl1pPr>
              <a:spcBef>
                <a:spcPts val="1000"/>
              </a:spcBef>
              <a:buClr>
                <a:srgbClr val="3359EC"/>
              </a:buClr>
              <a:defRPr b="0" i="0">
                <a:solidFill>
                  <a:schemeClr val="tx1"/>
                </a:solidFill>
                <a:latin typeface="Arial" charset="0"/>
                <a:ea typeface="Arial" charset="0"/>
                <a:cs typeface="Arial" charset="0"/>
              </a:defRPr>
            </a:lvl1pPr>
            <a:lvl2pPr>
              <a:spcBef>
                <a:spcPts val="1000"/>
              </a:spcBef>
              <a:buClr>
                <a:srgbClr val="3359EC"/>
              </a:buClr>
              <a:defRPr b="0" i="0">
                <a:solidFill>
                  <a:schemeClr val="tx1"/>
                </a:solidFill>
                <a:latin typeface="Arial" charset="0"/>
                <a:ea typeface="Arial" charset="0"/>
                <a:cs typeface="Arial" charset="0"/>
              </a:defRPr>
            </a:lvl2pPr>
            <a:lvl3pPr>
              <a:spcBef>
                <a:spcPts val="1000"/>
              </a:spcBef>
              <a:buClr>
                <a:srgbClr val="3359EC"/>
              </a:buClr>
              <a:defRPr b="0" i="0">
                <a:solidFill>
                  <a:schemeClr val="tx1"/>
                </a:solidFill>
                <a:latin typeface="Arial" charset="0"/>
                <a:ea typeface="Arial" charset="0"/>
                <a:cs typeface="Arial" charset="0"/>
              </a:defRPr>
            </a:lvl3pPr>
            <a:lvl4pPr>
              <a:spcBef>
                <a:spcPts val="1000"/>
              </a:spcBef>
              <a:buClr>
                <a:srgbClr val="3359EC"/>
              </a:buClr>
              <a:defRPr b="0" i="0">
                <a:solidFill>
                  <a:schemeClr val="tx1"/>
                </a:solidFill>
                <a:latin typeface="Arial" charset="0"/>
                <a:ea typeface="Arial" charset="0"/>
                <a:cs typeface="Arial" charset="0"/>
              </a:defRPr>
            </a:lvl4pPr>
            <a:lvl5pPr>
              <a:spcBef>
                <a:spcPts val="1000"/>
              </a:spcBef>
              <a:buClr>
                <a:srgbClr val="3359EC"/>
              </a:buClr>
              <a:defRPr b="0" i="0">
                <a:solidFill>
                  <a:schemeClr val="tx1"/>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3685309" y="6356350"/>
            <a:ext cx="4821381" cy="365125"/>
          </a:xfrm>
          <a:prstGeom prst="rect">
            <a:avLst/>
          </a:prstGeom>
        </p:spPr>
        <p:txBody>
          <a:bodyPr vert="horz" lIns="91440" tIns="45720" rIns="91440" bIns="45720" rtlCol="0" anchor="ctr"/>
          <a:lstStyle>
            <a:lvl1pPr algn="ctr">
              <a:defRPr sz="1100" baseline="0">
                <a:solidFill>
                  <a:schemeClr val="tx1">
                    <a:tint val="75000"/>
                  </a:schemeClr>
                </a:solidFill>
              </a:defRPr>
            </a:lvl1p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8"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030EA8A-DA75-3443-B9EE-A63E33F4F203}" type="slidenum">
              <a:rPr lang="en-US" smtClean="0">
                <a:solidFill>
                  <a:srgbClr val="585858">
                    <a:tint val="75000"/>
                  </a:srgbClr>
                </a:solidFill>
              </a:rPr>
              <a:pPr/>
              <a:t>‹#›</a:t>
            </a:fld>
            <a:endParaRPr lang="en-US" dirty="0">
              <a:solidFill>
                <a:srgbClr val="585858">
                  <a:tint val="75000"/>
                </a:srgbClr>
              </a:solidFill>
            </a:endParaRPr>
          </a:p>
        </p:txBody>
      </p:sp>
      <p:sp>
        <p:nvSpPr>
          <p:cNvPr id="11" name="Subtitle 2"/>
          <p:cNvSpPr>
            <a:spLocks noGrp="1"/>
          </p:cNvSpPr>
          <p:nvPr>
            <p:ph type="subTitle" idx="10"/>
          </p:nvPr>
        </p:nvSpPr>
        <p:spPr>
          <a:xfrm>
            <a:off x="838200" y="1107373"/>
            <a:ext cx="10515600" cy="369276"/>
          </a:xfrm>
        </p:spPr>
        <p:txBody>
          <a:bodyPr anchor="ctr"/>
          <a:lstStyle>
            <a:lvl1pPr marL="0" indent="0" algn="l">
              <a:buNone/>
              <a:defRPr sz="2400" b="0" i="1">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descr="Level Access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4365" y="6302169"/>
            <a:ext cx="1048265" cy="419306"/>
          </a:xfrm>
          <a:prstGeom prst="rect">
            <a:avLst/>
          </a:prstGeom>
        </p:spPr>
      </p:pic>
      <p:sp>
        <p:nvSpPr>
          <p:cNvPr id="9" name="Rectangle 8"/>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6" descr="Seyfarth Shaw Logo">
            <a:extLst>
              <a:ext uri="{FF2B5EF4-FFF2-40B4-BE49-F238E27FC236}">
                <a16:creationId xmlns:a16="http://schemas.microsoft.com/office/drawing/2014/main" id="{C1F8BBD3-0900-2C4F-9951-EDD4630D15A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7018" y="6296189"/>
            <a:ext cx="2031700" cy="42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0073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57807"/>
            <a:ext cx="10515600" cy="637198"/>
          </a:xfrm>
        </p:spPr>
        <p:txBody>
          <a:bodyPr anchor="b">
            <a:noAutofit/>
          </a:bodyPr>
          <a:lstStyle>
            <a:lvl1pPr>
              <a:defRPr sz="3600" b="1" i="0">
                <a:solidFill>
                  <a:schemeClr val="tx1"/>
                </a:solidFill>
                <a:latin typeface="Arial Black" charset="0"/>
                <a:ea typeface="Arial Black" charset="0"/>
                <a:cs typeface="Arial Black" charset="0"/>
              </a:defRPr>
            </a:lvl1pPr>
          </a:lstStyle>
          <a:p>
            <a:r>
              <a:rPr lang="en-US" dirty="0"/>
              <a:t>CLICK TO EDIT MASTER TITLE STYLE</a:t>
            </a:r>
          </a:p>
        </p:txBody>
      </p:sp>
      <p:sp>
        <p:nvSpPr>
          <p:cNvPr id="10" name="Subtitle 2"/>
          <p:cNvSpPr>
            <a:spLocks noGrp="1"/>
          </p:cNvSpPr>
          <p:nvPr>
            <p:ph type="subTitle" idx="10"/>
          </p:nvPr>
        </p:nvSpPr>
        <p:spPr>
          <a:xfrm>
            <a:off x="838200" y="1107373"/>
            <a:ext cx="10515600" cy="369276"/>
          </a:xfrm>
        </p:spPr>
        <p:txBody>
          <a:bodyPr anchor="ctr"/>
          <a:lstStyle>
            <a:lvl1pPr marL="0" indent="0" algn="l">
              <a:buNone/>
              <a:defRPr sz="2400" b="0" i="1">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Rectangle 8"/>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a:extLst>
              <a:ext uri="{FF2B5EF4-FFF2-40B4-BE49-F238E27FC236}">
                <a16:creationId xmlns:a16="http://schemas.microsoft.com/office/drawing/2014/main" id="{8DC8B08B-2723-B643-9458-38E3D7012040}"/>
              </a:ext>
            </a:extLst>
          </p:cNvPr>
          <p:cNvSpPr>
            <a:spLocks noGrp="1"/>
          </p:cNvSpPr>
          <p:nvPr>
            <p:ph type="ftr" sz="quarter" idx="3"/>
          </p:nvPr>
        </p:nvSpPr>
        <p:spPr>
          <a:xfrm>
            <a:off x="3685309" y="6356350"/>
            <a:ext cx="4821381" cy="365125"/>
          </a:xfrm>
          <a:prstGeom prst="rect">
            <a:avLst/>
          </a:prstGeom>
        </p:spPr>
        <p:txBody>
          <a:bodyPr vert="horz" lIns="91440" tIns="45720" rIns="91440" bIns="45720" rtlCol="0" anchor="ctr"/>
          <a:lstStyle>
            <a:lvl1pPr algn="ctr">
              <a:defRPr sz="1100" baseline="0">
                <a:solidFill>
                  <a:schemeClr val="tx1">
                    <a:tint val="75000"/>
                  </a:schemeClr>
                </a:solidFill>
              </a:defRPr>
            </a:lvl1p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16" name="Slide Number Placeholder 5">
            <a:extLst>
              <a:ext uri="{FF2B5EF4-FFF2-40B4-BE49-F238E27FC236}">
                <a16:creationId xmlns:a16="http://schemas.microsoft.com/office/drawing/2014/main" id="{089D5CFB-A7E4-354E-9A84-FCCC2A73A6D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030EA8A-DA75-3443-B9EE-A63E33F4F203}" type="slidenum">
              <a:rPr lang="en-US" smtClean="0">
                <a:solidFill>
                  <a:srgbClr val="585858">
                    <a:tint val="75000"/>
                  </a:srgbClr>
                </a:solidFill>
              </a:rPr>
              <a:pPr/>
              <a:t>‹#›</a:t>
            </a:fld>
            <a:endParaRPr lang="en-US" dirty="0">
              <a:solidFill>
                <a:srgbClr val="585858">
                  <a:tint val="75000"/>
                </a:srgbClr>
              </a:solidFill>
            </a:endParaRPr>
          </a:p>
        </p:txBody>
      </p:sp>
      <p:pic>
        <p:nvPicPr>
          <p:cNvPr id="17" name="Picture 16" descr="Level Access logo">
            <a:extLst>
              <a:ext uri="{FF2B5EF4-FFF2-40B4-BE49-F238E27FC236}">
                <a16:creationId xmlns:a16="http://schemas.microsoft.com/office/drawing/2014/main" id="{02970D17-B9DC-5F43-BEE2-17F120A6C3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4365" y="6302169"/>
            <a:ext cx="1048265" cy="419306"/>
          </a:xfrm>
          <a:prstGeom prst="rect">
            <a:avLst/>
          </a:prstGeom>
        </p:spPr>
      </p:pic>
      <p:pic>
        <p:nvPicPr>
          <p:cNvPr id="19" name="Picture 6" descr="Seyfarth Shaw Logo">
            <a:extLst>
              <a:ext uri="{FF2B5EF4-FFF2-40B4-BE49-F238E27FC236}">
                <a16:creationId xmlns:a16="http://schemas.microsoft.com/office/drawing/2014/main" id="{36BD979E-C0EC-D346-BE02-17A8EDF842D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7018" y="6296189"/>
            <a:ext cx="2031700" cy="42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52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Content">
    <p:spTree>
      <p:nvGrpSpPr>
        <p:cNvPr id="1" name=""/>
        <p:cNvGrpSpPr/>
        <p:nvPr/>
      </p:nvGrpSpPr>
      <p:grpSpPr>
        <a:xfrm>
          <a:off x="0" y="0"/>
          <a:ext cx="0" cy="0"/>
          <a:chOff x="0" y="0"/>
          <a:chExt cx="0" cy="0"/>
        </a:xfrm>
      </p:grpSpPr>
      <p:sp>
        <p:nvSpPr>
          <p:cNvPr id="4" name="Rectangle 3"/>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457403"/>
            <a:ext cx="10515600" cy="637198"/>
          </a:xfrm>
        </p:spPr>
        <p:txBody>
          <a:bodyPr anchor="b">
            <a:noAutofit/>
          </a:bodyPr>
          <a:lstStyle>
            <a:lvl1pPr>
              <a:defRPr sz="3600" b="1" i="0">
                <a:solidFill>
                  <a:schemeClr val="tx1"/>
                </a:solidFill>
                <a:latin typeface="Arial Black" charset="0"/>
                <a:ea typeface="Arial Black" charset="0"/>
                <a:cs typeface="Arial Black" charset="0"/>
              </a:defRPr>
            </a:lvl1pPr>
          </a:lstStyle>
          <a:p>
            <a:r>
              <a:rPr lang="en-US" dirty="0"/>
              <a:t>CLICK TO EDIT MASTER TITLE STYLE</a:t>
            </a:r>
          </a:p>
        </p:txBody>
      </p:sp>
      <p:sp>
        <p:nvSpPr>
          <p:cNvPr id="3" name="Content Placeholder 2"/>
          <p:cNvSpPr>
            <a:spLocks noGrp="1"/>
          </p:cNvSpPr>
          <p:nvPr>
            <p:ph idx="1" hasCustomPrompt="1"/>
          </p:nvPr>
        </p:nvSpPr>
        <p:spPr>
          <a:xfrm>
            <a:off x="838200" y="1644161"/>
            <a:ext cx="5140569" cy="4532801"/>
          </a:xfrm>
        </p:spPr>
        <p:txBody>
          <a:bodyPr>
            <a:noAutofit/>
          </a:bodyPr>
          <a:lstStyle>
            <a:lvl1pPr>
              <a:spcBef>
                <a:spcPts val="1000"/>
              </a:spcBef>
              <a:buClr>
                <a:srgbClr val="3359EC"/>
              </a:buClr>
              <a:defRPr b="0" i="0">
                <a:solidFill>
                  <a:schemeClr val="tx1"/>
                </a:solidFill>
                <a:latin typeface="Arial" charset="0"/>
                <a:ea typeface="Arial" charset="0"/>
                <a:cs typeface="Arial" charset="0"/>
              </a:defRPr>
            </a:lvl1pPr>
            <a:lvl2pPr>
              <a:spcBef>
                <a:spcPts val="1000"/>
              </a:spcBef>
              <a:buClr>
                <a:srgbClr val="3359EC"/>
              </a:buClr>
              <a:defRPr b="0" i="0">
                <a:solidFill>
                  <a:schemeClr val="tx1"/>
                </a:solidFill>
                <a:latin typeface="Arial" charset="0"/>
                <a:ea typeface="Arial" charset="0"/>
                <a:cs typeface="Arial" charset="0"/>
              </a:defRPr>
            </a:lvl2pPr>
            <a:lvl3pPr>
              <a:spcBef>
                <a:spcPts val="1000"/>
              </a:spcBef>
              <a:buClr>
                <a:srgbClr val="3359EC"/>
              </a:buClr>
              <a:defRPr b="0" i="0">
                <a:solidFill>
                  <a:schemeClr val="tx1"/>
                </a:solidFill>
                <a:latin typeface="Arial" charset="0"/>
                <a:ea typeface="Arial" charset="0"/>
                <a:cs typeface="Arial" charset="0"/>
              </a:defRPr>
            </a:lvl3pPr>
            <a:lvl4pPr>
              <a:spcBef>
                <a:spcPts val="1000"/>
              </a:spcBef>
              <a:buClr>
                <a:srgbClr val="3359EC"/>
              </a:buClr>
              <a:defRPr b="0" i="0">
                <a:solidFill>
                  <a:schemeClr val="tx1"/>
                </a:solidFill>
                <a:latin typeface="Arial" charset="0"/>
                <a:ea typeface="Arial" charset="0"/>
                <a:cs typeface="Arial" charset="0"/>
              </a:defRPr>
            </a:lvl4pPr>
            <a:lvl5pPr>
              <a:spcBef>
                <a:spcPts val="1000"/>
              </a:spcBef>
              <a:buClr>
                <a:srgbClr val="3359EC"/>
              </a:buClr>
              <a:defRPr b="0" i="0">
                <a:solidFill>
                  <a:schemeClr val="tx1"/>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ubtitle 2"/>
          <p:cNvSpPr>
            <a:spLocks noGrp="1"/>
          </p:cNvSpPr>
          <p:nvPr>
            <p:ph type="subTitle" idx="10"/>
          </p:nvPr>
        </p:nvSpPr>
        <p:spPr>
          <a:xfrm>
            <a:off x="838200" y="1107373"/>
            <a:ext cx="10515600" cy="369276"/>
          </a:xfrm>
        </p:spPr>
        <p:txBody>
          <a:bodyPr anchor="ctr"/>
          <a:lstStyle>
            <a:lvl1pPr marL="0" indent="0" algn="l">
              <a:buNone/>
              <a:defRPr sz="2400" b="0" i="1">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Content Placeholder 2"/>
          <p:cNvSpPr>
            <a:spLocks noGrp="1"/>
          </p:cNvSpPr>
          <p:nvPr>
            <p:ph idx="11" hasCustomPrompt="1"/>
          </p:nvPr>
        </p:nvSpPr>
        <p:spPr>
          <a:xfrm>
            <a:off x="6101863" y="1644161"/>
            <a:ext cx="5251938" cy="4532801"/>
          </a:xfrm>
        </p:spPr>
        <p:txBody>
          <a:bodyPr>
            <a:noAutofit/>
          </a:bodyPr>
          <a:lstStyle>
            <a:lvl1pPr>
              <a:spcBef>
                <a:spcPts val="1000"/>
              </a:spcBef>
              <a:buClr>
                <a:srgbClr val="3359EC"/>
              </a:buClr>
              <a:defRPr b="0" i="0">
                <a:solidFill>
                  <a:schemeClr val="tx1"/>
                </a:solidFill>
                <a:latin typeface="Arial" charset="0"/>
                <a:ea typeface="Arial" charset="0"/>
                <a:cs typeface="Arial" charset="0"/>
              </a:defRPr>
            </a:lvl1pPr>
            <a:lvl2pPr>
              <a:spcBef>
                <a:spcPts val="1000"/>
              </a:spcBef>
              <a:buClr>
                <a:srgbClr val="3359EC"/>
              </a:buClr>
              <a:defRPr b="0" i="0">
                <a:solidFill>
                  <a:schemeClr val="tx1"/>
                </a:solidFill>
                <a:latin typeface="Arial" charset="0"/>
                <a:ea typeface="Arial" charset="0"/>
                <a:cs typeface="Arial" charset="0"/>
              </a:defRPr>
            </a:lvl2pPr>
            <a:lvl3pPr>
              <a:spcBef>
                <a:spcPts val="1000"/>
              </a:spcBef>
              <a:buClr>
                <a:srgbClr val="3359EC"/>
              </a:buClr>
              <a:defRPr b="0" i="0">
                <a:solidFill>
                  <a:schemeClr val="tx1"/>
                </a:solidFill>
                <a:latin typeface="Arial" charset="0"/>
                <a:ea typeface="Arial" charset="0"/>
                <a:cs typeface="Arial" charset="0"/>
              </a:defRPr>
            </a:lvl3pPr>
            <a:lvl4pPr>
              <a:spcBef>
                <a:spcPts val="1000"/>
              </a:spcBef>
              <a:buClr>
                <a:srgbClr val="3359EC"/>
              </a:buClr>
              <a:defRPr b="0" i="0">
                <a:solidFill>
                  <a:schemeClr val="tx1"/>
                </a:solidFill>
                <a:latin typeface="Arial" charset="0"/>
                <a:ea typeface="Arial" charset="0"/>
                <a:cs typeface="Arial" charset="0"/>
              </a:defRPr>
            </a:lvl4pPr>
            <a:lvl5pPr>
              <a:spcBef>
                <a:spcPts val="1000"/>
              </a:spcBef>
              <a:buClr>
                <a:srgbClr val="3359EC"/>
              </a:buClr>
              <a:defRPr b="0" i="0">
                <a:solidFill>
                  <a:schemeClr val="tx1"/>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7127D9E9-CCC5-B14F-8A66-A181233A4274}"/>
              </a:ext>
            </a:extLst>
          </p:cNvPr>
          <p:cNvSpPr>
            <a:spLocks noGrp="1"/>
          </p:cNvSpPr>
          <p:nvPr>
            <p:ph type="ftr" sz="quarter" idx="3"/>
          </p:nvPr>
        </p:nvSpPr>
        <p:spPr>
          <a:xfrm>
            <a:off x="3685309" y="6356350"/>
            <a:ext cx="4821381" cy="365125"/>
          </a:xfrm>
          <a:prstGeom prst="rect">
            <a:avLst/>
          </a:prstGeom>
        </p:spPr>
        <p:txBody>
          <a:bodyPr vert="horz" lIns="91440" tIns="45720" rIns="91440" bIns="45720" rtlCol="0" anchor="ctr"/>
          <a:lstStyle>
            <a:lvl1pPr algn="ctr">
              <a:defRPr sz="1100" baseline="0">
                <a:solidFill>
                  <a:schemeClr val="tx1">
                    <a:tint val="75000"/>
                  </a:schemeClr>
                </a:solidFill>
              </a:defRPr>
            </a:lvl1p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16" name="Slide Number Placeholder 5">
            <a:extLst>
              <a:ext uri="{FF2B5EF4-FFF2-40B4-BE49-F238E27FC236}">
                <a16:creationId xmlns:a16="http://schemas.microsoft.com/office/drawing/2014/main" id="{5BE192AB-5226-D64D-8C23-71093097950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030EA8A-DA75-3443-B9EE-A63E33F4F203}" type="slidenum">
              <a:rPr lang="en-US" smtClean="0">
                <a:solidFill>
                  <a:srgbClr val="585858">
                    <a:tint val="75000"/>
                  </a:srgbClr>
                </a:solidFill>
              </a:rPr>
              <a:pPr/>
              <a:t>‹#›</a:t>
            </a:fld>
            <a:endParaRPr lang="en-US" dirty="0">
              <a:solidFill>
                <a:srgbClr val="585858">
                  <a:tint val="75000"/>
                </a:srgbClr>
              </a:solidFill>
            </a:endParaRPr>
          </a:p>
        </p:txBody>
      </p:sp>
      <p:pic>
        <p:nvPicPr>
          <p:cNvPr id="17" name="Picture 16" descr="Level Access logo">
            <a:extLst>
              <a:ext uri="{FF2B5EF4-FFF2-40B4-BE49-F238E27FC236}">
                <a16:creationId xmlns:a16="http://schemas.microsoft.com/office/drawing/2014/main" id="{E6F8B6B7-C5DB-774E-AF07-00ACA5E154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4365" y="6302169"/>
            <a:ext cx="1048265" cy="419306"/>
          </a:xfrm>
          <a:prstGeom prst="rect">
            <a:avLst/>
          </a:prstGeom>
        </p:spPr>
      </p:pic>
      <p:pic>
        <p:nvPicPr>
          <p:cNvPr id="18" name="Picture 6" descr="Seyfarth Shaw Logo">
            <a:extLst>
              <a:ext uri="{FF2B5EF4-FFF2-40B4-BE49-F238E27FC236}">
                <a16:creationId xmlns:a16="http://schemas.microsoft.com/office/drawing/2014/main" id="{EEB74F70-C541-4247-B7A7-5A9D85BA2E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7018" y="6296189"/>
            <a:ext cx="2031700" cy="42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6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title" hasCustomPrompt="1"/>
          </p:nvPr>
        </p:nvSpPr>
        <p:spPr>
          <a:xfrm>
            <a:off x="2042629" y="1885585"/>
            <a:ext cx="6260123" cy="2695208"/>
          </a:xfrm>
        </p:spPr>
        <p:txBody>
          <a:bodyPr anchor="b"/>
          <a:lstStyle>
            <a:lvl1pPr>
              <a:defRPr sz="6000" b="1" i="0">
                <a:solidFill>
                  <a:schemeClr val="tx1"/>
                </a:solidFill>
                <a:latin typeface="Arial Black" charset="0"/>
                <a:ea typeface="Arial Black" charset="0"/>
                <a:cs typeface="Arial Black" charset="0"/>
              </a:defRPr>
            </a:lvl1pPr>
          </a:lstStyle>
          <a:p>
            <a:r>
              <a:rPr lang="en-US" dirty="0"/>
              <a:t>CLICK TO EDIT MASTER 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Slide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title" hasCustomPrompt="1"/>
          </p:nvPr>
        </p:nvSpPr>
        <p:spPr>
          <a:xfrm>
            <a:off x="2042629" y="1885585"/>
            <a:ext cx="6260123" cy="2695208"/>
          </a:xfrm>
        </p:spPr>
        <p:txBody>
          <a:bodyPr anchor="b"/>
          <a:lstStyle>
            <a:lvl1pPr>
              <a:defRPr sz="6000" b="1" i="0">
                <a:solidFill>
                  <a:schemeClr val="bg1"/>
                </a:solidFill>
                <a:latin typeface="Arial Black" charset="0"/>
                <a:ea typeface="Arial Black" charset="0"/>
                <a:cs typeface="Arial Black" charset="0"/>
              </a:defRPr>
            </a:lvl1pPr>
          </a:lstStyle>
          <a:p>
            <a:r>
              <a:rPr lang="en-US" dirty="0"/>
              <a:t>CLICK TO EDIT MASTER TITLE STYLE</a:t>
            </a:r>
          </a:p>
        </p:txBody>
      </p:sp>
    </p:spTree>
    <p:extLst>
      <p:ext uri="{BB962C8B-B14F-4D97-AF65-F5344CB8AC3E}">
        <p14:creationId xmlns:p14="http://schemas.microsoft.com/office/powerpoint/2010/main" val="164195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667F690C-DF35-8442-B6F4-4EE7FA189191}"/>
              </a:ext>
            </a:extLst>
          </p:cNvPr>
          <p:cNvSpPr>
            <a:spLocks noGrp="1"/>
          </p:cNvSpPr>
          <p:nvPr>
            <p:ph type="ftr" sz="quarter" idx="3"/>
          </p:nvPr>
        </p:nvSpPr>
        <p:spPr>
          <a:xfrm>
            <a:off x="3685309" y="6356350"/>
            <a:ext cx="4821381" cy="365125"/>
          </a:xfrm>
          <a:prstGeom prst="rect">
            <a:avLst/>
          </a:prstGeom>
        </p:spPr>
        <p:txBody>
          <a:bodyPr vert="horz" lIns="91440" tIns="45720" rIns="91440" bIns="45720" rtlCol="0" anchor="ctr"/>
          <a:lstStyle>
            <a:lvl1pPr algn="ctr">
              <a:defRPr sz="1100" baseline="0">
                <a:solidFill>
                  <a:schemeClr val="tx1">
                    <a:tint val="75000"/>
                  </a:schemeClr>
                </a:solidFill>
              </a:defRPr>
            </a:lvl1p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11" name="Slide Number Placeholder 5">
            <a:extLst>
              <a:ext uri="{FF2B5EF4-FFF2-40B4-BE49-F238E27FC236}">
                <a16:creationId xmlns:a16="http://schemas.microsoft.com/office/drawing/2014/main" id="{6705C2F0-3773-A344-A6FF-3AF2F7B27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030EA8A-DA75-3443-B9EE-A63E33F4F203}" type="slidenum">
              <a:rPr lang="en-US" smtClean="0">
                <a:solidFill>
                  <a:srgbClr val="585858">
                    <a:tint val="75000"/>
                  </a:srgbClr>
                </a:solidFill>
              </a:rPr>
              <a:pPr/>
              <a:t>‹#›</a:t>
            </a:fld>
            <a:endParaRPr lang="en-US" dirty="0">
              <a:solidFill>
                <a:srgbClr val="585858">
                  <a:tint val="75000"/>
                </a:srgbClr>
              </a:solidFill>
            </a:endParaRPr>
          </a:p>
        </p:txBody>
      </p:sp>
      <p:pic>
        <p:nvPicPr>
          <p:cNvPr id="12" name="Picture 11" descr="Level Access logo">
            <a:extLst>
              <a:ext uri="{FF2B5EF4-FFF2-40B4-BE49-F238E27FC236}">
                <a16:creationId xmlns:a16="http://schemas.microsoft.com/office/drawing/2014/main" id="{ED9842AB-53F8-874B-A7FB-5422E8DE38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4365" y="6302169"/>
            <a:ext cx="1048265" cy="419306"/>
          </a:xfrm>
          <a:prstGeom prst="rect">
            <a:avLst/>
          </a:prstGeom>
        </p:spPr>
      </p:pic>
      <p:pic>
        <p:nvPicPr>
          <p:cNvPr id="13" name="Picture 6" descr="Seyfarth Shaw Logo">
            <a:extLst>
              <a:ext uri="{FF2B5EF4-FFF2-40B4-BE49-F238E27FC236}">
                <a16:creationId xmlns:a16="http://schemas.microsoft.com/office/drawing/2014/main" id="{DD6B2EFD-DF74-0A4F-A601-5D552FDC219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38902" y="6296189"/>
            <a:ext cx="2031700" cy="42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6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1" i="0">
                <a:solidFill>
                  <a:srgbClr val="22232F"/>
                </a:solidFill>
                <a:latin typeface="Arial Black" charset="0"/>
                <a:ea typeface="Arial Black" charset="0"/>
                <a:cs typeface="Arial Black"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Arial" charset="0"/>
                <a:ea typeface="Arial" charset="0"/>
                <a:cs typeface="Arial"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solidFill>
                  <a:srgbClr val="595959"/>
                </a:solidFill>
                <a:latin typeface="Arial" charset="0"/>
                <a:ea typeface="Arial" charset="0"/>
                <a:cs typeface="Arial"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Footer Placeholder 4">
            <a:extLst>
              <a:ext uri="{FF2B5EF4-FFF2-40B4-BE49-F238E27FC236}">
                <a16:creationId xmlns:a16="http://schemas.microsoft.com/office/drawing/2014/main" id="{4CA39DC0-DE78-B141-AE05-61B142674AA6}"/>
              </a:ext>
            </a:extLst>
          </p:cNvPr>
          <p:cNvSpPr>
            <a:spLocks noGrp="1"/>
          </p:cNvSpPr>
          <p:nvPr>
            <p:ph type="ftr" sz="quarter" idx="3"/>
          </p:nvPr>
        </p:nvSpPr>
        <p:spPr>
          <a:xfrm>
            <a:off x="3685309" y="6356350"/>
            <a:ext cx="4821381" cy="365125"/>
          </a:xfrm>
          <a:prstGeom prst="rect">
            <a:avLst/>
          </a:prstGeom>
        </p:spPr>
        <p:txBody>
          <a:bodyPr vert="horz" lIns="91440" tIns="45720" rIns="91440" bIns="45720" rtlCol="0" anchor="ctr"/>
          <a:lstStyle>
            <a:lvl1pPr algn="ctr">
              <a:defRPr sz="1100" baseline="0">
                <a:solidFill>
                  <a:schemeClr val="tx1">
                    <a:tint val="75000"/>
                  </a:schemeClr>
                </a:solidFill>
              </a:defRPr>
            </a:lvl1p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13" name="Slide Number Placeholder 5">
            <a:extLst>
              <a:ext uri="{FF2B5EF4-FFF2-40B4-BE49-F238E27FC236}">
                <a16:creationId xmlns:a16="http://schemas.microsoft.com/office/drawing/2014/main" id="{0A5ACC22-FE31-DA49-A02B-1121EE28D75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030EA8A-DA75-3443-B9EE-A63E33F4F203}" type="slidenum">
              <a:rPr lang="en-US" smtClean="0">
                <a:solidFill>
                  <a:srgbClr val="585858">
                    <a:tint val="75000"/>
                  </a:srgbClr>
                </a:solidFill>
              </a:rPr>
              <a:pPr/>
              <a:t>‹#›</a:t>
            </a:fld>
            <a:endParaRPr lang="en-US" dirty="0">
              <a:solidFill>
                <a:srgbClr val="585858">
                  <a:tint val="75000"/>
                </a:srgbClr>
              </a:solidFill>
            </a:endParaRPr>
          </a:p>
        </p:txBody>
      </p:sp>
      <p:pic>
        <p:nvPicPr>
          <p:cNvPr id="14" name="Picture 13" descr="Level Access logo">
            <a:extLst>
              <a:ext uri="{FF2B5EF4-FFF2-40B4-BE49-F238E27FC236}">
                <a16:creationId xmlns:a16="http://schemas.microsoft.com/office/drawing/2014/main" id="{C37EBF05-6922-5B46-8701-3BD4A130AF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4365" y="6302169"/>
            <a:ext cx="1048265" cy="419306"/>
          </a:xfrm>
          <a:prstGeom prst="rect">
            <a:avLst/>
          </a:prstGeom>
        </p:spPr>
      </p:pic>
      <p:pic>
        <p:nvPicPr>
          <p:cNvPr id="16" name="Picture 6" descr="Seyfarth Shaw Logo">
            <a:extLst>
              <a:ext uri="{FF2B5EF4-FFF2-40B4-BE49-F238E27FC236}">
                <a16:creationId xmlns:a16="http://schemas.microsoft.com/office/drawing/2014/main" id="{4CBEB9FA-D3B3-3D4F-8077-511E23ED88E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7018" y="6296189"/>
            <a:ext cx="2031700" cy="42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45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dirty="0"/>
              <a:t>CSUN 2017 Assistive Technology Conference</a:t>
            </a:r>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r>
              <a:rPr lang="en-US" dirty="0"/>
              <a:t>Page </a:t>
            </a:r>
            <a:fld id="{2030EA8A-DA75-3443-B9EE-A63E33F4F203}" type="slidenum">
              <a:rPr lang="en-US" smtClean="0"/>
              <a:pPr/>
              <a:t>‹#›</a:t>
            </a:fld>
            <a:endParaRPr lang="en-US" dirty="0"/>
          </a:p>
        </p:txBody>
      </p:sp>
    </p:spTree>
    <p:extLst>
      <p:ext uri="{BB962C8B-B14F-4D97-AF65-F5344CB8AC3E}">
        <p14:creationId xmlns:p14="http://schemas.microsoft.com/office/powerpoint/2010/main" val="206619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8" r:id="rId4"/>
    <p:sldLayoutId id="2147483651" r:id="rId5"/>
    <p:sldLayoutId id="2147483659" r:id="rId6"/>
    <p:sldLayoutId id="2147483655" r:id="rId7"/>
    <p:sldLayoutId id="2147483657" r:id="rId8"/>
  </p:sldLayoutIdLst>
  <p:hf hdr="0"/>
  <p:txStyles>
    <p:titleStyle>
      <a:lvl1pPr algn="l" defTabSz="914400" rtl="0" eaLnBrk="1" latinLnBrk="0" hangingPunct="1">
        <a:lnSpc>
          <a:spcPct val="90000"/>
        </a:lnSpc>
        <a:spcBef>
          <a:spcPct val="0"/>
        </a:spcBef>
        <a:buNone/>
        <a:defRPr sz="440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rgbClr val="3359EC"/>
        </a:buClr>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datitleii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adatitleiii.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ongress.gov/bill/115th-congress/house-bill/6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mailto:klauney@seyfarth.com" TargetMode="External"/><Relationship Id="rId7" Type="http://schemas.openxmlformats.org/officeDocument/2006/relationships/hyperlink" Target="http://www.levelaccess.com/" TargetMode="External"/><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hyperlink" Target="mailto:tim.springer@levelaccess.com" TargetMode="External"/><Relationship Id="rId5" Type="http://schemas.openxmlformats.org/officeDocument/2006/relationships/image" Target="../media/image14.jpg"/><Relationship Id="rId4" Type="http://schemas.openxmlformats.org/officeDocument/2006/relationships/hyperlink" Target="http://www.adatitleiii.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ada.gov/hrb-cd.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331029" y="523431"/>
            <a:ext cx="8278585" cy="2432040"/>
          </a:xfrm>
        </p:spPr>
        <p:txBody>
          <a:bodyPr anchor="b">
            <a:normAutofit/>
          </a:bodyPr>
          <a:lstStyle/>
          <a:p>
            <a:r>
              <a:rPr lang="en-US" dirty="0"/>
              <a:t>ADA and the Internet Legal Update</a:t>
            </a:r>
          </a:p>
        </p:txBody>
      </p:sp>
      <p:pic>
        <p:nvPicPr>
          <p:cNvPr id="5" name="Picture 6" descr="Seyfarth Shaw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52589"/>
            <a:ext cx="3109860" cy="650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10"/>
          <p:cNvSpPr>
            <a:spLocks noGrp="1"/>
          </p:cNvSpPr>
          <p:nvPr>
            <p:ph type="subTitle" idx="1"/>
          </p:nvPr>
        </p:nvSpPr>
        <p:spPr>
          <a:xfrm>
            <a:off x="4526230" y="3135086"/>
            <a:ext cx="5888182" cy="2014430"/>
          </a:xfrm>
        </p:spPr>
        <p:txBody>
          <a:bodyPr>
            <a:noAutofit/>
          </a:bodyPr>
          <a:lstStyle/>
          <a:p>
            <a:pPr>
              <a:lnSpc>
                <a:spcPct val="100000"/>
              </a:lnSpc>
              <a:spcBef>
                <a:spcPts val="0"/>
              </a:spcBef>
            </a:pPr>
            <a:r>
              <a:rPr lang="en-US" sz="3200" dirty="0"/>
              <a:t>Presented by:</a:t>
            </a:r>
          </a:p>
          <a:p>
            <a:pPr>
              <a:lnSpc>
                <a:spcPct val="100000"/>
              </a:lnSpc>
              <a:spcBef>
                <a:spcPts val="0"/>
              </a:spcBef>
            </a:pPr>
            <a:br>
              <a:rPr lang="en-US" sz="1200" dirty="0"/>
            </a:br>
            <a:r>
              <a:rPr lang="en-US" dirty="0"/>
              <a:t> </a:t>
            </a:r>
            <a:r>
              <a:rPr lang="en-US" b="1" dirty="0"/>
              <a:t>Kristina Launey – </a:t>
            </a:r>
            <a:r>
              <a:rPr lang="en-US" dirty="0"/>
              <a:t>Seyfarth Shaw LLP</a:t>
            </a:r>
          </a:p>
          <a:p>
            <a:pPr>
              <a:lnSpc>
                <a:spcPct val="100000"/>
              </a:lnSpc>
              <a:spcBef>
                <a:spcPts val="0"/>
              </a:spcBef>
            </a:pPr>
            <a:r>
              <a:rPr lang="en-US" b="1" dirty="0"/>
              <a:t>Tim Springer – </a:t>
            </a:r>
            <a:r>
              <a:rPr lang="en-US" dirty="0"/>
              <a:t>Level</a:t>
            </a:r>
            <a:r>
              <a:rPr lang="en-US" b="1" dirty="0"/>
              <a:t> </a:t>
            </a:r>
            <a:r>
              <a:rPr lang="en-US" dirty="0"/>
              <a:t>Access</a:t>
            </a:r>
          </a:p>
        </p:txBody>
      </p:sp>
      <p:sp>
        <p:nvSpPr>
          <p:cNvPr id="6" name="Subtitle 4">
            <a:extLst>
              <a:ext uri="{FF2B5EF4-FFF2-40B4-BE49-F238E27FC236}">
                <a16:creationId xmlns:a16="http://schemas.microsoft.com/office/drawing/2014/main" id="{0D09E66C-025B-7246-B98E-A7662CC6400E}"/>
              </a:ext>
            </a:extLst>
          </p:cNvPr>
          <p:cNvSpPr txBox="1">
            <a:spLocks/>
          </p:cNvSpPr>
          <p:nvPr/>
        </p:nvSpPr>
        <p:spPr>
          <a:xfrm>
            <a:off x="3629275" y="5412259"/>
            <a:ext cx="5005821" cy="14457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Arial" charset="0"/>
                <a:ea typeface="Arial" charset="0"/>
                <a:cs typeface="Arial"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Arial" charset="0"/>
                <a:ea typeface="Arial" charset="0"/>
                <a:cs typeface="Arial"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000" i="1" dirty="0"/>
              <a:t>CSUN 2018 Assistive</a:t>
            </a:r>
            <a:br>
              <a:rPr lang="en-US" sz="2000" i="1" dirty="0"/>
            </a:br>
            <a:r>
              <a:rPr lang="en-US" sz="2000" i="1" dirty="0"/>
              <a:t>Technology Conference</a:t>
            </a:r>
          </a:p>
          <a:p>
            <a:r>
              <a:rPr lang="en-US" sz="2000" dirty="0"/>
              <a:t>March 23, 2018</a:t>
            </a:r>
          </a:p>
        </p:txBody>
      </p:sp>
    </p:spTree>
    <p:extLst>
      <p:ext uri="{BB962C8B-B14F-4D97-AF65-F5344CB8AC3E}">
        <p14:creationId xmlns:p14="http://schemas.microsoft.com/office/powerpoint/2010/main" val="91517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5EED-5744-5A43-A553-57769D1C18CF}"/>
              </a:ext>
            </a:extLst>
          </p:cNvPr>
          <p:cNvSpPr>
            <a:spLocks noGrp="1"/>
          </p:cNvSpPr>
          <p:nvPr>
            <p:ph type="title"/>
          </p:nvPr>
        </p:nvSpPr>
        <p:spPr>
          <a:xfrm>
            <a:off x="838200" y="444360"/>
            <a:ext cx="10515600" cy="1049160"/>
          </a:xfrm>
        </p:spPr>
        <p:txBody>
          <a:bodyPr/>
          <a:lstStyle/>
          <a:p>
            <a:r>
              <a:rPr lang="en-US" dirty="0"/>
              <a:t>DOJ’s Statement of Interest in Harvard/ MIT Lawsuits (2015)</a:t>
            </a:r>
          </a:p>
        </p:txBody>
      </p:sp>
      <p:sp>
        <p:nvSpPr>
          <p:cNvPr id="6" name="Subtitle 5" hidden="1">
            <a:extLst>
              <a:ext uri="{FF2B5EF4-FFF2-40B4-BE49-F238E27FC236}">
                <a16:creationId xmlns:a16="http://schemas.microsoft.com/office/drawing/2014/main" id="{5AA357CD-16BD-7B4C-8C47-90D713066A32}"/>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E9ABAADD-2205-4B4E-A166-073F8EDCFA6A}"/>
              </a:ext>
            </a:extLst>
          </p:cNvPr>
          <p:cNvSpPr>
            <a:spLocks noGrp="1"/>
          </p:cNvSpPr>
          <p:nvPr>
            <p:ph idx="1"/>
          </p:nvPr>
        </p:nvSpPr>
        <p:spPr/>
        <p:txBody>
          <a:bodyPr/>
          <a:lstStyle/>
          <a:p>
            <a:r>
              <a:rPr lang="en-US" dirty="0">
                <a:solidFill>
                  <a:schemeClr val="tx1"/>
                </a:solidFill>
              </a:rPr>
              <a:t>Suits brought by National Association of the Deaf (NAD)</a:t>
            </a:r>
          </a:p>
          <a:p>
            <a:r>
              <a:rPr lang="en-US" dirty="0">
                <a:solidFill>
                  <a:schemeClr val="tx1"/>
                </a:solidFill>
              </a:rPr>
              <a:t>NAD demands that all videos on Harvard/MIT websites be captioned</a:t>
            </a:r>
          </a:p>
          <a:p>
            <a:r>
              <a:rPr lang="en-US" dirty="0">
                <a:solidFill>
                  <a:schemeClr val="tx1"/>
                </a:solidFill>
              </a:rPr>
              <a:t>DOJ files Statement of Interest opposing schools’ motions to dismiss and says:</a:t>
            </a:r>
          </a:p>
          <a:p>
            <a:pPr lvl="1"/>
            <a:r>
              <a:rPr lang="en-US" dirty="0">
                <a:solidFill>
                  <a:schemeClr val="tx1"/>
                </a:solidFill>
              </a:rPr>
              <a:t>Accessible website is an existing requirement</a:t>
            </a:r>
          </a:p>
          <a:p>
            <a:pPr lvl="1"/>
            <a:r>
              <a:rPr lang="en-US" dirty="0">
                <a:solidFill>
                  <a:schemeClr val="tx1"/>
                </a:solidFill>
              </a:rPr>
              <a:t>Schools’ obligation is to the public at large, not just to students</a:t>
            </a:r>
          </a:p>
          <a:p>
            <a:pPr lvl="1"/>
            <a:r>
              <a:rPr lang="en-US" dirty="0">
                <a:solidFill>
                  <a:schemeClr val="tx1"/>
                </a:solidFill>
              </a:rPr>
              <a:t>University “online programming” (including free online videos and audio files that are not only courses or educational lectures but also “topics of general interest”) must be accessible</a:t>
            </a:r>
          </a:p>
        </p:txBody>
      </p:sp>
      <p:sp>
        <p:nvSpPr>
          <p:cNvPr id="4" name="Footer Placeholder 3">
            <a:extLst>
              <a:ext uri="{FF2B5EF4-FFF2-40B4-BE49-F238E27FC236}">
                <a16:creationId xmlns:a16="http://schemas.microsoft.com/office/drawing/2014/main" id="{30248713-0F06-AB45-A5F2-1882C79C91C6}"/>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5" name="Slide Number Placeholder 4">
            <a:extLst>
              <a:ext uri="{FF2B5EF4-FFF2-40B4-BE49-F238E27FC236}">
                <a16:creationId xmlns:a16="http://schemas.microsoft.com/office/drawing/2014/main" id="{81AC06B9-72E0-9943-9349-2211A675F2DF}"/>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10</a:t>
            </a:fld>
            <a:endParaRPr lang="en-US" dirty="0">
              <a:solidFill>
                <a:srgbClr val="585858">
                  <a:tint val="75000"/>
                </a:srgbClr>
              </a:solidFill>
            </a:endParaRPr>
          </a:p>
        </p:txBody>
      </p:sp>
    </p:spTree>
    <p:extLst>
      <p:ext uri="{BB962C8B-B14F-4D97-AF65-F5344CB8AC3E}">
        <p14:creationId xmlns:p14="http://schemas.microsoft.com/office/powerpoint/2010/main" val="147095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4E42-76BF-204F-8FDF-F655B6B19663}"/>
              </a:ext>
            </a:extLst>
          </p:cNvPr>
          <p:cNvSpPr>
            <a:spLocks noGrp="1"/>
          </p:cNvSpPr>
          <p:nvPr>
            <p:ph type="title"/>
          </p:nvPr>
        </p:nvSpPr>
        <p:spPr>
          <a:xfrm>
            <a:off x="838200" y="444360"/>
            <a:ext cx="10515600" cy="1049160"/>
          </a:xfrm>
        </p:spPr>
        <p:txBody>
          <a:bodyPr/>
          <a:lstStyle/>
          <a:p>
            <a:r>
              <a:rPr lang="en-US" dirty="0"/>
              <a:t>DOJ’s Statement of Interest in Winn Dixie Lawsuit (2016)</a:t>
            </a:r>
          </a:p>
        </p:txBody>
      </p:sp>
      <p:sp>
        <p:nvSpPr>
          <p:cNvPr id="6" name="Subtitle 5" hidden="1">
            <a:extLst>
              <a:ext uri="{FF2B5EF4-FFF2-40B4-BE49-F238E27FC236}">
                <a16:creationId xmlns:a16="http://schemas.microsoft.com/office/drawing/2014/main" id="{25F73B18-31F3-8447-B6AD-66FC4FCB0A7B}"/>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3D6EF56E-77A2-CD4D-8349-C106268A4BA3}"/>
              </a:ext>
            </a:extLst>
          </p:cNvPr>
          <p:cNvSpPr>
            <a:spLocks noGrp="1"/>
          </p:cNvSpPr>
          <p:nvPr>
            <p:ph idx="1"/>
          </p:nvPr>
        </p:nvSpPr>
        <p:spPr/>
        <p:txBody>
          <a:bodyPr/>
          <a:lstStyle/>
          <a:p>
            <a:r>
              <a:rPr lang="en-US" dirty="0"/>
              <a:t>Suit by serial filer Juan Carlos Gil in SDFL</a:t>
            </a:r>
          </a:p>
          <a:p>
            <a:r>
              <a:rPr lang="en-US" dirty="0"/>
              <a:t>Winn Dixie filed motion to dismiss, arguing that website is not covered by Title III of the ADA</a:t>
            </a:r>
          </a:p>
          <a:p>
            <a:r>
              <a:rPr lang="en-US" dirty="0"/>
              <a:t>DOJ files Statement of Interest opposing motions to dismiss and says:</a:t>
            </a:r>
          </a:p>
          <a:p>
            <a:pPr lvl="1"/>
            <a:r>
              <a:rPr lang="en-US" dirty="0"/>
              <a:t>Title III applies to discrimination in the goods and services ‘of’ a place of public accommodation, rather than being limited to those goods and services provided ‘at’ or ‘in’ a place of public accommodation.” </a:t>
            </a:r>
          </a:p>
          <a:p>
            <a:pPr lvl="1"/>
            <a:r>
              <a:rPr lang="en-US" dirty="0"/>
              <a:t>Websites with no nexus to a brick and mortar location are also covered under Title III of the ADA (a position that has been explicitly rejected by some circuits, including the Ninth Circuit).</a:t>
            </a:r>
          </a:p>
        </p:txBody>
      </p:sp>
      <p:sp>
        <p:nvSpPr>
          <p:cNvPr id="5" name="Slide Number Placeholder 4">
            <a:extLst>
              <a:ext uri="{FF2B5EF4-FFF2-40B4-BE49-F238E27FC236}">
                <a16:creationId xmlns:a16="http://schemas.microsoft.com/office/drawing/2014/main" id="{62912E15-2A74-274A-AD54-989EDD445882}"/>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11</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B4C3734F-250A-754F-9EF0-03398F51D06C}"/>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06966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6910-F04A-9C45-8AD7-7282B1F91CE0}"/>
              </a:ext>
            </a:extLst>
          </p:cNvPr>
          <p:cNvSpPr>
            <a:spLocks noGrp="1"/>
          </p:cNvSpPr>
          <p:nvPr>
            <p:ph type="title"/>
          </p:nvPr>
        </p:nvSpPr>
        <p:spPr>
          <a:xfrm>
            <a:off x="838200" y="457807"/>
            <a:ext cx="10515600" cy="1048264"/>
          </a:xfrm>
        </p:spPr>
        <p:txBody>
          <a:bodyPr/>
          <a:lstStyle/>
          <a:p>
            <a:r>
              <a:rPr lang="en-US" dirty="0"/>
              <a:t>Trump Administration</a:t>
            </a:r>
          </a:p>
        </p:txBody>
      </p:sp>
      <p:sp>
        <p:nvSpPr>
          <p:cNvPr id="6" name="Subtitle 5" hidden="1">
            <a:extLst>
              <a:ext uri="{FF2B5EF4-FFF2-40B4-BE49-F238E27FC236}">
                <a16:creationId xmlns:a16="http://schemas.microsoft.com/office/drawing/2014/main" id="{0C3F0AAC-F390-224F-A5A4-08A9DD54ED9E}"/>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3E978C02-4BF7-8740-992A-843C5186262C}"/>
              </a:ext>
            </a:extLst>
          </p:cNvPr>
          <p:cNvSpPr>
            <a:spLocks noGrp="1"/>
          </p:cNvSpPr>
          <p:nvPr>
            <p:ph idx="1"/>
          </p:nvPr>
        </p:nvSpPr>
        <p:spPr/>
        <p:txBody>
          <a:bodyPr/>
          <a:lstStyle/>
          <a:p>
            <a:r>
              <a:rPr lang="en-US" sz="3200" dirty="0"/>
              <a:t>Prior positions under review by new leadership</a:t>
            </a:r>
          </a:p>
          <a:p>
            <a:r>
              <a:rPr lang="en-US" sz="3200" dirty="0"/>
              <a:t>Website accessibility rulemaking officially withdrawn in 2017</a:t>
            </a:r>
          </a:p>
          <a:p>
            <a:r>
              <a:rPr lang="en-US" sz="3200" dirty="0"/>
              <a:t>DOJ declined invitation to weigh in on motion to dismiss in </a:t>
            </a:r>
            <a:r>
              <a:rPr lang="en-US" sz="3200" i="1" dirty="0"/>
              <a:t>Robles v. Yum! Brands </a:t>
            </a:r>
            <a:r>
              <a:rPr lang="en-US" sz="3200" dirty="0"/>
              <a:t>(Pizza Hut)</a:t>
            </a:r>
          </a:p>
          <a:p>
            <a:endParaRPr lang="en-US" sz="3200" dirty="0"/>
          </a:p>
        </p:txBody>
      </p:sp>
      <p:sp>
        <p:nvSpPr>
          <p:cNvPr id="5" name="Slide Number Placeholder 4">
            <a:extLst>
              <a:ext uri="{FF2B5EF4-FFF2-40B4-BE49-F238E27FC236}">
                <a16:creationId xmlns:a16="http://schemas.microsoft.com/office/drawing/2014/main" id="{1397DAAD-79F8-594C-AB28-FB2D9C229697}"/>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12</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7CA8C9F5-5592-264F-95DF-DE987CD62A40}"/>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77429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AA25-2F8F-3E43-B050-AA5A019A1786}"/>
              </a:ext>
            </a:extLst>
          </p:cNvPr>
          <p:cNvSpPr>
            <a:spLocks noGrp="1"/>
          </p:cNvSpPr>
          <p:nvPr>
            <p:ph type="title"/>
          </p:nvPr>
        </p:nvSpPr>
        <p:spPr>
          <a:xfrm>
            <a:off x="838200" y="457807"/>
            <a:ext cx="10515600" cy="1051325"/>
          </a:xfrm>
        </p:spPr>
        <p:txBody>
          <a:bodyPr/>
          <a:lstStyle/>
          <a:p>
            <a:r>
              <a:rPr lang="en-US" dirty="0"/>
              <a:t>ADA Title III Website Litigation</a:t>
            </a:r>
          </a:p>
        </p:txBody>
      </p:sp>
      <p:sp>
        <p:nvSpPr>
          <p:cNvPr id="6" name="Subtitle 5" hidden="1">
            <a:extLst>
              <a:ext uri="{FF2B5EF4-FFF2-40B4-BE49-F238E27FC236}">
                <a16:creationId xmlns:a16="http://schemas.microsoft.com/office/drawing/2014/main" id="{FD6058D9-AC98-144E-9C7A-C0272E9ECDE5}"/>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0A778A7B-574A-0542-AAE7-AA9071FB84F5}"/>
              </a:ext>
            </a:extLst>
          </p:cNvPr>
          <p:cNvSpPr>
            <a:spLocks noGrp="1"/>
          </p:cNvSpPr>
          <p:nvPr>
            <p:ph idx="1"/>
          </p:nvPr>
        </p:nvSpPr>
        <p:spPr/>
        <p:txBody>
          <a:bodyPr/>
          <a:lstStyle/>
          <a:p>
            <a:r>
              <a:rPr lang="en-US" sz="3200" dirty="0">
                <a:solidFill>
                  <a:schemeClr val="tx1"/>
                </a:solidFill>
              </a:rPr>
              <a:t>More than 1133 federal website cases filed in 2015-17</a:t>
            </a:r>
          </a:p>
          <a:p>
            <a:r>
              <a:rPr lang="en-US" sz="3200" dirty="0">
                <a:solidFill>
                  <a:schemeClr val="tx1"/>
                </a:solidFill>
              </a:rPr>
              <a:t>2017:</a:t>
            </a:r>
          </a:p>
          <a:p>
            <a:pPr lvl="1"/>
            <a:r>
              <a:rPr lang="en-US" sz="2800" dirty="0">
                <a:solidFill>
                  <a:schemeClr val="tx1"/>
                </a:solidFill>
              </a:rPr>
              <a:t>At least 814 cases in federal court in 2017</a:t>
            </a:r>
          </a:p>
          <a:p>
            <a:pPr lvl="1"/>
            <a:r>
              <a:rPr lang="en-US" sz="2800" dirty="0">
                <a:solidFill>
                  <a:schemeClr val="tx1"/>
                </a:solidFill>
              </a:rPr>
              <a:t>At least 115 cases in California state court; 6 in NY state court (class actions)</a:t>
            </a:r>
          </a:p>
        </p:txBody>
      </p:sp>
      <p:sp>
        <p:nvSpPr>
          <p:cNvPr id="5" name="Slide Number Placeholder 4">
            <a:extLst>
              <a:ext uri="{FF2B5EF4-FFF2-40B4-BE49-F238E27FC236}">
                <a16:creationId xmlns:a16="http://schemas.microsoft.com/office/drawing/2014/main" id="{A729CF60-3085-004E-BC7F-79C410FACCD2}"/>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13</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F2A21C91-CD16-6F4C-997B-768C94D5F840}"/>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58168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Litigation Acceleration</a:t>
            </a:r>
          </a:p>
        </p:txBody>
      </p:sp>
      <p:sp>
        <p:nvSpPr>
          <p:cNvPr id="6" name="Subtitle 5"/>
          <p:cNvSpPr>
            <a:spLocks noGrp="1"/>
          </p:cNvSpPr>
          <p:nvPr>
            <p:ph type="subTitle" idx="10"/>
          </p:nvPr>
        </p:nvSpPr>
        <p:spPr/>
        <p:txBody>
          <a:bodyPr>
            <a:noAutofit/>
          </a:bodyPr>
          <a:lstStyle/>
          <a:p>
            <a:r>
              <a:rPr lang="en-US" dirty="0"/>
              <a:t>Americans with Disabilities Act (ADA)</a:t>
            </a:r>
          </a:p>
        </p:txBody>
      </p:sp>
      <p:sp>
        <p:nvSpPr>
          <p:cNvPr id="16" name="Rectangle 15">
            <a:extLst>
              <a:ext uri="{FF2B5EF4-FFF2-40B4-BE49-F238E27FC236}">
                <a16:creationId xmlns:a16="http://schemas.microsoft.com/office/drawing/2014/main" id="{DB693C5C-E6BA-4E55-B7A3-F00FE5C2CFFF}"/>
              </a:ext>
            </a:extLst>
          </p:cNvPr>
          <p:cNvSpPr/>
          <p:nvPr/>
        </p:nvSpPr>
        <p:spPr>
          <a:xfrm>
            <a:off x="818077" y="5789580"/>
            <a:ext cx="9408520" cy="276999"/>
          </a:xfrm>
          <a:prstGeom prst="rect">
            <a:avLst/>
          </a:prstGeom>
        </p:spPr>
        <p:txBody>
          <a:bodyPr wrap="square">
            <a:spAutoFit/>
          </a:bodyPr>
          <a:lstStyle/>
          <a:p>
            <a:pPr eaLnBrk="0" hangingPunct="0">
              <a:spcBef>
                <a:spcPct val="20000"/>
              </a:spcBef>
            </a:pPr>
            <a:r>
              <a:rPr lang="en-US" sz="1200" i="1" kern="0" dirty="0">
                <a:solidFill>
                  <a:srgbClr val="000000"/>
                </a:solidFill>
                <a:latin typeface="Arial"/>
                <a:ea typeface="ＭＳ Ｐゴシック" charset="-128"/>
              </a:rPr>
              <a:t>Source: </a:t>
            </a:r>
            <a:r>
              <a:rPr lang="en-US" sz="1200" dirty="0">
                <a:hlinkClick r:id="rId3"/>
              </a:rPr>
              <a:t>ADA Title III</a:t>
            </a:r>
            <a:endParaRPr lang="en-US" altLang="en-US" sz="1200" b="1" dirty="0"/>
          </a:p>
        </p:txBody>
      </p:sp>
      <p:graphicFrame>
        <p:nvGraphicFramePr>
          <p:cNvPr id="9" name="Chart 8" descr="ADA Title III Lawsuit Breakout">
            <a:extLst>
              <a:ext uri="{FF2B5EF4-FFF2-40B4-BE49-F238E27FC236}">
                <a16:creationId xmlns:a16="http://schemas.microsoft.com/office/drawing/2014/main" id="{FCED2971-AA58-4B3C-B918-6E79B80324DA}"/>
              </a:ext>
            </a:extLst>
          </p:cNvPr>
          <p:cNvGraphicFramePr>
            <a:graphicFrameLocks/>
          </p:cNvGraphicFramePr>
          <p:nvPr>
            <p:extLst>
              <p:ext uri="{D42A27DB-BD31-4B8C-83A1-F6EECF244321}">
                <p14:modId xmlns:p14="http://schemas.microsoft.com/office/powerpoint/2010/main" val="2456157997"/>
              </p:ext>
            </p:extLst>
          </p:nvPr>
        </p:nvGraphicFramePr>
        <p:xfrm>
          <a:off x="4341605" y="1941676"/>
          <a:ext cx="7193280" cy="3905250"/>
        </p:xfrm>
        <a:graphic>
          <a:graphicData uri="http://schemas.openxmlformats.org/drawingml/2006/chart">
            <c:chart xmlns:c="http://schemas.openxmlformats.org/drawingml/2006/chart" xmlns:r="http://schemas.openxmlformats.org/officeDocument/2006/relationships" r:id="rId4"/>
          </a:graphicData>
        </a:graphic>
      </p:graphicFrame>
      <p:sp>
        <p:nvSpPr>
          <p:cNvPr id="15" name="Content Placeholder 2">
            <a:extLst>
              <a:ext uri="{FF2B5EF4-FFF2-40B4-BE49-F238E27FC236}">
                <a16:creationId xmlns:a16="http://schemas.microsoft.com/office/drawing/2014/main" id="{68328C80-643D-476C-966D-526AEAE70757}"/>
              </a:ext>
            </a:extLst>
          </p:cNvPr>
          <p:cNvSpPr txBox="1">
            <a:spLocks/>
          </p:cNvSpPr>
          <p:nvPr/>
        </p:nvSpPr>
        <p:spPr>
          <a:xfrm>
            <a:off x="838201" y="1644161"/>
            <a:ext cx="3339352" cy="4532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359EC"/>
              </a:buClr>
              <a:buFont typeface="Arial"/>
              <a:buChar char="•"/>
              <a:defRPr sz="2800" b="0" i="0" kern="1200">
                <a:solidFill>
                  <a:srgbClr val="595959"/>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a:buChar char="•"/>
              <a:defRPr sz="2400" b="0" i="0" kern="1200">
                <a:solidFill>
                  <a:srgbClr val="595959"/>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a:buChar char="•"/>
              <a:defRPr sz="2000" b="0" i="0" kern="1200">
                <a:solidFill>
                  <a:srgbClr val="595959"/>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5000"/>
              </a:lnSpc>
              <a:spcBef>
                <a:spcPct val="0"/>
              </a:spcBef>
              <a:spcAft>
                <a:spcPts val="600"/>
              </a:spcAft>
            </a:pPr>
            <a:r>
              <a:rPr lang="en-US" altLang="en-US" sz="2400" dirty="0">
                <a:solidFill>
                  <a:schemeClr val="tx1"/>
                </a:solidFill>
              </a:rPr>
              <a:t>ADA litigation continues to accelerate</a:t>
            </a:r>
          </a:p>
          <a:p>
            <a:pPr>
              <a:lnSpc>
                <a:spcPct val="85000"/>
              </a:lnSpc>
              <a:spcBef>
                <a:spcPct val="0"/>
              </a:spcBef>
              <a:spcAft>
                <a:spcPts val="600"/>
              </a:spcAft>
            </a:pPr>
            <a:r>
              <a:rPr lang="en-US" altLang="en-US" sz="2400" dirty="0">
                <a:solidFill>
                  <a:schemeClr val="tx1"/>
                </a:solidFill>
              </a:rPr>
              <a:t>Increased 210% </a:t>
            </a:r>
            <a:br>
              <a:rPr lang="en-US" altLang="en-US" sz="2400" dirty="0">
                <a:solidFill>
                  <a:schemeClr val="tx1"/>
                </a:solidFill>
              </a:rPr>
            </a:br>
            <a:r>
              <a:rPr lang="en-US" altLang="en-US" sz="2400" dirty="0">
                <a:solidFill>
                  <a:schemeClr val="tx1"/>
                </a:solidFill>
              </a:rPr>
              <a:t>YoY in 2017</a:t>
            </a:r>
          </a:p>
          <a:p>
            <a:pPr>
              <a:lnSpc>
                <a:spcPct val="85000"/>
              </a:lnSpc>
              <a:spcBef>
                <a:spcPct val="0"/>
              </a:spcBef>
              <a:spcAft>
                <a:spcPts val="600"/>
              </a:spcAft>
            </a:pPr>
            <a:r>
              <a:rPr lang="en-US" altLang="en-US" sz="2400" dirty="0">
                <a:solidFill>
                  <a:schemeClr val="tx1"/>
                </a:solidFill>
              </a:rPr>
              <a:t>Still a small percentage of overall ADA Title III lawsuits</a:t>
            </a:r>
          </a:p>
          <a:p>
            <a:pPr>
              <a:lnSpc>
                <a:spcPct val="85000"/>
              </a:lnSpc>
              <a:spcBef>
                <a:spcPct val="0"/>
              </a:spcBef>
              <a:spcAft>
                <a:spcPts val="600"/>
              </a:spcAft>
            </a:pPr>
            <a:r>
              <a:rPr lang="en-US" altLang="en-US" sz="2400" dirty="0">
                <a:solidFill>
                  <a:schemeClr val="tx1"/>
                </a:solidFill>
              </a:rPr>
              <a:t>We expect growth will slow but still be robust going forward</a:t>
            </a:r>
          </a:p>
        </p:txBody>
      </p:sp>
      <p:sp>
        <p:nvSpPr>
          <p:cNvPr id="8" name="Slide Number Placeholder 4">
            <a:extLst>
              <a:ext uri="{FF2B5EF4-FFF2-40B4-BE49-F238E27FC236}">
                <a16:creationId xmlns:a16="http://schemas.microsoft.com/office/drawing/2014/main" id="{16D60C42-3BDD-CB49-B795-A75CC6D03BF1}"/>
              </a:ext>
            </a:extLst>
          </p:cNvPr>
          <p:cNvSpPr>
            <a:spLocks noGrp="1"/>
          </p:cNvSpPr>
          <p:nvPr>
            <p:ph type="sldNum" sz="quarter" idx="4"/>
          </p:nvPr>
        </p:nvSpPr>
        <p:spPr>
          <a:xfrm>
            <a:off x="838200" y="6356350"/>
            <a:ext cx="2743200" cy="365125"/>
          </a:xfrm>
        </p:spPr>
        <p:txBody>
          <a:bodyPr/>
          <a:lstStyle/>
          <a:p>
            <a:fld id="{2030EA8A-DA75-3443-B9EE-A63E33F4F203}" type="slidenum">
              <a:rPr lang="en-US" smtClean="0">
                <a:solidFill>
                  <a:srgbClr val="585858">
                    <a:tint val="75000"/>
                  </a:srgbClr>
                </a:solidFill>
              </a:rPr>
              <a:pPr/>
              <a:t>14</a:t>
            </a:fld>
            <a:endParaRPr lang="en-US" dirty="0">
              <a:solidFill>
                <a:srgbClr val="585858">
                  <a:tint val="75000"/>
                </a:srgbClr>
              </a:solidFill>
            </a:endParaRPr>
          </a:p>
        </p:txBody>
      </p:sp>
      <p:sp>
        <p:nvSpPr>
          <p:cNvPr id="10" name="Footer Placeholder 3">
            <a:extLst>
              <a:ext uri="{FF2B5EF4-FFF2-40B4-BE49-F238E27FC236}">
                <a16:creationId xmlns:a16="http://schemas.microsoft.com/office/drawing/2014/main" id="{24696EA4-4A32-8B4B-8524-E0069BE03DBD}"/>
              </a:ext>
            </a:extLst>
          </p:cNvPr>
          <p:cNvSpPr>
            <a:spLocks noGrp="1"/>
          </p:cNvSpPr>
          <p:nvPr>
            <p:ph type="ftr" sz="quarter" idx="3"/>
          </p:nvPr>
        </p:nvSpPr>
        <p:spPr>
          <a:xfrm>
            <a:off x="3685309" y="6356350"/>
            <a:ext cx="4821381" cy="365125"/>
          </a:xfrm>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51584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08C-FFE2-0647-958B-6420EFEA1634}"/>
              </a:ext>
            </a:extLst>
          </p:cNvPr>
          <p:cNvSpPr>
            <a:spLocks noGrp="1"/>
          </p:cNvSpPr>
          <p:nvPr>
            <p:ph type="title"/>
          </p:nvPr>
        </p:nvSpPr>
        <p:spPr/>
        <p:txBody>
          <a:bodyPr/>
          <a:lstStyle/>
          <a:p>
            <a:r>
              <a:rPr lang="en-US" dirty="0"/>
              <a:t>Title III Lawsuits in Federal Courts</a:t>
            </a:r>
          </a:p>
        </p:txBody>
      </p:sp>
      <p:sp>
        <p:nvSpPr>
          <p:cNvPr id="6" name="Subtitle 5">
            <a:extLst>
              <a:ext uri="{FF2B5EF4-FFF2-40B4-BE49-F238E27FC236}">
                <a16:creationId xmlns:a16="http://schemas.microsoft.com/office/drawing/2014/main" id="{1C3AEF01-D0B3-C24B-BEC1-6C504FFAE903}"/>
              </a:ext>
            </a:extLst>
          </p:cNvPr>
          <p:cNvSpPr>
            <a:spLocks noGrp="1"/>
          </p:cNvSpPr>
          <p:nvPr>
            <p:ph type="subTitle" idx="10"/>
          </p:nvPr>
        </p:nvSpPr>
        <p:spPr/>
        <p:txBody>
          <a:bodyPr>
            <a:noAutofit/>
          </a:bodyPr>
          <a:lstStyle/>
          <a:p>
            <a:r>
              <a:rPr lang="en-US" dirty="0"/>
              <a:t>Litigation Trends</a:t>
            </a:r>
          </a:p>
        </p:txBody>
      </p:sp>
      <p:sp>
        <p:nvSpPr>
          <p:cNvPr id="8" name="Footer Placeholder 2">
            <a:extLst>
              <a:ext uri="{FF2B5EF4-FFF2-40B4-BE49-F238E27FC236}">
                <a16:creationId xmlns:a16="http://schemas.microsoft.com/office/drawing/2014/main" id="{28106D80-05BB-E840-B49D-AB0A5991E89E}"/>
              </a:ext>
            </a:extLst>
          </p:cNvPr>
          <p:cNvSpPr txBox="1">
            <a:spLocks/>
          </p:cNvSpPr>
          <p:nvPr/>
        </p:nvSpPr>
        <p:spPr>
          <a:xfrm>
            <a:off x="851453" y="5966652"/>
            <a:ext cx="7355463" cy="4011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solidFill>
                  <a:srgbClr val="526166"/>
                </a:solidFill>
                <a:latin typeface="Arial"/>
              </a:rPr>
              <a:t>©2018 Seyfarth Shaw LLP. All rights reserved. Private and Confidential</a:t>
            </a:r>
          </a:p>
        </p:txBody>
      </p:sp>
      <p:graphicFrame>
        <p:nvGraphicFramePr>
          <p:cNvPr id="16" name="Content Placeholder 11">
            <a:extLst>
              <a:ext uri="{FF2B5EF4-FFF2-40B4-BE49-F238E27FC236}">
                <a16:creationId xmlns:a16="http://schemas.microsoft.com/office/drawing/2014/main" id="{0CCE9090-8185-4741-9F15-2E5F0B62A63A}"/>
              </a:ext>
            </a:extLst>
          </p:cNvPr>
          <p:cNvGraphicFramePr>
            <a:graphicFrameLocks noGrp="1"/>
          </p:cNvGraphicFramePr>
          <p:nvPr>
            <p:ph idx="1"/>
            <p:extLst>
              <p:ext uri="{D42A27DB-BD31-4B8C-83A1-F6EECF244321}">
                <p14:modId xmlns:p14="http://schemas.microsoft.com/office/powerpoint/2010/main" val="2442536493"/>
              </p:ext>
            </p:extLst>
          </p:nvPr>
        </p:nvGraphicFramePr>
        <p:xfrm>
          <a:off x="1463040" y="1783080"/>
          <a:ext cx="9875520" cy="4165283"/>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
            <a:extLst>
              <a:ext uri="{FF2B5EF4-FFF2-40B4-BE49-F238E27FC236}">
                <a16:creationId xmlns:a16="http://schemas.microsoft.com/office/drawing/2014/main" id="{585397E7-84F8-B140-AA03-C2908F498183}"/>
              </a:ext>
            </a:extLst>
          </p:cNvPr>
          <p:cNvSpPr txBox="1"/>
          <p:nvPr/>
        </p:nvSpPr>
        <p:spPr>
          <a:xfrm>
            <a:off x="6013026" y="3665509"/>
            <a:ext cx="863763" cy="675406"/>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8% increase</a:t>
            </a:r>
            <a:r>
              <a:rPr lang="en-US" b="1" baseline="0" dirty="0">
                <a:solidFill>
                  <a:schemeClr val="bg1"/>
                </a:solidFill>
                <a:latin typeface="Arial" panose="020B0604020202020204" pitchFamily="34" charset="0"/>
                <a:cs typeface="Arial" panose="020B0604020202020204" pitchFamily="34" charset="0"/>
              </a:rPr>
              <a:t> over 2014</a:t>
            </a:r>
            <a:endParaRPr lang="en-US" b="1" dirty="0">
              <a:solidFill>
                <a:schemeClr val="bg1"/>
              </a:solidFill>
              <a:latin typeface="Arial" panose="020B0604020202020204" pitchFamily="34" charset="0"/>
              <a:cs typeface="Arial" panose="020B0604020202020204" pitchFamily="34" charset="0"/>
            </a:endParaRPr>
          </a:p>
        </p:txBody>
      </p:sp>
      <p:sp>
        <p:nvSpPr>
          <p:cNvPr id="18" name="TextBox 1">
            <a:extLst>
              <a:ext uri="{FF2B5EF4-FFF2-40B4-BE49-F238E27FC236}">
                <a16:creationId xmlns:a16="http://schemas.microsoft.com/office/drawing/2014/main" id="{5BC092CF-ABAB-8045-A08C-5DB84667335B}"/>
              </a:ext>
            </a:extLst>
          </p:cNvPr>
          <p:cNvSpPr txBox="1"/>
          <p:nvPr/>
        </p:nvSpPr>
        <p:spPr>
          <a:xfrm>
            <a:off x="7740789" y="3255645"/>
            <a:ext cx="839560" cy="586424"/>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37% increase</a:t>
            </a:r>
            <a:r>
              <a:rPr lang="en-US" b="1" baseline="0" dirty="0">
                <a:solidFill>
                  <a:schemeClr val="bg1"/>
                </a:solidFill>
                <a:latin typeface="Arial" panose="020B0604020202020204" pitchFamily="34" charset="0"/>
                <a:cs typeface="Arial" panose="020B0604020202020204" pitchFamily="34" charset="0"/>
              </a:rPr>
              <a:t> over 2015</a:t>
            </a:r>
            <a:endParaRPr lang="en-US" b="1" dirty="0">
              <a:solidFill>
                <a:schemeClr val="bg1"/>
              </a:solidFill>
              <a:latin typeface="Arial" panose="020B0604020202020204" pitchFamily="34" charset="0"/>
              <a:cs typeface="Arial" panose="020B0604020202020204" pitchFamily="34" charset="0"/>
            </a:endParaRPr>
          </a:p>
        </p:txBody>
      </p:sp>
      <p:sp>
        <p:nvSpPr>
          <p:cNvPr id="19" name="TextBox 1">
            <a:extLst>
              <a:ext uri="{FF2B5EF4-FFF2-40B4-BE49-F238E27FC236}">
                <a16:creationId xmlns:a16="http://schemas.microsoft.com/office/drawing/2014/main" id="{746BE13A-E4B3-B448-8F33-3818079763DC}"/>
              </a:ext>
            </a:extLst>
          </p:cNvPr>
          <p:cNvSpPr txBox="1"/>
          <p:nvPr/>
        </p:nvSpPr>
        <p:spPr>
          <a:xfrm>
            <a:off x="9521224" y="3021615"/>
            <a:ext cx="664557" cy="586424"/>
          </a:xfrm>
          <a:prstGeom prst="rect">
            <a:avLst/>
          </a:prstGeom>
          <a:noFill/>
        </p:spPr>
        <p:txBody>
          <a:bodyPr wrap="square" lIns="0" r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16% increase</a:t>
            </a:r>
            <a:r>
              <a:rPr lang="en-US" b="1" baseline="0" dirty="0">
                <a:solidFill>
                  <a:schemeClr val="bg1"/>
                </a:solidFill>
                <a:latin typeface="Arial" panose="020B0604020202020204" pitchFamily="34" charset="0"/>
                <a:cs typeface="Arial" panose="020B0604020202020204" pitchFamily="34" charset="0"/>
              </a:rPr>
              <a:t> over 2016</a:t>
            </a:r>
            <a:endParaRPr lang="en-US" b="1" dirty="0">
              <a:solidFill>
                <a:schemeClr val="bg1"/>
              </a:solidFill>
              <a:latin typeface="Arial" panose="020B0604020202020204" pitchFamily="34" charset="0"/>
              <a:cs typeface="Arial" panose="020B0604020202020204" pitchFamily="34" charset="0"/>
            </a:endParaRPr>
          </a:p>
        </p:txBody>
      </p:sp>
      <p:sp>
        <p:nvSpPr>
          <p:cNvPr id="20" name="TextBox 1">
            <a:extLst>
              <a:ext uri="{FF2B5EF4-FFF2-40B4-BE49-F238E27FC236}">
                <a16:creationId xmlns:a16="http://schemas.microsoft.com/office/drawing/2014/main" id="{398A275F-0240-A14F-9EF5-29BCD4E1C15A}"/>
              </a:ext>
            </a:extLst>
          </p:cNvPr>
          <p:cNvSpPr txBox="1"/>
          <p:nvPr/>
        </p:nvSpPr>
        <p:spPr>
          <a:xfrm>
            <a:off x="4292380" y="3721621"/>
            <a:ext cx="930973" cy="688109"/>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63% increase over 2013</a:t>
            </a:r>
          </a:p>
        </p:txBody>
      </p:sp>
      <p:sp>
        <p:nvSpPr>
          <p:cNvPr id="5" name="Slide Number Placeholder 4">
            <a:extLst>
              <a:ext uri="{FF2B5EF4-FFF2-40B4-BE49-F238E27FC236}">
                <a16:creationId xmlns:a16="http://schemas.microsoft.com/office/drawing/2014/main" id="{2AE0C09E-52E7-1A4C-9F20-49534652DEE9}"/>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15</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5D84AFB4-63EC-7847-BD5C-595918823B0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50578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08C-FFE2-0647-958B-6420EFEA1634}"/>
              </a:ext>
            </a:extLst>
          </p:cNvPr>
          <p:cNvSpPr>
            <a:spLocks noGrp="1"/>
          </p:cNvSpPr>
          <p:nvPr>
            <p:ph type="title"/>
          </p:nvPr>
        </p:nvSpPr>
        <p:spPr/>
        <p:txBody>
          <a:bodyPr/>
          <a:lstStyle/>
          <a:p>
            <a:r>
              <a:rPr lang="en-US" dirty="0"/>
              <a:t>Title III Lawsuits in Federal Courts</a:t>
            </a:r>
          </a:p>
        </p:txBody>
      </p:sp>
      <p:sp>
        <p:nvSpPr>
          <p:cNvPr id="6" name="Subtitle 5">
            <a:extLst>
              <a:ext uri="{FF2B5EF4-FFF2-40B4-BE49-F238E27FC236}">
                <a16:creationId xmlns:a16="http://schemas.microsoft.com/office/drawing/2014/main" id="{1C3AEF01-D0B3-C24B-BEC1-6C504FFAE903}"/>
              </a:ext>
            </a:extLst>
          </p:cNvPr>
          <p:cNvSpPr>
            <a:spLocks noGrp="1"/>
          </p:cNvSpPr>
          <p:nvPr>
            <p:ph type="subTitle" idx="10"/>
          </p:nvPr>
        </p:nvSpPr>
        <p:spPr/>
        <p:txBody>
          <a:bodyPr>
            <a:noAutofit/>
          </a:bodyPr>
          <a:lstStyle/>
          <a:p>
            <a:r>
              <a:rPr lang="en-US" dirty="0"/>
              <a:t>Litigation Trends</a:t>
            </a:r>
          </a:p>
        </p:txBody>
      </p:sp>
      <p:sp>
        <p:nvSpPr>
          <p:cNvPr id="4" name="Footer Placeholder 3">
            <a:extLst>
              <a:ext uri="{FF2B5EF4-FFF2-40B4-BE49-F238E27FC236}">
                <a16:creationId xmlns:a16="http://schemas.microsoft.com/office/drawing/2014/main" id="{5D84AFB4-63EC-7847-BD5C-595918823B0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graphicFrame>
        <p:nvGraphicFramePr>
          <p:cNvPr id="16" name="Content Placeholder 11">
            <a:extLst>
              <a:ext uri="{FF2B5EF4-FFF2-40B4-BE49-F238E27FC236}">
                <a16:creationId xmlns:a16="http://schemas.microsoft.com/office/drawing/2014/main" id="{0CCE9090-8185-4741-9F15-2E5F0B62A63A}"/>
              </a:ext>
            </a:extLst>
          </p:cNvPr>
          <p:cNvGraphicFramePr>
            <a:graphicFrameLocks noGrp="1"/>
          </p:cNvGraphicFramePr>
          <p:nvPr>
            <p:ph idx="1"/>
            <p:extLst>
              <p:ext uri="{D42A27DB-BD31-4B8C-83A1-F6EECF244321}">
                <p14:modId xmlns:p14="http://schemas.microsoft.com/office/powerpoint/2010/main" val="4272457536"/>
              </p:ext>
            </p:extLst>
          </p:nvPr>
        </p:nvGraphicFramePr>
        <p:xfrm>
          <a:off x="1463040" y="1783080"/>
          <a:ext cx="9875520" cy="4165283"/>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2AE0C09E-52E7-1A4C-9F20-49534652DEE9}"/>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16</a:t>
            </a:fld>
            <a:endParaRPr lang="en-US" dirty="0">
              <a:solidFill>
                <a:srgbClr val="585858">
                  <a:tint val="75000"/>
                </a:srgbClr>
              </a:solidFill>
            </a:endParaRPr>
          </a:p>
        </p:txBody>
      </p:sp>
      <p:sp>
        <p:nvSpPr>
          <p:cNvPr id="8" name="Footer Placeholder 2">
            <a:extLst>
              <a:ext uri="{FF2B5EF4-FFF2-40B4-BE49-F238E27FC236}">
                <a16:creationId xmlns:a16="http://schemas.microsoft.com/office/drawing/2014/main" id="{28106D80-05BB-E840-B49D-AB0A5991E89E}"/>
              </a:ext>
            </a:extLst>
          </p:cNvPr>
          <p:cNvSpPr txBox="1">
            <a:spLocks/>
          </p:cNvSpPr>
          <p:nvPr/>
        </p:nvSpPr>
        <p:spPr>
          <a:xfrm>
            <a:off x="851453" y="5966652"/>
            <a:ext cx="7355463" cy="4011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solidFill>
                  <a:srgbClr val="526166"/>
                </a:solidFill>
                <a:latin typeface="Arial"/>
              </a:rPr>
              <a:t>©2018 Seyfarth Shaw LLP. All rights reserved. Private and Confidential</a:t>
            </a:r>
          </a:p>
        </p:txBody>
      </p:sp>
    </p:spTree>
    <p:extLst>
      <p:ext uri="{BB962C8B-B14F-4D97-AF65-F5344CB8AC3E}">
        <p14:creationId xmlns:p14="http://schemas.microsoft.com/office/powerpoint/2010/main" val="235177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08C-FFE2-0647-958B-6420EFEA1634}"/>
              </a:ext>
            </a:extLst>
          </p:cNvPr>
          <p:cNvSpPr>
            <a:spLocks noGrp="1"/>
          </p:cNvSpPr>
          <p:nvPr>
            <p:ph type="title"/>
          </p:nvPr>
        </p:nvSpPr>
        <p:spPr/>
        <p:txBody>
          <a:bodyPr/>
          <a:lstStyle/>
          <a:p>
            <a:r>
              <a:rPr lang="en-US" dirty="0"/>
              <a:t>The Website Lawsuit Numbers</a:t>
            </a:r>
          </a:p>
        </p:txBody>
      </p:sp>
      <p:sp>
        <p:nvSpPr>
          <p:cNvPr id="6" name="Subtitle 5">
            <a:extLst>
              <a:ext uri="{FF2B5EF4-FFF2-40B4-BE49-F238E27FC236}">
                <a16:creationId xmlns:a16="http://schemas.microsoft.com/office/drawing/2014/main" id="{1C3AEF01-D0B3-C24B-BEC1-6C504FFAE903}"/>
              </a:ext>
            </a:extLst>
          </p:cNvPr>
          <p:cNvSpPr>
            <a:spLocks noGrp="1"/>
          </p:cNvSpPr>
          <p:nvPr>
            <p:ph type="subTitle" idx="10"/>
          </p:nvPr>
        </p:nvSpPr>
        <p:spPr/>
        <p:txBody>
          <a:bodyPr>
            <a:noAutofit/>
          </a:bodyPr>
          <a:lstStyle/>
          <a:p>
            <a:r>
              <a:rPr lang="en-US" dirty="0"/>
              <a:t>Litigation Trends</a:t>
            </a:r>
          </a:p>
        </p:txBody>
      </p:sp>
      <p:sp>
        <p:nvSpPr>
          <p:cNvPr id="4" name="Footer Placeholder 3">
            <a:extLst>
              <a:ext uri="{FF2B5EF4-FFF2-40B4-BE49-F238E27FC236}">
                <a16:creationId xmlns:a16="http://schemas.microsoft.com/office/drawing/2014/main" id="{5D84AFB4-63EC-7847-BD5C-595918823B0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graphicFrame>
        <p:nvGraphicFramePr>
          <p:cNvPr id="16" name="Content Placeholder 11">
            <a:extLst>
              <a:ext uri="{FF2B5EF4-FFF2-40B4-BE49-F238E27FC236}">
                <a16:creationId xmlns:a16="http://schemas.microsoft.com/office/drawing/2014/main" id="{0CCE9090-8185-4741-9F15-2E5F0B62A63A}"/>
              </a:ext>
            </a:extLst>
          </p:cNvPr>
          <p:cNvGraphicFramePr>
            <a:graphicFrameLocks noGrp="1"/>
          </p:cNvGraphicFramePr>
          <p:nvPr>
            <p:ph idx="1"/>
            <p:extLst>
              <p:ext uri="{D42A27DB-BD31-4B8C-83A1-F6EECF244321}">
                <p14:modId xmlns:p14="http://schemas.microsoft.com/office/powerpoint/2010/main" val="4275533967"/>
              </p:ext>
            </p:extLst>
          </p:nvPr>
        </p:nvGraphicFramePr>
        <p:xfrm>
          <a:off x="1463040" y="1783080"/>
          <a:ext cx="9875520" cy="416528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E58829F4-2303-9E48-AAF2-3F9000B25AAF}"/>
              </a:ext>
            </a:extLst>
          </p:cNvPr>
          <p:cNvSpPr/>
          <p:nvPr/>
        </p:nvSpPr>
        <p:spPr>
          <a:xfrm>
            <a:off x="5326050" y="5234498"/>
            <a:ext cx="5821562" cy="369332"/>
          </a:xfrm>
          <a:prstGeom prst="rect">
            <a:avLst/>
          </a:prstGeom>
        </p:spPr>
        <p:txBody>
          <a:bodyPr wrap="square">
            <a:spAutoFit/>
          </a:bodyPr>
          <a:lstStyle/>
          <a:p>
            <a:pPr algn="r"/>
            <a:r>
              <a:rPr lang="en-US" i="1" dirty="0">
                <a:latin typeface="Arial"/>
              </a:rPr>
              <a:t>Total Number of Website Nationwide: At Least 814</a:t>
            </a:r>
            <a:endParaRPr lang="en-US" i="1" dirty="0"/>
          </a:p>
        </p:txBody>
      </p:sp>
      <p:sp>
        <p:nvSpPr>
          <p:cNvPr id="5" name="Slide Number Placeholder 4">
            <a:extLst>
              <a:ext uri="{FF2B5EF4-FFF2-40B4-BE49-F238E27FC236}">
                <a16:creationId xmlns:a16="http://schemas.microsoft.com/office/drawing/2014/main" id="{2AE0C09E-52E7-1A4C-9F20-49534652DEE9}"/>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17</a:t>
            </a:fld>
            <a:endParaRPr lang="en-US" dirty="0">
              <a:solidFill>
                <a:srgbClr val="585858">
                  <a:tint val="75000"/>
                </a:srgbClr>
              </a:solidFill>
            </a:endParaRPr>
          </a:p>
        </p:txBody>
      </p:sp>
      <p:sp>
        <p:nvSpPr>
          <p:cNvPr id="8" name="Footer Placeholder 2">
            <a:extLst>
              <a:ext uri="{FF2B5EF4-FFF2-40B4-BE49-F238E27FC236}">
                <a16:creationId xmlns:a16="http://schemas.microsoft.com/office/drawing/2014/main" id="{28106D80-05BB-E840-B49D-AB0A5991E89E}"/>
              </a:ext>
            </a:extLst>
          </p:cNvPr>
          <p:cNvSpPr txBox="1">
            <a:spLocks/>
          </p:cNvSpPr>
          <p:nvPr/>
        </p:nvSpPr>
        <p:spPr>
          <a:xfrm>
            <a:off x="851453" y="5966652"/>
            <a:ext cx="7355463" cy="4011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solidFill>
                  <a:srgbClr val="526166"/>
                </a:solidFill>
                <a:latin typeface="Arial"/>
              </a:rPr>
              <a:t>©2018 Seyfarth Shaw LLP. All rights reserved. Private and Confidential</a:t>
            </a:r>
          </a:p>
        </p:txBody>
      </p:sp>
    </p:spTree>
    <p:extLst>
      <p:ext uri="{BB962C8B-B14F-4D97-AF65-F5344CB8AC3E}">
        <p14:creationId xmlns:p14="http://schemas.microsoft.com/office/powerpoint/2010/main" val="274080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08C-FFE2-0647-958B-6420EFEA1634}"/>
              </a:ext>
            </a:extLst>
          </p:cNvPr>
          <p:cNvSpPr>
            <a:spLocks noGrp="1"/>
          </p:cNvSpPr>
          <p:nvPr>
            <p:ph type="title"/>
          </p:nvPr>
        </p:nvSpPr>
        <p:spPr/>
        <p:txBody>
          <a:bodyPr/>
          <a:lstStyle/>
          <a:p>
            <a:r>
              <a:rPr lang="en-US" dirty="0"/>
              <a:t>The Website Lawsuit Numbers</a:t>
            </a:r>
          </a:p>
        </p:txBody>
      </p:sp>
      <p:sp>
        <p:nvSpPr>
          <p:cNvPr id="6" name="Subtitle 5">
            <a:extLst>
              <a:ext uri="{FF2B5EF4-FFF2-40B4-BE49-F238E27FC236}">
                <a16:creationId xmlns:a16="http://schemas.microsoft.com/office/drawing/2014/main" id="{1C3AEF01-D0B3-C24B-BEC1-6C504FFAE903}"/>
              </a:ext>
            </a:extLst>
          </p:cNvPr>
          <p:cNvSpPr>
            <a:spLocks noGrp="1"/>
          </p:cNvSpPr>
          <p:nvPr>
            <p:ph type="subTitle" idx="10"/>
          </p:nvPr>
        </p:nvSpPr>
        <p:spPr/>
        <p:txBody>
          <a:bodyPr>
            <a:noAutofit/>
          </a:bodyPr>
          <a:lstStyle/>
          <a:p>
            <a:r>
              <a:rPr lang="en-US" dirty="0"/>
              <a:t>Litigation Trends</a:t>
            </a:r>
          </a:p>
        </p:txBody>
      </p:sp>
      <p:sp>
        <p:nvSpPr>
          <p:cNvPr id="4" name="Footer Placeholder 3">
            <a:extLst>
              <a:ext uri="{FF2B5EF4-FFF2-40B4-BE49-F238E27FC236}">
                <a16:creationId xmlns:a16="http://schemas.microsoft.com/office/drawing/2014/main" id="{5D84AFB4-63EC-7847-BD5C-595918823B0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graphicFrame>
        <p:nvGraphicFramePr>
          <p:cNvPr id="16" name="Content Placeholder 11">
            <a:extLst>
              <a:ext uri="{FF2B5EF4-FFF2-40B4-BE49-F238E27FC236}">
                <a16:creationId xmlns:a16="http://schemas.microsoft.com/office/drawing/2014/main" id="{0CCE9090-8185-4741-9F15-2E5F0B62A63A}"/>
              </a:ext>
            </a:extLst>
          </p:cNvPr>
          <p:cNvGraphicFramePr>
            <a:graphicFrameLocks noGrp="1"/>
          </p:cNvGraphicFramePr>
          <p:nvPr>
            <p:ph idx="1"/>
            <p:extLst>
              <p:ext uri="{D42A27DB-BD31-4B8C-83A1-F6EECF244321}">
                <p14:modId xmlns:p14="http://schemas.microsoft.com/office/powerpoint/2010/main" val="1616769481"/>
              </p:ext>
            </p:extLst>
          </p:nvPr>
        </p:nvGraphicFramePr>
        <p:xfrm>
          <a:off x="1463040" y="1783080"/>
          <a:ext cx="9875520" cy="4165283"/>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A43073E4-2BDA-0341-A5C4-F57C3FFF1BD3}"/>
              </a:ext>
            </a:extLst>
          </p:cNvPr>
          <p:cNvSpPr/>
          <p:nvPr/>
        </p:nvSpPr>
        <p:spPr>
          <a:xfrm>
            <a:off x="5326050" y="5543780"/>
            <a:ext cx="5821562" cy="369332"/>
          </a:xfrm>
          <a:prstGeom prst="rect">
            <a:avLst/>
          </a:prstGeom>
        </p:spPr>
        <p:txBody>
          <a:bodyPr wrap="square">
            <a:spAutoFit/>
          </a:bodyPr>
          <a:lstStyle/>
          <a:p>
            <a:pPr algn="r"/>
            <a:r>
              <a:rPr lang="en-US" i="1" dirty="0">
                <a:latin typeface="Arial"/>
              </a:rPr>
              <a:t>*There are at least this many lawsuits</a:t>
            </a:r>
            <a:endParaRPr lang="en-US" i="1" dirty="0"/>
          </a:p>
        </p:txBody>
      </p:sp>
      <p:sp>
        <p:nvSpPr>
          <p:cNvPr id="5" name="Slide Number Placeholder 4">
            <a:extLst>
              <a:ext uri="{FF2B5EF4-FFF2-40B4-BE49-F238E27FC236}">
                <a16:creationId xmlns:a16="http://schemas.microsoft.com/office/drawing/2014/main" id="{2AE0C09E-52E7-1A4C-9F20-49534652DEE9}"/>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18</a:t>
            </a:fld>
            <a:endParaRPr lang="en-US" dirty="0">
              <a:solidFill>
                <a:srgbClr val="585858">
                  <a:tint val="75000"/>
                </a:srgbClr>
              </a:solidFill>
            </a:endParaRPr>
          </a:p>
        </p:txBody>
      </p:sp>
      <p:sp>
        <p:nvSpPr>
          <p:cNvPr id="8" name="Footer Placeholder 2">
            <a:extLst>
              <a:ext uri="{FF2B5EF4-FFF2-40B4-BE49-F238E27FC236}">
                <a16:creationId xmlns:a16="http://schemas.microsoft.com/office/drawing/2014/main" id="{28106D80-05BB-E840-B49D-AB0A5991E89E}"/>
              </a:ext>
            </a:extLst>
          </p:cNvPr>
          <p:cNvSpPr txBox="1">
            <a:spLocks/>
          </p:cNvSpPr>
          <p:nvPr/>
        </p:nvSpPr>
        <p:spPr>
          <a:xfrm>
            <a:off x="851453" y="5966652"/>
            <a:ext cx="7355463" cy="4011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solidFill>
                  <a:srgbClr val="526166"/>
                </a:solidFill>
                <a:latin typeface="Arial"/>
              </a:rPr>
              <a:t>©2018 Seyfarth Shaw LLP. All rights reserved. Private and Confidential</a:t>
            </a:r>
          </a:p>
        </p:txBody>
      </p:sp>
    </p:spTree>
    <p:extLst>
      <p:ext uri="{BB962C8B-B14F-4D97-AF65-F5344CB8AC3E}">
        <p14:creationId xmlns:p14="http://schemas.microsoft.com/office/powerpoint/2010/main" val="1143047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Industries</a:t>
            </a:r>
          </a:p>
        </p:txBody>
      </p:sp>
      <p:sp>
        <p:nvSpPr>
          <p:cNvPr id="6" name="Subtitle 5"/>
          <p:cNvSpPr>
            <a:spLocks noGrp="1"/>
          </p:cNvSpPr>
          <p:nvPr>
            <p:ph type="subTitle" idx="10"/>
          </p:nvPr>
        </p:nvSpPr>
        <p:spPr>
          <a:xfrm>
            <a:off x="838200" y="1101545"/>
            <a:ext cx="10515600" cy="369276"/>
          </a:xfrm>
        </p:spPr>
        <p:txBody>
          <a:bodyPr>
            <a:noAutofit/>
          </a:bodyPr>
          <a:lstStyle/>
          <a:p>
            <a:r>
              <a:rPr lang="en-US" dirty="0"/>
              <a:t>Americans with Disabilities Act (ADA)</a:t>
            </a:r>
          </a:p>
        </p:txBody>
      </p:sp>
      <p:sp>
        <p:nvSpPr>
          <p:cNvPr id="15" name="Content Placeholder 2">
            <a:extLst>
              <a:ext uri="{FF2B5EF4-FFF2-40B4-BE49-F238E27FC236}">
                <a16:creationId xmlns:a16="http://schemas.microsoft.com/office/drawing/2014/main" id="{68328C80-643D-476C-966D-526AEAE70757}"/>
              </a:ext>
            </a:extLst>
          </p:cNvPr>
          <p:cNvSpPr txBox="1">
            <a:spLocks/>
          </p:cNvSpPr>
          <p:nvPr/>
        </p:nvSpPr>
        <p:spPr>
          <a:xfrm>
            <a:off x="838201" y="1644161"/>
            <a:ext cx="2743199" cy="4532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359EC"/>
              </a:buClr>
              <a:buFont typeface="Arial"/>
              <a:buChar char="•"/>
              <a:defRPr sz="2800" b="0" i="0" kern="1200">
                <a:solidFill>
                  <a:srgbClr val="595959"/>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a:buChar char="•"/>
              <a:defRPr sz="2400" b="0" i="0" kern="1200">
                <a:solidFill>
                  <a:srgbClr val="595959"/>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a:buChar char="•"/>
              <a:defRPr sz="2000" b="0" i="0" kern="1200">
                <a:solidFill>
                  <a:srgbClr val="595959"/>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solidFill>
                  <a:schemeClr val="tx1"/>
                </a:solidFill>
              </a:rPr>
              <a:t>Industries with links to physical locations subject to more lawsuits</a:t>
            </a:r>
          </a:p>
          <a:p>
            <a:r>
              <a:rPr lang="en-US" altLang="en-US" sz="2400" dirty="0">
                <a:solidFill>
                  <a:schemeClr val="tx1"/>
                </a:solidFill>
              </a:rPr>
              <a:t>As we start to reach saturation in some industries expect new industries to be opened</a:t>
            </a:r>
          </a:p>
        </p:txBody>
      </p:sp>
      <p:graphicFrame>
        <p:nvGraphicFramePr>
          <p:cNvPr id="10" name="Chart 9" descr="ADA Lawsuits by Industry">
            <a:extLst>
              <a:ext uri="{FF2B5EF4-FFF2-40B4-BE49-F238E27FC236}">
                <a16:creationId xmlns:a16="http://schemas.microsoft.com/office/drawing/2014/main" id="{89D741FB-A8AA-4DC6-9967-E7708A6DC1A7}"/>
              </a:ext>
            </a:extLst>
          </p:cNvPr>
          <p:cNvGraphicFramePr>
            <a:graphicFrameLocks/>
          </p:cNvGraphicFramePr>
          <p:nvPr>
            <p:extLst/>
          </p:nvPr>
        </p:nvGraphicFramePr>
        <p:xfrm>
          <a:off x="3768150" y="1766846"/>
          <a:ext cx="3536948" cy="42556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descr="Industry&#10;March-16&#10;October-16&#10;January-17&#10;August-17&#10;Academic &#10;2&#10;3&#10;6&#10;7&#10;Entertainment &#10;1&#10;11&#10;14&#10;27&#10;Financial &#10;1&#10;2&#10;9&#10;17&#10;Hospitality &#10;4&#10;12&#10;23&#10;57&#10;Restaurant &#10;3&#10;45&#10;76&#10;186&#10;Medical &#10;0&#10;8&#10;9&#10;42&#10;Personal Services &#10;1&#10;4&#10;8&#10;18&#10;Retail &#10;43&#10;148&#10;190&#10;353&#10;Other&#10;0&#10;4&#10;8&#10;22&#10;Vehicle Manufacturer &#10;0&#10;7&#10;8&#10;13&#10;Total&#10;55&#10;244&#10;351&#10;742&#10;">
            <a:extLst>
              <a:ext uri="{FF2B5EF4-FFF2-40B4-BE49-F238E27FC236}">
                <a16:creationId xmlns:a16="http://schemas.microsoft.com/office/drawing/2014/main" id="{4456195B-F8E6-4AAB-B733-6C4530CA4715}"/>
              </a:ext>
            </a:extLst>
          </p:cNvPr>
          <p:cNvGraphicFramePr>
            <a:graphicFrameLocks noGrp="1"/>
          </p:cNvGraphicFramePr>
          <p:nvPr>
            <p:ph idx="1"/>
            <p:extLst/>
          </p:nvPr>
        </p:nvGraphicFramePr>
        <p:xfrm>
          <a:off x="7491848" y="1664115"/>
          <a:ext cx="3861951" cy="4448411"/>
        </p:xfrm>
        <a:graphic>
          <a:graphicData uri="http://schemas.openxmlformats.org/drawingml/2006/table">
            <a:tbl>
              <a:tblPr firstRow="1">
                <a:tableStyleId>{18603FDC-E32A-4AB5-989C-0864C3EAD2B8}</a:tableStyleId>
              </a:tblPr>
              <a:tblGrid>
                <a:gridCol w="1871608">
                  <a:extLst>
                    <a:ext uri="{9D8B030D-6E8A-4147-A177-3AD203B41FA5}">
                      <a16:colId xmlns:a16="http://schemas.microsoft.com/office/drawing/2014/main" val="1685070495"/>
                    </a:ext>
                  </a:extLst>
                </a:gridCol>
                <a:gridCol w="429768">
                  <a:extLst>
                    <a:ext uri="{9D8B030D-6E8A-4147-A177-3AD203B41FA5}">
                      <a16:colId xmlns:a16="http://schemas.microsoft.com/office/drawing/2014/main" val="227282368"/>
                    </a:ext>
                  </a:extLst>
                </a:gridCol>
                <a:gridCol w="594360">
                  <a:extLst>
                    <a:ext uri="{9D8B030D-6E8A-4147-A177-3AD203B41FA5}">
                      <a16:colId xmlns:a16="http://schemas.microsoft.com/office/drawing/2014/main" val="3661299176"/>
                    </a:ext>
                  </a:extLst>
                </a:gridCol>
                <a:gridCol w="484632">
                  <a:extLst>
                    <a:ext uri="{9D8B030D-6E8A-4147-A177-3AD203B41FA5}">
                      <a16:colId xmlns:a16="http://schemas.microsoft.com/office/drawing/2014/main" val="2512762535"/>
                    </a:ext>
                  </a:extLst>
                </a:gridCol>
                <a:gridCol w="481583">
                  <a:extLst>
                    <a:ext uri="{9D8B030D-6E8A-4147-A177-3AD203B41FA5}">
                      <a16:colId xmlns:a16="http://schemas.microsoft.com/office/drawing/2014/main" val="2034634888"/>
                    </a:ext>
                  </a:extLst>
                </a:gridCol>
              </a:tblGrid>
              <a:tr h="659660">
                <a:tc>
                  <a:txBody>
                    <a:bodyPr/>
                    <a:lstStyle/>
                    <a:p>
                      <a:pPr algn="l" fontAlgn="b"/>
                      <a:r>
                        <a:rPr lang="en-US" sz="1400" u="none" strike="noStrike" dirty="0">
                          <a:effectLst/>
                          <a:latin typeface="Arial" charset="0"/>
                          <a:ea typeface="Arial" charset="0"/>
                          <a:cs typeface="Arial" charset="0"/>
                        </a:rPr>
                        <a:t> Industry</a:t>
                      </a:r>
                      <a:endParaRPr lang="en-US" sz="1400" b="1" i="0" u="none" strike="noStrike" dirty="0">
                        <a:solidFill>
                          <a:srgbClr val="FFFFFF"/>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3/16</a:t>
                      </a:r>
                      <a:endParaRPr lang="en-US" sz="1400" b="1" i="0" u="none" strike="noStrike" dirty="0">
                        <a:solidFill>
                          <a:srgbClr val="FFFFFF"/>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10/16</a:t>
                      </a:r>
                      <a:endParaRPr lang="en-US" sz="1400" b="1" i="0" u="none" strike="noStrike" dirty="0">
                        <a:solidFill>
                          <a:srgbClr val="FFFFFF"/>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1/17</a:t>
                      </a:r>
                      <a:endParaRPr lang="en-US" sz="1400" b="1" i="0" u="none" strike="noStrike" dirty="0">
                        <a:solidFill>
                          <a:srgbClr val="FFFFFF"/>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8/17</a:t>
                      </a:r>
                      <a:endParaRPr lang="en-US" sz="1400" b="1" i="0" u="none" strike="noStrike" dirty="0">
                        <a:solidFill>
                          <a:srgbClr val="FFFFFF"/>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768044348"/>
                  </a:ext>
                </a:extLst>
              </a:tr>
              <a:tr h="326809">
                <a:tc>
                  <a:txBody>
                    <a:bodyPr/>
                    <a:lstStyle/>
                    <a:p>
                      <a:pPr algn="l" fontAlgn="b"/>
                      <a:r>
                        <a:rPr lang="en-US" sz="1400" b="0" u="none" strike="noStrike" dirty="0">
                          <a:effectLst/>
                          <a:latin typeface="Arial" charset="0"/>
                          <a:ea typeface="Arial" charset="0"/>
                          <a:cs typeface="Arial" charset="0"/>
                        </a:rPr>
                        <a:t> Academic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2</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3</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6</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7</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1865511120"/>
                  </a:ext>
                </a:extLst>
              </a:tr>
              <a:tr h="288495">
                <a:tc>
                  <a:txBody>
                    <a:bodyPr/>
                    <a:lstStyle/>
                    <a:p>
                      <a:pPr algn="l" fontAlgn="b"/>
                      <a:r>
                        <a:rPr lang="en-US" sz="1400" b="0" u="none" strike="noStrike" dirty="0">
                          <a:effectLst/>
                          <a:latin typeface="Arial" charset="0"/>
                          <a:ea typeface="Arial" charset="0"/>
                          <a:cs typeface="Arial" charset="0"/>
                        </a:rPr>
                        <a:t> Entertainment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11</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14</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27</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1754700629"/>
                  </a:ext>
                </a:extLst>
              </a:tr>
              <a:tr h="288495">
                <a:tc>
                  <a:txBody>
                    <a:bodyPr/>
                    <a:lstStyle/>
                    <a:p>
                      <a:pPr algn="l" fontAlgn="b"/>
                      <a:r>
                        <a:rPr lang="en-US" sz="1400" b="0" u="none" strike="noStrike" dirty="0">
                          <a:effectLst/>
                          <a:latin typeface="Arial" charset="0"/>
                          <a:ea typeface="Arial" charset="0"/>
                          <a:cs typeface="Arial" charset="0"/>
                        </a:rPr>
                        <a:t> Financial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2</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9</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17</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387839492"/>
                  </a:ext>
                </a:extLst>
              </a:tr>
              <a:tr h="288495">
                <a:tc>
                  <a:txBody>
                    <a:bodyPr/>
                    <a:lstStyle/>
                    <a:p>
                      <a:pPr algn="l" fontAlgn="b"/>
                      <a:r>
                        <a:rPr lang="en-US" sz="1400" b="0" u="none" strike="noStrike" dirty="0">
                          <a:effectLst/>
                          <a:latin typeface="Arial" charset="0"/>
                          <a:ea typeface="Arial" charset="0"/>
                          <a:cs typeface="Arial" charset="0"/>
                        </a:rPr>
                        <a:t> Hospitality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4</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12</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23</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57</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1597608448"/>
                  </a:ext>
                </a:extLst>
              </a:tr>
              <a:tr h="288495">
                <a:tc>
                  <a:txBody>
                    <a:bodyPr/>
                    <a:lstStyle/>
                    <a:p>
                      <a:pPr algn="l" fontAlgn="b"/>
                      <a:r>
                        <a:rPr lang="en-US" sz="1400" b="0" u="none" strike="noStrike" dirty="0">
                          <a:effectLst/>
                          <a:latin typeface="Arial" charset="0"/>
                          <a:ea typeface="Arial" charset="0"/>
                          <a:cs typeface="Arial" charset="0"/>
                        </a:rPr>
                        <a:t> Restaurant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3</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45</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76</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186</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308607173"/>
                  </a:ext>
                </a:extLst>
              </a:tr>
              <a:tr h="288495">
                <a:tc>
                  <a:txBody>
                    <a:bodyPr/>
                    <a:lstStyle/>
                    <a:p>
                      <a:pPr algn="l" fontAlgn="b"/>
                      <a:r>
                        <a:rPr lang="en-US" sz="1400" b="0" u="none" strike="noStrike" dirty="0">
                          <a:effectLst/>
                          <a:latin typeface="Arial" charset="0"/>
                          <a:ea typeface="Arial" charset="0"/>
                          <a:cs typeface="Arial" charset="0"/>
                        </a:rPr>
                        <a:t> Medical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0</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8</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9</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42</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3337572575"/>
                  </a:ext>
                </a:extLst>
              </a:tr>
              <a:tr h="576991">
                <a:tc>
                  <a:txBody>
                    <a:bodyPr/>
                    <a:lstStyle/>
                    <a:p>
                      <a:pPr algn="l" fontAlgn="b"/>
                      <a:r>
                        <a:rPr lang="en-US" sz="1400" b="0" u="none" strike="noStrike" dirty="0">
                          <a:effectLst/>
                          <a:latin typeface="Arial" charset="0"/>
                          <a:ea typeface="Arial" charset="0"/>
                          <a:cs typeface="Arial" charset="0"/>
                        </a:rPr>
                        <a:t> Personal Services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4</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8</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18</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3343825197"/>
                  </a:ext>
                </a:extLst>
              </a:tr>
              <a:tr h="288495">
                <a:tc>
                  <a:txBody>
                    <a:bodyPr/>
                    <a:lstStyle/>
                    <a:p>
                      <a:pPr algn="l" fontAlgn="b"/>
                      <a:r>
                        <a:rPr lang="en-US" sz="1400" b="0" u="none" strike="noStrike" dirty="0">
                          <a:effectLst/>
                          <a:latin typeface="Arial" charset="0"/>
                          <a:ea typeface="Arial" charset="0"/>
                          <a:cs typeface="Arial" charset="0"/>
                        </a:rPr>
                        <a:t> Retail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43</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148</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190</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353</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1284478603"/>
                  </a:ext>
                </a:extLst>
              </a:tr>
              <a:tr h="288495">
                <a:tc>
                  <a:txBody>
                    <a:bodyPr/>
                    <a:lstStyle/>
                    <a:p>
                      <a:pPr algn="l" fontAlgn="b"/>
                      <a:r>
                        <a:rPr lang="en-US" sz="1400" b="0" u="none" strike="noStrike" dirty="0">
                          <a:effectLst/>
                          <a:latin typeface="Arial" charset="0"/>
                          <a:ea typeface="Arial" charset="0"/>
                          <a:cs typeface="Arial" charset="0"/>
                        </a:rPr>
                        <a:t> Other</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0</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4</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8</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22</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417462310"/>
                  </a:ext>
                </a:extLst>
              </a:tr>
              <a:tr h="576991">
                <a:tc>
                  <a:txBody>
                    <a:bodyPr/>
                    <a:lstStyle/>
                    <a:p>
                      <a:pPr algn="l" fontAlgn="b"/>
                      <a:r>
                        <a:rPr lang="en-US" sz="1400" b="0" u="none" strike="noStrike" dirty="0">
                          <a:effectLst/>
                          <a:latin typeface="Arial" charset="0"/>
                          <a:ea typeface="Arial" charset="0"/>
                          <a:cs typeface="Arial" charset="0"/>
                        </a:rPr>
                        <a:t> Vehicle Manufacturer </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0</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7</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8</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u="none" strike="noStrike" dirty="0">
                          <a:effectLst/>
                          <a:latin typeface="Arial" charset="0"/>
                          <a:ea typeface="Arial" charset="0"/>
                          <a:cs typeface="Arial" charset="0"/>
                        </a:rPr>
                        <a:t>13</a:t>
                      </a:r>
                      <a:endParaRPr lang="en-US" sz="1400" b="0"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456094478"/>
                  </a:ext>
                </a:extLst>
              </a:tr>
              <a:tr h="288495">
                <a:tc>
                  <a:txBody>
                    <a:bodyPr/>
                    <a:lstStyle/>
                    <a:p>
                      <a:pPr algn="l" fontAlgn="b"/>
                      <a:r>
                        <a:rPr lang="en-US" sz="1400" b="1" u="none" strike="noStrike" dirty="0">
                          <a:effectLst/>
                          <a:latin typeface="Arial" charset="0"/>
                          <a:ea typeface="Arial" charset="0"/>
                          <a:cs typeface="Arial" charset="0"/>
                        </a:rPr>
                        <a:t> Total</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55</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244</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351</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tc>
                  <a:txBody>
                    <a:bodyPr/>
                    <a:lstStyle/>
                    <a:p>
                      <a:pPr algn="r" fontAlgn="b"/>
                      <a:r>
                        <a:rPr lang="en-US" sz="1400" b="1" u="none" strike="noStrike" dirty="0">
                          <a:effectLst/>
                          <a:latin typeface="Arial" charset="0"/>
                          <a:ea typeface="Arial" charset="0"/>
                          <a:cs typeface="Arial" charset="0"/>
                        </a:rPr>
                        <a:t>742</a:t>
                      </a:r>
                      <a:endParaRPr lang="en-US" sz="1400" b="1" i="0" u="none" strike="noStrike" dirty="0">
                        <a:solidFill>
                          <a:srgbClr val="000000"/>
                        </a:solidFill>
                        <a:effectLst/>
                        <a:latin typeface="Arial" charset="0"/>
                        <a:ea typeface="Arial" charset="0"/>
                        <a:cs typeface="Arial" charset="0"/>
                      </a:endParaRPr>
                    </a:p>
                  </a:txBody>
                  <a:tcPr marL="0" marR="0" marT="0" marB="0" anchor="b">
                    <a:solidFill>
                      <a:srgbClr val="3359EC"/>
                    </a:solidFill>
                  </a:tcPr>
                </a:tc>
                <a:extLst>
                  <a:ext uri="{0D108BD9-81ED-4DB2-BD59-A6C34878D82A}">
                    <a16:rowId xmlns:a16="http://schemas.microsoft.com/office/drawing/2014/main" val="2504136714"/>
                  </a:ext>
                </a:extLst>
              </a:tr>
            </a:tbl>
          </a:graphicData>
        </a:graphic>
      </p:graphicFrame>
      <p:sp>
        <p:nvSpPr>
          <p:cNvPr id="9" name="Rectangle 8">
            <a:extLst>
              <a:ext uri="{FF2B5EF4-FFF2-40B4-BE49-F238E27FC236}">
                <a16:creationId xmlns:a16="http://schemas.microsoft.com/office/drawing/2014/main" id="{DB693C5C-E6BA-4E55-B7A3-F00FE5C2CFFF}"/>
              </a:ext>
            </a:extLst>
          </p:cNvPr>
          <p:cNvSpPr/>
          <p:nvPr/>
        </p:nvSpPr>
        <p:spPr>
          <a:xfrm>
            <a:off x="918089" y="5946742"/>
            <a:ext cx="9408520" cy="276999"/>
          </a:xfrm>
          <a:prstGeom prst="rect">
            <a:avLst/>
          </a:prstGeom>
        </p:spPr>
        <p:txBody>
          <a:bodyPr wrap="square">
            <a:spAutoFit/>
          </a:bodyPr>
          <a:lstStyle/>
          <a:p>
            <a:pPr eaLnBrk="0" hangingPunct="0">
              <a:spcBef>
                <a:spcPct val="20000"/>
              </a:spcBef>
            </a:pPr>
            <a:r>
              <a:rPr lang="en-US" sz="1200" i="1" kern="0" dirty="0">
                <a:solidFill>
                  <a:srgbClr val="000000"/>
                </a:solidFill>
                <a:latin typeface="Arial"/>
                <a:ea typeface="ＭＳ Ｐゴシック" charset="-128"/>
              </a:rPr>
              <a:t>Source: </a:t>
            </a:r>
            <a:r>
              <a:rPr lang="en-US" sz="1200" dirty="0">
                <a:hlinkClick r:id="rId4"/>
              </a:rPr>
              <a:t>ADA Title III</a:t>
            </a:r>
            <a:endParaRPr lang="en-US" altLang="en-US" sz="1200" b="1" dirty="0"/>
          </a:p>
        </p:txBody>
      </p:sp>
      <p:sp>
        <p:nvSpPr>
          <p:cNvPr id="11" name="Slide Number Placeholder 4">
            <a:extLst>
              <a:ext uri="{FF2B5EF4-FFF2-40B4-BE49-F238E27FC236}">
                <a16:creationId xmlns:a16="http://schemas.microsoft.com/office/drawing/2014/main" id="{F38DA141-1B94-A743-8B9F-7908BF8E09ED}"/>
              </a:ext>
            </a:extLst>
          </p:cNvPr>
          <p:cNvSpPr>
            <a:spLocks noGrp="1"/>
          </p:cNvSpPr>
          <p:nvPr>
            <p:ph type="sldNum" sz="quarter" idx="4"/>
          </p:nvPr>
        </p:nvSpPr>
        <p:spPr>
          <a:xfrm>
            <a:off x="838200" y="6356350"/>
            <a:ext cx="2743200" cy="365125"/>
          </a:xfrm>
        </p:spPr>
        <p:txBody>
          <a:bodyPr/>
          <a:lstStyle/>
          <a:p>
            <a:fld id="{2030EA8A-DA75-3443-B9EE-A63E33F4F203}" type="slidenum">
              <a:rPr lang="en-US" smtClean="0">
                <a:solidFill>
                  <a:srgbClr val="585858">
                    <a:tint val="75000"/>
                  </a:srgbClr>
                </a:solidFill>
              </a:rPr>
              <a:pPr/>
              <a:t>19</a:t>
            </a:fld>
            <a:endParaRPr lang="en-US" dirty="0">
              <a:solidFill>
                <a:srgbClr val="585858">
                  <a:tint val="75000"/>
                </a:srgbClr>
              </a:solidFill>
            </a:endParaRPr>
          </a:p>
        </p:txBody>
      </p:sp>
      <p:sp>
        <p:nvSpPr>
          <p:cNvPr id="12" name="Footer Placeholder 3">
            <a:extLst>
              <a:ext uri="{FF2B5EF4-FFF2-40B4-BE49-F238E27FC236}">
                <a16:creationId xmlns:a16="http://schemas.microsoft.com/office/drawing/2014/main" id="{455FD38A-B848-DF49-AA92-28312A6A956C}"/>
              </a:ext>
            </a:extLst>
          </p:cNvPr>
          <p:cNvSpPr>
            <a:spLocks noGrp="1"/>
          </p:cNvSpPr>
          <p:nvPr>
            <p:ph type="ftr" sz="quarter" idx="3"/>
          </p:nvPr>
        </p:nvSpPr>
        <p:spPr>
          <a:xfrm>
            <a:off x="3685309" y="6356350"/>
            <a:ext cx="4821381" cy="365125"/>
          </a:xfrm>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26263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A95E-F3FC-9B40-9EBC-9AAEF004C859}"/>
              </a:ext>
            </a:extLst>
          </p:cNvPr>
          <p:cNvSpPr>
            <a:spLocks noGrp="1"/>
          </p:cNvSpPr>
          <p:nvPr>
            <p:ph type="title"/>
          </p:nvPr>
        </p:nvSpPr>
        <p:spPr>
          <a:xfrm>
            <a:off x="838200" y="457807"/>
            <a:ext cx="10515600" cy="1048264"/>
          </a:xfrm>
        </p:spPr>
        <p:txBody>
          <a:bodyPr/>
          <a:lstStyle/>
          <a:p>
            <a:r>
              <a:rPr lang="en-US" dirty="0"/>
              <a:t>Agenda</a:t>
            </a:r>
          </a:p>
        </p:txBody>
      </p:sp>
      <p:sp>
        <p:nvSpPr>
          <p:cNvPr id="6" name="Subtitle 5" hidden="1">
            <a:extLst>
              <a:ext uri="{FF2B5EF4-FFF2-40B4-BE49-F238E27FC236}">
                <a16:creationId xmlns:a16="http://schemas.microsoft.com/office/drawing/2014/main" id="{68D6628D-2260-964A-8AE8-E6753F5A6EE8}"/>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F8A65BEA-9396-684C-A363-41C1E3B3882D}"/>
              </a:ext>
            </a:extLst>
          </p:cNvPr>
          <p:cNvSpPr>
            <a:spLocks noGrp="1"/>
          </p:cNvSpPr>
          <p:nvPr>
            <p:ph idx="1"/>
          </p:nvPr>
        </p:nvSpPr>
        <p:spPr/>
        <p:txBody>
          <a:bodyPr>
            <a:normAutofit/>
          </a:bodyPr>
          <a:lstStyle/>
          <a:p>
            <a:r>
              <a:rPr lang="en-US" sz="3200" dirty="0"/>
              <a:t>Legal Updates</a:t>
            </a:r>
          </a:p>
          <a:p>
            <a:r>
              <a:rPr lang="en-US" sz="3200" dirty="0"/>
              <a:t>Get Proactive</a:t>
            </a:r>
          </a:p>
          <a:p>
            <a:r>
              <a:rPr lang="en-US" sz="3200" dirty="0"/>
              <a:t>Q&amp;A</a:t>
            </a:r>
          </a:p>
          <a:p>
            <a:endParaRPr lang="en-US" sz="3200" dirty="0"/>
          </a:p>
        </p:txBody>
      </p:sp>
      <p:pic>
        <p:nvPicPr>
          <p:cNvPr id="8" name="Picture 7" descr="Agenda Icon">
            <a:extLst>
              <a:ext uri="{FF2B5EF4-FFF2-40B4-BE49-F238E27FC236}">
                <a16:creationId xmlns:a16="http://schemas.microsoft.com/office/drawing/2014/main" id="{FC56036D-944E-F141-9434-A27576B6193F}"/>
              </a:ext>
            </a:extLst>
          </p:cNvPr>
          <p:cNvPicPr>
            <a:picLocks noChangeAspect="1"/>
          </p:cNvPicPr>
          <p:nvPr/>
        </p:nvPicPr>
        <p:blipFill>
          <a:blip r:embed="rId2"/>
          <a:stretch>
            <a:fillRect/>
          </a:stretch>
        </p:blipFill>
        <p:spPr>
          <a:xfrm>
            <a:off x="8285691" y="1965613"/>
            <a:ext cx="2415792" cy="2938896"/>
          </a:xfrm>
          <a:prstGeom prst="rect">
            <a:avLst/>
          </a:prstGeom>
        </p:spPr>
      </p:pic>
      <p:sp>
        <p:nvSpPr>
          <p:cNvPr id="5" name="Slide Number Placeholder 4">
            <a:extLst>
              <a:ext uri="{FF2B5EF4-FFF2-40B4-BE49-F238E27FC236}">
                <a16:creationId xmlns:a16="http://schemas.microsoft.com/office/drawing/2014/main" id="{94408D87-FC32-9542-87D4-DF5E2691C2CC}"/>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EFD5711D-1720-CE40-87DD-86209E2872EB}"/>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08744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F0FC-E1D3-B040-8F5E-7020874F1DC0}"/>
              </a:ext>
            </a:extLst>
          </p:cNvPr>
          <p:cNvSpPr>
            <a:spLocks noGrp="1"/>
          </p:cNvSpPr>
          <p:nvPr>
            <p:ph type="title"/>
          </p:nvPr>
        </p:nvSpPr>
        <p:spPr/>
        <p:txBody>
          <a:bodyPr/>
          <a:lstStyle/>
          <a:p>
            <a:r>
              <a:rPr lang="en-US" dirty="0"/>
              <a:t>Litigation Trends by Industry</a:t>
            </a:r>
          </a:p>
        </p:txBody>
      </p:sp>
      <p:sp>
        <p:nvSpPr>
          <p:cNvPr id="6" name="Subtitle 5">
            <a:extLst>
              <a:ext uri="{FF2B5EF4-FFF2-40B4-BE49-F238E27FC236}">
                <a16:creationId xmlns:a16="http://schemas.microsoft.com/office/drawing/2014/main" id="{06DF2580-FFBD-4E49-9152-68B0621276CC}"/>
              </a:ext>
            </a:extLst>
          </p:cNvPr>
          <p:cNvSpPr>
            <a:spLocks noGrp="1"/>
          </p:cNvSpPr>
          <p:nvPr>
            <p:ph type="subTitle" idx="10"/>
          </p:nvPr>
        </p:nvSpPr>
        <p:spPr/>
        <p:txBody>
          <a:bodyPr>
            <a:noAutofit/>
          </a:bodyPr>
          <a:lstStyle/>
          <a:p>
            <a:r>
              <a:rPr lang="en-US" dirty="0"/>
              <a:t>Number of Federal Website Lawsuits By Industry as of August 15, 2017</a:t>
            </a:r>
          </a:p>
        </p:txBody>
      </p:sp>
      <p:graphicFrame>
        <p:nvGraphicFramePr>
          <p:cNvPr id="7" name="Content Placeholder 11" descr="Florida 150&#10;New York 66&#10;Pennsylvania 60&#10;California 50&#10;Massachusetts 7&#10;Arizona 6&#10;Washington 5&#10;Texas 4" title="States with The Most Website Lawsuits in Federal Court as of January 30, 2017">
            <a:extLst>
              <a:ext uri="{FF2B5EF4-FFF2-40B4-BE49-F238E27FC236}">
                <a16:creationId xmlns:a16="http://schemas.microsoft.com/office/drawing/2014/main" id="{22A9720C-CAD2-7B43-BCCF-42AE4E47436F}"/>
              </a:ext>
            </a:extLst>
          </p:cNvPr>
          <p:cNvGraphicFramePr>
            <a:graphicFrameLocks noGrp="1"/>
          </p:cNvGraphicFramePr>
          <p:nvPr>
            <p:ph idx="1"/>
            <p:extLst>
              <p:ext uri="{D42A27DB-BD31-4B8C-83A1-F6EECF244321}">
                <p14:modId xmlns:p14="http://schemas.microsoft.com/office/powerpoint/2010/main" val="1734044760"/>
              </p:ext>
            </p:extLst>
          </p:nvPr>
        </p:nvGraphicFramePr>
        <p:xfrm>
          <a:off x="838200" y="1644650"/>
          <a:ext cx="10515600" cy="453231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E1314B42-88ED-5446-AC3B-EE85766ED1D6}"/>
              </a:ext>
            </a:extLst>
          </p:cNvPr>
          <p:cNvSpPr/>
          <p:nvPr/>
        </p:nvSpPr>
        <p:spPr>
          <a:xfrm>
            <a:off x="1264170" y="5773643"/>
            <a:ext cx="6096000" cy="461665"/>
          </a:xfrm>
          <a:prstGeom prst="rect">
            <a:avLst/>
          </a:prstGeom>
        </p:spPr>
        <p:txBody>
          <a:bodyPr>
            <a:spAutoFit/>
          </a:bodyPr>
          <a:lstStyle/>
          <a:p>
            <a:pPr lvl="0"/>
            <a:r>
              <a:rPr lang="en-US" sz="1200" b="1" kern="0" dirty="0">
                <a:solidFill>
                  <a:sysClr val="windowText" lastClr="000000"/>
                </a:solidFill>
                <a:latin typeface="Arial" panose="020B0604020202020204" pitchFamily="34" charset="0"/>
                <a:cs typeface="Arial" panose="020B0604020202020204" pitchFamily="34" charset="0"/>
              </a:rPr>
              <a:t>There are at least 751 Total Lawsuits</a:t>
            </a:r>
          </a:p>
          <a:p>
            <a:pPr lvl="0"/>
            <a:r>
              <a:rPr lang="en-US" sz="1200" kern="0" dirty="0">
                <a:solidFill>
                  <a:sysClr val="windowText" lastClr="000000"/>
                </a:solidFill>
                <a:latin typeface="Arial" panose="020B0604020202020204" pitchFamily="34" charset="0"/>
                <a:cs typeface="Arial" panose="020B0604020202020204" pitchFamily="34" charset="0"/>
              </a:rPr>
              <a:t>* </a:t>
            </a:r>
            <a:r>
              <a:rPr lang="en-US" sz="1200" i="1" kern="0" dirty="0">
                <a:solidFill>
                  <a:sysClr val="windowText" lastClr="000000"/>
                </a:solidFill>
                <a:latin typeface="Arial" panose="020B0604020202020204" pitchFamily="34" charset="0"/>
                <a:cs typeface="Arial" panose="020B0604020202020204" pitchFamily="34" charset="0"/>
              </a:rPr>
              <a:t>Personal Services here refers to hair salon chains and gyms.</a:t>
            </a:r>
          </a:p>
        </p:txBody>
      </p:sp>
      <p:sp>
        <p:nvSpPr>
          <p:cNvPr id="10" name="Footer Placeholder 2">
            <a:extLst>
              <a:ext uri="{FF2B5EF4-FFF2-40B4-BE49-F238E27FC236}">
                <a16:creationId xmlns:a16="http://schemas.microsoft.com/office/drawing/2014/main" id="{30F9447F-53E0-C746-88AE-288909841326}"/>
              </a:ext>
            </a:extLst>
          </p:cNvPr>
          <p:cNvSpPr txBox="1">
            <a:spLocks/>
          </p:cNvSpPr>
          <p:nvPr/>
        </p:nvSpPr>
        <p:spPr>
          <a:xfrm>
            <a:off x="6569461" y="5983814"/>
            <a:ext cx="7355463" cy="4011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solidFill>
                  <a:srgbClr val="526166"/>
                </a:solidFill>
                <a:latin typeface="Arial"/>
              </a:rPr>
              <a:t>©2018 Seyfarth Shaw LLP. All rights reserved. Private and Confidential</a:t>
            </a:r>
          </a:p>
        </p:txBody>
      </p:sp>
      <p:sp>
        <p:nvSpPr>
          <p:cNvPr id="5" name="Slide Number Placeholder 4">
            <a:extLst>
              <a:ext uri="{FF2B5EF4-FFF2-40B4-BE49-F238E27FC236}">
                <a16:creationId xmlns:a16="http://schemas.microsoft.com/office/drawing/2014/main" id="{3D7E0719-2294-804B-9B72-EA4208A0F106}"/>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20</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B698E2EC-FFE6-094F-A8BC-EDD128039C6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12270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08C-FFE2-0647-958B-6420EFEA1634}"/>
              </a:ext>
            </a:extLst>
          </p:cNvPr>
          <p:cNvSpPr>
            <a:spLocks noGrp="1"/>
          </p:cNvSpPr>
          <p:nvPr>
            <p:ph type="title"/>
          </p:nvPr>
        </p:nvSpPr>
        <p:spPr/>
        <p:txBody>
          <a:bodyPr/>
          <a:lstStyle/>
          <a:p>
            <a:r>
              <a:rPr lang="en-US" dirty="0"/>
              <a:t>ADA Title III Website Litigation</a:t>
            </a:r>
          </a:p>
        </p:txBody>
      </p:sp>
      <p:sp>
        <p:nvSpPr>
          <p:cNvPr id="6" name="Subtitle 5">
            <a:extLst>
              <a:ext uri="{FF2B5EF4-FFF2-40B4-BE49-F238E27FC236}">
                <a16:creationId xmlns:a16="http://schemas.microsoft.com/office/drawing/2014/main" id="{1C3AEF01-D0B3-C24B-BEC1-6C504FFAE903}"/>
              </a:ext>
            </a:extLst>
          </p:cNvPr>
          <p:cNvSpPr>
            <a:spLocks noGrp="1"/>
          </p:cNvSpPr>
          <p:nvPr>
            <p:ph type="subTitle" idx="10"/>
          </p:nvPr>
        </p:nvSpPr>
        <p:spPr/>
        <p:txBody>
          <a:bodyPr>
            <a:noAutofit/>
          </a:bodyPr>
          <a:lstStyle/>
          <a:p>
            <a:r>
              <a:rPr lang="en-US" dirty="0"/>
              <a:t>Litigation Trends</a:t>
            </a:r>
          </a:p>
        </p:txBody>
      </p:sp>
      <p:graphicFrame>
        <p:nvGraphicFramePr>
          <p:cNvPr id="16" name="Content Placeholder 11">
            <a:extLst>
              <a:ext uri="{FF2B5EF4-FFF2-40B4-BE49-F238E27FC236}">
                <a16:creationId xmlns:a16="http://schemas.microsoft.com/office/drawing/2014/main" id="{0CCE9090-8185-4741-9F15-2E5F0B62A63A}"/>
              </a:ext>
            </a:extLst>
          </p:cNvPr>
          <p:cNvGraphicFramePr>
            <a:graphicFrameLocks noGrp="1"/>
          </p:cNvGraphicFramePr>
          <p:nvPr>
            <p:ph idx="1"/>
            <p:extLst>
              <p:ext uri="{D42A27DB-BD31-4B8C-83A1-F6EECF244321}">
                <p14:modId xmlns:p14="http://schemas.microsoft.com/office/powerpoint/2010/main" val="3902760661"/>
              </p:ext>
            </p:extLst>
          </p:nvPr>
        </p:nvGraphicFramePr>
        <p:xfrm>
          <a:off x="1463040" y="1783080"/>
          <a:ext cx="9875520" cy="4165283"/>
        </p:xfrm>
        <a:graphic>
          <a:graphicData uri="http://schemas.openxmlformats.org/drawingml/2006/chart">
            <c:chart xmlns:c="http://schemas.openxmlformats.org/drawingml/2006/chart" xmlns:r="http://schemas.openxmlformats.org/officeDocument/2006/relationships" r:id="rId3"/>
          </a:graphicData>
        </a:graphic>
      </p:graphicFrame>
      <p:sp>
        <p:nvSpPr>
          <p:cNvPr id="8" name="Footer Placeholder 2">
            <a:extLst>
              <a:ext uri="{FF2B5EF4-FFF2-40B4-BE49-F238E27FC236}">
                <a16:creationId xmlns:a16="http://schemas.microsoft.com/office/drawing/2014/main" id="{28106D80-05BB-E840-B49D-AB0A5991E89E}"/>
              </a:ext>
            </a:extLst>
          </p:cNvPr>
          <p:cNvSpPr txBox="1">
            <a:spLocks/>
          </p:cNvSpPr>
          <p:nvPr/>
        </p:nvSpPr>
        <p:spPr>
          <a:xfrm>
            <a:off x="851453" y="5966652"/>
            <a:ext cx="7355463" cy="4011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solidFill>
                  <a:srgbClr val="526166"/>
                </a:solidFill>
                <a:latin typeface="Arial"/>
              </a:rPr>
              <a:t>©2018 Seyfarth Shaw LLP. All rights reserved. Private and Confidential</a:t>
            </a:r>
          </a:p>
        </p:txBody>
      </p:sp>
      <p:sp>
        <p:nvSpPr>
          <p:cNvPr id="5" name="Slide Number Placeholder 4">
            <a:extLst>
              <a:ext uri="{FF2B5EF4-FFF2-40B4-BE49-F238E27FC236}">
                <a16:creationId xmlns:a16="http://schemas.microsoft.com/office/drawing/2014/main" id="{2AE0C09E-52E7-1A4C-9F20-49534652DEE9}"/>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21</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5D84AFB4-63EC-7847-BD5C-595918823B0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67524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E4E2-77CC-1945-BB65-DD47FB8E0646}"/>
              </a:ext>
            </a:extLst>
          </p:cNvPr>
          <p:cNvSpPr>
            <a:spLocks noGrp="1"/>
          </p:cNvSpPr>
          <p:nvPr>
            <p:ph type="title"/>
          </p:nvPr>
        </p:nvSpPr>
        <p:spPr/>
        <p:txBody>
          <a:bodyPr/>
          <a:lstStyle/>
          <a:p>
            <a:r>
              <a:rPr lang="en-US" dirty="0"/>
              <a:t>ADA Title III Website Litigation</a:t>
            </a:r>
          </a:p>
        </p:txBody>
      </p:sp>
      <p:sp>
        <p:nvSpPr>
          <p:cNvPr id="6" name="Subtitle 5">
            <a:extLst>
              <a:ext uri="{FF2B5EF4-FFF2-40B4-BE49-F238E27FC236}">
                <a16:creationId xmlns:a16="http://schemas.microsoft.com/office/drawing/2014/main" id="{E9ACBC8A-C8EC-1E45-BA96-FDCFD3E1A247}"/>
              </a:ext>
            </a:extLst>
          </p:cNvPr>
          <p:cNvSpPr>
            <a:spLocks noGrp="1"/>
          </p:cNvSpPr>
          <p:nvPr>
            <p:ph type="subTitle" idx="10"/>
          </p:nvPr>
        </p:nvSpPr>
        <p:spPr/>
        <p:txBody>
          <a:bodyPr>
            <a:noAutofit/>
          </a:bodyPr>
          <a:lstStyle/>
          <a:p>
            <a:r>
              <a:rPr lang="en-US" dirty="0"/>
              <a:t>The Legal Landscape</a:t>
            </a:r>
          </a:p>
        </p:txBody>
      </p:sp>
      <p:sp>
        <p:nvSpPr>
          <p:cNvPr id="3" name="Content Placeholder 2">
            <a:extLst>
              <a:ext uri="{FF2B5EF4-FFF2-40B4-BE49-F238E27FC236}">
                <a16:creationId xmlns:a16="http://schemas.microsoft.com/office/drawing/2014/main" id="{DCEF1C24-BBF0-8F4C-9369-D324605B25C6}"/>
              </a:ext>
            </a:extLst>
          </p:cNvPr>
          <p:cNvSpPr>
            <a:spLocks noGrp="1"/>
          </p:cNvSpPr>
          <p:nvPr>
            <p:ph idx="1"/>
          </p:nvPr>
        </p:nvSpPr>
        <p:spPr/>
        <p:txBody>
          <a:bodyPr/>
          <a:lstStyle/>
          <a:p>
            <a:pPr>
              <a:lnSpc>
                <a:spcPct val="85000"/>
              </a:lnSpc>
            </a:pPr>
            <a:r>
              <a:rPr lang="en-US" dirty="0"/>
              <a:t>Defendants in at least 13 federal website accessibility cases filed motions to dismiss or for summary judgment where no special circumstances present; all but 2 were denied </a:t>
            </a:r>
          </a:p>
          <a:p>
            <a:pPr>
              <a:lnSpc>
                <a:spcPct val="85000"/>
              </a:lnSpc>
            </a:pPr>
            <a:r>
              <a:rPr lang="en-US" dirty="0"/>
              <a:t>In the 11 cases allowed to move forward, courts rejected due process and primary jurisdiction arguments as grounds to dismiss</a:t>
            </a:r>
          </a:p>
          <a:p>
            <a:pPr>
              <a:lnSpc>
                <a:spcPct val="85000"/>
              </a:lnSpc>
            </a:pPr>
            <a:r>
              <a:rPr lang="en-US" dirty="0"/>
              <a:t>Courts to address issue say telephonic access may be an appropriate alternative to an accessible website, but issue cannot be decided on motion to dismiss</a:t>
            </a:r>
          </a:p>
          <a:p>
            <a:pPr>
              <a:lnSpc>
                <a:spcPct val="85000"/>
              </a:lnSpc>
            </a:pPr>
            <a:r>
              <a:rPr lang="en-US" dirty="0"/>
              <a:t>First federal trial in website accessibility lawsuit: </a:t>
            </a:r>
            <a:r>
              <a:rPr lang="en-US" i="1" dirty="0"/>
              <a:t>Gil v. Winn-Dixie</a:t>
            </a:r>
          </a:p>
          <a:p>
            <a:pPr>
              <a:lnSpc>
                <a:spcPct val="85000"/>
              </a:lnSpc>
            </a:pPr>
            <a:endParaRPr lang="en-US" dirty="0"/>
          </a:p>
        </p:txBody>
      </p:sp>
      <p:sp>
        <p:nvSpPr>
          <p:cNvPr id="5" name="Slide Number Placeholder 4">
            <a:extLst>
              <a:ext uri="{FF2B5EF4-FFF2-40B4-BE49-F238E27FC236}">
                <a16:creationId xmlns:a16="http://schemas.microsoft.com/office/drawing/2014/main" id="{A9EC598E-9657-BA4C-BC21-13ABDA1371AA}"/>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22</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F3AA70C5-2D5C-0248-9137-DC33EB970B41}"/>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87388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dirty="0"/>
              <a:t>Older Cases</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The Legal Landscape</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r>
              <a:rPr lang="en-US" sz="2000" b="1" dirty="0">
                <a:solidFill>
                  <a:schemeClr val="tx1"/>
                </a:solidFill>
              </a:rPr>
              <a:t>NAD v. Netflix (DMA 2012): </a:t>
            </a:r>
            <a:r>
              <a:rPr lang="en-US" sz="2000" dirty="0">
                <a:solidFill>
                  <a:schemeClr val="tx1"/>
                </a:solidFill>
              </a:rPr>
              <a:t>Motion to dismiss denied; website with no nexus to a physical place is a place of public accommodation (settled)</a:t>
            </a:r>
          </a:p>
          <a:p>
            <a:r>
              <a:rPr lang="en-US" sz="2000" b="1" dirty="0">
                <a:solidFill>
                  <a:schemeClr val="tx1"/>
                </a:solidFill>
              </a:rPr>
              <a:t>Cullen v. Netflix (9th Cir. 2015): </a:t>
            </a:r>
            <a:r>
              <a:rPr lang="en-US" sz="2000" dirty="0">
                <a:solidFill>
                  <a:schemeClr val="tx1"/>
                </a:solidFill>
              </a:rPr>
              <a:t>Motion to dismiss granted and upheld; website with no nexus to a physical place is not a public accommodation under the ADA (settled)</a:t>
            </a:r>
          </a:p>
          <a:p>
            <a:r>
              <a:rPr lang="en-US" sz="2000" b="1" dirty="0">
                <a:solidFill>
                  <a:schemeClr val="tx1"/>
                </a:solidFill>
              </a:rPr>
              <a:t>NFB V. </a:t>
            </a:r>
            <a:r>
              <a:rPr lang="en-US" sz="2000" b="1" dirty="0" err="1">
                <a:solidFill>
                  <a:schemeClr val="tx1"/>
                </a:solidFill>
              </a:rPr>
              <a:t>Scribd</a:t>
            </a:r>
            <a:r>
              <a:rPr lang="en-US" sz="2000" b="1" dirty="0">
                <a:solidFill>
                  <a:schemeClr val="tx1"/>
                </a:solidFill>
              </a:rPr>
              <a:t> (DVT 2015): </a:t>
            </a:r>
            <a:r>
              <a:rPr lang="en-US" sz="2000" dirty="0">
                <a:solidFill>
                  <a:schemeClr val="tx1"/>
                </a:solidFill>
              </a:rPr>
              <a:t>Motion to dismiss denied; Website with no nexus to a physical place is a place of public accommodation (settled)</a:t>
            </a:r>
          </a:p>
          <a:p>
            <a:r>
              <a:rPr lang="en-US" sz="2000" b="1" dirty="0">
                <a:solidFill>
                  <a:schemeClr val="tx1"/>
                </a:solidFill>
              </a:rPr>
              <a:t>MIT &amp; Harvard (DMA 2015): </a:t>
            </a:r>
            <a:r>
              <a:rPr lang="en-US" sz="2000" dirty="0">
                <a:solidFill>
                  <a:schemeClr val="tx1"/>
                </a:solidFill>
              </a:rPr>
              <a:t>Motion to dismiss case about videos with no/inadequate closed captioning on websites denied; case can proceed to discovery (Feb. 2016) (pending)</a:t>
            </a:r>
          </a:p>
          <a:p>
            <a:r>
              <a:rPr lang="en-US" sz="2000" b="1" dirty="0">
                <a:solidFill>
                  <a:schemeClr val="tx1"/>
                </a:solidFill>
              </a:rPr>
              <a:t>Huntington Bank (WDPA 2016): </a:t>
            </a:r>
            <a:r>
              <a:rPr lang="en-US" sz="2000" dirty="0">
                <a:solidFill>
                  <a:schemeClr val="tx1"/>
                </a:solidFill>
              </a:rPr>
              <a:t>Motion to Dismiss case about inaccessible website denied; case can proceed to discovery (Nov. 2015) (settled)</a:t>
            </a:r>
          </a:p>
          <a:p>
            <a:r>
              <a:rPr lang="en-US" sz="2000" b="1" dirty="0">
                <a:solidFill>
                  <a:schemeClr val="tx1"/>
                </a:solidFill>
              </a:rPr>
              <a:t>Davis v. BMI/BND </a:t>
            </a:r>
            <a:r>
              <a:rPr lang="en-US" sz="2000" b="1" dirty="0" err="1">
                <a:solidFill>
                  <a:schemeClr val="tx1"/>
                </a:solidFill>
              </a:rPr>
              <a:t>Travelware</a:t>
            </a:r>
            <a:r>
              <a:rPr lang="en-US" sz="2000" b="1" dirty="0">
                <a:solidFill>
                  <a:schemeClr val="tx1"/>
                </a:solidFill>
              </a:rPr>
              <a:t> (CA State court 2016): </a:t>
            </a:r>
            <a:r>
              <a:rPr lang="en-US" sz="2000" dirty="0">
                <a:solidFill>
                  <a:schemeClr val="tx1"/>
                </a:solidFill>
              </a:rPr>
              <a:t>(summary judgment against retailer granted because inaccessible website discriminates against blind customer and violates CA law).</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23</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9657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dirty="0"/>
              <a:t>The Legal Landscape</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2017-18 Pro-Defendant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r>
              <a:rPr lang="en-US" sz="1900" b="1" dirty="0">
                <a:solidFill>
                  <a:schemeClr val="tx1"/>
                </a:solidFill>
              </a:rPr>
              <a:t>Robles v. Dominos (CDCA 2017)</a:t>
            </a:r>
            <a:r>
              <a:rPr lang="en-US" sz="1900" dirty="0">
                <a:solidFill>
                  <a:schemeClr val="tx1"/>
                </a:solidFill>
              </a:rPr>
              <a:t>:</a:t>
            </a:r>
            <a:r>
              <a:rPr lang="en-US" sz="1900" b="1" dirty="0">
                <a:solidFill>
                  <a:schemeClr val="tx1"/>
                </a:solidFill>
              </a:rPr>
              <a:t> </a:t>
            </a:r>
            <a:r>
              <a:rPr lang="en-US" sz="1900" dirty="0">
                <a:solidFill>
                  <a:schemeClr val="tx1"/>
                </a:solidFill>
              </a:rPr>
              <a:t>Motion to dismiss granted on due process grounds and because def. provides telephonic access to all information on website; (appeal pending)</a:t>
            </a:r>
          </a:p>
          <a:p>
            <a:r>
              <a:rPr lang="en-US" sz="1900" b="1" dirty="0">
                <a:solidFill>
                  <a:schemeClr val="tx1"/>
                </a:solidFill>
              </a:rPr>
              <a:t>Gomez v. Bang &amp; </a:t>
            </a:r>
            <a:r>
              <a:rPr lang="en-US" sz="1900" b="1" dirty="0" err="1">
                <a:solidFill>
                  <a:schemeClr val="tx1"/>
                </a:solidFill>
              </a:rPr>
              <a:t>Olufsen</a:t>
            </a:r>
            <a:r>
              <a:rPr lang="en-US" sz="1900" b="1" dirty="0">
                <a:solidFill>
                  <a:schemeClr val="tx1"/>
                </a:solidFill>
              </a:rPr>
              <a:t> (SDFL 2017)</a:t>
            </a:r>
            <a:r>
              <a:rPr lang="en-US" sz="1900" dirty="0">
                <a:solidFill>
                  <a:schemeClr val="tx1"/>
                </a:solidFill>
              </a:rPr>
              <a:t>:</a:t>
            </a:r>
            <a:r>
              <a:rPr lang="en-US" sz="1900" b="1" dirty="0">
                <a:solidFill>
                  <a:schemeClr val="tx1"/>
                </a:solidFill>
              </a:rPr>
              <a:t> </a:t>
            </a:r>
            <a:r>
              <a:rPr lang="en-US" sz="1900" dirty="0">
                <a:solidFill>
                  <a:schemeClr val="tx1"/>
                </a:solidFill>
              </a:rPr>
              <a:t>Motion to dismiss granted because inaccessibility of website did not impede access to a physical location as required by 11</a:t>
            </a:r>
            <a:r>
              <a:rPr lang="en-US" sz="1900" baseline="30000" dirty="0">
                <a:solidFill>
                  <a:schemeClr val="tx1"/>
                </a:solidFill>
              </a:rPr>
              <a:t>th</a:t>
            </a:r>
            <a:r>
              <a:rPr lang="en-US" sz="1900" dirty="0">
                <a:solidFill>
                  <a:schemeClr val="tx1"/>
                </a:solidFill>
              </a:rPr>
              <a:t> Cir. precedent.</a:t>
            </a:r>
          </a:p>
          <a:p>
            <a:r>
              <a:rPr lang="en-US" sz="1900" b="1" dirty="0">
                <a:solidFill>
                  <a:schemeClr val="tx1"/>
                </a:solidFill>
              </a:rPr>
              <a:t>Haynes v. Hooters of America (SDFL 2017): </a:t>
            </a:r>
            <a:r>
              <a:rPr lang="en-US" sz="1900" dirty="0">
                <a:solidFill>
                  <a:schemeClr val="tx1"/>
                </a:solidFill>
              </a:rPr>
              <a:t>Motion to dismiss granted because Hooters was already working to make its website accessible, pursuant to a settlement agreement. (appeal pending)</a:t>
            </a:r>
          </a:p>
          <a:p>
            <a:r>
              <a:rPr lang="en-US" sz="1900" b="1" dirty="0">
                <a:solidFill>
                  <a:schemeClr val="tx1"/>
                </a:solidFill>
              </a:rPr>
              <a:t>Haynes v. Brinker International (SDFL 2017): </a:t>
            </a:r>
            <a:r>
              <a:rPr lang="en-US" sz="1900" dirty="0">
                <a:solidFill>
                  <a:schemeClr val="tx1"/>
                </a:solidFill>
              </a:rPr>
              <a:t>Motion to dismiss granted because Brinker had committed to making its website more accessible in a settlement agreement. (appeal pending)</a:t>
            </a:r>
          </a:p>
          <a:p>
            <a:r>
              <a:rPr lang="en-US" sz="1900" b="1" dirty="0">
                <a:solidFill>
                  <a:schemeClr val="tx1"/>
                </a:solidFill>
              </a:rPr>
              <a:t>Haynes v. Panda </a:t>
            </a:r>
            <a:r>
              <a:rPr lang="en-US" sz="1900" b="1" dirty="0" err="1">
                <a:solidFill>
                  <a:schemeClr val="tx1"/>
                </a:solidFill>
              </a:rPr>
              <a:t>Exress</a:t>
            </a:r>
            <a:r>
              <a:rPr lang="en-US" sz="1900" b="1" dirty="0">
                <a:solidFill>
                  <a:schemeClr val="tx1"/>
                </a:solidFill>
              </a:rPr>
              <a:t> (SDFL 2018): </a:t>
            </a:r>
            <a:r>
              <a:rPr lang="en-US" sz="1900" dirty="0">
                <a:solidFill>
                  <a:schemeClr val="tx1"/>
                </a:solidFill>
              </a:rPr>
              <a:t>Motion to dismiss granted because Brinker had committed to making its website more accessible in a settlement agreement. (appeal pending)</a:t>
            </a:r>
          </a:p>
          <a:p>
            <a:r>
              <a:rPr lang="en-US" sz="1900" b="1" dirty="0">
                <a:solidFill>
                  <a:schemeClr val="tx1"/>
                </a:solidFill>
              </a:rPr>
              <a:t>Haynes v. Outback Steakhouse (SDFL 2017): </a:t>
            </a:r>
            <a:r>
              <a:rPr lang="en-US" sz="1900" dirty="0">
                <a:solidFill>
                  <a:schemeClr val="tx1"/>
                </a:solidFill>
              </a:rPr>
              <a:t>Motion to dismiss granted because Outback had committed to making its website more accessible in a consent judgment. (appeal pending)</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24</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91086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i="1" dirty="0">
                <a:solidFill>
                  <a:schemeClr val="tx1"/>
                </a:solidFill>
              </a:rPr>
              <a:t>Gil v. Winn Dixie </a:t>
            </a:r>
            <a:r>
              <a:rPr lang="en-US" dirty="0">
                <a:solidFill>
                  <a:schemeClr val="tx1"/>
                </a:solidFill>
              </a:rPr>
              <a:t>(SDFL 2017)</a:t>
            </a:r>
            <a:endParaRPr lang="en-US" sz="2800" dirty="0"/>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pPr lvl="0"/>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r>
              <a:rPr lang="en-US" dirty="0">
                <a:solidFill>
                  <a:schemeClr val="tx1"/>
                </a:solidFill>
              </a:rPr>
              <a:t>Appeal Pending</a:t>
            </a:r>
          </a:p>
          <a:p>
            <a:pPr marL="457200" lvl="1">
              <a:spcAft>
                <a:spcPts val="600"/>
              </a:spcAft>
            </a:pPr>
            <a:r>
              <a:rPr lang="en-US" dirty="0">
                <a:solidFill>
                  <a:schemeClr val="tx1"/>
                </a:solidFill>
              </a:rPr>
              <a:t>First website accessibility case to go to trial</a:t>
            </a:r>
          </a:p>
          <a:p>
            <a:pPr marL="457200" lvl="1">
              <a:spcAft>
                <a:spcPts val="600"/>
              </a:spcAft>
            </a:pPr>
            <a:r>
              <a:rPr lang="en-US" dirty="0">
                <a:solidFill>
                  <a:schemeClr val="tx1"/>
                </a:solidFill>
              </a:rPr>
              <a:t>Trial verdict for plaintiff</a:t>
            </a:r>
          </a:p>
          <a:p>
            <a:pPr marL="457200" lvl="1">
              <a:spcAft>
                <a:spcPts val="600"/>
              </a:spcAft>
            </a:pPr>
            <a:r>
              <a:rPr lang="en-US" dirty="0">
                <a:solidFill>
                  <a:schemeClr val="tx1"/>
                </a:solidFill>
              </a:rPr>
              <a:t>3-year Injunction issued requiring:</a:t>
            </a:r>
          </a:p>
          <a:p>
            <a:pPr marL="685800" lvl="2">
              <a:spcAft>
                <a:spcPts val="600"/>
              </a:spcAft>
            </a:pPr>
            <a:r>
              <a:rPr lang="en-US" dirty="0">
                <a:solidFill>
                  <a:schemeClr val="tx1"/>
                </a:solidFill>
              </a:rPr>
              <a:t>Accessible website by 12/1/17(WCAG 2.0 AA)</a:t>
            </a:r>
          </a:p>
          <a:p>
            <a:pPr marL="685800" lvl="2">
              <a:spcAft>
                <a:spcPts val="600"/>
              </a:spcAft>
            </a:pPr>
            <a:r>
              <a:rPr lang="en-US" dirty="0">
                <a:solidFill>
                  <a:schemeClr val="tx1"/>
                </a:solidFill>
              </a:rPr>
              <a:t>Annual training for employees on website accessibility</a:t>
            </a:r>
          </a:p>
          <a:p>
            <a:pPr marL="685800" lvl="2">
              <a:spcAft>
                <a:spcPts val="600"/>
              </a:spcAft>
            </a:pPr>
            <a:r>
              <a:rPr lang="en-US" dirty="0">
                <a:solidFill>
                  <a:schemeClr val="tx1"/>
                </a:solidFill>
              </a:rPr>
              <a:t>Require third party content to be accessible</a:t>
            </a:r>
          </a:p>
          <a:p>
            <a:pPr marL="685800" lvl="2">
              <a:spcAft>
                <a:spcPts val="600"/>
              </a:spcAft>
            </a:pPr>
            <a:r>
              <a:rPr lang="en-US" dirty="0">
                <a:solidFill>
                  <a:schemeClr val="tx1"/>
                </a:solidFill>
              </a:rPr>
              <a:t>Adopt web accessibility policy by 12/1/17</a:t>
            </a:r>
          </a:p>
          <a:p>
            <a:pPr marL="457200" lvl="1">
              <a:spcAft>
                <a:spcPts val="600"/>
              </a:spcAft>
            </a:pPr>
            <a:r>
              <a:rPr lang="en-US" dirty="0">
                <a:solidFill>
                  <a:schemeClr val="tx1"/>
                </a:solidFill>
              </a:rPr>
              <a:t>Fees/costs totaling $105,271 awarded to plaintiff</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25</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03292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i="1" dirty="0" err="1">
                <a:solidFill>
                  <a:schemeClr val="tx1"/>
                </a:solidFill>
              </a:rPr>
              <a:t>Gorecki</a:t>
            </a:r>
            <a:r>
              <a:rPr lang="en-US" i="1" dirty="0">
                <a:solidFill>
                  <a:schemeClr val="tx1"/>
                </a:solidFill>
              </a:rPr>
              <a:t> v. Hobby Lobby </a:t>
            </a:r>
            <a:r>
              <a:rPr lang="en-US" dirty="0">
                <a:solidFill>
                  <a:schemeClr val="tx1"/>
                </a:solidFill>
              </a:rPr>
              <a:t>(CDCA 2017)</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pPr lvl="0"/>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pPr marL="228600" lvl="1"/>
            <a:r>
              <a:rPr lang="en-US" sz="2800" dirty="0">
                <a:solidFill>
                  <a:schemeClr val="tx1"/>
                </a:solidFill>
              </a:rPr>
              <a:t>Motion to dismiss denied.</a:t>
            </a:r>
          </a:p>
          <a:p>
            <a:pPr marL="228600" lvl="1"/>
            <a:r>
              <a:rPr lang="en-US" sz="2800" dirty="0">
                <a:solidFill>
                  <a:schemeClr val="tx1"/>
                </a:solidFill>
              </a:rPr>
              <a:t>Rejects due process argument </a:t>
            </a:r>
          </a:p>
          <a:p>
            <a:pPr marL="228600" lvl="1"/>
            <a:r>
              <a:rPr lang="en-US" sz="2800" dirty="0">
                <a:solidFill>
                  <a:schemeClr val="tx1"/>
                </a:solidFill>
              </a:rPr>
              <a:t>“Primary jurisdiction” doctrine does not apply. Court says case is a “relatively straightforward claim that Hobby Lobby failed to provide disabled individuals full and equal enjoyment of goods and services offered by its physical stores by not maintaining a fully accessible website.”</a:t>
            </a:r>
          </a:p>
          <a:p>
            <a:pPr marL="228600" lvl="1"/>
            <a:r>
              <a:rPr lang="en-US" sz="2800" dirty="0">
                <a:solidFill>
                  <a:schemeClr val="tx1"/>
                </a:solidFill>
              </a:rPr>
              <a:t>Reserved judgment on what Hobby Lobby would have to do to make its website accessible until after a decision on the merits. </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26</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78392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i="1" dirty="0">
                <a:solidFill>
                  <a:schemeClr val="tx1"/>
                </a:solidFill>
              </a:rPr>
              <a:t>Andrews v. </a:t>
            </a:r>
            <a:r>
              <a:rPr lang="en-US" i="1" dirty="0" err="1">
                <a:solidFill>
                  <a:schemeClr val="tx1"/>
                </a:solidFill>
              </a:rPr>
              <a:t>Blick</a:t>
            </a:r>
            <a:r>
              <a:rPr lang="en-US" i="1" dirty="0">
                <a:solidFill>
                  <a:schemeClr val="tx1"/>
                </a:solidFill>
              </a:rPr>
              <a:t> Art </a:t>
            </a:r>
            <a:r>
              <a:rPr lang="en-US" dirty="0">
                <a:solidFill>
                  <a:schemeClr val="tx1"/>
                </a:solidFill>
              </a:rPr>
              <a:t>(EDNY 2017)</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pPr marL="228600" lvl="1" indent="-227013"/>
            <a:r>
              <a:rPr lang="en-US" sz="2800" dirty="0">
                <a:solidFill>
                  <a:schemeClr val="tx1"/>
                </a:solidFill>
              </a:rPr>
              <a:t>Putative Class Action</a:t>
            </a:r>
          </a:p>
          <a:p>
            <a:pPr marL="228600" lvl="1" indent="-227013"/>
            <a:r>
              <a:rPr lang="en-US" sz="2800" dirty="0">
                <a:solidFill>
                  <a:schemeClr val="tx1"/>
                </a:solidFill>
              </a:rPr>
              <a:t>Motion to dismiss denied</a:t>
            </a:r>
          </a:p>
          <a:p>
            <a:pPr marL="228600" lvl="1" indent="-227013"/>
            <a:r>
              <a:rPr lang="en-US" sz="2800" dirty="0">
                <a:solidFill>
                  <a:schemeClr val="tx1"/>
                </a:solidFill>
              </a:rPr>
              <a:t>Website does not need a nexus to a physical establishment</a:t>
            </a:r>
          </a:p>
          <a:p>
            <a:pPr marL="228600" lvl="1" indent="-227013"/>
            <a:r>
              <a:rPr lang="en-US" sz="2800" dirty="0">
                <a:solidFill>
                  <a:schemeClr val="tx1"/>
                </a:solidFill>
              </a:rPr>
              <a:t>Lack of website regulations not an impediment</a:t>
            </a:r>
          </a:p>
          <a:p>
            <a:pPr marL="228600" lvl="1" indent="-227013"/>
            <a:r>
              <a:rPr lang="en-US" sz="2800" dirty="0">
                <a:solidFill>
                  <a:schemeClr val="tx1"/>
                </a:solidFill>
              </a:rPr>
              <a:t>Doctrine of primary jurisdiction not applicable</a:t>
            </a:r>
          </a:p>
          <a:p>
            <a:pPr marL="228600" lvl="1" indent="-227013"/>
            <a:r>
              <a:rPr lang="en-US" sz="2800" dirty="0">
                <a:solidFill>
                  <a:schemeClr val="tx1"/>
                </a:solidFill>
              </a:rPr>
              <a:t>Rejects due process argument</a:t>
            </a:r>
          </a:p>
          <a:p>
            <a:pPr marL="228600" lvl="1" indent="-227013"/>
            <a:r>
              <a:rPr lang="en-US" sz="2800" dirty="0">
                <a:solidFill>
                  <a:schemeClr val="tx1"/>
                </a:solidFill>
              </a:rPr>
              <a:t>NY and NYC Human Rights Laws also cover websites</a:t>
            </a:r>
          </a:p>
          <a:p>
            <a:pPr marL="228600" lvl="1" indent="-227013"/>
            <a:r>
              <a:rPr lang="en-US" sz="2800" dirty="0">
                <a:solidFill>
                  <a:schemeClr val="tx1"/>
                </a:solidFill>
              </a:rPr>
              <a:t>Case settled</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27</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387372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dirty="0">
                <a:solidFill>
                  <a:schemeClr val="tx1"/>
                </a:solidFill>
              </a:rPr>
              <a:t>Additional Cases</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pPr marL="0" indent="0">
              <a:buNone/>
            </a:pPr>
            <a:r>
              <a:rPr lang="en-US" sz="2600" b="1" dirty="0" err="1">
                <a:solidFill>
                  <a:schemeClr val="tx1"/>
                </a:solidFill>
              </a:rPr>
              <a:t>Markett</a:t>
            </a:r>
            <a:r>
              <a:rPr lang="en-US" sz="2600" b="1" dirty="0">
                <a:solidFill>
                  <a:schemeClr val="tx1"/>
                </a:solidFill>
              </a:rPr>
              <a:t> v. Five Guys (SDNY 2017)</a:t>
            </a:r>
          </a:p>
          <a:p>
            <a:pPr marL="457200" lvl="1"/>
            <a:r>
              <a:rPr lang="en-US" sz="2200" dirty="0">
                <a:solidFill>
                  <a:schemeClr val="tx1"/>
                </a:solidFill>
              </a:rPr>
              <a:t>Motion to dismiss denied; grounds similar to </a:t>
            </a:r>
            <a:r>
              <a:rPr lang="en-US" sz="2200" dirty="0" err="1">
                <a:solidFill>
                  <a:schemeClr val="tx1"/>
                </a:solidFill>
              </a:rPr>
              <a:t>Blick</a:t>
            </a:r>
            <a:r>
              <a:rPr lang="en-US" sz="2200" dirty="0">
                <a:solidFill>
                  <a:schemeClr val="tx1"/>
                </a:solidFill>
              </a:rPr>
              <a:t> Art</a:t>
            </a:r>
          </a:p>
          <a:p>
            <a:pPr marL="457200" lvl="1"/>
            <a:r>
              <a:rPr lang="en-US" sz="2200" dirty="0">
                <a:solidFill>
                  <a:schemeClr val="tx1"/>
                </a:solidFill>
              </a:rPr>
              <a:t>Being in the process of improving accessibility of website does not moot case. (Note that Five Guys had no settlement agreement in place requiring the work.</a:t>
            </a:r>
          </a:p>
          <a:p>
            <a:pPr marL="0" indent="0">
              <a:buNone/>
            </a:pPr>
            <a:r>
              <a:rPr lang="en-US" sz="2600" b="1" dirty="0">
                <a:solidFill>
                  <a:schemeClr val="tx1"/>
                </a:solidFill>
              </a:rPr>
              <a:t>Access Now, Inc. v. Blue Apron (DNH 2017)</a:t>
            </a:r>
          </a:p>
          <a:p>
            <a:pPr marL="457200" lvl="1"/>
            <a:r>
              <a:rPr lang="en-US" sz="2200" dirty="0">
                <a:solidFill>
                  <a:schemeClr val="tx1"/>
                </a:solidFill>
              </a:rPr>
              <a:t>Motion to dismiss denied</a:t>
            </a:r>
          </a:p>
          <a:p>
            <a:pPr marL="457200" lvl="1"/>
            <a:r>
              <a:rPr lang="en-US" sz="2200" dirty="0">
                <a:solidFill>
                  <a:schemeClr val="tx1"/>
                </a:solidFill>
              </a:rPr>
              <a:t>Website with no connection to physical place still covered by Title III of the ADA</a:t>
            </a:r>
          </a:p>
          <a:p>
            <a:pPr marL="457200" lvl="1"/>
            <a:r>
              <a:rPr lang="en-US" sz="2200" dirty="0">
                <a:solidFill>
                  <a:schemeClr val="tx1"/>
                </a:solidFill>
              </a:rPr>
              <a:t>Rejects due process and primary jurisdiction arguments</a:t>
            </a:r>
          </a:p>
          <a:p>
            <a:pPr marL="457200" lvl="1"/>
            <a:r>
              <a:rPr lang="en-US" sz="2200" dirty="0">
                <a:solidFill>
                  <a:schemeClr val="tx1"/>
                </a:solidFill>
              </a:rPr>
              <a:t>Whether defendant provides “effective communication” through the telephone is a fact issue to be decided at trial</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28</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169446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dirty="0">
                <a:solidFill>
                  <a:schemeClr val="tx1"/>
                </a:solidFill>
              </a:rPr>
              <a:t>Additional Cases (cont’d)</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pPr marL="0" indent="0">
              <a:buNone/>
            </a:pPr>
            <a:r>
              <a:rPr lang="en-US" sz="2600" b="1" dirty="0">
                <a:solidFill>
                  <a:schemeClr val="tx1"/>
                </a:solidFill>
              </a:rPr>
              <a:t>Rios v. New York &amp; Co. (WDPA 2017)</a:t>
            </a:r>
          </a:p>
          <a:p>
            <a:pPr marL="457200" lvl="1">
              <a:spcAft>
                <a:spcPts val="600"/>
              </a:spcAft>
            </a:pPr>
            <a:r>
              <a:rPr lang="en-US" sz="2200" dirty="0">
                <a:solidFill>
                  <a:schemeClr val="tx1"/>
                </a:solidFill>
              </a:rPr>
              <a:t>Motion for judgment on pleadings denied</a:t>
            </a:r>
          </a:p>
          <a:p>
            <a:pPr marL="457200" lvl="1">
              <a:spcAft>
                <a:spcPts val="600"/>
              </a:spcAft>
            </a:pPr>
            <a:r>
              <a:rPr lang="en-US" sz="2200" dirty="0">
                <a:solidFill>
                  <a:schemeClr val="tx1"/>
                </a:solidFill>
              </a:rPr>
              <a:t>Websites are covered by Title III of the ADA</a:t>
            </a:r>
          </a:p>
          <a:p>
            <a:pPr marL="457200" lvl="1">
              <a:spcAft>
                <a:spcPts val="600"/>
              </a:spcAft>
            </a:pPr>
            <a:r>
              <a:rPr lang="en-US" sz="2200" dirty="0">
                <a:solidFill>
                  <a:schemeClr val="tx1"/>
                </a:solidFill>
              </a:rPr>
              <a:t>Due process/Primary jurisdiction arguments rejected</a:t>
            </a:r>
          </a:p>
          <a:p>
            <a:pPr marL="457200" lvl="1"/>
            <a:r>
              <a:rPr lang="en-US" sz="2200" dirty="0">
                <a:solidFill>
                  <a:schemeClr val="tx1"/>
                </a:solidFill>
              </a:rPr>
              <a:t>Unruh Act arguments rejected</a:t>
            </a:r>
          </a:p>
          <a:p>
            <a:pPr marL="0" indent="0">
              <a:buNone/>
            </a:pPr>
            <a:r>
              <a:rPr lang="en-US" sz="2600" b="1" dirty="0" err="1">
                <a:solidFill>
                  <a:schemeClr val="tx1"/>
                </a:solidFill>
              </a:rPr>
              <a:t>Gorecki</a:t>
            </a:r>
            <a:r>
              <a:rPr lang="en-US" sz="2600" b="1" dirty="0">
                <a:solidFill>
                  <a:schemeClr val="tx1"/>
                </a:solidFill>
              </a:rPr>
              <a:t> v. Dave &amp; Buster’s (CDCA 2017)</a:t>
            </a:r>
          </a:p>
          <a:p>
            <a:pPr marL="457200" lvl="1">
              <a:spcAft>
                <a:spcPts val="600"/>
              </a:spcAft>
            </a:pPr>
            <a:r>
              <a:rPr lang="en-US" sz="2200" dirty="0">
                <a:solidFill>
                  <a:schemeClr val="tx1"/>
                </a:solidFill>
              </a:rPr>
              <a:t>Motion for summary judgment denied</a:t>
            </a:r>
          </a:p>
          <a:p>
            <a:pPr marL="457200" lvl="1">
              <a:spcAft>
                <a:spcPts val="600"/>
              </a:spcAft>
            </a:pPr>
            <a:r>
              <a:rPr lang="en-US" sz="2200" dirty="0">
                <a:solidFill>
                  <a:schemeClr val="tx1"/>
                </a:solidFill>
              </a:rPr>
              <a:t>Same reasoning as in New York &amp; Co. </a:t>
            </a:r>
          </a:p>
          <a:p>
            <a:pPr marL="457200" lvl="1">
              <a:spcAft>
                <a:spcPts val="600"/>
              </a:spcAft>
            </a:pPr>
            <a:r>
              <a:rPr lang="en-US" sz="2200" dirty="0">
                <a:solidFill>
                  <a:schemeClr val="tx1"/>
                </a:solidFill>
              </a:rPr>
              <a:t>Genuine dispute of fact about whether phone line with receptionist provides equal access </a:t>
            </a:r>
          </a:p>
          <a:p>
            <a:pPr lvl="1"/>
            <a:endParaRPr lang="en-US" sz="2200" dirty="0">
              <a:solidFill>
                <a:schemeClr val="tx1"/>
              </a:solidFill>
            </a:endParaRPr>
          </a:p>
          <a:p>
            <a:pPr lvl="1"/>
            <a:endParaRPr lang="en-US" sz="2600" dirty="0">
              <a:solidFill>
                <a:schemeClr val="tx1"/>
              </a:solidFill>
            </a:endParaRP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29</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85090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19E4-28CD-474C-A755-9AB303A1A274}"/>
              </a:ext>
            </a:extLst>
          </p:cNvPr>
          <p:cNvSpPr>
            <a:spLocks noGrp="1"/>
          </p:cNvSpPr>
          <p:nvPr>
            <p:ph type="title"/>
          </p:nvPr>
        </p:nvSpPr>
        <p:spPr>
          <a:xfrm>
            <a:off x="2042629" y="1885585"/>
            <a:ext cx="6260123" cy="2054648"/>
          </a:xfrm>
        </p:spPr>
        <p:txBody>
          <a:bodyPr/>
          <a:lstStyle/>
          <a:p>
            <a:r>
              <a:rPr lang="en-US" dirty="0"/>
              <a:t>Legal Updates</a:t>
            </a:r>
          </a:p>
        </p:txBody>
      </p:sp>
    </p:spTree>
    <p:extLst>
      <p:ext uri="{BB962C8B-B14F-4D97-AF65-F5344CB8AC3E}">
        <p14:creationId xmlns:p14="http://schemas.microsoft.com/office/powerpoint/2010/main" val="1288424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dirty="0">
                <a:solidFill>
                  <a:schemeClr val="tx1"/>
                </a:solidFill>
              </a:rPr>
              <a:t>Additional Cases (3)</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pPr marL="0" indent="0">
              <a:lnSpc>
                <a:spcPct val="85000"/>
              </a:lnSpc>
              <a:buNone/>
            </a:pPr>
            <a:r>
              <a:rPr lang="en-US" sz="2600" b="1" dirty="0">
                <a:solidFill>
                  <a:schemeClr val="tx1"/>
                </a:solidFill>
              </a:rPr>
              <a:t>Gathers v. Party City Holdco Inc. (WDPA 2017)</a:t>
            </a:r>
          </a:p>
          <a:p>
            <a:pPr marL="457200" lvl="1">
              <a:lnSpc>
                <a:spcPct val="85000"/>
              </a:lnSpc>
            </a:pPr>
            <a:r>
              <a:rPr lang="en-US" sz="2200" dirty="0">
                <a:solidFill>
                  <a:schemeClr val="tx1"/>
                </a:solidFill>
              </a:rPr>
              <a:t>Defendant’s prior settlement agreement with another plaintiff has no res judicata effect on a subsequent plaintiff</a:t>
            </a:r>
          </a:p>
          <a:p>
            <a:pPr marL="0" indent="0">
              <a:lnSpc>
                <a:spcPct val="85000"/>
              </a:lnSpc>
              <a:buNone/>
            </a:pPr>
            <a:r>
              <a:rPr lang="en-US" sz="2600" b="1" dirty="0" err="1">
                <a:solidFill>
                  <a:schemeClr val="tx1"/>
                </a:solidFill>
              </a:rPr>
              <a:t>Suvino</a:t>
            </a:r>
            <a:r>
              <a:rPr lang="en-US" sz="2600" b="1" dirty="0">
                <a:solidFill>
                  <a:schemeClr val="tx1"/>
                </a:solidFill>
              </a:rPr>
              <a:t> v. Time Warner Cable (SDNY 2017)</a:t>
            </a:r>
          </a:p>
          <a:p>
            <a:pPr marL="457200" lvl="1">
              <a:lnSpc>
                <a:spcPct val="85000"/>
              </a:lnSpc>
            </a:pPr>
            <a:r>
              <a:rPr lang="en-US" sz="2200" dirty="0">
                <a:solidFill>
                  <a:schemeClr val="tx1"/>
                </a:solidFill>
              </a:rPr>
              <a:t>Plaintiff alleges ADA violation based on inaccessible website and cable service that does not provide audio descriptions for programming</a:t>
            </a:r>
          </a:p>
          <a:p>
            <a:pPr marL="457200" lvl="1">
              <a:lnSpc>
                <a:spcPct val="85000"/>
              </a:lnSpc>
            </a:pPr>
            <a:r>
              <a:rPr lang="en-US" sz="2200" dirty="0">
                <a:solidFill>
                  <a:schemeClr val="tx1"/>
                </a:solidFill>
              </a:rPr>
              <a:t>Motion to dismiss denied</a:t>
            </a:r>
          </a:p>
          <a:p>
            <a:pPr marL="457200" lvl="1">
              <a:lnSpc>
                <a:spcPct val="85000"/>
              </a:lnSpc>
            </a:pPr>
            <a:r>
              <a:rPr lang="en-US" sz="2200" dirty="0">
                <a:solidFill>
                  <a:schemeClr val="tx1"/>
                </a:solidFill>
              </a:rPr>
              <a:t>Website and cable service sufficiently connected to physical cable stores to state a claim under Title III of the ADA</a:t>
            </a:r>
          </a:p>
          <a:p>
            <a:pPr marL="457200" lvl="1">
              <a:lnSpc>
                <a:spcPct val="85000"/>
              </a:lnSpc>
            </a:pPr>
            <a:r>
              <a:rPr lang="en-US" sz="2200" dirty="0">
                <a:solidFill>
                  <a:schemeClr val="tx1"/>
                </a:solidFill>
              </a:rPr>
              <a:t>Whether telephone access is a sufficient auxiliary aid of service cannot be decided on a motion to dismiss</a:t>
            </a:r>
          </a:p>
          <a:p>
            <a:pPr marL="457200" lvl="1">
              <a:lnSpc>
                <a:spcPct val="85000"/>
              </a:lnSpc>
            </a:pPr>
            <a:r>
              <a:rPr lang="en-US" sz="2200" dirty="0">
                <a:solidFill>
                  <a:schemeClr val="tx1"/>
                </a:solidFill>
              </a:rPr>
              <a:t>The CVAA does not preempt ADA requirements for access</a:t>
            </a: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30</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064768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4AA3-53E6-6543-97D7-CDD89D6F1C09}"/>
              </a:ext>
            </a:extLst>
          </p:cNvPr>
          <p:cNvSpPr>
            <a:spLocks noGrp="1"/>
          </p:cNvSpPr>
          <p:nvPr>
            <p:ph type="title"/>
          </p:nvPr>
        </p:nvSpPr>
        <p:spPr/>
        <p:txBody>
          <a:bodyPr/>
          <a:lstStyle/>
          <a:p>
            <a:r>
              <a:rPr lang="en-US" dirty="0">
                <a:solidFill>
                  <a:schemeClr val="tx1"/>
                </a:solidFill>
              </a:rPr>
              <a:t>Additional Cases (4)</a:t>
            </a:r>
          </a:p>
        </p:txBody>
      </p:sp>
      <p:sp>
        <p:nvSpPr>
          <p:cNvPr id="6" name="Subtitle 5">
            <a:extLst>
              <a:ext uri="{FF2B5EF4-FFF2-40B4-BE49-F238E27FC236}">
                <a16:creationId xmlns:a16="http://schemas.microsoft.com/office/drawing/2014/main" id="{24F1E82F-0E7C-6D4C-AE14-9CFC754E75C7}"/>
              </a:ext>
            </a:extLst>
          </p:cNvPr>
          <p:cNvSpPr>
            <a:spLocks noGrp="1"/>
          </p:cNvSpPr>
          <p:nvPr>
            <p:ph type="subTitle" idx="10"/>
          </p:nvPr>
        </p:nvSpPr>
        <p:spPr/>
        <p:txBody>
          <a:bodyPr>
            <a:noAutofit/>
          </a:bodyPr>
          <a:lstStyle/>
          <a:p>
            <a:r>
              <a:rPr lang="en-US" dirty="0"/>
              <a:t>2017 Pro-Plaintiff Decisions</a:t>
            </a:r>
          </a:p>
        </p:txBody>
      </p:sp>
      <p:sp>
        <p:nvSpPr>
          <p:cNvPr id="3" name="Content Placeholder 2">
            <a:extLst>
              <a:ext uri="{FF2B5EF4-FFF2-40B4-BE49-F238E27FC236}">
                <a16:creationId xmlns:a16="http://schemas.microsoft.com/office/drawing/2014/main" id="{F46CA9DA-60ED-C44C-A095-BB6C765AE9F1}"/>
              </a:ext>
            </a:extLst>
          </p:cNvPr>
          <p:cNvSpPr>
            <a:spLocks noGrp="1"/>
          </p:cNvSpPr>
          <p:nvPr>
            <p:ph idx="1"/>
          </p:nvPr>
        </p:nvSpPr>
        <p:spPr/>
        <p:txBody>
          <a:bodyPr/>
          <a:lstStyle/>
          <a:p>
            <a:pPr marL="0" indent="0">
              <a:buNone/>
            </a:pPr>
            <a:r>
              <a:rPr lang="en-US" b="1" dirty="0">
                <a:solidFill>
                  <a:schemeClr val="tx1"/>
                </a:solidFill>
              </a:rPr>
              <a:t>Reed v. CVS (CDCA 2017)</a:t>
            </a:r>
          </a:p>
          <a:p>
            <a:pPr marL="457200" lvl="1"/>
            <a:r>
              <a:rPr lang="en-US" dirty="0">
                <a:solidFill>
                  <a:schemeClr val="tx1"/>
                </a:solidFill>
              </a:rPr>
              <a:t>Motion to dismiss denied</a:t>
            </a:r>
          </a:p>
          <a:p>
            <a:pPr marL="457200" lvl="1"/>
            <a:r>
              <a:rPr lang="en-US" dirty="0">
                <a:solidFill>
                  <a:schemeClr val="tx1"/>
                </a:solidFill>
              </a:rPr>
              <a:t>Rejects primary jurisdiction/due process argument</a:t>
            </a:r>
          </a:p>
          <a:p>
            <a:pPr marL="457200" lvl="1"/>
            <a:r>
              <a:rPr lang="en-US" dirty="0">
                <a:solidFill>
                  <a:schemeClr val="tx1"/>
                </a:solidFill>
              </a:rPr>
              <a:t>Distinguishes Dominos case by mentioning phone access in Dominos</a:t>
            </a:r>
          </a:p>
          <a:p>
            <a:pPr marL="0" indent="0">
              <a:buNone/>
            </a:pPr>
            <a:r>
              <a:rPr lang="en-US" b="1" dirty="0">
                <a:solidFill>
                  <a:schemeClr val="tx1"/>
                </a:solidFill>
              </a:rPr>
              <a:t>Robles v. Yum! Brands (Pizza Hut) (CDCA 2018)</a:t>
            </a:r>
          </a:p>
          <a:p>
            <a:pPr marL="457200" lvl="1"/>
            <a:r>
              <a:rPr lang="en-US" dirty="0">
                <a:solidFill>
                  <a:schemeClr val="tx1"/>
                </a:solidFill>
              </a:rPr>
              <a:t>Motion or summary judgment denied</a:t>
            </a:r>
          </a:p>
          <a:p>
            <a:pPr marL="457200" lvl="1"/>
            <a:r>
              <a:rPr lang="en-US" dirty="0">
                <a:solidFill>
                  <a:schemeClr val="tx1"/>
                </a:solidFill>
              </a:rPr>
              <a:t>Rejects primary jurisdiction/due process argument</a:t>
            </a:r>
          </a:p>
          <a:p>
            <a:pPr marL="457200" lvl="1"/>
            <a:r>
              <a:rPr lang="en-US" dirty="0">
                <a:solidFill>
                  <a:schemeClr val="tx1"/>
                </a:solidFill>
              </a:rPr>
              <a:t>Whether telephone provides equal access is a disputed issue</a:t>
            </a:r>
          </a:p>
          <a:p>
            <a:pPr lvl="1"/>
            <a:endParaRPr lang="en-US" dirty="0">
              <a:solidFill>
                <a:schemeClr val="tx1"/>
              </a:solidFill>
            </a:endParaRPr>
          </a:p>
        </p:txBody>
      </p:sp>
      <p:sp>
        <p:nvSpPr>
          <p:cNvPr id="5" name="Slide Number Placeholder 4">
            <a:extLst>
              <a:ext uri="{FF2B5EF4-FFF2-40B4-BE49-F238E27FC236}">
                <a16:creationId xmlns:a16="http://schemas.microsoft.com/office/drawing/2014/main" id="{9EB53E9A-D3D1-F341-9636-E7D7ADF0319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31</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6EA1D38-46FE-F04B-B4D4-FE40EC381FD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951281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 Changes?</a:t>
            </a:r>
          </a:p>
        </p:txBody>
      </p:sp>
      <p:sp>
        <p:nvSpPr>
          <p:cNvPr id="8" name="Subtitle 7">
            <a:extLst>
              <a:ext uri="{FF2B5EF4-FFF2-40B4-BE49-F238E27FC236}">
                <a16:creationId xmlns:a16="http://schemas.microsoft.com/office/drawing/2014/main" id="{4247557B-196C-4FAA-926B-0194596DAFF7}"/>
              </a:ext>
            </a:extLst>
          </p:cNvPr>
          <p:cNvSpPr>
            <a:spLocks noGrp="1"/>
          </p:cNvSpPr>
          <p:nvPr>
            <p:ph type="subTitle" idx="10"/>
          </p:nvPr>
        </p:nvSpPr>
        <p:spPr/>
        <p:txBody>
          <a:bodyPr>
            <a:noAutofit/>
          </a:bodyPr>
          <a:lstStyle/>
          <a:p>
            <a:r>
              <a:rPr lang="en-US" dirty="0"/>
              <a:t>Digital Accessibility Trends for 2018</a:t>
            </a:r>
          </a:p>
        </p:txBody>
      </p:sp>
      <p:sp>
        <p:nvSpPr>
          <p:cNvPr id="3" name="Content Placeholder 2"/>
          <p:cNvSpPr>
            <a:spLocks noGrp="1"/>
          </p:cNvSpPr>
          <p:nvPr>
            <p:ph idx="1"/>
          </p:nvPr>
        </p:nvSpPr>
        <p:spPr>
          <a:xfrm>
            <a:off x="838199" y="1644161"/>
            <a:ext cx="10725443" cy="5077314"/>
          </a:xfrm>
        </p:spPr>
        <p:txBody>
          <a:bodyPr>
            <a:noAutofit/>
          </a:bodyPr>
          <a:lstStyle/>
          <a:p>
            <a:pPr>
              <a:lnSpc>
                <a:spcPct val="80000"/>
              </a:lnSpc>
              <a:spcBef>
                <a:spcPts val="900"/>
              </a:spcBef>
            </a:pPr>
            <a:r>
              <a:rPr lang="en-US" altLang="en-US" sz="2200" dirty="0">
                <a:solidFill>
                  <a:schemeClr val="tx1"/>
                </a:solidFill>
              </a:rPr>
              <a:t>The ADA Education and Reform Act of 2017, would limit the ability of plaintiffs to file lawsuits with regards to physical accessibility (</a:t>
            </a:r>
            <a:r>
              <a:rPr lang="en-US" altLang="en-US" sz="2200" dirty="0">
                <a:solidFill>
                  <a:schemeClr val="tx1"/>
                </a:solidFill>
                <a:hlinkClick r:id="rId3"/>
              </a:rPr>
              <a:t>H.R. 620</a:t>
            </a:r>
            <a:r>
              <a:rPr lang="en-US" altLang="en-US" sz="2200" dirty="0">
                <a:solidFill>
                  <a:schemeClr val="tx1"/>
                </a:solidFill>
              </a:rPr>
              <a:t>)</a:t>
            </a:r>
          </a:p>
          <a:p>
            <a:pPr lvl="1">
              <a:lnSpc>
                <a:spcPct val="80000"/>
              </a:lnSpc>
              <a:spcBef>
                <a:spcPts val="900"/>
              </a:spcBef>
            </a:pPr>
            <a:r>
              <a:rPr lang="en-US" altLang="en-US" sz="1800" dirty="0">
                <a:solidFill>
                  <a:schemeClr val="tx1"/>
                </a:solidFill>
              </a:rPr>
              <a:t>Going to the full House</a:t>
            </a:r>
          </a:p>
          <a:p>
            <a:pPr lvl="1">
              <a:lnSpc>
                <a:spcPct val="80000"/>
              </a:lnSpc>
              <a:spcBef>
                <a:spcPts val="900"/>
              </a:spcBef>
            </a:pPr>
            <a:r>
              <a:rPr lang="en-US" altLang="en-US" sz="1800" dirty="0">
                <a:solidFill>
                  <a:schemeClr val="tx1"/>
                </a:solidFill>
              </a:rPr>
              <a:t>89 Republican Co-Sponsors, 11 Democratic Co-Sponsors</a:t>
            </a:r>
          </a:p>
          <a:p>
            <a:pPr>
              <a:lnSpc>
                <a:spcPct val="80000"/>
              </a:lnSpc>
              <a:spcBef>
                <a:spcPts val="900"/>
              </a:spcBef>
            </a:pPr>
            <a:r>
              <a:rPr lang="en-US" altLang="en-US" sz="2200" dirty="0">
                <a:solidFill>
                  <a:schemeClr val="tx1"/>
                </a:solidFill>
              </a:rPr>
              <a:t>Theory – reduce “drive-by” lawsuits. </a:t>
            </a:r>
          </a:p>
          <a:p>
            <a:pPr>
              <a:lnSpc>
                <a:spcPct val="80000"/>
              </a:lnSpc>
              <a:spcBef>
                <a:spcPts val="900"/>
              </a:spcBef>
            </a:pPr>
            <a:r>
              <a:rPr lang="en-US" altLang="en-US" sz="2200" dirty="0">
                <a:solidFill>
                  <a:schemeClr val="tx1"/>
                </a:solidFill>
              </a:rPr>
              <a:t>The way it works:</a:t>
            </a:r>
          </a:p>
          <a:p>
            <a:pPr lvl="1">
              <a:lnSpc>
                <a:spcPct val="80000"/>
              </a:lnSpc>
              <a:spcBef>
                <a:spcPts val="900"/>
              </a:spcBef>
            </a:pPr>
            <a:r>
              <a:rPr lang="en-US" altLang="en-US" sz="1800" dirty="0">
                <a:solidFill>
                  <a:schemeClr val="tx1"/>
                </a:solidFill>
              </a:rPr>
              <a:t>Potential plaintiff has to </a:t>
            </a:r>
          </a:p>
          <a:p>
            <a:pPr lvl="2">
              <a:lnSpc>
                <a:spcPct val="80000"/>
              </a:lnSpc>
              <a:spcBef>
                <a:spcPts val="900"/>
              </a:spcBef>
            </a:pPr>
            <a:r>
              <a:rPr lang="en-US" altLang="en-US" sz="1400" dirty="0">
                <a:solidFill>
                  <a:schemeClr val="tx1"/>
                </a:solidFill>
              </a:rPr>
              <a:t>Provide written “notice specific enough to allow such owner or operator </a:t>
            </a:r>
            <a:br>
              <a:rPr lang="en-US" altLang="en-US" sz="1400" dirty="0">
                <a:solidFill>
                  <a:schemeClr val="tx1"/>
                </a:solidFill>
              </a:rPr>
            </a:br>
            <a:r>
              <a:rPr lang="en-US" altLang="en-US" sz="1400" dirty="0">
                <a:solidFill>
                  <a:schemeClr val="tx1"/>
                </a:solidFill>
              </a:rPr>
              <a:t>to identify the barrier”</a:t>
            </a:r>
          </a:p>
          <a:p>
            <a:pPr lvl="2">
              <a:lnSpc>
                <a:spcPct val="80000"/>
              </a:lnSpc>
              <a:spcBef>
                <a:spcPts val="900"/>
              </a:spcBef>
            </a:pPr>
            <a:r>
              <a:rPr lang="en-US" altLang="en-US" sz="1400" dirty="0">
                <a:solidFill>
                  <a:schemeClr val="tx1"/>
                </a:solidFill>
              </a:rPr>
              <a:t>Provide detailed information about the nature and type of the issue and </a:t>
            </a:r>
            <a:br>
              <a:rPr lang="en-US" altLang="en-US" sz="1400" dirty="0">
                <a:solidFill>
                  <a:schemeClr val="tx1"/>
                </a:solidFill>
              </a:rPr>
            </a:br>
            <a:r>
              <a:rPr lang="en-US" altLang="en-US" sz="1400" dirty="0">
                <a:solidFill>
                  <a:schemeClr val="tx1"/>
                </a:solidFill>
              </a:rPr>
              <a:t>ADA context for it</a:t>
            </a:r>
          </a:p>
          <a:p>
            <a:pPr lvl="1">
              <a:lnSpc>
                <a:spcPct val="80000"/>
              </a:lnSpc>
              <a:spcBef>
                <a:spcPts val="900"/>
              </a:spcBef>
            </a:pPr>
            <a:r>
              <a:rPr lang="en-US" altLang="en-US" sz="1800" dirty="0">
                <a:solidFill>
                  <a:schemeClr val="tx1"/>
                </a:solidFill>
              </a:rPr>
              <a:t>Owner operator has to:</a:t>
            </a:r>
          </a:p>
          <a:p>
            <a:pPr lvl="2">
              <a:lnSpc>
                <a:spcPct val="80000"/>
              </a:lnSpc>
              <a:spcBef>
                <a:spcPts val="900"/>
              </a:spcBef>
            </a:pPr>
            <a:r>
              <a:rPr lang="en-US" altLang="en-US" sz="1400" dirty="0">
                <a:solidFill>
                  <a:schemeClr val="tx1"/>
                </a:solidFill>
              </a:rPr>
              <a:t>Respond in 60 days with “a written description outlining improvements that will be made to remove the barrier” or </a:t>
            </a:r>
          </a:p>
          <a:p>
            <a:pPr lvl="2">
              <a:lnSpc>
                <a:spcPct val="80000"/>
              </a:lnSpc>
              <a:spcBef>
                <a:spcPts val="900"/>
              </a:spcBef>
            </a:pPr>
            <a:r>
              <a:rPr lang="en-US" altLang="en-US" sz="1400" dirty="0">
                <a:solidFill>
                  <a:schemeClr val="tx1"/>
                </a:solidFill>
              </a:rPr>
              <a:t>“Make substantial progress in removing the barrier” with 120 days</a:t>
            </a:r>
          </a:p>
          <a:p>
            <a:pPr>
              <a:lnSpc>
                <a:spcPct val="80000"/>
              </a:lnSpc>
              <a:spcBef>
                <a:spcPts val="900"/>
              </a:spcBef>
            </a:pPr>
            <a:r>
              <a:rPr lang="en-US" altLang="en-US" sz="2200" dirty="0">
                <a:solidFill>
                  <a:schemeClr val="tx1"/>
                </a:solidFill>
              </a:rPr>
              <a:t>Additional state laws seeking to restrict the ability to file suits</a:t>
            </a:r>
          </a:p>
        </p:txBody>
      </p:sp>
      <p:pic>
        <p:nvPicPr>
          <p:cNvPr id="7" name="Picture 6" descr="Creative Commons - cj13822 - US Capital">
            <a:extLst>
              <a:ext uri="{FF2B5EF4-FFF2-40B4-BE49-F238E27FC236}">
                <a16:creationId xmlns:a16="http://schemas.microsoft.com/office/drawing/2014/main" id="{8AA9DB8F-1174-459B-B9B3-9AB88EF355E4}"/>
              </a:ext>
            </a:extLst>
          </p:cNvPr>
          <p:cNvPicPr>
            <a:picLocks noChangeAspect="1"/>
          </p:cNvPicPr>
          <p:nvPr/>
        </p:nvPicPr>
        <p:blipFill>
          <a:blip r:embed="rId4"/>
          <a:stretch>
            <a:fillRect/>
          </a:stretch>
        </p:blipFill>
        <p:spPr>
          <a:xfrm>
            <a:off x="8086923" y="2604068"/>
            <a:ext cx="3476720" cy="2319624"/>
          </a:xfrm>
          <a:prstGeom prst="rect">
            <a:avLst/>
          </a:prstGeom>
        </p:spPr>
      </p:pic>
      <p:sp>
        <p:nvSpPr>
          <p:cNvPr id="9" name="Slide Number Placeholder 4">
            <a:extLst>
              <a:ext uri="{FF2B5EF4-FFF2-40B4-BE49-F238E27FC236}">
                <a16:creationId xmlns:a16="http://schemas.microsoft.com/office/drawing/2014/main" id="{774BCE19-2AD1-4343-9FAB-0FB935015BAF}"/>
              </a:ext>
            </a:extLst>
          </p:cNvPr>
          <p:cNvSpPr>
            <a:spLocks noGrp="1"/>
          </p:cNvSpPr>
          <p:nvPr>
            <p:ph type="sldNum" sz="quarter" idx="4"/>
          </p:nvPr>
        </p:nvSpPr>
        <p:spPr>
          <a:xfrm>
            <a:off x="838200" y="6356350"/>
            <a:ext cx="2743200" cy="365125"/>
          </a:xfrm>
        </p:spPr>
        <p:txBody>
          <a:bodyPr/>
          <a:lstStyle/>
          <a:p>
            <a:fld id="{2030EA8A-DA75-3443-B9EE-A63E33F4F203}" type="slidenum">
              <a:rPr lang="en-US" smtClean="0">
                <a:solidFill>
                  <a:srgbClr val="585858">
                    <a:tint val="75000"/>
                  </a:srgbClr>
                </a:solidFill>
              </a:rPr>
              <a:pPr/>
              <a:t>32</a:t>
            </a:fld>
            <a:endParaRPr lang="en-US" dirty="0">
              <a:solidFill>
                <a:srgbClr val="585858">
                  <a:tint val="75000"/>
                </a:srgbClr>
              </a:solidFill>
            </a:endParaRPr>
          </a:p>
        </p:txBody>
      </p:sp>
      <p:sp>
        <p:nvSpPr>
          <p:cNvPr id="10" name="Footer Placeholder 3">
            <a:extLst>
              <a:ext uri="{FF2B5EF4-FFF2-40B4-BE49-F238E27FC236}">
                <a16:creationId xmlns:a16="http://schemas.microsoft.com/office/drawing/2014/main" id="{AC280D70-677B-0249-9DE5-CA6E2482AB74}"/>
              </a:ext>
            </a:extLst>
          </p:cNvPr>
          <p:cNvSpPr>
            <a:spLocks noGrp="1"/>
          </p:cNvSpPr>
          <p:nvPr>
            <p:ph type="ftr" sz="quarter" idx="3"/>
          </p:nvPr>
        </p:nvSpPr>
        <p:spPr>
          <a:xfrm>
            <a:off x="3685309" y="6356350"/>
            <a:ext cx="4821381" cy="365125"/>
          </a:xfrm>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23339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8" y="1573969"/>
            <a:ext cx="7844321" cy="3283782"/>
          </a:xfrm>
        </p:spPr>
        <p:txBody>
          <a:bodyPr>
            <a:normAutofit/>
          </a:bodyPr>
          <a:lstStyle/>
          <a:p>
            <a:r>
              <a:rPr lang="en-US" dirty="0"/>
              <a:t>Accessibility Lifecycle</a:t>
            </a:r>
            <a:br>
              <a:rPr lang="en-US" dirty="0"/>
            </a:br>
            <a:r>
              <a:rPr lang="en-US" sz="4200" dirty="0"/>
              <a:t>(Getting it done in the real world)</a:t>
            </a:r>
          </a:p>
        </p:txBody>
      </p:sp>
    </p:spTree>
    <p:extLst>
      <p:ext uri="{BB962C8B-B14F-4D97-AF65-F5344CB8AC3E}">
        <p14:creationId xmlns:p14="http://schemas.microsoft.com/office/powerpoint/2010/main" val="1114071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1228-DFBB-E841-AC0E-7BDC20261137}"/>
              </a:ext>
            </a:extLst>
          </p:cNvPr>
          <p:cNvSpPr>
            <a:spLocks noGrp="1"/>
          </p:cNvSpPr>
          <p:nvPr>
            <p:ph type="title"/>
          </p:nvPr>
        </p:nvSpPr>
        <p:spPr>
          <a:xfrm>
            <a:off x="838200" y="457807"/>
            <a:ext cx="10515600" cy="1050151"/>
          </a:xfrm>
        </p:spPr>
        <p:txBody>
          <a:bodyPr/>
          <a:lstStyle/>
          <a:p>
            <a:r>
              <a:rPr lang="en-US" dirty="0"/>
              <a:t>A Three-Phase Approach</a:t>
            </a:r>
          </a:p>
        </p:txBody>
      </p:sp>
      <p:sp>
        <p:nvSpPr>
          <p:cNvPr id="3" name="Subtitle 2" hidden="1">
            <a:extLst>
              <a:ext uri="{FF2B5EF4-FFF2-40B4-BE49-F238E27FC236}">
                <a16:creationId xmlns:a16="http://schemas.microsoft.com/office/drawing/2014/main" id="{FEB6C5DC-AAC6-FD4A-B1F4-90ABDF61314B}"/>
              </a:ext>
            </a:extLst>
          </p:cNvPr>
          <p:cNvSpPr>
            <a:spLocks noGrp="1"/>
          </p:cNvSpPr>
          <p:nvPr>
            <p:ph type="subTitle" idx="10"/>
          </p:nvPr>
        </p:nvSpPr>
        <p:spPr/>
        <p:txBody>
          <a:bodyPr>
            <a:normAutofit fontScale="92500" lnSpcReduction="10000"/>
          </a:bodyPr>
          <a:lstStyle/>
          <a:p>
            <a:endParaRPr lang="en-US" dirty="0"/>
          </a:p>
        </p:txBody>
      </p:sp>
      <p:sp>
        <p:nvSpPr>
          <p:cNvPr id="6" name="Rectangle 5" descr="gray box">
            <a:extLst>
              <a:ext uri="{FF2B5EF4-FFF2-40B4-BE49-F238E27FC236}">
                <a16:creationId xmlns:a16="http://schemas.microsoft.com/office/drawing/2014/main" id="{17986980-78ED-8C42-9833-31176DB79D29}"/>
              </a:ext>
            </a:extLst>
          </p:cNvPr>
          <p:cNvSpPr/>
          <p:nvPr/>
        </p:nvSpPr>
        <p:spPr>
          <a:xfrm>
            <a:off x="7538582" y="1708017"/>
            <a:ext cx="2677094" cy="3946545"/>
          </a:xfrm>
          <a:prstGeom prst="rect">
            <a:avLst/>
          </a:prstGeom>
          <a:gradFill flip="none" rotWithShape="1">
            <a:gsLst>
              <a:gs pos="0">
                <a:schemeClr val="accent3">
                  <a:lumMod val="5000"/>
                  <a:lumOff val="95000"/>
                  <a:alpha val="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descr="Gray triangle">
            <a:extLst>
              <a:ext uri="{FF2B5EF4-FFF2-40B4-BE49-F238E27FC236}">
                <a16:creationId xmlns:a16="http://schemas.microsoft.com/office/drawing/2014/main" id="{A76A0808-2E94-C444-BD1D-D63488CF88A5}"/>
              </a:ext>
            </a:extLst>
          </p:cNvPr>
          <p:cNvSpPr/>
          <p:nvPr/>
        </p:nvSpPr>
        <p:spPr>
          <a:xfrm>
            <a:off x="1954880" y="1762462"/>
            <a:ext cx="2547130" cy="3946545"/>
          </a:xfrm>
          <a:prstGeom prst="rect">
            <a:avLst/>
          </a:prstGeom>
          <a:gradFill flip="none" rotWithShape="1">
            <a:gsLst>
              <a:gs pos="0">
                <a:schemeClr val="accent3">
                  <a:lumMod val="5000"/>
                  <a:lumOff val="95000"/>
                  <a:alpha val="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Gray box">
            <a:extLst>
              <a:ext uri="{FF2B5EF4-FFF2-40B4-BE49-F238E27FC236}">
                <a16:creationId xmlns:a16="http://schemas.microsoft.com/office/drawing/2014/main" id="{37CE0DEF-DE73-B842-999A-DB46337022CF}"/>
              </a:ext>
            </a:extLst>
          </p:cNvPr>
          <p:cNvSpPr/>
          <p:nvPr/>
        </p:nvSpPr>
        <p:spPr>
          <a:xfrm>
            <a:off x="4677176" y="1820563"/>
            <a:ext cx="2597020" cy="3888444"/>
          </a:xfrm>
          <a:prstGeom prst="rect">
            <a:avLst/>
          </a:prstGeom>
          <a:gradFill flip="none" rotWithShape="1">
            <a:gsLst>
              <a:gs pos="0">
                <a:schemeClr val="accent3">
                  <a:lumMod val="5000"/>
                  <a:lumOff val="95000"/>
                  <a:alpha val="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gray box">
            <a:extLst>
              <a:ext uri="{FF2B5EF4-FFF2-40B4-BE49-F238E27FC236}">
                <a16:creationId xmlns:a16="http://schemas.microsoft.com/office/drawing/2014/main" id="{434F993F-9BC7-7D4A-BCFD-B926274451F2}"/>
              </a:ext>
            </a:extLst>
          </p:cNvPr>
          <p:cNvSpPr/>
          <p:nvPr/>
        </p:nvSpPr>
        <p:spPr>
          <a:xfrm>
            <a:off x="7459261" y="1730766"/>
            <a:ext cx="2775805" cy="3978240"/>
          </a:xfrm>
          <a:prstGeom prst="rect">
            <a:avLst/>
          </a:prstGeom>
          <a:gradFill flip="none" rotWithShape="1">
            <a:gsLst>
              <a:gs pos="0">
                <a:schemeClr val="accent3">
                  <a:lumMod val="5000"/>
                  <a:lumOff val="95000"/>
                  <a:alpha val="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4A9545-F13A-5B49-971E-B01900E9A7D7}"/>
              </a:ext>
            </a:extLst>
          </p:cNvPr>
          <p:cNvSpPr/>
          <p:nvPr/>
        </p:nvSpPr>
        <p:spPr>
          <a:xfrm>
            <a:off x="1954880" y="1743054"/>
            <a:ext cx="2547130" cy="811497"/>
          </a:xfrm>
          <a:prstGeom prst="rect">
            <a:avLst/>
          </a:prstGeom>
          <a:noFill/>
          <a:ln>
            <a:noFill/>
          </a:ln>
          <a:effectLst>
            <a:outerShdw dist="23000" sx="1000" sy="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323232"/>
                </a:solidFill>
                <a:latin typeface="Arial" panose="020B0604020202020204" pitchFamily="34" charset="0"/>
                <a:cs typeface="Arial" panose="020B0604020202020204" pitchFamily="34" charset="0"/>
              </a:rPr>
              <a:t>Discovery</a:t>
            </a:r>
          </a:p>
        </p:txBody>
      </p:sp>
      <p:pic>
        <p:nvPicPr>
          <p:cNvPr id="11" name="Picture 10" descr="lightbulb icon for Discovery">
            <a:extLst>
              <a:ext uri="{FF2B5EF4-FFF2-40B4-BE49-F238E27FC236}">
                <a16:creationId xmlns:a16="http://schemas.microsoft.com/office/drawing/2014/main" id="{7ADC9986-EE71-0E4A-AC60-368A93D2F60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124808" y="2648745"/>
            <a:ext cx="1840031" cy="2733654"/>
          </a:xfrm>
          <a:prstGeom prst="rect">
            <a:avLst/>
          </a:prstGeom>
        </p:spPr>
      </p:pic>
      <p:sp>
        <p:nvSpPr>
          <p:cNvPr id="12" name="Rectangle 11">
            <a:extLst>
              <a:ext uri="{FF2B5EF4-FFF2-40B4-BE49-F238E27FC236}">
                <a16:creationId xmlns:a16="http://schemas.microsoft.com/office/drawing/2014/main" id="{D8F4A403-2068-594D-A9BB-9924CEA61842}"/>
              </a:ext>
            </a:extLst>
          </p:cNvPr>
          <p:cNvSpPr/>
          <p:nvPr/>
        </p:nvSpPr>
        <p:spPr>
          <a:xfrm>
            <a:off x="2292492" y="5148014"/>
            <a:ext cx="1846841" cy="521494"/>
          </a:xfrm>
          <a:prstGeom prst="rect">
            <a:avLst/>
          </a:prstGeom>
          <a:noFill/>
          <a:ln>
            <a:noFill/>
          </a:ln>
          <a:effectLst>
            <a:outerShdw dist="23000" sx="1000" sy="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lumMod val="75000"/>
                  </a:schemeClr>
                </a:solidFill>
                <a:latin typeface="Arial Black" charset="0"/>
                <a:ea typeface="Arial Black" charset="0"/>
                <a:cs typeface="Arial Black" charset="0"/>
              </a:rPr>
              <a:t>1</a:t>
            </a:r>
          </a:p>
        </p:txBody>
      </p:sp>
      <p:cxnSp>
        <p:nvCxnSpPr>
          <p:cNvPr id="13" name="Straight Connector 12" descr="Blue Horizontal Line">
            <a:extLst>
              <a:ext uri="{FF2B5EF4-FFF2-40B4-BE49-F238E27FC236}">
                <a16:creationId xmlns:a16="http://schemas.microsoft.com/office/drawing/2014/main" id="{AD4209A8-E551-A647-BB83-0C6303DA5864}"/>
              </a:ext>
            </a:extLst>
          </p:cNvPr>
          <p:cNvCxnSpPr/>
          <p:nvPr/>
        </p:nvCxnSpPr>
        <p:spPr>
          <a:xfrm>
            <a:off x="1954880" y="5709006"/>
            <a:ext cx="2547130" cy="0"/>
          </a:xfrm>
          <a:prstGeom prst="line">
            <a:avLst/>
          </a:prstGeom>
          <a:ln w="28575">
            <a:solidFill>
              <a:srgbClr val="3359EC"/>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FE7D05-287F-ED4B-9F0D-8E31874D32DE}"/>
              </a:ext>
            </a:extLst>
          </p:cNvPr>
          <p:cNvSpPr/>
          <p:nvPr/>
        </p:nvSpPr>
        <p:spPr>
          <a:xfrm>
            <a:off x="4421931" y="1743054"/>
            <a:ext cx="3087006" cy="856304"/>
          </a:xfrm>
          <a:prstGeom prst="rect">
            <a:avLst/>
          </a:prstGeom>
          <a:noFill/>
          <a:ln>
            <a:noFill/>
          </a:ln>
          <a:effectLst>
            <a:outerShdw dist="23000" sx="1000" sy="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323232"/>
                </a:solidFill>
                <a:latin typeface="Arial" panose="020B0604020202020204" pitchFamily="34" charset="0"/>
                <a:cs typeface="Arial" panose="020B0604020202020204" pitchFamily="34" charset="0"/>
              </a:rPr>
              <a:t>Retrofitting</a:t>
            </a:r>
          </a:p>
        </p:txBody>
      </p:sp>
      <p:pic>
        <p:nvPicPr>
          <p:cNvPr id="15" name="Picture 14" descr="Retrofitting icon: gear with wrench and screwdriver">
            <a:extLst>
              <a:ext uri="{FF2B5EF4-FFF2-40B4-BE49-F238E27FC236}">
                <a16:creationId xmlns:a16="http://schemas.microsoft.com/office/drawing/2014/main" id="{168D987A-4442-B345-8B92-F5CDE8656B3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969789" y="3001140"/>
            <a:ext cx="2041945" cy="2041945"/>
          </a:xfrm>
          <a:prstGeom prst="rect">
            <a:avLst/>
          </a:prstGeom>
        </p:spPr>
      </p:pic>
      <p:sp>
        <p:nvSpPr>
          <p:cNvPr id="16" name="Rectangle 15">
            <a:extLst>
              <a:ext uri="{FF2B5EF4-FFF2-40B4-BE49-F238E27FC236}">
                <a16:creationId xmlns:a16="http://schemas.microsoft.com/office/drawing/2014/main" id="{FF159D55-4D84-4F4C-B478-E008EDA88B58}"/>
              </a:ext>
            </a:extLst>
          </p:cNvPr>
          <p:cNvSpPr/>
          <p:nvPr/>
        </p:nvSpPr>
        <p:spPr>
          <a:xfrm>
            <a:off x="5040234" y="5133698"/>
            <a:ext cx="1846841" cy="521494"/>
          </a:xfrm>
          <a:prstGeom prst="rect">
            <a:avLst/>
          </a:prstGeom>
          <a:noFill/>
          <a:ln>
            <a:noFill/>
          </a:ln>
          <a:effectLst>
            <a:outerShdw dist="23000" sx="1000" sy="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lumMod val="75000"/>
                  </a:schemeClr>
                </a:solidFill>
                <a:latin typeface="Arial Black" charset="0"/>
                <a:ea typeface="Arial Black" charset="0"/>
                <a:cs typeface="Arial Black" charset="0"/>
              </a:rPr>
              <a:t>2</a:t>
            </a:r>
          </a:p>
        </p:txBody>
      </p:sp>
      <p:cxnSp>
        <p:nvCxnSpPr>
          <p:cNvPr id="17" name="Straight Connector 16" descr="Green Horizontal Line">
            <a:extLst>
              <a:ext uri="{FF2B5EF4-FFF2-40B4-BE49-F238E27FC236}">
                <a16:creationId xmlns:a16="http://schemas.microsoft.com/office/drawing/2014/main" id="{05895B38-1F6C-F242-A71C-CC8C033FDF51}"/>
              </a:ext>
            </a:extLst>
          </p:cNvPr>
          <p:cNvCxnSpPr/>
          <p:nvPr/>
        </p:nvCxnSpPr>
        <p:spPr>
          <a:xfrm>
            <a:off x="4677176" y="5709006"/>
            <a:ext cx="2597020" cy="0"/>
          </a:xfrm>
          <a:prstGeom prst="line">
            <a:avLst/>
          </a:prstGeom>
          <a:ln w="28575">
            <a:solidFill>
              <a:srgbClr val="128543"/>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2A081B4-C395-6448-9E1C-4018B4B2D806}"/>
              </a:ext>
            </a:extLst>
          </p:cNvPr>
          <p:cNvSpPr/>
          <p:nvPr/>
        </p:nvSpPr>
        <p:spPr>
          <a:xfrm>
            <a:off x="7342734" y="1743054"/>
            <a:ext cx="3067072" cy="811497"/>
          </a:xfrm>
          <a:prstGeom prst="rect">
            <a:avLst/>
          </a:prstGeom>
          <a:noFill/>
          <a:ln>
            <a:noFill/>
          </a:ln>
          <a:effectLst>
            <a:outerShdw dist="23000" sx="1000" sy="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323232"/>
                </a:solidFill>
                <a:latin typeface="Arial" panose="020B0604020202020204" pitchFamily="34" charset="0"/>
                <a:cs typeface="Arial" panose="020B0604020202020204" pitchFamily="34" charset="0"/>
              </a:rPr>
              <a:t>Standardization</a:t>
            </a:r>
          </a:p>
        </p:txBody>
      </p:sp>
      <p:sp>
        <p:nvSpPr>
          <p:cNvPr id="19" name="Rectangle 18" descr="white box">
            <a:extLst>
              <a:ext uri="{FF2B5EF4-FFF2-40B4-BE49-F238E27FC236}">
                <a16:creationId xmlns:a16="http://schemas.microsoft.com/office/drawing/2014/main" id="{1474BF0A-6C29-0542-ADBF-AABF82D536B5}"/>
              </a:ext>
            </a:extLst>
          </p:cNvPr>
          <p:cNvSpPr/>
          <p:nvPr/>
        </p:nvSpPr>
        <p:spPr>
          <a:xfrm>
            <a:off x="8064500" y="3251200"/>
            <a:ext cx="16891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Icon of computer screen with folders">
            <a:extLst>
              <a:ext uri="{FF2B5EF4-FFF2-40B4-BE49-F238E27FC236}">
                <a16:creationId xmlns:a16="http://schemas.microsoft.com/office/drawing/2014/main" id="{9D7E898A-789B-F349-BE94-CBE10490668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508417" y="3114690"/>
            <a:ext cx="2586651" cy="1784276"/>
          </a:xfrm>
          <a:prstGeom prst="rect">
            <a:avLst/>
          </a:prstGeom>
        </p:spPr>
      </p:pic>
      <p:sp>
        <p:nvSpPr>
          <p:cNvPr id="21" name="Rectangle 20">
            <a:extLst>
              <a:ext uri="{FF2B5EF4-FFF2-40B4-BE49-F238E27FC236}">
                <a16:creationId xmlns:a16="http://schemas.microsoft.com/office/drawing/2014/main" id="{B873C278-28D7-DF4F-8E7C-624346F5832C}"/>
              </a:ext>
            </a:extLst>
          </p:cNvPr>
          <p:cNvSpPr/>
          <p:nvPr/>
        </p:nvSpPr>
        <p:spPr>
          <a:xfrm>
            <a:off x="7906760" y="5120639"/>
            <a:ext cx="1846841" cy="521494"/>
          </a:xfrm>
          <a:prstGeom prst="rect">
            <a:avLst/>
          </a:prstGeom>
          <a:noFill/>
          <a:ln>
            <a:noFill/>
          </a:ln>
          <a:effectLst>
            <a:outerShdw dist="23000" sx="1000" sy="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lumMod val="75000"/>
                  </a:schemeClr>
                </a:solidFill>
                <a:latin typeface="Arial Black" charset="0"/>
                <a:ea typeface="Arial Black" charset="0"/>
                <a:cs typeface="Arial Black" charset="0"/>
              </a:rPr>
              <a:t>3</a:t>
            </a:r>
          </a:p>
        </p:txBody>
      </p:sp>
      <p:cxnSp>
        <p:nvCxnSpPr>
          <p:cNvPr id="22" name="Straight Connector 21" descr="Purple Horizontal Line">
            <a:extLst>
              <a:ext uri="{FF2B5EF4-FFF2-40B4-BE49-F238E27FC236}">
                <a16:creationId xmlns:a16="http://schemas.microsoft.com/office/drawing/2014/main" id="{97029292-028E-324C-B5EA-1BC8D2DF8F0F}"/>
              </a:ext>
            </a:extLst>
          </p:cNvPr>
          <p:cNvCxnSpPr/>
          <p:nvPr/>
        </p:nvCxnSpPr>
        <p:spPr>
          <a:xfrm>
            <a:off x="7472513" y="5709006"/>
            <a:ext cx="2762553" cy="0"/>
          </a:xfrm>
          <a:prstGeom prst="line">
            <a:avLst/>
          </a:prstGeom>
          <a:ln w="28575">
            <a:solidFill>
              <a:srgbClr val="552C9F"/>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8310C20-68ED-9647-8CF4-3414C45780EB}"/>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34</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7339FD12-4CB8-8049-8246-AEDB86E40A55}"/>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571863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76A-DD72-8E49-A587-29B8525BD538}"/>
              </a:ext>
            </a:extLst>
          </p:cNvPr>
          <p:cNvSpPr>
            <a:spLocks noGrp="1"/>
          </p:cNvSpPr>
          <p:nvPr>
            <p:ph type="title"/>
          </p:nvPr>
        </p:nvSpPr>
        <p:spPr>
          <a:xfrm>
            <a:off x="838200" y="457402"/>
            <a:ext cx="10515600" cy="1050555"/>
          </a:xfrm>
        </p:spPr>
        <p:txBody>
          <a:bodyPr/>
          <a:lstStyle/>
          <a:p>
            <a:r>
              <a:rPr lang="en-US" dirty="0"/>
              <a:t>Discovery Phase</a:t>
            </a:r>
          </a:p>
        </p:txBody>
      </p:sp>
      <p:sp>
        <p:nvSpPr>
          <p:cNvPr id="4" name="Subtitle 3" hidden="1">
            <a:extLst>
              <a:ext uri="{FF2B5EF4-FFF2-40B4-BE49-F238E27FC236}">
                <a16:creationId xmlns:a16="http://schemas.microsoft.com/office/drawing/2014/main" id="{DF13505A-EF86-F241-B0A0-E2E03C166F82}"/>
              </a:ext>
            </a:extLst>
          </p:cNvPr>
          <p:cNvSpPr>
            <a:spLocks noGrp="1"/>
          </p:cNvSpPr>
          <p:nvPr>
            <p:ph type="subTitle" idx="10"/>
          </p:nvPr>
        </p:nvSpPr>
        <p:spPr/>
        <p:txBody>
          <a:bodyPr>
            <a:normAutofit fontScale="92500" lnSpcReduction="10000"/>
          </a:bodyPr>
          <a:lstStyle/>
          <a:p>
            <a:endParaRPr lang="en-US" dirty="0"/>
          </a:p>
        </p:txBody>
      </p:sp>
      <p:pic>
        <p:nvPicPr>
          <p:cNvPr id="8" name="Picture 7" descr="lightbulb icon for Discovery">
            <a:extLst>
              <a:ext uri="{FF2B5EF4-FFF2-40B4-BE49-F238E27FC236}">
                <a16:creationId xmlns:a16="http://schemas.microsoft.com/office/drawing/2014/main" id="{A244F2EA-5526-4A4F-93E0-2B7F48E78F2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8247" t="7714" b="8967"/>
          <a:stretch/>
        </p:blipFill>
        <p:spPr>
          <a:xfrm>
            <a:off x="10805110" y="454259"/>
            <a:ext cx="672129" cy="1017702"/>
          </a:xfrm>
          <a:prstGeom prst="rect">
            <a:avLst/>
          </a:prstGeom>
        </p:spPr>
      </p:pic>
      <p:sp>
        <p:nvSpPr>
          <p:cNvPr id="3" name="Content Placeholder 2">
            <a:extLst>
              <a:ext uri="{FF2B5EF4-FFF2-40B4-BE49-F238E27FC236}">
                <a16:creationId xmlns:a16="http://schemas.microsoft.com/office/drawing/2014/main" id="{A2C66391-81A1-9C45-96D5-8871C7B7180E}"/>
              </a:ext>
            </a:extLst>
          </p:cNvPr>
          <p:cNvSpPr>
            <a:spLocks noGrp="1"/>
          </p:cNvSpPr>
          <p:nvPr>
            <p:ph idx="1"/>
          </p:nvPr>
        </p:nvSpPr>
        <p:spPr/>
        <p:txBody>
          <a:bodyPr/>
          <a:lstStyle/>
          <a:p>
            <a:pPr marL="0" lvl="0" indent="0">
              <a:buNone/>
            </a:pPr>
            <a:r>
              <a:rPr lang="en-US" b="1" dirty="0">
                <a:solidFill>
                  <a:srgbClr val="323232"/>
                </a:solidFill>
                <a:latin typeface="Arial"/>
                <a:cs typeface="Arial"/>
              </a:rPr>
              <a:t>Goals</a:t>
            </a:r>
          </a:p>
          <a:p>
            <a:pPr lvl="0"/>
            <a:r>
              <a:rPr lang="en-US" dirty="0">
                <a:solidFill>
                  <a:srgbClr val="323232"/>
                </a:solidFill>
                <a:latin typeface="Arial"/>
                <a:cs typeface="Arial"/>
              </a:rPr>
              <a:t>Understand system compliance</a:t>
            </a:r>
          </a:p>
          <a:p>
            <a:pPr lvl="0"/>
            <a:r>
              <a:rPr lang="en-US" dirty="0">
                <a:solidFill>
                  <a:srgbClr val="323232"/>
                </a:solidFill>
                <a:latin typeface="Arial"/>
                <a:cs typeface="Arial"/>
              </a:rPr>
              <a:t>Profile system use and assets</a:t>
            </a:r>
          </a:p>
          <a:p>
            <a:pPr lvl="0"/>
            <a:r>
              <a:rPr lang="en-US" dirty="0">
                <a:solidFill>
                  <a:srgbClr val="323232"/>
                </a:solidFill>
                <a:latin typeface="Arial"/>
                <a:cs typeface="Arial"/>
              </a:rPr>
              <a:t>Prioritize retrofitting activities</a:t>
            </a:r>
          </a:p>
          <a:p>
            <a:pPr lvl="0"/>
            <a:r>
              <a:rPr lang="en-US" dirty="0">
                <a:solidFill>
                  <a:srgbClr val="323232"/>
                </a:solidFill>
                <a:latin typeface="Arial"/>
                <a:cs typeface="Arial"/>
              </a:rPr>
              <a:t>Define the big picture business, policy and process approach</a:t>
            </a:r>
          </a:p>
          <a:p>
            <a:endParaRPr lang="en-US" dirty="0"/>
          </a:p>
        </p:txBody>
      </p:sp>
      <p:sp>
        <p:nvSpPr>
          <p:cNvPr id="5" name="Content Placeholder 4">
            <a:extLst>
              <a:ext uri="{FF2B5EF4-FFF2-40B4-BE49-F238E27FC236}">
                <a16:creationId xmlns:a16="http://schemas.microsoft.com/office/drawing/2014/main" id="{58684A3D-9AA3-894D-BBE0-F3D82CD38BDF}"/>
              </a:ext>
            </a:extLst>
          </p:cNvPr>
          <p:cNvSpPr>
            <a:spLocks noGrp="1"/>
          </p:cNvSpPr>
          <p:nvPr>
            <p:ph idx="11"/>
          </p:nvPr>
        </p:nvSpPr>
        <p:spPr/>
        <p:txBody>
          <a:bodyPr/>
          <a:lstStyle/>
          <a:p>
            <a:pPr marL="0" lvl="0" indent="0">
              <a:buNone/>
            </a:pPr>
            <a:r>
              <a:rPr lang="en-US" b="1" dirty="0">
                <a:solidFill>
                  <a:srgbClr val="323232"/>
                </a:solidFill>
                <a:latin typeface="Arial"/>
                <a:cs typeface="Arial"/>
              </a:rPr>
              <a:t>Activities</a:t>
            </a:r>
          </a:p>
          <a:p>
            <a:pPr lvl="0"/>
            <a:r>
              <a:rPr lang="en-US" sz="2200" dirty="0">
                <a:solidFill>
                  <a:srgbClr val="323232"/>
                </a:solidFill>
                <a:latin typeface="Arial"/>
                <a:cs typeface="Arial"/>
              </a:rPr>
              <a:t>Deploy a monitoring package</a:t>
            </a:r>
          </a:p>
          <a:p>
            <a:pPr lvl="1"/>
            <a:r>
              <a:rPr lang="en-US" sz="2000" dirty="0">
                <a:solidFill>
                  <a:srgbClr val="323232"/>
                </a:solidFill>
                <a:latin typeface="Arial"/>
                <a:cs typeface="Arial"/>
              </a:rPr>
              <a:t>Automatically determine system structure, assets discovery, page use, user profiles, compliance profiles</a:t>
            </a:r>
          </a:p>
          <a:p>
            <a:pPr lvl="1"/>
            <a:r>
              <a:rPr lang="en-US" sz="2000" dirty="0">
                <a:solidFill>
                  <a:srgbClr val="323232"/>
                </a:solidFill>
                <a:latin typeface="Arial"/>
                <a:cs typeface="Arial"/>
              </a:rPr>
              <a:t>Page deployable via JavaScript</a:t>
            </a:r>
          </a:p>
          <a:p>
            <a:pPr lvl="0"/>
            <a:r>
              <a:rPr lang="en-US" sz="2200" dirty="0">
                <a:solidFill>
                  <a:srgbClr val="323232"/>
                </a:solidFill>
                <a:latin typeface="Arial"/>
                <a:cs typeface="Arial"/>
              </a:rPr>
              <a:t>Complete an assessment of the relevant systems</a:t>
            </a:r>
          </a:p>
          <a:p>
            <a:pPr lvl="0"/>
            <a:r>
              <a:rPr lang="en-US" sz="2200" dirty="0">
                <a:solidFill>
                  <a:srgbClr val="323232"/>
                </a:solidFill>
                <a:latin typeface="Arial"/>
                <a:cs typeface="Arial"/>
              </a:rPr>
              <a:t>Work through a high level business assessment and strategy for implementing accessibility</a:t>
            </a:r>
          </a:p>
        </p:txBody>
      </p:sp>
      <p:sp>
        <p:nvSpPr>
          <p:cNvPr id="7" name="Slide Number Placeholder 6">
            <a:extLst>
              <a:ext uri="{FF2B5EF4-FFF2-40B4-BE49-F238E27FC236}">
                <a16:creationId xmlns:a16="http://schemas.microsoft.com/office/drawing/2014/main" id="{4F179975-D3A6-8F48-A7D5-1EAA02A95456}"/>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35</a:t>
            </a:fld>
            <a:endParaRPr lang="en-US" dirty="0">
              <a:solidFill>
                <a:srgbClr val="585858">
                  <a:tint val="75000"/>
                </a:srgbClr>
              </a:solidFill>
            </a:endParaRPr>
          </a:p>
        </p:txBody>
      </p:sp>
      <p:sp>
        <p:nvSpPr>
          <p:cNvPr id="6" name="Footer Placeholder 5">
            <a:extLst>
              <a:ext uri="{FF2B5EF4-FFF2-40B4-BE49-F238E27FC236}">
                <a16:creationId xmlns:a16="http://schemas.microsoft.com/office/drawing/2014/main" id="{3D8C98E0-45D9-C34C-9544-45FA4C494CC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90405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1825-3CC7-8343-B9E7-7CFDEE636146}"/>
              </a:ext>
            </a:extLst>
          </p:cNvPr>
          <p:cNvSpPr>
            <a:spLocks noGrp="1"/>
          </p:cNvSpPr>
          <p:nvPr>
            <p:ph type="title"/>
          </p:nvPr>
        </p:nvSpPr>
        <p:spPr>
          <a:xfrm>
            <a:off x="838200" y="457402"/>
            <a:ext cx="10515600" cy="1050555"/>
          </a:xfrm>
        </p:spPr>
        <p:txBody>
          <a:bodyPr/>
          <a:lstStyle/>
          <a:p>
            <a:r>
              <a:rPr lang="en-US" dirty="0"/>
              <a:t>Retrofitting Phase</a:t>
            </a:r>
          </a:p>
        </p:txBody>
      </p:sp>
      <p:sp>
        <p:nvSpPr>
          <p:cNvPr id="4" name="Subtitle 3" hidden="1">
            <a:extLst>
              <a:ext uri="{FF2B5EF4-FFF2-40B4-BE49-F238E27FC236}">
                <a16:creationId xmlns:a16="http://schemas.microsoft.com/office/drawing/2014/main" id="{D7F05618-5DB7-BC48-A1EB-E4B9B14CAB5D}"/>
              </a:ext>
            </a:extLst>
          </p:cNvPr>
          <p:cNvSpPr>
            <a:spLocks noGrp="1"/>
          </p:cNvSpPr>
          <p:nvPr>
            <p:ph type="subTitle" idx="10"/>
          </p:nvPr>
        </p:nvSpPr>
        <p:spPr/>
        <p:txBody>
          <a:bodyPr>
            <a:normAutofit fontScale="92500" lnSpcReduction="10000"/>
          </a:bodyPr>
          <a:lstStyle/>
          <a:p>
            <a:endParaRPr lang="en-US" dirty="0"/>
          </a:p>
        </p:txBody>
      </p:sp>
      <p:pic>
        <p:nvPicPr>
          <p:cNvPr id="8" name="Picture 7" descr="Retrofitting icon: gear with wrench and screwdriver">
            <a:extLst>
              <a:ext uri="{FF2B5EF4-FFF2-40B4-BE49-F238E27FC236}">
                <a16:creationId xmlns:a16="http://schemas.microsoft.com/office/drawing/2014/main" id="{7D716BBC-9666-C542-92B2-1A79DFC0A04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63663" y="472123"/>
            <a:ext cx="936547" cy="936547"/>
          </a:xfrm>
          <a:prstGeom prst="rect">
            <a:avLst/>
          </a:prstGeom>
        </p:spPr>
      </p:pic>
      <p:sp>
        <p:nvSpPr>
          <p:cNvPr id="3" name="Content Placeholder 2">
            <a:extLst>
              <a:ext uri="{FF2B5EF4-FFF2-40B4-BE49-F238E27FC236}">
                <a16:creationId xmlns:a16="http://schemas.microsoft.com/office/drawing/2014/main" id="{EDCB766B-E894-D04F-8A61-B3D6CA881D46}"/>
              </a:ext>
            </a:extLst>
          </p:cNvPr>
          <p:cNvSpPr>
            <a:spLocks noGrp="1"/>
          </p:cNvSpPr>
          <p:nvPr>
            <p:ph idx="1"/>
          </p:nvPr>
        </p:nvSpPr>
        <p:spPr/>
        <p:txBody>
          <a:bodyPr/>
          <a:lstStyle/>
          <a:p>
            <a:pPr marL="0" indent="0">
              <a:buNone/>
            </a:pPr>
            <a:r>
              <a:rPr lang="en-US" sz="3200" b="1" dirty="0"/>
              <a:t>Goals</a:t>
            </a:r>
          </a:p>
          <a:p>
            <a:r>
              <a:rPr lang="en-US" dirty="0"/>
              <a:t>Immediate patching of high risk issues </a:t>
            </a:r>
          </a:p>
          <a:p>
            <a:r>
              <a:rPr lang="en-US" dirty="0"/>
              <a:t>Medium-term changes to underlying code base</a:t>
            </a:r>
          </a:p>
          <a:p>
            <a:r>
              <a:rPr lang="en-US" dirty="0"/>
              <a:t>Long-term provisioning of development teams to address the issues</a:t>
            </a:r>
          </a:p>
          <a:p>
            <a:endParaRPr lang="en-US" dirty="0"/>
          </a:p>
        </p:txBody>
      </p:sp>
      <p:sp>
        <p:nvSpPr>
          <p:cNvPr id="5" name="Content Placeholder 4">
            <a:extLst>
              <a:ext uri="{FF2B5EF4-FFF2-40B4-BE49-F238E27FC236}">
                <a16:creationId xmlns:a16="http://schemas.microsoft.com/office/drawing/2014/main" id="{D71A3160-2FAD-6F40-A8BD-AF057BE8F2B9}"/>
              </a:ext>
            </a:extLst>
          </p:cNvPr>
          <p:cNvSpPr>
            <a:spLocks noGrp="1"/>
          </p:cNvSpPr>
          <p:nvPr>
            <p:ph idx="11"/>
          </p:nvPr>
        </p:nvSpPr>
        <p:spPr/>
        <p:txBody>
          <a:bodyPr>
            <a:normAutofit fontScale="70000" lnSpcReduction="20000"/>
          </a:bodyPr>
          <a:lstStyle/>
          <a:p>
            <a:pPr marL="0" indent="0">
              <a:buNone/>
            </a:pPr>
            <a:r>
              <a:rPr lang="en-US" sz="4100" b="1" dirty="0"/>
              <a:t>Activities</a:t>
            </a:r>
          </a:p>
          <a:p>
            <a:r>
              <a:rPr lang="en-US" dirty="0"/>
              <a:t>Track increase in compliance using monitoring system</a:t>
            </a:r>
          </a:p>
          <a:p>
            <a:r>
              <a:rPr lang="en-US" dirty="0"/>
              <a:t>Execute a focused, prioritized “patch” push</a:t>
            </a:r>
          </a:p>
          <a:p>
            <a:r>
              <a:rPr lang="en-US" dirty="0"/>
              <a:t>Potentially deploy an overlay</a:t>
            </a:r>
          </a:p>
          <a:p>
            <a:pPr lvl="1"/>
            <a:r>
              <a:rPr lang="en-US" dirty="0"/>
              <a:t>Understand the limitations of this class of technology</a:t>
            </a:r>
          </a:p>
          <a:p>
            <a:r>
              <a:rPr lang="en-US" dirty="0"/>
              <a:t>Secure support for your development teams</a:t>
            </a:r>
          </a:p>
          <a:p>
            <a:pPr lvl="1"/>
            <a:r>
              <a:rPr lang="en-US" dirty="0"/>
              <a:t>Retrofitting, Validation, Tools</a:t>
            </a:r>
          </a:p>
          <a:p>
            <a:r>
              <a:rPr lang="en-US" dirty="0"/>
              <a:t>Secure training for your development teams</a:t>
            </a:r>
          </a:p>
          <a:p>
            <a:pPr lvl="1"/>
            <a:r>
              <a:rPr lang="en-US" dirty="0"/>
              <a:t>Online, onsite and custom training solutions</a:t>
            </a:r>
          </a:p>
          <a:p>
            <a:pPr marL="0" indent="0">
              <a:buNone/>
            </a:pPr>
            <a:endParaRPr lang="en-US" dirty="0"/>
          </a:p>
        </p:txBody>
      </p:sp>
      <p:sp>
        <p:nvSpPr>
          <p:cNvPr id="7" name="Slide Number Placeholder 6">
            <a:extLst>
              <a:ext uri="{FF2B5EF4-FFF2-40B4-BE49-F238E27FC236}">
                <a16:creationId xmlns:a16="http://schemas.microsoft.com/office/drawing/2014/main" id="{2D1926E2-CE8A-464F-BDE7-F9E8A5031C87}"/>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36</a:t>
            </a:fld>
            <a:endParaRPr lang="en-US" dirty="0">
              <a:solidFill>
                <a:srgbClr val="585858">
                  <a:tint val="75000"/>
                </a:srgbClr>
              </a:solidFill>
            </a:endParaRPr>
          </a:p>
        </p:txBody>
      </p:sp>
      <p:sp>
        <p:nvSpPr>
          <p:cNvPr id="6" name="Footer Placeholder 5">
            <a:extLst>
              <a:ext uri="{FF2B5EF4-FFF2-40B4-BE49-F238E27FC236}">
                <a16:creationId xmlns:a16="http://schemas.microsoft.com/office/drawing/2014/main" id="{05AFD0CC-3430-5748-9E9D-E0AD3A2DAADE}"/>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938010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702D-CD98-E646-822C-558F1AB8E5A8}"/>
              </a:ext>
            </a:extLst>
          </p:cNvPr>
          <p:cNvSpPr>
            <a:spLocks noGrp="1"/>
          </p:cNvSpPr>
          <p:nvPr>
            <p:ph type="title"/>
          </p:nvPr>
        </p:nvSpPr>
        <p:spPr>
          <a:xfrm>
            <a:off x="838200" y="457402"/>
            <a:ext cx="10515600" cy="1050555"/>
          </a:xfrm>
        </p:spPr>
        <p:txBody>
          <a:bodyPr/>
          <a:lstStyle/>
          <a:p>
            <a:r>
              <a:rPr lang="en-US" dirty="0"/>
              <a:t>Standardization Phase</a:t>
            </a:r>
          </a:p>
        </p:txBody>
      </p:sp>
      <p:sp>
        <p:nvSpPr>
          <p:cNvPr id="4" name="Subtitle 3" hidden="1">
            <a:extLst>
              <a:ext uri="{FF2B5EF4-FFF2-40B4-BE49-F238E27FC236}">
                <a16:creationId xmlns:a16="http://schemas.microsoft.com/office/drawing/2014/main" id="{FAA6CDD6-AAA9-CE41-B839-6A2881B29EBE}"/>
              </a:ext>
            </a:extLst>
          </p:cNvPr>
          <p:cNvSpPr>
            <a:spLocks noGrp="1"/>
          </p:cNvSpPr>
          <p:nvPr>
            <p:ph type="subTitle" idx="10"/>
          </p:nvPr>
        </p:nvSpPr>
        <p:spPr/>
        <p:txBody>
          <a:bodyPr>
            <a:normAutofit fontScale="92500" lnSpcReduction="10000"/>
          </a:bodyPr>
          <a:lstStyle/>
          <a:p>
            <a:endParaRPr lang="en-US" dirty="0"/>
          </a:p>
        </p:txBody>
      </p:sp>
      <p:pic>
        <p:nvPicPr>
          <p:cNvPr id="8" name="Picture 7" descr="Icon of computer screen with folders">
            <a:extLst>
              <a:ext uri="{FF2B5EF4-FFF2-40B4-BE49-F238E27FC236}">
                <a16:creationId xmlns:a16="http://schemas.microsoft.com/office/drawing/2014/main" id="{E02FDBCF-2053-EB46-A90A-DA70EC365EF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331659" y="599750"/>
            <a:ext cx="1181566" cy="815046"/>
          </a:xfrm>
          <a:prstGeom prst="rect">
            <a:avLst/>
          </a:prstGeom>
        </p:spPr>
      </p:pic>
      <p:sp>
        <p:nvSpPr>
          <p:cNvPr id="3" name="Content Placeholder 2">
            <a:extLst>
              <a:ext uri="{FF2B5EF4-FFF2-40B4-BE49-F238E27FC236}">
                <a16:creationId xmlns:a16="http://schemas.microsoft.com/office/drawing/2014/main" id="{0D5B1B97-9348-E341-BBD2-6AFF9DA49EC5}"/>
              </a:ext>
            </a:extLst>
          </p:cNvPr>
          <p:cNvSpPr>
            <a:spLocks noGrp="1"/>
          </p:cNvSpPr>
          <p:nvPr>
            <p:ph idx="1"/>
          </p:nvPr>
        </p:nvSpPr>
        <p:spPr/>
        <p:txBody>
          <a:bodyPr/>
          <a:lstStyle/>
          <a:p>
            <a:pPr marL="0" indent="0">
              <a:buNone/>
            </a:pPr>
            <a:r>
              <a:rPr lang="en-US" b="1" dirty="0"/>
              <a:t>Goals</a:t>
            </a:r>
          </a:p>
          <a:p>
            <a:r>
              <a:rPr lang="en-US" dirty="0"/>
              <a:t>Operationalize accessibility</a:t>
            </a:r>
          </a:p>
          <a:p>
            <a:r>
              <a:rPr lang="en-US" dirty="0"/>
              <a:t>Move accessibility responsibilities to long term teams</a:t>
            </a:r>
          </a:p>
          <a:p>
            <a:r>
              <a:rPr lang="en-US" dirty="0"/>
              <a:t>Maintain level of accessibility achieved in retrofitting</a:t>
            </a:r>
          </a:p>
          <a:p>
            <a:r>
              <a:rPr lang="en-US" dirty="0"/>
              <a:t>Control for accessibility throughout SDLC</a:t>
            </a:r>
          </a:p>
          <a:p>
            <a:endParaRPr lang="en-US" dirty="0"/>
          </a:p>
        </p:txBody>
      </p:sp>
      <p:sp>
        <p:nvSpPr>
          <p:cNvPr id="5" name="Content Placeholder 4">
            <a:extLst>
              <a:ext uri="{FF2B5EF4-FFF2-40B4-BE49-F238E27FC236}">
                <a16:creationId xmlns:a16="http://schemas.microsoft.com/office/drawing/2014/main" id="{915A1E43-019B-7B4A-BB8C-7A8D262228E8}"/>
              </a:ext>
            </a:extLst>
          </p:cNvPr>
          <p:cNvSpPr>
            <a:spLocks noGrp="1"/>
          </p:cNvSpPr>
          <p:nvPr>
            <p:ph idx="11"/>
          </p:nvPr>
        </p:nvSpPr>
        <p:spPr/>
        <p:txBody>
          <a:bodyPr>
            <a:normAutofit fontScale="85000" lnSpcReduction="20000"/>
          </a:bodyPr>
          <a:lstStyle/>
          <a:p>
            <a:pPr marL="0" indent="0">
              <a:buNone/>
            </a:pPr>
            <a:r>
              <a:rPr lang="en-US" b="1" dirty="0"/>
              <a:t>Activities</a:t>
            </a:r>
          </a:p>
          <a:p>
            <a:r>
              <a:rPr lang="en-US" dirty="0"/>
              <a:t>Monitor compliance level over time</a:t>
            </a:r>
          </a:p>
          <a:p>
            <a:r>
              <a:rPr lang="en-US" dirty="0"/>
              <a:t>Natively fix accessibility issues</a:t>
            </a:r>
          </a:p>
          <a:p>
            <a:pPr lvl="1"/>
            <a:r>
              <a:rPr lang="en-US" dirty="0"/>
              <a:t>Potentially use an overlay to fix in production</a:t>
            </a:r>
          </a:p>
          <a:p>
            <a:r>
              <a:rPr lang="en-US" dirty="0"/>
              <a:t>Support for your development teams is principally enabling support</a:t>
            </a:r>
          </a:p>
          <a:p>
            <a:pPr lvl="1"/>
            <a:r>
              <a:rPr lang="en-US" dirty="0"/>
              <a:t>Validation</a:t>
            </a:r>
          </a:p>
          <a:p>
            <a:pPr lvl="1"/>
            <a:r>
              <a:rPr lang="en-US" dirty="0"/>
              <a:t>Development Tools</a:t>
            </a:r>
          </a:p>
          <a:p>
            <a:r>
              <a:rPr lang="en-US" dirty="0"/>
              <a:t>Training for your development teams is principally online</a:t>
            </a:r>
          </a:p>
          <a:p>
            <a:r>
              <a:rPr lang="en-US" dirty="0"/>
              <a:t>Formalize your program and policy approach </a:t>
            </a:r>
          </a:p>
          <a:p>
            <a:endParaRPr lang="en-US" dirty="0"/>
          </a:p>
        </p:txBody>
      </p:sp>
      <p:sp>
        <p:nvSpPr>
          <p:cNvPr id="7" name="Slide Number Placeholder 6">
            <a:extLst>
              <a:ext uri="{FF2B5EF4-FFF2-40B4-BE49-F238E27FC236}">
                <a16:creationId xmlns:a16="http://schemas.microsoft.com/office/drawing/2014/main" id="{8610F841-1B68-7945-BCFF-664CADF0E2C4}"/>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37</a:t>
            </a:fld>
            <a:endParaRPr lang="en-US" dirty="0">
              <a:solidFill>
                <a:srgbClr val="585858">
                  <a:tint val="75000"/>
                </a:srgbClr>
              </a:solidFill>
            </a:endParaRPr>
          </a:p>
        </p:txBody>
      </p:sp>
      <p:sp>
        <p:nvSpPr>
          <p:cNvPr id="6" name="Footer Placeholder 5">
            <a:extLst>
              <a:ext uri="{FF2B5EF4-FFF2-40B4-BE49-F238E27FC236}">
                <a16:creationId xmlns:a16="http://schemas.microsoft.com/office/drawing/2014/main" id="{CC3134F7-23CA-0C47-B565-2DC8DAF63FE7}"/>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961866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9" y="1885585"/>
            <a:ext cx="6260123" cy="2536514"/>
          </a:xfrm>
        </p:spPr>
        <p:txBody>
          <a:bodyPr>
            <a:normAutofit/>
          </a:bodyPr>
          <a:lstStyle/>
          <a:p>
            <a:r>
              <a:rPr lang="en-US" dirty="0"/>
              <a:t>Key Takeaways</a:t>
            </a:r>
            <a:endParaRPr lang="en-US" sz="4200" dirty="0"/>
          </a:p>
        </p:txBody>
      </p:sp>
    </p:spTree>
    <p:extLst>
      <p:ext uri="{BB962C8B-B14F-4D97-AF65-F5344CB8AC3E}">
        <p14:creationId xmlns:p14="http://schemas.microsoft.com/office/powerpoint/2010/main" val="841084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F2DB-5BD7-5647-8E19-A83C1B2C3DD0}"/>
              </a:ext>
            </a:extLst>
          </p:cNvPr>
          <p:cNvSpPr>
            <a:spLocks noGrp="1"/>
          </p:cNvSpPr>
          <p:nvPr>
            <p:ph type="title"/>
          </p:nvPr>
        </p:nvSpPr>
        <p:spPr>
          <a:xfrm>
            <a:off x="838200" y="457806"/>
            <a:ext cx="10515600" cy="1050151"/>
          </a:xfrm>
        </p:spPr>
        <p:txBody>
          <a:bodyPr/>
          <a:lstStyle/>
          <a:p>
            <a:r>
              <a:rPr lang="en-US" dirty="0"/>
              <a:t>Proactive Measures</a:t>
            </a:r>
          </a:p>
        </p:txBody>
      </p:sp>
      <p:sp>
        <p:nvSpPr>
          <p:cNvPr id="6" name="Subtitle 5" hidden="1">
            <a:extLst>
              <a:ext uri="{FF2B5EF4-FFF2-40B4-BE49-F238E27FC236}">
                <a16:creationId xmlns:a16="http://schemas.microsoft.com/office/drawing/2014/main" id="{B7369F4F-42E1-E54F-BB19-407B1E4C2322}"/>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B484FC1-34AF-7740-9758-436390A59C26}"/>
              </a:ext>
            </a:extLst>
          </p:cNvPr>
          <p:cNvSpPr>
            <a:spLocks noGrp="1"/>
          </p:cNvSpPr>
          <p:nvPr>
            <p:ph idx="1"/>
          </p:nvPr>
        </p:nvSpPr>
        <p:spPr/>
        <p:txBody>
          <a:bodyPr/>
          <a:lstStyle/>
          <a:p>
            <a:r>
              <a:rPr lang="en-US" altLang="en-US" dirty="0"/>
              <a:t>Contact your legal counsel to discuss your risks </a:t>
            </a:r>
          </a:p>
          <a:p>
            <a:r>
              <a:rPr lang="en-US" altLang="en-US" dirty="0"/>
              <a:t>Secure third-party technical expertise to help guide you through the process</a:t>
            </a:r>
          </a:p>
          <a:p>
            <a:r>
              <a:rPr lang="en-US" altLang="en-US" dirty="0"/>
              <a:t>Look at your support and documentation process to make sure you hear issues that come up</a:t>
            </a:r>
          </a:p>
          <a:p>
            <a:r>
              <a:rPr lang="en-US" altLang="en-US" dirty="0"/>
              <a:t>Test and monitor your website to determine the baseline level of compliance </a:t>
            </a:r>
          </a:p>
          <a:p>
            <a:pPr lvl="1"/>
            <a:r>
              <a:rPr lang="en-US" dirty="0"/>
              <a:t>Conformance standard is WCAG 2.0 AA</a:t>
            </a:r>
          </a:p>
          <a:p>
            <a:pPr lvl="1"/>
            <a:r>
              <a:rPr lang="en-US" dirty="0"/>
              <a:t>Assume web and mobile assets covered</a:t>
            </a:r>
          </a:p>
          <a:p>
            <a:endParaRPr lang="en-US" dirty="0"/>
          </a:p>
        </p:txBody>
      </p:sp>
      <p:sp>
        <p:nvSpPr>
          <p:cNvPr id="5" name="Slide Number Placeholder 4">
            <a:extLst>
              <a:ext uri="{FF2B5EF4-FFF2-40B4-BE49-F238E27FC236}">
                <a16:creationId xmlns:a16="http://schemas.microsoft.com/office/drawing/2014/main" id="{A345F476-A212-EF4B-8010-F503452A9C98}"/>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39</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5D5579E1-6779-C541-96FA-FC2FDA631320}"/>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4194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6922-93F4-E145-83ED-B8357AB37EC0}"/>
              </a:ext>
            </a:extLst>
          </p:cNvPr>
          <p:cNvSpPr>
            <a:spLocks noGrp="1"/>
          </p:cNvSpPr>
          <p:nvPr>
            <p:ph type="title"/>
          </p:nvPr>
        </p:nvSpPr>
        <p:spPr>
          <a:xfrm>
            <a:off x="838200" y="444360"/>
            <a:ext cx="10515600" cy="1033920"/>
          </a:xfrm>
        </p:spPr>
        <p:txBody>
          <a:bodyPr anchor="b"/>
          <a:lstStyle/>
          <a:p>
            <a:r>
              <a:rPr lang="en-US" dirty="0"/>
              <a:t>Legal Overview: What Statutes May Require Accessible Technology</a:t>
            </a:r>
          </a:p>
        </p:txBody>
      </p:sp>
      <p:sp>
        <p:nvSpPr>
          <p:cNvPr id="6" name="Subtitle 5" hidden="1">
            <a:extLst>
              <a:ext uri="{FF2B5EF4-FFF2-40B4-BE49-F238E27FC236}">
                <a16:creationId xmlns:a16="http://schemas.microsoft.com/office/drawing/2014/main" id="{59D98EB2-679D-7047-B2F0-B2C69369AE5B}"/>
              </a:ext>
            </a:extLst>
          </p:cNvPr>
          <p:cNvSpPr>
            <a:spLocks noGrp="1"/>
          </p:cNvSpPr>
          <p:nvPr>
            <p:ph type="subTitle" idx="10"/>
          </p:nvPr>
        </p:nvSpPr>
        <p:spPr/>
        <p:txBody>
          <a:bodyPr>
            <a:normAutofit fontScale="92500" lnSpcReduction="10000"/>
          </a:bodyPr>
          <a:lstStyle/>
          <a:p>
            <a:r>
              <a:rPr lang="en-US" dirty="0"/>
              <a:t>Legal Overview</a:t>
            </a:r>
          </a:p>
        </p:txBody>
      </p:sp>
      <p:sp>
        <p:nvSpPr>
          <p:cNvPr id="3" name="Content Placeholder 2">
            <a:extLst>
              <a:ext uri="{FF2B5EF4-FFF2-40B4-BE49-F238E27FC236}">
                <a16:creationId xmlns:a16="http://schemas.microsoft.com/office/drawing/2014/main" id="{EFD8831A-6C1F-7645-B269-40A80331AF7F}"/>
              </a:ext>
            </a:extLst>
          </p:cNvPr>
          <p:cNvSpPr>
            <a:spLocks noGrp="1"/>
          </p:cNvSpPr>
          <p:nvPr>
            <p:ph idx="1"/>
          </p:nvPr>
        </p:nvSpPr>
        <p:spPr/>
        <p:txBody>
          <a:bodyPr/>
          <a:lstStyle/>
          <a:p>
            <a:r>
              <a:rPr lang="en-US" b="1" dirty="0"/>
              <a:t>ADA Title III</a:t>
            </a:r>
            <a:r>
              <a:rPr lang="en-US" dirty="0"/>
              <a:t>: Public Accommodations</a:t>
            </a:r>
          </a:p>
          <a:p>
            <a:r>
              <a:rPr lang="en-US" b="1" dirty="0"/>
              <a:t>Section 504 Rehabilitation Act</a:t>
            </a:r>
            <a:r>
              <a:rPr lang="en-US" dirty="0"/>
              <a:t>: Recipients of Federal Funding</a:t>
            </a:r>
          </a:p>
          <a:p>
            <a:r>
              <a:rPr lang="en-US" b="1" dirty="0"/>
              <a:t>Section 508 Rehabilitation Act</a:t>
            </a:r>
            <a:r>
              <a:rPr lang="en-US" dirty="0"/>
              <a:t>: Technology sold to federal agencies may need to be Section 508 compliant under contract.</a:t>
            </a:r>
          </a:p>
          <a:p>
            <a:r>
              <a:rPr lang="en-US" b="1" dirty="0"/>
              <a:t>State Non-Discrimination Laws</a:t>
            </a:r>
            <a:r>
              <a:rPr lang="en-US" dirty="0"/>
              <a:t>: Public Accommodations</a:t>
            </a:r>
          </a:p>
          <a:p>
            <a:r>
              <a:rPr lang="en-US" b="1" dirty="0"/>
              <a:t>Air Carrier Access Act</a:t>
            </a:r>
            <a:r>
              <a:rPr lang="en-US" dirty="0"/>
              <a:t>: Requires primary websites of airline carriers to conform to WCAG 2.0 AA.</a:t>
            </a:r>
          </a:p>
          <a:p>
            <a:endParaRPr lang="en-US" dirty="0"/>
          </a:p>
          <a:p>
            <a:endParaRPr lang="en-US" dirty="0"/>
          </a:p>
        </p:txBody>
      </p:sp>
      <p:sp>
        <p:nvSpPr>
          <p:cNvPr id="5" name="Slide Number Placeholder 4">
            <a:extLst>
              <a:ext uri="{FF2B5EF4-FFF2-40B4-BE49-F238E27FC236}">
                <a16:creationId xmlns:a16="http://schemas.microsoft.com/office/drawing/2014/main" id="{2A260BDB-734D-9040-BC7D-F39C07CD27D3}"/>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57BDA439-4139-4A4F-9046-773BD988E5CF}"/>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59360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3AB6-986B-2D45-BEFC-A751837910D5}"/>
              </a:ext>
            </a:extLst>
          </p:cNvPr>
          <p:cNvSpPr>
            <a:spLocks noGrp="1"/>
          </p:cNvSpPr>
          <p:nvPr>
            <p:ph type="title"/>
          </p:nvPr>
        </p:nvSpPr>
        <p:spPr>
          <a:xfrm>
            <a:off x="838200" y="457806"/>
            <a:ext cx="10515600" cy="1050151"/>
          </a:xfrm>
        </p:spPr>
        <p:txBody>
          <a:bodyPr/>
          <a:lstStyle/>
          <a:p>
            <a:r>
              <a:rPr lang="en-US" dirty="0"/>
              <a:t>Complaint and Demand Letter Response</a:t>
            </a:r>
          </a:p>
        </p:txBody>
      </p:sp>
      <p:sp>
        <p:nvSpPr>
          <p:cNvPr id="6" name="Subtitle 5" hidden="1">
            <a:extLst>
              <a:ext uri="{FF2B5EF4-FFF2-40B4-BE49-F238E27FC236}">
                <a16:creationId xmlns:a16="http://schemas.microsoft.com/office/drawing/2014/main" id="{F8424A96-1B28-444A-9B6C-6BAF4AA411BA}"/>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8B65F9AD-C00B-484F-969A-2E2AB4FF337B}"/>
              </a:ext>
            </a:extLst>
          </p:cNvPr>
          <p:cNvSpPr>
            <a:spLocks noGrp="1"/>
          </p:cNvSpPr>
          <p:nvPr>
            <p:ph idx="1"/>
          </p:nvPr>
        </p:nvSpPr>
        <p:spPr/>
        <p:txBody>
          <a:bodyPr/>
          <a:lstStyle/>
          <a:p>
            <a:r>
              <a:rPr lang="en-US" dirty="0"/>
              <a:t>Secure counsel </a:t>
            </a:r>
          </a:p>
          <a:p>
            <a:r>
              <a:rPr lang="en-US" dirty="0"/>
              <a:t>Get a technical expert</a:t>
            </a:r>
          </a:p>
          <a:p>
            <a:r>
              <a:rPr lang="en-US" dirty="0"/>
              <a:t>Work with counsel and expert to</a:t>
            </a:r>
          </a:p>
          <a:p>
            <a:pPr lvl="1"/>
            <a:r>
              <a:rPr lang="en-US" dirty="0"/>
              <a:t>Assess state of conformance of websites, mobile apps, etc., technically and legally</a:t>
            </a:r>
          </a:p>
          <a:p>
            <a:pPr lvl="1"/>
            <a:r>
              <a:rPr lang="en-US" dirty="0"/>
              <a:t>Status of current training, policies, procedures – if any</a:t>
            </a:r>
          </a:p>
          <a:p>
            <a:pPr lvl="1"/>
            <a:r>
              <a:rPr lang="en-US" dirty="0"/>
              <a:t>Assess defenses and risk tolerance</a:t>
            </a:r>
          </a:p>
          <a:p>
            <a:pPr lvl="1"/>
            <a:r>
              <a:rPr lang="en-US" dirty="0"/>
              <a:t>Involve key company stakeholders</a:t>
            </a:r>
          </a:p>
          <a:p>
            <a:pPr lvl="1"/>
            <a:r>
              <a:rPr lang="en-US" dirty="0"/>
              <a:t>Develop strategy for response to complaint</a:t>
            </a:r>
          </a:p>
          <a:p>
            <a:endParaRPr lang="en-US" dirty="0"/>
          </a:p>
        </p:txBody>
      </p:sp>
      <p:sp>
        <p:nvSpPr>
          <p:cNvPr id="5" name="Slide Number Placeholder 4">
            <a:extLst>
              <a:ext uri="{FF2B5EF4-FFF2-40B4-BE49-F238E27FC236}">
                <a16:creationId xmlns:a16="http://schemas.microsoft.com/office/drawing/2014/main" id="{BC92CDA0-FB18-9E49-B8D4-65F19750829D}"/>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40</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0B11BACE-4053-7940-A1A4-574E400769D5}"/>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347447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9" y="1885585"/>
            <a:ext cx="6260123" cy="2153015"/>
          </a:xfrm>
        </p:spPr>
        <p:txBody>
          <a:bodyPr>
            <a:normAutofit/>
          </a:bodyPr>
          <a:lstStyle/>
          <a:p>
            <a:r>
              <a:rPr lang="en-US" dirty="0"/>
              <a:t>Questions?</a:t>
            </a:r>
            <a:endParaRPr lang="en-US" sz="4200" dirty="0"/>
          </a:p>
        </p:txBody>
      </p:sp>
    </p:spTree>
    <p:extLst>
      <p:ext uri="{BB962C8B-B14F-4D97-AF65-F5344CB8AC3E}">
        <p14:creationId xmlns:p14="http://schemas.microsoft.com/office/powerpoint/2010/main" val="1683038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BB3E-3E8C-5C4E-8DC2-97D99C8CCBA7}"/>
              </a:ext>
            </a:extLst>
          </p:cNvPr>
          <p:cNvSpPr>
            <a:spLocks noGrp="1"/>
          </p:cNvSpPr>
          <p:nvPr>
            <p:ph type="title"/>
          </p:nvPr>
        </p:nvSpPr>
        <p:spPr>
          <a:xfrm>
            <a:off x="838200" y="457806"/>
            <a:ext cx="10515600" cy="1050151"/>
          </a:xfrm>
        </p:spPr>
        <p:txBody>
          <a:bodyPr/>
          <a:lstStyle/>
          <a:p>
            <a:r>
              <a:rPr lang="en-US" dirty="0"/>
              <a:t>Thank You/Contact Information</a:t>
            </a:r>
          </a:p>
        </p:txBody>
      </p:sp>
      <p:sp>
        <p:nvSpPr>
          <p:cNvPr id="3" name="Subtitle 2" hidden="1">
            <a:extLst>
              <a:ext uri="{FF2B5EF4-FFF2-40B4-BE49-F238E27FC236}">
                <a16:creationId xmlns:a16="http://schemas.microsoft.com/office/drawing/2014/main" id="{2A74AD2E-DA84-A64C-87D1-2FFAE51AE4C0}"/>
              </a:ext>
            </a:extLst>
          </p:cNvPr>
          <p:cNvSpPr>
            <a:spLocks noGrp="1"/>
          </p:cNvSpPr>
          <p:nvPr>
            <p:ph type="subTitle" idx="10"/>
          </p:nvPr>
        </p:nvSpPr>
        <p:spPr/>
        <p:txBody>
          <a:bodyPr>
            <a:normAutofit fontScale="92500" lnSpcReduction="10000"/>
          </a:bodyPr>
          <a:lstStyle/>
          <a:p>
            <a:endParaRPr lang="en-US" dirty="0"/>
          </a:p>
        </p:txBody>
      </p:sp>
      <p:pic>
        <p:nvPicPr>
          <p:cNvPr id="6" name="Picture 5" descr="Kristina Launey headshot">
            <a:extLst>
              <a:ext uri="{FF2B5EF4-FFF2-40B4-BE49-F238E27FC236}">
                <a16:creationId xmlns:a16="http://schemas.microsoft.com/office/drawing/2014/main" id="{5E4FF55C-CFEF-6749-86E1-B12953554A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44" t="809" r="3984" b="-809"/>
          <a:stretch/>
        </p:blipFill>
        <p:spPr bwMode="auto">
          <a:xfrm>
            <a:off x="2209800" y="1866510"/>
            <a:ext cx="1429238" cy="199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
            <a:extLst>
              <a:ext uri="{FF2B5EF4-FFF2-40B4-BE49-F238E27FC236}">
                <a16:creationId xmlns:a16="http://schemas.microsoft.com/office/drawing/2014/main" id="{4378ACAD-D7A0-074A-AA4D-A9FA746C1F17}"/>
              </a:ext>
            </a:extLst>
          </p:cNvPr>
          <p:cNvSpPr txBox="1">
            <a:spLocks/>
          </p:cNvSpPr>
          <p:nvPr/>
        </p:nvSpPr>
        <p:spPr>
          <a:xfrm>
            <a:off x="2129915" y="3845545"/>
            <a:ext cx="3817370" cy="2387711"/>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r>
              <a:rPr lang="en-US" sz="1800" b="1" dirty="0"/>
              <a:t>Kristina M. Launey, Partner</a:t>
            </a:r>
            <a:br>
              <a:rPr lang="en-US" sz="1800" dirty="0"/>
            </a:br>
            <a:r>
              <a:rPr lang="en-US" sz="1800" dirty="0"/>
              <a:t>Seyfarth Shaw LLP</a:t>
            </a:r>
          </a:p>
          <a:p>
            <a:pPr marL="0" indent="0">
              <a:lnSpc>
                <a:spcPct val="100000"/>
              </a:lnSpc>
              <a:spcBef>
                <a:spcPts val="0"/>
              </a:spcBef>
              <a:buFont typeface="Arial"/>
              <a:buNone/>
            </a:pPr>
            <a:r>
              <a:rPr lang="en-US" sz="1800" dirty="0"/>
              <a:t>400 Capitol Mall, Suite 2350</a:t>
            </a:r>
          </a:p>
          <a:p>
            <a:pPr marL="0" indent="0">
              <a:lnSpc>
                <a:spcPct val="100000"/>
              </a:lnSpc>
              <a:spcBef>
                <a:spcPts val="0"/>
              </a:spcBef>
              <a:buFont typeface="Arial"/>
              <a:buNone/>
            </a:pPr>
            <a:r>
              <a:rPr lang="en-US" sz="1800" dirty="0"/>
              <a:t>Sacramento, CA 958174-4428</a:t>
            </a:r>
          </a:p>
          <a:p>
            <a:pPr marL="0" indent="0">
              <a:lnSpc>
                <a:spcPct val="100000"/>
              </a:lnSpc>
              <a:spcBef>
                <a:spcPts val="0"/>
              </a:spcBef>
              <a:buFont typeface="Arial"/>
              <a:buNone/>
            </a:pPr>
            <a:r>
              <a:rPr lang="en-US" sz="1800" dirty="0"/>
              <a:t>(916) 448-0159</a:t>
            </a:r>
          </a:p>
          <a:p>
            <a:pPr marL="0" indent="0">
              <a:lnSpc>
                <a:spcPct val="100000"/>
              </a:lnSpc>
              <a:spcBef>
                <a:spcPts val="0"/>
              </a:spcBef>
              <a:buFont typeface="Arial"/>
              <a:buNone/>
            </a:pPr>
            <a:r>
              <a:rPr lang="en-US" sz="1800" dirty="0">
                <a:hlinkClick r:id="rId3"/>
              </a:rPr>
              <a:t>klauney@seyfarth.com</a:t>
            </a:r>
            <a:endParaRPr lang="en-US" sz="1800" dirty="0"/>
          </a:p>
          <a:p>
            <a:pPr marL="0" indent="0">
              <a:lnSpc>
                <a:spcPct val="100000"/>
              </a:lnSpc>
              <a:spcBef>
                <a:spcPts val="0"/>
              </a:spcBef>
              <a:buFont typeface="Arial"/>
              <a:buNone/>
            </a:pPr>
            <a:r>
              <a:rPr lang="en-US" sz="1800" dirty="0">
                <a:hlinkClick r:id="rId4"/>
              </a:rPr>
              <a:t>www.adatitleiii.com</a:t>
            </a:r>
            <a:r>
              <a:rPr lang="en-US" sz="1800" dirty="0"/>
              <a:t> </a:t>
            </a:r>
          </a:p>
        </p:txBody>
      </p:sp>
      <p:pic>
        <p:nvPicPr>
          <p:cNvPr id="11" name="Picture 10" descr="Tim Springer photo">
            <a:extLst>
              <a:ext uri="{FF2B5EF4-FFF2-40B4-BE49-F238E27FC236}">
                <a16:creationId xmlns:a16="http://schemas.microsoft.com/office/drawing/2014/main" id="{4CF4389C-3EB9-1C4D-A3F3-28D45CD0F8B8}"/>
              </a:ext>
            </a:extLst>
          </p:cNvPr>
          <p:cNvPicPr>
            <a:picLocks noChangeAspect="1"/>
          </p:cNvPicPr>
          <p:nvPr/>
        </p:nvPicPr>
        <p:blipFill rotWithShape="1">
          <a:blip r:embed="rId5"/>
          <a:srcRect l="11345" t="528" r="11873" b="23219"/>
          <a:stretch/>
        </p:blipFill>
        <p:spPr>
          <a:xfrm>
            <a:off x="6958012" y="1800077"/>
            <a:ext cx="1371602" cy="2043262"/>
          </a:xfrm>
          <a:prstGeom prst="rect">
            <a:avLst/>
          </a:prstGeom>
        </p:spPr>
      </p:pic>
      <p:sp>
        <p:nvSpPr>
          <p:cNvPr id="9" name="Content Placeholder 1">
            <a:extLst>
              <a:ext uri="{FF2B5EF4-FFF2-40B4-BE49-F238E27FC236}">
                <a16:creationId xmlns:a16="http://schemas.microsoft.com/office/drawing/2014/main" id="{3F598FCA-744B-1F49-B3EC-6737337E86FE}"/>
              </a:ext>
            </a:extLst>
          </p:cNvPr>
          <p:cNvSpPr txBox="1">
            <a:spLocks/>
          </p:cNvSpPr>
          <p:nvPr/>
        </p:nvSpPr>
        <p:spPr>
          <a:xfrm>
            <a:off x="6870644" y="3845545"/>
            <a:ext cx="3817370" cy="2387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359EC"/>
              </a:buClr>
              <a:buFont typeface="Arial"/>
              <a:buChar char="•"/>
              <a:defRPr sz="2800" b="0" i="0" kern="1200">
                <a:solidFill>
                  <a:srgbClr val="595959"/>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a:buChar char="•"/>
              <a:defRPr sz="2400" b="0" i="0" kern="1200">
                <a:solidFill>
                  <a:srgbClr val="595959"/>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a:buChar char="•"/>
              <a:defRPr sz="2000" b="0" i="0" kern="1200">
                <a:solidFill>
                  <a:srgbClr val="595959"/>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solidFill>
                  <a:schemeClr val="tx1"/>
                </a:solidFill>
              </a:rPr>
              <a:t>Tim Springer, CEO</a:t>
            </a:r>
          </a:p>
          <a:p>
            <a:pPr marL="0" indent="0">
              <a:lnSpc>
                <a:spcPct val="100000"/>
              </a:lnSpc>
              <a:spcBef>
                <a:spcPts val="0"/>
              </a:spcBef>
              <a:buNone/>
            </a:pPr>
            <a:r>
              <a:rPr lang="en-US" sz="1800" dirty="0">
                <a:solidFill>
                  <a:schemeClr val="tx1"/>
                </a:solidFill>
              </a:rPr>
              <a:t>Level Access</a:t>
            </a:r>
          </a:p>
          <a:p>
            <a:pPr marL="0" indent="0">
              <a:lnSpc>
                <a:spcPct val="100000"/>
              </a:lnSpc>
              <a:spcBef>
                <a:spcPts val="0"/>
              </a:spcBef>
              <a:buNone/>
            </a:pPr>
            <a:r>
              <a:rPr lang="en-US" sz="1800" dirty="0">
                <a:solidFill>
                  <a:schemeClr val="tx1"/>
                </a:solidFill>
              </a:rPr>
              <a:t>1600 Spring Hill Road, Suite 400</a:t>
            </a:r>
          </a:p>
          <a:p>
            <a:pPr marL="0" indent="0">
              <a:lnSpc>
                <a:spcPct val="100000"/>
              </a:lnSpc>
              <a:spcBef>
                <a:spcPts val="0"/>
              </a:spcBef>
              <a:buNone/>
            </a:pPr>
            <a:r>
              <a:rPr lang="en-US" sz="1800" dirty="0">
                <a:solidFill>
                  <a:schemeClr val="tx1"/>
                </a:solidFill>
              </a:rPr>
              <a:t>Vienna, VA 22182</a:t>
            </a:r>
            <a:br>
              <a:rPr lang="en-US" sz="1800" dirty="0">
                <a:solidFill>
                  <a:schemeClr val="tx1"/>
                </a:solidFill>
              </a:rPr>
            </a:br>
            <a:r>
              <a:rPr lang="en-US" sz="1800" dirty="0">
                <a:solidFill>
                  <a:schemeClr val="tx1"/>
                </a:solidFill>
              </a:rPr>
              <a:t>(415) 624-2705</a:t>
            </a:r>
            <a:br>
              <a:rPr lang="en-US" sz="1800" dirty="0">
                <a:solidFill>
                  <a:schemeClr val="tx1"/>
                </a:solidFill>
              </a:rPr>
            </a:br>
            <a:r>
              <a:rPr lang="en-US" sz="1800" dirty="0">
                <a:solidFill>
                  <a:schemeClr val="tx1"/>
                </a:solidFill>
                <a:hlinkClick r:id="rId6"/>
              </a:rPr>
              <a:t>tim.springer@levelaccess.com</a:t>
            </a:r>
            <a:endParaRPr lang="en-US" sz="1800" dirty="0">
              <a:solidFill>
                <a:schemeClr val="tx1"/>
              </a:solidFill>
            </a:endParaRPr>
          </a:p>
          <a:p>
            <a:pPr marL="0" indent="0">
              <a:lnSpc>
                <a:spcPct val="100000"/>
              </a:lnSpc>
              <a:spcBef>
                <a:spcPts val="0"/>
              </a:spcBef>
              <a:buNone/>
            </a:pPr>
            <a:r>
              <a:rPr lang="en-US" sz="1800" dirty="0">
                <a:solidFill>
                  <a:schemeClr val="tx1"/>
                </a:solidFill>
                <a:hlinkClick r:id="rId7"/>
              </a:rPr>
              <a:t>http://www.levelaccess.com/</a:t>
            </a:r>
            <a:endParaRPr lang="en-US" sz="1800" dirty="0">
              <a:solidFill>
                <a:schemeClr val="tx1"/>
              </a:solidFill>
            </a:endParaRPr>
          </a:p>
          <a:p>
            <a:pPr marL="0" indent="0">
              <a:lnSpc>
                <a:spcPct val="100000"/>
              </a:lnSpc>
              <a:spcBef>
                <a:spcPts val="0"/>
              </a:spcBef>
              <a:buNone/>
            </a:pPr>
            <a:endParaRPr lang="en-US" sz="1800" dirty="0">
              <a:solidFill>
                <a:schemeClr val="tx1"/>
              </a:solidFill>
            </a:endParaRPr>
          </a:p>
        </p:txBody>
      </p:sp>
      <p:sp>
        <p:nvSpPr>
          <p:cNvPr id="5" name="Slide Number Placeholder 4">
            <a:extLst>
              <a:ext uri="{FF2B5EF4-FFF2-40B4-BE49-F238E27FC236}">
                <a16:creationId xmlns:a16="http://schemas.microsoft.com/office/drawing/2014/main" id="{059B4E78-C1F7-F04B-9280-93A54B15646E}"/>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42</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26C08EF2-17FA-1D4C-9811-14B24CA66A00}"/>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484910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9" y="1885585"/>
            <a:ext cx="6260123" cy="2165715"/>
          </a:xfrm>
        </p:spPr>
        <p:txBody>
          <a:bodyPr>
            <a:normAutofit/>
          </a:bodyPr>
          <a:lstStyle/>
          <a:p>
            <a:r>
              <a:rPr lang="en-US" dirty="0"/>
              <a:t>Appendix</a:t>
            </a:r>
            <a:endParaRPr lang="en-US" sz="4200" dirty="0"/>
          </a:p>
        </p:txBody>
      </p:sp>
    </p:spTree>
    <p:extLst>
      <p:ext uri="{BB962C8B-B14F-4D97-AF65-F5344CB8AC3E}">
        <p14:creationId xmlns:p14="http://schemas.microsoft.com/office/powerpoint/2010/main" val="160776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03D4-7EDF-6A4A-96C6-36DAFB0C7BE0}"/>
              </a:ext>
            </a:extLst>
          </p:cNvPr>
          <p:cNvSpPr>
            <a:spLocks noGrp="1"/>
          </p:cNvSpPr>
          <p:nvPr>
            <p:ph type="title"/>
          </p:nvPr>
        </p:nvSpPr>
        <p:spPr/>
        <p:txBody>
          <a:bodyPr/>
          <a:lstStyle/>
          <a:p>
            <a:r>
              <a:rPr lang="en-US" sz="3500" dirty="0"/>
              <a:t>Current Legal Requirements – Section 503</a:t>
            </a:r>
          </a:p>
        </p:txBody>
      </p:sp>
      <p:sp>
        <p:nvSpPr>
          <p:cNvPr id="6" name="Subtitle 5">
            <a:extLst>
              <a:ext uri="{FF2B5EF4-FFF2-40B4-BE49-F238E27FC236}">
                <a16:creationId xmlns:a16="http://schemas.microsoft.com/office/drawing/2014/main" id="{2B2D25CE-2AAB-2749-B456-7CEA8254B2DF}"/>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8C28BC0B-6D34-B042-92C9-88FD18CDD50C}"/>
              </a:ext>
            </a:extLst>
          </p:cNvPr>
          <p:cNvSpPr>
            <a:spLocks noGrp="1"/>
          </p:cNvSpPr>
          <p:nvPr>
            <p:ph idx="1"/>
          </p:nvPr>
        </p:nvSpPr>
        <p:spPr/>
        <p:txBody>
          <a:bodyPr/>
          <a:lstStyle/>
          <a:p>
            <a:pPr marL="0" indent="0">
              <a:buNone/>
            </a:pPr>
            <a:r>
              <a:rPr lang="en-US" b="1" dirty="0"/>
              <a:t>Applies to federal contractors and subcontractors.</a:t>
            </a:r>
          </a:p>
          <a:p>
            <a:r>
              <a:rPr lang="en-US" dirty="0"/>
              <a:t>Contractors “encouraged” to make information and communications technologies accessible, even absent a specific request for accommodation.</a:t>
            </a:r>
          </a:p>
          <a:p>
            <a:r>
              <a:rPr lang="en-US" dirty="0"/>
              <a:t>If technology not accessible, contractor must provide “alternate means” for accessing job information and applying that is “timely.”</a:t>
            </a:r>
          </a:p>
          <a:p>
            <a:endParaRPr lang="en-US" dirty="0"/>
          </a:p>
          <a:p>
            <a:endParaRPr lang="en-US" dirty="0"/>
          </a:p>
        </p:txBody>
      </p:sp>
      <p:sp>
        <p:nvSpPr>
          <p:cNvPr id="5" name="Slide Number Placeholder 4">
            <a:extLst>
              <a:ext uri="{FF2B5EF4-FFF2-40B4-BE49-F238E27FC236}">
                <a16:creationId xmlns:a16="http://schemas.microsoft.com/office/drawing/2014/main" id="{3D22A5DF-5BBC-DB47-AA91-383B03DB2F04}"/>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44</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29B280AE-6F2D-8941-8F26-C34790F3F440}"/>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818182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980C-6D24-AE4F-AE0E-6B93A2FFA2D1}"/>
              </a:ext>
            </a:extLst>
          </p:cNvPr>
          <p:cNvSpPr>
            <a:spLocks noGrp="1"/>
          </p:cNvSpPr>
          <p:nvPr>
            <p:ph type="title"/>
          </p:nvPr>
        </p:nvSpPr>
        <p:spPr/>
        <p:txBody>
          <a:bodyPr/>
          <a:lstStyle/>
          <a:p>
            <a:r>
              <a:rPr lang="en-US" sz="3500" dirty="0"/>
              <a:t>Current Legal Requirements – Section 504</a:t>
            </a:r>
          </a:p>
        </p:txBody>
      </p:sp>
      <p:sp>
        <p:nvSpPr>
          <p:cNvPr id="6" name="Subtitle 5">
            <a:extLst>
              <a:ext uri="{FF2B5EF4-FFF2-40B4-BE49-F238E27FC236}">
                <a16:creationId xmlns:a16="http://schemas.microsoft.com/office/drawing/2014/main" id="{E32D74A3-319E-D44E-957B-1B3CB68CAC7A}"/>
              </a:ext>
            </a:extLst>
          </p:cNvPr>
          <p:cNvSpPr>
            <a:spLocks noGrp="1"/>
          </p:cNvSpPr>
          <p:nvPr>
            <p:ph type="subTitle" idx="10"/>
          </p:nvPr>
        </p:nvSpPr>
        <p:spPr/>
        <p:txBody>
          <a:bodyPr>
            <a:normAutofit fontScale="92500" lnSpcReduction="10000"/>
          </a:bodyPr>
          <a:lstStyle/>
          <a:p>
            <a:r>
              <a:rPr lang="en-US" dirty="0"/>
              <a:t>Section 504 of the Rehabilitation Act</a:t>
            </a:r>
          </a:p>
        </p:txBody>
      </p:sp>
      <p:sp>
        <p:nvSpPr>
          <p:cNvPr id="3" name="Content Placeholder 2">
            <a:extLst>
              <a:ext uri="{FF2B5EF4-FFF2-40B4-BE49-F238E27FC236}">
                <a16:creationId xmlns:a16="http://schemas.microsoft.com/office/drawing/2014/main" id="{EF2C9CEA-7F83-754A-8950-6A9538BE91EB}"/>
              </a:ext>
            </a:extLst>
          </p:cNvPr>
          <p:cNvSpPr>
            <a:spLocks noGrp="1"/>
          </p:cNvSpPr>
          <p:nvPr>
            <p:ph idx="1"/>
          </p:nvPr>
        </p:nvSpPr>
        <p:spPr/>
        <p:txBody>
          <a:bodyPr/>
          <a:lstStyle/>
          <a:p>
            <a:pPr marL="0" indent="0">
              <a:buNone/>
            </a:pPr>
            <a:r>
              <a:rPr lang="en-US" b="1" dirty="0"/>
              <a:t>Applies to recipients of federal funding.</a:t>
            </a:r>
          </a:p>
          <a:p>
            <a:r>
              <a:rPr lang="en-US" dirty="0"/>
              <a:t>DOJ 2010 ANPRM Statement: “[t]here seems to be little debate that the websites of recipients of federal financial assistance are covered by Section 504 of the Rehabilitation Act.”</a:t>
            </a:r>
          </a:p>
          <a:p>
            <a:endParaRPr lang="en-US" dirty="0"/>
          </a:p>
        </p:txBody>
      </p:sp>
      <p:sp>
        <p:nvSpPr>
          <p:cNvPr id="5" name="Slide Number Placeholder 4">
            <a:extLst>
              <a:ext uri="{FF2B5EF4-FFF2-40B4-BE49-F238E27FC236}">
                <a16:creationId xmlns:a16="http://schemas.microsoft.com/office/drawing/2014/main" id="{D0A3A91A-5B09-714C-BB0B-66F5E34FE9CB}"/>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45</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C7DEC30F-2572-294E-81AC-3F143528D02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131898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78D7-0CC7-7849-BDC2-B7B85100776C}"/>
              </a:ext>
            </a:extLst>
          </p:cNvPr>
          <p:cNvSpPr>
            <a:spLocks noGrp="1"/>
          </p:cNvSpPr>
          <p:nvPr>
            <p:ph type="title"/>
          </p:nvPr>
        </p:nvSpPr>
        <p:spPr/>
        <p:txBody>
          <a:bodyPr/>
          <a:lstStyle/>
          <a:p>
            <a:r>
              <a:rPr lang="en-US" dirty="0"/>
              <a:t>Current Legal Requirements – ACAA</a:t>
            </a:r>
          </a:p>
        </p:txBody>
      </p:sp>
      <p:sp>
        <p:nvSpPr>
          <p:cNvPr id="6" name="Subtitle 5">
            <a:extLst>
              <a:ext uri="{FF2B5EF4-FFF2-40B4-BE49-F238E27FC236}">
                <a16:creationId xmlns:a16="http://schemas.microsoft.com/office/drawing/2014/main" id="{AD68CFE8-14F1-E940-BAC5-D87BBDA4EF95}"/>
              </a:ext>
            </a:extLst>
          </p:cNvPr>
          <p:cNvSpPr>
            <a:spLocks noGrp="1"/>
          </p:cNvSpPr>
          <p:nvPr>
            <p:ph type="subTitle" idx="10"/>
          </p:nvPr>
        </p:nvSpPr>
        <p:spPr/>
        <p:txBody>
          <a:bodyPr>
            <a:normAutofit fontScale="92500" lnSpcReduction="10000"/>
          </a:bodyPr>
          <a:lstStyle/>
          <a:p>
            <a:r>
              <a:rPr lang="en-US" dirty="0"/>
              <a:t>Air Carrier Access Act (ACAA)</a:t>
            </a:r>
          </a:p>
        </p:txBody>
      </p:sp>
      <p:sp>
        <p:nvSpPr>
          <p:cNvPr id="3" name="Content Placeholder 2">
            <a:extLst>
              <a:ext uri="{FF2B5EF4-FFF2-40B4-BE49-F238E27FC236}">
                <a16:creationId xmlns:a16="http://schemas.microsoft.com/office/drawing/2014/main" id="{D996758D-389B-874A-AE42-085EC5C05A79}"/>
              </a:ext>
            </a:extLst>
          </p:cNvPr>
          <p:cNvSpPr>
            <a:spLocks noGrp="1"/>
          </p:cNvSpPr>
          <p:nvPr>
            <p:ph idx="1"/>
          </p:nvPr>
        </p:nvSpPr>
        <p:spPr>
          <a:xfrm>
            <a:off x="838200" y="1644161"/>
            <a:ext cx="7877175" cy="4532801"/>
          </a:xfrm>
        </p:spPr>
        <p:txBody>
          <a:bodyPr/>
          <a:lstStyle/>
          <a:p>
            <a:pPr>
              <a:spcBef>
                <a:spcPts val="1200"/>
              </a:spcBef>
            </a:pPr>
            <a:r>
              <a:rPr lang="en-US" b="1" dirty="0"/>
              <a:t>2013 Final DOT Rule: </a:t>
            </a:r>
            <a:r>
              <a:rPr lang="en-US" dirty="0"/>
              <a:t>Airlines that operate at least one aircraft having a seating capacity of more than 60 passengers must make the core functions of their website accessible by 12/12/15; remainder by 12/12/16</a:t>
            </a:r>
          </a:p>
          <a:p>
            <a:pPr>
              <a:spcBef>
                <a:spcPts val="1200"/>
              </a:spcBef>
            </a:pPr>
            <a:r>
              <a:rPr lang="en-US" dirty="0"/>
              <a:t>25% of kiosks must be accessible by 12/22/22</a:t>
            </a:r>
          </a:p>
          <a:p>
            <a:pPr>
              <a:spcBef>
                <a:spcPts val="1200"/>
              </a:spcBef>
            </a:pPr>
            <a:r>
              <a:rPr lang="en-US" dirty="0"/>
              <a:t>Mobile applications not covered by rule</a:t>
            </a:r>
          </a:p>
          <a:p>
            <a:endParaRPr lang="en-US" dirty="0"/>
          </a:p>
        </p:txBody>
      </p:sp>
      <p:pic>
        <p:nvPicPr>
          <p:cNvPr id="7" name="Picture 6" descr="graphic of an airplane ">
            <a:extLst>
              <a:ext uri="{FF2B5EF4-FFF2-40B4-BE49-F238E27FC236}">
                <a16:creationId xmlns:a16="http://schemas.microsoft.com/office/drawing/2014/main" id="{AC9E79B7-4C6B-9F48-B871-9845B2BDD2FC}"/>
              </a:ext>
            </a:extLst>
          </p:cNvPr>
          <p:cNvPicPr>
            <a:picLocks noChangeAspect="1"/>
          </p:cNvPicPr>
          <p:nvPr/>
        </p:nvPicPr>
        <p:blipFill>
          <a:blip r:embed="rId2"/>
          <a:srcRect/>
          <a:stretch>
            <a:fillRect/>
          </a:stretch>
        </p:blipFill>
        <p:spPr>
          <a:xfrm>
            <a:off x="8231353" y="1958976"/>
            <a:ext cx="3804842" cy="3314700"/>
          </a:xfrm>
          <a:prstGeom prst="rect">
            <a:avLst/>
          </a:prstGeom>
        </p:spPr>
      </p:pic>
      <p:sp>
        <p:nvSpPr>
          <p:cNvPr id="5" name="Slide Number Placeholder 4">
            <a:extLst>
              <a:ext uri="{FF2B5EF4-FFF2-40B4-BE49-F238E27FC236}">
                <a16:creationId xmlns:a16="http://schemas.microsoft.com/office/drawing/2014/main" id="{55D811F0-9742-A243-BC07-90680D0B453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46</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4D4CC55-541D-0841-887C-1F754939B2E3}"/>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51680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8B79-6DDC-CD49-8EBB-9BE647E0C07D}"/>
              </a:ext>
            </a:extLst>
          </p:cNvPr>
          <p:cNvSpPr>
            <a:spLocks noGrp="1"/>
          </p:cNvSpPr>
          <p:nvPr>
            <p:ph type="title"/>
          </p:nvPr>
        </p:nvSpPr>
        <p:spPr/>
        <p:txBody>
          <a:bodyPr/>
          <a:lstStyle/>
          <a:p>
            <a:r>
              <a:rPr lang="en-US" dirty="0"/>
              <a:t>Current Legal Requirements – CVAA</a:t>
            </a:r>
          </a:p>
        </p:txBody>
      </p:sp>
      <p:sp>
        <p:nvSpPr>
          <p:cNvPr id="6" name="Subtitle 5">
            <a:extLst>
              <a:ext uri="{FF2B5EF4-FFF2-40B4-BE49-F238E27FC236}">
                <a16:creationId xmlns:a16="http://schemas.microsoft.com/office/drawing/2014/main" id="{9B75A5BB-7483-7C43-8CE8-BA60382764FC}"/>
              </a:ext>
            </a:extLst>
          </p:cNvPr>
          <p:cNvSpPr>
            <a:spLocks noGrp="1"/>
          </p:cNvSpPr>
          <p:nvPr>
            <p:ph type="subTitle" idx="10"/>
          </p:nvPr>
        </p:nvSpPr>
        <p:spPr/>
        <p:txBody>
          <a:bodyPr>
            <a:normAutofit fontScale="92500" lnSpcReduction="10000"/>
          </a:bodyPr>
          <a:lstStyle/>
          <a:p>
            <a:r>
              <a:rPr lang="en-US" dirty="0"/>
              <a:t>21</a:t>
            </a:r>
            <a:r>
              <a:rPr lang="en-US" baseline="30000" dirty="0"/>
              <a:t>st</a:t>
            </a:r>
            <a:r>
              <a:rPr lang="en-US" dirty="0"/>
              <a:t> Century Communications &amp; Video Accessibility Act</a:t>
            </a:r>
          </a:p>
        </p:txBody>
      </p:sp>
      <p:sp>
        <p:nvSpPr>
          <p:cNvPr id="3" name="Content Placeholder 2">
            <a:extLst>
              <a:ext uri="{FF2B5EF4-FFF2-40B4-BE49-F238E27FC236}">
                <a16:creationId xmlns:a16="http://schemas.microsoft.com/office/drawing/2014/main" id="{F914FF6C-27FA-5E46-B645-2CF129E06E46}"/>
              </a:ext>
            </a:extLst>
          </p:cNvPr>
          <p:cNvSpPr>
            <a:spLocks noGrp="1"/>
          </p:cNvSpPr>
          <p:nvPr>
            <p:ph idx="1"/>
          </p:nvPr>
        </p:nvSpPr>
        <p:spPr/>
        <p:txBody>
          <a:bodyPr/>
          <a:lstStyle/>
          <a:p>
            <a:r>
              <a:rPr lang="en-US" altLang="en-US" dirty="0"/>
              <a:t>Requires that most communications and video programming previously broadcast that is rebroadcast over the Internet be provided in an accessible manner to individuals with disabilities</a:t>
            </a:r>
          </a:p>
          <a:p>
            <a:r>
              <a:rPr lang="en-US" altLang="en-US" dirty="0"/>
              <a:t>Enforcement by FCC only – no private cause of action</a:t>
            </a:r>
          </a:p>
          <a:p>
            <a:endParaRPr lang="en-US" altLang="en-US" dirty="0"/>
          </a:p>
        </p:txBody>
      </p:sp>
      <p:sp>
        <p:nvSpPr>
          <p:cNvPr id="5" name="Slide Number Placeholder 4">
            <a:extLst>
              <a:ext uri="{FF2B5EF4-FFF2-40B4-BE49-F238E27FC236}">
                <a16:creationId xmlns:a16="http://schemas.microsoft.com/office/drawing/2014/main" id="{680D52BB-5194-0D49-BE35-32FDAD2026BC}"/>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47</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80CC6045-034D-E841-A560-B8EA1B568FBA}"/>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4198031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844A-8B23-4A42-A536-CCA8A0FC7DDC}"/>
              </a:ext>
            </a:extLst>
          </p:cNvPr>
          <p:cNvSpPr>
            <a:spLocks noGrp="1"/>
          </p:cNvSpPr>
          <p:nvPr>
            <p:ph type="title"/>
          </p:nvPr>
        </p:nvSpPr>
        <p:spPr/>
        <p:txBody>
          <a:bodyPr/>
          <a:lstStyle/>
          <a:p>
            <a:r>
              <a:rPr lang="en-US" dirty="0"/>
              <a:t>Example Timeline</a:t>
            </a:r>
          </a:p>
        </p:txBody>
      </p:sp>
      <p:sp>
        <p:nvSpPr>
          <p:cNvPr id="6" name="Subtitle 5">
            <a:extLst>
              <a:ext uri="{FF2B5EF4-FFF2-40B4-BE49-F238E27FC236}">
                <a16:creationId xmlns:a16="http://schemas.microsoft.com/office/drawing/2014/main" id="{386C8A4E-1768-454F-A5D4-B007F39F6460}"/>
              </a:ext>
            </a:extLst>
          </p:cNvPr>
          <p:cNvSpPr>
            <a:spLocks noGrp="1"/>
          </p:cNvSpPr>
          <p:nvPr>
            <p:ph type="subTitle" idx="10"/>
          </p:nvPr>
        </p:nvSpPr>
        <p:spPr/>
        <p:txBody>
          <a:bodyPr>
            <a:normAutofit fontScale="92500" lnSpcReduction="10000"/>
          </a:bodyPr>
          <a:lstStyle/>
          <a:p>
            <a:r>
              <a:rPr lang="en-US" dirty="0"/>
              <a:t>The </a:t>
            </a:r>
            <a:r>
              <a:rPr lang="en-US" i="0" dirty="0"/>
              <a:t>H&amp;R Block </a:t>
            </a:r>
            <a:r>
              <a:rPr lang="en-US" dirty="0"/>
              <a:t>Case</a:t>
            </a:r>
          </a:p>
        </p:txBody>
      </p:sp>
      <p:sp>
        <p:nvSpPr>
          <p:cNvPr id="3" name="Content Placeholder 2">
            <a:extLst>
              <a:ext uri="{FF2B5EF4-FFF2-40B4-BE49-F238E27FC236}">
                <a16:creationId xmlns:a16="http://schemas.microsoft.com/office/drawing/2014/main" id="{3AC2C2CC-824F-5648-8970-4FEE27E47F6C}"/>
              </a:ext>
            </a:extLst>
          </p:cNvPr>
          <p:cNvSpPr>
            <a:spLocks noGrp="1"/>
          </p:cNvSpPr>
          <p:nvPr>
            <p:ph idx="1"/>
          </p:nvPr>
        </p:nvSpPr>
        <p:spPr/>
        <p:txBody>
          <a:bodyPr/>
          <a:lstStyle/>
          <a:p>
            <a:r>
              <a:rPr lang="en-US" altLang="en-US" sz="2400" b="1" dirty="0">
                <a:ea typeface="ＭＳ Ｐゴシック" pitchFamily="34" charset="-128"/>
              </a:rPr>
              <a:t>April 2013 </a:t>
            </a:r>
            <a:r>
              <a:rPr lang="en-US" altLang="en-US" sz="2400" dirty="0">
                <a:ea typeface="ＭＳ Ｐゴシック" pitchFamily="34" charset="-128"/>
              </a:rPr>
              <a:t>- National Federation of the Blind (NFB) and two taxpayers who are blind file suit against H&amp;R Block in Massachusetts District Court</a:t>
            </a:r>
          </a:p>
          <a:p>
            <a:pPr lvl="1"/>
            <a:r>
              <a:rPr lang="en-US" altLang="en-US" dirty="0">
                <a:ea typeface="ＭＳ Ｐゴシック" pitchFamily="34" charset="-128"/>
              </a:rPr>
              <a:t>Complaint alleged company’s online tax services and Web sites were not accessible and in violation of the ADA</a:t>
            </a:r>
          </a:p>
          <a:p>
            <a:r>
              <a:rPr lang="en-US" altLang="en-US" sz="2400" b="1" dirty="0">
                <a:ea typeface="ＭＳ Ｐゴシック" pitchFamily="34" charset="-128"/>
              </a:rPr>
              <a:t>December 2013 </a:t>
            </a:r>
            <a:r>
              <a:rPr lang="en-US" altLang="en-US" sz="2400" dirty="0">
                <a:ea typeface="ＭＳ Ｐゴシック" pitchFamily="34" charset="-128"/>
              </a:rPr>
              <a:t>- Civil Rights Division and the U.S. Attorney’s Office for the District of Massachusetts filed a complaint with DOJ in intervention in the lawsuit to enforce Title III of the ADA</a:t>
            </a:r>
          </a:p>
          <a:p>
            <a:r>
              <a:rPr lang="en-US" altLang="en-US" sz="2400" b="1" dirty="0">
                <a:ea typeface="ＭＳ Ｐゴシック" pitchFamily="34" charset="-128"/>
              </a:rPr>
              <a:t>March 2014 </a:t>
            </a:r>
            <a:r>
              <a:rPr lang="en-US" altLang="en-US" sz="2400" dirty="0">
                <a:ea typeface="ＭＳ Ｐゴシック" pitchFamily="34" charset="-128"/>
              </a:rPr>
              <a:t>– District of Massachusetts enters into consent decree with H&amp;R Block (</a:t>
            </a:r>
            <a:r>
              <a:rPr lang="en-US" altLang="en-US" sz="2400" dirty="0">
                <a:ea typeface="ＭＳ Ｐゴシック" pitchFamily="34" charset="-128"/>
                <a:hlinkClick r:id="rId3"/>
              </a:rPr>
              <a:t>http://www.ada.gov/hrb-cd.htm</a:t>
            </a:r>
            <a:r>
              <a:rPr lang="en-US" altLang="en-US" sz="2400" dirty="0">
                <a:ea typeface="ＭＳ Ｐゴシック" pitchFamily="34" charset="-128"/>
              </a:rPr>
              <a:t>)</a:t>
            </a:r>
          </a:p>
          <a:p>
            <a:pPr lvl="1"/>
            <a:r>
              <a:rPr lang="en-US" altLang="en-US" dirty="0">
                <a:ea typeface="ＭＳ Ｐゴシック" pitchFamily="34" charset="-128"/>
              </a:rPr>
              <a:t>Under the terms of the five-year decree, </a:t>
            </a:r>
            <a:r>
              <a:rPr lang="en-US" altLang="en-US" b="1" dirty="0">
                <a:ea typeface="ＭＳ Ｐゴシック" pitchFamily="34" charset="-128"/>
              </a:rPr>
              <a:t>H&amp;R Block’s website, tax filing utility and mobile apps will conform to the Level AA Success Criteria of the WCAG 2.0</a:t>
            </a:r>
          </a:p>
          <a:p>
            <a:endParaRPr lang="en-US" dirty="0"/>
          </a:p>
        </p:txBody>
      </p:sp>
      <p:sp>
        <p:nvSpPr>
          <p:cNvPr id="5" name="Slide Number Placeholder 4">
            <a:extLst>
              <a:ext uri="{FF2B5EF4-FFF2-40B4-BE49-F238E27FC236}">
                <a16:creationId xmlns:a16="http://schemas.microsoft.com/office/drawing/2014/main" id="{FDD63D79-504E-5346-B8DD-06CD3A3880B1}"/>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48</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AF8B5792-6117-EC40-A5F1-AE06101AC4FA}"/>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15344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C78D-BB29-FD44-8421-1B379B021CB9}"/>
              </a:ext>
            </a:extLst>
          </p:cNvPr>
          <p:cNvSpPr>
            <a:spLocks noGrp="1"/>
          </p:cNvSpPr>
          <p:nvPr>
            <p:ph type="title"/>
          </p:nvPr>
        </p:nvSpPr>
        <p:spPr/>
        <p:txBody>
          <a:bodyPr/>
          <a:lstStyle/>
          <a:p>
            <a:r>
              <a:rPr lang="en-US" dirty="0"/>
              <a:t>Representative Settlements</a:t>
            </a:r>
          </a:p>
        </p:txBody>
      </p:sp>
      <p:sp>
        <p:nvSpPr>
          <p:cNvPr id="3" name="Subtitle 2">
            <a:extLst>
              <a:ext uri="{FF2B5EF4-FFF2-40B4-BE49-F238E27FC236}">
                <a16:creationId xmlns:a16="http://schemas.microsoft.com/office/drawing/2014/main" id="{217670E9-8E1D-834F-BCBC-777CB93B5606}"/>
              </a:ext>
            </a:extLst>
          </p:cNvPr>
          <p:cNvSpPr>
            <a:spLocks noGrp="1"/>
          </p:cNvSpPr>
          <p:nvPr>
            <p:ph type="subTitle" idx="10"/>
          </p:nvPr>
        </p:nvSpPr>
        <p:spPr/>
        <p:txBody>
          <a:bodyPr>
            <a:normAutofit fontScale="92500" lnSpcReduction="10000"/>
          </a:bodyPr>
          <a:lstStyle/>
          <a:p>
            <a:endParaRPr lang="en-US" dirty="0"/>
          </a:p>
        </p:txBody>
      </p:sp>
      <p:graphicFrame>
        <p:nvGraphicFramePr>
          <p:cNvPr id="6" name="Content Placeholder 6" descr="Who Plaintiff’s Counsel Year&#10;H&amp;R Block  DoJ &amp; NFB 2014&#10;Peapod DoJ 2014&#10;Safeway Dardarian &amp; Feingold 2013&#10;Wellpoint Dardarian &amp; Feingold 2014&#10;WDPRO Feldman 2012">
            <a:extLst>
              <a:ext uri="{FF2B5EF4-FFF2-40B4-BE49-F238E27FC236}">
                <a16:creationId xmlns:a16="http://schemas.microsoft.com/office/drawing/2014/main" id="{722FBFE2-D5AE-F64D-9875-94D6563BC874}"/>
              </a:ext>
            </a:extLst>
          </p:cNvPr>
          <p:cNvGraphicFramePr>
            <a:graphicFrameLocks/>
          </p:cNvGraphicFramePr>
          <p:nvPr>
            <p:extLst>
              <p:ext uri="{D42A27DB-BD31-4B8C-83A1-F6EECF244321}">
                <p14:modId xmlns:p14="http://schemas.microsoft.com/office/powerpoint/2010/main" val="2755354254"/>
              </p:ext>
            </p:extLst>
          </p:nvPr>
        </p:nvGraphicFramePr>
        <p:xfrm>
          <a:off x="821267" y="2034116"/>
          <a:ext cx="10515600" cy="340995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68325">
                <a:tc>
                  <a:txBody>
                    <a:bodyPr/>
                    <a:lstStyle/>
                    <a:p>
                      <a:pPr algn="ctr"/>
                      <a:r>
                        <a:rPr lang="en-US" sz="2200" dirty="0">
                          <a:latin typeface="Arial" charset="0"/>
                          <a:ea typeface="Arial" charset="0"/>
                          <a:cs typeface="Arial" charset="0"/>
                        </a:rPr>
                        <a:t>Who</a:t>
                      </a:r>
                    </a:p>
                  </a:txBody>
                  <a:tcPr anchor="ctr">
                    <a:solidFill>
                      <a:srgbClr val="552C9F"/>
                    </a:solidFill>
                  </a:tcPr>
                </a:tc>
                <a:tc>
                  <a:txBody>
                    <a:bodyPr/>
                    <a:lstStyle/>
                    <a:p>
                      <a:pPr algn="ctr"/>
                      <a:r>
                        <a:rPr lang="en-US" sz="2200" dirty="0">
                          <a:latin typeface="Arial" charset="0"/>
                          <a:ea typeface="Arial" charset="0"/>
                          <a:cs typeface="Arial" charset="0"/>
                        </a:rPr>
                        <a:t>Plaintiff’s Counsel</a:t>
                      </a:r>
                    </a:p>
                  </a:txBody>
                  <a:tcPr anchor="ctr">
                    <a:solidFill>
                      <a:srgbClr val="552C9F"/>
                    </a:solidFill>
                  </a:tcPr>
                </a:tc>
                <a:tc>
                  <a:txBody>
                    <a:bodyPr/>
                    <a:lstStyle/>
                    <a:p>
                      <a:pPr algn="ctr"/>
                      <a:r>
                        <a:rPr lang="en-US" sz="2200" dirty="0">
                          <a:latin typeface="Arial" charset="0"/>
                          <a:ea typeface="Arial" charset="0"/>
                          <a:cs typeface="Arial" charset="0"/>
                        </a:rPr>
                        <a:t>Year</a:t>
                      </a:r>
                    </a:p>
                  </a:txBody>
                  <a:tcPr anchor="ctr">
                    <a:solidFill>
                      <a:srgbClr val="552C9F"/>
                    </a:solidFill>
                  </a:tcPr>
                </a:tc>
                <a:extLst>
                  <a:ext uri="{0D108BD9-81ED-4DB2-BD59-A6C34878D82A}">
                    <a16:rowId xmlns:a16="http://schemas.microsoft.com/office/drawing/2014/main" val="10000"/>
                  </a:ext>
                </a:extLst>
              </a:tr>
              <a:tr h="568325">
                <a:tc>
                  <a:txBody>
                    <a:bodyPr/>
                    <a:lstStyle/>
                    <a:p>
                      <a:pPr algn="ctr"/>
                      <a:r>
                        <a:rPr lang="en-US" b="1" dirty="0">
                          <a:latin typeface="Arial" charset="0"/>
                          <a:ea typeface="Arial" charset="0"/>
                          <a:cs typeface="Arial" charset="0"/>
                        </a:rPr>
                        <a:t>H&amp;R Block </a:t>
                      </a:r>
                    </a:p>
                  </a:txBody>
                  <a:tcPr anchor="ctr">
                    <a:solidFill>
                      <a:srgbClr val="4B70FF">
                        <a:alpha val="30000"/>
                      </a:srgbClr>
                    </a:solidFill>
                  </a:tcPr>
                </a:tc>
                <a:tc>
                  <a:txBody>
                    <a:bodyPr/>
                    <a:lstStyle/>
                    <a:p>
                      <a:pPr algn="ctr"/>
                      <a:r>
                        <a:rPr lang="en-US" dirty="0">
                          <a:latin typeface="Arial" charset="0"/>
                          <a:ea typeface="Arial" charset="0"/>
                          <a:cs typeface="Arial" charset="0"/>
                        </a:rPr>
                        <a:t>DOJ &amp; NFB</a:t>
                      </a:r>
                    </a:p>
                  </a:txBody>
                  <a:tcPr anchor="ctr">
                    <a:solidFill>
                      <a:srgbClr val="4B70FF">
                        <a:alpha val="30000"/>
                      </a:srgbClr>
                    </a:solidFill>
                  </a:tcPr>
                </a:tc>
                <a:tc>
                  <a:txBody>
                    <a:bodyPr/>
                    <a:lstStyle/>
                    <a:p>
                      <a:pPr algn="ctr"/>
                      <a:r>
                        <a:rPr lang="en-US" dirty="0">
                          <a:latin typeface="Arial" charset="0"/>
                          <a:ea typeface="Arial" charset="0"/>
                          <a:cs typeface="Arial" charset="0"/>
                        </a:rPr>
                        <a:t>2014</a:t>
                      </a:r>
                    </a:p>
                  </a:txBody>
                  <a:tcPr anchor="ctr">
                    <a:solidFill>
                      <a:srgbClr val="4B70FF">
                        <a:alpha val="30000"/>
                      </a:srgbClr>
                    </a:solidFill>
                  </a:tcPr>
                </a:tc>
                <a:extLst>
                  <a:ext uri="{0D108BD9-81ED-4DB2-BD59-A6C34878D82A}">
                    <a16:rowId xmlns:a16="http://schemas.microsoft.com/office/drawing/2014/main" val="10001"/>
                  </a:ext>
                </a:extLst>
              </a:tr>
              <a:tr h="568325">
                <a:tc>
                  <a:txBody>
                    <a:bodyPr/>
                    <a:lstStyle/>
                    <a:p>
                      <a:pPr algn="ctr"/>
                      <a:r>
                        <a:rPr lang="en-US" b="1" dirty="0">
                          <a:latin typeface="Arial" charset="0"/>
                          <a:ea typeface="Arial" charset="0"/>
                          <a:cs typeface="Arial" charset="0"/>
                        </a:rPr>
                        <a:t>Peapod</a:t>
                      </a:r>
                    </a:p>
                  </a:txBody>
                  <a:tcPr anchor="ctr">
                    <a:solidFill>
                      <a:srgbClr val="4B70FF">
                        <a:alpha val="10000"/>
                      </a:srgbClr>
                    </a:solidFill>
                  </a:tcPr>
                </a:tc>
                <a:tc>
                  <a:txBody>
                    <a:bodyPr/>
                    <a:lstStyle/>
                    <a:p>
                      <a:pPr algn="ctr"/>
                      <a:r>
                        <a:rPr lang="en-US" dirty="0">
                          <a:latin typeface="Arial" charset="0"/>
                          <a:ea typeface="Arial" charset="0"/>
                          <a:cs typeface="Arial" charset="0"/>
                        </a:rPr>
                        <a:t>DOJ</a:t>
                      </a:r>
                    </a:p>
                  </a:txBody>
                  <a:tcPr anchor="ctr">
                    <a:solidFill>
                      <a:srgbClr val="4B70FF">
                        <a:alpha val="10000"/>
                      </a:srgbClr>
                    </a:solidFill>
                  </a:tcPr>
                </a:tc>
                <a:tc>
                  <a:txBody>
                    <a:bodyPr/>
                    <a:lstStyle/>
                    <a:p>
                      <a:pPr algn="ctr"/>
                      <a:r>
                        <a:rPr lang="en-US" dirty="0">
                          <a:latin typeface="Arial" charset="0"/>
                          <a:ea typeface="Arial" charset="0"/>
                          <a:cs typeface="Arial" charset="0"/>
                        </a:rPr>
                        <a:t>2014</a:t>
                      </a:r>
                    </a:p>
                  </a:txBody>
                  <a:tcPr anchor="ctr">
                    <a:solidFill>
                      <a:srgbClr val="4B70FF">
                        <a:alpha val="10000"/>
                      </a:srgbClr>
                    </a:solidFill>
                  </a:tcPr>
                </a:tc>
                <a:extLst>
                  <a:ext uri="{0D108BD9-81ED-4DB2-BD59-A6C34878D82A}">
                    <a16:rowId xmlns:a16="http://schemas.microsoft.com/office/drawing/2014/main" val="10002"/>
                  </a:ext>
                </a:extLst>
              </a:tr>
              <a:tr h="568325">
                <a:tc>
                  <a:txBody>
                    <a:bodyPr/>
                    <a:lstStyle/>
                    <a:p>
                      <a:pPr algn="ctr"/>
                      <a:r>
                        <a:rPr lang="en-US" b="1" dirty="0">
                          <a:latin typeface="Arial" charset="0"/>
                          <a:ea typeface="Arial" charset="0"/>
                          <a:cs typeface="Arial" charset="0"/>
                        </a:rPr>
                        <a:t>Safeway</a:t>
                      </a:r>
                    </a:p>
                  </a:txBody>
                  <a:tcPr anchor="ctr">
                    <a:solidFill>
                      <a:srgbClr val="4B70FF">
                        <a:alpha val="30000"/>
                      </a:srgbClr>
                    </a:solidFill>
                  </a:tcPr>
                </a:tc>
                <a:tc>
                  <a:txBody>
                    <a:bodyPr/>
                    <a:lstStyle/>
                    <a:p>
                      <a:pPr algn="ctr"/>
                      <a:r>
                        <a:rPr lang="en-US" dirty="0">
                          <a:latin typeface="Arial" charset="0"/>
                          <a:ea typeface="Arial" charset="0"/>
                          <a:cs typeface="Arial" charset="0"/>
                        </a:rPr>
                        <a:t>Dardarian &amp; Feingold</a:t>
                      </a:r>
                    </a:p>
                  </a:txBody>
                  <a:tcPr anchor="ctr">
                    <a:solidFill>
                      <a:srgbClr val="4B70FF">
                        <a:alpha val="30000"/>
                      </a:srgbClr>
                    </a:solidFill>
                  </a:tcPr>
                </a:tc>
                <a:tc>
                  <a:txBody>
                    <a:bodyPr/>
                    <a:lstStyle/>
                    <a:p>
                      <a:pPr algn="ctr"/>
                      <a:r>
                        <a:rPr lang="en-US" dirty="0">
                          <a:latin typeface="Arial" charset="0"/>
                          <a:ea typeface="Arial" charset="0"/>
                          <a:cs typeface="Arial" charset="0"/>
                        </a:rPr>
                        <a:t>2013</a:t>
                      </a:r>
                    </a:p>
                  </a:txBody>
                  <a:tcPr anchor="ctr">
                    <a:solidFill>
                      <a:srgbClr val="4B70FF">
                        <a:alpha val="30000"/>
                      </a:srgbClr>
                    </a:solidFill>
                  </a:tcPr>
                </a:tc>
                <a:extLst>
                  <a:ext uri="{0D108BD9-81ED-4DB2-BD59-A6C34878D82A}">
                    <a16:rowId xmlns:a16="http://schemas.microsoft.com/office/drawing/2014/main" val="10003"/>
                  </a:ext>
                </a:extLst>
              </a:tr>
              <a:tr h="568325">
                <a:tc>
                  <a:txBody>
                    <a:bodyPr/>
                    <a:lstStyle/>
                    <a:p>
                      <a:pPr algn="ctr"/>
                      <a:r>
                        <a:rPr lang="en-US" b="1" dirty="0">
                          <a:latin typeface="Arial" charset="0"/>
                          <a:ea typeface="Arial" charset="0"/>
                          <a:cs typeface="Arial" charset="0"/>
                        </a:rPr>
                        <a:t>Wellpoint</a:t>
                      </a:r>
                    </a:p>
                  </a:txBody>
                  <a:tcPr anchor="ctr">
                    <a:solidFill>
                      <a:srgbClr val="4B70FF">
                        <a:alpha val="10000"/>
                      </a:srgbClr>
                    </a:solidFill>
                  </a:tcPr>
                </a:tc>
                <a:tc>
                  <a:txBody>
                    <a:bodyPr/>
                    <a:lstStyle/>
                    <a:p>
                      <a:pPr algn="ctr"/>
                      <a:r>
                        <a:rPr lang="en-US" dirty="0">
                          <a:latin typeface="Arial" charset="0"/>
                          <a:ea typeface="Arial" charset="0"/>
                          <a:cs typeface="Arial" charset="0"/>
                        </a:rPr>
                        <a:t>Dardarian &amp; Feingold</a:t>
                      </a:r>
                    </a:p>
                  </a:txBody>
                  <a:tcPr anchor="ctr">
                    <a:solidFill>
                      <a:srgbClr val="4B70FF">
                        <a:alpha val="10000"/>
                      </a:srgbClr>
                    </a:solidFill>
                  </a:tcPr>
                </a:tc>
                <a:tc>
                  <a:txBody>
                    <a:bodyPr/>
                    <a:lstStyle/>
                    <a:p>
                      <a:pPr algn="ctr"/>
                      <a:r>
                        <a:rPr lang="en-US" dirty="0">
                          <a:latin typeface="Arial" charset="0"/>
                          <a:ea typeface="Arial" charset="0"/>
                          <a:cs typeface="Arial" charset="0"/>
                        </a:rPr>
                        <a:t>2014</a:t>
                      </a:r>
                    </a:p>
                  </a:txBody>
                  <a:tcPr anchor="ctr">
                    <a:solidFill>
                      <a:srgbClr val="4B70FF">
                        <a:alpha val="10000"/>
                      </a:srgbClr>
                    </a:solidFill>
                  </a:tcPr>
                </a:tc>
                <a:extLst>
                  <a:ext uri="{0D108BD9-81ED-4DB2-BD59-A6C34878D82A}">
                    <a16:rowId xmlns:a16="http://schemas.microsoft.com/office/drawing/2014/main" val="10004"/>
                  </a:ext>
                </a:extLst>
              </a:tr>
              <a:tr h="568325">
                <a:tc>
                  <a:txBody>
                    <a:bodyPr/>
                    <a:lstStyle/>
                    <a:p>
                      <a:pPr algn="ctr"/>
                      <a:r>
                        <a:rPr lang="en-US" b="1" dirty="0">
                          <a:latin typeface="Arial" charset="0"/>
                          <a:ea typeface="Arial" charset="0"/>
                          <a:cs typeface="Arial" charset="0"/>
                        </a:rPr>
                        <a:t>WDPRO</a:t>
                      </a:r>
                    </a:p>
                  </a:txBody>
                  <a:tcPr anchor="ctr">
                    <a:solidFill>
                      <a:srgbClr val="4B70FF">
                        <a:alpha val="30000"/>
                      </a:srgbClr>
                    </a:solidFill>
                  </a:tcPr>
                </a:tc>
                <a:tc>
                  <a:txBody>
                    <a:bodyPr/>
                    <a:lstStyle/>
                    <a:p>
                      <a:pPr algn="ctr"/>
                      <a:r>
                        <a:rPr lang="en-US" dirty="0">
                          <a:latin typeface="Arial" charset="0"/>
                          <a:ea typeface="Arial" charset="0"/>
                          <a:cs typeface="Arial" charset="0"/>
                        </a:rPr>
                        <a:t>Feldman</a:t>
                      </a:r>
                    </a:p>
                  </a:txBody>
                  <a:tcPr anchor="ctr">
                    <a:solidFill>
                      <a:srgbClr val="4B70FF">
                        <a:alpha val="30000"/>
                      </a:srgbClr>
                    </a:solidFill>
                  </a:tcPr>
                </a:tc>
                <a:tc>
                  <a:txBody>
                    <a:bodyPr/>
                    <a:lstStyle/>
                    <a:p>
                      <a:pPr algn="ctr"/>
                      <a:r>
                        <a:rPr lang="en-US" dirty="0">
                          <a:latin typeface="Arial" charset="0"/>
                          <a:ea typeface="Arial" charset="0"/>
                          <a:cs typeface="Arial" charset="0"/>
                        </a:rPr>
                        <a:t>2012</a:t>
                      </a:r>
                    </a:p>
                  </a:txBody>
                  <a:tcPr anchor="ctr">
                    <a:solidFill>
                      <a:srgbClr val="4B70FF">
                        <a:alpha val="30000"/>
                      </a:srgbClr>
                    </a:solidFill>
                  </a:tcPr>
                </a:tc>
                <a:extLst>
                  <a:ext uri="{0D108BD9-81ED-4DB2-BD59-A6C34878D82A}">
                    <a16:rowId xmlns:a16="http://schemas.microsoft.com/office/drawing/2014/main" val="10005"/>
                  </a:ext>
                </a:extLst>
              </a:tr>
            </a:tbl>
          </a:graphicData>
        </a:graphic>
      </p:graphicFrame>
      <p:sp>
        <p:nvSpPr>
          <p:cNvPr id="5" name="Slide Number Placeholder 4">
            <a:extLst>
              <a:ext uri="{FF2B5EF4-FFF2-40B4-BE49-F238E27FC236}">
                <a16:creationId xmlns:a16="http://schemas.microsoft.com/office/drawing/2014/main" id="{33882E61-08F8-034A-B159-C0476BE71437}"/>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49</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F65BC0D0-AFB2-5943-A58B-9BB8996B7556}"/>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13976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C14C-7CB6-1842-BB4B-1B594308A713}"/>
              </a:ext>
            </a:extLst>
          </p:cNvPr>
          <p:cNvSpPr>
            <a:spLocks noGrp="1"/>
          </p:cNvSpPr>
          <p:nvPr>
            <p:ph type="title"/>
          </p:nvPr>
        </p:nvSpPr>
        <p:spPr>
          <a:xfrm>
            <a:off x="838200" y="457807"/>
            <a:ext cx="10515600" cy="1048264"/>
          </a:xfrm>
        </p:spPr>
        <p:txBody>
          <a:bodyPr/>
          <a:lstStyle/>
          <a:p>
            <a:r>
              <a:rPr lang="en-US" dirty="0"/>
              <a:t>Legal Overview: Remedies</a:t>
            </a:r>
          </a:p>
        </p:txBody>
      </p:sp>
      <p:sp>
        <p:nvSpPr>
          <p:cNvPr id="3" name="Subtitle 2" hidden="1">
            <a:extLst>
              <a:ext uri="{FF2B5EF4-FFF2-40B4-BE49-F238E27FC236}">
                <a16:creationId xmlns:a16="http://schemas.microsoft.com/office/drawing/2014/main" id="{6B183784-1BB9-4346-ACD5-5ABF0C4148D9}"/>
              </a:ext>
            </a:extLst>
          </p:cNvPr>
          <p:cNvSpPr>
            <a:spLocks noGrp="1"/>
          </p:cNvSpPr>
          <p:nvPr>
            <p:ph type="subTitle" idx="10"/>
          </p:nvPr>
        </p:nvSpPr>
        <p:spPr/>
        <p:txBody>
          <a:bodyPr>
            <a:normAutofit fontScale="92500" lnSpcReduction="10000"/>
          </a:bodyPr>
          <a:lstStyle/>
          <a:p>
            <a:endParaRPr lang="en-US" dirty="0"/>
          </a:p>
        </p:txBody>
      </p:sp>
      <p:graphicFrame>
        <p:nvGraphicFramePr>
          <p:cNvPr id="8" name="Content Placeholder 3" descr="Law&#10;Coverage&#10;Relief Available&#10;ADA Title III&#10;Public Accommodations&#10;Private action:  Injunctive relief; attorneys’ fees; costs&#10;&#10;DOJ action: Injunctive relief, civil penalties, damages for aggrieved persons&#10;Section 504 Rehab Act&#10;Recipients of Federal Funding&#10;Injunctive relief, attorneys’ fees, costs, damages&#10;State Non-discrimination Laws&#10;Public Accommodations&#10;Injunctive relief; attorneys’ fees; costs; damages (CA: statutory damages)&#10;&#10;">
            <a:extLst>
              <a:ext uri="{FF2B5EF4-FFF2-40B4-BE49-F238E27FC236}">
                <a16:creationId xmlns:a16="http://schemas.microsoft.com/office/drawing/2014/main" id="{F0671771-7F4F-9241-8914-08C7002691DF}"/>
              </a:ext>
            </a:extLst>
          </p:cNvPr>
          <p:cNvGraphicFramePr>
            <a:graphicFrameLocks/>
          </p:cNvGraphicFramePr>
          <p:nvPr>
            <p:extLst>
              <p:ext uri="{D42A27DB-BD31-4B8C-83A1-F6EECF244321}">
                <p14:modId xmlns:p14="http://schemas.microsoft.com/office/powerpoint/2010/main" val="3531222651"/>
              </p:ext>
            </p:extLst>
          </p:nvPr>
        </p:nvGraphicFramePr>
        <p:xfrm>
          <a:off x="1132762" y="1734724"/>
          <a:ext cx="10129598" cy="4073493"/>
        </p:xfrm>
        <a:graphic>
          <a:graphicData uri="http://schemas.openxmlformats.org/drawingml/2006/table">
            <a:tbl>
              <a:tblPr firstRow="1" bandRow="1">
                <a:tableStyleId>{5C22544A-7EE6-4342-B048-85BDC9FD1C3A}</a:tableStyleId>
              </a:tblPr>
              <a:tblGrid>
                <a:gridCol w="2894169">
                  <a:extLst>
                    <a:ext uri="{9D8B030D-6E8A-4147-A177-3AD203B41FA5}">
                      <a16:colId xmlns:a16="http://schemas.microsoft.com/office/drawing/2014/main" val="20000"/>
                    </a:ext>
                  </a:extLst>
                </a:gridCol>
                <a:gridCol w="2797697">
                  <a:extLst>
                    <a:ext uri="{9D8B030D-6E8A-4147-A177-3AD203B41FA5}">
                      <a16:colId xmlns:a16="http://schemas.microsoft.com/office/drawing/2014/main" val="20001"/>
                    </a:ext>
                  </a:extLst>
                </a:gridCol>
                <a:gridCol w="4437732">
                  <a:extLst>
                    <a:ext uri="{9D8B030D-6E8A-4147-A177-3AD203B41FA5}">
                      <a16:colId xmlns:a16="http://schemas.microsoft.com/office/drawing/2014/main" val="20002"/>
                    </a:ext>
                  </a:extLst>
                </a:gridCol>
              </a:tblGrid>
              <a:tr h="379223">
                <a:tc>
                  <a:txBody>
                    <a:bodyPr/>
                    <a:lstStyle/>
                    <a:p>
                      <a:pPr algn="ctr"/>
                      <a:r>
                        <a:rPr lang="en-US" sz="2200" dirty="0">
                          <a:solidFill>
                            <a:schemeClr val="bg1"/>
                          </a:solidFill>
                          <a:latin typeface="Arial" panose="020B0604020202020204" pitchFamily="34" charset="0"/>
                          <a:cs typeface="Arial" panose="020B0604020202020204" pitchFamily="34" charset="0"/>
                        </a:rPr>
                        <a:t>Law</a:t>
                      </a:r>
                    </a:p>
                  </a:txBody>
                  <a:tcPr anchor="ctr">
                    <a:solidFill>
                      <a:srgbClr val="3359EC"/>
                    </a:solidFill>
                  </a:tcPr>
                </a:tc>
                <a:tc>
                  <a:txBody>
                    <a:bodyPr/>
                    <a:lstStyle/>
                    <a:p>
                      <a:pPr algn="ctr"/>
                      <a:r>
                        <a:rPr lang="en-US" sz="2200" dirty="0">
                          <a:solidFill>
                            <a:schemeClr val="bg1"/>
                          </a:solidFill>
                          <a:latin typeface="Arial" panose="020B0604020202020204" pitchFamily="34" charset="0"/>
                          <a:cs typeface="Arial" panose="020B0604020202020204" pitchFamily="34" charset="0"/>
                        </a:rPr>
                        <a:t>Coverage</a:t>
                      </a:r>
                    </a:p>
                  </a:txBody>
                  <a:tcPr anchor="ctr">
                    <a:solidFill>
                      <a:srgbClr val="3359EC"/>
                    </a:solidFill>
                  </a:tcPr>
                </a:tc>
                <a:tc>
                  <a:txBody>
                    <a:bodyPr/>
                    <a:lstStyle/>
                    <a:p>
                      <a:pPr algn="ctr"/>
                      <a:r>
                        <a:rPr lang="en-US" sz="2200" dirty="0">
                          <a:solidFill>
                            <a:schemeClr val="bg1"/>
                          </a:solidFill>
                          <a:latin typeface="Arial" panose="020B0604020202020204" pitchFamily="34" charset="0"/>
                          <a:cs typeface="Arial" panose="020B0604020202020204" pitchFamily="34" charset="0"/>
                        </a:rPr>
                        <a:t>Relief</a:t>
                      </a:r>
                      <a:r>
                        <a:rPr lang="en-US" sz="2200" baseline="0" dirty="0">
                          <a:solidFill>
                            <a:schemeClr val="bg1"/>
                          </a:solidFill>
                          <a:latin typeface="Arial" panose="020B0604020202020204" pitchFamily="34" charset="0"/>
                          <a:cs typeface="Arial" panose="020B0604020202020204" pitchFamily="34" charset="0"/>
                        </a:rPr>
                        <a:t> Available</a:t>
                      </a:r>
                      <a:endParaRPr lang="en-US" sz="2200" dirty="0">
                        <a:solidFill>
                          <a:schemeClr val="bg1"/>
                        </a:solidFill>
                        <a:latin typeface="Arial" panose="020B0604020202020204" pitchFamily="34" charset="0"/>
                        <a:cs typeface="Arial" panose="020B0604020202020204" pitchFamily="34" charset="0"/>
                      </a:endParaRPr>
                    </a:p>
                  </a:txBody>
                  <a:tcPr anchor="ctr">
                    <a:solidFill>
                      <a:srgbClr val="3359EC"/>
                    </a:solidFill>
                  </a:tcPr>
                </a:tc>
                <a:extLst>
                  <a:ext uri="{0D108BD9-81ED-4DB2-BD59-A6C34878D82A}">
                    <a16:rowId xmlns:a16="http://schemas.microsoft.com/office/drawing/2014/main" val="10000"/>
                  </a:ext>
                </a:extLst>
              </a:tr>
              <a:tr h="1776633">
                <a:tc>
                  <a:txBody>
                    <a:bodyPr/>
                    <a:lstStyle/>
                    <a:p>
                      <a:pPr algn="ctr"/>
                      <a:r>
                        <a:rPr lang="en-US" dirty="0">
                          <a:latin typeface="Arial" panose="020B0604020202020204" pitchFamily="34" charset="0"/>
                          <a:cs typeface="Arial" panose="020B0604020202020204" pitchFamily="34" charset="0"/>
                        </a:rPr>
                        <a:t>ADA Title III</a:t>
                      </a:r>
                    </a:p>
                  </a:txBody>
                  <a:tcPr anchor="ctr">
                    <a:solidFill>
                      <a:srgbClr val="3359EC">
                        <a:alpha val="10000"/>
                      </a:srgbClr>
                    </a:solidFill>
                  </a:tcPr>
                </a:tc>
                <a:tc>
                  <a:txBody>
                    <a:bodyPr/>
                    <a:lstStyle/>
                    <a:p>
                      <a:pPr algn="ctr"/>
                      <a:r>
                        <a:rPr lang="en-US" dirty="0">
                          <a:latin typeface="Arial" panose="020B0604020202020204" pitchFamily="34" charset="0"/>
                          <a:cs typeface="Arial" panose="020B0604020202020204" pitchFamily="34" charset="0"/>
                        </a:rPr>
                        <a:t>Public Accommodations</a:t>
                      </a:r>
                    </a:p>
                  </a:txBody>
                  <a:tcPr anchor="ctr">
                    <a:solidFill>
                      <a:srgbClr val="3359EC">
                        <a:alpha val="10000"/>
                      </a:srgbClr>
                    </a:solidFill>
                  </a:tcPr>
                </a:tc>
                <a:tc>
                  <a:txBody>
                    <a:bodyPr/>
                    <a:lstStyle/>
                    <a:p>
                      <a:pPr algn="ctr"/>
                      <a:r>
                        <a:rPr lang="en-US" u="sng" dirty="0">
                          <a:latin typeface="Arial" panose="020B0604020202020204" pitchFamily="34" charset="0"/>
                          <a:cs typeface="Arial" panose="020B0604020202020204" pitchFamily="34" charset="0"/>
                        </a:rPr>
                        <a:t>Private action</a:t>
                      </a:r>
                      <a:r>
                        <a:rPr lang="en-US" dirty="0">
                          <a:latin typeface="Arial" panose="020B0604020202020204" pitchFamily="34" charset="0"/>
                          <a:cs typeface="Arial" panose="020B0604020202020204" pitchFamily="34" charset="0"/>
                        </a:rPr>
                        <a:t>: Injunctive</a:t>
                      </a:r>
                      <a:r>
                        <a:rPr lang="en-US" baseline="0" dirty="0">
                          <a:latin typeface="Arial" panose="020B0604020202020204" pitchFamily="34" charset="0"/>
                          <a:cs typeface="Arial" panose="020B0604020202020204" pitchFamily="34" charset="0"/>
                        </a:rPr>
                        <a:t> relief; attorneys’ fees; costs</a:t>
                      </a:r>
                    </a:p>
                    <a:p>
                      <a:pPr algn="ctr"/>
                      <a:endParaRPr lang="en-US" baseline="0" dirty="0">
                        <a:latin typeface="Arial" panose="020B0604020202020204" pitchFamily="34" charset="0"/>
                        <a:cs typeface="Arial" panose="020B0604020202020204" pitchFamily="34" charset="0"/>
                      </a:endParaRPr>
                    </a:p>
                    <a:p>
                      <a:pPr algn="ctr"/>
                      <a:r>
                        <a:rPr lang="en-US" u="sng" baseline="0" dirty="0">
                          <a:latin typeface="Arial" panose="020B0604020202020204" pitchFamily="34" charset="0"/>
                          <a:cs typeface="Arial" panose="020B0604020202020204" pitchFamily="34" charset="0"/>
                        </a:rPr>
                        <a:t>DOJ action</a:t>
                      </a:r>
                      <a:r>
                        <a:rPr lang="en-US" baseline="0" dirty="0">
                          <a:latin typeface="Arial" panose="020B0604020202020204" pitchFamily="34" charset="0"/>
                          <a:cs typeface="Arial" panose="020B0604020202020204" pitchFamily="34" charset="0"/>
                        </a:rPr>
                        <a:t>: Injunctive relief, civil penalties, damages for aggrieved persons</a:t>
                      </a:r>
                      <a:endParaRPr lang="en-US" dirty="0">
                        <a:latin typeface="Arial" panose="020B0604020202020204" pitchFamily="34" charset="0"/>
                        <a:cs typeface="Arial" panose="020B0604020202020204" pitchFamily="34" charset="0"/>
                      </a:endParaRPr>
                    </a:p>
                  </a:txBody>
                  <a:tcPr anchor="ctr">
                    <a:solidFill>
                      <a:srgbClr val="3359EC">
                        <a:alpha val="10000"/>
                      </a:srgbClr>
                    </a:solidFill>
                  </a:tcPr>
                </a:tc>
                <a:extLst>
                  <a:ext uri="{0D108BD9-81ED-4DB2-BD59-A6C34878D82A}">
                    <a16:rowId xmlns:a16="http://schemas.microsoft.com/office/drawing/2014/main" val="10001"/>
                  </a:ext>
                </a:extLst>
              </a:tr>
              <a:tr h="654549">
                <a:tc>
                  <a:txBody>
                    <a:bodyPr/>
                    <a:lstStyle/>
                    <a:p>
                      <a:pPr algn="ctr"/>
                      <a:r>
                        <a:rPr lang="en-US" dirty="0">
                          <a:latin typeface="Arial" panose="020B0604020202020204" pitchFamily="34" charset="0"/>
                          <a:cs typeface="Arial" panose="020B0604020202020204" pitchFamily="34" charset="0"/>
                        </a:rPr>
                        <a:t>Section 504 Rehab</a:t>
                      </a:r>
                      <a:r>
                        <a:rPr lang="en-US" baseline="0" dirty="0">
                          <a:latin typeface="Arial" panose="020B0604020202020204" pitchFamily="34" charset="0"/>
                          <a:cs typeface="Arial" panose="020B0604020202020204" pitchFamily="34" charset="0"/>
                        </a:rPr>
                        <a:t> Act</a:t>
                      </a:r>
                      <a:endParaRPr lang="en-US" dirty="0">
                        <a:latin typeface="Arial" panose="020B0604020202020204" pitchFamily="34" charset="0"/>
                        <a:cs typeface="Arial" panose="020B0604020202020204" pitchFamily="34" charset="0"/>
                      </a:endParaRPr>
                    </a:p>
                  </a:txBody>
                  <a:tcPr anchor="ctr">
                    <a:solidFill>
                      <a:srgbClr val="3359EC">
                        <a:alpha val="20000"/>
                      </a:srgbClr>
                    </a:solidFill>
                  </a:tcPr>
                </a:tc>
                <a:tc>
                  <a:txBody>
                    <a:bodyPr/>
                    <a:lstStyle/>
                    <a:p>
                      <a:pPr algn="ctr"/>
                      <a:r>
                        <a:rPr lang="en-US" dirty="0">
                          <a:latin typeface="Arial" panose="020B0604020202020204" pitchFamily="34" charset="0"/>
                          <a:cs typeface="Arial" panose="020B0604020202020204" pitchFamily="34" charset="0"/>
                        </a:rPr>
                        <a:t>Recipients of Federal</a:t>
                      </a:r>
                      <a:r>
                        <a:rPr lang="en-US" baseline="0" dirty="0">
                          <a:latin typeface="Arial" panose="020B0604020202020204" pitchFamily="34" charset="0"/>
                          <a:cs typeface="Arial" panose="020B0604020202020204" pitchFamily="34" charset="0"/>
                        </a:rPr>
                        <a:t> Funding</a:t>
                      </a:r>
                      <a:endParaRPr lang="en-US" dirty="0">
                        <a:latin typeface="Arial" panose="020B0604020202020204" pitchFamily="34" charset="0"/>
                        <a:cs typeface="Arial" panose="020B0604020202020204" pitchFamily="34" charset="0"/>
                      </a:endParaRPr>
                    </a:p>
                  </a:txBody>
                  <a:tcPr anchor="ctr">
                    <a:solidFill>
                      <a:srgbClr val="3359EC">
                        <a:alpha val="20000"/>
                      </a:srgbClr>
                    </a:solidFill>
                  </a:tcPr>
                </a:tc>
                <a:tc>
                  <a:txBody>
                    <a:bodyPr/>
                    <a:lstStyle/>
                    <a:p>
                      <a:pPr algn="ctr"/>
                      <a:r>
                        <a:rPr lang="en-US" dirty="0">
                          <a:latin typeface="Arial" panose="020B0604020202020204" pitchFamily="34" charset="0"/>
                          <a:cs typeface="Arial" panose="020B0604020202020204" pitchFamily="34" charset="0"/>
                        </a:rPr>
                        <a:t>Injunctive</a:t>
                      </a:r>
                      <a:r>
                        <a:rPr lang="en-US" baseline="0" dirty="0">
                          <a:latin typeface="Arial" panose="020B0604020202020204" pitchFamily="34" charset="0"/>
                          <a:cs typeface="Arial" panose="020B0604020202020204" pitchFamily="34" charset="0"/>
                        </a:rPr>
                        <a:t> relief, attorneys’ fees, costs, damages</a:t>
                      </a:r>
                      <a:endParaRPr lang="en-US" dirty="0">
                        <a:latin typeface="Arial" panose="020B0604020202020204" pitchFamily="34" charset="0"/>
                        <a:cs typeface="Arial" panose="020B0604020202020204" pitchFamily="34" charset="0"/>
                      </a:endParaRPr>
                    </a:p>
                  </a:txBody>
                  <a:tcPr anchor="ctr">
                    <a:solidFill>
                      <a:srgbClr val="3359EC">
                        <a:alpha val="20000"/>
                      </a:srgbClr>
                    </a:solidFill>
                  </a:tcPr>
                </a:tc>
                <a:extLst>
                  <a:ext uri="{0D108BD9-81ED-4DB2-BD59-A6C34878D82A}">
                    <a16:rowId xmlns:a16="http://schemas.microsoft.com/office/drawing/2014/main" val="10002"/>
                  </a:ext>
                </a:extLst>
              </a:tr>
              <a:tr h="1215591">
                <a:tc>
                  <a:txBody>
                    <a:bodyPr/>
                    <a:lstStyle/>
                    <a:p>
                      <a:pPr algn="ctr"/>
                      <a:r>
                        <a:rPr lang="en-US" dirty="0">
                          <a:latin typeface="Arial" panose="020B0604020202020204" pitchFamily="34" charset="0"/>
                          <a:cs typeface="Arial" panose="020B0604020202020204" pitchFamily="34" charset="0"/>
                        </a:rPr>
                        <a:t>State Non-discrimination</a:t>
                      </a:r>
                      <a:r>
                        <a:rPr lang="en-US" baseline="0" dirty="0">
                          <a:latin typeface="Arial" panose="020B0604020202020204" pitchFamily="34" charset="0"/>
                          <a:cs typeface="Arial" panose="020B0604020202020204" pitchFamily="34" charset="0"/>
                        </a:rPr>
                        <a:t> Laws</a:t>
                      </a:r>
                      <a:endParaRPr lang="en-US" dirty="0">
                        <a:latin typeface="Arial" panose="020B0604020202020204" pitchFamily="34" charset="0"/>
                        <a:cs typeface="Arial" panose="020B0604020202020204" pitchFamily="34" charset="0"/>
                      </a:endParaRPr>
                    </a:p>
                  </a:txBody>
                  <a:tcPr anchor="ctr">
                    <a:solidFill>
                      <a:srgbClr val="3359EC">
                        <a:alpha val="10000"/>
                      </a:srgbClr>
                    </a:solidFill>
                  </a:tcPr>
                </a:tc>
                <a:tc>
                  <a:txBody>
                    <a:bodyPr/>
                    <a:lstStyle/>
                    <a:p>
                      <a:pPr algn="ctr"/>
                      <a:r>
                        <a:rPr lang="en-US" dirty="0">
                          <a:latin typeface="Arial" panose="020B0604020202020204" pitchFamily="34" charset="0"/>
                          <a:cs typeface="Arial" panose="020B0604020202020204" pitchFamily="34" charset="0"/>
                        </a:rPr>
                        <a:t>Public Accommodations</a:t>
                      </a:r>
                    </a:p>
                  </a:txBody>
                  <a:tcPr anchor="ctr">
                    <a:solidFill>
                      <a:srgbClr val="3359EC">
                        <a:alpha val="10000"/>
                      </a:srgbClr>
                    </a:solidFill>
                  </a:tcPr>
                </a:tc>
                <a:tc>
                  <a:txBody>
                    <a:bodyPr/>
                    <a:lstStyle/>
                    <a:p>
                      <a:pPr algn="ctr"/>
                      <a:r>
                        <a:rPr lang="en-US" dirty="0">
                          <a:latin typeface="Arial" panose="020B0604020202020204" pitchFamily="34" charset="0"/>
                          <a:cs typeface="Arial" panose="020B0604020202020204" pitchFamily="34" charset="0"/>
                        </a:rPr>
                        <a:t>Injunctive</a:t>
                      </a:r>
                      <a:r>
                        <a:rPr lang="en-US" baseline="0" dirty="0">
                          <a:latin typeface="Arial" panose="020B0604020202020204" pitchFamily="34" charset="0"/>
                          <a:cs typeface="Arial" panose="020B0604020202020204" pitchFamily="34" charset="0"/>
                        </a:rPr>
                        <a:t> relief; attorneys’ fees; costs; damages (CA: statutory damages)</a:t>
                      </a:r>
                    </a:p>
                    <a:p>
                      <a:pPr algn="ctr"/>
                      <a:endParaRPr lang="en-US" baseline="0" dirty="0">
                        <a:latin typeface="Arial" panose="020B0604020202020204" pitchFamily="34" charset="0"/>
                        <a:cs typeface="Arial" panose="020B0604020202020204" pitchFamily="34" charset="0"/>
                      </a:endParaRPr>
                    </a:p>
                  </a:txBody>
                  <a:tcPr anchor="ctr">
                    <a:solidFill>
                      <a:srgbClr val="3359EC">
                        <a:alpha val="10000"/>
                      </a:srgbClr>
                    </a:solidFill>
                  </a:tcPr>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BFB1FCBB-6EC0-2145-BDE2-B9B9CD75491C}"/>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5</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502E3BAF-1C88-4747-A3FB-763959E3884C}"/>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982660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9" y="1885585"/>
            <a:ext cx="6260123" cy="2165715"/>
          </a:xfrm>
        </p:spPr>
        <p:txBody>
          <a:bodyPr>
            <a:normAutofit/>
          </a:bodyPr>
          <a:lstStyle/>
          <a:p>
            <a:r>
              <a:rPr lang="en-US" dirty="0"/>
              <a:t>Complaints and Litigation</a:t>
            </a:r>
            <a:endParaRPr lang="en-US" sz="4200" dirty="0"/>
          </a:p>
        </p:txBody>
      </p:sp>
    </p:spTree>
    <p:extLst>
      <p:ext uri="{BB962C8B-B14F-4D97-AF65-F5344CB8AC3E}">
        <p14:creationId xmlns:p14="http://schemas.microsoft.com/office/powerpoint/2010/main" val="319722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7D3A-B3AE-E64B-8F59-1B3AD916C63B}"/>
              </a:ext>
            </a:extLst>
          </p:cNvPr>
          <p:cNvSpPr>
            <a:spLocks noGrp="1"/>
          </p:cNvSpPr>
          <p:nvPr>
            <p:ph type="title"/>
          </p:nvPr>
        </p:nvSpPr>
        <p:spPr/>
        <p:txBody>
          <a:bodyPr/>
          <a:lstStyle/>
          <a:p>
            <a:r>
              <a:rPr lang="en-US" dirty="0"/>
              <a:t>Lifecycle Roles</a:t>
            </a:r>
          </a:p>
        </p:txBody>
      </p:sp>
      <p:sp>
        <p:nvSpPr>
          <p:cNvPr id="6" name="Subtitle 5">
            <a:extLst>
              <a:ext uri="{FF2B5EF4-FFF2-40B4-BE49-F238E27FC236}">
                <a16:creationId xmlns:a16="http://schemas.microsoft.com/office/drawing/2014/main" id="{08E6CE6E-850B-2949-A60E-C9966A1B3A8D}"/>
              </a:ext>
            </a:extLst>
          </p:cNvPr>
          <p:cNvSpPr>
            <a:spLocks noGrp="1"/>
          </p:cNvSpPr>
          <p:nvPr>
            <p:ph type="subTitle" idx="10"/>
          </p:nvPr>
        </p:nvSpPr>
        <p:spPr/>
        <p:txBody>
          <a:bodyPr>
            <a:normAutofit fontScale="92500" lnSpcReduction="10000"/>
          </a:bodyPr>
          <a:lstStyle/>
          <a:p>
            <a:r>
              <a:rPr lang="en-US" dirty="0"/>
              <a:t>Attorney and Consultant</a:t>
            </a:r>
          </a:p>
        </p:txBody>
      </p:sp>
      <p:sp>
        <p:nvSpPr>
          <p:cNvPr id="3" name="Content Placeholder 2">
            <a:extLst>
              <a:ext uri="{FF2B5EF4-FFF2-40B4-BE49-F238E27FC236}">
                <a16:creationId xmlns:a16="http://schemas.microsoft.com/office/drawing/2014/main" id="{6E07816B-73BF-A144-B86D-5306BE3E8E38}"/>
              </a:ext>
            </a:extLst>
          </p:cNvPr>
          <p:cNvSpPr>
            <a:spLocks noGrp="1"/>
          </p:cNvSpPr>
          <p:nvPr>
            <p:ph idx="1"/>
          </p:nvPr>
        </p:nvSpPr>
        <p:spPr/>
        <p:txBody>
          <a:bodyPr/>
          <a:lstStyle/>
          <a:p>
            <a:pPr marL="0" indent="0">
              <a:buNone/>
            </a:pPr>
            <a:r>
              <a:rPr lang="en-US" altLang="en-US" sz="2400" b="1" dirty="0"/>
              <a:t>Attorney</a:t>
            </a:r>
          </a:p>
          <a:p>
            <a:r>
              <a:rPr lang="en-US" altLang="en-US" sz="2400" dirty="0"/>
              <a:t>Provides advice on legal obligations under federal and state statutes, regulations, and case law</a:t>
            </a:r>
          </a:p>
          <a:p>
            <a:r>
              <a:rPr lang="en-US" altLang="en-US" sz="2400" dirty="0"/>
              <a:t>Oversees privileged review of websites done by consultants</a:t>
            </a:r>
          </a:p>
          <a:p>
            <a:r>
              <a:rPr lang="en-US" altLang="en-US" sz="2400" dirty="0"/>
              <a:t>Represents clients in actual or threatened lawsuits, government investigations &amp; enforcement actions, &amp; structured negotiations</a:t>
            </a:r>
          </a:p>
          <a:p>
            <a:pPr marL="0" indent="0">
              <a:buNone/>
            </a:pPr>
            <a:r>
              <a:rPr lang="en-US" altLang="en-US" sz="2400" b="1" dirty="0"/>
              <a:t>Consultant</a:t>
            </a:r>
          </a:p>
          <a:p>
            <a:r>
              <a:rPr lang="en-US" altLang="en-US" sz="2400" dirty="0"/>
              <a:t>Provides technical expertise to help businesses assess their websites and solutions for accessibility</a:t>
            </a:r>
          </a:p>
          <a:p>
            <a:r>
              <a:rPr lang="en-US" altLang="en-US" sz="2400" dirty="0"/>
              <a:t>Provides software &amp; training</a:t>
            </a:r>
          </a:p>
          <a:p>
            <a:r>
              <a:rPr lang="en-US" altLang="en-US" sz="2400" dirty="0"/>
              <a:t>Develop strategies for minimizing risk &amp; maximizing opportunity</a:t>
            </a:r>
          </a:p>
        </p:txBody>
      </p:sp>
      <p:sp>
        <p:nvSpPr>
          <p:cNvPr id="5" name="Slide Number Placeholder 4">
            <a:extLst>
              <a:ext uri="{FF2B5EF4-FFF2-40B4-BE49-F238E27FC236}">
                <a16:creationId xmlns:a16="http://schemas.microsoft.com/office/drawing/2014/main" id="{FA109831-4D56-154E-B2FA-96FE2BDA2F3F}"/>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51</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CB519815-0B51-BF4E-AB90-494658F5A0DF}"/>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570074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40D-AA06-7343-BE18-CC22BA32FB37}"/>
              </a:ext>
            </a:extLst>
          </p:cNvPr>
          <p:cNvSpPr>
            <a:spLocks noGrp="1"/>
          </p:cNvSpPr>
          <p:nvPr>
            <p:ph type="title"/>
          </p:nvPr>
        </p:nvSpPr>
        <p:spPr/>
        <p:txBody>
          <a:bodyPr/>
          <a:lstStyle/>
          <a:p>
            <a:r>
              <a:rPr lang="en-US" dirty="0"/>
              <a:t>Acquiring Counsel</a:t>
            </a:r>
          </a:p>
        </p:txBody>
      </p:sp>
      <p:sp>
        <p:nvSpPr>
          <p:cNvPr id="6" name="Subtitle 5">
            <a:extLst>
              <a:ext uri="{FF2B5EF4-FFF2-40B4-BE49-F238E27FC236}">
                <a16:creationId xmlns:a16="http://schemas.microsoft.com/office/drawing/2014/main" id="{276EAD28-95BF-3B40-8813-62729BCF5EBD}"/>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4B0B6828-F81F-1543-874E-E0ECE60596CD}"/>
              </a:ext>
            </a:extLst>
          </p:cNvPr>
          <p:cNvSpPr>
            <a:spLocks noGrp="1"/>
          </p:cNvSpPr>
          <p:nvPr>
            <p:ph idx="1"/>
          </p:nvPr>
        </p:nvSpPr>
        <p:spPr/>
        <p:txBody>
          <a:bodyPr/>
          <a:lstStyle/>
          <a:p>
            <a:pPr marL="0" indent="0">
              <a:buNone/>
            </a:pPr>
            <a:r>
              <a:rPr lang="en-US" b="1" dirty="0"/>
              <a:t>How to start a conversation with counsel to mitigate litigation risk involving digital accessibility:</a:t>
            </a:r>
          </a:p>
          <a:p>
            <a:r>
              <a:rPr lang="en-US" dirty="0"/>
              <a:t>Proactive or remedial? </a:t>
            </a:r>
          </a:p>
          <a:p>
            <a:r>
              <a:rPr lang="en-US" dirty="0"/>
              <a:t>Choosing counsel</a:t>
            </a:r>
          </a:p>
          <a:p>
            <a:r>
              <a:rPr lang="en-US" dirty="0"/>
              <a:t>Creating an attorney/client relationship</a:t>
            </a:r>
          </a:p>
          <a:p>
            <a:endParaRPr lang="en-US" dirty="0"/>
          </a:p>
        </p:txBody>
      </p:sp>
      <p:sp>
        <p:nvSpPr>
          <p:cNvPr id="5" name="Slide Number Placeholder 4">
            <a:extLst>
              <a:ext uri="{FF2B5EF4-FFF2-40B4-BE49-F238E27FC236}">
                <a16:creationId xmlns:a16="http://schemas.microsoft.com/office/drawing/2014/main" id="{D9BDADDC-351A-C141-B7AB-A96F7E0571AA}"/>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52</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6F902CEA-EC8A-C943-9B69-2368CC0406FB}"/>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441015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6657-EB64-894C-A02A-53062CC87D7C}"/>
              </a:ext>
            </a:extLst>
          </p:cNvPr>
          <p:cNvSpPr>
            <a:spLocks noGrp="1"/>
          </p:cNvSpPr>
          <p:nvPr>
            <p:ph type="title"/>
          </p:nvPr>
        </p:nvSpPr>
        <p:spPr/>
        <p:txBody>
          <a:bodyPr/>
          <a:lstStyle/>
          <a:p>
            <a:r>
              <a:rPr lang="en-US" dirty="0"/>
              <a:t>Addressing Complaints</a:t>
            </a:r>
          </a:p>
        </p:txBody>
      </p:sp>
      <p:sp>
        <p:nvSpPr>
          <p:cNvPr id="6" name="Subtitle 5">
            <a:extLst>
              <a:ext uri="{FF2B5EF4-FFF2-40B4-BE49-F238E27FC236}">
                <a16:creationId xmlns:a16="http://schemas.microsoft.com/office/drawing/2014/main" id="{C31985FB-49E6-A540-A693-608719421BF9}"/>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FD6CD076-FEBF-7B4B-B619-961379D7DBF8}"/>
              </a:ext>
            </a:extLst>
          </p:cNvPr>
          <p:cNvSpPr>
            <a:spLocks noGrp="1"/>
          </p:cNvSpPr>
          <p:nvPr>
            <p:ph idx="1"/>
          </p:nvPr>
        </p:nvSpPr>
        <p:spPr/>
        <p:txBody>
          <a:bodyPr/>
          <a:lstStyle/>
          <a:p>
            <a:pPr marL="0" indent="0">
              <a:spcBef>
                <a:spcPts val="400"/>
              </a:spcBef>
              <a:buNone/>
            </a:pPr>
            <a:r>
              <a:rPr lang="en-US" b="1" dirty="0"/>
              <a:t>Considerations in developing response to digital accessibility complaints</a:t>
            </a:r>
          </a:p>
          <a:p>
            <a:pPr>
              <a:spcBef>
                <a:spcPts val="400"/>
              </a:spcBef>
            </a:pPr>
            <a:r>
              <a:rPr lang="en-US" sz="2200" dirty="0"/>
              <a:t>Evaluate complaint </a:t>
            </a:r>
          </a:p>
          <a:p>
            <a:pPr lvl="1">
              <a:spcBef>
                <a:spcPts val="400"/>
              </a:spcBef>
            </a:pPr>
            <a:r>
              <a:rPr lang="en-US" sz="2000" dirty="0"/>
              <a:t>specific or global issue?</a:t>
            </a:r>
          </a:p>
          <a:p>
            <a:pPr lvl="1">
              <a:spcBef>
                <a:spcPts val="400"/>
              </a:spcBef>
            </a:pPr>
            <a:r>
              <a:rPr lang="en-US" sz="2000" dirty="0"/>
              <a:t>informal or formal complaint?</a:t>
            </a:r>
          </a:p>
          <a:p>
            <a:pPr>
              <a:spcBef>
                <a:spcPts val="400"/>
              </a:spcBef>
            </a:pPr>
            <a:r>
              <a:rPr lang="en-US" sz="2200" dirty="0"/>
              <a:t>Consult attorneys &amp; experts</a:t>
            </a:r>
          </a:p>
          <a:p>
            <a:pPr>
              <a:spcBef>
                <a:spcPts val="400"/>
              </a:spcBef>
            </a:pPr>
            <a:r>
              <a:rPr lang="en-US" sz="2200" dirty="0"/>
              <a:t>Involve company stakeholders</a:t>
            </a:r>
          </a:p>
          <a:p>
            <a:pPr>
              <a:spcBef>
                <a:spcPts val="400"/>
              </a:spcBef>
            </a:pPr>
            <a:r>
              <a:rPr lang="en-US" sz="2200" dirty="0"/>
              <a:t>Assess and evaluate risk/exposure</a:t>
            </a:r>
          </a:p>
          <a:p>
            <a:pPr lvl="1">
              <a:spcBef>
                <a:spcPts val="400"/>
              </a:spcBef>
            </a:pPr>
            <a:r>
              <a:rPr lang="en-US" sz="2000" dirty="0"/>
              <a:t>Evaluate applicable law</a:t>
            </a:r>
          </a:p>
          <a:p>
            <a:pPr lvl="1">
              <a:spcBef>
                <a:spcPts val="400"/>
              </a:spcBef>
            </a:pPr>
            <a:r>
              <a:rPr lang="en-US" sz="2000" dirty="0"/>
              <a:t>Assess state of websites and other technologies</a:t>
            </a:r>
          </a:p>
          <a:p>
            <a:pPr>
              <a:spcBef>
                <a:spcPts val="400"/>
              </a:spcBef>
            </a:pPr>
            <a:r>
              <a:rPr lang="en-US" sz="2200" dirty="0"/>
              <a:t>Develop strategy for desired resolution – can matter be resolved informally, or are formal settlement negotiations or litigation necessary?</a:t>
            </a:r>
          </a:p>
        </p:txBody>
      </p:sp>
      <p:sp>
        <p:nvSpPr>
          <p:cNvPr id="5" name="Slide Number Placeholder 4">
            <a:extLst>
              <a:ext uri="{FF2B5EF4-FFF2-40B4-BE49-F238E27FC236}">
                <a16:creationId xmlns:a16="http://schemas.microsoft.com/office/drawing/2014/main" id="{F8003937-6EA2-FA47-8EF8-403CBD6B095E}"/>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53</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A63FA4FB-CCD7-7D48-9D82-39F777B266ED}"/>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1089331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9" y="1885585"/>
            <a:ext cx="7360451" cy="2412095"/>
          </a:xfrm>
        </p:spPr>
        <p:txBody>
          <a:bodyPr/>
          <a:lstStyle/>
          <a:p>
            <a:r>
              <a:rPr lang="en-US" dirty="0"/>
              <a:t>A Few Other Lessons Learned</a:t>
            </a:r>
          </a:p>
        </p:txBody>
      </p:sp>
    </p:spTree>
    <p:extLst>
      <p:ext uri="{BB962C8B-B14F-4D97-AF65-F5344CB8AC3E}">
        <p14:creationId xmlns:p14="http://schemas.microsoft.com/office/powerpoint/2010/main" val="3570405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B4BC-37F9-5347-A8B9-A323B4823103}"/>
              </a:ext>
            </a:extLst>
          </p:cNvPr>
          <p:cNvSpPr>
            <a:spLocks noGrp="1"/>
          </p:cNvSpPr>
          <p:nvPr>
            <p:ph type="title"/>
          </p:nvPr>
        </p:nvSpPr>
        <p:spPr>
          <a:xfrm>
            <a:off x="838200" y="457806"/>
            <a:ext cx="10515600" cy="1050151"/>
          </a:xfrm>
        </p:spPr>
        <p:txBody>
          <a:bodyPr/>
          <a:lstStyle/>
          <a:p>
            <a:r>
              <a:rPr lang="en-US" dirty="0"/>
              <a:t>Support and Documentation</a:t>
            </a:r>
          </a:p>
        </p:txBody>
      </p:sp>
      <p:sp>
        <p:nvSpPr>
          <p:cNvPr id="6" name="Subtitle 5" hidden="1">
            <a:extLst>
              <a:ext uri="{FF2B5EF4-FFF2-40B4-BE49-F238E27FC236}">
                <a16:creationId xmlns:a16="http://schemas.microsoft.com/office/drawing/2014/main" id="{71D539E5-3B56-5841-B589-E0C778E4487A}"/>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5CFBEE94-99F9-0D44-9BA7-48DD6D941E87}"/>
              </a:ext>
            </a:extLst>
          </p:cNvPr>
          <p:cNvSpPr>
            <a:spLocks noGrp="1"/>
          </p:cNvSpPr>
          <p:nvPr>
            <p:ph idx="1"/>
          </p:nvPr>
        </p:nvSpPr>
        <p:spPr/>
        <p:txBody>
          <a:bodyPr>
            <a:noAutofit/>
          </a:bodyPr>
          <a:lstStyle/>
          <a:p>
            <a:pPr lvl="0">
              <a:lnSpc>
                <a:spcPct val="85000"/>
              </a:lnSpc>
            </a:pPr>
            <a:r>
              <a:rPr lang="en-US" sz="2600" b="1" dirty="0"/>
              <a:t>CSR Training </a:t>
            </a:r>
            <a:r>
              <a:rPr lang="en-US" sz="2600" dirty="0"/>
              <a:t>- Training for customer service representatives to properly handle and escalate issues related to accessibility</a:t>
            </a:r>
          </a:p>
          <a:p>
            <a:pPr lvl="0">
              <a:lnSpc>
                <a:spcPct val="85000"/>
              </a:lnSpc>
            </a:pPr>
            <a:r>
              <a:rPr lang="en-US" sz="2600" b="1" dirty="0"/>
              <a:t>Telephone and E-mail Support </a:t>
            </a:r>
            <a:r>
              <a:rPr lang="en-US" sz="2600" dirty="0"/>
              <a:t>- Provide clear escalation path for users with disabilities</a:t>
            </a:r>
          </a:p>
          <a:p>
            <a:pPr lvl="0">
              <a:lnSpc>
                <a:spcPct val="85000"/>
              </a:lnSpc>
            </a:pPr>
            <a:r>
              <a:rPr lang="en-US" sz="2600" b="1" dirty="0"/>
              <a:t>Public Accessibility Statement </a:t>
            </a:r>
            <a:r>
              <a:rPr lang="en-US" sz="2600" dirty="0"/>
              <a:t>- Publicly available, conspicuously linked, accessibility page</a:t>
            </a:r>
          </a:p>
          <a:p>
            <a:pPr lvl="1">
              <a:lnSpc>
                <a:spcPct val="85000"/>
              </a:lnSpc>
            </a:pPr>
            <a:r>
              <a:rPr lang="en-US" dirty="0"/>
              <a:t>Overview of accessibility approach</a:t>
            </a:r>
          </a:p>
          <a:p>
            <a:pPr lvl="1">
              <a:lnSpc>
                <a:spcPct val="85000"/>
              </a:lnSpc>
            </a:pPr>
            <a:r>
              <a:rPr lang="en-US" dirty="0"/>
              <a:t>How to report accessibility issues</a:t>
            </a:r>
          </a:p>
          <a:p>
            <a:pPr lvl="2">
              <a:lnSpc>
                <a:spcPct val="85000"/>
              </a:lnSpc>
            </a:pPr>
            <a:r>
              <a:rPr lang="en-US" sz="2200" dirty="0"/>
              <a:t>E-mail and telephone generally required</a:t>
            </a:r>
          </a:p>
          <a:p>
            <a:pPr lvl="2">
              <a:lnSpc>
                <a:spcPct val="85000"/>
              </a:lnSpc>
            </a:pPr>
            <a:r>
              <a:rPr lang="en-US" sz="2200" dirty="0"/>
              <a:t>Web form nice to have</a:t>
            </a:r>
          </a:p>
          <a:p>
            <a:pPr lvl="1">
              <a:lnSpc>
                <a:spcPct val="85000"/>
              </a:lnSpc>
            </a:pPr>
            <a:r>
              <a:rPr lang="en-US" dirty="0"/>
              <a:t>If relevant, how to request alternatives</a:t>
            </a:r>
          </a:p>
        </p:txBody>
      </p:sp>
      <p:sp>
        <p:nvSpPr>
          <p:cNvPr id="5" name="Slide Number Placeholder 4">
            <a:extLst>
              <a:ext uri="{FF2B5EF4-FFF2-40B4-BE49-F238E27FC236}">
                <a16:creationId xmlns:a16="http://schemas.microsoft.com/office/drawing/2014/main" id="{01BC84E7-34E9-A24D-A5D5-569536C1A7BF}"/>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55</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36097DEC-8378-764F-A091-365BD72988EA}"/>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4188604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6351-8696-F745-82A6-E8E7CAF803BE}"/>
              </a:ext>
            </a:extLst>
          </p:cNvPr>
          <p:cNvSpPr>
            <a:spLocks noGrp="1"/>
          </p:cNvSpPr>
          <p:nvPr>
            <p:ph type="title"/>
          </p:nvPr>
        </p:nvSpPr>
        <p:spPr>
          <a:xfrm>
            <a:off x="838200" y="457402"/>
            <a:ext cx="10515600" cy="1050555"/>
          </a:xfrm>
        </p:spPr>
        <p:txBody>
          <a:bodyPr/>
          <a:lstStyle/>
          <a:p>
            <a:r>
              <a:rPr lang="en-US" dirty="0"/>
              <a:t>Procurement and Training</a:t>
            </a:r>
          </a:p>
        </p:txBody>
      </p:sp>
      <p:sp>
        <p:nvSpPr>
          <p:cNvPr id="4" name="Subtitle 3" hidden="1">
            <a:extLst>
              <a:ext uri="{FF2B5EF4-FFF2-40B4-BE49-F238E27FC236}">
                <a16:creationId xmlns:a16="http://schemas.microsoft.com/office/drawing/2014/main" id="{5F1FC1A4-9536-2948-A085-7AAE4D0D2F7F}"/>
              </a:ext>
            </a:extLst>
          </p:cNvPr>
          <p:cNvSpPr>
            <a:spLocks noGrp="1"/>
          </p:cNvSpPr>
          <p:nvPr>
            <p:ph type="subTitle" idx="10"/>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373FEC00-2C41-8D40-B79E-76F2A7C52B38}"/>
              </a:ext>
            </a:extLst>
          </p:cNvPr>
          <p:cNvSpPr>
            <a:spLocks noGrp="1"/>
          </p:cNvSpPr>
          <p:nvPr>
            <p:ph idx="1"/>
          </p:nvPr>
        </p:nvSpPr>
        <p:spPr/>
        <p:txBody>
          <a:bodyPr>
            <a:normAutofit fontScale="92500" lnSpcReduction="20000"/>
          </a:bodyPr>
          <a:lstStyle/>
          <a:p>
            <a:pPr marL="0">
              <a:lnSpc>
                <a:spcPct val="95000"/>
              </a:lnSpc>
              <a:buNone/>
            </a:pPr>
            <a:r>
              <a:rPr lang="en-US" b="1" dirty="0"/>
              <a:t>Third-Party Systems </a:t>
            </a:r>
          </a:p>
          <a:p>
            <a:pPr>
              <a:lnSpc>
                <a:spcPct val="95000"/>
              </a:lnSpc>
            </a:pPr>
            <a:r>
              <a:rPr lang="en-US" dirty="0"/>
              <a:t>Procurement must consider accessibility</a:t>
            </a:r>
          </a:p>
          <a:p>
            <a:pPr marL="0">
              <a:lnSpc>
                <a:spcPct val="95000"/>
              </a:lnSpc>
              <a:buNone/>
            </a:pPr>
            <a:r>
              <a:rPr lang="en-US" b="1" dirty="0"/>
              <a:t>Contractor Conformance</a:t>
            </a:r>
          </a:p>
          <a:p>
            <a:pPr>
              <a:lnSpc>
                <a:spcPct val="95000"/>
              </a:lnSpc>
            </a:pPr>
            <a:r>
              <a:rPr lang="en-US" dirty="0"/>
              <a:t>Contractors must conform to accessibility policies and standards</a:t>
            </a:r>
          </a:p>
          <a:p>
            <a:pPr marL="0">
              <a:lnSpc>
                <a:spcPct val="95000"/>
              </a:lnSpc>
              <a:buNone/>
            </a:pPr>
            <a:r>
              <a:rPr lang="en-US" b="1" dirty="0"/>
              <a:t>Contractor Evaluation</a:t>
            </a:r>
          </a:p>
          <a:p>
            <a:pPr>
              <a:lnSpc>
                <a:spcPct val="95000"/>
              </a:lnSpc>
            </a:pPr>
            <a:r>
              <a:rPr lang="en-US" dirty="0"/>
              <a:t>Evaluate employee and contractor performance based on successful web access programming</a:t>
            </a:r>
          </a:p>
          <a:p>
            <a:pPr>
              <a:lnSpc>
                <a:spcPct val="95000"/>
              </a:lnSpc>
            </a:pPr>
            <a:endParaRPr lang="en-US" dirty="0"/>
          </a:p>
          <a:p>
            <a:pPr>
              <a:lnSpc>
                <a:spcPct val="95000"/>
              </a:lnSpc>
            </a:pPr>
            <a:endParaRPr lang="en-US" dirty="0"/>
          </a:p>
        </p:txBody>
      </p:sp>
      <p:sp>
        <p:nvSpPr>
          <p:cNvPr id="5" name="Content Placeholder 4">
            <a:extLst>
              <a:ext uri="{FF2B5EF4-FFF2-40B4-BE49-F238E27FC236}">
                <a16:creationId xmlns:a16="http://schemas.microsoft.com/office/drawing/2014/main" id="{BBB94473-BD2A-7F41-922E-E7806C43FE09}"/>
              </a:ext>
            </a:extLst>
          </p:cNvPr>
          <p:cNvSpPr>
            <a:spLocks noGrp="1"/>
          </p:cNvSpPr>
          <p:nvPr>
            <p:ph idx="11"/>
          </p:nvPr>
        </p:nvSpPr>
        <p:spPr/>
        <p:txBody>
          <a:bodyPr>
            <a:normAutofit fontScale="85000" lnSpcReduction="20000"/>
          </a:bodyPr>
          <a:lstStyle/>
          <a:p>
            <a:pPr marL="0">
              <a:lnSpc>
                <a:spcPct val="105000"/>
              </a:lnSpc>
              <a:buNone/>
            </a:pPr>
            <a:r>
              <a:rPr lang="en-US" b="1" dirty="0"/>
              <a:t>Development Team Training</a:t>
            </a:r>
          </a:p>
          <a:p>
            <a:pPr>
              <a:lnSpc>
                <a:spcPct val="105000"/>
              </a:lnSpc>
            </a:pPr>
            <a:r>
              <a:rPr lang="en-US" dirty="0"/>
              <a:t>Provide web accessibility training to development and content team members</a:t>
            </a:r>
          </a:p>
          <a:p>
            <a:pPr>
              <a:lnSpc>
                <a:spcPct val="105000"/>
              </a:lnSpc>
            </a:pPr>
            <a:r>
              <a:rPr lang="en-US" dirty="0"/>
              <a:t>Variance on content v. application function – generally content is an expansive term</a:t>
            </a:r>
          </a:p>
          <a:p>
            <a:pPr>
              <a:lnSpc>
                <a:spcPct val="105000"/>
              </a:lnSpc>
            </a:pPr>
            <a:r>
              <a:rPr lang="en-US" dirty="0"/>
              <a:t>Mobile apps covered in most cases</a:t>
            </a:r>
          </a:p>
          <a:p>
            <a:pPr>
              <a:lnSpc>
                <a:spcPct val="105000"/>
              </a:lnSpc>
            </a:pPr>
            <a:r>
              <a:rPr lang="en-US" dirty="0"/>
              <a:t>Annual refresh</a:t>
            </a:r>
          </a:p>
          <a:p>
            <a:pPr>
              <a:lnSpc>
                <a:spcPct val="105000"/>
              </a:lnSpc>
            </a:pPr>
            <a:r>
              <a:rPr lang="en-US" dirty="0"/>
              <a:t>As reasonably necessary</a:t>
            </a:r>
          </a:p>
          <a:p>
            <a:pPr>
              <a:lnSpc>
                <a:spcPct val="105000"/>
              </a:lnSpc>
            </a:pPr>
            <a:r>
              <a:rPr lang="en-US" dirty="0"/>
              <a:t>Job transition</a:t>
            </a:r>
          </a:p>
        </p:txBody>
      </p:sp>
      <p:sp>
        <p:nvSpPr>
          <p:cNvPr id="7" name="Slide Number Placeholder 6">
            <a:extLst>
              <a:ext uri="{FF2B5EF4-FFF2-40B4-BE49-F238E27FC236}">
                <a16:creationId xmlns:a16="http://schemas.microsoft.com/office/drawing/2014/main" id="{262A7242-8A33-684E-99EC-7963985F460D}"/>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56</a:t>
            </a:fld>
            <a:endParaRPr lang="en-US" dirty="0">
              <a:solidFill>
                <a:srgbClr val="585858">
                  <a:tint val="75000"/>
                </a:srgbClr>
              </a:solidFill>
            </a:endParaRPr>
          </a:p>
        </p:txBody>
      </p:sp>
      <p:sp>
        <p:nvSpPr>
          <p:cNvPr id="6" name="Footer Placeholder 5">
            <a:extLst>
              <a:ext uri="{FF2B5EF4-FFF2-40B4-BE49-F238E27FC236}">
                <a16:creationId xmlns:a16="http://schemas.microsoft.com/office/drawing/2014/main" id="{9E199D54-ACBD-6A4B-A5DC-36FFCB354C36}"/>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89499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5E9-6C72-C947-A06B-3B1A4635DC28}"/>
              </a:ext>
            </a:extLst>
          </p:cNvPr>
          <p:cNvSpPr>
            <a:spLocks noGrp="1"/>
          </p:cNvSpPr>
          <p:nvPr>
            <p:ph type="title"/>
          </p:nvPr>
        </p:nvSpPr>
        <p:spPr>
          <a:xfrm>
            <a:off x="838200" y="457807"/>
            <a:ext cx="10515600" cy="1048264"/>
          </a:xfrm>
        </p:spPr>
        <p:txBody>
          <a:bodyPr/>
          <a:lstStyle/>
          <a:p>
            <a:r>
              <a:rPr lang="en-US" dirty="0"/>
              <a:t>What is an “Accessible” Website?</a:t>
            </a:r>
          </a:p>
        </p:txBody>
      </p:sp>
      <p:sp>
        <p:nvSpPr>
          <p:cNvPr id="6" name="Subtitle 5" hidden="1">
            <a:extLst>
              <a:ext uri="{FF2B5EF4-FFF2-40B4-BE49-F238E27FC236}">
                <a16:creationId xmlns:a16="http://schemas.microsoft.com/office/drawing/2014/main" id="{41281DB8-5CF1-974A-BD9C-24C165556B49}"/>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5FA49733-B820-B149-9ACC-512853203478}"/>
              </a:ext>
            </a:extLst>
          </p:cNvPr>
          <p:cNvSpPr>
            <a:spLocks noGrp="1"/>
          </p:cNvSpPr>
          <p:nvPr>
            <p:ph idx="1"/>
          </p:nvPr>
        </p:nvSpPr>
        <p:spPr/>
        <p:txBody>
          <a:bodyPr/>
          <a:lstStyle/>
          <a:p>
            <a:r>
              <a:rPr lang="en-US" dirty="0">
                <a:solidFill>
                  <a:schemeClr val="tx1"/>
                </a:solidFill>
              </a:rPr>
              <a:t>One that can be used by people with various types of disabilities</a:t>
            </a:r>
          </a:p>
          <a:p>
            <a:r>
              <a:rPr lang="en-US" dirty="0">
                <a:solidFill>
                  <a:schemeClr val="tx1"/>
                </a:solidFill>
              </a:rPr>
              <a:t>Web Content Accessibility Guidelines (WCAG) 2.0 AA:</a:t>
            </a:r>
          </a:p>
          <a:p>
            <a:pPr lvl="1"/>
            <a:r>
              <a:rPr lang="en-US" dirty="0">
                <a:solidFill>
                  <a:schemeClr val="tx1"/>
                </a:solidFill>
              </a:rPr>
              <a:t>Published by private group of experts</a:t>
            </a:r>
          </a:p>
          <a:p>
            <a:pPr lvl="1"/>
            <a:r>
              <a:rPr lang="en-US" dirty="0">
                <a:solidFill>
                  <a:schemeClr val="tx1"/>
                </a:solidFill>
              </a:rPr>
              <a:t>Not a legal standard for public accommodations websites under Title III of the ADA</a:t>
            </a:r>
          </a:p>
          <a:p>
            <a:pPr lvl="1"/>
            <a:r>
              <a:rPr lang="en-US" dirty="0">
                <a:solidFill>
                  <a:schemeClr val="tx1"/>
                </a:solidFill>
              </a:rPr>
              <a:t>Legal standard for federal agency websites under Section 508 of the Rehabilitation Act</a:t>
            </a:r>
          </a:p>
          <a:p>
            <a:pPr lvl="1"/>
            <a:r>
              <a:rPr lang="en-US" dirty="0">
                <a:solidFill>
                  <a:schemeClr val="tx1"/>
                </a:solidFill>
              </a:rPr>
              <a:t>Legal standard for primary website of airline carriers under the ACAA</a:t>
            </a:r>
          </a:p>
          <a:p>
            <a:pPr lvl="1"/>
            <a:r>
              <a:rPr lang="en-US" dirty="0">
                <a:solidFill>
                  <a:schemeClr val="tx1"/>
                </a:solidFill>
              </a:rPr>
              <a:t>Used in all DOJ settlements</a:t>
            </a:r>
          </a:p>
          <a:p>
            <a:endParaRPr lang="en-US" dirty="0">
              <a:solidFill>
                <a:schemeClr val="tx1"/>
              </a:solidFill>
            </a:endParaRPr>
          </a:p>
        </p:txBody>
      </p:sp>
      <p:sp>
        <p:nvSpPr>
          <p:cNvPr id="5" name="Slide Number Placeholder 4">
            <a:extLst>
              <a:ext uri="{FF2B5EF4-FFF2-40B4-BE49-F238E27FC236}">
                <a16:creationId xmlns:a16="http://schemas.microsoft.com/office/drawing/2014/main" id="{2DF47D07-F7B8-5D46-A642-E3254363B9A5}"/>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6</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119EEF3A-2A44-1D4C-86A6-465037DCCFE4}"/>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23384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F4EC-C37C-5942-865B-151949125F66}"/>
              </a:ext>
            </a:extLst>
          </p:cNvPr>
          <p:cNvSpPr>
            <a:spLocks noGrp="1"/>
          </p:cNvSpPr>
          <p:nvPr>
            <p:ph type="title"/>
          </p:nvPr>
        </p:nvSpPr>
        <p:spPr>
          <a:xfrm>
            <a:off x="838200" y="444360"/>
            <a:ext cx="10957560" cy="1048264"/>
          </a:xfrm>
        </p:spPr>
        <p:txBody>
          <a:bodyPr/>
          <a:lstStyle/>
          <a:p>
            <a:r>
              <a:rPr lang="en-US" sz="3500" dirty="0"/>
              <a:t>Legal Overview: ADA Title III Requirements</a:t>
            </a:r>
          </a:p>
        </p:txBody>
      </p:sp>
      <p:sp>
        <p:nvSpPr>
          <p:cNvPr id="6" name="Subtitle 5" hidden="1">
            <a:extLst>
              <a:ext uri="{FF2B5EF4-FFF2-40B4-BE49-F238E27FC236}">
                <a16:creationId xmlns:a16="http://schemas.microsoft.com/office/drawing/2014/main" id="{28FE37F9-8397-214E-8DCB-23AF7E9C67D1}"/>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EBD0A7A8-0DA5-AF41-ABDC-B389DE44E67A}"/>
              </a:ext>
            </a:extLst>
          </p:cNvPr>
          <p:cNvSpPr>
            <a:spLocks noGrp="1"/>
          </p:cNvSpPr>
          <p:nvPr>
            <p:ph idx="1"/>
          </p:nvPr>
        </p:nvSpPr>
        <p:spPr>
          <a:xfrm>
            <a:off x="838200" y="1644161"/>
            <a:ext cx="10591800" cy="4532801"/>
          </a:xfrm>
        </p:spPr>
        <p:txBody>
          <a:bodyPr/>
          <a:lstStyle/>
          <a:p>
            <a:r>
              <a:rPr lang="en-US" dirty="0"/>
              <a:t>The ADA requires public accommodations to ensure equal access for individuals with disabilities.</a:t>
            </a:r>
          </a:p>
          <a:p>
            <a:r>
              <a:rPr lang="en-US" dirty="0"/>
              <a:t>The ADA requires “reasonable modification” of policies, practices and procedures, and the provision of “auxiliary aids and services” to ensure effective communication with individuals with disabilities, subject to undue burden and fundamental alteration exceptions. 42 U.S.C. Section 12181(b)(2)(A)(ii-iv).</a:t>
            </a:r>
          </a:p>
          <a:p>
            <a:r>
              <a:rPr lang="en-US" dirty="0"/>
              <a:t>The ADA departs from other antidiscrimination statutes by requiring affirmative steps to ensure access by persons with disabilities. </a:t>
            </a:r>
          </a:p>
          <a:p>
            <a:endParaRPr lang="en-US" dirty="0"/>
          </a:p>
        </p:txBody>
      </p:sp>
      <p:sp>
        <p:nvSpPr>
          <p:cNvPr id="5" name="Slide Number Placeholder 4">
            <a:extLst>
              <a:ext uri="{FF2B5EF4-FFF2-40B4-BE49-F238E27FC236}">
                <a16:creationId xmlns:a16="http://schemas.microsoft.com/office/drawing/2014/main" id="{A2049627-F0C9-8F45-8C4D-AB1E8FF05770}"/>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7</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D7AB2BBC-7FA9-274E-8C17-413F0EEAB098}"/>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79913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1731-4DE4-2343-9D00-5C21B00BA6A7}"/>
              </a:ext>
            </a:extLst>
          </p:cNvPr>
          <p:cNvSpPr>
            <a:spLocks noGrp="1"/>
          </p:cNvSpPr>
          <p:nvPr>
            <p:ph type="title"/>
          </p:nvPr>
        </p:nvSpPr>
        <p:spPr>
          <a:xfrm>
            <a:off x="838200" y="444360"/>
            <a:ext cx="10515600" cy="1049160"/>
          </a:xfrm>
        </p:spPr>
        <p:txBody>
          <a:bodyPr/>
          <a:lstStyle/>
          <a:p>
            <a:r>
              <a:rPr lang="en-US" dirty="0"/>
              <a:t>The Legal Landscape: Department of Justice (DOJ) Positions</a:t>
            </a:r>
          </a:p>
        </p:txBody>
      </p:sp>
      <p:sp>
        <p:nvSpPr>
          <p:cNvPr id="6" name="Subtitle 5" hidden="1">
            <a:extLst>
              <a:ext uri="{FF2B5EF4-FFF2-40B4-BE49-F238E27FC236}">
                <a16:creationId xmlns:a16="http://schemas.microsoft.com/office/drawing/2014/main" id="{742628C5-27D3-BE4A-9977-26DC70B42289}"/>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774FD087-7458-B449-8BAF-5D7439DA2ED3}"/>
              </a:ext>
            </a:extLst>
          </p:cNvPr>
          <p:cNvSpPr>
            <a:spLocks noGrp="1"/>
          </p:cNvSpPr>
          <p:nvPr>
            <p:ph idx="1"/>
          </p:nvPr>
        </p:nvSpPr>
        <p:spPr/>
        <p:txBody>
          <a:bodyPr/>
          <a:lstStyle/>
          <a:p>
            <a:pPr marL="0" indent="0">
              <a:buNone/>
            </a:pPr>
            <a:r>
              <a:rPr lang="en-US" sz="3200" b="1" dirty="0">
                <a:solidFill>
                  <a:schemeClr val="tx1"/>
                </a:solidFill>
              </a:rPr>
              <a:t>2010 DOJ Advanced Notice of Proposal Rulemaking: </a:t>
            </a:r>
          </a:p>
          <a:p>
            <a:pPr lvl="1"/>
            <a:r>
              <a:rPr lang="en-US" sz="2800" dirty="0">
                <a:solidFill>
                  <a:schemeClr val="tx1"/>
                </a:solidFill>
              </a:rPr>
              <a:t>“Equivalent” alternative means of accessing goods &amp; services on website (e.g. 24-hour phone service for all information and services available on website) is acceptable</a:t>
            </a:r>
          </a:p>
          <a:p>
            <a:pPr lvl="1"/>
            <a:r>
              <a:rPr lang="en-US" sz="2800" dirty="0">
                <a:solidFill>
                  <a:schemeClr val="tx1"/>
                </a:solidFill>
              </a:rPr>
              <a:t>Public comment requested about:</a:t>
            </a:r>
          </a:p>
          <a:p>
            <a:pPr lvl="2"/>
            <a:r>
              <a:rPr lang="en-US" sz="2400" dirty="0">
                <a:solidFill>
                  <a:schemeClr val="tx1"/>
                </a:solidFill>
              </a:rPr>
              <a:t>How much time businesses should have to comply</a:t>
            </a:r>
          </a:p>
          <a:p>
            <a:pPr lvl="2"/>
            <a:r>
              <a:rPr lang="en-US" sz="2400" dirty="0">
                <a:solidFill>
                  <a:schemeClr val="tx1"/>
                </a:solidFill>
              </a:rPr>
              <a:t>Impact of requirement to caption all videos</a:t>
            </a:r>
          </a:p>
          <a:p>
            <a:pPr lvl="2"/>
            <a:r>
              <a:rPr lang="en-US" sz="2400" dirty="0">
                <a:solidFill>
                  <a:schemeClr val="tx1"/>
                </a:solidFill>
              </a:rPr>
              <a:t>What standard should be adopted as definition of accessible</a:t>
            </a:r>
          </a:p>
          <a:p>
            <a:endParaRPr lang="en-US" sz="2400" dirty="0">
              <a:solidFill>
                <a:schemeClr val="tx1"/>
              </a:solidFill>
            </a:endParaRPr>
          </a:p>
          <a:p>
            <a:endParaRPr lang="en-US" sz="2400" dirty="0">
              <a:solidFill>
                <a:schemeClr val="tx1"/>
              </a:solidFill>
            </a:endParaRPr>
          </a:p>
          <a:p>
            <a:endParaRPr lang="en-US" dirty="0"/>
          </a:p>
        </p:txBody>
      </p:sp>
      <p:sp>
        <p:nvSpPr>
          <p:cNvPr id="5" name="Slide Number Placeholder 4">
            <a:extLst>
              <a:ext uri="{FF2B5EF4-FFF2-40B4-BE49-F238E27FC236}">
                <a16:creationId xmlns:a16="http://schemas.microsoft.com/office/drawing/2014/main" id="{AA182065-2579-FA43-AF4A-D06A6E8927AE}"/>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8</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BAE5A66A-81F1-FD4B-94C9-C6FA132B62AE}"/>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34869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1731-4DE4-2343-9D00-5C21B00BA6A7}"/>
              </a:ext>
            </a:extLst>
          </p:cNvPr>
          <p:cNvSpPr>
            <a:spLocks noGrp="1"/>
          </p:cNvSpPr>
          <p:nvPr>
            <p:ph type="title"/>
          </p:nvPr>
        </p:nvSpPr>
        <p:spPr>
          <a:xfrm>
            <a:off x="838200" y="444360"/>
            <a:ext cx="10835640" cy="1049160"/>
          </a:xfrm>
        </p:spPr>
        <p:txBody>
          <a:bodyPr/>
          <a:lstStyle/>
          <a:p>
            <a:r>
              <a:rPr lang="en-US" sz="3500" dirty="0"/>
              <a:t>Department of Justice Positions 2010-2016</a:t>
            </a:r>
          </a:p>
        </p:txBody>
      </p:sp>
      <p:sp>
        <p:nvSpPr>
          <p:cNvPr id="6" name="Subtitle 5" hidden="1">
            <a:extLst>
              <a:ext uri="{FF2B5EF4-FFF2-40B4-BE49-F238E27FC236}">
                <a16:creationId xmlns:a16="http://schemas.microsoft.com/office/drawing/2014/main" id="{742628C5-27D3-BE4A-9977-26DC70B42289}"/>
              </a:ext>
            </a:extLst>
          </p:cNvPr>
          <p:cNvSpPr>
            <a:spLocks noGrp="1"/>
          </p:cNvSpPr>
          <p:nvPr>
            <p:ph type="subTitle" idx="10"/>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774FD087-7458-B449-8BAF-5D7439DA2ED3}"/>
              </a:ext>
            </a:extLst>
          </p:cNvPr>
          <p:cNvSpPr>
            <a:spLocks noGrp="1"/>
          </p:cNvSpPr>
          <p:nvPr>
            <p:ph idx="1"/>
          </p:nvPr>
        </p:nvSpPr>
        <p:spPr>
          <a:xfrm>
            <a:off x="838200" y="1644161"/>
            <a:ext cx="10515600" cy="5213839"/>
          </a:xfrm>
        </p:spPr>
        <p:txBody>
          <a:bodyPr/>
          <a:lstStyle/>
          <a:p>
            <a:pPr marL="0" indent="0">
              <a:buNone/>
            </a:pPr>
            <a:r>
              <a:rPr lang="en-US" dirty="0">
                <a:solidFill>
                  <a:schemeClr val="tx1"/>
                </a:solidFill>
              </a:rPr>
              <a:t>Still no proposed regulation, but DOJ pressured public accommodations to make websites and/or mobile apps conform to WCAG 2.0 AA</a:t>
            </a:r>
          </a:p>
          <a:p>
            <a:pPr marL="228600" lvl="2">
              <a:lnSpc>
                <a:spcPct val="75000"/>
              </a:lnSpc>
              <a:spcBef>
                <a:spcPts val="900"/>
              </a:spcBef>
            </a:pPr>
            <a:endParaRPr lang="en-US" sz="1600" dirty="0">
              <a:solidFill>
                <a:schemeClr val="tx1"/>
              </a:solidFill>
            </a:endParaRPr>
          </a:p>
          <a:p>
            <a:pPr marL="228600" lvl="2">
              <a:lnSpc>
                <a:spcPct val="75000"/>
              </a:lnSpc>
              <a:spcBef>
                <a:spcPts val="900"/>
              </a:spcBef>
            </a:pPr>
            <a:r>
              <a:rPr lang="en-US" dirty="0">
                <a:solidFill>
                  <a:schemeClr val="tx1"/>
                </a:solidFill>
              </a:rPr>
              <a:t>Peapod (settlement agreement)</a:t>
            </a:r>
          </a:p>
          <a:p>
            <a:pPr marL="228600" lvl="2">
              <a:lnSpc>
                <a:spcPct val="75000"/>
              </a:lnSpc>
              <a:spcBef>
                <a:spcPts val="900"/>
              </a:spcBef>
            </a:pPr>
            <a:r>
              <a:rPr lang="en-US" dirty="0">
                <a:solidFill>
                  <a:schemeClr val="tx1"/>
                </a:solidFill>
              </a:rPr>
              <a:t>H&amp;R Block (lawsuit/consent decree)</a:t>
            </a:r>
          </a:p>
          <a:p>
            <a:pPr marL="228600" lvl="2">
              <a:lnSpc>
                <a:spcPct val="75000"/>
              </a:lnSpc>
              <a:spcBef>
                <a:spcPts val="900"/>
              </a:spcBef>
            </a:pPr>
            <a:r>
              <a:rPr lang="en-US" dirty="0">
                <a:solidFill>
                  <a:schemeClr val="tx1"/>
                </a:solidFill>
              </a:rPr>
              <a:t>Hilton Worldwide (lawsuit/consent decree </a:t>
            </a:r>
            <a:br>
              <a:rPr lang="en-US" dirty="0">
                <a:solidFill>
                  <a:schemeClr val="tx1"/>
                </a:solidFill>
              </a:rPr>
            </a:br>
            <a:r>
              <a:rPr lang="en-US" dirty="0">
                <a:solidFill>
                  <a:schemeClr val="tx1"/>
                </a:solidFill>
              </a:rPr>
              <a:t>– Level A only)</a:t>
            </a:r>
          </a:p>
          <a:p>
            <a:pPr marL="228600" lvl="2">
              <a:lnSpc>
                <a:spcPct val="75000"/>
              </a:lnSpc>
              <a:spcBef>
                <a:spcPts val="900"/>
              </a:spcBef>
            </a:pPr>
            <a:r>
              <a:rPr lang="en-US" dirty="0">
                <a:solidFill>
                  <a:schemeClr val="tx1"/>
                </a:solidFill>
              </a:rPr>
              <a:t>Quick Trip (settlement agreement)</a:t>
            </a:r>
          </a:p>
          <a:p>
            <a:pPr marL="228600" lvl="2">
              <a:lnSpc>
                <a:spcPct val="75000"/>
              </a:lnSpc>
              <a:spcBef>
                <a:spcPts val="900"/>
              </a:spcBef>
            </a:pPr>
            <a:r>
              <a:rPr lang="en-US" dirty="0">
                <a:solidFill>
                  <a:schemeClr val="tx1"/>
                </a:solidFill>
              </a:rPr>
              <a:t>Museum of Crime &amp; Punishment</a:t>
            </a:r>
            <a:br>
              <a:rPr lang="en-US" dirty="0">
                <a:solidFill>
                  <a:schemeClr val="tx1"/>
                </a:solidFill>
              </a:rPr>
            </a:br>
            <a:r>
              <a:rPr lang="en-US" dirty="0">
                <a:solidFill>
                  <a:schemeClr val="tx1"/>
                </a:solidFill>
              </a:rPr>
              <a:t>(settlement agreement)</a:t>
            </a:r>
          </a:p>
          <a:p>
            <a:endParaRPr lang="en-US" dirty="0">
              <a:solidFill>
                <a:schemeClr val="tx1"/>
              </a:solidFill>
            </a:endParaRPr>
          </a:p>
        </p:txBody>
      </p:sp>
      <p:sp>
        <p:nvSpPr>
          <p:cNvPr id="7" name="Content Placeholder 2">
            <a:extLst>
              <a:ext uri="{FF2B5EF4-FFF2-40B4-BE49-F238E27FC236}">
                <a16:creationId xmlns:a16="http://schemas.microsoft.com/office/drawing/2014/main" id="{1D193606-6BCA-C84D-9EED-1FD7C83B7B8B}"/>
              </a:ext>
            </a:extLst>
          </p:cNvPr>
          <p:cNvSpPr txBox="1">
            <a:spLocks/>
          </p:cNvSpPr>
          <p:nvPr/>
        </p:nvSpPr>
        <p:spPr>
          <a:xfrm>
            <a:off x="5824496" y="2864087"/>
            <a:ext cx="5718147" cy="3079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359EC"/>
              </a:buClr>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1000"/>
              </a:spcBef>
              <a:buClr>
                <a:srgbClr val="3359EC"/>
              </a:buClr>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1000"/>
              </a:spcBef>
              <a:buClr>
                <a:srgbClr val="3359EC"/>
              </a:buClr>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1000"/>
              </a:spcBef>
              <a:buClr>
                <a:srgbClr val="3359EC"/>
              </a:buClr>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1000"/>
              </a:spcBef>
              <a:buClr>
                <a:srgbClr val="3359EC"/>
              </a:buClr>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2">
              <a:lnSpc>
                <a:spcPct val="75000"/>
              </a:lnSpc>
              <a:spcBef>
                <a:spcPts val="900"/>
              </a:spcBef>
            </a:pPr>
            <a:r>
              <a:rPr lang="en-US" dirty="0" err="1"/>
              <a:t>edX</a:t>
            </a:r>
            <a:r>
              <a:rPr lang="en-US" dirty="0"/>
              <a:t> (settlement agreement)</a:t>
            </a:r>
          </a:p>
          <a:p>
            <a:pPr marL="228600" lvl="2">
              <a:lnSpc>
                <a:spcPct val="75000"/>
              </a:lnSpc>
              <a:spcBef>
                <a:spcPts val="900"/>
              </a:spcBef>
            </a:pPr>
            <a:r>
              <a:rPr lang="en-US" dirty="0"/>
              <a:t>Louisiana Tech University (settlement agreement)</a:t>
            </a:r>
          </a:p>
          <a:p>
            <a:pPr marL="228600" lvl="2">
              <a:lnSpc>
                <a:spcPct val="75000"/>
              </a:lnSpc>
              <a:spcBef>
                <a:spcPts val="900"/>
              </a:spcBef>
            </a:pPr>
            <a:r>
              <a:rPr lang="en-US" dirty="0"/>
              <a:t>Florida State (settlement agreement)</a:t>
            </a:r>
          </a:p>
          <a:p>
            <a:pPr marL="228600" lvl="2">
              <a:lnSpc>
                <a:spcPct val="75000"/>
              </a:lnSpc>
              <a:spcBef>
                <a:spcPts val="900"/>
              </a:spcBef>
            </a:pPr>
            <a:r>
              <a:rPr lang="en-US" dirty="0"/>
              <a:t>Law School Admissions Council (settlement agreement)</a:t>
            </a:r>
          </a:p>
          <a:p>
            <a:pPr marL="228600" lvl="2">
              <a:lnSpc>
                <a:spcPct val="75000"/>
              </a:lnSpc>
              <a:spcBef>
                <a:spcPts val="900"/>
              </a:spcBef>
            </a:pPr>
            <a:r>
              <a:rPr lang="en-US" dirty="0"/>
              <a:t>Carnival Cruise Lines (settlement agreement)</a:t>
            </a:r>
          </a:p>
          <a:p>
            <a:pPr marL="228600" lvl="2">
              <a:lnSpc>
                <a:spcPct val="75000"/>
              </a:lnSpc>
              <a:spcBef>
                <a:spcPts val="900"/>
              </a:spcBef>
            </a:pPr>
            <a:r>
              <a:rPr lang="en-US" dirty="0"/>
              <a:t>Greyhound (consent decree)</a:t>
            </a:r>
          </a:p>
        </p:txBody>
      </p:sp>
      <p:sp>
        <p:nvSpPr>
          <p:cNvPr id="5" name="Slide Number Placeholder 4">
            <a:extLst>
              <a:ext uri="{FF2B5EF4-FFF2-40B4-BE49-F238E27FC236}">
                <a16:creationId xmlns:a16="http://schemas.microsoft.com/office/drawing/2014/main" id="{AA182065-2579-FA43-AF4A-D06A6E8927AE}"/>
              </a:ext>
            </a:extLst>
          </p:cNvPr>
          <p:cNvSpPr>
            <a:spLocks noGrp="1"/>
          </p:cNvSpPr>
          <p:nvPr>
            <p:ph type="sldNum" sz="quarter" idx="4"/>
          </p:nvPr>
        </p:nvSpPr>
        <p:spPr/>
        <p:txBody>
          <a:bodyPr/>
          <a:lstStyle/>
          <a:p>
            <a:fld id="{2030EA8A-DA75-3443-B9EE-A63E33F4F203}" type="slidenum">
              <a:rPr lang="en-US" smtClean="0">
                <a:solidFill>
                  <a:srgbClr val="585858">
                    <a:tint val="75000"/>
                  </a:srgbClr>
                </a:solidFill>
              </a:rPr>
              <a:pPr/>
              <a:t>9</a:t>
            </a:fld>
            <a:endParaRPr lang="en-US" dirty="0">
              <a:solidFill>
                <a:srgbClr val="585858">
                  <a:tint val="75000"/>
                </a:srgbClr>
              </a:solidFill>
            </a:endParaRPr>
          </a:p>
        </p:txBody>
      </p:sp>
      <p:sp>
        <p:nvSpPr>
          <p:cNvPr id="4" name="Footer Placeholder 3">
            <a:extLst>
              <a:ext uri="{FF2B5EF4-FFF2-40B4-BE49-F238E27FC236}">
                <a16:creationId xmlns:a16="http://schemas.microsoft.com/office/drawing/2014/main" id="{BAE5A66A-81F1-FD4B-94C9-C6FA132B62AE}"/>
              </a:ext>
            </a:extLst>
          </p:cNvPr>
          <p:cNvSpPr>
            <a:spLocks noGrp="1"/>
          </p:cNvSpPr>
          <p:nvPr>
            <p:ph type="ftr" sz="quarter" idx="3"/>
          </p:nvPr>
        </p:nvSpPr>
        <p:spPr/>
        <p:txBody>
          <a:bodyPr/>
          <a:lstStyle/>
          <a:p>
            <a:r>
              <a:rPr lang="en-US" dirty="0"/>
              <a:t>levelaccess.com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2666075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 PPT LEVELACCESS" id="{73093704-10BF-D946-A80E-1DA002EB07BC}" vid="{8DD6BF4E-F89C-8342-B7EC-5058C655E4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3885</TotalTime>
  <Words>5515</Words>
  <Application>Microsoft Macintosh PowerPoint</Application>
  <PresentationFormat>Widescreen</PresentationFormat>
  <Paragraphs>678</Paragraphs>
  <Slides>56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ＭＳ Ｐゴシック</vt:lpstr>
      <vt:lpstr>Arial</vt:lpstr>
      <vt:lpstr>Arial Black</vt:lpstr>
      <vt:lpstr>Calibri</vt:lpstr>
      <vt:lpstr>Georgia</vt:lpstr>
      <vt:lpstr>Times</vt:lpstr>
      <vt:lpstr>Wingdings</vt:lpstr>
      <vt:lpstr>Office Theme</vt:lpstr>
      <vt:lpstr>ADA and the Internet Legal Update</vt:lpstr>
      <vt:lpstr>Agenda</vt:lpstr>
      <vt:lpstr>Legal Updates</vt:lpstr>
      <vt:lpstr>Legal Overview: What Statutes May Require Accessible Technology</vt:lpstr>
      <vt:lpstr>Legal Overview: Remedies</vt:lpstr>
      <vt:lpstr>What is an “Accessible” Website?</vt:lpstr>
      <vt:lpstr>Legal Overview: ADA Title III Requirements</vt:lpstr>
      <vt:lpstr>The Legal Landscape: Department of Justice (DOJ) Positions</vt:lpstr>
      <vt:lpstr>Department of Justice Positions 2010-2016</vt:lpstr>
      <vt:lpstr>DOJ’s Statement of Interest in Harvard/ MIT Lawsuits (2015)</vt:lpstr>
      <vt:lpstr>DOJ’s Statement of Interest in Winn Dixie Lawsuit (2016)</vt:lpstr>
      <vt:lpstr>Trump Administration</vt:lpstr>
      <vt:lpstr>ADA Title III Website Litigation</vt:lpstr>
      <vt:lpstr>Litigation Acceleration</vt:lpstr>
      <vt:lpstr>Title III Lawsuits in Federal Courts</vt:lpstr>
      <vt:lpstr>Title III Lawsuits in Federal Courts</vt:lpstr>
      <vt:lpstr>The Website Lawsuit Numbers</vt:lpstr>
      <vt:lpstr>The Website Lawsuit Numbers</vt:lpstr>
      <vt:lpstr>Target Industries</vt:lpstr>
      <vt:lpstr>Litigation Trends by Industry</vt:lpstr>
      <vt:lpstr>ADA Title III Website Litigation</vt:lpstr>
      <vt:lpstr>ADA Title III Website Litigation</vt:lpstr>
      <vt:lpstr>Older Cases</vt:lpstr>
      <vt:lpstr>The Legal Landscape</vt:lpstr>
      <vt:lpstr>Gil v. Winn Dixie (SDFL 2017)</vt:lpstr>
      <vt:lpstr>Gorecki v. Hobby Lobby (CDCA 2017)</vt:lpstr>
      <vt:lpstr>Andrews v. Blick Art (EDNY 2017)</vt:lpstr>
      <vt:lpstr>Additional Cases</vt:lpstr>
      <vt:lpstr>Additional Cases (cont’d)</vt:lpstr>
      <vt:lpstr>Additional Cases (3)</vt:lpstr>
      <vt:lpstr>Additional Cases (4)</vt:lpstr>
      <vt:lpstr>ADA Changes?</vt:lpstr>
      <vt:lpstr>Accessibility Lifecycle (Getting it done in the real world)</vt:lpstr>
      <vt:lpstr>A Three-Phase Approach</vt:lpstr>
      <vt:lpstr>Discovery Phase</vt:lpstr>
      <vt:lpstr>Retrofitting Phase</vt:lpstr>
      <vt:lpstr>Standardization Phase</vt:lpstr>
      <vt:lpstr>Key Takeaways</vt:lpstr>
      <vt:lpstr>Proactive Measures</vt:lpstr>
      <vt:lpstr>Complaint and Demand Letter Response</vt:lpstr>
      <vt:lpstr>Questions?</vt:lpstr>
      <vt:lpstr>Thank You/Contact Information</vt:lpstr>
      <vt:lpstr>Appendix</vt:lpstr>
      <vt:lpstr>Current Legal Requirements – Section 503</vt:lpstr>
      <vt:lpstr>Current Legal Requirements – Section 504</vt:lpstr>
      <vt:lpstr>Current Legal Requirements – ACAA</vt:lpstr>
      <vt:lpstr>Current Legal Requirements – CVAA</vt:lpstr>
      <vt:lpstr>Example Timeline</vt:lpstr>
      <vt:lpstr>Representative Settlements</vt:lpstr>
      <vt:lpstr>Complaints and Litigation</vt:lpstr>
      <vt:lpstr>Lifecycle Roles</vt:lpstr>
      <vt:lpstr>Acquiring Counsel</vt:lpstr>
      <vt:lpstr>Addressing Complaints</vt:lpstr>
      <vt:lpstr>A Few Other Lessons Learned</vt:lpstr>
      <vt:lpstr>Support and Documentation</vt:lpstr>
      <vt:lpstr>Procurement and Training</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 TO ADD TITLE LOREM IPSUM</dc:title>
  <dc:creator>Augusto Pagliarini</dc:creator>
  <cp:lastModifiedBy>Kristin Heineman</cp:lastModifiedBy>
  <cp:revision>92</cp:revision>
  <cp:lastPrinted>2016-10-05T18:53:11Z</cp:lastPrinted>
  <dcterms:created xsi:type="dcterms:W3CDTF">2016-11-02T13:58:45Z</dcterms:created>
  <dcterms:modified xsi:type="dcterms:W3CDTF">2018-03-26T12:43:12Z</dcterms:modified>
</cp:coreProperties>
</file>