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64" r:id="rId3"/>
    <p:sldId id="294" r:id="rId4"/>
    <p:sldId id="282" r:id="rId5"/>
    <p:sldId id="284" r:id="rId6"/>
    <p:sldId id="318" r:id="rId7"/>
    <p:sldId id="292" r:id="rId8"/>
    <p:sldId id="293" r:id="rId9"/>
    <p:sldId id="285" r:id="rId10"/>
    <p:sldId id="319" r:id="rId11"/>
    <p:sldId id="316" r:id="rId12"/>
    <p:sldId id="320"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23232"/>
    <a:srgbClr val="DAEDFF"/>
    <a:srgbClr val="CCDFFF"/>
    <a:srgbClr val="595959"/>
    <a:srgbClr val="5DD345"/>
    <a:srgbClr val="5CD344"/>
    <a:srgbClr val="22232F"/>
    <a:srgbClr val="4B70FF"/>
    <a:srgbClr val="552C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84219" autoAdjust="0"/>
  </p:normalViewPr>
  <p:slideViewPr>
    <p:cSldViewPr snapToGrid="0" snapToObjects="1" showGuides="1">
      <p:cViewPr varScale="1">
        <p:scale>
          <a:sx n="106" d="100"/>
          <a:sy n="106" d="100"/>
        </p:scale>
        <p:origin x="68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8ACA1C46-6C05-3A40-A8E2-011B5C66D4D6}" type="datetimeFigureOut">
              <a:rPr lang="en-US" smtClean="0"/>
              <a:pPr/>
              <a:t>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5104204D-A129-834B-B1A3-84C093EE0EB0}" type="slidenum">
              <a:rPr lang="en-US" smtClean="0"/>
              <a:pPr/>
              <a:t>‹#›</a:t>
            </a:fld>
            <a:endParaRPr lang="en-US" dirty="0"/>
          </a:p>
        </p:txBody>
      </p:sp>
    </p:spTree>
    <p:extLst>
      <p:ext uri="{BB962C8B-B14F-4D97-AF65-F5344CB8AC3E}">
        <p14:creationId xmlns:p14="http://schemas.microsoft.com/office/powerpoint/2010/main" val="147152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#a11y is a widely used abbreviation for “accessibility”, and particularly accessibility of digital information,</a:t>
            </a:r>
            <a:r>
              <a:rPr lang="en-US" baseline="0" dirty="0"/>
              <a:t> websites, apps, software and devices.</a:t>
            </a:r>
          </a:p>
        </p:txBody>
      </p:sp>
      <p:sp>
        <p:nvSpPr>
          <p:cNvPr id="4" name="Slide Number Placeholder 3"/>
          <p:cNvSpPr>
            <a:spLocks noGrp="1"/>
          </p:cNvSpPr>
          <p:nvPr>
            <p:ph type="sldNum" sz="quarter" idx="10"/>
          </p:nvPr>
        </p:nvSpPr>
        <p:spPr/>
        <p:txBody>
          <a:bodyPr/>
          <a:lstStyle/>
          <a:p>
            <a:fld id="{5104204D-A129-834B-B1A3-84C093EE0EB0}" type="slidenum">
              <a:rPr lang="en-US" smtClean="0"/>
              <a:pPr/>
              <a:t>1</a:t>
            </a:fld>
            <a:endParaRPr lang="en-US" dirty="0"/>
          </a:p>
        </p:txBody>
      </p:sp>
    </p:spTree>
    <p:extLst>
      <p:ext uri="{BB962C8B-B14F-4D97-AF65-F5344CB8AC3E}">
        <p14:creationId xmlns:p14="http://schemas.microsoft.com/office/powerpoint/2010/main" val="71095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save time Bryan is going to get started cooking while I give the overview. We wanted to do something fun and different this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year at CSUN I was chatting with Bryan and telling him about my new Instant Pot and how much I loved it. I told him it was programmable. Bryan checked it out and discovered they had a Bluetooth version and ordered it for himself. He also fell in love and is now cooking for his family each week and inventing new recipes. It has given him the ability to cook safely and  increase his independence in the kitchen.</a:t>
            </a:r>
          </a:p>
        </p:txBody>
      </p:sp>
      <p:sp>
        <p:nvSpPr>
          <p:cNvPr id="4" name="Slide Number Placeholder 3"/>
          <p:cNvSpPr>
            <a:spLocks noGrp="1"/>
          </p:cNvSpPr>
          <p:nvPr>
            <p:ph type="sldNum" sz="quarter" idx="10"/>
          </p:nvPr>
        </p:nvSpPr>
        <p:spPr/>
        <p:txBody>
          <a:bodyPr/>
          <a:lstStyle/>
          <a:p>
            <a:fld id="{5104204D-A129-834B-B1A3-84C093EE0EB0}" type="slidenum">
              <a:rPr lang="en-US" smtClean="0"/>
              <a:pPr/>
              <a:t>2</a:t>
            </a:fld>
            <a:endParaRPr lang="en-US" dirty="0"/>
          </a:p>
        </p:txBody>
      </p:sp>
    </p:spTree>
    <p:extLst>
      <p:ext uri="{BB962C8B-B14F-4D97-AF65-F5344CB8AC3E}">
        <p14:creationId xmlns:p14="http://schemas.microsoft.com/office/powerpoint/2010/main" val="18950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3</a:t>
            </a:fld>
            <a:endParaRPr lang="en-US"/>
          </a:p>
        </p:txBody>
      </p:sp>
    </p:spTree>
    <p:extLst>
      <p:ext uri="{BB962C8B-B14F-4D97-AF65-F5344CB8AC3E}">
        <p14:creationId xmlns:p14="http://schemas.microsoft.com/office/powerpoint/2010/main" val="288141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pPr/>
              <a:t>5</a:t>
            </a:fld>
            <a:endParaRPr lang="en-US" dirty="0"/>
          </a:p>
        </p:txBody>
      </p:sp>
    </p:spTree>
    <p:extLst>
      <p:ext uri="{BB962C8B-B14F-4D97-AF65-F5344CB8AC3E}">
        <p14:creationId xmlns:p14="http://schemas.microsoft.com/office/powerpoint/2010/main" val="284628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pPr/>
              <a:t>6</a:t>
            </a:fld>
            <a:endParaRPr lang="en-US" dirty="0"/>
          </a:p>
        </p:txBody>
      </p:sp>
    </p:spTree>
    <p:extLst>
      <p:ext uri="{BB962C8B-B14F-4D97-AF65-F5344CB8AC3E}">
        <p14:creationId xmlns:p14="http://schemas.microsoft.com/office/powerpoint/2010/main" val="373235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pPr/>
              <a:t>7</a:t>
            </a:fld>
            <a:endParaRPr lang="en-US" dirty="0"/>
          </a:p>
        </p:txBody>
      </p:sp>
    </p:spTree>
    <p:extLst>
      <p:ext uri="{BB962C8B-B14F-4D97-AF65-F5344CB8AC3E}">
        <p14:creationId xmlns:p14="http://schemas.microsoft.com/office/powerpoint/2010/main" val="422298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104204D-A129-834B-B1A3-84C093EE0EB0}" type="slidenum">
              <a:rPr lang="en-US" smtClean="0"/>
              <a:t>11</a:t>
            </a:fld>
            <a:endParaRPr lang="en-US"/>
          </a:p>
        </p:txBody>
      </p:sp>
    </p:spTree>
    <p:extLst>
      <p:ext uri="{BB962C8B-B14F-4D97-AF65-F5344CB8AC3E}">
        <p14:creationId xmlns:p14="http://schemas.microsoft.com/office/powerpoint/2010/main" val="122318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952" cy="6858000"/>
          </a:xfrm>
          <a:prstGeom prst="rect">
            <a:avLst/>
          </a:prstGeom>
        </p:spPr>
      </p:pic>
      <p:sp>
        <p:nvSpPr>
          <p:cNvPr id="2" name="Title 1"/>
          <p:cNvSpPr>
            <a:spLocks noGrp="1"/>
          </p:cNvSpPr>
          <p:nvPr>
            <p:ph type="ctrTitle" hasCustomPrompt="1"/>
          </p:nvPr>
        </p:nvSpPr>
        <p:spPr>
          <a:xfrm>
            <a:off x="4779818" y="1122363"/>
            <a:ext cx="5888182" cy="2387600"/>
          </a:xfrm>
        </p:spPr>
        <p:txBody>
          <a:bodyPr anchor="b">
            <a:normAutofit/>
          </a:bodyPr>
          <a:lstStyle>
            <a:lvl1pPr algn="ctr">
              <a:defRPr sz="5400" b="1" i="0" cap="all" baseline="0">
                <a:solidFill>
                  <a:srgbClr val="22232F"/>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4779818" y="3602038"/>
            <a:ext cx="5888182" cy="1655762"/>
          </a:xfrm>
        </p:spPr>
        <p:txBody>
          <a:bodyPr/>
          <a:lstStyle>
            <a:lvl1pPr marL="0" indent="0" algn="ctr">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70175"/>
            <a:ext cx="10515600" cy="637198"/>
          </a:xfrm>
        </p:spPr>
        <p:txBody>
          <a:bodyPr>
            <a:noAutofit/>
          </a:bodyPr>
          <a:lstStyle>
            <a:lvl1pPr>
              <a:defRPr sz="3600" b="1" i="0" cap="none" baseline="0">
                <a:solidFill>
                  <a:srgbClr val="000000"/>
                </a:solidFill>
                <a:latin typeface="Arial Black" charset="0"/>
                <a:ea typeface="Arial Black" charset="0"/>
                <a:cs typeface="Arial Black" charset="0"/>
              </a:defRPr>
            </a:lvl1pPr>
          </a:lstStyle>
          <a:p>
            <a:r>
              <a:rPr lang="en-US" dirty="0"/>
              <a:t>Click to Edit Master Title Slide</a:t>
            </a:r>
          </a:p>
        </p:txBody>
      </p:sp>
      <p:sp>
        <p:nvSpPr>
          <p:cNvPr id="11"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Regular" charset="0"/>
            </a:endParaRPr>
          </a:p>
        </p:txBody>
      </p:sp>
      <p:sp>
        <p:nvSpPr>
          <p:cNvPr id="3" name="Content Placeholder 2"/>
          <p:cNvSpPr>
            <a:spLocks noGrp="1"/>
          </p:cNvSpPr>
          <p:nvPr>
            <p:ph idx="1"/>
          </p:nvPr>
        </p:nvSpPr>
        <p:spPr>
          <a:xfrm>
            <a:off x="838200" y="1644161"/>
            <a:ext cx="10515600" cy="4532801"/>
          </a:xfrm>
        </p:spPr>
        <p:txBody>
          <a:bodyPr/>
          <a:lstStyle>
            <a:lvl1pPr>
              <a:buClr>
                <a:srgbClr val="3359EC"/>
              </a:buClr>
              <a:defRPr b="0" i="0">
                <a:solidFill>
                  <a:srgbClr val="000000"/>
                </a:solidFill>
                <a:latin typeface="Arial" charset="0"/>
                <a:ea typeface="Arial" charset="0"/>
                <a:cs typeface="Arial" charset="0"/>
              </a:defRPr>
            </a:lvl1pPr>
            <a:lvl2pPr>
              <a:buClr>
                <a:srgbClr val="3359EC"/>
              </a:buClr>
              <a:defRPr b="0" i="0">
                <a:solidFill>
                  <a:srgbClr val="000000"/>
                </a:solidFill>
                <a:latin typeface="Arial" charset="0"/>
                <a:ea typeface="Arial" charset="0"/>
                <a:cs typeface="Arial" charset="0"/>
              </a:defRPr>
            </a:lvl2pPr>
            <a:lvl3pPr>
              <a:buClr>
                <a:srgbClr val="3359EC"/>
              </a:buClr>
              <a:defRPr b="0" i="0">
                <a:solidFill>
                  <a:srgbClr val="000000"/>
                </a:solidFill>
                <a:latin typeface="Arial" charset="0"/>
                <a:ea typeface="Arial" charset="0"/>
                <a:cs typeface="Arial" charset="0"/>
              </a:defRPr>
            </a:lvl3pPr>
            <a:lvl4pPr>
              <a:buClr>
                <a:srgbClr val="3359EC"/>
              </a:buClr>
              <a:defRPr b="0" i="0">
                <a:solidFill>
                  <a:srgbClr val="000000"/>
                </a:solidFill>
                <a:latin typeface="Arial" charset="0"/>
                <a:ea typeface="Arial" charset="0"/>
                <a:cs typeface="Arial" charset="0"/>
              </a:defRPr>
            </a:lvl4pPr>
            <a:lvl5pPr>
              <a:buClr>
                <a:srgbClr val="3359EC"/>
              </a:buClr>
              <a:defRPr b="0" i="0">
                <a:solidFill>
                  <a:srgbClr val="000000"/>
                </a:solidFill>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dirty="0"/>
          </a:p>
        </p:txBody>
      </p:sp>
      <p:sp>
        <p:nvSpPr>
          <p:cNvPr id="7" name="Footer Placeholder 4"/>
          <p:cNvSpPr>
            <a:spLocks noGrp="1"/>
          </p:cNvSpPr>
          <p:nvPr>
            <p:ph type="ftr" sz="quarter" idx="3"/>
          </p:nvPr>
        </p:nvSpPr>
        <p:spPr>
          <a:xfrm>
            <a:off x="3742592" y="6356349"/>
            <a:ext cx="470681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pic>
        <p:nvPicPr>
          <p:cNvPr id="12" name="Picture 11"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175900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70175"/>
            <a:ext cx="10515600" cy="637198"/>
          </a:xfrm>
        </p:spPr>
        <p:txBody>
          <a:bodyPr>
            <a:noAutofit/>
          </a:bodyPr>
          <a:lstStyle>
            <a:lvl1pPr>
              <a:defRPr sz="3600" b="1" i="0" cap="none" baseline="0">
                <a:solidFill>
                  <a:srgbClr val="000000"/>
                </a:solidFill>
                <a:latin typeface="Arial Black" charset="0"/>
                <a:ea typeface="Arial Black" charset="0"/>
                <a:cs typeface="Arial Black" charset="0"/>
              </a:defRPr>
            </a:lvl1pPr>
          </a:lstStyle>
          <a:p>
            <a:r>
              <a:rPr lang="en-US" dirty="0"/>
              <a:t>Click to Edit Master Title Slide</a:t>
            </a:r>
          </a:p>
        </p:txBody>
      </p:sp>
      <p:sp>
        <p:nvSpPr>
          <p:cNvPr id="10"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Regular" charset="0"/>
            </a:endParaRPr>
          </a:p>
        </p:txBody>
      </p:sp>
      <p:sp>
        <p:nvSpPr>
          <p:cNvPr id="8"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dirty="0"/>
          </a:p>
        </p:txBody>
      </p:sp>
      <p:sp>
        <p:nvSpPr>
          <p:cNvPr id="7" name="Footer Placeholder 4"/>
          <p:cNvSpPr>
            <a:spLocks noGrp="1"/>
          </p:cNvSpPr>
          <p:nvPr>
            <p:ph type="ftr" sz="quarter" idx="3"/>
          </p:nvPr>
        </p:nvSpPr>
        <p:spPr>
          <a:xfrm>
            <a:off x="3739243" y="6356350"/>
            <a:ext cx="47135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pic>
        <p:nvPicPr>
          <p:cNvPr id="11" name="Picture 10"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142052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70175"/>
            <a:ext cx="10515600" cy="637198"/>
          </a:xfrm>
        </p:spPr>
        <p:txBody>
          <a:bodyPr>
            <a:noAutofit/>
          </a:bodyPr>
          <a:lstStyle>
            <a:lvl1pPr>
              <a:defRPr sz="3600" b="1" i="0" cap="none" baseline="0">
                <a:solidFill>
                  <a:srgbClr val="000000"/>
                </a:solidFill>
                <a:latin typeface="Arial Black" charset="0"/>
                <a:ea typeface="Arial Black" charset="0"/>
                <a:cs typeface="Arial Black" charset="0"/>
              </a:defRPr>
            </a:lvl1pPr>
          </a:lstStyle>
          <a:p>
            <a:r>
              <a:rPr lang="en-US" dirty="0"/>
              <a:t>Click to Edit Master Title Slide</a:t>
            </a:r>
          </a:p>
        </p:txBody>
      </p:sp>
      <p:sp>
        <p:nvSpPr>
          <p:cNvPr id="9" name="Subtitle 2"/>
          <p:cNvSpPr>
            <a:spLocks noGrp="1"/>
          </p:cNvSpPr>
          <p:nvPr>
            <p:ph type="subTitle" idx="10"/>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Regular" charset="0"/>
            </a:endParaRPr>
          </a:p>
        </p:txBody>
      </p:sp>
      <p:sp>
        <p:nvSpPr>
          <p:cNvPr id="3" name="Content Placeholder 2"/>
          <p:cNvSpPr>
            <a:spLocks noGrp="1"/>
          </p:cNvSpPr>
          <p:nvPr>
            <p:ph idx="1"/>
          </p:nvPr>
        </p:nvSpPr>
        <p:spPr>
          <a:xfrm>
            <a:off x="838200" y="1644161"/>
            <a:ext cx="5140569" cy="4532801"/>
          </a:xfrm>
        </p:spPr>
        <p:txBody>
          <a:bodyPr/>
          <a:lstStyle>
            <a:lvl1pPr>
              <a:buClr>
                <a:srgbClr val="3359EC"/>
              </a:buClr>
              <a:defRPr b="0" i="0">
                <a:solidFill>
                  <a:srgbClr val="000000"/>
                </a:solidFill>
                <a:latin typeface="Arial" charset="0"/>
                <a:ea typeface="Arial" charset="0"/>
                <a:cs typeface="Arial" charset="0"/>
              </a:defRPr>
            </a:lvl1pPr>
            <a:lvl2pPr>
              <a:buClr>
                <a:srgbClr val="3359EC"/>
              </a:buClr>
              <a:defRPr b="0" i="0">
                <a:solidFill>
                  <a:srgbClr val="000000"/>
                </a:solidFill>
                <a:latin typeface="Arial" charset="0"/>
                <a:ea typeface="Arial" charset="0"/>
                <a:cs typeface="Arial" charset="0"/>
              </a:defRPr>
            </a:lvl2pPr>
            <a:lvl3pPr>
              <a:buClr>
                <a:srgbClr val="3359EC"/>
              </a:buClr>
              <a:defRPr b="0" i="0">
                <a:solidFill>
                  <a:srgbClr val="000000"/>
                </a:solidFill>
                <a:latin typeface="Arial" charset="0"/>
                <a:ea typeface="Arial" charset="0"/>
                <a:cs typeface="Arial" charset="0"/>
              </a:defRPr>
            </a:lvl3pPr>
            <a:lvl4pPr>
              <a:buClr>
                <a:srgbClr val="3359EC"/>
              </a:buClr>
              <a:defRPr b="0" i="0">
                <a:solidFill>
                  <a:srgbClr val="000000"/>
                </a:solidFill>
                <a:latin typeface="Arial" charset="0"/>
                <a:ea typeface="Arial" charset="0"/>
                <a:cs typeface="Arial" charset="0"/>
              </a:defRPr>
            </a:lvl4pPr>
            <a:lvl5pPr>
              <a:buClr>
                <a:srgbClr val="3359EC"/>
              </a:buClr>
              <a:defRPr b="0" i="0">
                <a:solidFill>
                  <a:srgbClr val="000000"/>
                </a:solidFill>
                <a:latin typeface="Arial" charset="0"/>
                <a:ea typeface="Arial" charset="0"/>
                <a:cs typeface="Arial"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1"/>
          </p:nvPr>
        </p:nvSpPr>
        <p:spPr>
          <a:xfrm>
            <a:off x="6101863" y="1644161"/>
            <a:ext cx="5251938" cy="4532801"/>
          </a:xfrm>
        </p:spPr>
        <p:txBody>
          <a:bodyPr/>
          <a:lstStyle>
            <a:lvl1pPr>
              <a:buClr>
                <a:srgbClr val="3359EC"/>
              </a:buClr>
              <a:defRPr b="0" i="0">
                <a:solidFill>
                  <a:srgbClr val="000000"/>
                </a:solidFill>
                <a:latin typeface="Arial" charset="0"/>
                <a:ea typeface="Arial" charset="0"/>
                <a:cs typeface="Arial" charset="0"/>
              </a:defRPr>
            </a:lvl1pPr>
            <a:lvl2pPr>
              <a:buClr>
                <a:srgbClr val="3359EC"/>
              </a:buClr>
              <a:defRPr b="0" i="0">
                <a:solidFill>
                  <a:srgbClr val="000000"/>
                </a:solidFill>
                <a:latin typeface="Arial" charset="0"/>
                <a:ea typeface="Arial" charset="0"/>
                <a:cs typeface="Arial" charset="0"/>
              </a:defRPr>
            </a:lvl2pPr>
            <a:lvl3pPr>
              <a:buClr>
                <a:srgbClr val="3359EC"/>
              </a:buClr>
              <a:defRPr b="0" i="0">
                <a:solidFill>
                  <a:srgbClr val="000000"/>
                </a:solidFill>
                <a:latin typeface="Arial" charset="0"/>
                <a:ea typeface="Arial" charset="0"/>
                <a:cs typeface="Arial" charset="0"/>
              </a:defRPr>
            </a:lvl3pPr>
            <a:lvl4pPr>
              <a:buClr>
                <a:srgbClr val="3359EC"/>
              </a:buClr>
              <a:defRPr b="0" i="0">
                <a:solidFill>
                  <a:srgbClr val="000000"/>
                </a:solidFill>
                <a:latin typeface="Arial" charset="0"/>
                <a:ea typeface="Arial" charset="0"/>
                <a:cs typeface="Arial" charset="0"/>
              </a:defRPr>
            </a:lvl4pPr>
            <a:lvl5pPr>
              <a:buClr>
                <a:srgbClr val="3359EC"/>
              </a:buClr>
              <a:defRPr b="0" i="0">
                <a:solidFill>
                  <a:srgbClr val="000000"/>
                </a:solidFill>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dirty="0"/>
          </a:p>
        </p:txBody>
      </p:sp>
      <p:sp>
        <p:nvSpPr>
          <p:cNvPr id="7" name="Footer Placeholder 4"/>
          <p:cNvSpPr>
            <a:spLocks noGrp="1"/>
          </p:cNvSpPr>
          <p:nvPr>
            <p:ph type="ftr" sz="quarter" idx="3"/>
          </p:nvPr>
        </p:nvSpPr>
        <p:spPr>
          <a:xfrm>
            <a:off x="3745774" y="6356350"/>
            <a:ext cx="47004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pic>
        <p:nvPicPr>
          <p:cNvPr id="11" name="Picture 10"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21066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le and Content (WHITE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470175"/>
            <a:ext cx="10515600" cy="637198"/>
          </a:xfrm>
        </p:spPr>
        <p:txBody>
          <a:bodyPr>
            <a:noAutofit/>
          </a:bodyPr>
          <a:lstStyle>
            <a:lvl1pPr>
              <a:defRPr sz="3600" b="1" i="0" cap="none" baseline="0">
                <a:solidFill>
                  <a:srgbClr val="000000"/>
                </a:solidFill>
                <a:latin typeface="Arial Black" charset="0"/>
                <a:ea typeface="Arial Black" charset="0"/>
                <a:cs typeface="Arial Black" charset="0"/>
              </a:defRPr>
            </a:lvl1pPr>
          </a:lstStyle>
          <a:p>
            <a:r>
              <a:rPr lang="en-US" dirty="0"/>
              <a:t>Click to Edit Master Title Slide</a:t>
            </a:r>
          </a:p>
        </p:txBody>
      </p:sp>
      <p:sp>
        <p:nvSpPr>
          <p:cNvPr id="7" name="Subtitle 2"/>
          <p:cNvSpPr>
            <a:spLocks noGrp="1"/>
          </p:cNvSpPr>
          <p:nvPr>
            <p:ph type="subTitle" idx="12"/>
          </p:nvPr>
        </p:nvSpPr>
        <p:spPr>
          <a:xfrm>
            <a:off x="838200" y="1107373"/>
            <a:ext cx="10515600" cy="369276"/>
          </a:xfrm>
        </p:spPr>
        <p:txBody>
          <a:bodyPr anchor="ctr"/>
          <a:lstStyle>
            <a:lvl1pPr marL="0" indent="0" algn="l">
              <a:buNone/>
              <a:defRPr sz="2400" b="0" i="1">
                <a:solidFill>
                  <a:srgbClr val="000000"/>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p:cNvSpPr/>
          <p:nvPr userDrawn="1"/>
        </p:nvSpPr>
        <p:spPr>
          <a:xfrm>
            <a:off x="718037" y="1474175"/>
            <a:ext cx="10755926" cy="45719"/>
          </a:xfrm>
          <a:prstGeom prst="rect">
            <a:avLst/>
          </a:prstGeom>
          <a:solidFill>
            <a:srgbClr val="5DD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Regular" charset="0"/>
            </a:endParaRPr>
          </a:p>
        </p:txBody>
      </p:sp>
      <p:sp>
        <p:nvSpPr>
          <p:cNvPr id="6" name="Content Placeholder 2"/>
          <p:cNvSpPr>
            <a:spLocks noGrp="1"/>
          </p:cNvSpPr>
          <p:nvPr>
            <p:ph idx="1"/>
          </p:nvPr>
        </p:nvSpPr>
        <p:spPr>
          <a:xfrm>
            <a:off x="838200" y="1948500"/>
            <a:ext cx="4806696" cy="3890280"/>
          </a:xfrm>
        </p:spPr>
        <p:txBody>
          <a:bodyPr/>
          <a:lstStyle>
            <a:lvl1pPr>
              <a:buClr>
                <a:schemeClr val="bg1">
                  <a:lumMod val="95000"/>
                </a:schemeClr>
              </a:buClr>
              <a:defRPr sz="2400" b="0" i="0">
                <a:solidFill>
                  <a:schemeClr val="bg1"/>
                </a:solidFill>
                <a:latin typeface="Arial" charset="0"/>
                <a:ea typeface="Arial" charset="0"/>
                <a:cs typeface="Arial" charset="0"/>
              </a:defRPr>
            </a:lvl1pPr>
            <a:lvl2pPr>
              <a:buClr>
                <a:schemeClr val="bg1">
                  <a:lumMod val="95000"/>
                </a:schemeClr>
              </a:buClr>
              <a:defRPr sz="2000" b="0" i="0">
                <a:solidFill>
                  <a:schemeClr val="bg1"/>
                </a:solidFill>
                <a:latin typeface="Arial" charset="0"/>
                <a:ea typeface="Arial" charset="0"/>
                <a:cs typeface="Arial" charset="0"/>
              </a:defRPr>
            </a:lvl2pPr>
            <a:lvl3pPr>
              <a:buClr>
                <a:schemeClr val="bg1">
                  <a:lumMod val="95000"/>
                </a:schemeClr>
              </a:buClr>
              <a:defRPr sz="1800" b="0" i="0">
                <a:solidFill>
                  <a:schemeClr val="bg1"/>
                </a:solidFill>
                <a:latin typeface="Arial" charset="0"/>
                <a:ea typeface="Arial" charset="0"/>
                <a:cs typeface="Arial" charset="0"/>
              </a:defRPr>
            </a:lvl3pPr>
            <a:lvl4pPr>
              <a:buClr>
                <a:schemeClr val="bg1">
                  <a:lumMod val="95000"/>
                </a:schemeClr>
              </a:buClr>
              <a:defRPr b="0" i="0">
                <a:solidFill>
                  <a:schemeClr val="bg1"/>
                </a:solidFill>
                <a:latin typeface="Arial" charset="0"/>
                <a:ea typeface="Arial" charset="0"/>
                <a:cs typeface="Arial" charset="0"/>
              </a:defRPr>
            </a:lvl4pPr>
            <a:lvl5pPr>
              <a:buClr>
                <a:schemeClr val="bg1">
                  <a:lumMod val="95000"/>
                </a:schemeClr>
              </a:buClr>
              <a:defRPr b="0" i="0">
                <a:solidFill>
                  <a:schemeClr val="bg1"/>
                </a:solidFill>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dirty="0"/>
          </a:p>
        </p:txBody>
      </p:sp>
      <p:sp>
        <p:nvSpPr>
          <p:cNvPr id="3" name="Footer Placeholder 2"/>
          <p:cNvSpPr>
            <a:spLocks noGrp="1"/>
          </p:cNvSpPr>
          <p:nvPr>
            <p:ph type="ftr" sz="quarter" idx="10"/>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pic>
        <p:nvPicPr>
          <p:cNvPr id="10" name="Picture 9"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121909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cap="all" baseline="0">
                <a:solidFill>
                  <a:srgbClr val="323232"/>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Slide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952" cy="6858000"/>
          </a:xfrm>
          <a:prstGeom prst="rect">
            <a:avLst/>
          </a:prstGeom>
        </p:spPr>
      </p:pic>
      <p:sp>
        <p:nvSpPr>
          <p:cNvPr id="2" name="Title 1"/>
          <p:cNvSpPr>
            <a:spLocks noGrp="1"/>
          </p:cNvSpPr>
          <p:nvPr>
            <p:ph type="title" hasCustomPrompt="1"/>
          </p:nvPr>
        </p:nvSpPr>
        <p:spPr>
          <a:xfrm>
            <a:off x="2042629" y="1885585"/>
            <a:ext cx="6260123" cy="2695208"/>
          </a:xfrm>
        </p:spPr>
        <p:txBody>
          <a:bodyPr anchor="b"/>
          <a:lstStyle>
            <a:lvl1pPr>
              <a:defRPr sz="6000" b="1" i="0" cap="all" baseline="0">
                <a:solidFill>
                  <a:schemeClr val="bg1"/>
                </a:solidFill>
                <a:latin typeface="Arial Black" charset="0"/>
                <a:ea typeface="Arial Black" charset="0"/>
                <a:cs typeface="Arial Black" charset="0"/>
              </a:defRPr>
            </a:lvl1pPr>
          </a:lstStyle>
          <a:p>
            <a:r>
              <a:rPr lang="en-US" dirty="0"/>
              <a:t>CLICK TO EDIT MASTER TITLE STYLE</a:t>
            </a:r>
          </a:p>
        </p:txBody>
      </p:sp>
    </p:spTree>
    <p:extLst>
      <p:ext uri="{BB962C8B-B14F-4D97-AF65-F5344CB8AC3E}">
        <p14:creationId xmlns:p14="http://schemas.microsoft.com/office/powerpoint/2010/main" val="164195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0EA8A-DA75-3443-B9EE-A63E33F4F203}" type="slidenum">
              <a:rPr lang="en-US" smtClean="0"/>
              <a:pPr/>
              <a:t>‹#›</a:t>
            </a:fld>
            <a:endParaRPr lang="en-US" dirty="0"/>
          </a:p>
        </p:txBody>
      </p:sp>
      <p:sp>
        <p:nvSpPr>
          <p:cNvPr id="7" name="Footer Placeholder 4"/>
          <p:cNvSpPr>
            <a:spLocks noGrp="1"/>
          </p:cNvSpPr>
          <p:nvPr>
            <p:ph type="ftr" sz="quarter" idx="3"/>
          </p:nvPr>
        </p:nvSpPr>
        <p:spPr>
          <a:xfrm>
            <a:off x="3745774" y="6356350"/>
            <a:ext cx="47004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pic>
        <p:nvPicPr>
          <p:cNvPr id="4" name="Picture 3"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106461981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1" i="0" cap="all" baseline="0">
                <a:solidFill>
                  <a:srgbClr val="22232F"/>
                </a:solidFill>
                <a:latin typeface="Arial Black" charset="0"/>
                <a:ea typeface="Arial Black" charset="0"/>
                <a:cs typeface="Arial Black" charset="0"/>
              </a:defRPr>
            </a:lvl1pPr>
          </a:lstStyle>
          <a:p>
            <a:r>
              <a:rPr lang="en-US" dirty="0"/>
              <a:t>CLICK TO EDIT MASTER TITLE STYLE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solidFill>
                  <a:srgbClr val="595959"/>
                </a:solidFill>
                <a:latin typeface="Arial" charset="0"/>
                <a:ea typeface="Arial" charset="0"/>
                <a:cs typeface="Arial"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Arial" charset="0"/>
                <a:ea typeface="Arial" charset="0"/>
                <a:cs typeface="Arial"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Slide Number Placeholder 6"/>
          <p:cNvSpPr>
            <a:spLocks noGrp="1"/>
          </p:cNvSpPr>
          <p:nvPr>
            <p:ph type="sldNum" sz="quarter" idx="12"/>
          </p:nvPr>
        </p:nvSpPr>
        <p:spPr/>
        <p:txBody>
          <a:bodyPr/>
          <a:lstStyle>
            <a:lvl1pPr algn="l">
              <a:defRPr/>
            </a:lvl1pPr>
          </a:lstStyle>
          <a:p>
            <a:fld id="{3FDB74AC-D144-DD42-88B1-786F0F2BF277}" type="slidenum">
              <a:rPr lang="en-US" smtClean="0"/>
              <a:pPr/>
              <a:t>‹#›</a:t>
            </a:fld>
            <a:endParaRPr lang="en-US"/>
          </a:p>
        </p:txBody>
      </p:sp>
      <p:sp>
        <p:nvSpPr>
          <p:cNvPr id="9" name="Footer Placeholder 4"/>
          <p:cNvSpPr>
            <a:spLocks noGrp="1"/>
          </p:cNvSpPr>
          <p:nvPr>
            <p:ph type="ftr" sz="quarter" idx="3"/>
          </p:nvPr>
        </p:nvSpPr>
        <p:spPr>
          <a:xfrm>
            <a:off x="3745774" y="6356350"/>
            <a:ext cx="47004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pic>
        <p:nvPicPr>
          <p:cNvPr id="8" name="Picture 7" descr="Level Access Logo" title="Level Access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05535" y="6302169"/>
            <a:ext cx="1048265" cy="419306"/>
          </a:xfrm>
          <a:prstGeom prst="rect">
            <a:avLst/>
          </a:prstGeom>
        </p:spPr>
      </p:pic>
    </p:spTree>
    <p:extLst>
      <p:ext uri="{BB962C8B-B14F-4D97-AF65-F5344CB8AC3E}">
        <p14:creationId xmlns:p14="http://schemas.microsoft.com/office/powerpoint/2010/main" val="4394567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60531" y="6356350"/>
            <a:ext cx="4870938"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2030EA8A-DA75-3443-B9EE-A63E33F4F203}" type="slidenum">
              <a:rPr lang="en-US" smtClean="0"/>
              <a:pPr/>
              <a:t>‹#›</a:t>
            </a:fld>
            <a:endParaRPr lang="en-US" dirty="0"/>
          </a:p>
        </p:txBody>
      </p:sp>
    </p:spTree>
    <p:extLst>
      <p:ext uri="{BB962C8B-B14F-4D97-AF65-F5344CB8AC3E}">
        <p14:creationId xmlns:p14="http://schemas.microsoft.com/office/powerpoint/2010/main" val="206619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8" r:id="rId4"/>
    <p:sldLayoutId id="2147483662" r:id="rId5"/>
    <p:sldLayoutId id="2147483651" r:id="rId6"/>
    <p:sldLayoutId id="2147483659" r:id="rId7"/>
    <p:sldLayoutId id="2147483655" r:id="rId8"/>
    <p:sldLayoutId id="2147483657" r:id="rId9"/>
  </p:sldLayoutIdLst>
  <p:hf hdr="0"/>
  <p:txStyles>
    <p:titleStyle>
      <a:lvl1pPr algn="l" defTabSz="914400" rtl="0" eaLnBrk="1" latinLnBrk="0" hangingPunct="1">
        <a:lnSpc>
          <a:spcPct val="90000"/>
        </a:lnSpc>
        <a:spcBef>
          <a:spcPct val="0"/>
        </a:spcBef>
        <a:buNone/>
        <a:defRPr sz="4400" b="0" i="0" u="none"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rgbClr val="3359EC"/>
        </a:buClr>
        <a:buFont typeface="Arial" charset="0"/>
        <a:buChar char="•"/>
        <a:defRPr sz="2800" kern="1200">
          <a:solidFill>
            <a:srgbClr val="323232"/>
          </a:solidFill>
          <a:latin typeface="Arial" charset="0"/>
          <a:ea typeface="Arial" charset="0"/>
          <a:cs typeface="Arial" charset="0"/>
        </a:defRPr>
      </a:lvl1pPr>
      <a:lvl2pPr marL="685800" indent="-228600" algn="l" defTabSz="914400" rtl="0" eaLnBrk="1" latinLnBrk="0" hangingPunct="1">
        <a:lnSpc>
          <a:spcPct val="90000"/>
        </a:lnSpc>
        <a:spcBef>
          <a:spcPts val="500"/>
        </a:spcBef>
        <a:buClr>
          <a:srgbClr val="3359EC"/>
        </a:buClr>
        <a:buFont typeface="Arial" charset="0"/>
        <a:buChar char="•"/>
        <a:defRPr sz="2400" b="0" i="0" u="none" kern="1200">
          <a:solidFill>
            <a:srgbClr val="323232"/>
          </a:solidFill>
          <a:latin typeface="Arial" charset="0"/>
          <a:ea typeface="Arial" charset="0"/>
          <a:cs typeface="Arial" charset="0"/>
        </a:defRPr>
      </a:lvl2pPr>
      <a:lvl3pPr marL="1143000" indent="-228600" algn="l" defTabSz="914400" rtl="0" eaLnBrk="1" latinLnBrk="0" hangingPunct="1">
        <a:lnSpc>
          <a:spcPct val="90000"/>
        </a:lnSpc>
        <a:spcBef>
          <a:spcPts val="500"/>
        </a:spcBef>
        <a:buClr>
          <a:srgbClr val="3359EC"/>
        </a:buClr>
        <a:buFont typeface="Arial" charset="0"/>
        <a:buChar char="•"/>
        <a:defRPr sz="2000" kern="1200">
          <a:solidFill>
            <a:srgbClr val="323232"/>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3359EC"/>
        </a:buClr>
        <a:buFont typeface="Arial" charset="0"/>
        <a:buChar char="•"/>
        <a:defRPr sz="1800" kern="1200">
          <a:solidFill>
            <a:srgbClr val="323232"/>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3359EC"/>
        </a:buClr>
        <a:buFont typeface="Arial" charset="0"/>
        <a:buChar char="•"/>
        <a:defRPr sz="1800" kern="1200">
          <a:solidFill>
            <a:srgbClr val="323232"/>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hyperlink" Target="https://www.levelaccess.com/blog/" TargetMode="External"/><Relationship Id="rId3" Type="http://schemas.openxmlformats.org/officeDocument/2006/relationships/hyperlink" Target="mailto:Bryan.Garaventa@LevelAccess.com" TargetMode="External"/><Relationship Id="rId7" Type="http://schemas.openxmlformats.org/officeDocument/2006/relationships/hyperlink" Target="https://twitter.com/LevelAccessA11y" TargetMode="External"/><Relationship Id="rId12"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3.jpeg"/><Relationship Id="rId11" Type="http://schemas.openxmlformats.org/officeDocument/2006/relationships/hyperlink" Target="https://www.facebook.com/LevelAccessA11y/" TargetMode="External"/><Relationship Id="rId5" Type="http://schemas.openxmlformats.org/officeDocument/2006/relationships/image" Target="../media/image12.jpg"/><Relationship Id="rId10" Type="http://schemas.openxmlformats.org/officeDocument/2006/relationships/image" Target="../media/image15.jpeg"/><Relationship Id="rId4" Type="http://schemas.openxmlformats.org/officeDocument/2006/relationships/hyperlink" Target="mailto:Terri.Fellers@LevelAccess.com" TargetMode="External"/><Relationship Id="rId9" Type="http://schemas.openxmlformats.org/officeDocument/2006/relationships/hyperlink" Target="https://www.linkedin.com/company/level-access" TargetMode="External"/><Relationship Id="rId14" Type="http://schemas.openxmlformats.org/officeDocument/2006/relationships/hyperlink" Target="https://www.levelaccess.com/csun1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587312" y="1050173"/>
            <a:ext cx="6638150" cy="2571332"/>
          </a:xfrm>
        </p:spPr>
        <p:txBody>
          <a:bodyPr anchor="b">
            <a:noAutofit/>
          </a:bodyPr>
          <a:lstStyle/>
          <a:p>
            <a:r>
              <a:rPr lang="en-US" sz="4400" cap="none" dirty="0">
                <a:solidFill>
                  <a:srgbClr val="000000"/>
                </a:solidFill>
              </a:rPr>
              <a:t>Accessible Cooking with the Instant Pot Using Bluetooth and iPhone Apps</a:t>
            </a:r>
            <a:endParaRPr lang="en-US" sz="4400" dirty="0">
              <a:solidFill>
                <a:srgbClr val="000000"/>
              </a:solidFill>
            </a:endParaRPr>
          </a:p>
        </p:txBody>
      </p:sp>
      <p:sp>
        <p:nvSpPr>
          <p:cNvPr id="11" name="Subtitle 10"/>
          <p:cNvSpPr>
            <a:spLocks noGrp="1"/>
          </p:cNvSpPr>
          <p:nvPr>
            <p:ph type="subTitle" idx="1"/>
          </p:nvPr>
        </p:nvSpPr>
        <p:spPr>
          <a:xfrm>
            <a:off x="4962296" y="3565943"/>
            <a:ext cx="5888182" cy="1655762"/>
          </a:xfrm>
        </p:spPr>
        <p:txBody>
          <a:bodyPr/>
          <a:lstStyle/>
          <a:p>
            <a:r>
              <a:rPr lang="en-US" b="1" dirty="0">
                <a:solidFill>
                  <a:srgbClr val="000000"/>
                </a:solidFill>
              </a:rPr>
              <a:t>Presented By: </a:t>
            </a:r>
          </a:p>
          <a:p>
            <a:r>
              <a:rPr lang="en-US" dirty="0">
                <a:solidFill>
                  <a:srgbClr val="000000"/>
                </a:solidFill>
              </a:rPr>
              <a:t>Bryan Garaventa – Accessibility Fellow &amp;</a:t>
            </a:r>
          </a:p>
          <a:p>
            <a:r>
              <a:rPr lang="en-US" dirty="0">
                <a:solidFill>
                  <a:srgbClr val="000000"/>
                </a:solidFill>
              </a:rPr>
              <a:t>Terri Fellers – Senior Director Services</a:t>
            </a:r>
          </a:p>
        </p:txBody>
      </p:sp>
      <p:sp>
        <p:nvSpPr>
          <p:cNvPr id="5" name="Subtitle 4">
            <a:extLst>
              <a:ext uri="{FF2B5EF4-FFF2-40B4-BE49-F238E27FC236}">
                <a16:creationId xmlns:a16="http://schemas.microsoft.com/office/drawing/2014/main" id="{32777B78-87C9-46C7-A214-617030D53635}"/>
              </a:ext>
            </a:extLst>
          </p:cNvPr>
          <p:cNvSpPr txBox="1">
            <a:spLocks/>
          </p:cNvSpPr>
          <p:nvPr/>
        </p:nvSpPr>
        <p:spPr>
          <a:xfrm>
            <a:off x="4459454" y="5128054"/>
            <a:ext cx="5005821" cy="14457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Arial" charset="0"/>
                <a:ea typeface="Arial" charset="0"/>
                <a:cs typeface="Arial"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Arial" charset="0"/>
                <a:ea typeface="Arial" charset="0"/>
                <a:cs typeface="Arial"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Arial" charset="0"/>
                <a:ea typeface="Arial" charset="0"/>
                <a:cs typeface="Arial"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i="1" dirty="0">
                <a:solidFill>
                  <a:srgbClr val="000000"/>
                </a:solidFill>
              </a:rPr>
              <a:t>CSUN 2018 Assistive</a:t>
            </a:r>
            <a:br>
              <a:rPr lang="en-US" sz="2000" i="1" dirty="0">
                <a:solidFill>
                  <a:srgbClr val="000000"/>
                </a:solidFill>
              </a:rPr>
            </a:br>
            <a:r>
              <a:rPr lang="en-US" sz="2000" i="1" dirty="0">
                <a:solidFill>
                  <a:srgbClr val="000000"/>
                </a:solidFill>
              </a:rPr>
              <a:t>Technology Conference</a:t>
            </a:r>
          </a:p>
          <a:p>
            <a:r>
              <a:rPr lang="en-US" sz="2000" dirty="0">
                <a:solidFill>
                  <a:srgbClr val="000000"/>
                </a:solidFill>
              </a:rPr>
              <a:t>March 22, 2018</a:t>
            </a:r>
          </a:p>
        </p:txBody>
      </p:sp>
    </p:spTree>
    <p:extLst>
      <p:ext uri="{BB962C8B-B14F-4D97-AF65-F5344CB8AC3E}">
        <p14:creationId xmlns:p14="http://schemas.microsoft.com/office/powerpoint/2010/main" val="91517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Eat!</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3" name="Content Placeholder 2"/>
          <p:cNvSpPr>
            <a:spLocks noGrp="1"/>
          </p:cNvSpPr>
          <p:nvPr>
            <p:ph idx="1"/>
          </p:nvPr>
        </p:nvSpPr>
        <p:spPr/>
        <p:txBody>
          <a:bodyPr>
            <a:normAutofit/>
          </a:bodyPr>
          <a:lstStyle/>
          <a:p>
            <a:r>
              <a:rPr lang="en-US" sz="3200" dirty="0"/>
              <a:t>Samples will be provided at the back of the room if you’d like to try Bryan’s recipe</a:t>
            </a:r>
          </a:p>
          <a:p>
            <a:r>
              <a:rPr lang="en-US" sz="3200" b="1" dirty="0"/>
              <a:t>Allergy warning</a:t>
            </a:r>
            <a:r>
              <a:rPr lang="en-US" sz="3200" dirty="0"/>
              <a:t>: Chicken, onions, beer, carrots, mushrooms, hot sauce. </a:t>
            </a:r>
          </a:p>
        </p:txBody>
      </p:sp>
      <p:sp>
        <p:nvSpPr>
          <p:cNvPr id="5" name="Slide Number Placeholder 4"/>
          <p:cNvSpPr>
            <a:spLocks noGrp="1"/>
          </p:cNvSpPr>
          <p:nvPr>
            <p:ph type="sldNum" sz="quarter" idx="4"/>
          </p:nvPr>
        </p:nvSpPr>
        <p:spPr/>
        <p:txBody>
          <a:bodyPr/>
          <a:lstStyle/>
          <a:p>
            <a:fld id="{2030EA8A-DA75-3443-B9EE-A63E33F4F203}" type="slidenum">
              <a:rPr lang="en-US" smtClean="0"/>
              <a:pPr/>
              <a:t>10</a:t>
            </a:fld>
            <a:endParaRPr lang="en-US" dirty="0"/>
          </a:p>
        </p:txBody>
      </p:sp>
      <p:sp>
        <p:nvSpPr>
          <p:cNvPr id="4" name="Footer Placeholder 3"/>
          <p:cNvSpPr>
            <a:spLocks noGrp="1"/>
          </p:cNvSpPr>
          <p:nvPr>
            <p:ph type="ftr" sz="quarter" idx="3"/>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spTree>
    <p:extLst>
      <p:ext uri="{BB962C8B-B14F-4D97-AF65-F5344CB8AC3E}">
        <p14:creationId xmlns:p14="http://schemas.microsoft.com/office/powerpoint/2010/main" val="365927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42629" y="1885585"/>
            <a:ext cx="6260123" cy="2052234"/>
          </a:xfrm>
        </p:spPr>
        <p:txBody>
          <a:bodyPr/>
          <a:lstStyle/>
          <a:p>
            <a:r>
              <a:rPr lang="en-US" dirty="0">
                <a:solidFill>
                  <a:srgbClr val="000000"/>
                </a:solidFill>
              </a:rPr>
              <a:t>Questions?</a:t>
            </a:r>
          </a:p>
        </p:txBody>
      </p:sp>
    </p:spTree>
    <p:extLst>
      <p:ext uri="{BB962C8B-B14F-4D97-AF65-F5344CB8AC3E}">
        <p14:creationId xmlns:p14="http://schemas.microsoft.com/office/powerpoint/2010/main" val="400173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8D43-6A8E-EC49-AD69-E6CEBEA68478}"/>
              </a:ext>
            </a:extLst>
          </p:cNvPr>
          <p:cNvSpPr>
            <a:spLocks noGrp="1"/>
          </p:cNvSpPr>
          <p:nvPr>
            <p:ph type="title"/>
          </p:nvPr>
        </p:nvSpPr>
        <p:spPr/>
        <p:txBody>
          <a:bodyPr/>
          <a:lstStyle/>
          <a:p>
            <a:r>
              <a:rPr lang="en-US" dirty="0"/>
              <a:t>Thank You/ Resources</a:t>
            </a:r>
          </a:p>
        </p:txBody>
      </p:sp>
      <p:sp>
        <p:nvSpPr>
          <p:cNvPr id="3" name="Subtitle 2">
            <a:extLst>
              <a:ext uri="{FF2B5EF4-FFF2-40B4-BE49-F238E27FC236}">
                <a16:creationId xmlns:a16="http://schemas.microsoft.com/office/drawing/2014/main" id="{90D52D85-AF0E-4546-9117-14C35FFFA9B7}"/>
              </a:ext>
            </a:extLst>
          </p:cNvPr>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6" name="Content Placeholder 1">
            <a:extLst>
              <a:ext uri="{FF2B5EF4-FFF2-40B4-BE49-F238E27FC236}">
                <a16:creationId xmlns:a16="http://schemas.microsoft.com/office/drawing/2014/main" id="{69233147-83BE-F448-B9B5-B09303C83505}"/>
              </a:ext>
            </a:extLst>
          </p:cNvPr>
          <p:cNvSpPr txBox="1">
            <a:spLocks/>
          </p:cNvSpPr>
          <p:nvPr/>
        </p:nvSpPr>
        <p:spPr>
          <a:xfrm>
            <a:off x="1004887" y="1690688"/>
            <a:ext cx="5341793" cy="2013211"/>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Aft>
                <a:spcPts val="1200"/>
              </a:spcAft>
              <a:buFont typeface="Arial"/>
              <a:buNone/>
            </a:pPr>
            <a:r>
              <a:rPr lang="en-US" altLang="en-US" b="1" dirty="0">
                <a:solidFill>
                  <a:srgbClr val="000000"/>
                </a:solidFill>
                <a:ea typeface="ＭＳ Ｐゴシック" panose="020B0600070205080204" pitchFamily="34" charset="-128"/>
              </a:rPr>
              <a:t>Contact Us</a:t>
            </a:r>
          </a:p>
        </p:txBody>
      </p:sp>
      <p:pic>
        <p:nvPicPr>
          <p:cNvPr id="22" name="Picture 21" descr="Bryan Garaventa photo">
            <a:extLst>
              <a:ext uri="{FF2B5EF4-FFF2-40B4-BE49-F238E27FC236}">
                <a16:creationId xmlns:a16="http://schemas.microsoft.com/office/drawing/2014/main" id="{4526D26C-7734-9749-A528-F3CE0A760121}"/>
              </a:ext>
            </a:extLst>
          </p:cNvPr>
          <p:cNvPicPr>
            <a:picLocks noChangeAspect="1"/>
          </p:cNvPicPr>
          <p:nvPr/>
        </p:nvPicPr>
        <p:blipFill rotWithShape="1">
          <a:blip r:embed="rId2"/>
          <a:srcRect l="9480" t="1295" r="7887" b="25367"/>
          <a:stretch/>
        </p:blipFill>
        <p:spPr>
          <a:xfrm>
            <a:off x="1044290" y="2190704"/>
            <a:ext cx="1148102" cy="1526365"/>
          </a:xfrm>
          <a:prstGeom prst="rect">
            <a:avLst/>
          </a:prstGeom>
          <a:ln w="12700">
            <a:noFill/>
          </a:ln>
        </p:spPr>
      </p:pic>
      <p:sp>
        <p:nvSpPr>
          <p:cNvPr id="19" name="TextBox 18" descr="Ken Salaets&#13;Director of Global Policy&#13;I/T Industry Council (ITI)">
            <a:extLst>
              <a:ext uri="{FF2B5EF4-FFF2-40B4-BE49-F238E27FC236}">
                <a16:creationId xmlns:a16="http://schemas.microsoft.com/office/drawing/2014/main" id="{94900A6C-CCDD-144E-B06E-C07F8ABA3A62}"/>
              </a:ext>
            </a:extLst>
          </p:cNvPr>
          <p:cNvSpPr txBox="1"/>
          <p:nvPr/>
        </p:nvSpPr>
        <p:spPr>
          <a:xfrm>
            <a:off x="2286911" y="2205969"/>
            <a:ext cx="4044441" cy="590931"/>
          </a:xfrm>
          <a:prstGeom prst="rect">
            <a:avLst/>
          </a:prstGeom>
          <a:noFill/>
        </p:spPr>
        <p:txBody>
          <a:bodyPr wrap="square" rtlCol="0">
            <a:spAutoFit/>
          </a:bodyPr>
          <a:lstStyle/>
          <a:p>
            <a:pPr>
              <a:lnSpc>
                <a:spcPct val="90000"/>
              </a:lnSpc>
            </a:pPr>
            <a:r>
              <a:rPr lang="en-US" b="1" dirty="0">
                <a:solidFill>
                  <a:srgbClr val="323232"/>
                </a:solidFill>
                <a:latin typeface="Arial" charset="0"/>
                <a:ea typeface="Arial" charset="0"/>
                <a:cs typeface="Arial" charset="0"/>
              </a:rPr>
              <a:t>Bryan Garaventa</a:t>
            </a:r>
          </a:p>
          <a:p>
            <a:pPr>
              <a:lnSpc>
                <a:spcPct val="90000"/>
              </a:lnSpc>
            </a:pPr>
            <a:r>
              <a:rPr lang="en-US" dirty="0">
                <a:solidFill>
                  <a:srgbClr val="323232"/>
                </a:solidFill>
                <a:latin typeface="Arial" charset="0"/>
                <a:ea typeface="Arial" charset="0"/>
                <a:cs typeface="Arial" charset="0"/>
                <a:hlinkClick r:id="rId3"/>
              </a:rPr>
              <a:t>Bryan.Garaventa@LevelAccess.com</a:t>
            </a:r>
            <a:r>
              <a:rPr lang="en-US" dirty="0">
                <a:solidFill>
                  <a:srgbClr val="323232"/>
                </a:solidFill>
                <a:latin typeface="Arial" charset="0"/>
                <a:ea typeface="Arial" charset="0"/>
                <a:cs typeface="Arial" charset="0"/>
              </a:rPr>
              <a:t> </a:t>
            </a:r>
          </a:p>
        </p:txBody>
      </p:sp>
      <p:sp>
        <p:nvSpPr>
          <p:cNvPr id="18" name="TextBox 17" descr="Bill Curtis-Davidson&#13;Sr. Director, Strategic Consulting Services&#13;Level Access">
            <a:extLst>
              <a:ext uri="{FF2B5EF4-FFF2-40B4-BE49-F238E27FC236}">
                <a16:creationId xmlns:a16="http://schemas.microsoft.com/office/drawing/2014/main" id="{6E56902F-03D8-F74B-B636-C826A80DD575}"/>
              </a:ext>
            </a:extLst>
          </p:cNvPr>
          <p:cNvSpPr txBox="1"/>
          <p:nvPr/>
        </p:nvSpPr>
        <p:spPr>
          <a:xfrm>
            <a:off x="2286911" y="3972734"/>
            <a:ext cx="4576520" cy="590931"/>
          </a:xfrm>
          <a:prstGeom prst="rect">
            <a:avLst/>
          </a:prstGeom>
          <a:noFill/>
        </p:spPr>
        <p:txBody>
          <a:bodyPr wrap="square" rtlCol="0" anchor="t">
            <a:spAutoFit/>
          </a:bodyPr>
          <a:lstStyle/>
          <a:p>
            <a:pPr>
              <a:lnSpc>
                <a:spcPct val="90000"/>
              </a:lnSpc>
            </a:pPr>
            <a:r>
              <a:rPr lang="en-US" b="1" dirty="0">
                <a:solidFill>
                  <a:srgbClr val="000000"/>
                </a:solidFill>
                <a:latin typeface="Arial" charset="0"/>
                <a:ea typeface="Arial" charset="0"/>
                <a:cs typeface="Arial" charset="0"/>
              </a:rPr>
              <a:t>Terri Fellers</a:t>
            </a:r>
          </a:p>
          <a:p>
            <a:pPr>
              <a:lnSpc>
                <a:spcPct val="90000"/>
              </a:lnSpc>
            </a:pPr>
            <a:r>
              <a:rPr lang="en-US" dirty="0">
                <a:solidFill>
                  <a:srgbClr val="000000"/>
                </a:solidFill>
                <a:latin typeface="Arial" charset="0"/>
                <a:ea typeface="Arial" charset="0"/>
                <a:cs typeface="Arial" charset="0"/>
                <a:hlinkClick r:id="rId4"/>
              </a:rPr>
              <a:t>Terri.Fellers@LevelAccess.com</a:t>
            </a:r>
            <a:r>
              <a:rPr lang="en-US" dirty="0">
                <a:solidFill>
                  <a:srgbClr val="000000"/>
                </a:solidFill>
                <a:latin typeface="Arial" charset="0"/>
                <a:ea typeface="Arial" charset="0"/>
                <a:cs typeface="Arial" charset="0"/>
              </a:rPr>
              <a:t> </a:t>
            </a:r>
          </a:p>
        </p:txBody>
      </p:sp>
      <p:pic>
        <p:nvPicPr>
          <p:cNvPr id="17" name="Picture 16" descr="Terri Fellers photo">
            <a:extLst>
              <a:ext uri="{FF2B5EF4-FFF2-40B4-BE49-F238E27FC236}">
                <a16:creationId xmlns:a16="http://schemas.microsoft.com/office/drawing/2014/main" id="{B519B8A4-E7F2-464A-8D1E-881BD05D90E6}"/>
              </a:ext>
            </a:extLst>
          </p:cNvPr>
          <p:cNvPicPr>
            <a:picLocks noChangeAspect="1"/>
          </p:cNvPicPr>
          <p:nvPr/>
        </p:nvPicPr>
        <p:blipFill rotWithShape="1">
          <a:blip r:embed="rId5"/>
          <a:srcRect l="7490" t="2002" r="10029" b="25102"/>
          <a:stretch/>
        </p:blipFill>
        <p:spPr>
          <a:xfrm>
            <a:off x="1044290" y="3875482"/>
            <a:ext cx="1166475" cy="1546362"/>
          </a:xfrm>
          <a:prstGeom prst="rect">
            <a:avLst/>
          </a:prstGeom>
          <a:ln w="12700">
            <a:noFill/>
          </a:ln>
        </p:spPr>
      </p:pic>
      <p:sp>
        <p:nvSpPr>
          <p:cNvPr id="8" name="Content Placeholder 2">
            <a:extLst>
              <a:ext uri="{FF2B5EF4-FFF2-40B4-BE49-F238E27FC236}">
                <a16:creationId xmlns:a16="http://schemas.microsoft.com/office/drawing/2014/main" id="{F76BD8CF-1062-7749-A95A-DBBBE4D08E38}"/>
              </a:ext>
            </a:extLst>
          </p:cNvPr>
          <p:cNvSpPr txBox="1">
            <a:spLocks/>
          </p:cNvSpPr>
          <p:nvPr/>
        </p:nvSpPr>
        <p:spPr>
          <a:xfrm>
            <a:off x="6701050" y="1690688"/>
            <a:ext cx="4543213" cy="4800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Aft>
                <a:spcPts val="1200"/>
              </a:spcAft>
              <a:buFont typeface="Arial"/>
              <a:buNone/>
              <a:defRPr/>
            </a:pPr>
            <a:r>
              <a:rPr lang="en-US" b="1" dirty="0">
                <a:solidFill>
                  <a:srgbClr val="000000"/>
                </a:solidFill>
              </a:rPr>
              <a:t>Follow Us</a:t>
            </a:r>
          </a:p>
          <a:p>
            <a:pPr marL="0" indent="0">
              <a:buFont typeface="Arial"/>
              <a:buNone/>
              <a:defRPr/>
            </a:pPr>
            <a:endParaRPr lang="en-US" dirty="0">
              <a:solidFill>
                <a:srgbClr val="000000"/>
              </a:solidFill>
            </a:endParaRPr>
          </a:p>
          <a:p>
            <a:pPr marL="0" indent="0">
              <a:buFont typeface="Arial"/>
              <a:buNone/>
              <a:defRPr/>
            </a:pPr>
            <a:endParaRPr lang="en-US" dirty="0">
              <a:solidFill>
                <a:srgbClr val="000000"/>
              </a:solidFill>
            </a:endParaRPr>
          </a:p>
        </p:txBody>
      </p:sp>
      <p:pic>
        <p:nvPicPr>
          <p:cNvPr id="9" name="Picture 3" descr="Twitter logo">
            <a:extLst>
              <a:ext uri="{FF2B5EF4-FFF2-40B4-BE49-F238E27FC236}">
                <a16:creationId xmlns:a16="http://schemas.microsoft.com/office/drawing/2014/main" id="{4509F08E-A63E-3343-8010-938DF3E690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837218" y="2224088"/>
            <a:ext cx="8461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6824072-30DE-4E4A-9D0B-D15BB3553DC3}"/>
              </a:ext>
            </a:extLst>
          </p:cNvPr>
          <p:cNvSpPr txBox="1">
            <a:spLocks noChangeArrowheads="1"/>
          </p:cNvSpPr>
          <p:nvPr/>
        </p:nvSpPr>
        <p:spPr bwMode="auto">
          <a:xfrm>
            <a:off x="8005618" y="2313610"/>
            <a:ext cx="2787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solidFill>
                  <a:srgbClr val="000000"/>
                </a:solidFill>
                <a:cs typeface="Arial" panose="020B0604020202020204" pitchFamily="34" charset="0"/>
                <a:hlinkClick r:id="rId7"/>
              </a:rPr>
              <a:t>@LevelAccessA11y</a:t>
            </a:r>
            <a:endParaRPr lang="en-US" altLang="en-US" sz="1800" dirty="0">
              <a:solidFill>
                <a:srgbClr val="000000"/>
              </a:solidFill>
              <a:cs typeface="Arial" panose="020B0604020202020204" pitchFamily="34" charset="0"/>
            </a:endParaRPr>
          </a:p>
          <a:p>
            <a:pPr eaLnBrk="1" hangingPunct="1">
              <a:spcBef>
                <a:spcPct val="0"/>
              </a:spcBef>
              <a:buFontTx/>
              <a:buNone/>
            </a:pPr>
            <a:endParaRPr lang="en-US" altLang="en-US" sz="1800" dirty="0">
              <a:solidFill>
                <a:srgbClr val="000000"/>
              </a:solidFill>
              <a:cs typeface="Arial" panose="020B0604020202020204" pitchFamily="34" charset="0"/>
            </a:endParaRPr>
          </a:p>
        </p:txBody>
      </p:sp>
      <p:pic>
        <p:nvPicPr>
          <p:cNvPr id="11" name="Picture 10" descr="LinkedIn logo">
            <a:extLst>
              <a:ext uri="{FF2B5EF4-FFF2-40B4-BE49-F238E27FC236}">
                <a16:creationId xmlns:a16="http://schemas.microsoft.com/office/drawing/2014/main" id="{6C7B3BA9-C1AB-A043-900B-922CF94A19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6916593" y="31321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F63594AE-0233-894A-859E-E42642A3EBE0}"/>
              </a:ext>
            </a:extLst>
          </p:cNvPr>
          <p:cNvSpPr txBox="1">
            <a:spLocks noChangeArrowheads="1"/>
          </p:cNvSpPr>
          <p:nvPr/>
        </p:nvSpPr>
        <p:spPr bwMode="auto">
          <a:xfrm>
            <a:off x="8005618" y="3306985"/>
            <a:ext cx="2668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solidFill>
                  <a:srgbClr val="000000"/>
                </a:solidFill>
                <a:cs typeface="Arial" panose="020B0604020202020204" pitchFamily="34" charset="0"/>
                <a:hlinkClick r:id="rId9"/>
              </a:rPr>
              <a:t>Level-Access</a:t>
            </a:r>
            <a:endParaRPr lang="en-US" altLang="en-US" sz="1800" dirty="0">
              <a:solidFill>
                <a:srgbClr val="000000"/>
              </a:solidFill>
              <a:cs typeface="Arial" panose="020B0604020202020204" pitchFamily="34" charset="0"/>
            </a:endParaRPr>
          </a:p>
          <a:p>
            <a:pPr eaLnBrk="1" hangingPunct="1">
              <a:spcBef>
                <a:spcPct val="0"/>
              </a:spcBef>
              <a:buFontTx/>
              <a:buNone/>
            </a:pPr>
            <a:endParaRPr lang="en-US" altLang="en-US" sz="1800" dirty="0">
              <a:solidFill>
                <a:srgbClr val="000000"/>
              </a:solidFill>
              <a:cs typeface="Arial" panose="020B0604020202020204" pitchFamily="34" charset="0"/>
            </a:endParaRPr>
          </a:p>
        </p:txBody>
      </p:sp>
      <p:pic>
        <p:nvPicPr>
          <p:cNvPr id="13" name="Picture 7" descr="Facebook logo">
            <a:extLst>
              <a:ext uri="{FF2B5EF4-FFF2-40B4-BE49-F238E27FC236}">
                <a16:creationId xmlns:a16="http://schemas.microsoft.com/office/drawing/2014/main" id="{DB4E88A9-0F87-DE4F-AD4C-F9BD78CF25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auto">
          <a:xfrm>
            <a:off x="6916593" y="4173539"/>
            <a:ext cx="80168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1">
            <a:extLst>
              <a:ext uri="{FF2B5EF4-FFF2-40B4-BE49-F238E27FC236}">
                <a16:creationId xmlns:a16="http://schemas.microsoft.com/office/drawing/2014/main" id="{AA0D707A-8472-5B4A-8408-46978AB823F4}"/>
              </a:ext>
            </a:extLst>
          </p:cNvPr>
          <p:cNvSpPr txBox="1">
            <a:spLocks noChangeArrowheads="1"/>
          </p:cNvSpPr>
          <p:nvPr/>
        </p:nvSpPr>
        <p:spPr bwMode="auto">
          <a:xfrm>
            <a:off x="8005618" y="4236481"/>
            <a:ext cx="2722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hlinkClick r:id="rId11"/>
              </a:rPr>
              <a:t>Level Access</a:t>
            </a:r>
            <a:endParaRPr lang="en-US" altLang="en-US" sz="1800" dirty="0"/>
          </a:p>
        </p:txBody>
      </p:sp>
      <p:pic>
        <p:nvPicPr>
          <p:cNvPr id="15" name="Picture 3" descr="WordPress logo">
            <a:extLst>
              <a:ext uri="{FF2B5EF4-FFF2-40B4-BE49-F238E27FC236}">
                <a16:creationId xmlns:a16="http://schemas.microsoft.com/office/drawing/2014/main" id="{2DAA7F9C-EAA1-3146-A5B4-DBDEE900026D}"/>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902306" y="5108576"/>
            <a:ext cx="925512" cy="92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3">
            <a:extLst>
              <a:ext uri="{FF2B5EF4-FFF2-40B4-BE49-F238E27FC236}">
                <a16:creationId xmlns:a16="http://schemas.microsoft.com/office/drawing/2014/main" id="{04E50B23-85B1-854A-8731-2EF9D7A7E117}"/>
              </a:ext>
            </a:extLst>
          </p:cNvPr>
          <p:cNvSpPr txBox="1">
            <a:spLocks noChangeArrowheads="1"/>
          </p:cNvSpPr>
          <p:nvPr/>
        </p:nvSpPr>
        <p:spPr bwMode="auto">
          <a:xfrm>
            <a:off x="8005618" y="5351601"/>
            <a:ext cx="30529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None/>
            </a:pPr>
            <a:r>
              <a:rPr lang="en-US" altLang="en-US" sz="1800" dirty="0">
                <a:solidFill>
                  <a:srgbClr val="000000"/>
                </a:solidFill>
                <a:cs typeface="Arial" panose="020B0604020202020204" pitchFamily="34" charset="0"/>
                <a:hlinkClick r:id="rId13"/>
              </a:rPr>
              <a:t>Level Access Blog</a:t>
            </a:r>
            <a:endParaRPr lang="en-US" altLang="en-US" sz="1800" dirty="0">
              <a:solidFill>
                <a:srgbClr val="000000"/>
              </a:solidFill>
              <a:cs typeface="Arial" panose="020B0604020202020204" pitchFamily="34" charset="0"/>
            </a:endParaRPr>
          </a:p>
          <a:p>
            <a:pPr>
              <a:spcBef>
                <a:spcPct val="0"/>
              </a:spcBef>
              <a:buNone/>
            </a:pPr>
            <a:endParaRPr lang="en-US" altLang="en-US" sz="1800" dirty="0">
              <a:solidFill>
                <a:srgbClr val="000000"/>
              </a:solidFill>
              <a:cs typeface="Arial" panose="020B0604020202020204" pitchFamily="34" charset="0"/>
            </a:endParaRPr>
          </a:p>
        </p:txBody>
      </p:sp>
      <p:sp>
        <p:nvSpPr>
          <p:cNvPr id="4" name="Slide Number Placeholder 3">
            <a:extLst>
              <a:ext uri="{FF2B5EF4-FFF2-40B4-BE49-F238E27FC236}">
                <a16:creationId xmlns:a16="http://schemas.microsoft.com/office/drawing/2014/main" id="{EFBCC2AD-7FB8-4D43-B321-B1B8C5F1A20D}"/>
              </a:ext>
            </a:extLst>
          </p:cNvPr>
          <p:cNvSpPr>
            <a:spLocks noGrp="1"/>
          </p:cNvSpPr>
          <p:nvPr>
            <p:ph type="sldNum" sz="quarter" idx="4"/>
          </p:nvPr>
        </p:nvSpPr>
        <p:spPr/>
        <p:txBody>
          <a:bodyPr/>
          <a:lstStyle/>
          <a:p>
            <a:fld id="{2030EA8A-DA75-3443-B9EE-A63E33F4F203}" type="slidenum">
              <a:rPr lang="en-US" smtClean="0"/>
              <a:pPr/>
              <a:t>12</a:t>
            </a:fld>
            <a:endParaRPr lang="en-US" dirty="0"/>
          </a:p>
        </p:txBody>
      </p:sp>
      <p:sp>
        <p:nvSpPr>
          <p:cNvPr id="5" name="Footer Placeholder 4">
            <a:extLst>
              <a:ext uri="{FF2B5EF4-FFF2-40B4-BE49-F238E27FC236}">
                <a16:creationId xmlns:a16="http://schemas.microsoft.com/office/drawing/2014/main" id="{E4FA0440-DF6B-3D45-A50B-E86C931A5AF6}"/>
              </a:ext>
            </a:extLst>
          </p:cNvPr>
          <p:cNvSpPr>
            <a:spLocks noGrp="1"/>
          </p:cNvSpPr>
          <p:nvPr>
            <p:ph type="ftr" sz="quarter" idx="3"/>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sp>
        <p:nvSpPr>
          <p:cNvPr id="7" name="Rectangle 6">
            <a:extLst>
              <a:ext uri="{FF2B5EF4-FFF2-40B4-BE49-F238E27FC236}">
                <a16:creationId xmlns:a16="http://schemas.microsoft.com/office/drawing/2014/main" id="{B85F7E94-DC0A-664F-B599-D904DC34A0AC}"/>
              </a:ext>
            </a:extLst>
          </p:cNvPr>
          <p:cNvSpPr/>
          <p:nvPr/>
        </p:nvSpPr>
        <p:spPr>
          <a:xfrm>
            <a:off x="810227" y="6093992"/>
            <a:ext cx="7034041" cy="338554"/>
          </a:xfrm>
          <a:prstGeom prst="rect">
            <a:avLst/>
          </a:prstGeom>
        </p:spPr>
        <p:txBody>
          <a:bodyPr wrap="none">
            <a:spAutoFit/>
          </a:bodyPr>
          <a:lstStyle/>
          <a:p>
            <a:r>
              <a:rPr lang="en-US" sz="1600" i="1" dirty="0">
                <a:solidFill>
                  <a:srgbClr val="000000"/>
                </a:solidFill>
              </a:rPr>
              <a:t>Slide Deck Available for Download at: </a:t>
            </a:r>
            <a:r>
              <a:rPr lang="en-US" sz="1600" i="1" dirty="0">
                <a:solidFill>
                  <a:srgbClr val="000000"/>
                </a:solidFill>
                <a:hlinkClick r:id="rId14"/>
              </a:rPr>
              <a:t>https://www.levelaccess.com/csun18/</a:t>
            </a:r>
            <a:endParaRPr lang="en-US" sz="1600" i="1" dirty="0">
              <a:solidFill>
                <a:srgbClr val="000000"/>
              </a:solidFill>
            </a:endParaRPr>
          </a:p>
        </p:txBody>
      </p:sp>
    </p:spTree>
    <p:extLst>
      <p:ext uri="{BB962C8B-B14F-4D97-AF65-F5344CB8AC3E}">
        <p14:creationId xmlns:p14="http://schemas.microsoft.com/office/powerpoint/2010/main" val="13456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3" name="Content Placeholder 2"/>
          <p:cNvSpPr>
            <a:spLocks noGrp="1"/>
          </p:cNvSpPr>
          <p:nvPr>
            <p:ph idx="1"/>
          </p:nvPr>
        </p:nvSpPr>
        <p:spPr/>
        <p:txBody>
          <a:bodyPr>
            <a:normAutofit/>
          </a:bodyPr>
          <a:lstStyle/>
          <a:p>
            <a:r>
              <a:rPr lang="en-US" sz="3200" dirty="0"/>
              <a:t>Raffle rules</a:t>
            </a:r>
          </a:p>
          <a:p>
            <a:r>
              <a:rPr lang="en-US" sz="3200" dirty="0"/>
              <a:t>Let’s cook</a:t>
            </a:r>
          </a:p>
          <a:p>
            <a:r>
              <a:rPr lang="en-US" sz="3200" dirty="0"/>
              <a:t>iPhone Helper Apps</a:t>
            </a:r>
          </a:p>
          <a:p>
            <a:r>
              <a:rPr lang="en-US" sz="3200" dirty="0"/>
              <a:t>Instant Pot Smart60 Bluetooth Programmable Pressure Cooker</a:t>
            </a:r>
          </a:p>
          <a:p>
            <a:r>
              <a:rPr lang="en-US" sz="3200" dirty="0"/>
              <a:t>Recipe</a:t>
            </a:r>
          </a:p>
          <a:p>
            <a:r>
              <a:rPr lang="en-US" sz="3200" dirty="0"/>
              <a:t>Raffle time!</a:t>
            </a:r>
          </a:p>
          <a:p>
            <a:r>
              <a:rPr lang="en-US" sz="3200" dirty="0"/>
              <a:t>Let’s eat!</a:t>
            </a:r>
          </a:p>
          <a:p>
            <a:pPr marL="228600" lvl="1"/>
            <a:endParaRPr lang="en-US" sz="3200" dirty="0"/>
          </a:p>
        </p:txBody>
      </p:sp>
      <p:sp>
        <p:nvSpPr>
          <p:cNvPr id="5" name="Slide Number Placeholder 4"/>
          <p:cNvSpPr>
            <a:spLocks noGrp="1"/>
          </p:cNvSpPr>
          <p:nvPr>
            <p:ph type="sldNum" sz="quarter" idx="4"/>
          </p:nvPr>
        </p:nvSpPr>
        <p:spPr/>
        <p:txBody>
          <a:bodyPr/>
          <a:lstStyle/>
          <a:p>
            <a:fld id="{2030EA8A-DA75-3443-B9EE-A63E33F4F203}"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spTree>
    <p:extLst>
      <p:ext uri="{BB962C8B-B14F-4D97-AF65-F5344CB8AC3E}">
        <p14:creationId xmlns:p14="http://schemas.microsoft.com/office/powerpoint/2010/main" val="34018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Raffle Rules</a:t>
            </a:r>
          </a:p>
        </p:txBody>
      </p:sp>
      <p:sp>
        <p:nvSpPr>
          <p:cNvPr id="8" name="Subtitle 7"/>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7" name="Content Placeholder 6"/>
          <p:cNvSpPr>
            <a:spLocks noGrp="1"/>
          </p:cNvSpPr>
          <p:nvPr>
            <p:ph idx="1"/>
          </p:nvPr>
        </p:nvSpPr>
        <p:spPr/>
        <p:txBody>
          <a:bodyPr>
            <a:noAutofit/>
          </a:bodyPr>
          <a:lstStyle/>
          <a:p>
            <a:r>
              <a:rPr lang="en-US" dirty="0"/>
              <a:t>You must be present to win</a:t>
            </a:r>
          </a:p>
          <a:p>
            <a:r>
              <a:rPr lang="en-US" dirty="0"/>
              <a:t>Level Access helpers are walking around collecting business cards as entries for the raffle</a:t>
            </a:r>
          </a:p>
          <a:p>
            <a:r>
              <a:rPr lang="en-US" dirty="0"/>
              <a:t>If you do not have a business card, let one of them know, we have blanks that you can fill out. We can assist in filling them out if you need it</a:t>
            </a:r>
          </a:p>
          <a:p>
            <a:r>
              <a:rPr lang="en-US" dirty="0"/>
              <a:t>We’ll draw a name for the winner of the Smart60 Bluetooth cooker at the end of the presentation</a:t>
            </a:r>
          </a:p>
          <a:p>
            <a:r>
              <a:rPr lang="en-US" dirty="0"/>
              <a:t>If you are the winner we will get your address and ship the pot directly to you via FedEx.</a:t>
            </a:r>
          </a:p>
          <a:p>
            <a:pPr>
              <a:buNone/>
            </a:pPr>
            <a:endParaRPr lang="en-US" dirty="0"/>
          </a:p>
        </p:txBody>
      </p:sp>
      <p:sp>
        <p:nvSpPr>
          <p:cNvPr id="5" name="Slide Number Placeholder 4"/>
          <p:cNvSpPr>
            <a:spLocks noGrp="1"/>
          </p:cNvSpPr>
          <p:nvPr>
            <p:ph type="sldNum" sz="quarter" idx="4"/>
          </p:nvPr>
        </p:nvSpPr>
        <p:spPr/>
        <p:txBody>
          <a:bodyPr/>
          <a:lstStyle/>
          <a:p>
            <a:fld id="{2030EA8A-DA75-3443-B9EE-A63E33F4F203}" type="slidenum">
              <a:rPr lang="en-US" smtClean="0">
                <a:solidFill>
                  <a:srgbClr val="595959"/>
                </a:solidFill>
              </a:rPr>
              <a:pPr/>
              <a:t>3</a:t>
            </a:fld>
            <a:endParaRPr lang="en-US" dirty="0">
              <a:solidFill>
                <a:srgbClr val="595959"/>
              </a:solidFill>
            </a:endParaRPr>
          </a:p>
        </p:txBody>
      </p:sp>
      <p:sp>
        <p:nvSpPr>
          <p:cNvPr id="4" name="Footer Placeholder 3"/>
          <p:cNvSpPr>
            <a:spLocks noGrp="1"/>
          </p:cNvSpPr>
          <p:nvPr>
            <p:ph type="ftr" sz="quarter" idx="3"/>
          </p:nvPr>
        </p:nvSpPr>
        <p:spPr/>
        <p:txBody>
          <a:body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69681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Audit Helper Apps</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3" name="Content Placeholder 2"/>
          <p:cNvSpPr>
            <a:spLocks noGrp="1"/>
          </p:cNvSpPr>
          <p:nvPr>
            <p:ph idx="1"/>
          </p:nvPr>
        </p:nvSpPr>
        <p:spPr/>
        <p:txBody>
          <a:bodyPr/>
          <a:lstStyle/>
          <a:p>
            <a:r>
              <a:rPr lang="en-US" sz="3200" dirty="0"/>
              <a:t>Seeing AI</a:t>
            </a:r>
          </a:p>
          <a:p>
            <a:pPr lvl="1">
              <a:spcBef>
                <a:spcPts val="1000"/>
              </a:spcBef>
            </a:pPr>
            <a:r>
              <a:rPr lang="en-US" sz="2800" dirty="0"/>
              <a:t>A free app that narrates the world around you. Designed for the low-vision community, this research project harnesses the power of AI to describe people, text and objects</a:t>
            </a:r>
          </a:p>
          <a:p>
            <a:pPr lvl="1">
              <a:spcBef>
                <a:spcPts val="1000"/>
              </a:spcBef>
            </a:pPr>
            <a:r>
              <a:rPr lang="en-US" sz="2800" dirty="0"/>
              <a:t>Bryan uses this app to scan barcodes on ingredients in his kitchen as he’s cooking</a:t>
            </a:r>
          </a:p>
        </p:txBody>
      </p:sp>
      <p:sp>
        <p:nvSpPr>
          <p:cNvPr id="5" name="Slide Number Placeholder 4"/>
          <p:cNvSpPr>
            <a:spLocks noGrp="1"/>
          </p:cNvSpPr>
          <p:nvPr>
            <p:ph type="sldNum" sz="quarter" idx="4"/>
          </p:nvPr>
        </p:nvSpPr>
        <p:spPr/>
        <p:txBody>
          <a:bodyPr/>
          <a:lstStyle/>
          <a:p>
            <a:fld id="{2030EA8A-DA75-3443-B9EE-A63E33F4F203}"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spTree>
    <p:extLst>
      <p:ext uri="{BB962C8B-B14F-4D97-AF65-F5344CB8AC3E}">
        <p14:creationId xmlns:p14="http://schemas.microsoft.com/office/powerpoint/2010/main" val="356680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dirty="0"/>
              <a:t>Instant Pot Smart60 Bluetooth Pressure Cooker</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15" name="Content Placeholder 14">
            <a:extLst>
              <a:ext uri="{FF2B5EF4-FFF2-40B4-BE49-F238E27FC236}">
                <a16:creationId xmlns:a16="http://schemas.microsoft.com/office/drawing/2014/main" id="{5B785B42-86EB-4533-AE16-6E24308AD5C3}"/>
              </a:ext>
            </a:extLst>
          </p:cNvPr>
          <p:cNvSpPr>
            <a:spLocks noGrp="1"/>
          </p:cNvSpPr>
          <p:nvPr>
            <p:ph idx="1"/>
          </p:nvPr>
        </p:nvSpPr>
        <p:spPr>
          <a:xfrm>
            <a:off x="694040" y="1642464"/>
            <a:ext cx="6067707" cy="4532801"/>
          </a:xfrm>
        </p:spPr>
        <p:txBody>
          <a:bodyPr>
            <a:normAutofit/>
          </a:bodyPr>
          <a:lstStyle/>
          <a:p>
            <a:r>
              <a:rPr lang="en-US" sz="2400" dirty="0"/>
              <a:t>Instant Pot Smart60 is a multi-functional fully-programmable </a:t>
            </a:r>
            <a:r>
              <a:rPr lang="en-US" sz="2400" dirty="0" err="1"/>
              <a:t>Smartcooker</a:t>
            </a:r>
            <a:r>
              <a:rPr lang="en-US" sz="2400" dirty="0"/>
              <a:t> combining the benefits of a Pressure Cooker, Slow Cooker, Rice Cooker, Porridge Maker, Steamer, </a:t>
            </a:r>
            <a:r>
              <a:rPr lang="en-US" sz="2400" dirty="0" err="1"/>
              <a:t>Saute</a:t>
            </a:r>
            <a:r>
              <a:rPr lang="en-US" sz="2400" dirty="0"/>
              <a:t> Pan, Yogurt Maker, Food Warmer and more.</a:t>
            </a:r>
          </a:p>
          <a:p>
            <a:r>
              <a:rPr lang="en-US" sz="2400" dirty="0"/>
              <a:t>Free iOS and Android app can be downloaded iTunes App Store and Google Play.</a:t>
            </a:r>
          </a:p>
          <a:p>
            <a:r>
              <a:rPr lang="en-US" sz="2400" dirty="0"/>
              <a:t>App allows the cooker’s functionalities to be expanded and recipe scripts can be shared with friends.</a:t>
            </a:r>
          </a:p>
        </p:txBody>
      </p:sp>
      <p:pic>
        <p:nvPicPr>
          <p:cNvPr id="10" name="Picture 9" descr="semi transparent color box used as a style accent to the photo on the slide "/>
          <p:cNvPicPr>
            <a:picLocks noChangeAspect="1"/>
          </p:cNvPicPr>
          <p:nvPr/>
        </p:nvPicPr>
        <p:blipFill>
          <a:blip r:embed="rId3" cstate="screen">
            <a:alphaModFix amt="52000"/>
            <a:extLst>
              <a:ext uri="{BEBA8EAE-BF5A-486C-A8C5-ECC9F3942E4B}">
                <a14:imgProps xmlns:a14="http://schemas.microsoft.com/office/drawing/2010/main">
                  <a14:imgLayer r:embed="rId4">
                    <a14:imgEffect>
                      <a14:colorTemperature colorTemp="2551"/>
                    </a14:imgEffect>
                    <a14:imgEffect>
                      <a14:saturation sat="269000"/>
                    </a14:imgEffect>
                  </a14:imgLayer>
                </a14:imgProps>
              </a:ext>
              <a:ext uri="{28A0092B-C50C-407E-A947-70E740481C1C}">
                <a14:useLocalDpi xmlns:a14="http://schemas.microsoft.com/office/drawing/2010/main"/>
              </a:ext>
            </a:extLst>
          </a:blip>
          <a:stretch>
            <a:fillRect/>
          </a:stretch>
        </p:blipFill>
        <p:spPr>
          <a:xfrm>
            <a:off x="7040401" y="2473109"/>
            <a:ext cx="3474720" cy="2871512"/>
          </a:xfrm>
          <a:prstGeom prst="rect">
            <a:avLst/>
          </a:prstGeom>
          <a:effectLst/>
        </p:spPr>
      </p:pic>
      <p:sp>
        <p:nvSpPr>
          <p:cNvPr id="9" name="Rectangle 8" descr="color box used as a style accent to the photo on the slide "/>
          <p:cNvSpPr/>
          <p:nvPr/>
        </p:nvSpPr>
        <p:spPr>
          <a:xfrm>
            <a:off x="7594588" y="1851908"/>
            <a:ext cx="3639860" cy="2970154"/>
          </a:xfrm>
          <a:prstGeom prst="rect">
            <a:avLst/>
          </a:prstGeom>
          <a:solidFill>
            <a:srgbClr val="335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nstant Pot Smart60 Bluetooth Pressure Cooker">
            <a:extLst>
              <a:ext uri="{FF2B5EF4-FFF2-40B4-BE49-F238E27FC236}">
                <a16:creationId xmlns:a16="http://schemas.microsoft.com/office/drawing/2014/main" id="{A317BE1E-8BD6-40D7-B6A3-3A9EE5D013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888" y="2307294"/>
            <a:ext cx="3261908" cy="26102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2030EA8A-DA75-3443-B9EE-A63E33F4F203}"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45826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 Pot iOS App</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15" name="Content Placeholder 14">
            <a:extLst>
              <a:ext uri="{FF2B5EF4-FFF2-40B4-BE49-F238E27FC236}">
                <a16:creationId xmlns:a16="http://schemas.microsoft.com/office/drawing/2014/main" id="{5B785B42-86EB-4533-AE16-6E24308AD5C3}"/>
              </a:ext>
            </a:extLst>
          </p:cNvPr>
          <p:cNvSpPr>
            <a:spLocks noGrp="1"/>
          </p:cNvSpPr>
          <p:nvPr>
            <p:ph idx="1"/>
          </p:nvPr>
        </p:nvSpPr>
        <p:spPr>
          <a:xfrm>
            <a:off x="694040" y="1642464"/>
            <a:ext cx="5853065" cy="4532801"/>
          </a:xfrm>
        </p:spPr>
        <p:txBody>
          <a:bodyPr>
            <a:normAutofit/>
          </a:bodyPr>
          <a:lstStyle/>
          <a:p>
            <a:r>
              <a:rPr lang="en-US" sz="3200" dirty="0"/>
              <a:t>Works with the Smart60 cooker</a:t>
            </a:r>
          </a:p>
          <a:p>
            <a:r>
              <a:rPr lang="en-US" sz="3200" dirty="0"/>
              <a:t>Allows you to control and monitor the cooker wirelessly via Bluetooth connection</a:t>
            </a:r>
          </a:p>
          <a:p>
            <a:r>
              <a:rPr lang="en-US" sz="3200" dirty="0"/>
              <a:t>Comes with a collection of recipes</a:t>
            </a:r>
          </a:p>
          <a:p>
            <a:r>
              <a:rPr lang="en-US" sz="3200" dirty="0"/>
              <a:t>Timer functionality</a:t>
            </a:r>
          </a:p>
        </p:txBody>
      </p:sp>
      <p:pic>
        <p:nvPicPr>
          <p:cNvPr id="10" name="Picture 9" descr="semi transparent color box used as a style accent to the photo on the slide "/>
          <p:cNvPicPr>
            <a:picLocks noChangeAspect="1"/>
          </p:cNvPicPr>
          <p:nvPr/>
        </p:nvPicPr>
        <p:blipFill>
          <a:blip r:embed="rId3" cstate="screen">
            <a:alphaModFix amt="52000"/>
            <a:extLst>
              <a:ext uri="{BEBA8EAE-BF5A-486C-A8C5-ECC9F3942E4B}">
                <a14:imgProps xmlns:a14="http://schemas.microsoft.com/office/drawing/2010/main">
                  <a14:imgLayer r:embed="rId4">
                    <a14:imgEffect>
                      <a14:colorTemperature colorTemp="2551"/>
                    </a14:imgEffect>
                    <a14:imgEffect>
                      <a14:saturation sat="269000"/>
                    </a14:imgEffect>
                  </a14:imgLayer>
                </a14:imgProps>
              </a:ext>
              <a:ext uri="{28A0092B-C50C-407E-A947-70E740481C1C}">
                <a14:useLocalDpi xmlns:a14="http://schemas.microsoft.com/office/drawing/2010/main"/>
              </a:ext>
            </a:extLst>
          </a:blip>
          <a:stretch>
            <a:fillRect/>
          </a:stretch>
        </p:blipFill>
        <p:spPr>
          <a:xfrm>
            <a:off x="7078494" y="3467880"/>
            <a:ext cx="2566951" cy="2785436"/>
          </a:xfrm>
          <a:prstGeom prst="rect">
            <a:avLst/>
          </a:prstGeom>
          <a:effectLst/>
        </p:spPr>
      </p:pic>
      <p:sp>
        <p:nvSpPr>
          <p:cNvPr id="9" name="Rectangle 8" descr="color box used as a style accent to the photo on the slide "/>
          <p:cNvSpPr/>
          <p:nvPr/>
        </p:nvSpPr>
        <p:spPr>
          <a:xfrm>
            <a:off x="7756998" y="1685983"/>
            <a:ext cx="2743853" cy="2970154"/>
          </a:xfrm>
          <a:prstGeom prst="rect">
            <a:avLst/>
          </a:prstGeom>
          <a:solidFill>
            <a:srgbClr val="335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ashboard of iOS App">
            <a:extLst>
              <a:ext uri="{FF2B5EF4-FFF2-40B4-BE49-F238E27FC236}">
                <a16:creationId xmlns:a16="http://schemas.microsoft.com/office/drawing/2014/main" id="{203E65CF-0AD1-4BEB-94F3-F68CA04F9D8F}"/>
              </a:ext>
            </a:extLst>
          </p:cNvPr>
          <p:cNvPicPr>
            <a:picLocks noChangeAspect="1"/>
          </p:cNvPicPr>
          <p:nvPr/>
        </p:nvPicPr>
        <p:blipFill>
          <a:blip r:embed="rId5"/>
          <a:stretch>
            <a:fillRect/>
          </a:stretch>
        </p:blipFill>
        <p:spPr>
          <a:xfrm>
            <a:off x="7589212" y="1968413"/>
            <a:ext cx="2282076" cy="4059053"/>
          </a:xfrm>
          <a:prstGeom prst="rect">
            <a:avLst/>
          </a:prstGeom>
        </p:spPr>
      </p:pic>
      <p:sp>
        <p:nvSpPr>
          <p:cNvPr id="5" name="Slide Number Placeholder 4"/>
          <p:cNvSpPr>
            <a:spLocks noGrp="1"/>
          </p:cNvSpPr>
          <p:nvPr>
            <p:ph type="sldNum" sz="quarter" idx="4"/>
          </p:nvPr>
        </p:nvSpPr>
        <p:spPr/>
        <p:txBody>
          <a:bodyPr/>
          <a:lstStyle/>
          <a:p>
            <a:fld id="{2030EA8A-DA75-3443-B9EE-A63E33F4F203}" type="slidenum">
              <a:rPr lang="en-US" smtClean="0"/>
              <a:pPr/>
              <a:t>6</a:t>
            </a:fld>
            <a:endParaRPr lang="en-US" dirty="0"/>
          </a:p>
        </p:txBody>
      </p:sp>
      <p:sp>
        <p:nvSpPr>
          <p:cNvPr id="4" name="Footer Placeholder 3"/>
          <p:cNvSpPr>
            <a:spLocks noGrp="1"/>
          </p:cNvSpPr>
          <p:nvPr>
            <p:ph type="ftr" sz="quarter" idx="3"/>
          </p:nvPr>
        </p:nvSpPr>
        <p:spPr/>
        <p:txBody>
          <a:body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06372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Portuguese Beer Chicken: Ingredients</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15" name="Content Placeholder 14">
            <a:extLst>
              <a:ext uri="{FF2B5EF4-FFF2-40B4-BE49-F238E27FC236}">
                <a16:creationId xmlns:a16="http://schemas.microsoft.com/office/drawing/2014/main" id="{5B785B42-86EB-4533-AE16-6E24308AD5C3}"/>
              </a:ext>
            </a:extLst>
          </p:cNvPr>
          <p:cNvSpPr>
            <a:spLocks noGrp="1"/>
          </p:cNvSpPr>
          <p:nvPr>
            <p:ph idx="1"/>
          </p:nvPr>
        </p:nvSpPr>
        <p:spPr>
          <a:xfrm>
            <a:off x="694040" y="1642464"/>
            <a:ext cx="6517921" cy="5215536"/>
          </a:xfrm>
        </p:spPr>
        <p:txBody>
          <a:bodyPr>
            <a:noAutofit/>
          </a:bodyPr>
          <a:lstStyle/>
          <a:p>
            <a:r>
              <a:rPr lang="en-US" sz="2400" dirty="0"/>
              <a:t>2 teaspoons Olive Oil</a:t>
            </a:r>
          </a:p>
          <a:p>
            <a:r>
              <a:rPr lang="en-US" sz="2400" dirty="0"/>
              <a:t>3.5 lbs. boneless skinless chicken pieces</a:t>
            </a:r>
          </a:p>
          <a:p>
            <a:r>
              <a:rPr lang="en-US" sz="2400" dirty="0"/>
              <a:t>1 lb. fresh chopped portabella mushrooms </a:t>
            </a:r>
            <a:br>
              <a:rPr lang="en-US" sz="2400" dirty="0"/>
            </a:br>
            <a:r>
              <a:rPr lang="en-US" sz="2400" dirty="0"/>
              <a:t>Hint: easy to chop using hardboiled egg slicer</a:t>
            </a:r>
          </a:p>
          <a:p>
            <a:r>
              <a:rPr lang="en-US" sz="2400" dirty="0"/>
              <a:t>1 large carrot, chopped</a:t>
            </a:r>
          </a:p>
          <a:p>
            <a:r>
              <a:rPr lang="en-US" sz="2400" dirty="0"/>
              <a:t>2 large onions, chopped</a:t>
            </a:r>
          </a:p>
          <a:p>
            <a:r>
              <a:rPr lang="en-US" sz="2400" dirty="0"/>
              <a:t>2 12 ounce cans of dark beer</a:t>
            </a:r>
          </a:p>
          <a:p>
            <a:r>
              <a:rPr lang="en-US" sz="2400" dirty="0"/>
              <a:t>1 tablespoon Salt</a:t>
            </a:r>
          </a:p>
          <a:p>
            <a:r>
              <a:rPr lang="en-US" sz="2400" dirty="0"/>
              <a:t>1 packet of French Onion Soup Mix </a:t>
            </a:r>
          </a:p>
          <a:p>
            <a:r>
              <a:rPr lang="en-US" sz="2400" dirty="0"/>
              <a:t>Optional hot pepper sauce</a:t>
            </a:r>
          </a:p>
          <a:p>
            <a:pPr marL="0" indent="0">
              <a:buNone/>
            </a:pPr>
            <a:endParaRPr lang="en-US" sz="2400" dirty="0"/>
          </a:p>
        </p:txBody>
      </p:sp>
      <p:pic>
        <p:nvPicPr>
          <p:cNvPr id="10" name="Picture 9" descr="semi transparent color box used as a style accent to the photo on the slide "/>
          <p:cNvPicPr>
            <a:picLocks noChangeAspect="1"/>
          </p:cNvPicPr>
          <p:nvPr/>
        </p:nvPicPr>
        <p:blipFill>
          <a:blip r:embed="rId3" cstate="screen">
            <a:alphaModFix amt="52000"/>
            <a:extLst>
              <a:ext uri="{BEBA8EAE-BF5A-486C-A8C5-ECC9F3942E4B}">
                <a14:imgProps xmlns:a14="http://schemas.microsoft.com/office/drawing/2010/main">
                  <a14:imgLayer r:embed="rId4">
                    <a14:imgEffect>
                      <a14:colorTemperature colorTemp="2551"/>
                    </a14:imgEffect>
                    <a14:imgEffect>
                      <a14:saturation sat="269000"/>
                    </a14:imgEffect>
                  </a14:imgLayer>
                </a14:imgProps>
              </a:ext>
              <a:ext uri="{28A0092B-C50C-407E-A947-70E740481C1C}">
                <a14:useLocalDpi xmlns:a14="http://schemas.microsoft.com/office/drawing/2010/main"/>
              </a:ext>
            </a:extLst>
          </a:blip>
          <a:stretch>
            <a:fillRect/>
          </a:stretch>
        </p:blipFill>
        <p:spPr>
          <a:xfrm>
            <a:off x="7284524" y="2561600"/>
            <a:ext cx="3474720" cy="2871512"/>
          </a:xfrm>
          <a:prstGeom prst="rect">
            <a:avLst/>
          </a:prstGeom>
          <a:effectLst/>
        </p:spPr>
      </p:pic>
      <p:sp>
        <p:nvSpPr>
          <p:cNvPr id="9" name="Rectangle 8" descr="color box used as a style accent to the photo on the slide "/>
          <p:cNvSpPr/>
          <p:nvPr/>
        </p:nvSpPr>
        <p:spPr>
          <a:xfrm>
            <a:off x="7838711" y="1940399"/>
            <a:ext cx="3639860" cy="2970154"/>
          </a:xfrm>
          <a:prstGeom prst="rect">
            <a:avLst/>
          </a:prstGeom>
          <a:solidFill>
            <a:srgbClr val="335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Guinness Dark Beer&#10;">
            <a:extLst>
              <a:ext uri="{FF2B5EF4-FFF2-40B4-BE49-F238E27FC236}">
                <a16:creationId xmlns:a16="http://schemas.microsoft.com/office/drawing/2014/main" id="{44C84921-6140-43CF-B3B1-47D0DDB91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714" y="2271865"/>
            <a:ext cx="3499193" cy="281977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2030EA8A-DA75-3443-B9EE-A63E33F4F203}" type="slidenum">
              <a:rPr lang="en-US" smtClean="0"/>
              <a:pPr/>
              <a:t>7</a:t>
            </a:fld>
            <a:endParaRPr lang="en-US" dirty="0"/>
          </a:p>
        </p:txBody>
      </p:sp>
      <p:sp>
        <p:nvSpPr>
          <p:cNvPr id="4" name="Footer Placeholder 3"/>
          <p:cNvSpPr>
            <a:spLocks noGrp="1"/>
          </p:cNvSpPr>
          <p:nvPr>
            <p:ph type="ftr" sz="quarter" idx="3"/>
          </p:nvPr>
        </p:nvSpPr>
        <p:spPr/>
        <p:txBody>
          <a:body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48090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Portuguese Beer Chicken: Instructions</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15" name="Content Placeholder 14">
            <a:extLst>
              <a:ext uri="{FF2B5EF4-FFF2-40B4-BE49-F238E27FC236}">
                <a16:creationId xmlns:a16="http://schemas.microsoft.com/office/drawing/2014/main" id="{5B785B42-86EB-4533-AE16-6E24308AD5C3}"/>
              </a:ext>
            </a:extLst>
          </p:cNvPr>
          <p:cNvSpPr>
            <a:spLocks noGrp="1"/>
          </p:cNvSpPr>
          <p:nvPr>
            <p:ph idx="1"/>
          </p:nvPr>
        </p:nvSpPr>
        <p:spPr>
          <a:xfrm>
            <a:off x="694040" y="1642464"/>
            <a:ext cx="7491315" cy="4964813"/>
          </a:xfrm>
        </p:spPr>
        <p:txBody>
          <a:bodyPr>
            <a:noAutofit/>
          </a:bodyPr>
          <a:lstStyle/>
          <a:p>
            <a:r>
              <a:rPr lang="en-US" sz="1700" dirty="0"/>
              <a:t>Add olive oil to pot, turn on Sauté setting, wait for snap crackle and pop</a:t>
            </a:r>
          </a:p>
          <a:p>
            <a:r>
              <a:rPr lang="en-US" sz="1700" dirty="0"/>
              <a:t>Add onions, stir periodically for approximately 5 minutes to caramelize.</a:t>
            </a:r>
          </a:p>
          <a:p>
            <a:r>
              <a:rPr lang="en-US" sz="1700" dirty="0"/>
              <a:t>Add carrots to the pot stir periodically for a couple more minutes.</a:t>
            </a:r>
          </a:p>
          <a:p>
            <a:r>
              <a:rPr lang="en-US" sz="1700" dirty="0"/>
              <a:t>Add layer of raw chicken over the onions and carrots.</a:t>
            </a:r>
          </a:p>
          <a:p>
            <a:r>
              <a:rPr lang="en-US" sz="1700" dirty="0"/>
              <a:t>Add layer of sliced mushrooms over the chicken.</a:t>
            </a:r>
          </a:p>
          <a:p>
            <a:r>
              <a:rPr lang="en-US" sz="1700" dirty="0"/>
              <a:t>Add beer. This should cover over the top of the mushrooms.</a:t>
            </a:r>
          </a:p>
          <a:p>
            <a:r>
              <a:rPr lang="en-US" sz="1700" dirty="0"/>
              <a:t>Optional hot pepper sauce, salsa or siracha to taste. Three </a:t>
            </a:r>
            <a:br>
              <a:rPr lang="en-US" sz="1700" dirty="0"/>
            </a:br>
            <a:r>
              <a:rPr lang="en-US" sz="1700" dirty="0"/>
              <a:t>tablespoons added to beer in pot for our recipe</a:t>
            </a:r>
          </a:p>
          <a:p>
            <a:r>
              <a:rPr lang="en-US" sz="1700" dirty="0"/>
              <a:t>Add 1 tablespoon of salt to beer in pot (can be adjusted to your </a:t>
            </a:r>
            <a:br>
              <a:rPr lang="en-US" sz="1700" dirty="0"/>
            </a:br>
            <a:r>
              <a:rPr lang="en-US" sz="1700" dirty="0"/>
              <a:t>preferences)</a:t>
            </a:r>
          </a:p>
          <a:p>
            <a:r>
              <a:rPr lang="en-US" sz="1700" dirty="0"/>
              <a:t>Cancel Sauté setting.</a:t>
            </a:r>
          </a:p>
          <a:p>
            <a:r>
              <a:rPr lang="en-US" sz="1700" dirty="0"/>
              <a:t>Put lid on and close valve for pressure cooking</a:t>
            </a:r>
          </a:p>
          <a:p>
            <a:r>
              <a:rPr lang="en-US" sz="1700" dirty="0"/>
              <a:t>Select Meat and Stew or Manual Setting on High pressure for 20 minutes.</a:t>
            </a:r>
          </a:p>
          <a:p>
            <a:r>
              <a:rPr lang="en-US" sz="1700" dirty="0"/>
              <a:t>Quick release the pressure and serve.</a:t>
            </a:r>
          </a:p>
        </p:txBody>
      </p:sp>
      <p:sp>
        <p:nvSpPr>
          <p:cNvPr id="9" name="Rectangle 8" descr="color box used as a style accent to the photo on the slide "/>
          <p:cNvSpPr/>
          <p:nvPr/>
        </p:nvSpPr>
        <p:spPr>
          <a:xfrm>
            <a:off x="8074686" y="2073134"/>
            <a:ext cx="3639860" cy="2970154"/>
          </a:xfrm>
          <a:prstGeom prst="rect">
            <a:avLst/>
          </a:prstGeom>
          <a:solidFill>
            <a:srgbClr val="335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emi transparent color box used as a style accent to the photo on the slide "/>
          <p:cNvPicPr>
            <a:picLocks noChangeAspect="1"/>
          </p:cNvPicPr>
          <p:nvPr/>
        </p:nvPicPr>
        <p:blipFill>
          <a:blip r:embed="rId2" cstate="screen">
            <a:alphaModFix amt="52000"/>
            <a:extLst>
              <a:ext uri="{BEBA8EAE-BF5A-486C-A8C5-ECC9F3942E4B}">
                <a14:imgProps xmlns:a14="http://schemas.microsoft.com/office/drawing/2010/main">
                  <a14:imgLayer r:embed="rId3">
                    <a14:imgEffect>
                      <a14:colorTemperature colorTemp="2551"/>
                    </a14:imgEffect>
                    <a14:imgEffect>
                      <a14:saturation sat="269000"/>
                    </a14:imgEffect>
                  </a14:imgLayer>
                </a14:imgProps>
              </a:ext>
              <a:ext uri="{28A0092B-C50C-407E-A947-70E740481C1C}">
                <a14:useLocalDpi xmlns:a14="http://schemas.microsoft.com/office/drawing/2010/main"/>
              </a:ext>
            </a:extLst>
          </a:blip>
          <a:stretch>
            <a:fillRect/>
          </a:stretch>
        </p:blipFill>
        <p:spPr>
          <a:xfrm>
            <a:off x="7520499" y="2694335"/>
            <a:ext cx="3474720" cy="2871512"/>
          </a:xfrm>
          <a:prstGeom prst="rect">
            <a:avLst/>
          </a:prstGeom>
          <a:effectLst/>
        </p:spPr>
      </p:pic>
      <p:pic>
        <p:nvPicPr>
          <p:cNvPr id="2050" name="Picture 2" descr="Carrots">
            <a:extLst>
              <a:ext uri="{FF2B5EF4-FFF2-40B4-BE49-F238E27FC236}">
                <a16:creationId xmlns:a16="http://schemas.microsoft.com/office/drawing/2014/main" id="{24430C16-4AB6-4D9E-B87B-52C75D448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605" y="2454870"/>
            <a:ext cx="3581510" cy="27695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lstStyle/>
          <a:p>
            <a:fld id="{2030EA8A-DA75-3443-B9EE-A63E33F4F203}" type="slidenum">
              <a:rPr lang="en-US" smtClean="0"/>
              <a:pPr/>
              <a:t>8</a:t>
            </a:fld>
            <a:endParaRPr lang="en-US" dirty="0"/>
          </a:p>
        </p:txBody>
      </p:sp>
      <p:sp>
        <p:nvSpPr>
          <p:cNvPr id="4" name="Footer Placeholder 3"/>
          <p:cNvSpPr>
            <a:spLocks noGrp="1"/>
          </p:cNvSpPr>
          <p:nvPr>
            <p:ph type="ftr" sz="quarter" idx="3"/>
          </p:nvPr>
        </p:nvSpPr>
        <p:spPr/>
        <p:txBody>
          <a:bodyPr/>
          <a:lstStyle/>
          <a:p>
            <a:r>
              <a:rPr lang="en-US" dirty="0"/>
              <a:t>levelaccess.com   </a:t>
            </a:r>
            <a:r>
              <a:rPr lang="en-US" b="1" dirty="0"/>
              <a:t> </a:t>
            </a:r>
            <a:r>
              <a:rPr lang="en-US" b="1" dirty="0">
                <a:solidFill>
                  <a:srgbClr val="5CD344"/>
                </a:solidFill>
              </a:rPr>
              <a:t>|</a:t>
            </a:r>
            <a:r>
              <a:rPr lang="en-US" b="1" dirty="0">
                <a:solidFill>
                  <a:srgbClr val="00D81A"/>
                </a:solidFill>
              </a:rPr>
              <a:t> </a:t>
            </a:r>
            <a:r>
              <a:rPr lang="en-US" b="1" dirty="0"/>
              <a:t>   </a:t>
            </a:r>
            <a:r>
              <a:rPr lang="en-US" dirty="0"/>
              <a:t>(</a:t>
            </a:r>
            <a:r>
              <a:rPr lang="de-DE" dirty="0"/>
              <a:t>800) 899-9659    </a:t>
            </a:r>
            <a:r>
              <a:rPr lang="en-US" b="1" dirty="0">
                <a:solidFill>
                  <a:srgbClr val="5CD344"/>
                </a:solidFill>
              </a:rPr>
              <a:t>|</a:t>
            </a:r>
            <a:r>
              <a:rPr lang="en-US" dirty="0"/>
              <a:t>    info@levelaccess.com</a:t>
            </a:r>
          </a:p>
        </p:txBody>
      </p:sp>
    </p:spTree>
    <p:extLst>
      <p:ext uri="{BB962C8B-B14F-4D97-AF65-F5344CB8AC3E}">
        <p14:creationId xmlns:p14="http://schemas.microsoft.com/office/powerpoint/2010/main" val="38826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Winner </a:t>
            </a:r>
            <a:r>
              <a:rPr lang="en-US" dirty="0" err="1"/>
              <a:t>Winner</a:t>
            </a:r>
            <a:r>
              <a:rPr lang="en-US" dirty="0"/>
              <a:t> Chicken Dinner</a:t>
            </a:r>
          </a:p>
        </p:txBody>
      </p:sp>
      <p:sp>
        <p:nvSpPr>
          <p:cNvPr id="6" name="Subtitle 5"/>
          <p:cNvSpPr>
            <a:spLocks noGrp="1"/>
          </p:cNvSpPr>
          <p:nvPr>
            <p:ph type="subTitle" idx="10"/>
          </p:nvPr>
        </p:nvSpPr>
        <p:spPr/>
        <p:txBody>
          <a:bodyPr>
            <a:normAutofit fontScale="92500" lnSpcReduction="10000"/>
          </a:bodyPr>
          <a:lstStyle/>
          <a:p>
            <a:r>
              <a:rPr lang="en-US" dirty="0"/>
              <a:t>Accessible Cooking with the Instant Pot Using Bluetooth and iPhone Apps</a:t>
            </a:r>
          </a:p>
        </p:txBody>
      </p:sp>
      <p:sp>
        <p:nvSpPr>
          <p:cNvPr id="3" name="Content Placeholder 2"/>
          <p:cNvSpPr>
            <a:spLocks noGrp="1"/>
          </p:cNvSpPr>
          <p:nvPr>
            <p:ph idx="1"/>
          </p:nvPr>
        </p:nvSpPr>
        <p:spPr/>
        <p:txBody>
          <a:bodyPr>
            <a:normAutofit/>
          </a:bodyPr>
          <a:lstStyle/>
          <a:p>
            <a:r>
              <a:rPr lang="en-US" sz="3200" dirty="0"/>
              <a:t>Last chance to get your entries in!</a:t>
            </a:r>
          </a:p>
          <a:p>
            <a:r>
              <a:rPr lang="en-US" sz="3200" dirty="0"/>
              <a:t>And the winner is………..</a:t>
            </a:r>
          </a:p>
        </p:txBody>
      </p:sp>
      <p:sp>
        <p:nvSpPr>
          <p:cNvPr id="5" name="Slide Number Placeholder 4"/>
          <p:cNvSpPr>
            <a:spLocks noGrp="1"/>
          </p:cNvSpPr>
          <p:nvPr>
            <p:ph type="sldNum" sz="quarter" idx="4"/>
          </p:nvPr>
        </p:nvSpPr>
        <p:spPr/>
        <p:txBody>
          <a:bodyPr/>
          <a:lstStyle/>
          <a:p>
            <a:fld id="{2030EA8A-DA75-3443-B9EE-A63E33F4F203}" type="slidenum">
              <a:rPr lang="en-US" smtClean="0"/>
              <a:pPr/>
              <a:t>9</a:t>
            </a:fld>
            <a:endParaRPr lang="en-US" dirty="0"/>
          </a:p>
        </p:txBody>
      </p:sp>
      <p:sp>
        <p:nvSpPr>
          <p:cNvPr id="4" name="Footer Placeholder 3"/>
          <p:cNvSpPr>
            <a:spLocks noGrp="1"/>
          </p:cNvSpPr>
          <p:nvPr>
            <p:ph type="ftr" sz="quarter" idx="3"/>
          </p:nvPr>
        </p:nvSpPr>
        <p:spPr/>
        <p:txBody>
          <a:bodyPr/>
          <a:lstStyle/>
          <a:p>
            <a:r>
              <a:rPr lang="en-US"/>
              <a:t>levelaccess.com   </a:t>
            </a:r>
            <a:r>
              <a:rPr lang="en-US" b="1"/>
              <a:t> </a:t>
            </a:r>
            <a:r>
              <a:rPr lang="en-US" b="1">
                <a:solidFill>
                  <a:srgbClr val="5CD344"/>
                </a:solidFill>
              </a:rPr>
              <a:t>|</a:t>
            </a:r>
            <a:r>
              <a:rPr lang="en-US" b="1">
                <a:solidFill>
                  <a:srgbClr val="00D81A"/>
                </a:solidFill>
              </a:rPr>
              <a:t> </a:t>
            </a:r>
            <a:r>
              <a:rPr lang="en-US" b="1"/>
              <a:t>   </a:t>
            </a:r>
            <a:r>
              <a:rPr lang="en-US"/>
              <a:t>(</a:t>
            </a:r>
            <a:r>
              <a:rPr lang="de-DE"/>
              <a:t>800) 899-9659    </a:t>
            </a:r>
            <a:r>
              <a:rPr lang="en-US" b="1">
                <a:solidFill>
                  <a:srgbClr val="5CD344"/>
                </a:solidFill>
              </a:rPr>
              <a:t>|</a:t>
            </a:r>
            <a:r>
              <a:rPr lang="en-US"/>
              <a:t>    info@levelaccess.com</a:t>
            </a:r>
            <a:endParaRPr lang="en-US" dirty="0"/>
          </a:p>
        </p:txBody>
      </p:sp>
    </p:spTree>
    <p:extLst>
      <p:ext uri="{BB962C8B-B14F-4D97-AF65-F5344CB8AC3E}">
        <p14:creationId xmlns:p14="http://schemas.microsoft.com/office/powerpoint/2010/main" val="1916413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b Accessibility Testing 101:  A Checklist for Beginners&amp;quot;&quot;/&gt;&lt;property id=&quot;20307&quot; value=&quot;256&quot;/&gt;&lt;/object&gt;&lt;object type=&quot;3&quot; unique_id=&quot;10005&quot;&gt;&lt;property id=&quot;20148&quot; value=&quot;5&quot;/&gt;&lt;property id=&quot;20300&quot; value=&quot;Slide 2 - &amp;quot;Overview&amp;quot;&quot;/&gt;&lt;property id=&quot;20307&quot; value=&quot;264&quot;/&gt;&lt;/object&gt;&lt;object type=&quot;3&quot; unique_id=&quot;10237&quot;&gt;&lt;property id=&quot;20148&quot; value=&quot;5&quot;/&gt;&lt;property id=&quot;20300&quot; value=&quot;Slide 3 - &amp;quot;Keyboard-Only Operation&amp;quot;&quot;/&gt;&lt;property id=&quot;20307&quot; value=&quot;282&quot;/&gt;&lt;/object&gt;&lt;object type=&quot;3&quot; unique_id=&quot;10238&quot;&gt;&lt;property id=&quot;20148&quot; value=&quot;5&quot;/&gt;&lt;property id=&quot;20300&quot; value=&quot;Slide 4 - &amp;quot;Activate Assistive Technology&amp;quot;&quot;/&gt;&lt;property id=&quot;20307&quot; value=&quot;283&quot;/&gt;&lt;/object&gt;&lt;object type=&quot;3&quot; unique_id=&quot;10239&quot;&gt;&lt;property id=&quot;20148&quot; value=&quot;5&quot;/&gt;&lt;property id=&quot;20300&quot; value=&quot;Slide 7 - &amp;quot;Visual Testing With a Screen Reader&amp;quot;&quot;/&gt;&lt;property id=&quot;20307&quot; value=&quot;284&quot;/&gt;&lt;/object&gt;&lt;object type=&quot;3&quot; unique_id=&quot;10240&quot;&gt;&lt;property id=&quot;20148&quot; value=&quot;5&quot;/&gt;&lt;property id=&quot;20300&quot; value=&quot;Slide 11 - &amp;quot;Image Testing (2)&amp;quot;&quot;/&gt;&lt;property id=&quot;20307&quot; value=&quot;285&quot;/&gt;&lt;/object&gt;&lt;object type=&quot;3&quot; unique_id=&quot;10549&quot;&gt;&lt;property id=&quot;20148&quot; value=&quot;5&quot;/&gt;&lt;property id=&quot;20300&quot; value=&quot;Slide 15 - &amp;quot;Font and Background Color Testing&amp;quot;&quot;/&gt;&lt;property id=&quot;20307&quot; value=&quot;287&quot;/&gt;&lt;/object&gt;&lt;object type=&quot;3&quot; unique_id=&quot;10551&quot;&gt;&lt;property id=&quot;20148&quot; value=&quot;5&quot;/&gt;&lt;property id=&quot;20300&quot; value=&quot;Slide 22 - &amp;quot;Font and Background Color Testing&amp;quot;&quot;/&gt;&lt;property id=&quot;20307&quot; value=&quot;289&quot;/&gt;&lt;/object&gt;&lt;object type=&quot;3&quot; unique_id=&quot;11032&quot;&gt;&lt;property id=&quot;20148&quot; value=&quot;5&quot;/&gt;&lt;property id=&quot;20300&quot; value=&quot;Slide 5 - &amp;quot;Activate Assistive Technology&amp;quot;&quot;/&gt;&lt;property id=&quot;20307&quot; value=&quot;290&quot;/&gt;&lt;/object&gt;&lt;object type=&quot;3&quot; unique_id=&quot;11033&quot;&gt;&lt;property id=&quot;20148&quot; value=&quot;5&quot;/&gt;&lt;property id=&quot;20300&quot; value=&quot;Slide 6 - &amp;quot;Activate Assistive Technology&amp;quot;&quot;/&gt;&lt;property id=&quot;20307&quot; value=&quot;291&quot;/&gt;&lt;/object&gt;&lt;object type=&quot;3&quot; unique_id=&quot;11034&quot;&gt;&lt;property id=&quot;20148&quot; value=&quot;5&quot;/&gt;&lt;property id=&quot;20300&quot; value=&quot;Slide 8 - &amp;quot;Visual Testing With a Screen Reader (2)&amp;quot;&quot;/&gt;&lt;property id=&quot;20307&quot; value=&quot;292&quot;/&gt;&lt;/object&gt;&lt;object type=&quot;3&quot; unique_id=&quot;11035&quot;&gt;&lt;property id=&quot;20148&quot; value=&quot;5&quot;/&gt;&lt;property id=&quot;20300&quot; value=&quot;Slide 9 - &amp;quot;Visual Testing With a Screen Reader (3)&amp;quot;&quot;/&gt;&lt;property id=&quot;20307&quot; value=&quot;293&quot;/&gt;&lt;/object&gt;&lt;object type=&quot;3&quot; unique_id=&quot;11036&quot;&gt;&lt;property id=&quot;20148&quot; value=&quot;5&quot;/&gt;&lt;property id=&quot;20300&quot; value=&quot;Slide 10 - &amp;quot;Image Testing&amp;quot;&quot;/&gt;&lt;property id=&quot;20307&quot; value=&quot;294&quot;/&gt;&lt;/object&gt;&lt;object type=&quot;3&quot; unique_id=&quot;11037&quot;&gt;&lt;property id=&quot;20148&quot; value=&quot;5&quot;/&gt;&lt;property id=&quot;20300&quot; value=&quot;Slide 12 - &amp;quot;Use of Color&amp;quot;&quot;/&gt;&lt;property id=&quot;20307&quot; value=&quot;295&quot;/&gt;&lt;/object&gt;&lt;object type=&quot;3&quot; unique_id=&quot;11038&quot;&gt;&lt;property id=&quot;20148&quot; value=&quot;5&quot;/&gt;&lt;property id=&quot;20300&quot; value=&quot;Slide 13 - &amp;quot;Use of Color (2)&amp;quot;&quot;/&gt;&lt;property id=&quot;20307&quot; value=&quot;296&quot;/&gt;&lt;/object&gt;&lt;object type=&quot;3&quot; unique_id=&quot;11039&quot;&gt;&lt;property id=&quot;20148&quot; value=&quot;5&quot;/&gt;&lt;property id=&quot;20300&quot; value=&quot;Slide 14 - &amp;quot;Use of Color (3)&amp;quot;&quot;/&gt;&lt;property id=&quot;20307&quot; value=&quot;297&quot;/&gt;&lt;/object&gt;&lt;object type=&quot;3&quot; unique_id=&quot;11040&quot;&gt;&lt;property id=&quot;20148&quot; value=&quot;5&quot;/&gt;&lt;property id=&quot;20300&quot; value=&quot;Slide 16 - &amp;quot;Enlarging Text&amp;quot;&quot;/&gt;&lt;property id=&quot;20307&quot; value=&quot;298&quot;/&gt;&lt;/object&gt;&lt;object type=&quot;3&quot; unique_id=&quot;11041&quot;&gt;&lt;property id=&quot;20148&quot; value=&quot;5&quot;/&gt;&lt;property id=&quot;20300&quot; value=&quot;Slide 17 - &amp;quot;Enlarging Text (2)&amp;quot;&quot;/&gt;&lt;property id=&quot;20307&quot; value=&quot;299&quot;/&gt;&lt;/object&gt;&lt;object type=&quot;3&quot; unique_id=&quot;11042&quot;&gt;&lt;property id=&quot;20148&quot; value=&quot;5&quot;/&gt;&lt;property id=&quot;20300&quot; value=&quot;Slide 18 - &amp;quot;Enlarging Text (3)&amp;quot;&quot;/&gt;&lt;property id=&quot;20307&quot; value=&quot;300&quot;/&gt;&lt;/object&gt;&lt;object type=&quot;3&quot; unique_id=&quot;11043&quot;&gt;&lt;property id=&quot;20148&quot; value=&quot;5&quot;/&gt;&lt;property id=&quot;20300&quot; value=&quot;Slide 19 - &amp;quot;Enlarging Text (4)&amp;quot;&quot;/&gt;&lt;property id=&quot;20307&quot; value=&quot;301&quot;/&gt;&lt;/object&gt;&lt;object type=&quot;3&quot; unique_id=&quot;11044&quot;&gt;&lt;property id=&quot;20148&quot; value=&quot;5&quot;/&gt;&lt;property id=&quot;20300&quot; value=&quot;Slide 20 - &amp;quot;Enlarging Text (5)&amp;quot;&quot;/&gt;&lt;property id=&quot;20307&quot; value=&quot;302&quot;/&gt;&lt;/object&gt;&lt;object type=&quot;3&quot; unique_id=&quot;11045&quot;&gt;&lt;property id=&quot;20148&quot; value=&quot;5&quot;/&gt;&lt;property id=&quot;20300&quot; value=&quot;Slide 21 - &amp;quot;Enlarging Text (6)&amp;quot;&quot;/&gt;&lt;property id=&quot;20307&quot; value=&quot;303&quot;/&gt;&lt;/object&gt;&lt;object type=&quot;3&quot; unique_id=&quot;11046&quot;&gt;&lt;property id=&quot;20148&quot; value=&quot;5&quot;/&gt;&lt;property id=&quot;20300&quot; value=&quot;Slide 23 - &amp;quot;CSS Testing – information &amp;amp; relationship&amp;quot;&quot;/&gt;&lt;property id=&quot;20307&quot; value=&quot;304&quot;/&gt;&lt;/object&gt;&lt;object type=&quot;3&quot; unique_id=&quot;11047&quot;&gt;&lt;property id=&quot;20148&quot; value=&quot;5&quot;/&gt;&lt;property id=&quot;20300&quot; value=&quot;Slide 24 - &amp;quot;CSS Testing – info &amp;amp; relationship (2)&amp;quot;&quot;/&gt;&lt;property id=&quot;20307&quot; value=&quot;305&quot;/&gt;&lt;/object&gt;&lt;object type=&quot;3&quot; unique_id=&quot;11048&quot;&gt;&lt;property id=&quot;20148&quot; value=&quot;5&quot;/&gt;&lt;property id=&quot;20300&quot; value=&quot;Slide 25 - &amp;quot;Visual ARIA Testing&amp;quot;&quot;/&gt;&lt;property id=&quot;20307&quot; value=&quot;307&quot;/&gt;&lt;/object&gt;&lt;object type=&quot;3&quot; unique_id=&quot;11049&quot;&gt;&lt;property id=&quot;20148&quot; value=&quot;5&quot;/&gt;&lt;property id=&quot;20300&quot; value=&quot;Slide 26 - &amp;quot;Example Normal view&amp;quot;&quot;/&gt;&lt;property id=&quot;20307&quot; value=&quot;308&quot;/&gt;&lt;/object&gt;&lt;object type=&quot;3&quot; unique_id=&quot;11050&quot;&gt;&lt;property id=&quot;20148&quot; value=&quot;5&quot;/&gt;&lt;property id=&quot;20300&quot; value=&quot;Slide 27 - &amp;quot;Example Visual ARIA view&amp;quot;&quot;/&gt;&lt;property id=&quot;20307&quot; value=&quot;309&quot;/&gt;&lt;/object&gt;&lt;object type=&quot;3&quot; unique_id=&quot;11051&quot;&gt;&lt;property id=&quot;20148&quot; value=&quot;5&quot;/&gt;&lt;property id=&quot;20300&quot; value=&quot;Slide 28 - &amp;quot;Automated Testing&amp;quot;&quot;/&gt;&lt;property id=&quot;20307&quot; value=&quot;310&quot;/&gt;&lt;/object&gt;&lt;object type=&quot;3&quot; unique_id=&quot;11052&quot;&gt;&lt;property id=&quot;20148&quot; value=&quot;5&quot;/&gt;&lt;property id=&quot;20300&quot; value=&quot;Slide 29 - &amp;quot;Automated Testing (2)&amp;quot;&quot;/&gt;&lt;property id=&quot;20307&quot; value=&quot;311&quot;/&gt;&lt;/object&gt;&lt;object type=&quot;3&quot; unique_id=&quot;11053&quot;&gt;&lt;property id=&quot;20148&quot; value=&quot;5&quot;/&gt;&lt;property id=&quot;20300&quot; value=&quot;Slide 30 - &amp;quot;Automated Testing (3)&amp;quot;&quot;/&gt;&lt;property id=&quot;20307&quot; value=&quot;312&quot;/&gt;&lt;/object&gt;&lt;object type=&quot;3&quot; unique_id=&quot;11054&quot;&gt;&lt;property id=&quot;20148&quot; value=&quot;5&quot;/&gt;&lt;property id=&quot;20300&quot; value=&quot;Slide 31 - &amp;quot;Checklists and testing teams&amp;quot;&quot;/&gt;&lt;property id=&quot;20307&quot; value=&quot;313&quot;/&gt;&lt;/object&gt;&lt;object type=&quot;3&quot; unique_id=&quot;11055&quot;&gt;&lt;property id=&quot;20148&quot; value=&quot;5&quot;/&gt;&lt;property id=&quot;20300&quot; value=&quot;Slide 32 - &amp;quot;Automated Testing with AMP&amp;quot;&quot;/&gt;&lt;property id=&quot;20307&quot; value=&quot;314&quot;/&gt;&lt;/object&gt;&lt;object type=&quot;3&quot; unique_id=&quot;11056&quot;&gt;&lt;property id=&quot;20148&quot; value=&quot;5&quot;/&gt;&lt;property id=&quot;20300&quot; value=&quot;Slide 33 - &amp;quot;AMP Testing&amp;quot;&quot;/&gt;&lt;property id=&quot;20307&quot; value=&quot;315&quot;/&gt;&lt;/object&gt;&lt;object type=&quot;3&quot; unique_id=&quot;11057&quot;&gt;&lt;property id=&quot;20148&quot; value=&quot;5&quot;/&gt;&lt;property id=&quot;20300&quot; value=&quot;Slide 34 - &amp;quot;Any Questions?&amp;quot;&quot;/&gt;&lt;property id=&quot;20307&quot; value=&quot;316&quot;/&gt;&lt;/object&gt;&lt;object type=&quot;3&quot; unique_id=&quot;11058&quot;&gt;&lt;property id=&quot;20148&quot; value=&quot;5&quot;/&gt;&lt;property id=&quot;20300&quot; value=&quot;Slide 35 - &amp;quot;Thank you!  Owen Edwards owen.edwards@levelaccess.com  James Thompson james.thompson@levelaccess.com  www.levelacc&quot;/&gt;&lt;property id=&quot;20307&quot; value=&quot;317&quot;/&gt;&lt;/object&gt;&lt;/object&gt;&lt;/object&gt;&lt;/database&gt;"/>
  <p:tag name="SECTOMILLISECCONVERTED" val="1"/>
</p:tagLst>
</file>

<file path=ppt/theme/theme1.xml><?xml version="1.0" encoding="utf-8"?>
<a:theme xmlns:a="http://schemas.openxmlformats.org/drawingml/2006/main" name="Office Theme">
  <a:themeElements>
    <a:clrScheme name="Custom 2">
      <a:dk1>
        <a:srgbClr val="585858"/>
      </a:dk1>
      <a:lt1>
        <a:srgbClr val="FFFFFF"/>
      </a:lt1>
      <a:dk2>
        <a:srgbClr val="6B2B81"/>
      </a:dk2>
      <a:lt2>
        <a:srgbClr val="999999"/>
      </a:lt2>
      <a:accent1>
        <a:srgbClr val="552C9F"/>
      </a:accent1>
      <a:accent2>
        <a:srgbClr val="3359EC"/>
      </a:accent2>
      <a:accent3>
        <a:srgbClr val="5CD344"/>
      </a:accent3>
      <a:accent4>
        <a:srgbClr val="C11FE8"/>
      </a:accent4>
      <a:accent5>
        <a:srgbClr val="080281"/>
      </a:accent5>
      <a:accent6>
        <a:srgbClr val="EF6B11"/>
      </a:accent6>
      <a:hlink>
        <a:srgbClr val="2F10EA"/>
      </a:hlink>
      <a:folHlink>
        <a:srgbClr val="C90B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 6_9 Wide Final 2017" id="{A4412C4F-513A-AA4E-B60A-F611C69F7FB7}" vid="{81EEA3D4-B559-C044-A742-E1A05CFF71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8126</TotalTime>
  <Words>929</Words>
  <Application>Microsoft Macintosh PowerPoint</Application>
  <PresentationFormat>Widescreen</PresentationFormat>
  <Paragraphs>116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Arial Black</vt:lpstr>
      <vt:lpstr>Arial Regular</vt:lpstr>
      <vt:lpstr>Office Theme</vt:lpstr>
      <vt:lpstr>Accessible Cooking with the Instant Pot Using Bluetooth and iPhone Apps</vt:lpstr>
      <vt:lpstr>Overview</vt:lpstr>
      <vt:lpstr>Raffle Rules</vt:lpstr>
      <vt:lpstr>Audit Helper Apps</vt:lpstr>
      <vt:lpstr>Instant Pot Smart60 Bluetooth Pressure Cooker</vt:lpstr>
      <vt:lpstr>Instant Pot iOS App</vt:lpstr>
      <vt:lpstr>Portuguese Beer Chicken: Ingredients</vt:lpstr>
      <vt:lpstr>Portuguese Beer Chicken: Instructions</vt:lpstr>
      <vt:lpstr>Winner Winner Chicken Dinner</vt:lpstr>
      <vt:lpstr>Let’s Eat!</vt:lpstr>
      <vt:lpstr>Questions?</vt:lpstr>
      <vt:lpstr>Thank You/ Resources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 To Add Title Lorem Ipsum</dc:title>
  <dc:creator>James Thompson</dc:creator>
  <cp:lastModifiedBy>Kristin Heineman</cp:lastModifiedBy>
  <cp:revision>40</cp:revision>
  <cp:lastPrinted>2016-10-05T18:53:11Z</cp:lastPrinted>
  <dcterms:created xsi:type="dcterms:W3CDTF">2018-01-29T23:28:32Z</dcterms:created>
  <dcterms:modified xsi:type="dcterms:W3CDTF">2018-03-20T23:32:04Z</dcterms:modified>
</cp:coreProperties>
</file>