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92" r:id="rId4"/>
    <p:sldId id="261" r:id="rId5"/>
    <p:sldId id="299" r:id="rId6"/>
    <p:sldId id="273" r:id="rId7"/>
    <p:sldId id="286" r:id="rId8"/>
    <p:sldId id="276" r:id="rId9"/>
    <p:sldId id="277" r:id="rId10"/>
    <p:sldId id="278" r:id="rId11"/>
    <p:sldId id="282" r:id="rId12"/>
    <p:sldId id="293" r:id="rId13"/>
    <p:sldId id="291" r:id="rId14"/>
    <p:sldId id="284" r:id="rId15"/>
    <p:sldId id="264" r:id="rId16"/>
    <p:sldId id="29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p:cViewPr>
        <p:scale>
          <a:sx n="50" d="100"/>
          <a:sy n="50" d="100"/>
        </p:scale>
        <p:origin x="-1902"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51836C-9128-407D-9FC8-C027D959C844}" type="datetimeFigureOut">
              <a:rPr lang="en-US" smtClean="0"/>
              <a:t>3/21/2018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E9945E-E1A1-41EB-AD41-57403F2B6426}" type="slidenum">
              <a:rPr lang="en-US" smtClean="0"/>
              <a:t>‹#›</a:t>
            </a:fld>
            <a:endParaRPr lang="en-US" dirty="0"/>
          </a:p>
        </p:txBody>
      </p:sp>
    </p:spTree>
    <p:extLst>
      <p:ext uri="{BB962C8B-B14F-4D97-AF65-F5344CB8AC3E}">
        <p14:creationId xmlns:p14="http://schemas.microsoft.com/office/powerpoint/2010/main" val="123655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http://hirr.hartsem.edu/research/fastfacts/fast_facts.html</a:t>
            </a:r>
          </a:p>
          <a:p>
            <a:r>
              <a:rPr lang="en-US" dirty="0" smtClean="0"/>
              <a:t>http://www.guidestar.org/NonprofitDirectory.aspx</a:t>
            </a:r>
            <a:endParaRPr lang="en-US" dirty="0"/>
          </a:p>
        </p:txBody>
      </p:sp>
      <p:sp>
        <p:nvSpPr>
          <p:cNvPr id="4" name="Slide Number Placeholder 3"/>
          <p:cNvSpPr>
            <a:spLocks noGrp="1"/>
          </p:cNvSpPr>
          <p:nvPr>
            <p:ph type="sldNum" sz="quarter" idx="10"/>
          </p:nvPr>
        </p:nvSpPr>
        <p:spPr/>
        <p:txBody>
          <a:bodyPr/>
          <a:lstStyle/>
          <a:p>
            <a:fld id="{65E9945E-E1A1-41EB-AD41-57403F2B6426}" type="slidenum">
              <a:rPr lang="en-US" smtClean="0"/>
              <a:t>7</a:t>
            </a:fld>
            <a:endParaRPr lang="en-US" dirty="0"/>
          </a:p>
        </p:txBody>
      </p:sp>
    </p:spTree>
    <p:extLst>
      <p:ext uri="{BB962C8B-B14F-4D97-AF65-F5344CB8AC3E}">
        <p14:creationId xmlns:p14="http://schemas.microsoft.com/office/powerpoint/2010/main" val="155370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E9945E-E1A1-41EB-AD41-57403F2B6426}" type="slidenum">
              <a:rPr lang="en-US" smtClean="0"/>
              <a:t>15</a:t>
            </a:fld>
            <a:endParaRPr lang="en-US" dirty="0"/>
          </a:p>
        </p:txBody>
      </p:sp>
    </p:spTree>
    <p:extLst>
      <p:ext uri="{BB962C8B-B14F-4D97-AF65-F5344CB8AC3E}">
        <p14:creationId xmlns:p14="http://schemas.microsoft.com/office/powerpoint/2010/main" val="189937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ADFFEF-8FD3-473E-9B7D-09B8B7D5BEF9}"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8C61526-50D8-400F-8703-F2C1D0854E53}" type="slidenum">
              <a:rPr lang="en-US" smtClean="0"/>
              <a:t>‹#›</a:t>
            </a:fld>
            <a:endParaRPr lang="en-US" dirty="0"/>
          </a:p>
        </p:txBody>
      </p:sp>
    </p:spTree>
    <p:extLst>
      <p:ext uri="{BB962C8B-B14F-4D97-AF65-F5344CB8AC3E}">
        <p14:creationId xmlns:p14="http://schemas.microsoft.com/office/powerpoint/2010/main" val="58593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2D4F31-CD70-477E-A678-72E3622CCBFE}"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271380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31E43E-1D5A-496E-8977-308D538A8354}"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83790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FCDF13-DC51-4D02-AD8A-B695C81EE8BA}"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4284230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F66C9-0571-422D-A550-005984A84AEF}"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8514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EC643F-06EC-49E9-9792-AA65A70F3B00}"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49148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lumMod val="85000"/>
                    <a:lumOff val="1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A3D8DE-042E-4387-9F9E-8300DDA41B58}" type="datetime1">
              <a:rPr lang="en-US" smtClean="0"/>
              <a:t>3/21/2018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2603151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5973FF-609E-4623-B67C-BF08098D7A54}" type="datetime1">
              <a:rPr lang="en-US" smtClean="0"/>
              <a:t>3/21/2018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39303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4F877D-69B3-4B3A-BFD6-E2389DDF17FF}" type="datetime1">
              <a:rPr lang="en-US" smtClean="0"/>
              <a:t>3/21/2018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1037590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B0B450-1072-4B16-B480-A8FC4392DF6D}" type="datetime1">
              <a:rPr lang="en-US" smtClean="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676834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F80505-C75C-4D37-87C2-08D0B5ADC0FE}" type="datetime1">
              <a:rPr lang="en-US" smtClean="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6" name="Rectangle 5"/>
          <p:cNvSpPr/>
          <p:nvPr userDrawn="1"/>
        </p:nvSpPr>
        <p:spPr>
          <a:xfrm>
            <a:off x="0" y="5562600"/>
            <a:ext cx="9144000" cy="1295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p:cNvSpPr>
            <a:spLocks noGrp="1"/>
          </p:cNvSpPr>
          <p:nvPr>
            <p:ph type="sldNum" sz="quarter" idx="12"/>
          </p:nvPr>
        </p:nvSpPr>
        <p:spPr/>
        <p:txBody>
          <a:bodyPr/>
          <a:lstStyle/>
          <a:p>
            <a:fld id="{88C61526-50D8-400F-8703-F2C1D0854E53}" type="slidenum">
              <a:rPr lang="en-US" smtClean="0"/>
              <a:t>‹#›</a:t>
            </a:fld>
            <a:endParaRPr lang="en-US" dirty="0"/>
          </a:p>
        </p:txBody>
      </p:sp>
      <p:sp>
        <p:nvSpPr>
          <p:cNvPr id="8" name="Isosceles Triangle 7"/>
          <p:cNvSpPr/>
          <p:nvPr userDrawn="1"/>
        </p:nvSpPr>
        <p:spPr>
          <a:xfrm>
            <a:off x="0" y="6400800"/>
            <a:ext cx="9144000" cy="457200"/>
          </a:xfrm>
          <a:prstGeom prst="triangle">
            <a:avLst>
              <a:gd name="adj" fmla="val 0"/>
            </a:avLst>
          </a:prstGeom>
          <a:solidFill>
            <a:srgbClr val="090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Isosceles Triangle 6"/>
          <p:cNvSpPr/>
          <p:nvPr userDrawn="1"/>
        </p:nvSpPr>
        <p:spPr>
          <a:xfrm>
            <a:off x="0" y="6477000"/>
            <a:ext cx="9144000" cy="381000"/>
          </a:xfrm>
          <a:prstGeom prst="triangle">
            <a:avLst>
              <a:gd name="adj" fmla="val 0"/>
            </a:avLst>
          </a:prstGeom>
          <a:gradFill flip="none" rotWithShape="1">
            <a:gsLst>
              <a:gs pos="0">
                <a:srgbClr val="090359"/>
              </a:gs>
              <a:gs pos="72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0826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868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6A845B-F6F4-4641-8824-E09F1FB31D96}" type="datetime1">
              <a:rPr lang="en-US" smtClean="0"/>
              <a:t>3/21/2018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C61526-50D8-400F-8703-F2C1D0854E53}" type="slidenum">
              <a:rPr lang="en-US" smtClean="0"/>
              <a:t>‹#›</a:t>
            </a:fld>
            <a:endParaRPr lang="en-US" dirty="0"/>
          </a:p>
        </p:txBody>
      </p:sp>
      <p:sp>
        <p:nvSpPr>
          <p:cNvPr id="7" name="Isosceles Triangle 6"/>
          <p:cNvSpPr/>
          <p:nvPr userDrawn="1"/>
        </p:nvSpPr>
        <p:spPr>
          <a:xfrm flipV="1">
            <a:off x="-25400" y="0"/>
            <a:ext cx="9144000" cy="2286000"/>
          </a:xfrm>
          <a:prstGeom prst="triangle">
            <a:avLst>
              <a:gd name="adj" fmla="val 0"/>
            </a:avLst>
          </a:prstGeom>
          <a:solidFill>
            <a:srgbClr val="090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userDrawn="1"/>
        </p:nvSpPr>
        <p:spPr>
          <a:xfrm flipV="1">
            <a:off x="-25400" y="0"/>
            <a:ext cx="9194800" cy="1981200"/>
          </a:xfrm>
          <a:prstGeom prst="triangle">
            <a:avLst>
              <a:gd name="adj" fmla="val 0"/>
            </a:avLst>
          </a:prstGeom>
          <a:gradFill flip="none" rotWithShape="1">
            <a:gsLst>
              <a:gs pos="0">
                <a:srgbClr val="090359"/>
              </a:gs>
              <a:gs pos="72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p:cNvSpPr/>
          <p:nvPr userDrawn="1"/>
        </p:nvSpPr>
        <p:spPr>
          <a:xfrm flipV="1">
            <a:off x="3009900" y="0"/>
            <a:ext cx="6172200" cy="1066800"/>
          </a:xfrm>
          <a:prstGeom prst="triangle">
            <a:avLst>
              <a:gd name="adj" fmla="val 100000"/>
            </a:avLst>
          </a:prstGeom>
          <a:gradFill flip="none" rotWithShape="1">
            <a:gsLst>
              <a:gs pos="0">
                <a:srgbClr val="090359"/>
              </a:gs>
              <a:gs pos="10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Tree>
    <p:extLst>
      <p:ext uri="{BB962C8B-B14F-4D97-AF65-F5344CB8AC3E}">
        <p14:creationId xmlns:p14="http://schemas.microsoft.com/office/powerpoint/2010/main" val="1576999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522E2A-056A-452D-98C9-72F3A6B2D7AA}" type="datetime1">
              <a:rPr lang="en-US" smtClean="0"/>
              <a:t>3/21/2018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a:t>
            </a:fld>
            <a:endParaRPr lang="en-US" dirty="0"/>
          </a:p>
        </p:txBody>
      </p:sp>
    </p:spTree>
    <p:extLst>
      <p:ext uri="{BB962C8B-B14F-4D97-AF65-F5344CB8AC3E}">
        <p14:creationId xmlns:p14="http://schemas.microsoft.com/office/powerpoint/2010/main" val="367713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Isosceles Triangle 9"/>
          <p:cNvSpPr/>
          <p:nvPr/>
        </p:nvSpPr>
        <p:spPr>
          <a:xfrm>
            <a:off x="0" y="5638800"/>
            <a:ext cx="9144000" cy="1219200"/>
          </a:xfrm>
          <a:prstGeom prst="triangle">
            <a:avLst>
              <a:gd name="adj" fmla="val 0"/>
            </a:avLst>
          </a:prstGeom>
          <a:solidFill>
            <a:srgbClr val="090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86836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293D5A-8583-42DF-84C1-4852A0B7CD88}" type="datetime1">
              <a:rPr lang="en-US" smtClean="0"/>
              <a:t>3/21/2018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Isosceles Triangle 6"/>
          <p:cNvSpPr/>
          <p:nvPr/>
        </p:nvSpPr>
        <p:spPr>
          <a:xfrm>
            <a:off x="0" y="5791200"/>
            <a:ext cx="9144000" cy="1066800"/>
          </a:xfrm>
          <a:prstGeom prst="triangle">
            <a:avLst>
              <a:gd name="adj" fmla="val 0"/>
            </a:avLst>
          </a:prstGeom>
          <a:gradFill flip="none" rotWithShape="1">
            <a:gsLst>
              <a:gs pos="0">
                <a:srgbClr val="090359"/>
              </a:gs>
              <a:gs pos="72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Isosceles Triangle 7"/>
          <p:cNvSpPr/>
          <p:nvPr/>
        </p:nvSpPr>
        <p:spPr>
          <a:xfrm>
            <a:off x="2971800" y="6172200"/>
            <a:ext cx="6172200" cy="685800"/>
          </a:xfrm>
          <a:prstGeom prst="triangle">
            <a:avLst>
              <a:gd name="adj" fmla="val 100000"/>
            </a:avLst>
          </a:prstGeom>
          <a:gradFill flip="none" rotWithShape="1">
            <a:gsLst>
              <a:gs pos="0">
                <a:srgbClr val="090359"/>
              </a:gs>
              <a:gs pos="10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fld id="{88C61526-50D8-400F-8703-F2C1D0854E53}" type="slidenum">
              <a:rPr lang="en-US" smtClean="0"/>
              <a:t>‹#›</a:t>
            </a:fld>
            <a:endParaRPr lang="en-US" dirty="0"/>
          </a:p>
        </p:txBody>
      </p:sp>
      <p:pic>
        <p:nvPicPr>
          <p:cNvPr id="9" name="Picture 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52400" y="6134100"/>
            <a:ext cx="635198" cy="635198"/>
          </a:xfrm>
          <a:prstGeom prst="rect">
            <a:avLst/>
          </a:prstGeom>
        </p:spPr>
      </p:pic>
    </p:spTree>
    <p:extLst>
      <p:ext uri="{BB962C8B-B14F-4D97-AF65-F5344CB8AC3E}">
        <p14:creationId xmlns:p14="http://schemas.microsoft.com/office/powerpoint/2010/main" val="346897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3" r:id="rId7"/>
    <p:sldLayoutId id="2147483672" r:id="rId8"/>
    <p:sldLayoutId id="2147483667" r:id="rId9"/>
    <p:sldLayoutId id="2147483668" r:id="rId10"/>
    <p:sldLayoutId id="2147483669" r:id="rId11"/>
    <p:sldLayoutId id="2147483670" r:id="rId12"/>
    <p:sldLayoutId id="2147483671" r:id="rId13"/>
  </p:sldLayoutIdLst>
  <p:hf hdr="0" ftr="0" dt="0"/>
  <p:txStyles>
    <p:titleStyle>
      <a:lvl1pPr algn="ctr" defTabSz="914400" rtl="0" eaLnBrk="1" latinLnBrk="0" hangingPunct="1">
        <a:spcBef>
          <a:spcPct val="0"/>
        </a:spcBef>
        <a:buNone/>
        <a:defRPr sz="3600" kern="1200">
          <a:solidFill>
            <a:schemeClr val="tx2">
              <a:lumMod val="75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ailto:rachael@accessiblecommunity.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ccessiblecommunity.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new.usgbc.org/le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p:spPr>
        <p:txBody>
          <a:bodyPr>
            <a:normAutofit/>
          </a:bodyPr>
          <a:lstStyle/>
          <a:p>
            <a:r>
              <a:rPr lang="en-US" sz="5400" dirty="0" smtClean="0"/>
              <a:t>Beyond Standards</a:t>
            </a:r>
            <a:endParaRPr lang="en-US" sz="5400" dirty="0"/>
          </a:p>
        </p:txBody>
      </p:sp>
      <p:sp>
        <p:nvSpPr>
          <p:cNvPr id="3" name="Subtitle 2"/>
          <p:cNvSpPr>
            <a:spLocks noGrp="1"/>
          </p:cNvSpPr>
          <p:nvPr>
            <p:ph type="subTitle" idx="1"/>
          </p:nvPr>
        </p:nvSpPr>
        <p:spPr>
          <a:xfrm>
            <a:off x="1371600" y="2667000"/>
            <a:ext cx="6400800" cy="1447800"/>
          </a:xfrm>
        </p:spPr>
        <p:txBody>
          <a:bodyPr>
            <a:normAutofit/>
          </a:bodyPr>
          <a:lstStyle/>
          <a:p>
            <a:r>
              <a:rPr lang="en-US" sz="3600" dirty="0" smtClean="0"/>
              <a:t>Taking a Holistic Approach to Accessibility Evaluation</a:t>
            </a:r>
          </a:p>
        </p:txBody>
      </p:sp>
      <p:sp>
        <p:nvSpPr>
          <p:cNvPr id="4" name="Slide Number Placeholder 3"/>
          <p:cNvSpPr>
            <a:spLocks noGrp="1"/>
          </p:cNvSpPr>
          <p:nvPr>
            <p:ph type="sldNum" sz="quarter" idx="12"/>
          </p:nvPr>
        </p:nvSpPr>
        <p:spPr/>
        <p:txBody>
          <a:bodyPr/>
          <a:lstStyle/>
          <a:p>
            <a:fld id="{88C61526-50D8-400F-8703-F2C1D0854E53}" type="slidenum">
              <a:rPr lang="en-US" smtClean="0"/>
              <a:t>1</a:t>
            </a:fld>
            <a:endParaRPr lang="en-US" dirty="0"/>
          </a:p>
        </p:txBody>
      </p:sp>
    </p:spTree>
    <p:extLst>
      <p:ext uri="{BB962C8B-B14F-4D97-AF65-F5344CB8AC3E}">
        <p14:creationId xmlns:p14="http://schemas.microsoft.com/office/powerpoint/2010/main" val="34472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868362"/>
          </a:xfrm>
        </p:spPr>
        <p:txBody>
          <a:bodyPr>
            <a:normAutofit fontScale="90000"/>
          </a:bodyPr>
          <a:lstStyle/>
          <a:p>
            <a:r>
              <a:rPr lang="en-US" dirty="0" smtClean="0"/>
              <a:t>Checklist Portion of LEED V4 for BD&amp;C Retail</a:t>
            </a:r>
            <a:endParaRPr lang="en-US" dirty="0"/>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4025154204"/>
              </p:ext>
            </p:extLst>
          </p:nvPr>
        </p:nvGraphicFramePr>
        <p:xfrm>
          <a:off x="375098" y="762000"/>
          <a:ext cx="8089003" cy="5215890"/>
        </p:xfrm>
        <a:graphic>
          <a:graphicData uri="http://schemas.openxmlformats.org/drawingml/2006/table">
            <a:tbl>
              <a:tblPr/>
              <a:tblGrid>
                <a:gridCol w="336874"/>
                <a:gridCol w="315819"/>
                <a:gridCol w="294764"/>
                <a:gridCol w="957543"/>
                <a:gridCol w="53079"/>
                <a:gridCol w="34925"/>
                <a:gridCol w="3674718"/>
                <a:gridCol w="1452768"/>
                <a:gridCol w="968513"/>
              </a:tblGrid>
              <a:tr h="238840">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gridSpan="4">
                  <a:txBody>
                    <a:bodyPr/>
                    <a:lstStyle/>
                    <a:p>
                      <a:pPr algn="l" fontAlgn="ctr"/>
                      <a:r>
                        <a:rPr lang="en-US" sz="1800" b="1" i="0" u="none" strike="noStrike" dirty="0">
                          <a:effectLst/>
                          <a:latin typeface="Arial"/>
                        </a:rPr>
                        <a:t>Location and Transportation</a:t>
                      </a:r>
                    </a:p>
                  </a:txBody>
                  <a:tcPr marL="9525" marR="9525" marT="9525"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ctr"/>
                      <a:r>
                        <a:rPr lang="en-US" sz="1800" b="0" i="0" u="none" strike="noStrike" dirty="0">
                          <a:effectLst/>
                          <a:latin typeface="Arial"/>
                        </a:rPr>
                        <a:t> </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ctr"/>
                      <a:r>
                        <a:rPr lang="en-US" sz="1800" b="1" i="0" u="none" strike="noStrike" dirty="0">
                          <a:effectLst/>
                          <a:latin typeface="Arial"/>
                        </a:rPr>
                        <a:t>16</a:t>
                      </a:r>
                    </a:p>
                  </a:txBody>
                  <a:tcPr marL="9525" marR="9525" marT="9525"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a:noFill/>
                    </a:lnB>
                  </a:tcPr>
                </a:tc>
                <a:tc gridSpan="4">
                  <a:txBody>
                    <a:bodyPr/>
                    <a:lstStyle/>
                    <a:p>
                      <a:pPr algn="l" fontAlgn="ctr"/>
                      <a:r>
                        <a:rPr lang="en-US" sz="1800" b="0" i="0" u="none" strike="noStrike" dirty="0">
                          <a:effectLst/>
                          <a:latin typeface="Arial"/>
                        </a:rPr>
                        <a:t>LEED for Neighborhood Development Location</a:t>
                      </a:r>
                    </a:p>
                  </a:txBody>
                  <a:tcPr marL="9525" marR="9525" marT="9525" marB="0" anchor="ctr">
                    <a:lnL>
                      <a:noFill/>
                    </a:lnL>
                    <a:lnR>
                      <a:noFill/>
                    </a:lnR>
                    <a:lnT w="6350" cap="flat" cmpd="sng" algn="ctr">
                      <a:solidFill>
                        <a:srgbClr val="A6A6A6"/>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16</a:t>
                      </a:r>
                    </a:p>
                  </a:txBody>
                  <a:tcPr marL="9525" marR="9525" marT="9525" marB="0" anchor="ctr">
                    <a:lnL>
                      <a:noFill/>
                    </a:lnL>
                    <a:lnR>
                      <a:noFill/>
                    </a:lnR>
                    <a:lnT w="6350" cap="flat" cmpd="sng" algn="ctr">
                      <a:solidFill>
                        <a:srgbClr val="A6A6A6"/>
                      </a:solidFill>
                      <a:prstDash val="solid"/>
                      <a:round/>
                      <a:headEnd type="none" w="med" len="med"/>
                      <a:tailEnd type="none" w="med" len="med"/>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Sensitive Land Protection</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solidFill>
                      <a:srgbClr val="FFFFFF"/>
                    </a:solidFill>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808080"/>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808080"/>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High Priority Site</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2</a:t>
                      </a:r>
                    </a:p>
                  </a:txBody>
                  <a:tcPr marL="9525" marR="9525" marT="9525" marB="0" anchor="ctr">
                    <a:lnL>
                      <a:noFill/>
                    </a:lnL>
                    <a:lnR>
                      <a:noFill/>
                    </a:lnR>
                    <a:lnT>
                      <a:noFill/>
                    </a:lnT>
                    <a:lnB>
                      <a:noFill/>
                    </a:lnB>
                  </a:tcPr>
                </a:tc>
              </a:tr>
              <a:tr h="379333">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Surrounding Density and Diverse Uses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5</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Access to Quality Transit</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5</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Bicycle Facilities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4">
                  <a:txBody>
                    <a:bodyPr/>
                    <a:lstStyle/>
                    <a:p>
                      <a:pPr algn="l" fontAlgn="ctr"/>
                      <a:r>
                        <a:rPr lang="en-US" sz="1800" b="0" i="0" u="none" strike="noStrike" dirty="0">
                          <a:effectLst/>
                          <a:latin typeface="Arial"/>
                        </a:rPr>
                        <a:t>Reduced Parking Footprint</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gridSpan="3">
                  <a:txBody>
                    <a:bodyPr/>
                    <a:lstStyle/>
                    <a:p>
                      <a:pPr algn="l" fontAlgn="ctr"/>
                      <a:r>
                        <a:rPr lang="en-US" sz="1800" b="0" i="0" u="none" strike="noStrike" dirty="0">
                          <a:effectLst/>
                          <a:latin typeface="Arial"/>
                        </a:rPr>
                        <a:t>Green Vehicles</a:t>
                      </a:r>
                    </a:p>
                  </a:txBody>
                  <a:tcPr marL="9525" marR="9525" marT="9525" marB="0" anchor="ctr">
                    <a:lnL>
                      <a:noFill/>
                    </a:lnL>
                    <a:lnR>
                      <a:noFill/>
                    </a:lnR>
                    <a:lnT>
                      <a:noFill/>
                    </a:lnT>
                    <a:lnB>
                      <a:noFill/>
                    </a:lnB>
                  </a:tcPr>
                </a:tc>
                <a:tc hMerge="1">
                  <a:txBody>
                    <a:bodyPr/>
                    <a:lstStyle/>
                    <a:p>
                      <a:endParaRPr lang="en-US"/>
                    </a:p>
                  </a:txBody>
                  <a:tcPr/>
                </a:tc>
                <a:tc hMerge="1">
                  <a:txBody>
                    <a:bodyPr/>
                    <a:lstStyle/>
                    <a:p>
                      <a:endParaRPr lang="en-US"/>
                    </a:p>
                  </a:txBody>
                  <a:tcPr/>
                </a:tc>
                <a:tc>
                  <a:txBody>
                    <a:bodyPr/>
                    <a:lstStyle/>
                    <a:p>
                      <a:pPr algn="l" fontAlgn="ctr"/>
                      <a:endParaRPr lang="en-US" sz="1800" b="0" i="0" u="none" strike="noStrike" dirty="0">
                        <a:effectLst/>
                        <a:latin typeface="Arial"/>
                      </a:endParaRPr>
                    </a:p>
                  </a:txBody>
                  <a:tcPr marL="9525" marR="9525" marT="9525" marB="0" anchor="ctr">
                    <a:lnL>
                      <a:noFill/>
                    </a:lnL>
                    <a:lnR>
                      <a:noFill/>
                    </a:lnR>
                    <a:lnT>
                      <a:noFill/>
                    </a:lnT>
                    <a:lnB>
                      <a:noFill/>
                    </a:lnB>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r h="238840">
                <a:tc>
                  <a:txBody>
                    <a:bodyPr/>
                    <a:lstStyle/>
                    <a:p>
                      <a:pPr algn="l" fontAlgn="ctr"/>
                      <a:endParaRPr lang="en-US" sz="1800" b="0" i="0" u="none" strike="noStrike" dirty="0">
                        <a:effectLst/>
                        <a:latin typeface="Arial"/>
                      </a:endParaRPr>
                    </a:p>
                  </a:txBody>
                  <a:tcPr marL="9525" marR="9525" marT="9525" marB="0" anchor="ctr">
                    <a:lnL>
                      <a:noFill/>
                    </a:lnL>
                    <a:lnR>
                      <a:noFill/>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l" fontAlgn="ctr"/>
                      <a:endParaRPr lang="en-US" sz="1800" b="0" i="0" u="none" strike="noStrike" dirty="0">
                        <a:effectLst/>
                        <a:latin typeface="Arial"/>
                      </a:endParaRPr>
                    </a:p>
                  </a:txBody>
                  <a:tcPr marL="9525" marR="9525" marT="9525" marB="0" anchor="ctr">
                    <a:lnL>
                      <a:noFill/>
                    </a:lnL>
                    <a:lnR>
                      <a:noFill/>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l" fontAlgn="ctr"/>
                      <a:endParaRPr lang="en-US" sz="1800" b="0" i="0" u="none" strike="noStrike" dirty="0">
                        <a:effectLst/>
                        <a:latin typeface="Arial"/>
                      </a:endParaRPr>
                    </a:p>
                  </a:txBody>
                  <a:tcPr marL="9525" marR="9525" marT="9525" marB="0" anchor="ctr">
                    <a:lnL>
                      <a:noFill/>
                    </a:lnL>
                    <a:lnR>
                      <a:noFill/>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l" fontAlgn="ctr"/>
                      <a:endParaRPr lang="en-US" sz="1800" b="0" i="0" u="none" strike="noStrike" dirty="0">
                        <a:effectLst/>
                        <a:latin typeface="Arial"/>
                      </a:endParaRPr>
                    </a:p>
                  </a:txBody>
                  <a:tcPr marL="9525" marR="9525" marT="9525"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endParaRPr lang="en-US" dirty="0"/>
                    </a:p>
                  </a:txBody>
                  <a:tcPr marL="9525" marR="9525" marT="9525" marB="0" anchor="ctr">
                    <a:lnL>
                      <a:noFill/>
                    </a:lnL>
                    <a:lnR>
                      <a:noFill/>
                    </a:lnR>
                    <a:lnT>
                      <a:noFill/>
                    </a:lnT>
                    <a:lnB w="6350" cap="flat" cmpd="sng" algn="ctr">
                      <a:solidFill>
                        <a:srgbClr val="A6A6A6"/>
                      </a:solidFill>
                      <a:prstDash val="solid"/>
                      <a:round/>
                      <a:headEnd type="none" w="med" len="med"/>
                      <a:tailEnd type="none" w="med" len="med"/>
                    </a:lnB>
                  </a:tcPr>
                </a:tc>
                <a:tc gridSpan="2">
                  <a:txBody>
                    <a:bodyPr/>
                    <a:lstStyle/>
                    <a:p>
                      <a:pPr algn="l" fontAlgn="ctr"/>
                      <a:endParaRPr lang="en-US" sz="1800" b="0" i="0" u="none" strike="noStrike" dirty="0">
                        <a:effectLst/>
                        <a:latin typeface="Arial"/>
                      </a:endParaRPr>
                    </a:p>
                  </a:txBody>
                  <a:tcPr marL="9525" marR="9525" marT="9525" marB="0" anchor="ctr">
                    <a:lnL>
                      <a:noFill/>
                    </a:lnL>
                    <a:lnR>
                      <a:noFill/>
                    </a:lnR>
                    <a:lnT>
                      <a:noFill/>
                    </a:lnT>
                    <a:lnB w="6350" cap="flat" cmpd="sng" algn="ctr">
                      <a:solidFill>
                        <a:srgbClr val="A6A6A6"/>
                      </a:solidFill>
                      <a:prstDash val="solid"/>
                      <a:round/>
                      <a:headEnd type="none" w="med" len="med"/>
                      <a:tailEnd type="none" w="med" len="med"/>
                    </a:lnB>
                  </a:tcPr>
                </a:tc>
                <a:tc hMerge="1">
                  <a:txBody>
                    <a:bodyPr/>
                    <a:lstStyle/>
                    <a:p>
                      <a:endParaRPr lang="en-US"/>
                    </a:p>
                  </a:txBody>
                  <a:tcPr/>
                </a:tc>
                <a:tc>
                  <a:txBody>
                    <a:bodyPr/>
                    <a:lstStyle/>
                    <a:p>
                      <a:pPr algn="l" fontAlgn="ctr"/>
                      <a:endParaRPr lang="en-US" sz="1800" b="0" i="0" u="none" strike="noStrike" dirty="0">
                        <a:effectLst/>
                        <a:latin typeface="Arial"/>
                      </a:endParaRPr>
                    </a:p>
                  </a:txBody>
                  <a:tcPr marL="9525" marR="9525" marT="9525" marB="0" anchor="ctr">
                    <a:lnL>
                      <a:noFill/>
                    </a:lnL>
                    <a:lnR>
                      <a:noFill/>
                    </a:lnR>
                    <a:lnT>
                      <a:noFill/>
                    </a:lnT>
                    <a:lnB w="6350" cap="flat" cmpd="sng" algn="ctr">
                      <a:solidFill>
                        <a:srgbClr val="A6A6A6"/>
                      </a:solidFill>
                      <a:prstDash val="solid"/>
                      <a:round/>
                      <a:headEnd type="none" w="med" len="med"/>
                      <a:tailEnd type="none" w="med" len="med"/>
                    </a:lnB>
                  </a:tcPr>
                </a:tc>
                <a:tc>
                  <a:txBody>
                    <a:bodyPr/>
                    <a:lstStyle/>
                    <a:p>
                      <a:pPr algn="ctr" fontAlgn="ctr"/>
                      <a:endParaRPr lang="en-US" sz="1800" b="0" i="0" u="none" strike="noStrike" dirty="0">
                        <a:effectLst/>
                        <a:latin typeface="Arial"/>
                      </a:endParaRPr>
                    </a:p>
                  </a:txBody>
                  <a:tcPr marL="9525" marR="9525" marT="9525" marB="0" anchor="ctr">
                    <a:lnL>
                      <a:noFill/>
                    </a:lnL>
                    <a:lnR>
                      <a:noFill/>
                    </a:lnR>
                    <a:lnT>
                      <a:noFill/>
                    </a:lnT>
                    <a:lnB w="6350" cap="flat" cmpd="sng" algn="ctr">
                      <a:solidFill>
                        <a:srgbClr val="A6A6A6"/>
                      </a:solidFill>
                      <a:prstDash val="solid"/>
                      <a:round/>
                      <a:headEnd type="none" w="med" len="med"/>
                      <a:tailEnd type="none" w="med" len="med"/>
                    </a:lnB>
                  </a:tcPr>
                </a:tc>
              </a:tr>
              <a:tr h="238840">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ctr" fontAlgn="ctr"/>
                      <a:r>
                        <a:rPr lang="en-US" sz="1800" b="1" i="0" u="none" strike="noStrike" dirty="0">
                          <a:effectLst/>
                          <a:latin typeface="Arial"/>
                        </a:rPr>
                        <a:t>0</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A6A6A6"/>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gridSpan="4">
                  <a:txBody>
                    <a:bodyPr/>
                    <a:lstStyle/>
                    <a:p>
                      <a:pPr algn="l" fontAlgn="ctr"/>
                      <a:r>
                        <a:rPr lang="en-US" sz="1800" b="1" i="0" u="none" strike="noStrike" dirty="0">
                          <a:effectLst/>
                          <a:latin typeface="Arial"/>
                        </a:rPr>
                        <a:t>Sustainable Sites</a:t>
                      </a:r>
                    </a:p>
                  </a:txBody>
                  <a:tcPr marL="9525" marR="9525" marT="9525" marB="0" anchor="ctr">
                    <a:lnL w="6350" cap="flat" cmpd="sng" algn="ctr">
                      <a:solidFill>
                        <a:srgbClr val="A6A6A6"/>
                      </a:solidFill>
                      <a:prstDash val="solid"/>
                      <a:round/>
                      <a:headEnd type="none" w="med" len="med"/>
                      <a:tailEnd type="none" w="med" len="med"/>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r" fontAlgn="ctr"/>
                      <a:r>
                        <a:rPr lang="en-US" sz="1800" b="0" i="0" u="none" strike="noStrike" dirty="0">
                          <a:effectLst/>
                          <a:latin typeface="Arial"/>
                        </a:rPr>
                        <a:t> </a:t>
                      </a:r>
                    </a:p>
                  </a:txBody>
                  <a:tcPr marL="9525" marR="9525" marT="9525" marB="0" anchor="ctr">
                    <a:lnL>
                      <a:noFill/>
                    </a:lnL>
                    <a:lnR>
                      <a:noFill/>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c>
                  <a:txBody>
                    <a:bodyPr/>
                    <a:lstStyle/>
                    <a:p>
                      <a:pPr algn="ctr" fontAlgn="ctr"/>
                      <a:r>
                        <a:rPr lang="en-US" sz="1800" b="1" i="0" u="none" strike="noStrike" dirty="0">
                          <a:effectLst/>
                          <a:latin typeface="Arial"/>
                        </a:rPr>
                        <a:t>10</a:t>
                      </a:r>
                    </a:p>
                  </a:txBody>
                  <a:tcPr marL="9525" marR="9525" marT="9525" marB="0" anchor="ctr">
                    <a:lnL>
                      <a:noFill/>
                    </a:lnL>
                    <a:lnR w="6350" cap="flat" cmpd="sng" algn="ctr">
                      <a:solidFill>
                        <a:srgbClr val="A6A6A6"/>
                      </a:solidFill>
                      <a:prstDash val="solid"/>
                      <a:round/>
                      <a:headEnd type="none" w="med" len="med"/>
                      <a:tailEnd type="none" w="med" len="med"/>
                    </a:lnR>
                    <a:lnT w="6350" cap="flat" cmpd="sng" algn="ctr">
                      <a:solidFill>
                        <a:srgbClr val="A6A6A6"/>
                      </a:solidFill>
                      <a:prstDash val="solid"/>
                      <a:round/>
                      <a:headEnd type="none" w="med" len="med"/>
                      <a:tailEnd type="none" w="med" len="med"/>
                    </a:lnT>
                    <a:lnB w="6350" cap="flat" cmpd="sng" algn="ctr">
                      <a:solidFill>
                        <a:srgbClr val="A6A6A6"/>
                      </a:solidFill>
                      <a:prstDash val="solid"/>
                      <a:round/>
                      <a:headEnd type="none" w="med" len="med"/>
                      <a:tailEnd type="none" w="med" len="med"/>
                    </a:lnB>
                    <a:solidFill>
                      <a:srgbClr val="D9D9D9"/>
                    </a:solidFill>
                  </a:tcPr>
                </a:tc>
              </a:tr>
              <a:tr h="295037">
                <a:tc>
                  <a:txBody>
                    <a:bodyPr/>
                    <a:lstStyle/>
                    <a:p>
                      <a:pPr algn="ctr" fontAlgn="ctr"/>
                      <a:r>
                        <a:rPr lang="en-US" sz="1800" b="0" i="0" u="none" strike="noStrike" dirty="0">
                          <a:effectLst/>
                          <a:latin typeface="Arial"/>
                        </a:rPr>
                        <a:t>Y</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D9D9D9"/>
                    </a:solidFill>
                  </a:tcPr>
                </a:tc>
                <a:tc>
                  <a:txBody>
                    <a:bodyPr/>
                    <a:lstStyle/>
                    <a:p>
                      <a:pPr algn="ctr" fontAlgn="ctr"/>
                      <a:endParaRPr lang="en-US" sz="1800" b="0" i="0" u="none" strike="noStrike" dirty="0">
                        <a:effectLst/>
                        <a:latin typeface="Arial"/>
                      </a:endParaRPr>
                    </a:p>
                  </a:txBody>
                  <a:tcPr marL="9525" marR="9525" marT="9525" marB="0" anchor="ctr">
                    <a:lnL w="6350" cap="flat" cmpd="sng" algn="ctr">
                      <a:solidFill>
                        <a:srgbClr val="7C7C7C"/>
                      </a:solidFill>
                      <a:prstDash val="solid"/>
                      <a:round/>
                      <a:headEnd type="none" w="med" len="med"/>
                      <a:tailEnd type="none" w="med" len="med"/>
                    </a:lnL>
                    <a:lnR>
                      <a:noFill/>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a:txBody>
                    <a:bodyPr/>
                    <a:lstStyle/>
                    <a:p>
                      <a:pPr algn="ctr" fontAlgn="ctr"/>
                      <a:endParaRPr lang="en-US" sz="1800" b="0" i="0" u="none" strike="noStrike" dirty="0">
                        <a:effectLst/>
                        <a:latin typeface="Arial"/>
                      </a:endParaRPr>
                    </a:p>
                  </a:txBody>
                  <a:tcPr marL="9525" marR="9525" marT="9525" marB="0" anchor="ctr">
                    <a:lnL>
                      <a:noFill/>
                    </a:lnL>
                    <a:lnR>
                      <a:noFill/>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tcPr>
                </a:tc>
                <a:tc gridSpan="3">
                  <a:txBody>
                    <a:bodyPr/>
                    <a:lstStyle/>
                    <a:p>
                      <a:pPr algn="l" fontAlgn="ctr"/>
                      <a:r>
                        <a:rPr lang="en-US" sz="1800" b="0" i="0" u="none" strike="noStrike" dirty="0">
                          <a:effectLst/>
                          <a:latin typeface="Arial"/>
                        </a:rPr>
                        <a:t>Prereq</a:t>
                      </a:r>
                    </a:p>
                  </a:txBody>
                  <a:tcPr marL="9525" marR="9525" marT="9525" marB="0" anchor="ctr">
                    <a:lnL>
                      <a:noFill/>
                    </a:lnL>
                    <a:lnR>
                      <a:noFill/>
                    </a:lnR>
                    <a:lnT w="6350" cap="flat" cmpd="sng" algn="ctr">
                      <a:solidFill>
                        <a:srgbClr val="A6A6A6"/>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Construction Activity Pollution Prevention</a:t>
                      </a:r>
                    </a:p>
                  </a:txBody>
                  <a:tcPr marL="9525" marR="9525" marT="9525" marB="0" anchor="ctr">
                    <a:lnL>
                      <a:noFill/>
                    </a:lnL>
                    <a:lnR>
                      <a:noFill/>
                    </a:lnR>
                    <a:lnT w="6350" cap="flat" cmpd="sng" algn="ctr">
                      <a:solidFill>
                        <a:srgbClr val="A6A6A6"/>
                      </a:solidFill>
                      <a:prstDash val="solid"/>
                      <a:round/>
                      <a:headEnd type="none" w="med" len="med"/>
                      <a:tailEnd type="none" w="med" len="med"/>
                    </a:lnT>
                    <a:lnB>
                      <a:noFill/>
                    </a:lnB>
                  </a:tcPr>
                </a:tc>
                <a:tc hMerge="1">
                  <a:txBody>
                    <a:bodyPr/>
                    <a:lstStyle/>
                    <a:p>
                      <a:endParaRPr lang="en-US"/>
                    </a:p>
                  </a:txBody>
                  <a:tcPr/>
                </a:tc>
                <a:tc>
                  <a:txBody>
                    <a:bodyPr/>
                    <a:lstStyle/>
                    <a:p>
                      <a:pPr algn="ctr" fontAlgn="ctr"/>
                      <a:r>
                        <a:rPr lang="en-US" sz="1800" b="0" i="0" u="none" strike="noStrike" dirty="0">
                          <a:effectLst/>
                          <a:latin typeface="Arial"/>
                        </a:rPr>
                        <a:t>Required</a:t>
                      </a:r>
                    </a:p>
                  </a:txBody>
                  <a:tcPr marL="9525" marR="9525" marT="9525" marB="0" anchor="ctr">
                    <a:lnL>
                      <a:noFill/>
                    </a:lnL>
                    <a:lnR>
                      <a:noFill/>
                    </a:lnR>
                    <a:lnT w="6350" cap="flat" cmpd="sng" algn="ctr">
                      <a:solidFill>
                        <a:srgbClr val="A6A6A6"/>
                      </a:solidFill>
                      <a:prstDash val="solid"/>
                      <a:round/>
                      <a:headEnd type="none" w="med" len="med"/>
                      <a:tailEnd type="none" w="med" len="med"/>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Site Assessment</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Site Development - Protect or Restore Habitat</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2</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808080"/>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808080"/>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Open Space</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Rainwater Management</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3</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7C7C7C"/>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Heat Island Reduction</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2</a:t>
                      </a:r>
                    </a:p>
                  </a:txBody>
                  <a:tcPr marL="9525" marR="9525" marT="9525" marB="0" anchor="ctr">
                    <a:lnL>
                      <a:noFill/>
                    </a:lnL>
                    <a:lnR>
                      <a:noFill/>
                    </a:lnR>
                    <a:lnT>
                      <a:noFill/>
                    </a:lnT>
                    <a:lnB>
                      <a:noFill/>
                    </a:lnB>
                  </a:tcPr>
                </a:tc>
              </a:tr>
              <a:tr h="238840">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a:noFill/>
                    </a:lnB>
                    <a:solidFill>
                      <a:srgbClr val="99FF66"/>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a:noFill/>
                    </a:lnB>
                    <a:solidFill>
                      <a:srgbClr val="FFFF99"/>
                    </a:solidFill>
                  </a:tcPr>
                </a:tc>
                <a:tc>
                  <a:txBody>
                    <a:bodyPr/>
                    <a:lstStyle/>
                    <a:p>
                      <a:pPr algn="ctr" fontAlgn="ctr"/>
                      <a:r>
                        <a:rPr lang="en-US" sz="1800" b="0" i="0" u="none" strike="noStrike" dirty="0">
                          <a:effectLst/>
                          <a:latin typeface="Arial"/>
                        </a:rPr>
                        <a:t> </a:t>
                      </a:r>
                    </a:p>
                  </a:txBody>
                  <a:tcPr marL="9525" marR="9525" marT="9525" marB="0" anchor="ctr">
                    <a:lnL w="6350" cap="flat" cmpd="sng" algn="ctr">
                      <a:solidFill>
                        <a:srgbClr val="7C7C7C"/>
                      </a:solidFill>
                      <a:prstDash val="solid"/>
                      <a:round/>
                      <a:headEnd type="none" w="med" len="med"/>
                      <a:tailEnd type="none" w="med" len="med"/>
                    </a:lnL>
                    <a:lnR w="6350" cap="flat" cmpd="sng" algn="ctr">
                      <a:solidFill>
                        <a:srgbClr val="7C7C7C"/>
                      </a:solidFill>
                      <a:prstDash val="solid"/>
                      <a:round/>
                      <a:headEnd type="none" w="med" len="med"/>
                      <a:tailEnd type="none" w="med" len="med"/>
                    </a:lnR>
                    <a:lnT w="6350" cap="flat" cmpd="sng" algn="ctr">
                      <a:solidFill>
                        <a:srgbClr val="7C7C7C"/>
                      </a:solidFill>
                      <a:prstDash val="solid"/>
                      <a:round/>
                      <a:headEnd type="none" w="med" len="med"/>
                      <a:tailEnd type="none" w="med" len="med"/>
                    </a:lnT>
                    <a:lnB w="6350" cap="flat" cmpd="sng" algn="ctr">
                      <a:solidFill>
                        <a:srgbClr val="808080"/>
                      </a:solidFill>
                      <a:prstDash val="solid"/>
                      <a:round/>
                      <a:headEnd type="none" w="med" len="med"/>
                      <a:tailEnd type="none" w="med" len="med"/>
                    </a:lnB>
                    <a:solidFill>
                      <a:srgbClr val="FABF8F"/>
                    </a:solidFill>
                  </a:tcPr>
                </a:tc>
                <a:tc gridSpan="3">
                  <a:txBody>
                    <a:bodyPr/>
                    <a:lstStyle/>
                    <a:p>
                      <a:pPr algn="l" fontAlgn="ctr"/>
                      <a:r>
                        <a:rPr lang="en-US" sz="1800" b="0" i="0" u="none" strike="noStrike" dirty="0">
                          <a:effectLst/>
                          <a:latin typeface="Arial"/>
                        </a:rPr>
                        <a:t>Credit</a:t>
                      </a:r>
                    </a:p>
                  </a:txBody>
                  <a:tcPr marL="9525" marR="9525" marT="9525" marB="0" anchor="ctr">
                    <a:lnL w="6350" cap="flat" cmpd="sng" algn="ctr">
                      <a:solidFill>
                        <a:srgbClr val="7C7C7C"/>
                      </a:solidFill>
                      <a:prstDash val="solid"/>
                      <a:round/>
                      <a:headEnd type="none" w="med" len="med"/>
                      <a:tailEnd type="none" w="med" len="med"/>
                    </a:lnL>
                    <a:lnR>
                      <a:noFill/>
                    </a:lnR>
                    <a:lnT>
                      <a:noFill/>
                    </a:lnT>
                    <a:lnB>
                      <a:noFill/>
                    </a:lnB>
                  </a:tcPr>
                </a:tc>
                <a:tc hMerge="1">
                  <a:txBody>
                    <a:bodyPr/>
                    <a:lstStyle/>
                    <a:p>
                      <a:endParaRPr lang="en-US"/>
                    </a:p>
                  </a:txBody>
                  <a:tcPr/>
                </a:tc>
                <a:tc hMerge="1">
                  <a:txBody>
                    <a:bodyPr/>
                    <a:lstStyle/>
                    <a:p>
                      <a:endParaRPr lang="en-US"/>
                    </a:p>
                  </a:txBody>
                  <a:tcPr/>
                </a:tc>
                <a:tc gridSpan="2">
                  <a:txBody>
                    <a:bodyPr/>
                    <a:lstStyle/>
                    <a:p>
                      <a:pPr algn="l" fontAlgn="ctr"/>
                      <a:r>
                        <a:rPr lang="en-US" sz="1800" b="0" i="0" u="none" strike="noStrike" dirty="0">
                          <a:effectLst/>
                          <a:latin typeface="Arial"/>
                        </a:rPr>
                        <a:t>Light Pollution Reduction</a:t>
                      </a:r>
                    </a:p>
                  </a:txBody>
                  <a:tcPr marL="9525" marR="9525" marT="9525" marB="0" anchor="ctr">
                    <a:lnL>
                      <a:noFill/>
                    </a:lnL>
                    <a:lnR>
                      <a:noFill/>
                    </a:lnR>
                    <a:lnT>
                      <a:noFill/>
                    </a:lnT>
                    <a:lnB>
                      <a:noFill/>
                    </a:lnB>
                  </a:tcPr>
                </a:tc>
                <a:tc hMerge="1">
                  <a:txBody>
                    <a:bodyPr/>
                    <a:lstStyle/>
                    <a:p>
                      <a:endParaRPr lang="en-US"/>
                    </a:p>
                  </a:txBody>
                  <a:tcPr/>
                </a:tc>
                <a:tc>
                  <a:txBody>
                    <a:bodyPr/>
                    <a:lstStyle/>
                    <a:p>
                      <a:pPr algn="ctr" fontAlgn="ctr"/>
                      <a:r>
                        <a:rPr lang="en-US" sz="1800" b="0" i="0" u="none" strike="noStrike" dirty="0">
                          <a:effectLst/>
                          <a:latin typeface="Arial"/>
                        </a:rPr>
                        <a:t>1</a:t>
                      </a:r>
                    </a:p>
                  </a:txBody>
                  <a:tcPr marL="9525" marR="9525" marT="9525" marB="0" anchor="ctr">
                    <a:lnL>
                      <a:noFill/>
                    </a:lnL>
                    <a:lnR>
                      <a:noFill/>
                    </a:lnR>
                    <a:lnT>
                      <a:noFill/>
                    </a:lnT>
                    <a:lnB>
                      <a:noFill/>
                    </a:lnB>
                  </a:tcPr>
                </a:tc>
              </a:tr>
            </a:tbl>
          </a:graphicData>
        </a:graphic>
      </p:graphicFrame>
      <p:sp>
        <p:nvSpPr>
          <p:cNvPr id="9" name="TextBox 8"/>
          <p:cNvSpPr txBox="1"/>
          <p:nvPr/>
        </p:nvSpPr>
        <p:spPr>
          <a:xfrm>
            <a:off x="1676400" y="6165456"/>
            <a:ext cx="6553200" cy="369332"/>
          </a:xfrm>
          <a:prstGeom prst="rect">
            <a:avLst/>
          </a:prstGeom>
          <a:noFill/>
        </p:spPr>
        <p:txBody>
          <a:bodyPr wrap="square" rtlCol="0">
            <a:spAutoFit/>
          </a:bodyPr>
          <a:lstStyle/>
          <a:p>
            <a:r>
              <a:rPr lang="en-US" dirty="0" smtClean="0"/>
              <a:t>Complete LEED  v4 Building Design and Construction Checklist</a:t>
            </a:r>
            <a:endParaRPr lang="en-US" dirty="0"/>
          </a:p>
        </p:txBody>
      </p:sp>
      <p:sp>
        <p:nvSpPr>
          <p:cNvPr id="10" name="Slide Number Placeholder 9"/>
          <p:cNvSpPr>
            <a:spLocks noGrp="1"/>
          </p:cNvSpPr>
          <p:nvPr>
            <p:ph type="sldNum" sz="quarter" idx="12"/>
          </p:nvPr>
        </p:nvSpPr>
        <p:spPr/>
        <p:txBody>
          <a:bodyPr/>
          <a:lstStyle/>
          <a:p>
            <a:fld id="{88C61526-50D8-400F-8703-F2C1D0854E53}" type="slidenum">
              <a:rPr lang="en-US" smtClean="0"/>
              <a:t>10</a:t>
            </a:fld>
            <a:endParaRPr lang="en-US" dirty="0"/>
          </a:p>
        </p:txBody>
      </p:sp>
    </p:spTree>
    <p:extLst>
      <p:ext uri="{BB962C8B-B14F-4D97-AF65-F5344CB8AC3E}">
        <p14:creationId xmlns:p14="http://schemas.microsoft.com/office/powerpoint/2010/main" val="210314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Points about LEED</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understandable criteria that embrace tradeoffs</a:t>
            </a:r>
          </a:p>
          <a:p>
            <a:r>
              <a:rPr lang="en-US" dirty="0" smtClean="0"/>
              <a:t>Weighted based on environmental impact</a:t>
            </a:r>
          </a:p>
          <a:p>
            <a:r>
              <a:rPr lang="en-US" dirty="0" smtClean="0"/>
              <a:t>Buildings </a:t>
            </a:r>
            <a:r>
              <a:rPr lang="en-US" dirty="0"/>
              <a:t>can qualify for four levels of certification:</a:t>
            </a:r>
          </a:p>
          <a:p>
            <a:pPr lvl="1"/>
            <a:r>
              <a:rPr lang="en-US" b="1" dirty="0"/>
              <a:t>Certified:</a:t>
            </a:r>
            <a:r>
              <a:rPr lang="en-US" dirty="0"/>
              <a:t> 40–49 points</a:t>
            </a:r>
          </a:p>
          <a:p>
            <a:pPr lvl="1"/>
            <a:r>
              <a:rPr lang="en-US" b="1" dirty="0"/>
              <a:t>Silver:</a:t>
            </a:r>
            <a:r>
              <a:rPr lang="en-US" dirty="0"/>
              <a:t> 50-59 points</a:t>
            </a:r>
          </a:p>
          <a:p>
            <a:pPr lvl="1"/>
            <a:r>
              <a:rPr lang="en-US" b="1" dirty="0"/>
              <a:t>Gold:</a:t>
            </a:r>
            <a:r>
              <a:rPr lang="en-US" dirty="0"/>
              <a:t> 60-79 points</a:t>
            </a:r>
          </a:p>
          <a:p>
            <a:pPr lvl="1"/>
            <a:r>
              <a:rPr lang="en-US" b="1" dirty="0"/>
              <a:t>Platinum:</a:t>
            </a:r>
            <a:r>
              <a:rPr lang="en-US" dirty="0"/>
              <a:t> 80 points and above</a:t>
            </a:r>
          </a:p>
          <a:p>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11</a:t>
            </a:fld>
            <a:endParaRPr lang="en-US" dirty="0"/>
          </a:p>
        </p:txBody>
      </p:sp>
    </p:spTree>
    <p:extLst>
      <p:ext uri="{BB962C8B-B14F-4D97-AF65-F5344CB8AC3E}">
        <p14:creationId xmlns:p14="http://schemas.microsoft.com/office/powerpoint/2010/main" val="328692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514600"/>
            <a:ext cx="8229600" cy="1981200"/>
          </a:xfrm>
        </p:spPr>
        <p:txBody>
          <a:bodyPr>
            <a:normAutofit/>
          </a:bodyPr>
          <a:lstStyle/>
          <a:p>
            <a:r>
              <a:rPr lang="en-US" sz="4000" dirty="0" smtClean="0"/>
              <a:t>Can we learn from LEED to create a way to encourage and talk about accessibility?</a:t>
            </a:r>
            <a:endParaRPr lang="en-US" sz="4000" dirty="0"/>
          </a:p>
        </p:txBody>
      </p:sp>
      <p:sp>
        <p:nvSpPr>
          <p:cNvPr id="6" name="Slide Number Placeholder 5"/>
          <p:cNvSpPr>
            <a:spLocks noGrp="1"/>
          </p:cNvSpPr>
          <p:nvPr>
            <p:ph type="sldNum" sz="quarter" idx="12"/>
          </p:nvPr>
        </p:nvSpPr>
        <p:spPr/>
        <p:txBody>
          <a:bodyPr/>
          <a:lstStyle/>
          <a:p>
            <a:fld id="{88C61526-50D8-400F-8703-F2C1D0854E53}" type="slidenum">
              <a:rPr lang="en-US" smtClean="0"/>
              <a:t>12</a:t>
            </a:fld>
            <a:endParaRPr lang="en-US" dirty="0"/>
          </a:p>
        </p:txBody>
      </p:sp>
    </p:spTree>
    <p:extLst>
      <p:ext uri="{BB962C8B-B14F-4D97-AF65-F5344CB8AC3E}">
        <p14:creationId xmlns:p14="http://schemas.microsoft.com/office/powerpoint/2010/main" val="730764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Accessibility Frame Work</a:t>
            </a:r>
            <a:endParaRPr lang="en-US" dirty="0"/>
          </a:p>
        </p:txBody>
      </p:sp>
      <p:sp>
        <p:nvSpPr>
          <p:cNvPr id="3" name="Content Placeholder 2"/>
          <p:cNvSpPr>
            <a:spLocks noGrp="1"/>
          </p:cNvSpPr>
          <p:nvPr>
            <p:ph idx="1"/>
          </p:nvPr>
        </p:nvSpPr>
        <p:spPr>
          <a:xfrm>
            <a:off x="381000" y="1066800"/>
            <a:ext cx="8229600" cy="4572000"/>
          </a:xfrm>
        </p:spPr>
        <p:txBody>
          <a:bodyPr>
            <a:normAutofit fontScale="55000" lnSpcReduction="20000"/>
          </a:bodyPr>
          <a:lstStyle/>
          <a:p>
            <a:r>
              <a:rPr lang="en-US" dirty="0" smtClean="0"/>
              <a:t>Facilities</a:t>
            </a:r>
          </a:p>
          <a:p>
            <a:pPr lvl="1"/>
            <a:r>
              <a:rPr lang="en-US" dirty="0" smtClean="0"/>
              <a:t>ADA Facility Checklist</a:t>
            </a:r>
          </a:p>
          <a:p>
            <a:pPr lvl="1"/>
            <a:r>
              <a:rPr lang="en-US" dirty="0" smtClean="0"/>
              <a:t>Universal Design Best Practices</a:t>
            </a:r>
          </a:p>
          <a:p>
            <a:r>
              <a:rPr lang="en-US" dirty="0" smtClean="0"/>
              <a:t>Web</a:t>
            </a:r>
          </a:p>
          <a:p>
            <a:pPr lvl="1"/>
            <a:r>
              <a:rPr lang="en-US" dirty="0" smtClean="0"/>
              <a:t>WCAG 2.0 and WCAG 2.1 (when complete)</a:t>
            </a:r>
          </a:p>
          <a:p>
            <a:r>
              <a:rPr lang="en-US" dirty="0" smtClean="0"/>
              <a:t>Mobile</a:t>
            </a:r>
          </a:p>
          <a:p>
            <a:pPr lvl="1"/>
            <a:r>
              <a:rPr lang="en-US" dirty="0" smtClean="0"/>
              <a:t>WCAG 2.1 (when complete)</a:t>
            </a:r>
          </a:p>
          <a:p>
            <a:pPr lvl="1"/>
            <a:r>
              <a:rPr lang="en-US" dirty="0" smtClean="0"/>
              <a:t>BBC (and other) mobile best practices</a:t>
            </a:r>
          </a:p>
          <a:p>
            <a:r>
              <a:rPr lang="en-US" sz="3100" dirty="0" smtClean="0"/>
              <a:t>Kiosks</a:t>
            </a:r>
          </a:p>
          <a:p>
            <a:pPr lvl="1"/>
            <a:r>
              <a:rPr lang="en-US" sz="2700" dirty="0" smtClean="0"/>
              <a:t>Section 508 1194.25</a:t>
            </a:r>
          </a:p>
          <a:p>
            <a:pPr lvl="1"/>
            <a:r>
              <a:rPr lang="en-US" sz="2700" dirty="0" smtClean="0"/>
              <a:t>Universal Design Best Practices</a:t>
            </a:r>
          </a:p>
          <a:p>
            <a:r>
              <a:rPr lang="en-US" sz="3100" dirty="0" smtClean="0"/>
              <a:t>Audio, Video, Multimedia Content</a:t>
            </a:r>
          </a:p>
          <a:p>
            <a:pPr lvl="1"/>
            <a:r>
              <a:rPr lang="en-US" sz="2700" dirty="0" smtClean="0"/>
              <a:t>WCAG 2.0</a:t>
            </a:r>
            <a:endParaRPr lang="en-US" sz="2700" dirty="0"/>
          </a:p>
          <a:p>
            <a:r>
              <a:rPr lang="en-US" dirty="0" smtClean="0"/>
              <a:t>Policies and Practices</a:t>
            </a:r>
          </a:p>
          <a:p>
            <a:pPr lvl="1"/>
            <a:r>
              <a:rPr lang="en-US" dirty="0" smtClean="0"/>
              <a:t>Best practices from groups which support people with disabilities</a:t>
            </a:r>
          </a:p>
          <a:p>
            <a:pPr lvl="1"/>
            <a:r>
              <a:rPr lang="en-US" dirty="0" smtClean="0"/>
              <a:t>Work </a:t>
            </a:r>
            <a:r>
              <a:rPr lang="en-US" dirty="0"/>
              <a:t>by Susan Bruyere for large </a:t>
            </a:r>
            <a:r>
              <a:rPr lang="en-US" dirty="0" smtClean="0"/>
              <a:t>organizations</a:t>
            </a:r>
            <a:endParaRPr lang="en-US" dirty="0"/>
          </a:p>
          <a:p>
            <a:pPr lvl="1"/>
            <a:r>
              <a:rPr lang="en-US" dirty="0" smtClean="0"/>
              <a:t>ADA</a:t>
            </a:r>
          </a:p>
          <a:p>
            <a:pPr lvl="1"/>
            <a:r>
              <a:rPr lang="en-US" dirty="0" smtClean="0"/>
              <a:t>Lessons learned from organizations</a:t>
            </a:r>
          </a:p>
        </p:txBody>
      </p:sp>
      <p:sp>
        <p:nvSpPr>
          <p:cNvPr id="4" name="Slide Number Placeholder 3"/>
          <p:cNvSpPr>
            <a:spLocks noGrp="1"/>
          </p:cNvSpPr>
          <p:nvPr>
            <p:ph type="sldNum" sz="quarter" idx="12"/>
          </p:nvPr>
        </p:nvSpPr>
        <p:spPr/>
        <p:txBody>
          <a:bodyPr/>
          <a:lstStyle/>
          <a:p>
            <a:fld id="{88C61526-50D8-400F-8703-F2C1D0854E53}" type="slidenum">
              <a:rPr lang="en-US" smtClean="0"/>
              <a:t>13</a:t>
            </a:fld>
            <a:endParaRPr lang="en-US" dirty="0"/>
          </a:p>
        </p:txBody>
      </p:sp>
      <p:sp>
        <p:nvSpPr>
          <p:cNvPr id="5" name="Rectangle 4"/>
          <p:cNvSpPr/>
          <p:nvPr/>
        </p:nvSpPr>
        <p:spPr>
          <a:xfrm>
            <a:off x="1967343" y="5791200"/>
            <a:ext cx="5728855" cy="830997"/>
          </a:xfrm>
          <a:prstGeom prst="rect">
            <a:avLst/>
          </a:prstGeom>
          <a:solidFill>
            <a:srgbClr val="002060"/>
          </a:solidFill>
        </p:spPr>
        <p:txBody>
          <a:bodyPr wrap="square">
            <a:spAutoFit/>
          </a:bodyPr>
          <a:lstStyle/>
          <a:p>
            <a:pPr algn="ctr"/>
            <a:r>
              <a:rPr lang="en-US" sz="2400" dirty="0" smtClean="0">
                <a:solidFill>
                  <a:schemeClr val="bg1"/>
                </a:solidFill>
              </a:rPr>
              <a:t>Small/Medium Organizations and Large Organizations Evaluate Differently</a:t>
            </a:r>
          </a:p>
        </p:txBody>
      </p:sp>
    </p:spTree>
    <p:extLst>
      <p:ext uri="{BB962C8B-B14F-4D97-AF65-F5344CB8AC3E}">
        <p14:creationId xmlns:p14="http://schemas.microsoft.com/office/powerpoint/2010/main" val="156085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868362"/>
          </a:xfrm>
        </p:spPr>
        <p:txBody>
          <a:bodyPr>
            <a:normAutofit fontScale="90000"/>
          </a:bodyPr>
          <a:lstStyle/>
          <a:p>
            <a:r>
              <a:rPr lang="en-US" dirty="0" smtClean="0"/>
              <a:t>Steps to Reducing Barriers in Improving Accessibility </a:t>
            </a:r>
            <a:endParaRPr lang="en-US" dirty="0"/>
          </a:p>
        </p:txBody>
      </p:sp>
      <p:sp>
        <p:nvSpPr>
          <p:cNvPr id="5" name="Slide Number Placeholder 4"/>
          <p:cNvSpPr>
            <a:spLocks noGrp="1"/>
          </p:cNvSpPr>
          <p:nvPr>
            <p:ph type="sldNum" sz="quarter" idx="12"/>
          </p:nvPr>
        </p:nvSpPr>
        <p:spPr>
          <a:xfrm>
            <a:off x="6553200" y="6324600"/>
            <a:ext cx="2133600" cy="365125"/>
          </a:xfrm>
        </p:spPr>
        <p:txBody>
          <a:bodyPr/>
          <a:lstStyle/>
          <a:p>
            <a:fld id="{88C61526-50D8-400F-8703-F2C1D0854E53}" type="slidenum">
              <a:rPr lang="en-US" smtClean="0"/>
              <a:t>14</a:t>
            </a:fld>
            <a:endParaRPr lang="en-US" dirty="0"/>
          </a:p>
        </p:txBody>
      </p:sp>
      <p:sp>
        <p:nvSpPr>
          <p:cNvPr id="56" name="TextBox 55"/>
          <p:cNvSpPr txBox="1"/>
          <p:nvPr/>
        </p:nvSpPr>
        <p:spPr>
          <a:xfrm>
            <a:off x="-84859" y="5897296"/>
            <a:ext cx="1655618" cy="369332"/>
          </a:xfrm>
          <a:prstGeom prst="rect">
            <a:avLst/>
          </a:prstGeom>
          <a:noFill/>
        </p:spPr>
        <p:txBody>
          <a:bodyPr wrap="square" rtlCol="0">
            <a:spAutoFit/>
          </a:bodyPr>
          <a:lstStyle/>
          <a:p>
            <a:pPr algn="ctr"/>
            <a:r>
              <a:rPr lang="en-US" dirty="0" smtClean="0"/>
              <a:t>We are here</a:t>
            </a:r>
            <a:endParaRPr lang="en-US" dirty="0"/>
          </a:p>
        </p:txBody>
      </p:sp>
      <p:grpSp>
        <p:nvGrpSpPr>
          <p:cNvPr id="2" name="Group 1" descr="We are at the beginning of the process. The first step is to provide a web tool integrating a holistic framework. Then refine the tool through user testing and feedback while adding automated tools. Based on lessons learned we are collecting through interviews, we will recommend alternatives. We will then integrate the ability for users to provide ratings on organizations and use the data to refine the weighting scale. Finally we will use the data to provide certifications based on scores. "/>
          <p:cNvGrpSpPr/>
          <p:nvPr/>
        </p:nvGrpSpPr>
        <p:grpSpPr>
          <a:xfrm>
            <a:off x="304800" y="1758084"/>
            <a:ext cx="8686800" cy="4081606"/>
            <a:chOff x="304800" y="1758084"/>
            <a:chExt cx="8686800" cy="4081606"/>
          </a:xfrm>
        </p:grpSpPr>
        <p:sp>
          <p:nvSpPr>
            <p:cNvPr id="4" name="Rectangle 3"/>
            <p:cNvSpPr/>
            <p:nvPr/>
          </p:nvSpPr>
          <p:spPr>
            <a:xfrm>
              <a:off x="304800" y="1764434"/>
              <a:ext cx="1447800" cy="14212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 Web Tool</a:t>
              </a:r>
              <a:endParaRPr lang="en-US" dirty="0"/>
            </a:p>
          </p:txBody>
        </p:sp>
        <p:sp>
          <p:nvSpPr>
            <p:cNvPr id="6" name="Rectangle 5"/>
            <p:cNvSpPr/>
            <p:nvPr/>
          </p:nvSpPr>
          <p:spPr>
            <a:xfrm>
              <a:off x="3810000" y="3678382"/>
              <a:ext cx="16002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Lessons Learned (Interviews)</a:t>
              </a:r>
              <a:endParaRPr lang="en-US" dirty="0">
                <a:solidFill>
                  <a:schemeClr val="tx1"/>
                </a:solidFill>
              </a:endParaRPr>
            </a:p>
          </p:txBody>
        </p:sp>
        <p:sp>
          <p:nvSpPr>
            <p:cNvPr id="7" name="Rectangle 6"/>
            <p:cNvSpPr/>
            <p:nvPr/>
          </p:nvSpPr>
          <p:spPr>
            <a:xfrm>
              <a:off x="5721351" y="3678382"/>
              <a:ext cx="1600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 Ratings</a:t>
              </a:r>
              <a:endParaRPr lang="en-US" dirty="0"/>
            </a:p>
          </p:txBody>
        </p:sp>
        <p:cxnSp>
          <p:nvCxnSpPr>
            <p:cNvPr id="9" name="Elbow Connector 8"/>
            <p:cNvCxnSpPr>
              <a:stCxn id="4" idx="3"/>
              <a:endCxn id="10" idx="1"/>
            </p:cNvCxnSpPr>
            <p:nvPr/>
          </p:nvCxnSpPr>
          <p:spPr>
            <a:xfrm flipV="1">
              <a:off x="1752600" y="2471882"/>
              <a:ext cx="304800" cy="3174"/>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057400" y="1764434"/>
              <a:ext cx="1447800" cy="141489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Refine Through User Testing and Feedback</a:t>
              </a:r>
              <a:endParaRPr lang="en-US" dirty="0"/>
            </a:p>
          </p:txBody>
        </p:sp>
        <p:cxnSp>
          <p:nvCxnSpPr>
            <p:cNvPr id="19" name="Elbow Connector 18"/>
            <p:cNvCxnSpPr>
              <a:stCxn id="10" idx="0"/>
              <a:endCxn id="4" idx="0"/>
            </p:cNvCxnSpPr>
            <p:nvPr/>
          </p:nvCxnSpPr>
          <p:spPr>
            <a:xfrm rot="16200000" flipV="1">
              <a:off x="1905000" y="888134"/>
              <a:ext cx="12700" cy="1752600"/>
            </a:xfrm>
            <a:prstGeom prst="bentConnector3">
              <a:avLst>
                <a:gd name="adj1" fmla="val 180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0" idx="3"/>
              <a:endCxn id="23" idx="1"/>
            </p:cNvCxnSpPr>
            <p:nvPr/>
          </p:nvCxnSpPr>
          <p:spPr>
            <a:xfrm flipV="1">
              <a:off x="3505200" y="2471881"/>
              <a:ext cx="304800" cy="1"/>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810000" y="1764434"/>
              <a:ext cx="1600200" cy="14148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Recommend Alternatives</a:t>
              </a:r>
              <a:endParaRPr lang="en-US" dirty="0"/>
            </a:p>
          </p:txBody>
        </p:sp>
        <p:cxnSp>
          <p:nvCxnSpPr>
            <p:cNvPr id="28" name="Elbow Connector 27"/>
            <p:cNvCxnSpPr>
              <a:stCxn id="6" idx="0"/>
              <a:endCxn id="23" idx="2"/>
            </p:cNvCxnSpPr>
            <p:nvPr/>
          </p:nvCxnSpPr>
          <p:spPr>
            <a:xfrm rot="5400000" flipH="1" flipV="1">
              <a:off x="4366923" y="3435205"/>
              <a:ext cx="499054" cy="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a:stCxn id="23" idx="3"/>
              <a:endCxn id="46" idx="1"/>
            </p:cNvCxnSpPr>
            <p:nvPr/>
          </p:nvCxnSpPr>
          <p:spPr>
            <a:xfrm>
              <a:off x="5410200" y="2471881"/>
              <a:ext cx="304800" cy="12700"/>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7" idx="0"/>
              <a:endCxn id="46" idx="2"/>
            </p:cNvCxnSpPr>
            <p:nvPr/>
          </p:nvCxnSpPr>
          <p:spPr>
            <a:xfrm rot="16200000" flipV="1">
              <a:off x="6265574" y="3428854"/>
              <a:ext cx="499054" cy="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715000" y="1764434"/>
              <a:ext cx="1600200" cy="14148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Refine Weighting Scale</a:t>
              </a:r>
              <a:endParaRPr lang="en-US" dirty="0"/>
            </a:p>
          </p:txBody>
        </p:sp>
        <p:sp>
          <p:nvSpPr>
            <p:cNvPr id="50" name="Rectangle 49"/>
            <p:cNvSpPr/>
            <p:nvPr/>
          </p:nvSpPr>
          <p:spPr>
            <a:xfrm>
              <a:off x="7543800" y="1932132"/>
              <a:ext cx="1447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Certifications Based on Scores</a:t>
              </a:r>
              <a:endParaRPr lang="en-US" dirty="0"/>
            </a:p>
          </p:txBody>
        </p:sp>
        <p:cxnSp>
          <p:nvCxnSpPr>
            <p:cNvPr id="51" name="Elbow Connector 50"/>
            <p:cNvCxnSpPr>
              <a:stCxn id="46" idx="3"/>
              <a:endCxn id="50" idx="1"/>
            </p:cNvCxnSpPr>
            <p:nvPr/>
          </p:nvCxnSpPr>
          <p:spPr>
            <a:xfrm flipV="1">
              <a:off x="7315200" y="2465532"/>
              <a:ext cx="228600" cy="6349"/>
            </a:xfrm>
            <a:prstGeom prst="bentConnector3">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55" name="Down Arrow 54"/>
            <p:cNvSpPr/>
            <p:nvPr/>
          </p:nvSpPr>
          <p:spPr>
            <a:xfrm flipV="1">
              <a:off x="381000" y="4887191"/>
              <a:ext cx="723900" cy="952499"/>
            </a:xfrm>
            <a:prstGeom prst="downArrow">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1981201" y="3678382"/>
              <a:ext cx="16002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Automated Tools</a:t>
              </a:r>
              <a:endParaRPr lang="en-US" dirty="0">
                <a:solidFill>
                  <a:schemeClr val="tx1"/>
                </a:solidFill>
              </a:endParaRPr>
            </a:p>
          </p:txBody>
        </p:sp>
        <p:cxnSp>
          <p:nvCxnSpPr>
            <p:cNvPr id="59" name="Elbow Connector 58"/>
            <p:cNvCxnSpPr>
              <a:stCxn id="58" idx="0"/>
              <a:endCxn id="10" idx="2"/>
            </p:cNvCxnSpPr>
            <p:nvPr/>
          </p:nvCxnSpPr>
          <p:spPr>
            <a:xfrm rot="16200000" flipV="1">
              <a:off x="2531775" y="3428855"/>
              <a:ext cx="499053" cy="1"/>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701145" y="3684732"/>
              <a:ext cx="16002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 Ratings</a:t>
              </a:r>
              <a:endParaRPr lang="en-US" dirty="0">
                <a:solidFill>
                  <a:schemeClr val="tx1"/>
                </a:solidFill>
              </a:endParaRPr>
            </a:p>
          </p:txBody>
        </p:sp>
        <p:sp>
          <p:nvSpPr>
            <p:cNvPr id="65" name="Rectangle 64"/>
            <p:cNvSpPr/>
            <p:nvPr/>
          </p:nvSpPr>
          <p:spPr>
            <a:xfrm>
              <a:off x="7523594" y="1764434"/>
              <a:ext cx="1447800" cy="141489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Provide Certifications Based on Scores</a:t>
              </a:r>
              <a:endParaRPr lang="en-US" dirty="0"/>
            </a:p>
          </p:txBody>
        </p:sp>
        <p:sp>
          <p:nvSpPr>
            <p:cNvPr id="90" name="Rectangle 89"/>
            <p:cNvSpPr/>
            <p:nvPr/>
          </p:nvSpPr>
          <p:spPr>
            <a:xfrm>
              <a:off x="304800" y="3684732"/>
              <a:ext cx="1447800" cy="10668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Framework</a:t>
              </a:r>
              <a:endParaRPr lang="en-US" dirty="0">
                <a:solidFill>
                  <a:schemeClr val="tx1"/>
                </a:solidFill>
              </a:endParaRPr>
            </a:p>
          </p:txBody>
        </p:sp>
        <p:cxnSp>
          <p:nvCxnSpPr>
            <p:cNvPr id="93" name="Elbow Connector 92"/>
            <p:cNvCxnSpPr>
              <a:stCxn id="90" idx="0"/>
              <a:endCxn id="4" idx="2"/>
            </p:cNvCxnSpPr>
            <p:nvPr/>
          </p:nvCxnSpPr>
          <p:spPr>
            <a:xfrm rot="5400000" flipH="1" flipV="1">
              <a:off x="785523" y="3441555"/>
              <a:ext cx="499054" cy="0"/>
            </a:xfrm>
            <a:prstGeom prst="bent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7868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Volunteer</a:t>
            </a:r>
            <a:endParaRPr lang="en-US" dirty="0"/>
          </a:p>
        </p:txBody>
      </p:sp>
      <p:sp>
        <p:nvSpPr>
          <p:cNvPr id="3" name="Content Placeholder 2"/>
          <p:cNvSpPr>
            <a:spLocks noGrp="1"/>
          </p:cNvSpPr>
          <p:nvPr>
            <p:ph idx="1"/>
          </p:nvPr>
        </p:nvSpPr>
        <p:spPr>
          <a:xfrm>
            <a:off x="457200" y="1143000"/>
            <a:ext cx="8229600" cy="4754563"/>
          </a:xfrm>
        </p:spPr>
        <p:txBody>
          <a:bodyPr>
            <a:normAutofit lnSpcReduction="10000"/>
          </a:bodyPr>
          <a:lstStyle/>
          <a:p>
            <a:pPr marL="0" indent="0">
              <a:buNone/>
            </a:pPr>
            <a:r>
              <a:rPr lang="en-US" dirty="0" smtClean="0"/>
              <a:t>If you would like to volunteer…</a:t>
            </a:r>
          </a:p>
          <a:p>
            <a:r>
              <a:rPr lang="en-US" dirty="0" smtClean="0"/>
              <a:t>Try the tool out when it is live</a:t>
            </a:r>
          </a:p>
          <a:p>
            <a:r>
              <a:rPr lang="en-US" dirty="0" smtClean="0"/>
              <a:t>Suggest a successful organization to interview</a:t>
            </a:r>
          </a:p>
          <a:p>
            <a:r>
              <a:rPr lang="en-US" dirty="0" smtClean="0"/>
              <a:t>Provide comments and feedback</a:t>
            </a:r>
          </a:p>
          <a:p>
            <a:r>
              <a:rPr lang="en-US" dirty="0" smtClean="0"/>
              <a:t>Volunteer your time</a:t>
            </a:r>
          </a:p>
          <a:p>
            <a:pPr marL="0" indent="0">
              <a:buNone/>
            </a:pPr>
            <a:endParaRPr lang="en-US" dirty="0"/>
          </a:p>
          <a:p>
            <a:pPr marL="0" indent="0">
              <a:buNone/>
            </a:pPr>
            <a:r>
              <a:rPr lang="en-US" dirty="0" smtClean="0"/>
              <a:t>…Let us know</a:t>
            </a:r>
          </a:p>
          <a:p>
            <a:r>
              <a:rPr lang="en-US" sz="2800" dirty="0" smtClean="0"/>
              <a:t>Email </a:t>
            </a:r>
            <a:r>
              <a:rPr lang="en-US" sz="2800" dirty="0" smtClean="0">
                <a:hlinkClick r:id="rId3"/>
              </a:rPr>
              <a:t>rachael@accessiblecommunity.org</a:t>
            </a:r>
            <a:endParaRPr lang="en-US" sz="2800" dirty="0" smtClean="0"/>
          </a:p>
          <a:p>
            <a:r>
              <a:rPr lang="en-US" sz="2800" dirty="0" smtClean="0"/>
              <a:t>Contact Us on </a:t>
            </a:r>
            <a:r>
              <a:rPr lang="en-US" sz="2800" dirty="0" smtClean="0">
                <a:hlinkClick r:id="rId4"/>
              </a:rPr>
              <a:t>accessiblecommunity.org  </a:t>
            </a:r>
            <a:endParaRPr lang="en-US" sz="2800" dirty="0" smtClean="0"/>
          </a:p>
        </p:txBody>
      </p:sp>
      <p:sp>
        <p:nvSpPr>
          <p:cNvPr id="4" name="Slide Number Placeholder 3"/>
          <p:cNvSpPr>
            <a:spLocks noGrp="1"/>
          </p:cNvSpPr>
          <p:nvPr>
            <p:ph type="sldNum" sz="quarter" idx="12"/>
          </p:nvPr>
        </p:nvSpPr>
        <p:spPr/>
        <p:txBody>
          <a:bodyPr/>
          <a:lstStyle/>
          <a:p>
            <a:fld id="{88C61526-50D8-400F-8703-F2C1D0854E53}" type="slidenum">
              <a:rPr lang="en-US" smtClean="0"/>
              <a:t>15</a:t>
            </a:fld>
            <a:endParaRPr lang="en-US" dirty="0"/>
          </a:p>
        </p:txBody>
      </p:sp>
    </p:spTree>
    <p:extLst>
      <p:ext uri="{BB962C8B-B14F-4D97-AF65-F5344CB8AC3E}">
        <p14:creationId xmlns:p14="http://schemas.microsoft.com/office/powerpoint/2010/main" val="754224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Questions?</a:t>
            </a:r>
            <a:br>
              <a:rPr lang="en-US" dirty="0" smtClean="0"/>
            </a:br>
            <a:r>
              <a:rPr lang="en-US" dirty="0" smtClean="0"/>
              <a:t>Comments?</a:t>
            </a:r>
            <a:br>
              <a:rPr lang="en-US" dirty="0" smtClean="0"/>
            </a:br>
            <a:r>
              <a:rPr lang="en-US" dirty="0" smtClean="0"/>
              <a:t>Suggestions?</a:t>
            </a:r>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16</a:t>
            </a:fld>
            <a:endParaRPr lang="en-US" dirty="0"/>
          </a:p>
        </p:txBody>
      </p:sp>
    </p:spTree>
    <p:extLst>
      <p:ext uri="{BB962C8B-B14F-4D97-AF65-F5344CB8AC3E}">
        <p14:creationId xmlns:p14="http://schemas.microsoft.com/office/powerpoint/2010/main" val="1456138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the Presenter</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Rachael Bradley Montgomery</a:t>
            </a:r>
          </a:p>
          <a:p>
            <a:r>
              <a:rPr lang="en-US" sz="2400" dirty="0" smtClean="0"/>
              <a:t>Founder and Director, AccessibleCommunity.org</a:t>
            </a:r>
          </a:p>
          <a:p>
            <a:r>
              <a:rPr lang="en-US" sz="2400" dirty="0" smtClean="0"/>
              <a:t>15+ years in usability and accessibility</a:t>
            </a:r>
          </a:p>
          <a:p>
            <a:r>
              <a:rPr lang="en-US" sz="2400" dirty="0" smtClean="0"/>
              <a:t>MS, Emerging Technology in Information Science – University of Illinois</a:t>
            </a:r>
          </a:p>
          <a:p>
            <a:r>
              <a:rPr lang="en-US" sz="2400" dirty="0" smtClean="0"/>
              <a:t>PhD, Human Computer Interaction in Information Science, University of Maryland</a:t>
            </a:r>
          </a:p>
          <a:p>
            <a:r>
              <a:rPr lang="en-US" sz="2400" dirty="0" smtClean="0"/>
              <a:t>Member of Accessibility Guidelines Working Group</a:t>
            </a:r>
          </a:p>
        </p:txBody>
      </p:sp>
      <p:sp>
        <p:nvSpPr>
          <p:cNvPr id="4" name="Slide Number Placeholder 3"/>
          <p:cNvSpPr>
            <a:spLocks noGrp="1"/>
          </p:cNvSpPr>
          <p:nvPr>
            <p:ph type="sldNum" sz="quarter" idx="12"/>
          </p:nvPr>
        </p:nvSpPr>
        <p:spPr/>
        <p:txBody>
          <a:bodyPr/>
          <a:lstStyle/>
          <a:p>
            <a:fld id="{88C61526-50D8-400F-8703-F2C1D0854E53}" type="slidenum">
              <a:rPr lang="en-US" smtClean="0"/>
              <a:t>2</a:t>
            </a:fld>
            <a:endParaRPr lang="en-US" dirty="0"/>
          </a:p>
        </p:txBody>
      </p:sp>
    </p:spTree>
    <p:extLst>
      <p:ext uri="{BB962C8B-B14F-4D97-AF65-F5344CB8AC3E}">
        <p14:creationId xmlns:p14="http://schemas.microsoft.com/office/powerpoint/2010/main" val="118006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AccessibleCommunity.org</a:t>
            </a:r>
            <a:endParaRPr lang="en-US" dirty="0"/>
          </a:p>
        </p:txBody>
      </p:sp>
      <p:sp>
        <p:nvSpPr>
          <p:cNvPr id="3" name="Content Placeholder 2"/>
          <p:cNvSpPr>
            <a:spLocks noGrp="1"/>
          </p:cNvSpPr>
          <p:nvPr>
            <p:ph idx="1"/>
          </p:nvPr>
        </p:nvSpPr>
        <p:spPr/>
        <p:txBody>
          <a:bodyPr>
            <a:normAutofit fontScale="85000" lnSpcReduction="20000"/>
          </a:bodyPr>
          <a:lstStyle/>
          <a:p>
            <a:r>
              <a:rPr lang="en-US" dirty="0"/>
              <a:t>C</a:t>
            </a:r>
            <a:r>
              <a:rPr lang="en-US" dirty="0" smtClean="0"/>
              <a:t>harity run by volunteers</a:t>
            </a:r>
          </a:p>
          <a:p>
            <a:r>
              <a:rPr lang="en-US" dirty="0" smtClean="0"/>
              <a:t>Mission - To create </a:t>
            </a:r>
            <a:r>
              <a:rPr lang="en-US" dirty="0"/>
              <a:t>an accessible community dedicated to:</a:t>
            </a:r>
          </a:p>
          <a:p>
            <a:pPr lvl="1"/>
            <a:r>
              <a:rPr lang="en-US" dirty="0"/>
              <a:t>Spotlighting and learning from accessibility successes and challenges</a:t>
            </a:r>
          </a:p>
          <a:p>
            <a:pPr lvl="1"/>
            <a:r>
              <a:rPr lang="en-US" dirty="0"/>
              <a:t>Educating individuals and organizations about virtual, physical, and cultural accessibility</a:t>
            </a:r>
          </a:p>
          <a:p>
            <a:pPr lvl="1"/>
            <a:r>
              <a:rPr lang="en-US" dirty="0"/>
              <a:t>Connecting organizations who need accessibility help with interns and volunteers who can help</a:t>
            </a:r>
          </a:p>
          <a:p>
            <a:pPr lvl="1"/>
            <a:r>
              <a:rPr lang="en-US" dirty="0"/>
              <a:t>Leveraging crowdsourcing to evaluate and share information about accessibility</a:t>
            </a:r>
          </a:p>
          <a:p>
            <a:pPr lvl="1"/>
            <a:r>
              <a:rPr lang="en-US" dirty="0"/>
              <a:t>Providing a single entry point to help organizations evaluate and improve accessibility</a:t>
            </a:r>
          </a:p>
          <a:p>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3</a:t>
            </a:fld>
            <a:endParaRPr lang="en-US" dirty="0"/>
          </a:p>
        </p:txBody>
      </p:sp>
    </p:spTree>
    <p:extLst>
      <p:ext uri="{BB962C8B-B14F-4D97-AF65-F5344CB8AC3E}">
        <p14:creationId xmlns:p14="http://schemas.microsoft.com/office/powerpoint/2010/main" val="1341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Accessible?</a:t>
            </a:r>
            <a:endParaRPr lang="en-US" dirty="0"/>
          </a:p>
        </p:txBody>
      </p:sp>
      <p:sp>
        <p:nvSpPr>
          <p:cNvPr id="3" name="Content Placeholder 2"/>
          <p:cNvSpPr>
            <a:spLocks noGrp="1"/>
          </p:cNvSpPr>
          <p:nvPr>
            <p:ph idx="1"/>
          </p:nvPr>
        </p:nvSpPr>
        <p:spPr>
          <a:xfrm>
            <a:off x="533400" y="1143000"/>
            <a:ext cx="8229600" cy="4754563"/>
          </a:xfrm>
        </p:spPr>
        <p:txBody>
          <a:bodyPr>
            <a:normAutofit lnSpcReduction="10000"/>
          </a:bodyPr>
          <a:lstStyle/>
          <a:p>
            <a:r>
              <a:rPr lang="en-US" dirty="0" smtClean="0"/>
              <a:t>Legal Requirement</a:t>
            </a:r>
          </a:p>
          <a:p>
            <a:r>
              <a:rPr lang="en-US" dirty="0" smtClean="0"/>
              <a:t>18% of the Population has a Disability</a:t>
            </a:r>
          </a:p>
          <a:p>
            <a:pPr lvl="1"/>
            <a:r>
              <a:rPr lang="en-US" dirty="0" smtClean="0"/>
              <a:t>One in three households includes a member with a disability</a:t>
            </a:r>
          </a:p>
          <a:p>
            <a:pPr lvl="1"/>
            <a:r>
              <a:rPr lang="en-US" dirty="0" smtClean="0"/>
              <a:t>Individuals with disabilities hold 200 billion in discretionary spending</a:t>
            </a:r>
          </a:p>
          <a:p>
            <a:r>
              <a:rPr lang="en-US" dirty="0" smtClean="0"/>
              <a:t>Universal Benefits and Potential Benefits</a:t>
            </a:r>
          </a:p>
          <a:p>
            <a:pPr lvl="1"/>
            <a:r>
              <a:rPr lang="en-US" dirty="0" smtClean="0"/>
              <a:t>Situational disabilities</a:t>
            </a:r>
          </a:p>
          <a:p>
            <a:pPr lvl="1"/>
            <a:r>
              <a:rPr lang="en-US" dirty="0" smtClean="0"/>
              <a:t>Aging</a:t>
            </a:r>
          </a:p>
          <a:p>
            <a:pPr lvl="1"/>
            <a:r>
              <a:rPr lang="en-US" dirty="0" smtClean="0"/>
              <a:t>Accidents</a:t>
            </a:r>
          </a:p>
          <a:p>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4</a:t>
            </a:fld>
            <a:endParaRPr lang="en-US" dirty="0"/>
          </a:p>
        </p:txBody>
      </p:sp>
    </p:spTree>
    <p:extLst>
      <p:ext uri="{BB962C8B-B14F-4D97-AF65-F5344CB8AC3E}">
        <p14:creationId xmlns:p14="http://schemas.microsoft.com/office/powerpoint/2010/main" val="588585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Trip Around My Neighborhood</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sidewalk where a fence has been built too close to a power pole making it inaccessible to wheelchairs</a:t>
            </a:r>
          </a:p>
          <a:p>
            <a:r>
              <a:rPr lang="en-US" dirty="0" smtClean="0"/>
              <a:t>A historic post office with a step required for entry</a:t>
            </a:r>
          </a:p>
          <a:p>
            <a:r>
              <a:rPr lang="en-US" dirty="0" smtClean="0"/>
              <a:t>A bank with electronic potpourri at the counter</a:t>
            </a:r>
          </a:p>
          <a:p>
            <a:r>
              <a:rPr lang="en-US" dirty="0" smtClean="0"/>
              <a:t>An after hours electronic book drop with no audio or braille labels</a:t>
            </a:r>
          </a:p>
          <a:p>
            <a:r>
              <a:rPr lang="en-US" dirty="0" smtClean="0"/>
              <a:t>Confusing signs</a:t>
            </a:r>
            <a:endParaRPr lang="en-US" dirty="0"/>
          </a:p>
          <a:p>
            <a:r>
              <a:rPr lang="en-US" dirty="0" smtClean="0"/>
              <a:t>Websites with very low contrast and no keyboard accessibility </a:t>
            </a:r>
          </a:p>
        </p:txBody>
      </p:sp>
      <p:sp>
        <p:nvSpPr>
          <p:cNvPr id="4" name="Slide Number Placeholder 3"/>
          <p:cNvSpPr>
            <a:spLocks noGrp="1"/>
          </p:cNvSpPr>
          <p:nvPr>
            <p:ph type="sldNum" sz="quarter" idx="12"/>
          </p:nvPr>
        </p:nvSpPr>
        <p:spPr/>
        <p:txBody>
          <a:bodyPr/>
          <a:lstStyle/>
          <a:p>
            <a:fld id="{88C61526-50D8-400F-8703-F2C1D0854E53}" type="slidenum">
              <a:rPr lang="en-US" smtClean="0"/>
              <a:t>5</a:t>
            </a:fld>
            <a:endParaRPr lang="en-US" dirty="0"/>
          </a:p>
        </p:txBody>
      </p:sp>
    </p:spTree>
    <p:extLst>
      <p:ext uri="{BB962C8B-B14F-4D97-AF65-F5344CB8AC3E}">
        <p14:creationId xmlns:p14="http://schemas.microsoft.com/office/powerpoint/2010/main" val="311392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Why Inaccessible?</a:t>
            </a:r>
            <a:endParaRPr lang="en-US" dirty="0"/>
          </a:p>
        </p:txBody>
      </p:sp>
      <p:sp>
        <p:nvSpPr>
          <p:cNvPr id="4" name="Content Placeholder 3"/>
          <p:cNvSpPr>
            <a:spLocks noGrp="1"/>
          </p:cNvSpPr>
          <p:nvPr>
            <p:ph idx="1"/>
          </p:nvPr>
        </p:nvSpPr>
        <p:spPr>
          <a:xfrm>
            <a:off x="454570" y="1066801"/>
            <a:ext cx="8229600" cy="4343399"/>
          </a:xfrm>
        </p:spPr>
        <p:txBody>
          <a:bodyPr/>
          <a:lstStyle/>
          <a:p>
            <a:r>
              <a:rPr lang="en-US" dirty="0" smtClean="0"/>
              <a:t>Cost</a:t>
            </a:r>
          </a:p>
          <a:p>
            <a:r>
              <a:rPr lang="en-US" dirty="0" smtClean="0"/>
              <a:t>Time</a:t>
            </a:r>
          </a:p>
          <a:p>
            <a:r>
              <a:rPr lang="en-US" dirty="0" smtClean="0"/>
              <a:t>Expertise</a:t>
            </a:r>
          </a:p>
          <a:p>
            <a:pPr lvl="1"/>
            <a:r>
              <a:rPr lang="en-US" dirty="0" smtClean="0"/>
              <a:t>Architecture</a:t>
            </a:r>
          </a:p>
          <a:p>
            <a:pPr lvl="1"/>
            <a:r>
              <a:rPr lang="en-US" dirty="0" smtClean="0"/>
              <a:t>Web development</a:t>
            </a:r>
          </a:p>
          <a:p>
            <a:pPr lvl="1"/>
            <a:r>
              <a:rPr lang="en-US" dirty="0" smtClean="0"/>
              <a:t>Disability and accommodations</a:t>
            </a:r>
          </a:p>
          <a:p>
            <a:pPr lvl="1"/>
            <a:r>
              <a:rPr lang="en-US" dirty="0" smtClean="0"/>
              <a:t>Standards and Guidelines</a:t>
            </a:r>
          </a:p>
        </p:txBody>
      </p:sp>
      <p:sp>
        <p:nvSpPr>
          <p:cNvPr id="5" name="Rectangle 4"/>
          <p:cNvSpPr/>
          <p:nvPr/>
        </p:nvSpPr>
        <p:spPr>
          <a:xfrm>
            <a:off x="609601" y="5148590"/>
            <a:ext cx="8001000" cy="523220"/>
          </a:xfrm>
          <a:prstGeom prst="rect">
            <a:avLst/>
          </a:prstGeom>
          <a:solidFill>
            <a:srgbClr val="002060"/>
          </a:solidFill>
        </p:spPr>
        <p:txBody>
          <a:bodyPr wrap="square">
            <a:spAutoFit/>
          </a:bodyPr>
          <a:lstStyle/>
          <a:p>
            <a:r>
              <a:rPr lang="en-US" sz="2800" dirty="0" smtClean="0">
                <a:solidFill>
                  <a:schemeClr val="bg1"/>
                </a:solidFill>
              </a:rPr>
              <a:t>Barriers to </a:t>
            </a:r>
            <a:r>
              <a:rPr lang="en-US" sz="2800" dirty="0">
                <a:solidFill>
                  <a:schemeClr val="bg1"/>
                </a:solidFill>
              </a:rPr>
              <a:t>a</a:t>
            </a:r>
            <a:r>
              <a:rPr lang="en-US" sz="2800" dirty="0" smtClean="0">
                <a:solidFill>
                  <a:schemeClr val="bg1"/>
                </a:solidFill>
              </a:rPr>
              <a:t>ccessibility are more visible than benefits</a:t>
            </a:r>
          </a:p>
        </p:txBody>
      </p:sp>
      <p:sp>
        <p:nvSpPr>
          <p:cNvPr id="6" name="Slide Number Placeholder 5"/>
          <p:cNvSpPr>
            <a:spLocks noGrp="1"/>
          </p:cNvSpPr>
          <p:nvPr>
            <p:ph type="sldNum" sz="quarter" idx="12"/>
          </p:nvPr>
        </p:nvSpPr>
        <p:spPr/>
        <p:txBody>
          <a:bodyPr/>
          <a:lstStyle/>
          <a:p>
            <a:fld id="{88C61526-50D8-400F-8703-F2C1D0854E53}" type="slidenum">
              <a:rPr lang="en-US" smtClean="0"/>
              <a:t>6</a:t>
            </a:fld>
            <a:endParaRPr lang="en-US" dirty="0"/>
          </a:p>
        </p:txBody>
      </p:sp>
    </p:spTree>
    <p:extLst>
      <p:ext uri="{BB962C8B-B14F-4D97-AF65-F5344CB8AC3E}">
        <p14:creationId xmlns:p14="http://schemas.microsoft.com/office/powerpoint/2010/main" val="185580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Statistics</a:t>
            </a:r>
            <a:r>
              <a:rPr lang="en-US" dirty="0"/>
              <a:t> </a:t>
            </a:r>
            <a:r>
              <a:rPr lang="en-US" dirty="0" smtClean="0"/>
              <a:t>on Smaller Organizations</a:t>
            </a:r>
            <a:endParaRPr lang="en-US" dirty="0"/>
          </a:p>
        </p:txBody>
      </p:sp>
      <p:sp>
        <p:nvSpPr>
          <p:cNvPr id="3" name="Content Placeholder 2"/>
          <p:cNvSpPr>
            <a:spLocks noGrp="1"/>
          </p:cNvSpPr>
          <p:nvPr>
            <p:ph idx="1"/>
          </p:nvPr>
        </p:nvSpPr>
        <p:spPr/>
        <p:txBody>
          <a:bodyPr/>
          <a:lstStyle/>
          <a:p>
            <a:r>
              <a:rPr lang="en-US" dirty="0" smtClean="0"/>
              <a:t>99.63% of businesses have less than 100 employees</a:t>
            </a:r>
          </a:p>
          <a:p>
            <a:pPr lvl="1"/>
            <a:r>
              <a:rPr lang="en-US" dirty="0" smtClean="0"/>
              <a:t>92.46% have less than 25 employees</a:t>
            </a:r>
          </a:p>
          <a:p>
            <a:r>
              <a:rPr lang="en-US" dirty="0" smtClean="0"/>
              <a:t>59% of churches have less than 100 attendees</a:t>
            </a:r>
          </a:p>
          <a:p>
            <a:r>
              <a:rPr lang="en-US" dirty="0" smtClean="0"/>
              <a:t>1.8 million IRS recognized charities exist</a:t>
            </a:r>
          </a:p>
        </p:txBody>
      </p:sp>
      <p:sp>
        <p:nvSpPr>
          <p:cNvPr id="4" name="Slide Number Placeholder 3"/>
          <p:cNvSpPr>
            <a:spLocks noGrp="1"/>
          </p:cNvSpPr>
          <p:nvPr>
            <p:ph type="sldNum" sz="quarter" idx="12"/>
          </p:nvPr>
        </p:nvSpPr>
        <p:spPr/>
        <p:txBody>
          <a:bodyPr/>
          <a:lstStyle/>
          <a:p>
            <a:fld id="{88C61526-50D8-400F-8703-F2C1D0854E53}" type="slidenum">
              <a:rPr lang="en-US" smtClean="0"/>
              <a:t>7</a:t>
            </a:fld>
            <a:endParaRPr lang="en-US" dirty="0"/>
          </a:p>
        </p:txBody>
      </p:sp>
      <p:sp>
        <p:nvSpPr>
          <p:cNvPr id="5" name="Rectangle 4"/>
          <p:cNvSpPr/>
          <p:nvPr/>
        </p:nvSpPr>
        <p:spPr>
          <a:xfrm>
            <a:off x="623455" y="4671536"/>
            <a:ext cx="7772400" cy="954107"/>
          </a:xfrm>
          <a:prstGeom prst="rect">
            <a:avLst/>
          </a:prstGeom>
          <a:solidFill>
            <a:srgbClr val="002060"/>
          </a:solidFill>
        </p:spPr>
        <p:txBody>
          <a:bodyPr wrap="square">
            <a:spAutoFit/>
          </a:bodyPr>
          <a:lstStyle/>
          <a:p>
            <a:pPr algn="ctr"/>
            <a:r>
              <a:rPr lang="en-US" sz="2800" dirty="0" smtClean="0">
                <a:solidFill>
                  <a:schemeClr val="bg1"/>
                </a:solidFill>
              </a:rPr>
              <a:t>Day to day interactions are often with organizations with limited resources</a:t>
            </a:r>
          </a:p>
        </p:txBody>
      </p:sp>
    </p:spTree>
    <p:extLst>
      <p:ext uri="{BB962C8B-B14F-4D97-AF65-F5344CB8AC3E}">
        <p14:creationId xmlns:p14="http://schemas.microsoft.com/office/powerpoint/2010/main" val="176606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514600"/>
            <a:ext cx="8229600" cy="1981200"/>
          </a:xfrm>
        </p:spPr>
        <p:txBody>
          <a:bodyPr>
            <a:normAutofit/>
          </a:bodyPr>
          <a:lstStyle/>
          <a:p>
            <a:r>
              <a:rPr lang="en-US" sz="4000" dirty="0"/>
              <a:t>How can </a:t>
            </a:r>
            <a:r>
              <a:rPr lang="en-US" sz="4000" dirty="0" smtClean="0"/>
              <a:t>we remove </a:t>
            </a:r>
            <a:r>
              <a:rPr lang="en-US" sz="4000" dirty="0"/>
              <a:t>the barriers to becoming accessible?</a:t>
            </a:r>
            <a:br>
              <a:rPr lang="en-US" sz="4000" dirty="0"/>
            </a:br>
            <a:endParaRPr lang="en-US" sz="4000" dirty="0"/>
          </a:p>
        </p:txBody>
      </p:sp>
      <p:sp>
        <p:nvSpPr>
          <p:cNvPr id="6" name="Slide Number Placeholder 5"/>
          <p:cNvSpPr>
            <a:spLocks noGrp="1"/>
          </p:cNvSpPr>
          <p:nvPr>
            <p:ph type="sldNum" sz="quarter" idx="12"/>
          </p:nvPr>
        </p:nvSpPr>
        <p:spPr/>
        <p:txBody>
          <a:bodyPr/>
          <a:lstStyle/>
          <a:p>
            <a:fld id="{88C61526-50D8-400F-8703-F2C1D0854E53}" type="slidenum">
              <a:rPr lang="en-US" smtClean="0"/>
              <a:t>8</a:t>
            </a:fld>
            <a:endParaRPr lang="en-US" dirty="0"/>
          </a:p>
        </p:txBody>
      </p:sp>
    </p:spTree>
    <p:extLst>
      <p:ext uri="{BB962C8B-B14F-4D97-AF65-F5344CB8AC3E}">
        <p14:creationId xmlns:p14="http://schemas.microsoft.com/office/powerpoint/2010/main" val="321290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Leadership in Energy and Environmental Design (</a:t>
            </a:r>
            <a:r>
              <a:rPr lang="en-US" dirty="0" smtClean="0">
                <a:hlinkClick r:id="rId2"/>
              </a:rPr>
              <a:t>LEED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Most widely used green building rating system in the world</a:t>
            </a:r>
          </a:p>
          <a:p>
            <a:r>
              <a:rPr lang="en-US" dirty="0" smtClean="0"/>
              <a:t>Example: Sensitive land protection</a:t>
            </a:r>
          </a:p>
          <a:p>
            <a:pPr lvl="1"/>
            <a:r>
              <a:rPr lang="en-US" dirty="0" smtClean="0"/>
              <a:t>Possible: 1 point</a:t>
            </a:r>
          </a:p>
          <a:p>
            <a:pPr lvl="1"/>
            <a:r>
              <a:rPr lang="en-US" dirty="0" smtClean="0"/>
              <a:t>Option 1</a:t>
            </a:r>
            <a:r>
              <a:rPr lang="en-US" dirty="0"/>
              <a:t>: Locate the development footprint on land that has been previously developed</a:t>
            </a:r>
            <a:r>
              <a:rPr lang="en-US" dirty="0" smtClean="0"/>
              <a:t>.</a:t>
            </a:r>
          </a:p>
          <a:p>
            <a:pPr lvl="1"/>
            <a:r>
              <a:rPr lang="en-US" dirty="0" smtClean="0"/>
              <a:t>Option 2: </a:t>
            </a:r>
            <a:r>
              <a:rPr lang="en-US" dirty="0"/>
              <a:t>Locate the development footprint on land </a:t>
            </a:r>
            <a:r>
              <a:rPr lang="en-US" dirty="0" smtClean="0"/>
              <a:t>that </a:t>
            </a:r>
            <a:r>
              <a:rPr lang="en-US" dirty="0"/>
              <a:t>does not meet the following criteria for sensitive land</a:t>
            </a:r>
            <a:r>
              <a:rPr lang="en-US" dirty="0" smtClean="0"/>
              <a:t>: Farmland, Flood Plains, Habitat, Water bodies, Wetlands</a:t>
            </a:r>
            <a:endParaRPr lang="en-US" dirty="0"/>
          </a:p>
        </p:txBody>
      </p:sp>
      <p:sp>
        <p:nvSpPr>
          <p:cNvPr id="4" name="Slide Number Placeholder 3"/>
          <p:cNvSpPr>
            <a:spLocks noGrp="1"/>
          </p:cNvSpPr>
          <p:nvPr>
            <p:ph type="sldNum" sz="quarter" idx="12"/>
          </p:nvPr>
        </p:nvSpPr>
        <p:spPr/>
        <p:txBody>
          <a:bodyPr/>
          <a:lstStyle/>
          <a:p>
            <a:fld id="{88C61526-50D8-400F-8703-F2C1D0854E53}" type="slidenum">
              <a:rPr lang="en-US" smtClean="0"/>
              <a:t>9</a:t>
            </a:fld>
            <a:endParaRPr lang="en-US" dirty="0"/>
          </a:p>
        </p:txBody>
      </p:sp>
    </p:spTree>
    <p:extLst>
      <p:ext uri="{BB962C8B-B14F-4D97-AF65-F5344CB8AC3E}">
        <p14:creationId xmlns:p14="http://schemas.microsoft.com/office/powerpoint/2010/main" val="2585153446"/>
      </p:ext>
    </p:extLst>
  </p:cSld>
  <p:clrMapOvr>
    <a:masterClrMapping/>
  </p:clrMapOvr>
</p:sld>
</file>

<file path=ppt/theme/theme1.xml><?xml version="1.0" encoding="utf-8"?>
<a:theme xmlns:a="http://schemas.openxmlformats.org/drawingml/2006/main" name="AC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 Theme</Template>
  <TotalTime>12529</TotalTime>
  <Words>732</Words>
  <Application>Microsoft Office PowerPoint</Application>
  <PresentationFormat>On-screen Show (4:3)</PresentationFormat>
  <Paragraphs>230</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AC Theme</vt:lpstr>
      <vt:lpstr>Beyond Standards</vt:lpstr>
      <vt:lpstr>About the Presenter</vt:lpstr>
      <vt:lpstr>AccessibleCommunity.org</vt:lpstr>
      <vt:lpstr>Why Accessible?</vt:lpstr>
      <vt:lpstr>A Trip Around My Neighborhood</vt:lpstr>
      <vt:lpstr>Why Inaccessible?</vt:lpstr>
      <vt:lpstr>Some Statistics on Smaller Organizations</vt:lpstr>
      <vt:lpstr>How can we remove the barriers to becoming accessible? </vt:lpstr>
      <vt:lpstr>Leadership in Energy and Environmental Design (LEED)</vt:lpstr>
      <vt:lpstr>Checklist Portion of LEED V4 for BD&amp;C Retail</vt:lpstr>
      <vt:lpstr>Some Key Points about LEED</vt:lpstr>
      <vt:lpstr>Can we learn from LEED to create a way to encourage and talk about accessibility?</vt:lpstr>
      <vt:lpstr>Accessibility Frame Work</vt:lpstr>
      <vt:lpstr>Steps to Reducing Barriers in Improving Accessibility </vt:lpstr>
      <vt:lpstr>Volunteer</vt:lpstr>
      <vt:lpstr>Questions? Comments? Suggestions?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Rachael</dc:creator>
  <cp:lastModifiedBy>Rachael</cp:lastModifiedBy>
  <cp:revision>67</cp:revision>
  <dcterms:created xsi:type="dcterms:W3CDTF">2018-03-12T21:07:16Z</dcterms:created>
  <dcterms:modified xsi:type="dcterms:W3CDTF">2018-03-21T14:07:59Z</dcterms:modified>
</cp:coreProperties>
</file>