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2" r:id="rId2"/>
  </p:sldMasterIdLst>
  <p:notesMasterIdLst>
    <p:notesMasterId r:id="rId28"/>
  </p:notesMasterIdLst>
  <p:sldIdLst>
    <p:sldId id="256" r:id="rId3"/>
    <p:sldId id="266" r:id="rId4"/>
    <p:sldId id="264" r:id="rId5"/>
    <p:sldId id="258" r:id="rId6"/>
    <p:sldId id="267" r:id="rId7"/>
    <p:sldId id="272" r:id="rId8"/>
    <p:sldId id="277" r:id="rId9"/>
    <p:sldId id="278" r:id="rId10"/>
    <p:sldId id="279" r:id="rId11"/>
    <p:sldId id="280" r:id="rId12"/>
    <p:sldId id="301" r:id="rId13"/>
    <p:sldId id="274" r:id="rId14"/>
    <p:sldId id="275" r:id="rId15"/>
    <p:sldId id="276" r:id="rId16"/>
    <p:sldId id="282" r:id="rId17"/>
    <p:sldId id="296" r:id="rId18"/>
    <p:sldId id="295" r:id="rId19"/>
    <p:sldId id="283" r:id="rId20"/>
    <p:sldId id="287" r:id="rId21"/>
    <p:sldId id="288" r:id="rId22"/>
    <p:sldId id="297" r:id="rId23"/>
    <p:sldId id="302" r:id="rId24"/>
    <p:sldId id="307" r:id="rId25"/>
    <p:sldId id="306"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C9F"/>
    <a:srgbClr val="3359EC"/>
    <a:srgbClr val="000000"/>
    <a:srgbClr val="22232F"/>
    <a:srgbClr val="5DD345"/>
    <a:srgbClr val="4B70F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5" autoAdjust="0"/>
    <p:restoredTop sz="77031" autoAdjust="0"/>
  </p:normalViewPr>
  <p:slideViewPr>
    <p:cSldViewPr snapToGrid="0" snapToObjects="1" showGuides="1">
      <p:cViewPr varScale="1">
        <p:scale>
          <a:sx n="106" d="100"/>
          <a:sy n="106" d="100"/>
        </p:scale>
        <p:origin x="504" y="1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ssbbg-my.sharepoint.com/personal/timsp_ssbbartgroup_com/Documents/Tim%20Springer%20Projects/2018%20-%20Q1%20-%20CSUN/Web%20Accessibility%20Lawsui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sbbg-my.sharepoint.com/personal/timsp_ssbbartgroup_com/Documents/Tim%20Springer%20Projects/2018%20-%20Q1%20-%20CSUN/Web%20Accessibility%20Lawsui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sbbg-my.sharepoint.com/personal/timsp_ssbbartgroup_com/Documents/Tim%20Springer%20Projects/2017%20-%20Q1%20-%20CSUN/Data%20Calcul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sbbg-my.sharepoint.com/personal/timsp_ssbbartgroup_com/Documents/Tim%20Springer%20Projects/2018%20-%20Q1%20-%20CSUN/Web%20Accessibility%20Lawsuit%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rgbClr val="000000"/>
                </a:solidFill>
                <a:latin typeface="+mn-lt"/>
                <a:ea typeface="+mn-ea"/>
                <a:cs typeface="+mn-cs"/>
              </a:defRPr>
            </a:pPr>
            <a:r>
              <a:rPr lang="en-US" dirty="0">
                <a:solidFill>
                  <a:srgbClr val="000000"/>
                </a:solidFill>
              </a:rPr>
              <a:t>ADA Title III LItigation Breakout</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rgbClr val="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Lawsuits!$B$3</c:f>
              <c:strCache>
                <c:ptCount val="1"/>
                <c:pt idx="0">
                  <c:v>ADA Title III Lawsuits</c:v>
                </c:pt>
              </c:strCache>
            </c:strRef>
          </c:tx>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Lawsuits!$C$2:$J$2</c:f>
              <c:numCache>
                <c:formatCode>General</c:formatCode>
                <c:ptCount val="8"/>
                <c:pt idx="0">
                  <c:v>2013</c:v>
                </c:pt>
                <c:pt idx="1">
                  <c:v>2014</c:v>
                </c:pt>
                <c:pt idx="2">
                  <c:v>2015</c:v>
                </c:pt>
                <c:pt idx="3">
                  <c:v>2016</c:v>
                </c:pt>
                <c:pt idx="4">
                  <c:v>2017</c:v>
                </c:pt>
                <c:pt idx="5">
                  <c:v>2018</c:v>
                </c:pt>
                <c:pt idx="6">
                  <c:v>2019</c:v>
                </c:pt>
                <c:pt idx="7">
                  <c:v>2020</c:v>
                </c:pt>
              </c:numCache>
            </c:numRef>
          </c:cat>
          <c:val>
            <c:numRef>
              <c:f>Lawsuits!$C$3:$J$3</c:f>
              <c:numCache>
                <c:formatCode>0</c:formatCode>
                <c:ptCount val="8"/>
                <c:pt idx="0">
                  <c:v>2722</c:v>
                </c:pt>
                <c:pt idx="1">
                  <c:v>4436</c:v>
                </c:pt>
                <c:pt idx="2">
                  <c:v>4789</c:v>
                </c:pt>
                <c:pt idx="3">
                  <c:v>6601</c:v>
                </c:pt>
                <c:pt idx="4">
                  <c:v>7663</c:v>
                </c:pt>
                <c:pt idx="5">
                  <c:v>8812.4499999999989</c:v>
                </c:pt>
                <c:pt idx="6">
                  <c:v>10134.317499999997</c:v>
                </c:pt>
                <c:pt idx="7">
                  <c:v>11654.465124999997</c:v>
                </c:pt>
              </c:numCache>
            </c:numRef>
          </c:val>
          <c:extLst>
            <c:ext xmlns:c16="http://schemas.microsoft.com/office/drawing/2014/chart" uri="{C3380CC4-5D6E-409C-BE32-E72D297353CC}">
              <c16:uniqueId val="{00000000-A76F-40B5-A423-1633A92EAD4B}"/>
            </c:ext>
          </c:extLst>
        </c:ser>
        <c:ser>
          <c:idx val="1"/>
          <c:order val="1"/>
          <c:tx>
            <c:strRef>
              <c:f>Lawsuits!$B$4</c:f>
              <c:strCache>
                <c:ptCount val="1"/>
                <c:pt idx="0">
                  <c:v>Web Accessiblity Lawsuits</c:v>
                </c:pt>
              </c:strCache>
            </c:strRef>
          </c:tx>
          <c:spPr>
            <a:gradFill>
              <a:gsLst>
                <a:gs pos="100000">
                  <a:schemeClr val="accent2">
                    <a:alpha val="0"/>
                  </a:schemeClr>
                </a:gs>
                <a:gs pos="50000">
                  <a:schemeClr val="accent2"/>
                </a:gs>
              </a:gsLst>
              <a:lin ang="5400000" scaled="0"/>
            </a:gradFill>
            <a:ln>
              <a:noFill/>
            </a:ln>
            <a:effectLst/>
            <a:sp3d/>
          </c:spPr>
          <c:invertIfNegative val="0"/>
          <c:dLbls>
            <c:dLbl>
              <c:idx val="0"/>
              <c:layout>
                <c:manualLayout>
                  <c:x val="2.0833333333333332E-2"/>
                  <c:y val="-2.78773397052966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6F-40B5-A423-1633A92EAD4B}"/>
                </c:ext>
              </c:extLst>
            </c:dLbl>
            <c:dLbl>
              <c:idx val="1"/>
              <c:layout>
                <c:manualLayout>
                  <c:x val="2.0833333333333294E-2"/>
                  <c:y val="-3.9824771007566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76F-40B5-A423-1633A92EAD4B}"/>
                </c:ext>
              </c:extLst>
            </c:dLbl>
            <c:dLbl>
              <c:idx val="2"/>
              <c:layout>
                <c:manualLayout>
                  <c:x val="2.2916666666666665E-2"/>
                  <c:y val="-3.58422939068100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6F-40B5-A423-1633A92EAD4B}"/>
                </c:ext>
              </c:extLst>
            </c:dLbl>
            <c:dLbl>
              <c:idx val="3"/>
              <c:layout>
                <c:manualLayout>
                  <c:x val="8.3333333333332569E-3"/>
                  <c:y val="-2.38948626045400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6F-40B5-A423-1633A92EAD4B}"/>
                </c:ext>
              </c:extLst>
            </c:dLbl>
            <c:dLbl>
              <c:idx val="4"/>
              <c:layout>
                <c:manualLayout>
                  <c:x val="1.4583333333333181E-2"/>
                  <c:y val="-1.59299084030266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6F-40B5-A423-1633A92EAD4B}"/>
                </c:ext>
              </c:extLst>
            </c:dLbl>
            <c:dLbl>
              <c:idx val="5"/>
              <c:layout>
                <c:manualLayout>
                  <c:x val="1.8749999999999999E-2"/>
                  <c:y val="-1.59299084030267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76F-40B5-A423-1633A92EAD4B}"/>
                </c:ext>
              </c:extLst>
            </c:dLbl>
            <c:dLbl>
              <c:idx val="6"/>
              <c:layout>
                <c:manualLayout>
                  <c:x val="2.4999999999999849E-2"/>
                  <c:y val="-3.9824771007566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76F-40B5-A423-1633A92EAD4B}"/>
                </c:ext>
              </c:extLst>
            </c:dLbl>
            <c:dLbl>
              <c:idx val="7"/>
              <c:layout>
                <c:manualLayout>
                  <c:x val="2.5000000000000001E-2"/>
                  <c:y val="-1.59299084030266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76F-40B5-A423-1633A92EAD4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Lawsuits!$C$2:$J$2</c:f>
              <c:numCache>
                <c:formatCode>General</c:formatCode>
                <c:ptCount val="8"/>
                <c:pt idx="0">
                  <c:v>2013</c:v>
                </c:pt>
                <c:pt idx="1">
                  <c:v>2014</c:v>
                </c:pt>
                <c:pt idx="2">
                  <c:v>2015</c:v>
                </c:pt>
                <c:pt idx="3">
                  <c:v>2016</c:v>
                </c:pt>
                <c:pt idx="4">
                  <c:v>2017</c:v>
                </c:pt>
                <c:pt idx="5">
                  <c:v>2018</c:v>
                </c:pt>
                <c:pt idx="6">
                  <c:v>2019</c:v>
                </c:pt>
                <c:pt idx="7">
                  <c:v>2020</c:v>
                </c:pt>
              </c:numCache>
            </c:numRef>
          </c:cat>
          <c:val>
            <c:numRef>
              <c:f>Lawsuits!$C$4:$J$4</c:f>
              <c:numCache>
                <c:formatCode>0</c:formatCode>
                <c:ptCount val="8"/>
                <c:pt idx="0">
                  <c:v>15</c:v>
                </c:pt>
                <c:pt idx="1">
                  <c:v>19</c:v>
                </c:pt>
                <c:pt idx="2">
                  <c:v>57</c:v>
                </c:pt>
                <c:pt idx="3">
                  <c:v>262</c:v>
                </c:pt>
                <c:pt idx="4">
                  <c:v>814</c:v>
                </c:pt>
                <c:pt idx="5">
                  <c:v>1671.4961832061067</c:v>
                </c:pt>
                <c:pt idx="6">
                  <c:v>2551.9025697803154</c:v>
                </c:pt>
                <c:pt idx="7">
                  <c:v>3223.968513730093</c:v>
                </c:pt>
              </c:numCache>
            </c:numRef>
          </c:val>
          <c:extLst>
            <c:ext xmlns:c16="http://schemas.microsoft.com/office/drawing/2014/chart" uri="{C3380CC4-5D6E-409C-BE32-E72D297353CC}">
              <c16:uniqueId val="{00000009-A76F-40B5-A423-1633A92EAD4B}"/>
            </c:ext>
          </c:extLst>
        </c:ser>
        <c:dLbls>
          <c:showLegendKey val="0"/>
          <c:showVal val="0"/>
          <c:showCatName val="0"/>
          <c:showSerName val="0"/>
          <c:showPercent val="0"/>
          <c:showBubbleSize val="0"/>
        </c:dLbls>
        <c:gapWidth val="150"/>
        <c:gapDepth val="0"/>
        <c:shape val="box"/>
        <c:axId val="560207087"/>
        <c:axId val="559171871"/>
        <c:axId val="0"/>
      </c:bar3DChart>
      <c:catAx>
        <c:axId val="560207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n-US"/>
          </a:p>
        </c:txPr>
        <c:crossAx val="559171871"/>
        <c:crosses val="autoZero"/>
        <c:auto val="1"/>
        <c:lblAlgn val="ctr"/>
        <c:lblOffset val="100"/>
        <c:noMultiLvlLbl val="0"/>
      </c:catAx>
      <c:valAx>
        <c:axId val="559171871"/>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n-US"/>
          </a:p>
        </c:txPr>
        <c:crossAx val="560207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dirty="0"/>
              <a:t>Lawsuits by Industry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areaChart>
        <c:grouping val="stacked"/>
        <c:varyColors val="0"/>
        <c:ser>
          <c:idx val="0"/>
          <c:order val="0"/>
          <c:tx>
            <c:strRef>
              <c:f>'By Industry'!$B$17</c:f>
              <c:strCache>
                <c:ptCount val="1"/>
                <c:pt idx="0">
                  <c:v>Academic </c:v>
                </c:pt>
              </c:strCache>
            </c:strRef>
          </c:tx>
          <c:spPr>
            <a:solidFill>
              <a:schemeClr val="accent1"/>
            </a:solidFill>
            <a:ln>
              <a:noFill/>
            </a:ln>
            <a:effectLst/>
          </c:spPr>
          <c:cat>
            <c:numRef>
              <c:f>'By Industry'!$C$16:$H$16</c:f>
              <c:numCache>
                <c:formatCode>General</c:formatCode>
                <c:ptCount val="6"/>
                <c:pt idx="1">
                  <c:v>2016</c:v>
                </c:pt>
                <c:pt idx="2">
                  <c:v>2017</c:v>
                </c:pt>
                <c:pt idx="3">
                  <c:v>2018</c:v>
                </c:pt>
                <c:pt idx="4">
                  <c:v>2019</c:v>
                </c:pt>
                <c:pt idx="5">
                  <c:v>2020</c:v>
                </c:pt>
              </c:numCache>
            </c:numRef>
          </c:cat>
          <c:val>
            <c:numRef>
              <c:f>'By Industry'!$C$17:$H$17</c:f>
              <c:numCache>
                <c:formatCode>0</c:formatCode>
                <c:ptCount val="6"/>
                <c:pt idx="1">
                  <c:v>4.4786324786324787</c:v>
                </c:pt>
                <c:pt idx="2">
                  <c:v>7.6792452830188678</c:v>
                </c:pt>
                <c:pt idx="3">
                  <c:v>16.168813839607814</c:v>
                </c:pt>
                <c:pt idx="4">
                  <c:v>24.685211968866888</c:v>
                </c:pt>
                <c:pt idx="5">
                  <c:v>31.186279243110459</c:v>
                </c:pt>
              </c:numCache>
            </c:numRef>
          </c:val>
          <c:extLst>
            <c:ext xmlns:c16="http://schemas.microsoft.com/office/drawing/2014/chart" uri="{C3380CC4-5D6E-409C-BE32-E72D297353CC}">
              <c16:uniqueId val="{00000000-1BF8-4CD0-8E55-D0B44C87EF08}"/>
            </c:ext>
          </c:extLst>
        </c:ser>
        <c:ser>
          <c:idx val="1"/>
          <c:order val="1"/>
          <c:tx>
            <c:strRef>
              <c:f>'By Industry'!$B$18</c:f>
              <c:strCache>
                <c:ptCount val="1"/>
                <c:pt idx="0">
                  <c:v>Entertainment </c:v>
                </c:pt>
              </c:strCache>
            </c:strRef>
          </c:tx>
          <c:spPr>
            <a:solidFill>
              <a:schemeClr val="accent2"/>
            </a:solidFill>
            <a:ln>
              <a:noFill/>
            </a:ln>
            <a:effectLst/>
          </c:spPr>
          <c:cat>
            <c:numRef>
              <c:f>'By Industry'!$C$16:$H$16</c:f>
              <c:numCache>
                <c:formatCode>General</c:formatCode>
                <c:ptCount val="6"/>
                <c:pt idx="1">
                  <c:v>2016</c:v>
                </c:pt>
                <c:pt idx="2">
                  <c:v>2017</c:v>
                </c:pt>
                <c:pt idx="3">
                  <c:v>2018</c:v>
                </c:pt>
                <c:pt idx="4">
                  <c:v>2019</c:v>
                </c:pt>
                <c:pt idx="5">
                  <c:v>2020</c:v>
                </c:pt>
              </c:numCache>
            </c:numRef>
          </c:cat>
          <c:val>
            <c:numRef>
              <c:f>'By Industry'!$C$18:$H$18</c:f>
              <c:numCache>
                <c:formatCode>0</c:formatCode>
                <c:ptCount val="6"/>
                <c:pt idx="1">
                  <c:v>10.450142450142449</c:v>
                </c:pt>
                <c:pt idx="2">
                  <c:v>29.619946091644206</c:v>
                </c:pt>
                <c:pt idx="3">
                  <c:v>62.365424809915851</c:v>
                </c:pt>
                <c:pt idx="4">
                  <c:v>95.214389022772281</c:v>
                </c:pt>
                <c:pt idx="5">
                  <c:v>120.28993422342606</c:v>
                </c:pt>
              </c:numCache>
            </c:numRef>
          </c:val>
          <c:extLst>
            <c:ext xmlns:c16="http://schemas.microsoft.com/office/drawing/2014/chart" uri="{C3380CC4-5D6E-409C-BE32-E72D297353CC}">
              <c16:uniqueId val="{00000001-1BF8-4CD0-8E55-D0B44C87EF08}"/>
            </c:ext>
          </c:extLst>
        </c:ser>
        <c:ser>
          <c:idx val="2"/>
          <c:order val="2"/>
          <c:tx>
            <c:strRef>
              <c:f>'By Industry'!$B$19</c:f>
              <c:strCache>
                <c:ptCount val="1"/>
                <c:pt idx="0">
                  <c:v>Financial </c:v>
                </c:pt>
              </c:strCache>
            </c:strRef>
          </c:tx>
          <c:spPr>
            <a:solidFill>
              <a:schemeClr val="accent3"/>
            </a:solidFill>
            <a:ln>
              <a:noFill/>
            </a:ln>
            <a:effectLst/>
          </c:spPr>
          <c:cat>
            <c:numRef>
              <c:f>'By Industry'!$C$16:$H$16</c:f>
              <c:numCache>
                <c:formatCode>General</c:formatCode>
                <c:ptCount val="6"/>
                <c:pt idx="1">
                  <c:v>2016</c:v>
                </c:pt>
                <c:pt idx="2">
                  <c:v>2017</c:v>
                </c:pt>
                <c:pt idx="3">
                  <c:v>2018</c:v>
                </c:pt>
                <c:pt idx="4">
                  <c:v>2019</c:v>
                </c:pt>
                <c:pt idx="5">
                  <c:v>2020</c:v>
                </c:pt>
              </c:numCache>
            </c:numRef>
          </c:cat>
          <c:val>
            <c:numRef>
              <c:f>'By Industry'!$C$19:$H$19</c:f>
              <c:numCache>
                <c:formatCode>0</c:formatCode>
                <c:ptCount val="6"/>
                <c:pt idx="1">
                  <c:v>6.7179487179487181</c:v>
                </c:pt>
                <c:pt idx="2">
                  <c:v>18.649595687331537</c:v>
                </c:pt>
                <c:pt idx="3">
                  <c:v>32.420479944932303</c:v>
                </c:pt>
                <c:pt idx="4">
                  <c:v>49.49691594646152</c:v>
                </c:pt>
                <c:pt idx="5">
                  <c:v>62.532363275873145</c:v>
                </c:pt>
              </c:numCache>
            </c:numRef>
          </c:val>
          <c:extLst>
            <c:ext xmlns:c16="http://schemas.microsoft.com/office/drawing/2014/chart" uri="{C3380CC4-5D6E-409C-BE32-E72D297353CC}">
              <c16:uniqueId val="{00000002-1BF8-4CD0-8E55-D0B44C87EF08}"/>
            </c:ext>
          </c:extLst>
        </c:ser>
        <c:ser>
          <c:idx val="3"/>
          <c:order val="3"/>
          <c:tx>
            <c:strRef>
              <c:f>'By Industry'!$B$20</c:f>
              <c:strCache>
                <c:ptCount val="1"/>
                <c:pt idx="0">
                  <c:v>Hospitality </c:v>
                </c:pt>
              </c:strCache>
            </c:strRef>
          </c:tx>
          <c:spPr>
            <a:solidFill>
              <a:schemeClr val="accent4"/>
            </a:solidFill>
            <a:ln>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Industry'!$C$20:$H$20</c:f>
              <c:numCache>
                <c:formatCode>0</c:formatCode>
                <c:ptCount val="6"/>
                <c:pt idx="1">
                  <c:v>17.168091168091166</c:v>
                </c:pt>
                <c:pt idx="2">
                  <c:v>62.530997304582215</c:v>
                </c:pt>
                <c:pt idx="3">
                  <c:v>131.66034126537792</c:v>
                </c:pt>
                <c:pt idx="4">
                  <c:v>201.0081546036304</c:v>
                </c:pt>
                <c:pt idx="5">
                  <c:v>253.94541669389949</c:v>
                </c:pt>
              </c:numCache>
            </c:numRef>
          </c:val>
          <c:extLst>
            <c:ext xmlns:c16="http://schemas.microsoft.com/office/drawing/2014/chart" uri="{C3380CC4-5D6E-409C-BE32-E72D297353CC}">
              <c16:uniqueId val="{00000003-1BF8-4CD0-8E55-D0B44C87EF08}"/>
            </c:ext>
          </c:extLst>
        </c:ser>
        <c:ser>
          <c:idx val="4"/>
          <c:order val="4"/>
          <c:tx>
            <c:strRef>
              <c:f>'By Industry'!$B$21</c:f>
              <c:strCache>
                <c:ptCount val="1"/>
                <c:pt idx="0">
                  <c:v>Restaurant </c:v>
                </c:pt>
              </c:strCache>
            </c:strRef>
          </c:tx>
          <c:spPr>
            <a:solidFill>
              <a:schemeClr val="accent5"/>
            </a:solidFill>
            <a:ln>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Industry'!$C$21:$H$21</c:f>
              <c:numCache>
                <c:formatCode>0</c:formatCode>
                <c:ptCount val="6"/>
                <c:pt idx="1">
                  <c:v>56.729344729344731</c:v>
                </c:pt>
                <c:pt idx="2">
                  <c:v>204.04851752021563</c:v>
                </c:pt>
                <c:pt idx="3">
                  <c:v>429.62848202386465</c:v>
                </c:pt>
                <c:pt idx="4">
                  <c:v>655.92134660132001</c:v>
                </c:pt>
                <c:pt idx="5">
                  <c:v>828.66399131693481</c:v>
                </c:pt>
              </c:numCache>
            </c:numRef>
          </c:val>
          <c:extLst>
            <c:ext xmlns:c16="http://schemas.microsoft.com/office/drawing/2014/chart" uri="{C3380CC4-5D6E-409C-BE32-E72D297353CC}">
              <c16:uniqueId val="{00000004-1BF8-4CD0-8E55-D0B44C87EF08}"/>
            </c:ext>
          </c:extLst>
        </c:ser>
        <c:ser>
          <c:idx val="5"/>
          <c:order val="5"/>
          <c:tx>
            <c:strRef>
              <c:f>'By Industry'!$B$22</c:f>
              <c:strCache>
                <c:ptCount val="1"/>
                <c:pt idx="0">
                  <c:v>Medical </c:v>
                </c:pt>
              </c:strCache>
            </c:strRef>
          </c:tx>
          <c:spPr>
            <a:solidFill>
              <a:schemeClr val="accent6"/>
            </a:solidFill>
            <a:ln>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Industry'!$C$22:$H$22</c:f>
              <c:numCache>
                <c:formatCode>0</c:formatCode>
                <c:ptCount val="6"/>
                <c:pt idx="1">
                  <c:v>6.7179487179487181</c:v>
                </c:pt>
                <c:pt idx="2">
                  <c:v>46.075471698113212</c:v>
                </c:pt>
                <c:pt idx="3">
                  <c:v>65.717381513148865</c:v>
                </c:pt>
                <c:pt idx="4">
                  <c:v>100.33188017274634</c:v>
                </c:pt>
                <c:pt idx="5">
                  <c:v>126.7551615922864</c:v>
                </c:pt>
              </c:numCache>
            </c:numRef>
          </c:val>
          <c:extLst>
            <c:ext xmlns:c16="http://schemas.microsoft.com/office/drawing/2014/chart" uri="{C3380CC4-5D6E-409C-BE32-E72D297353CC}">
              <c16:uniqueId val="{00000005-1BF8-4CD0-8E55-D0B44C87EF08}"/>
            </c:ext>
          </c:extLst>
        </c:ser>
        <c:ser>
          <c:idx val="6"/>
          <c:order val="6"/>
          <c:tx>
            <c:strRef>
              <c:f>'By Industry'!$B$23</c:f>
              <c:strCache>
                <c:ptCount val="1"/>
                <c:pt idx="0">
                  <c:v>Personal Services </c:v>
                </c:pt>
              </c:strCache>
            </c:strRef>
          </c:tx>
          <c:spPr>
            <a:solidFill>
              <a:schemeClr val="accent1">
                <a:lumMod val="60000"/>
              </a:schemeClr>
            </a:solidFill>
            <a:ln w="25400">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Industry'!$C$23:$H$23</c:f>
              <c:numCache>
                <c:formatCode>0</c:formatCode>
                <c:ptCount val="6"/>
                <c:pt idx="1">
                  <c:v>5.9715099715099722</c:v>
                </c:pt>
                <c:pt idx="2">
                  <c:v>19.746630727762803</c:v>
                </c:pt>
                <c:pt idx="3">
                  <c:v>36.245564799221903</c:v>
                </c:pt>
                <c:pt idx="4">
                  <c:v>55.336740151483809</c:v>
                </c:pt>
                <c:pt idx="5">
                  <c:v>69.910156450920383</c:v>
                </c:pt>
              </c:numCache>
            </c:numRef>
          </c:val>
          <c:extLst>
            <c:ext xmlns:c16="http://schemas.microsoft.com/office/drawing/2014/chart" uri="{C3380CC4-5D6E-409C-BE32-E72D297353CC}">
              <c16:uniqueId val="{00000006-1BF8-4CD0-8E55-D0B44C87EF08}"/>
            </c:ext>
          </c:extLst>
        </c:ser>
        <c:ser>
          <c:idx val="7"/>
          <c:order val="7"/>
          <c:tx>
            <c:strRef>
              <c:f>'By Industry'!$B$24</c:f>
              <c:strCache>
                <c:ptCount val="1"/>
                <c:pt idx="0">
                  <c:v>Retail </c:v>
                </c:pt>
              </c:strCache>
            </c:strRef>
          </c:tx>
          <c:spPr>
            <a:solidFill>
              <a:schemeClr val="accent2">
                <a:lumMod val="60000"/>
              </a:schemeClr>
            </a:solidFill>
            <a:ln w="25400">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Industry'!$C$24:$H$24</c:f>
              <c:numCache>
                <c:formatCode>0</c:formatCode>
                <c:ptCount val="6"/>
                <c:pt idx="1">
                  <c:v>141.82336182336184</c:v>
                </c:pt>
                <c:pt idx="2">
                  <c:v>387.25336927223719</c:v>
                </c:pt>
                <c:pt idx="3">
                  <c:v>815.37018362593687</c:v>
                </c:pt>
                <c:pt idx="4">
                  <c:v>1244.8399750014303</c:v>
                </c:pt>
                <c:pt idx="5">
                  <c:v>1572.6795104025703</c:v>
                </c:pt>
              </c:numCache>
            </c:numRef>
          </c:val>
          <c:extLst>
            <c:ext xmlns:c16="http://schemas.microsoft.com/office/drawing/2014/chart" uri="{C3380CC4-5D6E-409C-BE32-E72D297353CC}">
              <c16:uniqueId val="{00000007-1BF8-4CD0-8E55-D0B44C87EF08}"/>
            </c:ext>
          </c:extLst>
        </c:ser>
        <c:ser>
          <c:idx val="8"/>
          <c:order val="8"/>
          <c:tx>
            <c:strRef>
              <c:f>'By Industry'!$B$25</c:f>
              <c:strCache>
                <c:ptCount val="1"/>
                <c:pt idx="0">
                  <c:v>Other</c:v>
                </c:pt>
              </c:strCache>
            </c:strRef>
          </c:tx>
          <c:spPr>
            <a:solidFill>
              <a:schemeClr val="accent3">
                <a:lumMod val="60000"/>
              </a:schemeClr>
            </a:solidFill>
            <a:ln w="25400">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Industry'!$C$25:$H$25</c:f>
              <c:numCache>
                <c:formatCode>0</c:formatCode>
                <c:ptCount val="6"/>
                <c:pt idx="1">
                  <c:v>5.9715099715099722</c:v>
                </c:pt>
                <c:pt idx="2">
                  <c:v>24.134770889487871</c:v>
                </c:pt>
                <c:pt idx="3">
                  <c:v>50.816272067338843</c:v>
                </c:pt>
                <c:pt idx="4">
                  <c:v>77.582094759295941</c:v>
                </c:pt>
                <c:pt idx="5">
                  <c:v>98.014020478347149</c:v>
                </c:pt>
              </c:numCache>
            </c:numRef>
          </c:val>
          <c:extLst>
            <c:ext xmlns:c16="http://schemas.microsoft.com/office/drawing/2014/chart" uri="{C3380CC4-5D6E-409C-BE32-E72D297353CC}">
              <c16:uniqueId val="{00000008-1BF8-4CD0-8E55-D0B44C87EF08}"/>
            </c:ext>
          </c:extLst>
        </c:ser>
        <c:ser>
          <c:idx val="9"/>
          <c:order val="9"/>
          <c:tx>
            <c:strRef>
              <c:f>'By Industry'!$B$26</c:f>
              <c:strCache>
                <c:ptCount val="1"/>
                <c:pt idx="0">
                  <c:v>Vehicle Manufacturer </c:v>
                </c:pt>
              </c:strCache>
            </c:strRef>
          </c:tx>
          <c:spPr>
            <a:solidFill>
              <a:schemeClr val="accent4">
                <a:lumMod val="60000"/>
              </a:schemeClr>
            </a:solidFill>
            <a:ln w="25400">
              <a:noFill/>
            </a:ln>
            <a:effectLst/>
          </c:spPr>
          <c:cat>
            <c:numRef>
              <c:f>'By Industry'!$C$16:$H$16</c:f>
              <c:numCache>
                <c:formatCode>General</c:formatCode>
                <c:ptCount val="6"/>
                <c:pt idx="1">
                  <c:v>2016</c:v>
                </c:pt>
                <c:pt idx="2">
                  <c:v>2017</c:v>
                </c:pt>
                <c:pt idx="3">
                  <c:v>2018</c:v>
                </c:pt>
                <c:pt idx="4">
                  <c:v>2019</c:v>
                </c:pt>
                <c:pt idx="5">
                  <c:v>2020</c:v>
                </c:pt>
              </c:numCache>
            </c:numRef>
          </c:cat>
          <c:val>
            <c:numRef>
              <c:f>'By Industry'!$C$26:$H$26</c:f>
              <c:numCache>
                <c:formatCode>0</c:formatCode>
                <c:ptCount val="6"/>
                <c:pt idx="1">
                  <c:v>5.9715099715099722</c:v>
                </c:pt>
                <c:pt idx="2">
                  <c:v>14.261455525606468</c:v>
                </c:pt>
                <c:pt idx="3">
                  <c:v>31.758427480916026</c:v>
                </c:pt>
                <c:pt idx="4">
                  <c:v>48.486148825825993</c:v>
                </c:pt>
                <c:pt idx="5">
                  <c:v>61.255401760871763</c:v>
                </c:pt>
              </c:numCache>
            </c:numRef>
          </c:val>
          <c:extLst>
            <c:ext xmlns:c16="http://schemas.microsoft.com/office/drawing/2014/chart" uri="{C3380CC4-5D6E-409C-BE32-E72D297353CC}">
              <c16:uniqueId val="{00000009-1BF8-4CD0-8E55-D0B44C87EF08}"/>
            </c:ext>
          </c:extLst>
        </c:ser>
        <c:dLbls>
          <c:showLegendKey val="0"/>
          <c:showVal val="0"/>
          <c:showCatName val="0"/>
          <c:showSerName val="0"/>
          <c:showPercent val="0"/>
          <c:showBubbleSize val="0"/>
        </c:dLbls>
        <c:axId val="1278697087"/>
        <c:axId val="1335787167"/>
      </c:areaChart>
      <c:catAx>
        <c:axId val="127869708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335787167"/>
        <c:crosses val="autoZero"/>
        <c:auto val="1"/>
        <c:lblAlgn val="ctr"/>
        <c:lblOffset val="100"/>
        <c:noMultiLvlLbl val="0"/>
      </c:catAx>
      <c:valAx>
        <c:axId val="13357871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7869708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zero"/>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0000"/>
                </a:solidFill>
                <a:latin typeface="Arial" panose="020B0604020202020204" pitchFamily="34" charset="0"/>
                <a:ea typeface="+mn-ea"/>
                <a:cs typeface="Arial" panose="020B0604020202020204" pitchFamily="34" charset="0"/>
              </a:defRPr>
            </a:pPr>
            <a:r>
              <a:rPr lang="en-US" dirty="0"/>
              <a:t>Top 10% Penetration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'[Data Calculations.xlsx]Industry'!$M$3</c:f>
              <c:strCache>
                <c:ptCount val="1"/>
                <c:pt idx="0">
                  <c:v>2017</c:v>
                </c:pt>
              </c:strCache>
            </c:strRef>
          </c:tx>
          <c:spPr>
            <a:solidFill>
              <a:schemeClr val="accent1"/>
            </a:solidFill>
            <a:ln>
              <a:noFill/>
            </a:ln>
            <a:effectLst/>
          </c:spPr>
          <c:invertIfNegative val="0"/>
          <c:cat>
            <c:strRef>
              <c:f>'[Data Calculations.xlsx]Industry'!$L$4:$L$14</c:f>
              <c:strCache>
                <c:ptCount val="11"/>
                <c:pt idx="0">
                  <c:v>Academic </c:v>
                </c:pt>
                <c:pt idx="1">
                  <c:v>Entertainment </c:v>
                </c:pt>
                <c:pt idx="2">
                  <c:v>Sports </c:v>
                </c:pt>
                <c:pt idx="3">
                  <c:v>Financial </c:v>
                </c:pt>
                <c:pt idx="4">
                  <c:v>Hospitality </c:v>
                </c:pt>
                <c:pt idx="5">
                  <c:v>Restaurant </c:v>
                </c:pt>
                <c:pt idx="6">
                  <c:v>Medical </c:v>
                </c:pt>
                <c:pt idx="7">
                  <c:v>Personal Services </c:v>
                </c:pt>
                <c:pt idx="8">
                  <c:v>Retail </c:v>
                </c:pt>
                <c:pt idx="9">
                  <c:v>Utility </c:v>
                </c:pt>
                <c:pt idx="10">
                  <c:v>Vehicle Manufacturer </c:v>
                </c:pt>
              </c:strCache>
            </c:strRef>
          </c:cat>
          <c:val>
            <c:numRef>
              <c:f>'[Data Calculations.xlsx]Industry'!$M$4:$M$14</c:f>
              <c:numCache>
                <c:formatCode>0.0%</c:formatCode>
                <c:ptCount val="11"/>
                <c:pt idx="0">
                  <c:v>7.2351240533491415E-2</c:v>
                </c:pt>
                <c:pt idx="1">
                  <c:v>1.5122578267163355E-2</c:v>
                </c:pt>
                <c:pt idx="2">
                  <c:v>1.0081718844775571E-2</c:v>
                </c:pt>
                <c:pt idx="3">
                  <c:v>2.240080711639638E-3</c:v>
                </c:pt>
                <c:pt idx="4">
                  <c:v>5.6124463601172035E-3</c:v>
                </c:pt>
                <c:pt idx="5">
                  <c:v>2.4797658834451182E-2</c:v>
                </c:pt>
                <c:pt idx="6">
                  <c:v>6.9406626371444919E-3</c:v>
                </c:pt>
                <c:pt idx="7">
                  <c:v>1.2316340412499634E-2</c:v>
                </c:pt>
                <c:pt idx="8">
                  <c:v>0.10852392812549388</c:v>
                </c:pt>
                <c:pt idx="9">
                  <c:v>0.12677744702286967</c:v>
                </c:pt>
                <c:pt idx="10">
                  <c:v>1.1853170120830621E-2</c:v>
                </c:pt>
              </c:numCache>
            </c:numRef>
          </c:val>
          <c:extLst>
            <c:ext xmlns:c16="http://schemas.microsoft.com/office/drawing/2014/chart" uri="{C3380CC4-5D6E-409C-BE32-E72D297353CC}">
              <c16:uniqueId val="{00000000-646F-48D7-A18E-84D4D91A30BF}"/>
            </c:ext>
          </c:extLst>
        </c:ser>
        <c:ser>
          <c:idx val="1"/>
          <c:order val="1"/>
          <c:tx>
            <c:strRef>
              <c:f>'[Data Calculations.xlsx]Industry'!$N$3</c:f>
              <c:strCache>
                <c:ptCount val="1"/>
                <c:pt idx="0">
                  <c:v>2018</c:v>
                </c:pt>
              </c:strCache>
            </c:strRef>
          </c:tx>
          <c:spPr>
            <a:solidFill>
              <a:schemeClr val="accent2"/>
            </a:solidFill>
            <a:ln>
              <a:noFill/>
            </a:ln>
            <a:effectLst/>
          </c:spPr>
          <c:invertIfNegative val="0"/>
          <c:cat>
            <c:strRef>
              <c:f>'[Data Calculations.xlsx]Industry'!$L$4:$L$14</c:f>
              <c:strCache>
                <c:ptCount val="11"/>
                <c:pt idx="0">
                  <c:v>Academic </c:v>
                </c:pt>
                <c:pt idx="1">
                  <c:v>Entertainment </c:v>
                </c:pt>
                <c:pt idx="2">
                  <c:v>Sports </c:v>
                </c:pt>
                <c:pt idx="3">
                  <c:v>Financial </c:v>
                </c:pt>
                <c:pt idx="4">
                  <c:v>Hospitality </c:v>
                </c:pt>
                <c:pt idx="5">
                  <c:v>Restaurant </c:v>
                </c:pt>
                <c:pt idx="6">
                  <c:v>Medical </c:v>
                </c:pt>
                <c:pt idx="7">
                  <c:v>Personal Services </c:v>
                </c:pt>
                <c:pt idx="8">
                  <c:v>Retail </c:v>
                </c:pt>
                <c:pt idx="9">
                  <c:v>Utility </c:v>
                </c:pt>
                <c:pt idx="10">
                  <c:v>Vehicle Manufacturer </c:v>
                </c:pt>
              </c:strCache>
            </c:strRef>
          </c:cat>
          <c:val>
            <c:numRef>
              <c:f>'[Data Calculations.xlsx]Industry'!$N$4:$N$14</c:f>
              <c:numCache>
                <c:formatCode>0.0%</c:formatCode>
                <c:ptCount val="11"/>
                <c:pt idx="0">
                  <c:v>0.12490924142006539</c:v>
                </c:pt>
                <c:pt idx="1">
                  <c:v>2.6108049644187458E-2</c:v>
                </c:pt>
                <c:pt idx="2">
                  <c:v>1.7405366429458308E-2</c:v>
                </c:pt>
                <c:pt idx="3">
                  <c:v>3.8673391132955735E-3</c:v>
                </c:pt>
                <c:pt idx="4">
                  <c:v>9.6894871764988261E-3</c:v>
                </c:pt>
                <c:pt idx="5">
                  <c:v>4.2811384174830644E-2</c:v>
                </c:pt>
                <c:pt idx="6">
                  <c:v>1.1982557570066768E-2</c:v>
                </c:pt>
                <c:pt idx="7">
                  <c:v>2.1263280721281998E-2</c:v>
                </c:pt>
                <c:pt idx="8">
                  <c:v>0.18735879907693123</c:v>
                </c:pt>
                <c:pt idx="9">
                  <c:v>0.2188721937596749</c:v>
                </c:pt>
                <c:pt idx="10">
                  <c:v>2.0463650343777885E-2</c:v>
                </c:pt>
              </c:numCache>
            </c:numRef>
          </c:val>
          <c:extLst>
            <c:ext xmlns:c16="http://schemas.microsoft.com/office/drawing/2014/chart" uri="{C3380CC4-5D6E-409C-BE32-E72D297353CC}">
              <c16:uniqueId val="{00000001-646F-48D7-A18E-84D4D91A30BF}"/>
            </c:ext>
          </c:extLst>
        </c:ser>
        <c:ser>
          <c:idx val="2"/>
          <c:order val="2"/>
          <c:tx>
            <c:strRef>
              <c:f>'[Data Calculations.xlsx]Industry'!$O$3</c:f>
              <c:strCache>
                <c:ptCount val="1"/>
                <c:pt idx="0">
                  <c:v>2019</c:v>
                </c:pt>
              </c:strCache>
            </c:strRef>
          </c:tx>
          <c:spPr>
            <a:solidFill>
              <a:schemeClr val="accent3"/>
            </a:solidFill>
            <a:ln>
              <a:noFill/>
            </a:ln>
            <a:effectLst/>
          </c:spPr>
          <c:invertIfNegative val="0"/>
          <c:cat>
            <c:strRef>
              <c:f>'[Data Calculations.xlsx]Industry'!$L$4:$L$14</c:f>
              <c:strCache>
                <c:ptCount val="11"/>
                <c:pt idx="0">
                  <c:v>Academic </c:v>
                </c:pt>
                <c:pt idx="1">
                  <c:v>Entertainment </c:v>
                </c:pt>
                <c:pt idx="2">
                  <c:v>Sports </c:v>
                </c:pt>
                <c:pt idx="3">
                  <c:v>Financial </c:v>
                </c:pt>
                <c:pt idx="4">
                  <c:v>Hospitality </c:v>
                </c:pt>
                <c:pt idx="5">
                  <c:v>Restaurant </c:v>
                </c:pt>
                <c:pt idx="6">
                  <c:v>Medical </c:v>
                </c:pt>
                <c:pt idx="7">
                  <c:v>Personal Services </c:v>
                </c:pt>
                <c:pt idx="8">
                  <c:v>Retail </c:v>
                </c:pt>
                <c:pt idx="9">
                  <c:v>Utility </c:v>
                </c:pt>
                <c:pt idx="10">
                  <c:v>Vehicle Manufacturer </c:v>
                </c:pt>
              </c:strCache>
            </c:strRef>
          </c:cat>
          <c:val>
            <c:numRef>
              <c:f>'[Data Calculations.xlsx]Industry'!$O$4:$O$14</c:f>
              <c:numCache>
                <c:formatCode>0.0%</c:formatCode>
                <c:ptCount val="11"/>
                <c:pt idx="0">
                  <c:v>0.21564687042116248</c:v>
                </c:pt>
                <c:pt idx="1">
                  <c:v>4.507368017419526E-2</c:v>
                </c:pt>
                <c:pt idx="2">
                  <c:v>3.0049120116130174E-2</c:v>
                </c:pt>
                <c:pt idx="3">
                  <c:v>6.6766843442343862E-3</c:v>
                </c:pt>
                <c:pt idx="4">
                  <c:v>1.6728206510925939E-2</c:v>
                </c:pt>
                <c:pt idx="5">
                  <c:v>7.391079243410778E-2</c:v>
                </c:pt>
                <c:pt idx="6">
                  <c:v>2.0687028519662552E-2</c:v>
                </c:pt>
                <c:pt idx="7">
                  <c:v>3.6709533180260837E-2</c:v>
                </c:pt>
                <c:pt idx="8">
                  <c:v>0.32346156463261672</c:v>
                </c:pt>
                <c:pt idx="9">
                  <c:v>0.37786718636581307</c:v>
                </c:pt>
                <c:pt idx="10">
                  <c:v>3.5329028531909376E-2</c:v>
                </c:pt>
              </c:numCache>
            </c:numRef>
          </c:val>
          <c:extLst>
            <c:ext xmlns:c16="http://schemas.microsoft.com/office/drawing/2014/chart" uri="{C3380CC4-5D6E-409C-BE32-E72D297353CC}">
              <c16:uniqueId val="{00000002-646F-48D7-A18E-84D4D91A30BF}"/>
            </c:ext>
          </c:extLst>
        </c:ser>
        <c:ser>
          <c:idx val="3"/>
          <c:order val="3"/>
          <c:tx>
            <c:strRef>
              <c:f>'[Data Calculations.xlsx]Industry'!$P$3</c:f>
              <c:strCache>
                <c:ptCount val="1"/>
                <c:pt idx="0">
                  <c:v>2020</c:v>
                </c:pt>
              </c:strCache>
            </c:strRef>
          </c:tx>
          <c:spPr>
            <a:solidFill>
              <a:schemeClr val="accent4"/>
            </a:solidFill>
            <a:ln>
              <a:noFill/>
            </a:ln>
            <a:effectLst/>
          </c:spPr>
          <c:invertIfNegative val="0"/>
          <c:cat>
            <c:strRef>
              <c:f>'[Data Calculations.xlsx]Industry'!$L$4:$L$14</c:f>
              <c:strCache>
                <c:ptCount val="11"/>
                <c:pt idx="0">
                  <c:v>Academic </c:v>
                </c:pt>
                <c:pt idx="1">
                  <c:v>Entertainment </c:v>
                </c:pt>
                <c:pt idx="2">
                  <c:v>Sports </c:v>
                </c:pt>
                <c:pt idx="3">
                  <c:v>Financial </c:v>
                </c:pt>
                <c:pt idx="4">
                  <c:v>Hospitality </c:v>
                </c:pt>
                <c:pt idx="5">
                  <c:v>Restaurant </c:v>
                </c:pt>
                <c:pt idx="6">
                  <c:v>Medical </c:v>
                </c:pt>
                <c:pt idx="7">
                  <c:v>Personal Services </c:v>
                </c:pt>
                <c:pt idx="8">
                  <c:v>Retail </c:v>
                </c:pt>
                <c:pt idx="9">
                  <c:v>Utility </c:v>
                </c:pt>
                <c:pt idx="10">
                  <c:v>Vehicle Manufacturer </c:v>
                </c:pt>
              </c:strCache>
            </c:strRef>
          </c:cat>
          <c:val>
            <c:numRef>
              <c:f>'[Data Calculations.xlsx]Industry'!$P$4:$P$14</c:f>
              <c:numCache>
                <c:formatCode>0.0%</c:formatCode>
                <c:ptCount val="11"/>
                <c:pt idx="0">
                  <c:v>0.3722988963326721</c:v>
                </c:pt>
                <c:pt idx="1">
                  <c:v>7.7816484652577386E-2</c:v>
                </c:pt>
                <c:pt idx="2">
                  <c:v>5.18776564350516E-2</c:v>
                </c:pt>
                <c:pt idx="3">
                  <c:v>1.152681793000487E-2</c:v>
                </c:pt>
                <c:pt idx="4">
                  <c:v>2.8880051954751539E-2</c:v>
                </c:pt>
                <c:pt idx="5">
                  <c:v>0.12760169622007722</c:v>
                </c:pt>
                <c:pt idx="6">
                  <c:v>3.5714674974096298E-2</c:v>
                </c:pt>
                <c:pt idx="7">
                  <c:v>6.3376383163859323E-2</c:v>
                </c:pt>
                <c:pt idx="8">
                  <c:v>0.55843325378926822</c:v>
                </c:pt>
                <c:pt idx="9">
                  <c:v>0.65236066801977921</c:v>
                </c:pt>
                <c:pt idx="10">
                  <c:v>6.0993040637442875E-2</c:v>
                </c:pt>
              </c:numCache>
            </c:numRef>
          </c:val>
          <c:extLst>
            <c:ext xmlns:c16="http://schemas.microsoft.com/office/drawing/2014/chart" uri="{C3380CC4-5D6E-409C-BE32-E72D297353CC}">
              <c16:uniqueId val="{00000003-646F-48D7-A18E-84D4D91A30BF}"/>
            </c:ext>
          </c:extLst>
        </c:ser>
        <c:dLbls>
          <c:showLegendKey val="0"/>
          <c:showVal val="0"/>
          <c:showCatName val="0"/>
          <c:showSerName val="0"/>
          <c:showPercent val="0"/>
          <c:showBubbleSize val="0"/>
        </c:dLbls>
        <c:gapWidth val="219"/>
        <c:overlap val="-27"/>
        <c:axId val="518091768"/>
        <c:axId val="518092096"/>
      </c:barChart>
      <c:catAx>
        <c:axId val="518091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crossAx val="518092096"/>
        <c:crosses val="autoZero"/>
        <c:auto val="0"/>
        <c:lblAlgn val="ctr"/>
        <c:lblOffset val="100"/>
        <c:noMultiLvlLbl val="0"/>
      </c:catAx>
      <c:valAx>
        <c:axId val="51809209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crossAx val="518091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solidFill>
            <a:srgbClr val="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b="1">
                <a:solidFill>
                  <a:schemeClr val="tx1"/>
                </a:solidFill>
                <a:latin typeface="Arial" panose="020B0604020202020204" pitchFamily="34" charset="0"/>
                <a:cs typeface="Arial" panose="020B0604020202020204" pitchFamily="34" charset="0"/>
              </a:rPr>
              <a:t>Accessibility and Disability</a:t>
            </a:r>
            <a:r>
              <a:rPr lang="en-US" b="1" baseline="0">
                <a:solidFill>
                  <a:schemeClr val="tx1"/>
                </a:solidFill>
                <a:latin typeface="Arial" panose="020B0604020202020204" pitchFamily="34" charset="0"/>
                <a:cs typeface="Arial" panose="020B0604020202020204" pitchFamily="34" charset="0"/>
              </a:rPr>
              <a:t>-Related Issues</a:t>
            </a:r>
            <a:endParaRPr lang="en-US" b="1">
              <a:solidFill>
                <a:schemeClr val="tx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'DoEd OCR'!$C$2</c:f>
              <c:strCache>
                <c:ptCount val="1"/>
                <c:pt idx="0">
                  <c:v>Disability Complaints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'DoEd OCR'!$B$3:$B$12</c:f>
              <c:strCache>
                <c:ptCount val="10"/>
                <c:pt idx="0">
                  <c:v>2011</c:v>
                </c:pt>
                <c:pt idx="1">
                  <c:v>2012</c:v>
                </c:pt>
                <c:pt idx="2">
                  <c:v>2013</c:v>
                </c:pt>
                <c:pt idx="3">
                  <c:v>2014</c:v>
                </c:pt>
                <c:pt idx="4">
                  <c:v>2015</c:v>
                </c:pt>
                <c:pt idx="5">
                  <c:v>2016</c:v>
                </c:pt>
                <c:pt idx="6">
                  <c:v>2017 (EST)</c:v>
                </c:pt>
                <c:pt idx="7">
                  <c:v>2018 (EST)</c:v>
                </c:pt>
                <c:pt idx="8">
                  <c:v>2019 (EST)</c:v>
                </c:pt>
                <c:pt idx="9">
                  <c:v>2020 (EST)</c:v>
                </c:pt>
              </c:strCache>
            </c:strRef>
          </c:cat>
          <c:val>
            <c:numRef>
              <c:f>'DoEd OCR'!$C$3:$C$12</c:f>
              <c:numCache>
                <c:formatCode>0</c:formatCode>
                <c:ptCount val="10"/>
                <c:pt idx="0">
                  <c:v>4183.1182695663229</c:v>
                </c:pt>
                <c:pt idx="1">
                  <c:v>4555.48567502067</c:v>
                </c:pt>
                <c:pt idx="2">
                  <c:v>4961</c:v>
                </c:pt>
                <c:pt idx="3">
                  <c:v>4980</c:v>
                </c:pt>
                <c:pt idx="4">
                  <c:v>4806</c:v>
                </c:pt>
                <c:pt idx="5">
                  <c:v>5936</c:v>
                </c:pt>
                <c:pt idx="6">
                  <c:v>6366.3812317807397</c:v>
                </c:pt>
                <c:pt idx="7">
                  <c:v>6827.9666422456276</c:v>
                </c:pt>
                <c:pt idx="8">
                  <c:v>7323.0186459598244</c:v>
                </c:pt>
                <c:pt idx="9">
                  <c:v>7853.9636906366286</c:v>
                </c:pt>
              </c:numCache>
            </c:numRef>
          </c:val>
          <c:extLst>
            <c:ext xmlns:c16="http://schemas.microsoft.com/office/drawing/2014/chart" uri="{C3380CC4-5D6E-409C-BE32-E72D297353CC}">
              <c16:uniqueId val="{00000000-B538-485C-A277-86FB5D9CADDA}"/>
            </c:ext>
          </c:extLst>
        </c:ser>
        <c:dLbls>
          <c:showLegendKey val="0"/>
          <c:showVal val="0"/>
          <c:showCatName val="0"/>
          <c:showSerName val="0"/>
          <c:showPercent val="0"/>
          <c:showBubbleSize val="0"/>
        </c:dLbls>
        <c:gapWidth val="219"/>
        <c:overlap val="-27"/>
        <c:axId val="1265934767"/>
        <c:axId val="792641375"/>
      </c:barChart>
      <c:barChart>
        <c:barDir val="col"/>
        <c:grouping val="clustered"/>
        <c:varyColors val="0"/>
        <c:ser>
          <c:idx val="1"/>
          <c:order val="1"/>
          <c:tx>
            <c:strRef>
              <c:f>'DoEd OCR'!$D$2</c:f>
              <c:strCache>
                <c:ptCount val="1"/>
                <c:pt idx="0">
                  <c:v>Technology (Issues)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'DoEd OCR'!$B$3:$B$12</c:f>
              <c:strCache>
                <c:ptCount val="10"/>
                <c:pt idx="0">
                  <c:v>2011</c:v>
                </c:pt>
                <c:pt idx="1">
                  <c:v>2012</c:v>
                </c:pt>
                <c:pt idx="2">
                  <c:v>2013</c:v>
                </c:pt>
                <c:pt idx="3">
                  <c:v>2014</c:v>
                </c:pt>
                <c:pt idx="4">
                  <c:v>2015</c:v>
                </c:pt>
                <c:pt idx="5">
                  <c:v>2016</c:v>
                </c:pt>
                <c:pt idx="6">
                  <c:v>2017 (EST)</c:v>
                </c:pt>
                <c:pt idx="7">
                  <c:v>2018 (EST)</c:v>
                </c:pt>
                <c:pt idx="8">
                  <c:v>2019 (EST)</c:v>
                </c:pt>
                <c:pt idx="9">
                  <c:v>2020 (EST)</c:v>
                </c:pt>
              </c:strCache>
            </c:strRef>
          </c:cat>
          <c:val>
            <c:numRef>
              <c:f>'DoEd OCR'!$D$3:$D$12</c:f>
              <c:numCache>
                <c:formatCode>0</c:formatCode>
                <c:ptCount val="10"/>
                <c:pt idx="0">
                  <c:v>9</c:v>
                </c:pt>
                <c:pt idx="1">
                  <c:v>7</c:v>
                </c:pt>
                <c:pt idx="2">
                  <c:v>88</c:v>
                </c:pt>
                <c:pt idx="3">
                  <c:v>88</c:v>
                </c:pt>
                <c:pt idx="4">
                  <c:v>25</c:v>
                </c:pt>
                <c:pt idx="5">
                  <c:v>593</c:v>
                </c:pt>
                <c:pt idx="6">
                  <c:v>673.20431051600224</c:v>
                </c:pt>
                <c:pt idx="7">
                  <c:v>764.25639746597972</c:v>
                </c:pt>
                <c:pt idx="8">
                  <c:v>867.62344201269582</c:v>
                </c:pt>
                <c:pt idx="9">
                  <c:v>984.97106419507168</c:v>
                </c:pt>
              </c:numCache>
            </c:numRef>
          </c:val>
          <c:extLst>
            <c:ext xmlns:c16="http://schemas.microsoft.com/office/drawing/2014/chart" uri="{C3380CC4-5D6E-409C-BE32-E72D297353CC}">
              <c16:uniqueId val="{00000001-B538-485C-A277-86FB5D9CADDA}"/>
            </c:ext>
          </c:extLst>
        </c:ser>
        <c:ser>
          <c:idx val="2"/>
          <c:order val="2"/>
          <c:tx>
            <c:strRef>
              <c:f>'DoEd OCR'!$E$2</c:f>
              <c:strCache>
                <c:ptCount val="1"/>
                <c:pt idx="0">
                  <c:v>Web (Complaints)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'DoEd OCR'!$B$3:$B$12</c:f>
              <c:strCache>
                <c:ptCount val="10"/>
                <c:pt idx="0">
                  <c:v>2011</c:v>
                </c:pt>
                <c:pt idx="1">
                  <c:v>2012</c:v>
                </c:pt>
                <c:pt idx="2">
                  <c:v>2013</c:v>
                </c:pt>
                <c:pt idx="3">
                  <c:v>2014</c:v>
                </c:pt>
                <c:pt idx="4">
                  <c:v>2015</c:v>
                </c:pt>
                <c:pt idx="5">
                  <c:v>2016</c:v>
                </c:pt>
                <c:pt idx="6">
                  <c:v>2017 (EST)</c:v>
                </c:pt>
                <c:pt idx="7">
                  <c:v>2018 (EST)</c:v>
                </c:pt>
                <c:pt idx="8">
                  <c:v>2019 (EST)</c:v>
                </c:pt>
                <c:pt idx="9">
                  <c:v>2020 (EST)</c:v>
                </c:pt>
              </c:strCache>
            </c:strRef>
          </c:cat>
          <c:val>
            <c:numRef>
              <c:f>'DoEd OCR'!$E$3:$E$12</c:f>
              <c:numCache>
                <c:formatCode>0</c:formatCode>
                <c:ptCount val="10"/>
                <c:pt idx="0">
                  <c:v>9</c:v>
                </c:pt>
                <c:pt idx="1">
                  <c:v>7</c:v>
                </c:pt>
                <c:pt idx="2">
                  <c:v>8</c:v>
                </c:pt>
                <c:pt idx="3">
                  <c:v>16</c:v>
                </c:pt>
                <c:pt idx="4">
                  <c:v>28</c:v>
                </c:pt>
                <c:pt idx="5">
                  <c:v>55</c:v>
                </c:pt>
                <c:pt idx="6">
                  <c:v>65.89</c:v>
                </c:pt>
                <c:pt idx="7">
                  <c:v>91.64</c:v>
                </c:pt>
                <c:pt idx="8">
                  <c:v>109.78471999999999</c:v>
                </c:pt>
                <c:pt idx="9">
                  <c:v>131.52209456</c:v>
                </c:pt>
              </c:numCache>
            </c:numRef>
          </c:val>
          <c:extLst>
            <c:ext xmlns:c16="http://schemas.microsoft.com/office/drawing/2014/chart" uri="{C3380CC4-5D6E-409C-BE32-E72D297353CC}">
              <c16:uniqueId val="{00000002-B538-485C-A277-86FB5D9CADDA}"/>
            </c:ext>
          </c:extLst>
        </c:ser>
        <c:dLbls>
          <c:showLegendKey val="0"/>
          <c:showVal val="0"/>
          <c:showCatName val="0"/>
          <c:showSerName val="0"/>
          <c:showPercent val="0"/>
          <c:showBubbleSize val="0"/>
        </c:dLbls>
        <c:gapWidth val="219"/>
        <c:overlap val="-27"/>
        <c:axId val="1272569439"/>
        <c:axId val="1335736623"/>
      </c:barChart>
      <c:catAx>
        <c:axId val="126593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crossAx val="792641375"/>
        <c:crosses val="autoZero"/>
        <c:auto val="1"/>
        <c:lblAlgn val="ctr"/>
        <c:lblOffset val="100"/>
        <c:noMultiLvlLbl val="0"/>
      </c:catAx>
      <c:valAx>
        <c:axId val="7926413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65934767"/>
        <c:crosses val="autoZero"/>
        <c:crossBetween val="between"/>
      </c:valAx>
      <c:valAx>
        <c:axId val="133573662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272569439"/>
        <c:crosses val="max"/>
        <c:crossBetween val="between"/>
      </c:valAx>
      <c:catAx>
        <c:axId val="1272569439"/>
        <c:scaling>
          <c:orientation val="minMax"/>
        </c:scaling>
        <c:delete val="1"/>
        <c:axPos val="b"/>
        <c:numFmt formatCode="General" sourceLinked="1"/>
        <c:majorTickMark val="out"/>
        <c:minorTickMark val="none"/>
        <c:tickLblPos val="nextTo"/>
        <c:crossAx val="1335736623"/>
        <c:crosses val="autoZero"/>
        <c:auto val="1"/>
        <c:lblAlgn val="ctr"/>
        <c:lblOffset val="100"/>
        <c:noMultiLvlLbl val="0"/>
      </c:catAx>
      <c:spPr>
        <a:noFill/>
        <a:ln>
          <a:noFill/>
        </a:ln>
        <a:effectLst/>
      </c:spPr>
    </c:plotArea>
    <c:legend>
      <c:legendPos val="b"/>
      <c:layout>
        <c:manualLayout>
          <c:xMode val="edge"/>
          <c:yMode val="edge"/>
          <c:x val="0.21277607632930776"/>
          <c:y val="0.93230258017005818"/>
          <c:w val="0.51734362708096449"/>
          <c:h val="5.0886625976603435E-2"/>
        </c:manualLayout>
      </c:layout>
      <c:overlay val="0"/>
      <c:spPr>
        <a:noFill/>
        <a:ln>
          <a:noFill/>
        </a:ln>
        <a:effectLst/>
      </c:spPr>
      <c:txPr>
        <a:bodyPr rot="0" spcFirstLastPara="1" vertOverflow="ellipsis" vert="horz" wrap="square" anchor="ctr" anchorCtr="1"/>
        <a:lstStyle/>
        <a:p>
          <a:pPr>
            <a:defRPr sz="1100" b="0"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A1C46-6C05-3A40-A8E2-011B5C66D4D6}" type="datetimeFigureOut">
              <a:rPr lang="en-US" smtClean="0"/>
              <a:t>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4204D-A129-834B-B1A3-84C093EE0EB0}" type="slidenum">
              <a:rPr lang="en-US" smtClean="0"/>
              <a:t>‹#›</a:t>
            </a:fld>
            <a:endParaRPr lang="en-US"/>
          </a:p>
        </p:txBody>
      </p:sp>
    </p:spTree>
    <p:extLst>
      <p:ext uri="{BB962C8B-B14F-4D97-AF65-F5344CB8AC3E}">
        <p14:creationId xmlns:p14="http://schemas.microsoft.com/office/powerpoint/2010/main" val="147152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ensus.gov/retail/mrts/www/data/pdf/ec_current.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W._Edwards_Deming#cite_note-23" TargetMode="External"/><Relationship Id="rId3" Type="http://schemas.openxmlformats.org/officeDocument/2006/relationships/hyperlink" Target="https://en.wikipedia.org/wiki/Japanese_post-war_economic_miracle" TargetMode="External"/><Relationship Id="rId7" Type="http://schemas.openxmlformats.org/officeDocument/2006/relationships/hyperlink" Target="https://en.wikipedia.org/wiki/W._Edwards_Deming#cite_note-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Wikipedia:Manual_of_Style/Dates_and_numbers#Chronological_items" TargetMode="External"/><Relationship Id="rId11" Type="http://schemas.openxmlformats.org/officeDocument/2006/relationships/hyperlink" Target="https://en.wikipedia.org/wiki/General_Motors" TargetMode="External"/><Relationship Id="rId5" Type="http://schemas.openxmlformats.org/officeDocument/2006/relationships/hyperlink" Target="https://en.wikipedia.org/wiki/Ford_Motor_Company" TargetMode="External"/><Relationship Id="rId10" Type="http://schemas.openxmlformats.org/officeDocument/2006/relationships/hyperlink" Target="https://en.wikipedia.org/wiki/W._Edwards_Deming#cite_note-24" TargetMode="External"/><Relationship Id="rId4" Type="http://schemas.openxmlformats.org/officeDocument/2006/relationships/hyperlink" Target="https://en.wikipedia.org/wiki/W._Edwards_Deming#cite_note-bio-10" TargetMode="External"/><Relationship Id="rId9" Type="http://schemas.openxmlformats.org/officeDocument/2006/relationships/hyperlink" Target="https://en.wikipedia.org/wiki/Donald_Peterse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2.ed.gov/about/offices/list/ocr/docs/investigations/open-investigations/dis1.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a:t>
            </a:fld>
            <a:endParaRPr lang="en-US" dirty="0"/>
          </a:p>
        </p:txBody>
      </p:sp>
    </p:spTree>
    <p:extLst>
      <p:ext uri="{BB962C8B-B14F-4D97-AF65-F5344CB8AC3E}">
        <p14:creationId xmlns:p14="http://schemas.microsoft.com/office/powerpoint/2010/main" val="280599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a:t>Online spending</a:t>
            </a:r>
          </a:p>
          <a:p>
            <a:pPr marL="628650" lvl="1" indent="-171450">
              <a:buFont typeface="Arial" panose="020B0604020202020204" pitchFamily="34" charset="0"/>
              <a:buChar char="•"/>
            </a:pPr>
            <a:r>
              <a:rPr lang="en-US" sz="2000"/>
              <a:t>Projected as 10.0% of retail sales in 2017</a:t>
            </a:r>
          </a:p>
          <a:p>
            <a:pPr marL="628650" lvl="1" indent="-171450">
              <a:buFont typeface="Arial" panose="020B0604020202020204" pitchFamily="34" charset="0"/>
              <a:buChar char="•"/>
            </a:pPr>
            <a:r>
              <a:rPr lang="en-US"/>
              <a:t>Last data at 9.1% in Q3 2017 (</a:t>
            </a:r>
            <a:r>
              <a:rPr lang="en-US">
                <a:hlinkClick r:id="rId3"/>
              </a:rPr>
              <a:t>U.S. Census Bureau</a:t>
            </a:r>
            <a:r>
              <a:rPr lang="en-US"/>
              <a:t>)</a:t>
            </a:r>
          </a:p>
          <a:p>
            <a:pPr marL="628650" lvl="1" indent="-171450">
              <a:buFont typeface="Arial" panose="020B0604020202020204" pitchFamily="34" charset="0"/>
              <a:buChar char="•"/>
            </a:pPr>
            <a:r>
              <a:rPr lang="en-US" sz="2000"/>
              <a:t>Estimated 14.6% by 2020</a:t>
            </a:r>
          </a:p>
          <a:p>
            <a:pPr marL="628650" lvl="1" indent="-171450">
              <a:buFont typeface="Arial" panose="020B0604020202020204" pitchFamily="34" charset="0"/>
              <a:buChar char="•"/>
            </a:pPr>
            <a:r>
              <a:rPr lang="en-US"/>
              <a:t>Straight line that growth and you get a rough and ready estimate of 11.2% of retail spending in 2018</a:t>
            </a:r>
          </a:p>
        </p:txBody>
      </p:sp>
      <p:sp>
        <p:nvSpPr>
          <p:cNvPr id="4" name="Slide Number Placeholder 3"/>
          <p:cNvSpPr>
            <a:spLocks noGrp="1"/>
          </p:cNvSpPr>
          <p:nvPr>
            <p:ph type="sldNum" sz="quarter" idx="10"/>
          </p:nvPr>
        </p:nvSpPr>
        <p:spPr/>
        <p:txBody>
          <a:bodyPr/>
          <a:lstStyle/>
          <a:p>
            <a:fld id="{5104204D-A129-834B-B1A3-84C093EE0EB0}" type="slidenum">
              <a:rPr lang="en-US" smtClean="0"/>
              <a:t>17</a:t>
            </a:fld>
            <a:endParaRPr lang="en-US"/>
          </a:p>
        </p:txBody>
      </p:sp>
    </p:spTree>
    <p:extLst>
      <p:ext uri="{BB962C8B-B14F-4D97-AF65-F5344CB8AC3E}">
        <p14:creationId xmlns:p14="http://schemas.microsoft.com/office/powerpoint/2010/main" val="171442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Look at how people spend their money and assume the breakout is roughly the same here</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https://www.creditloan.com/blog/how-the-average-us-consumer-spends-their-paycheck/</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Food, clothing and shelter top the list, open to discussion if they are discretionary</a:t>
            </a:r>
          </a:p>
          <a:p>
            <a:pPr marL="171450" indent="-171450">
              <a:buFont typeface="Arial" panose="020B0604020202020204" pitchFamily="34" charset="0"/>
              <a:buChar char="•"/>
            </a:pPr>
            <a:endParaRPr lang="en-US" sz="1200" b="0" i="0" u="none" strike="noStrike"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Housing isn’t really “discretionary” since much of housing</a:t>
            </a:r>
            <a:r>
              <a:rPr lang="en-US" sz="1200" b="0" i="0" u="none" strike="noStrike" kern="1200" baseline="0">
                <a:solidFill>
                  <a:schemeClr val="tx1"/>
                </a:solidFill>
                <a:effectLst/>
                <a:latin typeface="+mn-lt"/>
                <a:ea typeface="+mn-ea"/>
                <a:cs typeface="+mn-cs"/>
              </a:rPr>
              <a:t> is covered by laws.  Open to discussion.</a:t>
            </a:r>
          </a:p>
          <a:p>
            <a:pPr marL="171450" indent="-171450">
              <a:buFont typeface="Arial" panose="020B0604020202020204" pitchFamily="34" charset="0"/>
              <a:buChar char="•"/>
            </a:pPr>
            <a:endParaRPr lang="en-US" sz="1200" b="0" i="0" u="none" strike="noStrike" kern="1200" baseline="0">
              <a:solidFill>
                <a:schemeClr val="tx1"/>
              </a:solidFill>
              <a:effectLst/>
              <a:latin typeface="+mn-lt"/>
              <a:ea typeface="+mn-ea"/>
              <a:cs typeface="+mn-cs"/>
            </a:endParaRPr>
          </a:p>
          <a:p>
            <a:pPr marL="171450" indent="-171450">
              <a:buFont typeface="Arial" panose="020B0604020202020204" pitchFamily="34" charset="0"/>
              <a:buChar char="•"/>
            </a:pPr>
            <a:endParaRPr lang="en-US" sz="1200" b="0" i="0" u="none" strike="noStrike" kern="1200" baseline="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5104204D-A129-834B-B1A3-84C093EE0EB0}" type="slidenum">
              <a:rPr lang="en-US" smtClean="0"/>
              <a:t>18</a:t>
            </a:fld>
            <a:endParaRPr lang="en-US"/>
          </a:p>
        </p:txBody>
      </p:sp>
    </p:spTree>
    <p:extLst>
      <p:ext uri="{BB962C8B-B14F-4D97-AF65-F5344CB8AC3E}">
        <p14:creationId xmlns:p14="http://schemas.microsoft.com/office/powerpoint/2010/main" val="301992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of the top violations have been added based on sensitivity </a:t>
            </a:r>
          </a:p>
        </p:txBody>
      </p:sp>
      <p:sp>
        <p:nvSpPr>
          <p:cNvPr id="4" name="Slide Number Placeholder 3"/>
          <p:cNvSpPr>
            <a:spLocks noGrp="1"/>
          </p:cNvSpPr>
          <p:nvPr>
            <p:ph type="sldNum" sz="quarter" idx="10"/>
          </p:nvPr>
        </p:nvSpPr>
        <p:spPr/>
        <p:txBody>
          <a:bodyPr/>
          <a:lstStyle/>
          <a:p>
            <a:fld id="{5104204D-A129-834B-B1A3-84C093EE0EB0}" type="slidenum">
              <a:rPr lang="en-US" smtClean="0"/>
              <a:t>21</a:t>
            </a:fld>
            <a:endParaRPr lang="en-US"/>
          </a:p>
        </p:txBody>
      </p:sp>
    </p:spTree>
    <p:extLst>
      <p:ext uri="{BB962C8B-B14F-4D97-AF65-F5344CB8AC3E}">
        <p14:creationId xmlns:p14="http://schemas.microsoft.com/office/powerpoint/2010/main" val="139706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 story</a:t>
            </a:r>
            <a:r>
              <a:rPr lang="en-US" baseline="0" dirty="0"/>
              <a:t> of Deming:</a:t>
            </a:r>
          </a:p>
          <a:p>
            <a:endParaRPr lang="en-US" baseline="0" dirty="0"/>
          </a:p>
          <a:p>
            <a:r>
              <a:rPr lang="en-US" dirty="0"/>
              <a:t>https://en.wikipedia.org/wiki/</a:t>
            </a:r>
            <a:r>
              <a:rPr lang="en-US" dirty="0" err="1"/>
              <a:t>W._Edwards_Deming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2</a:t>
            </a:fld>
            <a:endParaRPr lang="en-US" dirty="0"/>
          </a:p>
        </p:txBody>
      </p:sp>
    </p:spTree>
    <p:extLst>
      <p:ext uri="{BB962C8B-B14F-4D97-AF65-F5344CB8AC3E}">
        <p14:creationId xmlns:p14="http://schemas.microsoft.com/office/powerpoint/2010/main" val="216505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Credited as one of the inspirations for the </a:t>
            </a:r>
            <a:r>
              <a:rPr lang="en-US" sz="1200" b="0" i="0" u="none" strike="noStrike" kern="1200" dirty="0">
                <a:solidFill>
                  <a:schemeClr val="tx1"/>
                </a:solidFill>
                <a:effectLst/>
                <a:latin typeface="+mn-lt"/>
                <a:ea typeface="+mn-ea"/>
                <a:cs typeface="+mn-cs"/>
                <a:hlinkClick r:id="rId3" tooltip="Japanese post-war economic miracle"/>
              </a:rPr>
              <a:t>Japanese post-war economic miracle</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 was brought over at the behest of General Douglas MacArthur, who grew frustrated at being unable to complete so much as a phone call without the line going dead due to Japan's shattered post-war economy.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While in Japan, his expertise in quality control techniques, combined with his involvement in Japanese society, brought him an invitation from the Japanese Union of Scientists and Engineers (JUSE).</a:t>
            </a:r>
            <a:r>
              <a:rPr lang="en-US" sz="1200" b="0" i="0" u="none" strike="noStrike" kern="1200" baseline="30000" dirty="0">
                <a:solidFill>
                  <a:schemeClr val="tx1"/>
                </a:solidFill>
                <a:effectLst/>
                <a:latin typeface="+mn-lt"/>
                <a:ea typeface="+mn-ea"/>
                <a:cs typeface="+mn-cs"/>
                <a:hlinkClick r:id="rId4"/>
              </a:rPr>
              <a:t>[10]</a:t>
            </a:r>
            <a:endParaRPr lang="en-US" sz="1200" b="0" i="0" u="none" strike="noStrike" kern="1200" baseline="300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JUSE members had studied Shewhart's techniques, and as part of Japan's reconstruction efforts, they sought an expert to teach statistical control. From June–August 1950, Deming trained hundreds of engineers, managers, and scholars in statistical process control (SPC) and concepts of quality.</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Dr. W. Edwards Deming taught that by adopting appropriate principles of management, organizations can increase quality and simultaneously reduce costs (by reducing waste, rework, staff attrition and litigation while increasing customer loyalty). The key is to practice continual improvement and think of manufacturing as a system, not as bits and pieces.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Cool story Hansel:</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hlinkClick r:id="rId5" tooltip="Ford Motor Company"/>
              </a:rPr>
              <a:t>Ford Motor Company</a:t>
            </a:r>
            <a:r>
              <a:rPr lang="en-US" sz="1200" b="0" i="0" kern="1200" dirty="0">
                <a:solidFill>
                  <a:schemeClr val="tx1"/>
                </a:solidFill>
                <a:effectLst/>
                <a:latin typeface="+mn-lt"/>
                <a:ea typeface="+mn-ea"/>
                <a:cs typeface="+mn-cs"/>
              </a:rPr>
              <a:t> was simultaneously manufacturing a car model with transmissions made in Japan and the United States.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Soon after the car model was on the market</a:t>
            </a:r>
            <a:r>
              <a:rPr lang="en-US" sz="1200" b="0" i="0" kern="1200" baseline="30000" dirty="0">
                <a:solidFill>
                  <a:schemeClr val="tx1"/>
                </a:solidFill>
                <a:effectLst/>
                <a:latin typeface="+mn-lt"/>
                <a:ea typeface="+mn-ea"/>
                <a:cs typeface="+mn-cs"/>
              </a:rPr>
              <a:t>[</a:t>
            </a:r>
            <a:r>
              <a:rPr lang="en-US" sz="1200" b="0" i="1" u="none" strike="noStrike" kern="1200" baseline="30000" dirty="0">
                <a:solidFill>
                  <a:schemeClr val="tx1"/>
                </a:solidFill>
                <a:effectLst/>
                <a:latin typeface="+mn-lt"/>
                <a:ea typeface="+mn-ea"/>
                <a:cs typeface="+mn-cs"/>
                <a:hlinkClick r:id="rId6" tooltip="Wikipedia:Manual of Style/Dates and numbers"/>
              </a:rPr>
              <a:t>when?</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Ford customers were requesting the model with Japanese transmission over the US-made transmission, and they were willing to wait for the Japanese model.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As both transmissions were made to the same specifications, Ford engineers could not understand the customer preference for the model with Japanese transmission.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Finally, Ford engineers decided to take apart the two different transmissions.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American-made car parts were all within specified tolerance levels.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 the other hand, the Japanese car parts were virtually identical to each other, and much closer to the nominal values for the parts—e.g., if a part was supposed to be one foot long, plus or minus 1/8 of an inch—then the Japanese parts were all within 1/16 of an inch, less variation.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made the Japanese cars run more smoothly and customers experienced fewer problems.</a:t>
            </a:r>
            <a:r>
              <a:rPr lang="en-US" sz="1200" b="0" i="0" u="none" strike="noStrike" kern="1200" baseline="30000" dirty="0">
                <a:solidFill>
                  <a:schemeClr val="tx1"/>
                </a:solidFill>
                <a:effectLst/>
                <a:latin typeface="+mn-lt"/>
                <a:ea typeface="+mn-ea"/>
                <a:cs typeface="+mn-cs"/>
                <a:hlinkClick r:id="rId7"/>
              </a:rPr>
              <a:t>[9]</a:t>
            </a:r>
            <a:endParaRPr lang="en-US" sz="1200" b="0" i="0" u="none" strike="noStrike" kern="1200" baseline="300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u="none" strike="noStrike" kern="1200" baseline="300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Ford Motor Company was one of the first American corporations to seek help from Deming.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1981, Ford's sales were falling. Between 1979 and 1982, Ford had incurred $3 billion in losses.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Ford's newly appointed Corporate Quality Director, Larry Moore, was charged with recruiting Deming to help jump-start a quality movement at Ford.</a:t>
            </a:r>
            <a:r>
              <a:rPr lang="en-US" sz="1200" b="0" i="0" u="none" strike="noStrike" kern="1200" baseline="30000" dirty="0">
                <a:solidFill>
                  <a:schemeClr val="tx1"/>
                </a:solidFill>
                <a:effectLst/>
                <a:latin typeface="+mn-lt"/>
                <a:ea typeface="+mn-ea"/>
                <a:cs typeface="+mn-cs"/>
                <a:hlinkClick r:id="rId8"/>
              </a:rPr>
              <a:t>[23]</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Deming questioned the company's culture and the way its managers operated. To Ford's surprise, Deming talked not about quality, but about management. He told Ford that management actions were responsible for 85 percent of all problems in developing better cars.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1986, Ford came out with a profitable line of cars, the Taurus-Sable line. In a letter to </a:t>
            </a:r>
            <a:r>
              <a:rPr lang="en-US" sz="1200" b="0" i="1" kern="1200" dirty="0">
                <a:solidFill>
                  <a:schemeClr val="tx1"/>
                </a:solidFill>
                <a:effectLst/>
                <a:latin typeface="+mn-lt"/>
                <a:ea typeface="+mn-ea"/>
                <a:cs typeface="+mn-cs"/>
              </a:rPr>
              <a:t>Autoweek Magazine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tooltip="Donald Petersen"/>
              </a:rPr>
              <a:t>Donald Petersen</a:t>
            </a:r>
            <a:r>
              <a:rPr lang="en-US" sz="1200" b="0" i="0" kern="1200" dirty="0">
                <a:solidFill>
                  <a:schemeClr val="tx1"/>
                </a:solidFill>
                <a:effectLst/>
                <a:latin typeface="+mn-lt"/>
                <a:ea typeface="+mn-ea"/>
                <a:cs typeface="+mn-cs"/>
              </a:rPr>
              <a:t>, then Ford chairman, said, "We are moving toward building a quality culture at Ford and the many changes that have been taking place here have their roots directly in Deming's teachings."</a:t>
            </a:r>
            <a:r>
              <a:rPr lang="en-US" sz="1200" b="0" i="0" u="none" strike="noStrike" kern="1200" baseline="30000" dirty="0">
                <a:solidFill>
                  <a:schemeClr val="tx1"/>
                </a:solidFill>
                <a:effectLst/>
                <a:latin typeface="+mn-lt"/>
                <a:ea typeface="+mn-ea"/>
                <a:cs typeface="+mn-cs"/>
                <a:hlinkClick r:id="rId10"/>
              </a:rPr>
              <a:t>[24]</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By 1986, Ford had become the most profitable American auto company. For the first time since the 1920s, its earnings had exceeded those of archrival </a:t>
            </a:r>
            <a:r>
              <a:rPr lang="en-US" sz="1200" b="0" i="0" u="none" strike="noStrike" kern="1200" dirty="0">
                <a:solidFill>
                  <a:schemeClr val="tx1"/>
                </a:solidFill>
                <a:effectLst/>
                <a:latin typeface="+mn-lt"/>
                <a:ea typeface="+mn-ea"/>
                <a:cs typeface="+mn-cs"/>
                <a:hlinkClick r:id="rId11" tooltip="General Motors"/>
              </a:rPr>
              <a:t>General Motors</a:t>
            </a:r>
            <a:r>
              <a:rPr lang="en-US" sz="1200" b="0" i="0" kern="1200" dirty="0">
                <a:solidFill>
                  <a:schemeClr val="tx1"/>
                </a:solidFill>
                <a:effectLst/>
                <a:latin typeface="+mn-lt"/>
                <a:ea typeface="+mn-ea"/>
                <a:cs typeface="+mn-cs"/>
              </a:rPr>
              <a:t> (GM). Ford had come to lead the American automobile industry in improvements. Ford's following years' earnings confirmed that its success was not a fluke, for its earnings continued to exceed GM and Chrysler's.</a:t>
            </a:r>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3</a:t>
            </a:fld>
            <a:endParaRPr lang="en-US" dirty="0"/>
          </a:p>
        </p:txBody>
      </p:sp>
    </p:spTree>
    <p:extLst>
      <p:ext uri="{BB962C8B-B14F-4D97-AF65-F5344CB8AC3E}">
        <p14:creationId xmlns:p14="http://schemas.microsoft.com/office/powerpoint/2010/main" val="2350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business case other than the legal business case?</a:t>
            </a:r>
          </a:p>
          <a:p>
            <a:pPr lvl="1"/>
            <a:r>
              <a:rPr lang="en-US" dirty="0"/>
              <a:t>Does making a thing accessible increase revenue?</a:t>
            </a:r>
          </a:p>
          <a:p>
            <a:pPr lvl="1"/>
            <a:r>
              <a:rPr lang="en-US" dirty="0"/>
              <a:t>Will making a site accessible drastically increase our total addressable market?</a:t>
            </a:r>
          </a:p>
          <a:p>
            <a:pPr lvl="1"/>
            <a:r>
              <a:rPr lang="en-US" dirty="0"/>
              <a:t>Can we make money off people with disabilities?</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5</a:t>
            </a:fld>
            <a:endParaRPr lang="en-US" dirty="0"/>
          </a:p>
        </p:txBody>
      </p:sp>
    </p:spTree>
    <p:extLst>
      <p:ext uri="{BB962C8B-B14F-4D97-AF65-F5344CB8AC3E}">
        <p14:creationId xmlns:p14="http://schemas.microsoft.com/office/powerpoint/2010/main" val="856535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How’d we do?</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We originally modelled overall ADA litigation growth at 17.2% in 2017.  Final value for the year was 16.1% YoY growth so we were off by 1%.</a:t>
            </a:r>
            <a:r>
              <a:rPr lang="en-US" dirty="0"/>
              <a:t>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We originally modelled website litigation growth as growing 172.6% YoY in 2017.  Final value for the year was actually 210.7% so we were conservative by 38%.</a:t>
            </a:r>
            <a:r>
              <a:rPr lang="en-US" dirty="0"/>
              <a:t> I.e. it grow faster than an already absurdly fast rate</a:t>
            </a:r>
          </a:p>
          <a:p>
            <a:pPr marL="171450" lvl="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What do we see now?</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We are forecasting growth in overall ADA litigation continuing to fall YoY to 15% growth given the large number of cases.</a:t>
            </a:r>
            <a:endParaRPr lang="en-US" dirty="0"/>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We are forecasting growth in ADA website litigation to be 1/2 the prior year average which is a robust and healthy 105.3% YoY growth and maps to an incremental increase in 857 cases being active in Federal court.</a:t>
            </a:r>
            <a:r>
              <a:rPr lang="en-US" dirty="0"/>
              <a:t>   The reason for not forecasting as rapid growth as prior year is actual number of cases.</a:t>
            </a:r>
          </a:p>
          <a:p>
            <a:pPr marL="171450" lvl="0" indent="-171450">
              <a:buFont typeface="Arial" panose="020B0604020202020204" pitchFamily="34" charset="0"/>
              <a:buChar char="•"/>
            </a:pPr>
            <a:r>
              <a:rPr lang="en-US" dirty="0"/>
              <a:t>There’s another 121 cases in state courts (NY and CA) that aren’t reflected here</a:t>
            </a:r>
          </a:p>
          <a:p>
            <a:pPr marL="171450" lvl="0" indent="-171450">
              <a:buFont typeface="Arial" panose="020B0604020202020204" pitchFamily="34" charset="0"/>
              <a:buChar char="•"/>
            </a:pPr>
            <a:r>
              <a:rPr lang="en-US" dirty="0"/>
              <a:t>Supply side sanity checks are a good question to see if this makes sense</a:t>
            </a:r>
          </a:p>
          <a:p>
            <a:pPr marL="628650" lvl="1" indent="-171450">
              <a:buFont typeface="Arial" panose="020B0604020202020204" pitchFamily="34" charset="0"/>
              <a:buChar char="•"/>
            </a:pPr>
            <a:r>
              <a:rPr lang="en-US" dirty="0"/>
              <a:t>Are there enough active plaintiff firms to support increase in litigation?</a:t>
            </a:r>
          </a:p>
          <a:p>
            <a:pPr marL="628650" lvl="1" indent="-171450">
              <a:buFont typeface="Arial" panose="020B0604020202020204" pitchFamily="34" charset="0"/>
              <a:buChar char="•"/>
            </a:pPr>
            <a:r>
              <a:rPr lang="en-US" dirty="0"/>
              <a:t>You’ve got about a dozen firms active in the space now – up from virtually no firms prior to 2015</a:t>
            </a:r>
          </a:p>
          <a:p>
            <a:pPr marL="628650" lvl="1" indent="-171450">
              <a:buFont typeface="Arial" panose="020B0604020202020204" pitchFamily="34" charset="0"/>
              <a:buChar char="•"/>
            </a:pPr>
            <a:r>
              <a:rPr lang="en-US" dirty="0"/>
              <a:t>Seem likely that this number will continue to increase</a:t>
            </a:r>
          </a:p>
          <a:p>
            <a:pPr marL="171450" lvl="0" indent="-171450">
              <a:buFont typeface="Arial" panose="020B0604020202020204" pitchFamily="34" charset="0"/>
              <a:buChar char="•"/>
            </a:pPr>
            <a:r>
              <a:rPr lang="en-US" dirty="0"/>
              <a:t>Assumes legal environment must remain relatively static</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8</a:t>
            </a:fld>
            <a:endParaRPr lang="en-US" dirty="0"/>
          </a:p>
        </p:txBody>
      </p:sp>
    </p:spTree>
    <p:extLst>
      <p:ext uri="{BB962C8B-B14F-4D97-AF65-F5344CB8AC3E}">
        <p14:creationId xmlns:p14="http://schemas.microsoft.com/office/powerpoint/2010/main" val="330360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General Model</a:t>
            </a:r>
          </a:p>
          <a:p>
            <a:pPr marL="628650" lvl="1" indent="-171450">
              <a:buFont typeface="Arial" panose="020B0604020202020204" pitchFamily="34" charset="0"/>
              <a:buChar char="•"/>
            </a:pPr>
            <a:r>
              <a:rPr lang="en-US" dirty="0"/>
              <a:t>Look at the suits filed by industry in over the course of 2016 and 2017</a:t>
            </a:r>
          </a:p>
          <a:p>
            <a:pPr marL="628650" lvl="1" indent="-171450">
              <a:buFont typeface="Arial" panose="020B0604020202020204" pitchFamily="34" charset="0"/>
              <a:buChar char="•"/>
            </a:pPr>
            <a:r>
              <a:rPr lang="en-US" dirty="0"/>
              <a:t>Look</a:t>
            </a:r>
            <a:r>
              <a:rPr lang="en-US" baseline="0" dirty="0"/>
              <a:t> at the percentage growth during that period</a:t>
            </a:r>
          </a:p>
          <a:p>
            <a:pPr marL="628650" lvl="1" indent="-171450">
              <a:buFont typeface="Arial" panose="020B0604020202020204" pitchFamily="34" charset="0"/>
              <a:buChar char="•"/>
            </a:pPr>
            <a:r>
              <a:rPr lang="en-US" baseline="0" dirty="0"/>
              <a:t>If the distribution was growing or falling take the most recent value</a:t>
            </a:r>
          </a:p>
          <a:p>
            <a:pPr marL="628650" lvl="1" indent="-171450">
              <a:buFont typeface="Arial" panose="020B0604020202020204" pitchFamily="34" charset="0"/>
              <a:buChar char="•"/>
            </a:pPr>
            <a:r>
              <a:rPr lang="en-US" baseline="0" dirty="0"/>
              <a:t>If the distribution was flat take the average value</a:t>
            </a:r>
          </a:p>
          <a:p>
            <a:pPr marL="628650" lvl="1" indent="-171450">
              <a:buFont typeface="Arial" panose="020B0604020202020204" pitchFamily="34" charset="0"/>
              <a:buChar char="•"/>
            </a:pPr>
            <a:r>
              <a:rPr lang="en-US" baseline="0" dirty="0"/>
              <a:t>Renormalize everything to 100%</a:t>
            </a:r>
          </a:p>
          <a:p>
            <a:pPr marL="628650" lvl="1" indent="-171450">
              <a:buFont typeface="Arial" panose="020B0604020202020204" pitchFamily="34" charset="0"/>
              <a:buChar char="•"/>
            </a:pPr>
            <a:r>
              <a:rPr lang="en-US" baseline="0" dirty="0"/>
              <a:t>Apply to projected trends</a:t>
            </a:r>
          </a:p>
          <a:p>
            <a:pPr marL="171450" lvl="0" indent="-171450">
              <a:buFont typeface="Arial" panose="020B0604020202020204" pitchFamily="34" charset="0"/>
              <a:buChar char="•"/>
            </a:pPr>
            <a:r>
              <a:rPr lang="en-US" baseline="0" dirty="0"/>
              <a:t>Industry Notes</a:t>
            </a:r>
          </a:p>
          <a:p>
            <a:pPr marL="628650" lvl="1" indent="-171450">
              <a:buFont typeface="Arial" panose="020B0604020202020204" pitchFamily="34" charset="0"/>
              <a:buChar char="•"/>
            </a:pPr>
            <a:r>
              <a:rPr lang="en-US" baseline="0" dirty="0"/>
              <a:t>“Academic” is low since it doesn’t include OCR complaints and may not cover Title II claims.  We see enforcement activity here that is much more robust</a:t>
            </a:r>
          </a:p>
          <a:p>
            <a:pPr marL="628650" lvl="1" indent="-171450">
              <a:buFont typeface="Arial" panose="020B0604020202020204" pitchFamily="34" charset="0"/>
              <a:buChar char="•"/>
            </a:pPr>
            <a:r>
              <a:rPr lang="en-US" baseline="0" dirty="0"/>
              <a:t>“Entertainment” and “Telecom” are also covered under aspects of the CVAA.   Next biennial report to congress on that is due this year and ideally we’ll be able to get some data on that.</a:t>
            </a:r>
          </a:p>
          <a:p>
            <a:pPr marL="628650" lvl="1" indent="-171450">
              <a:buFont typeface="Arial" panose="020B0604020202020204" pitchFamily="34" charset="0"/>
              <a:buChar char="•"/>
            </a:pPr>
            <a:r>
              <a:rPr lang="en-US" baseline="0" dirty="0"/>
              <a:t>“Financial” is likely underrepresented – we’ve seen lots of actions here and more propensity to settle</a:t>
            </a:r>
          </a:p>
          <a:p>
            <a:pPr marL="628650" lvl="1" indent="-171450">
              <a:buFont typeface="Arial" panose="020B0604020202020204" pitchFamily="34" charset="0"/>
              <a:buChar char="•"/>
            </a:pPr>
            <a:r>
              <a:rPr lang="en-US" baseline="0" dirty="0"/>
              <a:t>“Medical” is probably the area we see likely to have the most growth over time</a:t>
            </a:r>
          </a:p>
          <a:p>
            <a:pPr marL="628650" lvl="1" indent="-171450">
              <a:buFont typeface="Arial" panose="020B0604020202020204" pitchFamily="34" charset="0"/>
              <a:buChar char="•"/>
            </a:pPr>
            <a:r>
              <a:rPr lang="en-US" baseline="0" dirty="0"/>
              <a:t>Retail and consumer facing services will remain robust for the rest of our careers</a:t>
            </a:r>
          </a:p>
          <a:p>
            <a:pPr marL="171450" lvl="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5104204D-A129-834B-B1A3-84C093EE0EB0}" type="slidenum">
              <a:rPr lang="en-US" smtClean="0"/>
              <a:t>9</a:t>
            </a:fld>
            <a:endParaRPr lang="en-US" dirty="0"/>
          </a:p>
        </p:txBody>
      </p:sp>
    </p:spTree>
    <p:extLst>
      <p:ext uri="{BB962C8B-B14F-4D97-AF65-F5344CB8AC3E}">
        <p14:creationId xmlns:p14="http://schemas.microsoft.com/office/powerpoint/2010/main" val="207658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Start</a:t>
            </a:r>
            <a:r>
              <a:rPr lang="en-US" baseline="0" dirty="0"/>
              <a:t> with census data on the number of players in each market</a:t>
            </a:r>
          </a:p>
          <a:p>
            <a:pPr marL="171450" indent="-171450">
              <a:buFont typeface="Arial" panose="020B0604020202020204" pitchFamily="34" charset="0"/>
              <a:buChar char="•"/>
            </a:pPr>
            <a:r>
              <a:rPr lang="en-US" baseline="0" dirty="0"/>
              <a:t>Assume we are only looking at the top 10% of players in the market</a:t>
            </a:r>
          </a:p>
          <a:p>
            <a:pPr marL="171450" indent="-171450">
              <a:buFont typeface="Arial" panose="020B0604020202020204" pitchFamily="34" charset="0"/>
              <a:buChar char="•"/>
            </a:pPr>
            <a:r>
              <a:rPr lang="en-US" baseline="0" dirty="0"/>
              <a:t>Assume we have the level of activity presented in the prior slide</a:t>
            </a:r>
          </a:p>
          <a:p>
            <a:pPr marL="171450" indent="-171450">
              <a:buFont typeface="Arial" panose="020B0604020202020204" pitchFamily="34" charset="0"/>
              <a:buChar char="•"/>
            </a:pPr>
            <a:r>
              <a:rPr lang="en-US" baseline="0" dirty="0"/>
              <a:t>Even at the aggressive trends assumed even the top 10% of the market isn’t remotely penetrated by 2020</a:t>
            </a:r>
          </a:p>
          <a:p>
            <a:pPr marL="171450" indent="-171450">
              <a:buFont typeface="Arial" panose="020B0604020202020204" pitchFamily="34" charset="0"/>
              <a:buChar char="•"/>
            </a:pPr>
            <a:r>
              <a:rPr lang="en-US" baseline="0" dirty="0"/>
              <a:t>Divide these numbers by 10 to understand the overall market penetration</a:t>
            </a:r>
          </a:p>
          <a:p>
            <a:endParaRPr lang="en-US" baseline="0" dirty="0"/>
          </a:p>
          <a:p>
            <a:r>
              <a:rPr lang="en-US" baseline="0" dirty="0"/>
              <a:t>There is extensive depth left in this market</a:t>
            </a:r>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10</a:t>
            </a:fld>
            <a:endParaRPr lang="en-US" dirty="0"/>
          </a:p>
        </p:txBody>
      </p:sp>
    </p:spTree>
    <p:extLst>
      <p:ext uri="{BB962C8B-B14F-4D97-AF65-F5344CB8AC3E}">
        <p14:creationId xmlns:p14="http://schemas.microsoft.com/office/powerpoint/2010/main" val="386090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i="0" u="none" strike="noStrike" kern="1200">
                <a:solidFill>
                  <a:schemeClr val="tx1"/>
                </a:solidFill>
                <a:effectLst/>
                <a:latin typeface="+mn-lt"/>
                <a:ea typeface="+mn-ea"/>
                <a:cs typeface="+mn-cs"/>
              </a:rPr>
              <a:t>Notes</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Projected data for complaints in 2011-2014 based on split out.</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Weird discontinuity in the data in 2016 relating to technology issues.</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No data in 2017 as the current administration hasn’t published this.</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2018 is a snapshot from the current year looking at open complaints related to effective communication.  </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Technology issues are all areas where technology accessibility is noted.  Complaints on web accessibility are those complaints </a:t>
            </a:r>
            <a:r>
              <a:rPr lang="en-US" sz="1200" b="0" i="1" u="none" strike="noStrike" kern="1200">
                <a:solidFill>
                  <a:schemeClr val="tx1"/>
                </a:solidFill>
                <a:effectLst/>
                <a:latin typeface="+mn-lt"/>
                <a:ea typeface="+mn-ea"/>
                <a:cs typeface="+mn-cs"/>
              </a:rPr>
              <a:t>specific</a:t>
            </a:r>
            <a:r>
              <a:rPr lang="en-US" sz="1200" b="0" i="0" u="none" strike="noStrike" kern="1200">
                <a:solidFill>
                  <a:schemeClr val="tx1"/>
                </a:solidFill>
                <a:effectLst/>
                <a:latin typeface="+mn-lt"/>
                <a:ea typeface="+mn-ea"/>
                <a:cs typeface="+mn-cs"/>
              </a:rPr>
              <a:t> to web accessibility.  So there’s probably far more overall issues noted to OCR.</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OCR cases overall have an average age of </a:t>
            </a:r>
            <a:r>
              <a:rPr lang="en-US" sz="1200" b="1" i="0" u="none" strike="noStrike" kern="1200">
                <a:solidFill>
                  <a:schemeClr val="tx1"/>
                </a:solidFill>
                <a:effectLst/>
                <a:latin typeface="+mn-lt"/>
                <a:ea typeface="+mn-ea"/>
                <a:cs typeface="+mn-cs"/>
              </a:rPr>
              <a:t>393 days, effective communication </a:t>
            </a:r>
            <a:r>
              <a:rPr lang="en-US" sz="1200" b="0" i="0" u="none" strike="noStrike" kern="1200">
                <a:solidFill>
                  <a:schemeClr val="tx1"/>
                </a:solidFill>
                <a:effectLst/>
                <a:latin typeface="+mn-lt"/>
                <a:ea typeface="+mn-ea"/>
                <a:cs typeface="+mn-cs"/>
              </a:rPr>
              <a:t>315 days.  Indicates they are a little faster to resolve and estimate is probably 16% low for the data.</a:t>
            </a:r>
          </a:p>
          <a:p>
            <a:pPr marL="171450" indent="-171450">
              <a:buFont typeface="Arial" panose="020B0604020202020204" pitchFamily="34" charset="0"/>
              <a:buChar char="•"/>
            </a:pPr>
            <a:r>
              <a:rPr lang="en-US" sz="1200" b="0" i="0" u="none" strike="noStrike" kern="1200">
                <a:solidFill>
                  <a:schemeClr val="tx1"/>
                </a:solidFill>
                <a:effectLst/>
                <a:latin typeface="+mn-lt"/>
                <a:ea typeface="+mn-ea"/>
                <a:cs typeface="+mn-cs"/>
              </a:rPr>
              <a:t>Forward growth approach</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Complaint CAGR (2011-&gt; 2016)</a:t>
            </a:r>
            <a:r>
              <a:rPr lang="en-US"/>
              <a:t> </a:t>
            </a:r>
            <a:r>
              <a:rPr lang="en-US" sz="1200" b="0" i="0" u="none" strike="noStrike" kern="1200">
                <a:solidFill>
                  <a:schemeClr val="tx1"/>
                </a:solidFill>
                <a:effectLst/>
                <a:latin typeface="+mn-lt"/>
                <a:ea typeface="+mn-ea"/>
                <a:cs typeface="+mn-cs"/>
              </a:rPr>
              <a:t>7.25%</a:t>
            </a:r>
            <a:r>
              <a:rPr lang="en-US"/>
              <a:t> </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Web Complaints CAGR (2016-2018 Now)</a:t>
            </a:r>
            <a:r>
              <a:rPr lang="en-US"/>
              <a:t> </a:t>
            </a:r>
            <a:r>
              <a:rPr lang="en-US" sz="1200" b="0" i="0" u="none" strike="noStrike" kern="1200">
                <a:solidFill>
                  <a:schemeClr val="tx1"/>
                </a:solidFill>
                <a:effectLst/>
                <a:latin typeface="+mn-lt"/>
                <a:ea typeface="+mn-ea"/>
                <a:cs typeface="+mn-cs"/>
              </a:rPr>
              <a:t>20%</a:t>
            </a:r>
            <a:r>
              <a:rPr lang="en-US"/>
              <a:t> </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Technology Complaints (Average of general and Web CAGR)</a:t>
            </a:r>
            <a:r>
              <a:rPr lang="en-US"/>
              <a:t> </a:t>
            </a:r>
            <a:r>
              <a:rPr lang="en-US" sz="1200" b="0" i="0" u="none" strike="noStrike" kern="1200">
                <a:solidFill>
                  <a:schemeClr val="tx1"/>
                </a:solidFill>
                <a:effectLst/>
                <a:latin typeface="+mn-lt"/>
                <a:ea typeface="+mn-ea"/>
                <a:cs typeface="+mn-cs"/>
              </a:rPr>
              <a:t>14%</a:t>
            </a:r>
            <a:r>
              <a:rPr lang="en-US"/>
              <a:t> </a:t>
            </a:r>
          </a:p>
          <a:p>
            <a:pPr marL="171450" lvl="0" indent="-171450">
              <a:buFont typeface="Arial" panose="020B0604020202020204" pitchFamily="34" charset="0"/>
              <a:buChar char="•"/>
            </a:pPr>
            <a:r>
              <a:rPr lang="en-US" sz="1200" b="0" i="0" u="none" strike="noStrike" kern="1200">
                <a:solidFill>
                  <a:schemeClr val="tx1"/>
                </a:solidFill>
                <a:effectLst/>
                <a:latin typeface="+mn-lt"/>
                <a:ea typeface="+mn-ea"/>
                <a:cs typeface="+mn-cs"/>
              </a:rPr>
              <a:t>Sources</a:t>
            </a:r>
          </a:p>
          <a:p>
            <a:pPr marL="628650" lvl="1" indent="-171450">
              <a:buFont typeface="Arial" panose="020B0604020202020204" pitchFamily="34" charset="0"/>
              <a:buChar char="•"/>
            </a:pPr>
            <a:r>
              <a:rPr lang="en-US" sz="1200" b="0" i="0" u="none" strike="noStrike" kern="1200">
                <a:solidFill>
                  <a:schemeClr val="tx1"/>
                </a:solidFill>
                <a:effectLst/>
                <a:latin typeface="+mn-lt"/>
                <a:ea typeface="+mn-ea"/>
                <a:cs typeface="+mn-cs"/>
              </a:rPr>
              <a:t>https://www2.ed.gov/about/reports/annual/ocr/report-to-president-and-secretary-of-education-2016.pdf</a:t>
            </a:r>
            <a:r>
              <a:rPr lang="en-US"/>
              <a:t> </a:t>
            </a:r>
          </a:p>
          <a:p>
            <a:pPr marL="628650" lvl="1" indent="-171450">
              <a:buFont typeface="Arial" panose="020B0604020202020204" pitchFamily="34" charset="0"/>
              <a:buChar char="•"/>
            </a:pPr>
            <a:r>
              <a:rPr lang="en-US"/>
              <a:t>https://www2.ed.gov/about/reports/annual/ocr/report-to-president-and-secretary-of-education-2015.pdf</a:t>
            </a:r>
          </a:p>
          <a:p>
            <a:pPr marL="628650" lvl="1" indent="-171450">
              <a:buFont typeface="Arial" panose="020B0604020202020204" pitchFamily="34" charset="0"/>
              <a:buChar char="•"/>
            </a:pPr>
            <a:r>
              <a:rPr lang="en-US"/>
              <a:t>https://www2.ed.gov/about/reports/annual/ocr/report-to-president-and-secretary-of-education-2013-14.pdf</a:t>
            </a:r>
          </a:p>
          <a:p>
            <a:pPr marL="628650" lvl="1" indent="-171450">
              <a:buFont typeface="Arial" panose="020B0604020202020204" pitchFamily="34" charset="0"/>
              <a:buChar char="•"/>
            </a:pPr>
            <a:r>
              <a:rPr lang="en-US"/>
              <a:t>https://www2.ed.gov/about/reports/annual/ocr/report-to-president-2009-12.pdf</a:t>
            </a:r>
          </a:p>
          <a:p>
            <a:pPr marL="628650" lvl="1" indent="-171450">
              <a:buFont typeface="Arial" panose="020B0604020202020204" pitchFamily="34" charset="0"/>
              <a:buChar char="•"/>
            </a:pPr>
            <a:r>
              <a:rPr lang="en-US"/>
              <a:t>https://www2.ed.gov/about/offices/list/ocr/docs/investigations/open-investigations/dis1.html</a:t>
            </a:r>
          </a:p>
          <a:p>
            <a:pPr marL="628650" lvl="1" indent="-171450">
              <a:buFont typeface="Arial" panose="020B0604020202020204" pitchFamily="34" charset="0"/>
              <a:buChar char="•"/>
            </a:pPr>
            <a:endParaRPr lang="en-US" sz="1200" b="0" i="0" u="none" strike="noStrike" kern="1200">
              <a:solidFill>
                <a:schemeClr val="tx1"/>
              </a:solidFill>
              <a:effectLst/>
              <a:latin typeface="+mn-lt"/>
              <a:ea typeface="+mn-ea"/>
              <a:cs typeface="+mn-cs"/>
            </a:endParaRPr>
          </a:p>
          <a:p>
            <a:endParaRPr lang="en-US" sz="1200" b="0" i="0" u="none" strike="noStrike" kern="1200">
              <a:solidFill>
                <a:schemeClr val="tx1"/>
              </a:solidFill>
              <a:effectLst/>
              <a:latin typeface="+mn-lt"/>
              <a:ea typeface="+mn-ea"/>
              <a:cs typeface="+mn-cs"/>
            </a:endParaRPr>
          </a:p>
          <a:p>
            <a:endParaRPr lang="en-US"/>
          </a:p>
          <a:p>
            <a:endParaRPr lang="en-US"/>
          </a:p>
          <a:p>
            <a:r>
              <a:rPr lang="en-US"/>
              <a:t>https://www2.ed.gov/about/reports/annual/ocr/report-to-president-and-secretary-of-education-2016.pdf</a:t>
            </a:r>
          </a:p>
          <a:p>
            <a:r>
              <a:rPr lang="en-US" sz="1200" b="0" i="0" u="sng" strike="noStrike" kern="1200">
                <a:solidFill>
                  <a:schemeClr val="tx1"/>
                </a:solidFill>
                <a:effectLst/>
                <a:latin typeface="+mn-lt"/>
                <a:ea typeface="+mn-ea"/>
                <a:cs typeface="+mn-cs"/>
                <a:hlinkClick r:id="rId3"/>
              </a:rPr>
              <a:t>https://www2.ed.gov/about/offices/list/ocr/docs/investigations/open-investigations/dis1.html</a:t>
            </a:r>
            <a:r>
              <a:rPr lang="en-US"/>
              <a:t> </a:t>
            </a:r>
          </a:p>
          <a:p>
            <a:endParaRPr lang="en-US"/>
          </a:p>
        </p:txBody>
      </p:sp>
      <p:sp>
        <p:nvSpPr>
          <p:cNvPr id="4" name="Slide Number Placeholder 3"/>
          <p:cNvSpPr>
            <a:spLocks noGrp="1"/>
          </p:cNvSpPr>
          <p:nvPr>
            <p:ph type="sldNum" sz="quarter" idx="10"/>
          </p:nvPr>
        </p:nvSpPr>
        <p:spPr/>
        <p:txBody>
          <a:bodyPr/>
          <a:lstStyle/>
          <a:p>
            <a:fld id="{5104204D-A129-834B-B1A3-84C093EE0EB0}" type="slidenum">
              <a:rPr lang="en-US" smtClean="0"/>
              <a:t>11</a:t>
            </a:fld>
            <a:endParaRPr lang="en-US"/>
          </a:p>
        </p:txBody>
      </p:sp>
    </p:spTree>
    <p:extLst>
      <p:ext uri="{BB962C8B-B14F-4D97-AF65-F5344CB8AC3E}">
        <p14:creationId xmlns:p14="http://schemas.microsoft.com/office/powerpoint/2010/main" val="77609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Population sizing:</a:t>
            </a:r>
          </a:p>
          <a:p>
            <a:pPr marL="628650" lvl="1" indent="-171450">
              <a:buFont typeface="Arial" panose="020B0604020202020204" pitchFamily="34" charset="0"/>
              <a:buChar char="•"/>
            </a:pPr>
            <a:r>
              <a:rPr lang="en-US"/>
              <a:t>With a disability 11.8% </a:t>
            </a:r>
          </a:p>
          <a:p>
            <a:pPr marL="628650" lvl="1" indent="-171450">
              <a:buFont typeface="Arial" panose="020B0604020202020204" pitchFamily="34" charset="0"/>
              <a:buChar char="•"/>
            </a:pPr>
            <a:r>
              <a:rPr lang="en-US"/>
              <a:t>With a severe disability 6.9%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Income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Inflate income numbers from 2010 to present based on SSA COLA</a:t>
            </a:r>
          </a:p>
          <a:p>
            <a:pPr marL="171450" lvl="0" indent="-171450">
              <a:buFont typeface="Arial" panose="020B0604020202020204" pitchFamily="34" charset="0"/>
              <a:buChar char="•"/>
            </a:pPr>
            <a:r>
              <a:rPr lang="en-US"/>
              <a:t>So it’s not a particularly large slice of the market but it’s not inconsiderable.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Derive 2018 population, income by straight lining 2015 to 2020 growth</a:t>
            </a:r>
          </a:p>
          <a:p>
            <a:pPr marL="628650" lvl="1" indent="-171450">
              <a:buFont typeface="Arial" panose="020B0604020202020204" pitchFamily="34" charset="0"/>
              <a:buChar char="•"/>
            </a:pPr>
            <a:endParaRPr lang="en-US" baseline="0"/>
          </a:p>
          <a:p>
            <a:endParaRPr lang="en-US"/>
          </a:p>
        </p:txBody>
      </p:sp>
      <p:sp>
        <p:nvSpPr>
          <p:cNvPr id="4" name="Slide Number Placeholder 3"/>
          <p:cNvSpPr>
            <a:spLocks noGrp="1"/>
          </p:cNvSpPr>
          <p:nvPr>
            <p:ph type="sldNum" sz="quarter" idx="10"/>
          </p:nvPr>
        </p:nvSpPr>
        <p:spPr/>
        <p:txBody>
          <a:bodyPr/>
          <a:lstStyle/>
          <a:p>
            <a:fld id="{5104204D-A129-834B-B1A3-84C093EE0EB0}" type="slidenum">
              <a:rPr lang="en-US" smtClean="0"/>
              <a:t>15</a:t>
            </a:fld>
            <a:endParaRPr lang="en-US"/>
          </a:p>
        </p:txBody>
      </p:sp>
    </p:spTree>
    <p:extLst>
      <p:ext uri="{BB962C8B-B14F-4D97-AF65-F5344CB8AC3E}">
        <p14:creationId xmlns:p14="http://schemas.microsoft.com/office/powerpoint/2010/main" val="343354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Footer ipsum lorem</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ctrTitle" hasCustomPrompt="1"/>
          </p:nvPr>
        </p:nvSpPr>
        <p:spPr>
          <a:xfrm>
            <a:off x="4779818" y="1122363"/>
            <a:ext cx="5888182" cy="2387600"/>
          </a:xfrm>
        </p:spPr>
        <p:txBody>
          <a:bodyPr anchor="b">
            <a:normAutofit/>
          </a:bodyPr>
          <a:lstStyle>
            <a:lvl1pPr algn="ctr">
              <a:defRPr sz="5400" b="1" i="0">
                <a:solidFill>
                  <a:srgbClr val="000000"/>
                </a:solidFill>
                <a:latin typeface="Arial Black" charset="0"/>
                <a:ea typeface="Arial Black" charset="0"/>
                <a:cs typeface="Arial Black" charset="0"/>
              </a:defRPr>
            </a:lvl1pPr>
          </a:lstStyle>
          <a:p>
            <a:r>
              <a:rPr lang="en-US" dirty="0"/>
              <a:t>CLICK TO EDIT MASTER TITLE STYLE</a:t>
            </a:r>
          </a:p>
        </p:txBody>
      </p:sp>
      <p:sp>
        <p:nvSpPr>
          <p:cNvPr id="3" name="Subtitle 2"/>
          <p:cNvSpPr>
            <a:spLocks noGrp="1"/>
          </p:cNvSpPr>
          <p:nvPr>
            <p:ph type="subTitle" idx="1"/>
          </p:nvPr>
        </p:nvSpPr>
        <p:spPr>
          <a:xfrm>
            <a:off x="4779818" y="3602038"/>
            <a:ext cx="5888182" cy="1655762"/>
          </a:xfrm>
        </p:spPr>
        <p:txBody>
          <a:bodyPr/>
          <a:lstStyle>
            <a:lvl1pPr marL="0" indent="0" algn="ctr">
              <a:buNone/>
              <a:defRPr sz="2400" b="0" i="0">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779818" y="6356349"/>
            <a:ext cx="2743200" cy="365125"/>
          </a:xfrm>
          <a:prstGeom prst="rect">
            <a:avLst/>
          </a:prstGeom>
        </p:spPr>
        <p:txBody>
          <a:bodyPr/>
          <a:lstStyle>
            <a:lvl1pPr>
              <a:defRPr b="0" i="0">
                <a:latin typeface="Arial" charset="0"/>
                <a:ea typeface="Arial" charset="0"/>
                <a:cs typeface="Arial" charset="0"/>
              </a:defRPr>
            </a:lvl1pPr>
          </a:lstStyle>
          <a:p>
            <a:endParaRPr lang="en-US"/>
          </a:p>
        </p:txBody>
      </p:sp>
    </p:spTree>
    <p:extLst>
      <p:ext uri="{BB962C8B-B14F-4D97-AF65-F5344CB8AC3E}">
        <p14:creationId xmlns:p14="http://schemas.microsoft.com/office/powerpoint/2010/main" val="17326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60126"/>
            <a:ext cx="10515600" cy="637198"/>
          </a:xfrm>
        </p:spPr>
        <p:txBody>
          <a:bodyPr anchor="b">
            <a:noAutofit/>
          </a:bodyPr>
          <a:lstStyle>
            <a:lvl1pPr>
              <a:defRPr sz="3600" b="1" i="0">
                <a:solidFill>
                  <a:srgbClr val="000000"/>
                </a:solidFill>
                <a:latin typeface="Arial Black" charset="0"/>
                <a:ea typeface="Arial Black" charset="0"/>
                <a:cs typeface="Arial Black" charset="0"/>
              </a:defRPr>
            </a:lvl1pPr>
          </a:lstStyle>
          <a:p>
            <a:r>
              <a:rPr lang="en-US" dirty="0"/>
              <a:t>CLICK TO EDIT MASTER TITLE STYLE</a:t>
            </a:r>
          </a:p>
        </p:txBody>
      </p:sp>
      <p:sp>
        <p:nvSpPr>
          <p:cNvPr id="3" name="Content Placeholder 2"/>
          <p:cNvSpPr>
            <a:spLocks noGrp="1"/>
          </p:cNvSpPr>
          <p:nvPr>
            <p:ph idx="1"/>
          </p:nvPr>
        </p:nvSpPr>
        <p:spPr>
          <a:xfrm>
            <a:off x="838200" y="1644161"/>
            <a:ext cx="10515600" cy="4532801"/>
          </a:xfrm>
        </p:spPr>
        <p:txBody>
          <a:bodyPr>
            <a:noAutofit/>
          </a:bodyPr>
          <a:lstStyle>
            <a:lvl1pPr>
              <a:spcBef>
                <a:spcPts val="1000"/>
              </a:spcBef>
              <a:buClr>
                <a:srgbClr val="3359EC"/>
              </a:buClr>
              <a:defRPr b="0" i="0">
                <a:solidFill>
                  <a:srgbClr val="000000"/>
                </a:solidFill>
                <a:latin typeface="Arial" charset="0"/>
                <a:ea typeface="Arial" charset="0"/>
                <a:cs typeface="Arial" charset="0"/>
              </a:defRPr>
            </a:lvl1pPr>
            <a:lvl2pPr>
              <a:spcBef>
                <a:spcPts val="1000"/>
              </a:spcBef>
              <a:buClr>
                <a:srgbClr val="3359EC"/>
              </a:buClr>
              <a:defRPr b="0" i="0">
                <a:solidFill>
                  <a:srgbClr val="000000"/>
                </a:solidFill>
                <a:latin typeface="Arial" charset="0"/>
                <a:ea typeface="Arial" charset="0"/>
                <a:cs typeface="Arial" charset="0"/>
              </a:defRPr>
            </a:lvl2pPr>
            <a:lvl3pPr>
              <a:spcBef>
                <a:spcPts val="1000"/>
              </a:spcBef>
              <a:buClr>
                <a:srgbClr val="3359EC"/>
              </a:buClr>
              <a:defRPr b="0" i="0">
                <a:solidFill>
                  <a:srgbClr val="000000"/>
                </a:solidFill>
                <a:latin typeface="Arial" charset="0"/>
                <a:ea typeface="Arial" charset="0"/>
                <a:cs typeface="Arial" charset="0"/>
              </a:defRPr>
            </a:lvl3pPr>
            <a:lvl4pPr>
              <a:spcBef>
                <a:spcPts val="1000"/>
              </a:spcBef>
              <a:buClr>
                <a:srgbClr val="3359EC"/>
              </a:buClr>
              <a:defRPr b="0" i="0">
                <a:solidFill>
                  <a:srgbClr val="000000"/>
                </a:solidFill>
                <a:latin typeface="Arial" charset="0"/>
                <a:ea typeface="Arial" charset="0"/>
                <a:cs typeface="Arial" charset="0"/>
              </a:defRPr>
            </a:lvl4pPr>
            <a:lvl5pPr>
              <a:spcBef>
                <a:spcPts val="1000"/>
              </a:spcBef>
              <a:buClr>
                <a:srgbClr val="3359EC"/>
              </a:buClr>
              <a:defRPr b="0" i="0">
                <a:solidFill>
                  <a:srgbClr val="000000"/>
                </a:solidFill>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a:t>
            </a:fld>
            <a:endParaRPr lang="en-US"/>
          </a:p>
        </p:txBody>
      </p:sp>
      <p:sp>
        <p:nvSpPr>
          <p:cNvPr id="11" name="Subtitle 2"/>
          <p:cNvSpPr>
            <a:spLocks noGrp="1"/>
          </p:cNvSpPr>
          <p:nvPr>
            <p:ph type="subTitle" idx="10"/>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5535" y="6302169"/>
            <a:ext cx="1048265" cy="419306"/>
          </a:xfrm>
          <a:prstGeom prst="rect">
            <a:avLst/>
          </a:prstGeom>
        </p:spPr>
      </p:pic>
      <p:sp>
        <p:nvSpPr>
          <p:cNvPr id="9" name="Rectangle 8"/>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3">
            <a:extLst>
              <a:ext uri="{FF2B5EF4-FFF2-40B4-BE49-F238E27FC236}">
                <a16:creationId xmlns:a16="http://schemas.microsoft.com/office/drawing/2014/main" id="{DA3A4E56-9AAC-9846-902A-B8C022D9BA66}"/>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175900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60126"/>
            <a:ext cx="10515600" cy="637198"/>
          </a:xfrm>
        </p:spPr>
        <p:txBody>
          <a:bodyPr anchor="b">
            <a:noAutofit/>
          </a:bodyPr>
          <a:lstStyle>
            <a:lvl1pPr>
              <a:defRPr sz="3600" b="1" i="0">
                <a:solidFill>
                  <a:srgbClr val="000000"/>
                </a:solidFill>
                <a:latin typeface="Arial Black" charset="0"/>
                <a:ea typeface="Arial Black" charset="0"/>
                <a:cs typeface="Arial Black" charset="0"/>
              </a:defRPr>
            </a:lvl1pPr>
          </a:lstStyle>
          <a:p>
            <a:r>
              <a:rPr lang="en-US" dirty="0"/>
              <a:t>CLICK TO EDIT MASTER TITLE STYLE</a:t>
            </a:r>
          </a:p>
        </p:txBody>
      </p:sp>
      <p:sp>
        <p:nvSpPr>
          <p:cNvPr id="10" name="Subtitle 2"/>
          <p:cNvSpPr>
            <a:spLocks noGrp="1"/>
          </p:cNvSpPr>
          <p:nvPr>
            <p:ph type="subTitle" idx="10"/>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5535" y="6302169"/>
            <a:ext cx="1048265" cy="419306"/>
          </a:xfrm>
          <a:prstGeom prst="rect">
            <a:avLst/>
          </a:prstGeom>
        </p:spPr>
      </p:pic>
      <p:sp>
        <p:nvSpPr>
          <p:cNvPr id="9" name="Rectangle 8"/>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4">
            <a:extLst>
              <a:ext uri="{FF2B5EF4-FFF2-40B4-BE49-F238E27FC236}">
                <a16:creationId xmlns:a16="http://schemas.microsoft.com/office/drawing/2014/main" id="{C8C70C05-CF0E-0D4F-A59B-2352B1CE05CC}"/>
              </a:ext>
            </a:extLst>
          </p:cNvPr>
          <p:cNvSpPr>
            <a:spLocks noGrp="1"/>
          </p:cNvSpPr>
          <p:nvPr>
            <p:ph type="ftr" sz="quarter" idx="3"/>
          </p:nvPr>
        </p:nvSpPr>
        <p:spPr>
          <a:xfrm>
            <a:off x="3649683" y="6356350"/>
            <a:ext cx="4892633"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
        <p:nvSpPr>
          <p:cNvPr id="13" name="Slide Number Placeholder 5">
            <a:extLst>
              <a:ext uri="{FF2B5EF4-FFF2-40B4-BE49-F238E27FC236}">
                <a16:creationId xmlns:a16="http://schemas.microsoft.com/office/drawing/2014/main" id="{DD8A5F9B-1FDF-3145-B6DE-A1F4BCB33E2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2030EA8A-DA75-3443-B9EE-A63E33F4F203}" type="slidenum">
              <a:rPr lang="en-US" smtClean="0"/>
              <a:pPr/>
              <a:t>‹#›</a:t>
            </a:fld>
            <a:endParaRPr lang="en-US"/>
          </a:p>
        </p:txBody>
      </p:sp>
    </p:spTree>
    <p:extLst>
      <p:ext uri="{BB962C8B-B14F-4D97-AF65-F5344CB8AC3E}">
        <p14:creationId xmlns:p14="http://schemas.microsoft.com/office/powerpoint/2010/main" val="142052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Content">
    <p:spTree>
      <p:nvGrpSpPr>
        <p:cNvPr id="1" name=""/>
        <p:cNvGrpSpPr/>
        <p:nvPr/>
      </p:nvGrpSpPr>
      <p:grpSpPr>
        <a:xfrm>
          <a:off x="0" y="0"/>
          <a:ext cx="0" cy="0"/>
          <a:chOff x="0" y="0"/>
          <a:chExt cx="0" cy="0"/>
        </a:xfrm>
      </p:grpSpPr>
      <p:sp>
        <p:nvSpPr>
          <p:cNvPr id="4" name="Rectangle 3"/>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460126"/>
            <a:ext cx="10515600" cy="637198"/>
          </a:xfrm>
        </p:spPr>
        <p:txBody>
          <a:bodyPr anchor="b">
            <a:noAutofit/>
          </a:bodyPr>
          <a:lstStyle>
            <a:lvl1pPr>
              <a:defRPr sz="3600" b="1" i="0">
                <a:solidFill>
                  <a:srgbClr val="000000"/>
                </a:solidFill>
                <a:latin typeface="Arial Black" charset="0"/>
                <a:ea typeface="Arial Black" charset="0"/>
                <a:cs typeface="Arial Black" charset="0"/>
              </a:defRPr>
            </a:lvl1pPr>
          </a:lstStyle>
          <a:p>
            <a:r>
              <a:rPr lang="en-US" dirty="0"/>
              <a:t>CLICK TO EDIT MASTER TITLE STYLE</a:t>
            </a:r>
          </a:p>
        </p:txBody>
      </p:sp>
      <p:sp>
        <p:nvSpPr>
          <p:cNvPr id="3" name="Content Placeholder 2"/>
          <p:cNvSpPr>
            <a:spLocks noGrp="1"/>
          </p:cNvSpPr>
          <p:nvPr>
            <p:ph idx="1"/>
          </p:nvPr>
        </p:nvSpPr>
        <p:spPr>
          <a:xfrm>
            <a:off x="838200" y="1644161"/>
            <a:ext cx="5140569" cy="4532801"/>
          </a:xfrm>
        </p:spPr>
        <p:txBody>
          <a:bodyPr>
            <a:noAutofit/>
          </a:bodyPr>
          <a:lstStyle>
            <a:lvl1pPr>
              <a:buClr>
                <a:srgbClr val="3359EC"/>
              </a:buClr>
              <a:defRPr b="0" i="0">
                <a:solidFill>
                  <a:srgbClr val="000000"/>
                </a:solidFill>
                <a:latin typeface="Arial" charset="0"/>
                <a:ea typeface="Arial" charset="0"/>
                <a:cs typeface="Arial" charset="0"/>
              </a:defRPr>
            </a:lvl1pPr>
            <a:lvl2pPr>
              <a:buClr>
                <a:srgbClr val="3359EC"/>
              </a:buClr>
              <a:defRPr b="0" i="0">
                <a:solidFill>
                  <a:srgbClr val="000000"/>
                </a:solidFill>
                <a:latin typeface="Arial" charset="0"/>
                <a:ea typeface="Arial" charset="0"/>
                <a:cs typeface="Arial" charset="0"/>
              </a:defRPr>
            </a:lvl2pPr>
            <a:lvl3pPr>
              <a:buClr>
                <a:srgbClr val="3359EC"/>
              </a:buClr>
              <a:defRPr b="0" i="0">
                <a:solidFill>
                  <a:srgbClr val="000000"/>
                </a:solidFill>
                <a:latin typeface="Arial" charset="0"/>
                <a:ea typeface="Arial" charset="0"/>
                <a:cs typeface="Arial" charset="0"/>
              </a:defRPr>
            </a:lvl3pPr>
            <a:lvl4pPr>
              <a:buClr>
                <a:srgbClr val="3359EC"/>
              </a:buClr>
              <a:defRPr b="0" i="0">
                <a:solidFill>
                  <a:srgbClr val="000000"/>
                </a:solidFill>
                <a:latin typeface="Arial" charset="0"/>
                <a:ea typeface="Arial" charset="0"/>
                <a:cs typeface="Arial" charset="0"/>
              </a:defRPr>
            </a:lvl4pPr>
            <a:lvl5pPr>
              <a:buClr>
                <a:srgbClr val="3359EC"/>
              </a:buClr>
              <a:defRPr b="0" i="0">
                <a:solidFill>
                  <a:srgbClr val="000000"/>
                </a:solidFill>
                <a:latin typeface="Arial" charset="0"/>
                <a:ea typeface="Arial" charset="0"/>
                <a:cs typeface="Aria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ubtitle 2"/>
          <p:cNvSpPr>
            <a:spLocks noGrp="1"/>
          </p:cNvSpPr>
          <p:nvPr>
            <p:ph type="subTitle" idx="10"/>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Content Placeholder 2"/>
          <p:cNvSpPr>
            <a:spLocks noGrp="1"/>
          </p:cNvSpPr>
          <p:nvPr>
            <p:ph idx="11"/>
          </p:nvPr>
        </p:nvSpPr>
        <p:spPr>
          <a:xfrm>
            <a:off x="6101863" y="1644161"/>
            <a:ext cx="5251938" cy="4532801"/>
          </a:xfrm>
        </p:spPr>
        <p:txBody>
          <a:bodyPr>
            <a:noAutofit/>
          </a:bodyPr>
          <a:lstStyle>
            <a:lvl1pPr>
              <a:buClr>
                <a:srgbClr val="3359EC"/>
              </a:buClr>
              <a:defRPr b="0" i="0">
                <a:solidFill>
                  <a:srgbClr val="000000"/>
                </a:solidFill>
                <a:latin typeface="Arial" charset="0"/>
                <a:ea typeface="Arial" charset="0"/>
                <a:cs typeface="Arial" charset="0"/>
              </a:defRPr>
            </a:lvl1pPr>
            <a:lvl2pPr>
              <a:buClr>
                <a:srgbClr val="3359EC"/>
              </a:buClr>
              <a:defRPr b="0" i="0">
                <a:solidFill>
                  <a:srgbClr val="000000"/>
                </a:solidFill>
                <a:latin typeface="Arial" charset="0"/>
                <a:ea typeface="Arial" charset="0"/>
                <a:cs typeface="Arial" charset="0"/>
              </a:defRPr>
            </a:lvl2pPr>
            <a:lvl3pPr>
              <a:buClr>
                <a:srgbClr val="3359EC"/>
              </a:buClr>
              <a:defRPr b="0" i="0">
                <a:solidFill>
                  <a:srgbClr val="000000"/>
                </a:solidFill>
                <a:latin typeface="Arial" charset="0"/>
                <a:ea typeface="Arial" charset="0"/>
                <a:cs typeface="Arial" charset="0"/>
              </a:defRPr>
            </a:lvl3pPr>
            <a:lvl4pPr>
              <a:buClr>
                <a:srgbClr val="3359EC"/>
              </a:buClr>
              <a:defRPr b="0" i="0">
                <a:solidFill>
                  <a:srgbClr val="000000"/>
                </a:solidFill>
                <a:latin typeface="Arial" charset="0"/>
                <a:ea typeface="Arial" charset="0"/>
                <a:cs typeface="Arial" charset="0"/>
              </a:defRPr>
            </a:lvl4pPr>
            <a:lvl5pPr>
              <a:buClr>
                <a:srgbClr val="3359EC"/>
              </a:buClr>
              <a:defRPr b="0" i="0">
                <a:solidFill>
                  <a:srgbClr val="000000"/>
                </a:solidFill>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5535" y="6302169"/>
            <a:ext cx="1048265" cy="419306"/>
          </a:xfrm>
          <a:prstGeom prst="rect">
            <a:avLst/>
          </a:prstGeom>
        </p:spPr>
      </p:pic>
      <p:sp>
        <p:nvSpPr>
          <p:cNvPr id="12" name="Footer Placeholder 4">
            <a:extLst>
              <a:ext uri="{FF2B5EF4-FFF2-40B4-BE49-F238E27FC236}">
                <a16:creationId xmlns:a16="http://schemas.microsoft.com/office/drawing/2014/main" id="{5716B460-5188-1243-BBF6-E71AA1656D09}"/>
              </a:ext>
            </a:extLst>
          </p:cNvPr>
          <p:cNvSpPr>
            <a:spLocks noGrp="1"/>
          </p:cNvSpPr>
          <p:nvPr>
            <p:ph type="ftr" sz="quarter" idx="3"/>
          </p:nvPr>
        </p:nvSpPr>
        <p:spPr>
          <a:xfrm>
            <a:off x="3649683" y="6356350"/>
            <a:ext cx="4892633"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
        <p:nvSpPr>
          <p:cNvPr id="13" name="Slide Number Placeholder 5">
            <a:extLst>
              <a:ext uri="{FF2B5EF4-FFF2-40B4-BE49-F238E27FC236}">
                <a16:creationId xmlns:a16="http://schemas.microsoft.com/office/drawing/2014/main" id="{250FE429-0665-6F4F-9BD6-420523D18BB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2030EA8A-DA75-3443-B9EE-A63E33F4F203}" type="slidenum">
              <a:rPr lang="en-US" smtClean="0"/>
              <a:pPr/>
              <a:t>‹#›</a:t>
            </a:fld>
            <a:endParaRPr lang="en-US"/>
          </a:p>
        </p:txBody>
      </p:sp>
    </p:spTree>
    <p:extLst>
      <p:ext uri="{BB962C8B-B14F-4D97-AF65-F5344CB8AC3E}">
        <p14:creationId xmlns:p14="http://schemas.microsoft.com/office/powerpoint/2010/main" val="21066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title" hasCustomPrompt="1"/>
          </p:nvPr>
        </p:nvSpPr>
        <p:spPr>
          <a:xfrm>
            <a:off x="2042629" y="1885585"/>
            <a:ext cx="6260123" cy="2695208"/>
          </a:xfrm>
        </p:spPr>
        <p:txBody>
          <a:bodyPr anchor="b"/>
          <a:lstStyle>
            <a:lvl1pPr>
              <a:defRPr sz="6000" b="1" i="0">
                <a:solidFill>
                  <a:srgbClr val="000000"/>
                </a:solidFill>
                <a:latin typeface="Arial Black" charset="0"/>
                <a:ea typeface="Arial Black" charset="0"/>
                <a:cs typeface="Arial Black" charset="0"/>
              </a:defRPr>
            </a:lvl1pPr>
          </a:lstStyle>
          <a:p>
            <a:r>
              <a:rPr lang="en-US" dirty="0"/>
              <a:t>CLICK TO EDIT MASTER 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Slide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title" hasCustomPrompt="1"/>
          </p:nvPr>
        </p:nvSpPr>
        <p:spPr>
          <a:xfrm>
            <a:off x="2042629" y="1885585"/>
            <a:ext cx="6260123" cy="2695208"/>
          </a:xfrm>
        </p:spPr>
        <p:txBody>
          <a:bodyPr anchor="b"/>
          <a:lstStyle>
            <a:lvl1pPr>
              <a:defRPr sz="6000" b="1" i="0">
                <a:solidFill>
                  <a:schemeClr val="bg1"/>
                </a:solidFill>
                <a:latin typeface="Arial Black" charset="0"/>
                <a:ea typeface="Arial Black" charset="0"/>
                <a:cs typeface="Arial Black" charset="0"/>
              </a:defRPr>
            </a:lvl1pPr>
          </a:lstStyle>
          <a:p>
            <a:r>
              <a:rPr lang="en-US" dirty="0"/>
              <a:t>CLICK TO EDIT MASTER TITLE STYLE</a:t>
            </a:r>
          </a:p>
        </p:txBody>
      </p:sp>
    </p:spTree>
    <p:extLst>
      <p:ext uri="{BB962C8B-B14F-4D97-AF65-F5344CB8AC3E}">
        <p14:creationId xmlns:p14="http://schemas.microsoft.com/office/powerpoint/2010/main" val="164195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5535" y="6302169"/>
            <a:ext cx="1048265" cy="419306"/>
          </a:xfrm>
          <a:prstGeom prst="rect">
            <a:avLst/>
          </a:prstGeom>
        </p:spPr>
      </p:pic>
      <p:sp>
        <p:nvSpPr>
          <p:cNvPr id="7" name="Footer Placeholder 4">
            <a:extLst>
              <a:ext uri="{FF2B5EF4-FFF2-40B4-BE49-F238E27FC236}">
                <a16:creationId xmlns:a16="http://schemas.microsoft.com/office/drawing/2014/main" id="{06374C15-C801-8A40-8243-9D9B486AD555}"/>
              </a:ext>
            </a:extLst>
          </p:cNvPr>
          <p:cNvSpPr>
            <a:spLocks noGrp="1"/>
          </p:cNvSpPr>
          <p:nvPr>
            <p:ph type="ftr" sz="quarter" idx="3"/>
          </p:nvPr>
        </p:nvSpPr>
        <p:spPr>
          <a:xfrm>
            <a:off x="3649683" y="6356350"/>
            <a:ext cx="4892633"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
        <p:nvSpPr>
          <p:cNvPr id="8" name="Slide Number Placeholder 5">
            <a:extLst>
              <a:ext uri="{FF2B5EF4-FFF2-40B4-BE49-F238E27FC236}">
                <a16:creationId xmlns:a16="http://schemas.microsoft.com/office/drawing/2014/main" id="{8B4E6CC1-F09C-5843-90AD-69CFD3C5C7F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2030EA8A-DA75-3443-B9EE-A63E33F4F203}" type="slidenum">
              <a:rPr lang="en-US" smtClean="0"/>
              <a:pPr/>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1" i="0">
                <a:solidFill>
                  <a:srgbClr val="000000"/>
                </a:solidFill>
                <a:latin typeface="Arial Black" charset="0"/>
                <a:ea typeface="Arial Black" charset="0"/>
                <a:cs typeface="Arial Black"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solidFill>
                  <a:srgbClr val="000000"/>
                </a:solidFill>
                <a:latin typeface="Arial" charset="0"/>
                <a:ea typeface="Arial" charset="0"/>
                <a:cs typeface="Arial"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solidFill>
                  <a:srgbClr val="595959"/>
                </a:solidFill>
                <a:latin typeface="Arial" charset="0"/>
                <a:ea typeface="Arial" charset="0"/>
                <a:cs typeface="Arial"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5535" y="6302169"/>
            <a:ext cx="1048265" cy="419306"/>
          </a:xfrm>
          <a:prstGeom prst="rect">
            <a:avLst/>
          </a:prstGeom>
        </p:spPr>
      </p:pic>
      <p:sp>
        <p:nvSpPr>
          <p:cNvPr id="9" name="Footer Placeholder 4">
            <a:extLst>
              <a:ext uri="{FF2B5EF4-FFF2-40B4-BE49-F238E27FC236}">
                <a16:creationId xmlns:a16="http://schemas.microsoft.com/office/drawing/2014/main" id="{492420D5-D6E9-1745-B503-961C0DE5A9CB}"/>
              </a:ext>
            </a:extLst>
          </p:cNvPr>
          <p:cNvSpPr>
            <a:spLocks noGrp="1"/>
          </p:cNvSpPr>
          <p:nvPr>
            <p:ph type="ftr" sz="quarter" idx="3"/>
          </p:nvPr>
        </p:nvSpPr>
        <p:spPr>
          <a:xfrm>
            <a:off x="3649683" y="6356350"/>
            <a:ext cx="4892633"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
        <p:nvSpPr>
          <p:cNvPr id="10" name="Slide Number Placeholder 5">
            <a:extLst>
              <a:ext uri="{FF2B5EF4-FFF2-40B4-BE49-F238E27FC236}">
                <a16:creationId xmlns:a16="http://schemas.microsoft.com/office/drawing/2014/main" id="{D615108A-AAA3-C843-A434-CEE56106858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2030EA8A-DA75-3443-B9EE-A63E33F4F203}" type="slidenum">
              <a:rPr lang="en-US" smtClean="0"/>
              <a:pPr/>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00819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49683" y="6356350"/>
            <a:ext cx="4892633"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2030EA8A-DA75-3443-B9EE-A63E33F4F203}" type="slidenum">
              <a:rPr lang="en-US" smtClean="0"/>
              <a:pPr/>
              <a:t>‹#›</a:t>
            </a:fld>
            <a:endParaRPr lang="en-US"/>
          </a:p>
        </p:txBody>
      </p:sp>
    </p:spTree>
    <p:extLst>
      <p:ext uri="{BB962C8B-B14F-4D97-AF65-F5344CB8AC3E}">
        <p14:creationId xmlns:p14="http://schemas.microsoft.com/office/powerpoint/2010/main" val="206619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8" r:id="rId4"/>
    <p:sldLayoutId id="2147483651" r:id="rId5"/>
    <p:sldLayoutId id="2147483659" r:id="rId6"/>
    <p:sldLayoutId id="2147483655" r:id="rId7"/>
    <p:sldLayoutId id="2147483657" r:id="rId8"/>
  </p:sldLayoutIdLst>
  <p:hf hdr="0"/>
  <p:txStyles>
    <p:titleStyle>
      <a:lvl1pPr algn="l" defTabSz="914400" rtl="0" eaLnBrk="1" latinLnBrk="0" hangingPunct="1">
        <a:lnSpc>
          <a:spcPct val="90000"/>
        </a:lnSpc>
        <a:spcBef>
          <a:spcPct val="0"/>
        </a:spcBef>
        <a:buNone/>
        <a:defRPr sz="440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rgbClr val="3359EC"/>
        </a:buClr>
        <a:buFont typeface="Arial" panose="020B0604020202020204" pitchFamily="34" charset="0"/>
        <a:buChar char="•"/>
        <a:defRPr sz="2800" kern="1200">
          <a:solidFill>
            <a:srgbClr val="000000"/>
          </a:solidFill>
          <a:latin typeface="Arial" charset="0"/>
          <a:ea typeface="Arial" charset="0"/>
          <a:cs typeface="Arial" charset="0"/>
        </a:defRPr>
      </a:lvl1pPr>
      <a:lvl2pPr marL="685800" indent="-228600" algn="l" defTabSz="914400" rtl="0" eaLnBrk="1" latinLnBrk="0" hangingPunct="1">
        <a:lnSpc>
          <a:spcPct val="90000"/>
        </a:lnSpc>
        <a:spcBef>
          <a:spcPts val="1000"/>
        </a:spcBef>
        <a:buClr>
          <a:srgbClr val="3359EC"/>
        </a:buClr>
        <a:buFont typeface="Arial" panose="020B0604020202020204" pitchFamily="34" charset="0"/>
        <a:buChar char="•"/>
        <a:defRPr sz="2400" kern="1200">
          <a:solidFill>
            <a:srgbClr val="000000"/>
          </a:solidFill>
          <a:latin typeface="Arial" charset="0"/>
          <a:ea typeface="Arial" charset="0"/>
          <a:cs typeface="Arial" charset="0"/>
        </a:defRPr>
      </a:lvl2pPr>
      <a:lvl3pPr marL="1143000" indent="-228600" algn="l" defTabSz="914400" rtl="0" eaLnBrk="1" latinLnBrk="0" hangingPunct="1">
        <a:lnSpc>
          <a:spcPct val="90000"/>
        </a:lnSpc>
        <a:spcBef>
          <a:spcPts val="1000"/>
        </a:spcBef>
        <a:buClr>
          <a:srgbClr val="3359EC"/>
        </a:buClr>
        <a:buFont typeface="Arial" panose="020B0604020202020204" pitchFamily="34" charset="0"/>
        <a:buChar char="•"/>
        <a:defRPr sz="2000" kern="120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1000"/>
        </a:spcBef>
        <a:buClr>
          <a:srgbClr val="3359EC"/>
        </a:buClr>
        <a:buFont typeface="Arial" panose="020B0604020202020204" pitchFamily="34" charset="0"/>
        <a:buChar char="•"/>
        <a:defRPr sz="1800" kern="1200">
          <a:solidFill>
            <a:srgbClr val="000000"/>
          </a:solidFill>
          <a:latin typeface="Arial" charset="0"/>
          <a:ea typeface="Arial" charset="0"/>
          <a:cs typeface="Arial" charset="0"/>
        </a:defRPr>
      </a:lvl4pPr>
      <a:lvl5pPr marL="2057400" indent="-228600" algn="l" defTabSz="914400" rtl="0" eaLnBrk="1" latinLnBrk="0" hangingPunct="1">
        <a:lnSpc>
          <a:spcPct val="90000"/>
        </a:lnSpc>
        <a:spcBef>
          <a:spcPts val="1000"/>
        </a:spcBef>
        <a:buClr>
          <a:srgbClr val="3359EC"/>
        </a:buClr>
        <a:buFont typeface="Arial" panose="020B0604020202020204" pitchFamily="34" charset="0"/>
        <a:buChar char="•"/>
        <a:defRPr sz="1800" kern="1200">
          <a:solidFill>
            <a:srgbClr val="00000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910076"/>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9.jpg"/><Relationship Id="rId7" Type="http://schemas.openxmlformats.org/officeDocument/2006/relationships/hyperlink" Target="https://www.linkedin.com/company/level-access" TargetMode="External"/><Relationship Id="rId12" Type="http://schemas.openxmlformats.org/officeDocument/2006/relationships/hyperlink" Target="https://www.levelaccess.com/csun18/" TargetMode="External"/><Relationship Id="rId2" Type="http://schemas.openxmlformats.org/officeDocument/2006/relationships/hyperlink" Target="mailto:Erica.Zelmanowicz@LevelAccess.com" TargetMode="Externa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hyperlink" Target="https://www.levelaccess.com/blog/" TargetMode="External"/><Relationship Id="rId5" Type="http://schemas.openxmlformats.org/officeDocument/2006/relationships/hyperlink" Target="https://twitter.com/LevelAccessA11y" TargetMode="External"/><Relationship Id="rId10" Type="http://schemas.openxmlformats.org/officeDocument/2006/relationships/image" Target="../media/image13.png"/><Relationship Id="rId4" Type="http://schemas.openxmlformats.org/officeDocument/2006/relationships/image" Target="../media/image10.jpeg"/><Relationship Id="rId9" Type="http://schemas.openxmlformats.org/officeDocument/2006/relationships/hyperlink" Target="https://www.facebook.com/LevelAccessA11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adatitleiii.com/"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788385" y="785479"/>
            <a:ext cx="6071936" cy="2387600"/>
          </a:xfrm>
        </p:spPr>
        <p:txBody>
          <a:bodyPr anchor="b">
            <a:normAutofit fontScale="90000"/>
          </a:bodyPr>
          <a:lstStyle/>
          <a:p>
            <a:r>
              <a:rPr lang="en-US" b="0" dirty="0"/>
              <a:t>In God We Trust, All Others Bring Data (Part Deux)</a:t>
            </a:r>
          </a:p>
        </p:txBody>
      </p:sp>
      <p:sp>
        <p:nvSpPr>
          <p:cNvPr id="11" name="Subtitle 10"/>
          <p:cNvSpPr>
            <a:spLocks noGrp="1"/>
          </p:cNvSpPr>
          <p:nvPr>
            <p:ph type="subTitle" idx="1"/>
          </p:nvPr>
        </p:nvSpPr>
        <p:spPr>
          <a:xfrm>
            <a:off x="4122455" y="3168901"/>
            <a:ext cx="7403797" cy="1655762"/>
          </a:xfrm>
        </p:spPr>
        <p:txBody>
          <a:bodyPr>
            <a:normAutofit/>
          </a:bodyPr>
          <a:lstStyle/>
          <a:p>
            <a:r>
              <a:rPr lang="en-US" sz="2200" b="1" dirty="0">
                <a:solidFill>
                  <a:schemeClr val="tx1"/>
                </a:solidFill>
                <a:latin typeface="Arial" panose="020B0604020202020204" pitchFamily="34" charset="0"/>
                <a:cs typeface="Arial" panose="020B0604020202020204" pitchFamily="34" charset="0"/>
              </a:rPr>
              <a:t>A review of hard data in the digital accessibility industry and how to collect and analyze that data.</a:t>
            </a:r>
          </a:p>
        </p:txBody>
      </p:sp>
      <p:sp>
        <p:nvSpPr>
          <p:cNvPr id="5" name="Subtitle 10">
            <a:extLst>
              <a:ext uri="{FF2B5EF4-FFF2-40B4-BE49-F238E27FC236}">
                <a16:creationId xmlns:a16="http://schemas.microsoft.com/office/drawing/2014/main" id="{FA396E15-BF8A-F54B-BE61-DBA6CB367D86}"/>
              </a:ext>
            </a:extLst>
          </p:cNvPr>
          <p:cNvSpPr txBox="1">
            <a:spLocks/>
          </p:cNvSpPr>
          <p:nvPr/>
        </p:nvSpPr>
        <p:spPr>
          <a:xfrm>
            <a:off x="4945650" y="3970421"/>
            <a:ext cx="5888182" cy="1287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Arial" charset="0"/>
                <a:ea typeface="Arial" charset="0"/>
                <a:cs typeface="Arial"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Arial" charset="0"/>
                <a:ea typeface="Arial" charset="0"/>
                <a:cs typeface="Arial"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b="1" dirty="0"/>
              <a:t>Presented By</a:t>
            </a:r>
            <a:r>
              <a:rPr lang="en-US" dirty="0"/>
              <a:t>: </a:t>
            </a:r>
          </a:p>
          <a:p>
            <a:r>
              <a:rPr lang="en-US" b="1" dirty="0"/>
              <a:t>Tim Springer, </a:t>
            </a:r>
            <a:r>
              <a:rPr lang="en-US" dirty="0"/>
              <a:t>Founder and CEO</a:t>
            </a:r>
          </a:p>
        </p:txBody>
      </p:sp>
      <p:sp>
        <p:nvSpPr>
          <p:cNvPr id="6" name="Subtitle 4">
            <a:extLst>
              <a:ext uri="{FF2B5EF4-FFF2-40B4-BE49-F238E27FC236}">
                <a16:creationId xmlns:a16="http://schemas.microsoft.com/office/drawing/2014/main" id="{975D53A0-38D6-8B46-BFA1-9105AAD17AD8}"/>
              </a:ext>
            </a:extLst>
          </p:cNvPr>
          <p:cNvSpPr txBox="1">
            <a:spLocks/>
          </p:cNvSpPr>
          <p:nvPr/>
        </p:nvSpPr>
        <p:spPr>
          <a:xfrm>
            <a:off x="4057288" y="5320152"/>
            <a:ext cx="3618859" cy="14457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Arial" charset="0"/>
                <a:ea typeface="Arial" charset="0"/>
                <a:cs typeface="Arial"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Arial" charset="0"/>
                <a:ea typeface="Arial" charset="0"/>
                <a:cs typeface="Arial"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000" i="1" dirty="0"/>
              <a:t>CSUN 2018 Assistive</a:t>
            </a:r>
            <a:br>
              <a:rPr lang="en-US" sz="2000" i="1" dirty="0"/>
            </a:br>
            <a:r>
              <a:rPr lang="en-US" sz="2000" i="1" dirty="0"/>
              <a:t>Technology Conference</a:t>
            </a:r>
          </a:p>
          <a:p>
            <a:r>
              <a:rPr lang="en-US" sz="2000" dirty="0"/>
              <a:t>March 23, 2018</a:t>
            </a:r>
          </a:p>
        </p:txBody>
      </p:sp>
    </p:spTree>
    <p:extLst>
      <p:ext uri="{BB962C8B-B14F-4D97-AF65-F5344CB8AC3E}">
        <p14:creationId xmlns:p14="http://schemas.microsoft.com/office/powerpoint/2010/main" val="91517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Further Can This Go?</a:t>
            </a:r>
          </a:p>
        </p:txBody>
      </p:sp>
      <p:sp>
        <p:nvSpPr>
          <p:cNvPr id="6" name="Subtitle 5" hidden="1"/>
          <p:cNvSpPr>
            <a:spLocks noGrp="1"/>
          </p:cNvSpPr>
          <p:nvPr>
            <p:ph type="subTitle" idx="10"/>
          </p:nvPr>
        </p:nvSpPr>
        <p:spPr/>
        <p:txBody>
          <a:bodyPr>
            <a:normAutofit fontScale="92500" lnSpcReduction="10000"/>
          </a:bodyPr>
          <a:lstStyle/>
          <a:p>
            <a:endParaRPr lang="en-US" dirty="0"/>
          </a:p>
        </p:txBody>
      </p:sp>
      <p:graphicFrame>
        <p:nvGraphicFramePr>
          <p:cNvPr id="8" name="Table 7" descr="Projected Top 10% Coverage 2017-2020 by Industry"/>
          <p:cNvGraphicFramePr>
            <a:graphicFrameLocks noGrp="1"/>
          </p:cNvGraphicFramePr>
          <p:nvPr>
            <p:extLst>
              <p:ext uri="{D42A27DB-BD31-4B8C-83A1-F6EECF244321}">
                <p14:modId xmlns:p14="http://schemas.microsoft.com/office/powerpoint/2010/main" val="1678037927"/>
              </p:ext>
            </p:extLst>
          </p:nvPr>
        </p:nvGraphicFramePr>
        <p:xfrm>
          <a:off x="898902" y="1797803"/>
          <a:ext cx="5579389" cy="4277532"/>
        </p:xfrm>
        <a:graphic>
          <a:graphicData uri="http://schemas.openxmlformats.org/drawingml/2006/table">
            <a:tbl>
              <a:tblPr firstRow="1"/>
              <a:tblGrid>
                <a:gridCol w="2061349">
                  <a:extLst>
                    <a:ext uri="{9D8B030D-6E8A-4147-A177-3AD203B41FA5}">
                      <a16:colId xmlns:a16="http://schemas.microsoft.com/office/drawing/2014/main" val="95030835"/>
                    </a:ext>
                  </a:extLst>
                </a:gridCol>
                <a:gridCol w="879510">
                  <a:extLst>
                    <a:ext uri="{9D8B030D-6E8A-4147-A177-3AD203B41FA5}">
                      <a16:colId xmlns:a16="http://schemas.microsoft.com/office/drawing/2014/main" val="2394933976"/>
                    </a:ext>
                  </a:extLst>
                </a:gridCol>
                <a:gridCol w="879510">
                  <a:extLst>
                    <a:ext uri="{9D8B030D-6E8A-4147-A177-3AD203B41FA5}">
                      <a16:colId xmlns:a16="http://schemas.microsoft.com/office/drawing/2014/main" val="4276794406"/>
                    </a:ext>
                  </a:extLst>
                </a:gridCol>
                <a:gridCol w="879510">
                  <a:extLst>
                    <a:ext uri="{9D8B030D-6E8A-4147-A177-3AD203B41FA5}">
                      <a16:colId xmlns:a16="http://schemas.microsoft.com/office/drawing/2014/main" val="3981859015"/>
                    </a:ext>
                  </a:extLst>
                </a:gridCol>
                <a:gridCol w="879510">
                  <a:extLst>
                    <a:ext uri="{9D8B030D-6E8A-4147-A177-3AD203B41FA5}">
                      <a16:colId xmlns:a16="http://schemas.microsoft.com/office/drawing/2014/main" val="569136795"/>
                    </a:ext>
                  </a:extLst>
                </a:gridCol>
              </a:tblGrid>
              <a:tr h="305538">
                <a:tc>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Top 10% Coverage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77974240"/>
                  </a:ext>
                </a:extLst>
              </a:tr>
              <a:tr h="305538">
                <a:tc>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Industry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rgbClr val="FFFFFF"/>
                          </a:solidFill>
                          <a:effectLst/>
                          <a:latin typeface="Arial" panose="020B0604020202020204" pitchFamily="34" charset="0"/>
                          <a:cs typeface="Arial" panose="020B0604020202020204" pitchFamily="34" charset="0"/>
                        </a:rPr>
                        <a:t>2020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31620413"/>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Academic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50.5%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982712"/>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Entertainment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680999"/>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Financial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977165"/>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Hospitality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639799"/>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Restaurant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2050530"/>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Medical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725660"/>
                  </a:ext>
                </a:extLst>
              </a:tr>
              <a:tr h="611076">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Personal </a:t>
                      </a:r>
                    </a:p>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Services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622719"/>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Retail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75.8%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429900"/>
                  </a:ext>
                </a:extLst>
              </a:tr>
              <a:tr h="305538">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Utility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51.0%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95.0%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177.0%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204428"/>
                  </a:ext>
                </a:extLst>
              </a:tr>
              <a:tr h="611076">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Vehicle</a:t>
                      </a:r>
                    </a:p>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Manufacturer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64297"/>
                  </a:ext>
                </a:extLst>
              </a:tr>
            </a:tbl>
          </a:graphicData>
        </a:graphic>
      </p:graphicFrame>
      <p:graphicFrame>
        <p:nvGraphicFramePr>
          <p:cNvPr id="10" name="Chart 9" descr="Top 10% Penetration by Industry">
            <a:extLst>
              <a:ext uri="{FF2B5EF4-FFF2-40B4-BE49-F238E27FC236}">
                <a16:creationId xmlns:a16="http://schemas.microsoft.com/office/drawing/2014/main" id="{ADA139E2-1E3B-4770-89D6-D3BE247A99B1}"/>
              </a:ext>
            </a:extLst>
          </p:cNvPr>
          <p:cNvGraphicFramePr>
            <a:graphicFrameLocks/>
          </p:cNvGraphicFramePr>
          <p:nvPr>
            <p:extLst>
              <p:ext uri="{D42A27DB-BD31-4B8C-83A1-F6EECF244321}">
                <p14:modId xmlns:p14="http://schemas.microsoft.com/office/powerpoint/2010/main" val="719489029"/>
              </p:ext>
            </p:extLst>
          </p:nvPr>
        </p:nvGraphicFramePr>
        <p:xfrm>
          <a:off x="6781800" y="1648692"/>
          <a:ext cx="4572000" cy="4233333"/>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5">
            <a:extLst>
              <a:ext uri="{FF2B5EF4-FFF2-40B4-BE49-F238E27FC236}">
                <a16:creationId xmlns:a16="http://schemas.microsoft.com/office/drawing/2014/main" id="{1864A89F-C942-7343-9936-2F3AC9919DE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10</a:t>
            </a:fld>
            <a:endParaRPr lang="en-US" dirty="0"/>
          </a:p>
        </p:txBody>
      </p:sp>
      <p:sp>
        <p:nvSpPr>
          <p:cNvPr id="9" name="Footer Placeholder 3">
            <a:extLst>
              <a:ext uri="{FF2B5EF4-FFF2-40B4-BE49-F238E27FC236}">
                <a16:creationId xmlns:a16="http://schemas.microsoft.com/office/drawing/2014/main" id="{C4072D99-2DC2-294E-8449-9C160F707B27}"/>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87170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A496-71B8-4767-9A27-7F837A44833E}"/>
              </a:ext>
            </a:extLst>
          </p:cNvPr>
          <p:cNvSpPr>
            <a:spLocks noGrp="1"/>
          </p:cNvSpPr>
          <p:nvPr>
            <p:ph type="title"/>
          </p:nvPr>
        </p:nvSpPr>
        <p:spPr/>
        <p:txBody>
          <a:bodyPr/>
          <a:lstStyle/>
          <a:p>
            <a:r>
              <a:rPr lang="en-US" dirty="0"/>
              <a:t>What’s it Look Like in Education?</a:t>
            </a:r>
          </a:p>
        </p:txBody>
      </p:sp>
      <p:sp>
        <p:nvSpPr>
          <p:cNvPr id="6" name="Subtitle 5">
            <a:extLst>
              <a:ext uri="{FF2B5EF4-FFF2-40B4-BE49-F238E27FC236}">
                <a16:creationId xmlns:a16="http://schemas.microsoft.com/office/drawing/2014/main" id="{5534ABFF-B7DA-4ABA-9513-D5227CE29FF9}"/>
              </a:ext>
            </a:extLst>
          </p:cNvPr>
          <p:cNvSpPr>
            <a:spLocks noGrp="1"/>
          </p:cNvSpPr>
          <p:nvPr>
            <p:ph type="subTitle" idx="10"/>
          </p:nvPr>
        </p:nvSpPr>
        <p:spPr/>
        <p:txBody>
          <a:bodyPr>
            <a:normAutofit fontScale="92500" lnSpcReduction="10000"/>
          </a:bodyPr>
          <a:lstStyle/>
          <a:p>
            <a:r>
              <a:rPr lang="en-US" dirty="0" err="1"/>
              <a:t>DoEd</a:t>
            </a:r>
            <a:r>
              <a:rPr lang="en-US" dirty="0"/>
              <a:t> OCR Compliant Data</a:t>
            </a:r>
          </a:p>
        </p:txBody>
      </p:sp>
      <p:graphicFrame>
        <p:nvGraphicFramePr>
          <p:cNvPr id="9" name="Chart 8" descr="Accessibility and Disability-Related issues by Year 2011-2020 (EST)">
            <a:extLst>
              <a:ext uri="{FF2B5EF4-FFF2-40B4-BE49-F238E27FC236}">
                <a16:creationId xmlns:a16="http://schemas.microsoft.com/office/drawing/2014/main" id="{BDFE04F0-0042-447D-8003-F44662B70AE2}"/>
              </a:ext>
            </a:extLst>
          </p:cNvPr>
          <p:cNvGraphicFramePr>
            <a:graphicFrameLocks/>
          </p:cNvGraphicFramePr>
          <p:nvPr>
            <p:extLst>
              <p:ext uri="{D42A27DB-BD31-4B8C-83A1-F6EECF244321}">
                <p14:modId xmlns:p14="http://schemas.microsoft.com/office/powerpoint/2010/main" val="2981084700"/>
              </p:ext>
            </p:extLst>
          </p:nvPr>
        </p:nvGraphicFramePr>
        <p:xfrm>
          <a:off x="678582" y="1644161"/>
          <a:ext cx="10675218" cy="4532802"/>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5">
            <a:extLst>
              <a:ext uri="{FF2B5EF4-FFF2-40B4-BE49-F238E27FC236}">
                <a16:creationId xmlns:a16="http://schemas.microsoft.com/office/drawing/2014/main" id="{B73ADE62-C9B0-2345-9D4C-06525EC9787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11</a:t>
            </a:fld>
            <a:endParaRPr lang="en-US"/>
          </a:p>
        </p:txBody>
      </p:sp>
      <p:sp>
        <p:nvSpPr>
          <p:cNvPr id="7" name="Footer Placeholder 3">
            <a:extLst>
              <a:ext uri="{FF2B5EF4-FFF2-40B4-BE49-F238E27FC236}">
                <a16:creationId xmlns:a16="http://schemas.microsoft.com/office/drawing/2014/main" id="{821FD522-6DC7-D048-92EA-0243DC6A8F1C}"/>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99477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629" y="1885585"/>
            <a:ext cx="7415696" cy="2695208"/>
          </a:xfrm>
        </p:spPr>
        <p:txBody>
          <a:bodyPr>
            <a:noAutofit/>
          </a:bodyPr>
          <a:lstStyle/>
          <a:p>
            <a:r>
              <a:rPr lang="en-US"/>
              <a:t>Are People With Disabilities a Market?</a:t>
            </a:r>
          </a:p>
        </p:txBody>
      </p:sp>
    </p:spTree>
    <p:extLst>
      <p:ext uri="{BB962C8B-B14F-4D97-AF65-F5344CB8AC3E}">
        <p14:creationId xmlns:p14="http://schemas.microsoft.com/office/powerpoint/2010/main" val="348629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7" name="Subtitle 6" hidden="1"/>
          <p:cNvSpPr>
            <a:spLocks noGrp="1"/>
          </p:cNvSpPr>
          <p:nvPr>
            <p:ph type="subTitle" idx="10"/>
          </p:nvPr>
        </p:nvSpPr>
        <p:spPr/>
        <p:txBody>
          <a:bodyPr>
            <a:normAutofit fontScale="92500" lnSpcReduction="10000"/>
          </a:bodyPr>
          <a:lstStyle/>
          <a:p>
            <a:endParaRPr lang="en-US"/>
          </a:p>
        </p:txBody>
      </p:sp>
      <p:sp>
        <p:nvSpPr>
          <p:cNvPr id="3" name="Content Placeholder 2"/>
          <p:cNvSpPr>
            <a:spLocks noGrp="1"/>
          </p:cNvSpPr>
          <p:nvPr>
            <p:ph idx="1"/>
          </p:nvPr>
        </p:nvSpPr>
        <p:spPr/>
        <p:txBody>
          <a:bodyPr/>
          <a:lstStyle/>
          <a:p>
            <a:r>
              <a:rPr lang="en-US"/>
              <a:t>Of course they are, how can you be so callow?</a:t>
            </a:r>
          </a:p>
          <a:p>
            <a:pPr lvl="1"/>
            <a:r>
              <a:rPr lang="en-US"/>
              <a:t>Because nobody believes the claims that people with disabilities command 80 trillion dollars of spending power</a:t>
            </a:r>
          </a:p>
          <a:p>
            <a:r>
              <a:rPr lang="en-US"/>
              <a:t>What’s the actual value here?</a:t>
            </a:r>
          </a:p>
          <a:p>
            <a:r>
              <a:rPr lang="en-US"/>
              <a:t>Does a person’s disability influence their buying decision?  </a:t>
            </a:r>
          </a:p>
        </p:txBody>
      </p:sp>
      <p:sp>
        <p:nvSpPr>
          <p:cNvPr id="5" name="Slide Number Placeholder 5">
            <a:extLst>
              <a:ext uri="{FF2B5EF4-FFF2-40B4-BE49-F238E27FC236}">
                <a16:creationId xmlns:a16="http://schemas.microsoft.com/office/drawing/2014/main" id="{2E47B704-FC17-3341-B827-FF63A1A01DC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13</a:t>
            </a:fld>
            <a:endParaRPr lang="en-US"/>
          </a:p>
        </p:txBody>
      </p:sp>
      <p:sp>
        <p:nvSpPr>
          <p:cNvPr id="6" name="Footer Placeholder 3">
            <a:extLst>
              <a:ext uri="{FF2B5EF4-FFF2-40B4-BE49-F238E27FC236}">
                <a16:creationId xmlns:a16="http://schemas.microsoft.com/office/drawing/2014/main" id="{5C19FACE-E5D9-1B48-9F77-C11A90B314F3}"/>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423312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11" name="Subtitle 10" hidden="1"/>
          <p:cNvSpPr>
            <a:spLocks noGrp="1"/>
          </p:cNvSpPr>
          <p:nvPr>
            <p:ph type="subTitle" idx="10"/>
          </p:nvPr>
        </p:nvSpPr>
        <p:spPr/>
        <p:txBody>
          <a:bodyPr>
            <a:normAutofit fontScale="92500" lnSpcReduction="10000"/>
          </a:bodyPr>
          <a:lstStyle/>
          <a:p>
            <a:endParaRPr lang="en-US"/>
          </a:p>
        </p:txBody>
      </p:sp>
      <p:sp>
        <p:nvSpPr>
          <p:cNvPr id="3" name="Content Placeholder 2"/>
          <p:cNvSpPr>
            <a:spLocks noGrp="1"/>
          </p:cNvSpPr>
          <p:nvPr>
            <p:ph idx="1"/>
          </p:nvPr>
        </p:nvSpPr>
        <p:spPr/>
        <p:txBody>
          <a:bodyPr/>
          <a:lstStyle/>
          <a:p>
            <a:r>
              <a:rPr lang="en-US"/>
              <a:t>Look at people with disabilities across the U.S. (Census Data)</a:t>
            </a:r>
          </a:p>
          <a:p>
            <a:r>
              <a:rPr lang="en-US"/>
              <a:t>Multiply that by the income of those groups</a:t>
            </a:r>
          </a:p>
          <a:p>
            <a:r>
              <a:rPr lang="en-US"/>
              <a:t>Get a sense of how that money is spent on average</a:t>
            </a:r>
          </a:p>
          <a:p>
            <a:r>
              <a:rPr lang="en-US"/>
              <a:t>Split that money out by relevant categories</a:t>
            </a:r>
          </a:p>
          <a:p>
            <a:r>
              <a:rPr lang="en-US"/>
              <a:t>Determine if accessibility impacts spending</a:t>
            </a:r>
          </a:p>
        </p:txBody>
      </p:sp>
      <p:sp>
        <p:nvSpPr>
          <p:cNvPr id="5" name="Slide Number Placeholder 5">
            <a:extLst>
              <a:ext uri="{FF2B5EF4-FFF2-40B4-BE49-F238E27FC236}">
                <a16:creationId xmlns:a16="http://schemas.microsoft.com/office/drawing/2014/main" id="{EEAA0DBF-BBD0-724F-8557-0BB3B21299E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14</a:t>
            </a:fld>
            <a:endParaRPr lang="en-US"/>
          </a:p>
        </p:txBody>
      </p:sp>
      <p:sp>
        <p:nvSpPr>
          <p:cNvPr id="6" name="Footer Placeholder 3">
            <a:extLst>
              <a:ext uri="{FF2B5EF4-FFF2-40B4-BE49-F238E27FC236}">
                <a16:creationId xmlns:a16="http://schemas.microsoft.com/office/drawing/2014/main" id="{56E3B0DD-AB43-484F-A2B2-951A7A45A264}"/>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275745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Market Size</a:t>
            </a:r>
          </a:p>
        </p:txBody>
      </p:sp>
      <p:sp>
        <p:nvSpPr>
          <p:cNvPr id="12" name="Subtitle 11" hidden="1"/>
          <p:cNvSpPr>
            <a:spLocks noGrp="1"/>
          </p:cNvSpPr>
          <p:nvPr>
            <p:ph type="subTitle" idx="10"/>
          </p:nvPr>
        </p:nvSpPr>
        <p:spPr/>
        <p:txBody>
          <a:bodyPr>
            <a:normAutofit fontScale="92500" lnSpcReduction="10000"/>
          </a:bodyPr>
          <a:lstStyle/>
          <a:p>
            <a:endParaRPr lang="en-US"/>
          </a:p>
        </p:txBody>
      </p:sp>
      <p:graphicFrame>
        <p:nvGraphicFramePr>
          <p:cNvPr id="15" name="Table 14" descr="Market size by Population/Income/Market 2015-2018">
            <a:extLst>
              <a:ext uri="{FF2B5EF4-FFF2-40B4-BE49-F238E27FC236}">
                <a16:creationId xmlns:a16="http://schemas.microsoft.com/office/drawing/2014/main" id="{304C836C-55F4-4683-B7A5-12526BBDF824}"/>
              </a:ext>
            </a:extLst>
          </p:cNvPr>
          <p:cNvGraphicFramePr>
            <a:graphicFrameLocks noGrp="1"/>
          </p:cNvGraphicFramePr>
          <p:nvPr>
            <p:extLst>
              <p:ext uri="{D42A27DB-BD31-4B8C-83A1-F6EECF244321}">
                <p14:modId xmlns:p14="http://schemas.microsoft.com/office/powerpoint/2010/main" val="29989790"/>
              </p:ext>
            </p:extLst>
          </p:nvPr>
        </p:nvGraphicFramePr>
        <p:xfrm>
          <a:off x="723570" y="1593756"/>
          <a:ext cx="10750161" cy="1569720"/>
        </p:xfrm>
        <a:graphic>
          <a:graphicData uri="http://schemas.openxmlformats.org/drawingml/2006/table">
            <a:tbl>
              <a:tblPr firstRow="1"/>
              <a:tblGrid>
                <a:gridCol w="3808052">
                  <a:extLst>
                    <a:ext uri="{9D8B030D-6E8A-4147-A177-3AD203B41FA5}">
                      <a16:colId xmlns:a16="http://schemas.microsoft.com/office/drawing/2014/main" val="1516075750"/>
                    </a:ext>
                  </a:extLst>
                </a:gridCol>
                <a:gridCol w="879558">
                  <a:extLst>
                    <a:ext uri="{9D8B030D-6E8A-4147-A177-3AD203B41FA5}">
                      <a16:colId xmlns:a16="http://schemas.microsoft.com/office/drawing/2014/main" val="3272989355"/>
                    </a:ext>
                  </a:extLst>
                </a:gridCol>
                <a:gridCol w="879558">
                  <a:extLst>
                    <a:ext uri="{9D8B030D-6E8A-4147-A177-3AD203B41FA5}">
                      <a16:colId xmlns:a16="http://schemas.microsoft.com/office/drawing/2014/main" val="2397996737"/>
                    </a:ext>
                  </a:extLst>
                </a:gridCol>
                <a:gridCol w="879558">
                  <a:extLst>
                    <a:ext uri="{9D8B030D-6E8A-4147-A177-3AD203B41FA5}">
                      <a16:colId xmlns:a16="http://schemas.microsoft.com/office/drawing/2014/main" val="2068934578"/>
                    </a:ext>
                  </a:extLst>
                </a:gridCol>
                <a:gridCol w="1031207">
                  <a:extLst>
                    <a:ext uri="{9D8B030D-6E8A-4147-A177-3AD203B41FA5}">
                      <a16:colId xmlns:a16="http://schemas.microsoft.com/office/drawing/2014/main" val="2104988246"/>
                    </a:ext>
                  </a:extLst>
                </a:gridCol>
                <a:gridCol w="1031207">
                  <a:extLst>
                    <a:ext uri="{9D8B030D-6E8A-4147-A177-3AD203B41FA5}">
                      <a16:colId xmlns:a16="http://schemas.microsoft.com/office/drawing/2014/main" val="3769429722"/>
                    </a:ext>
                  </a:extLst>
                </a:gridCol>
                <a:gridCol w="2241021">
                  <a:extLst>
                    <a:ext uri="{9D8B030D-6E8A-4147-A177-3AD203B41FA5}">
                      <a16:colId xmlns:a16="http://schemas.microsoft.com/office/drawing/2014/main" val="3501589413"/>
                    </a:ext>
                  </a:extLst>
                </a:gridCol>
              </a:tblGrid>
              <a:tr h="266700">
                <a:tc>
                  <a:txBody>
                    <a:bodyPr/>
                    <a:lstStyle/>
                    <a:p>
                      <a:pPr algn="l" fontAlgn="b"/>
                      <a:r>
                        <a:rPr lang="en-US" sz="1600" b="1" i="0" u="none" strike="noStrike">
                          <a:solidFill>
                            <a:srgbClr val="FFFFFF"/>
                          </a:solidFill>
                          <a:effectLst/>
                          <a:latin typeface="Arial" panose="020B0604020202020204" pitchFamily="34" charset="0"/>
                        </a:rPr>
                        <a:t> </a:t>
                      </a:r>
                    </a:p>
                  </a:txBody>
                  <a:tcPr marL="0" marR="0" marT="0" marB="0" anchor="b">
                    <a:lnL>
                      <a:noFill/>
                    </a:lnL>
                    <a:lnR>
                      <a:noFill/>
                    </a:lnR>
                    <a:lnT>
                      <a:noFill/>
                    </a:lnT>
                    <a:lnB>
                      <a:noFill/>
                    </a:lnB>
                    <a:solidFill>
                      <a:srgbClr val="000000"/>
                    </a:solidFill>
                  </a:tcPr>
                </a:tc>
                <a:tc gridSpan="3">
                  <a:txBody>
                    <a:bodyPr/>
                    <a:lstStyle/>
                    <a:p>
                      <a:pPr algn="ctr" fontAlgn="b"/>
                      <a:r>
                        <a:rPr lang="en-US" sz="1600" b="1" i="0" u="none" strike="noStrike">
                          <a:solidFill>
                            <a:srgbClr val="FFFFFF"/>
                          </a:solidFill>
                          <a:effectLst/>
                          <a:latin typeface="Arial" panose="020B0604020202020204" pitchFamily="34" charset="0"/>
                        </a:rPr>
                        <a:t>Population</a:t>
                      </a:r>
                    </a:p>
                  </a:txBody>
                  <a:tcPr marL="0" marR="0" marT="0"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2">
                  <a:txBody>
                    <a:bodyPr/>
                    <a:lstStyle/>
                    <a:p>
                      <a:pPr algn="ctr" fontAlgn="b"/>
                      <a:r>
                        <a:rPr lang="en-US" sz="1600" b="1" i="0" u="none" strike="noStrike">
                          <a:solidFill>
                            <a:srgbClr val="FFFFFF"/>
                          </a:solidFill>
                          <a:effectLst/>
                          <a:latin typeface="Arial" panose="020B0604020202020204" pitchFamily="34" charset="0"/>
                        </a:rPr>
                        <a:t>Income</a:t>
                      </a:r>
                    </a:p>
                  </a:txBody>
                  <a:tcPr marL="0" marR="0" marT="0" marB="0" anchor="b">
                    <a:lnL>
                      <a:noFill/>
                    </a:lnL>
                    <a:lnR>
                      <a:noFill/>
                    </a:lnR>
                    <a:lnT>
                      <a:noFill/>
                    </a:lnT>
                    <a:lnB>
                      <a:noFill/>
                    </a:lnB>
                    <a:solidFill>
                      <a:srgbClr val="000000"/>
                    </a:solidFill>
                  </a:tcPr>
                </a:tc>
                <a:tc hMerge="1">
                  <a:txBody>
                    <a:bodyPr/>
                    <a:lstStyle/>
                    <a:p>
                      <a:endParaRPr lang="en-US"/>
                    </a:p>
                  </a:txBody>
                  <a:tcPr/>
                </a:tc>
                <a:tc>
                  <a:txBody>
                    <a:bodyPr/>
                    <a:lstStyle/>
                    <a:p>
                      <a:pPr algn="l" fontAlgn="b"/>
                      <a:r>
                        <a:rPr lang="en-US" sz="1600" b="1" i="0" u="none" strike="noStrike">
                          <a:solidFill>
                            <a:srgbClr val="FFFFFF"/>
                          </a:solidFill>
                          <a:effectLst/>
                          <a:latin typeface="Arial" panose="020B0604020202020204" pitchFamily="34" charset="0"/>
                        </a:rPr>
                        <a:t>Market</a:t>
                      </a:r>
                    </a:p>
                  </a:txBody>
                  <a:tcPr marL="0" marR="0" marT="0" marB="0" anchor="b">
                    <a:lnL>
                      <a:noFill/>
                    </a:lnL>
                    <a:lnR>
                      <a:noFill/>
                    </a:lnR>
                    <a:lnT>
                      <a:noFill/>
                    </a:lnT>
                    <a:lnB>
                      <a:noFill/>
                    </a:lnB>
                    <a:solidFill>
                      <a:srgbClr val="000000"/>
                    </a:solidFill>
                  </a:tcPr>
                </a:tc>
                <a:extLst>
                  <a:ext uri="{0D108BD9-81ED-4DB2-BD59-A6C34878D82A}">
                    <a16:rowId xmlns:a16="http://schemas.microsoft.com/office/drawing/2014/main" val="1533533128"/>
                  </a:ext>
                </a:extLst>
              </a:tr>
              <a:tr h="266700">
                <a:tc>
                  <a:txBody>
                    <a:bodyPr/>
                    <a:lstStyle/>
                    <a:p>
                      <a:pPr algn="l" fontAlgn="b"/>
                      <a:r>
                        <a:rPr lang="en-US" sz="1600" b="1" i="0" u="none" strike="noStrike">
                          <a:solidFill>
                            <a:srgbClr val="FFFFFF"/>
                          </a:solidFill>
                          <a:effectLst/>
                          <a:latin typeface="Arial" panose="020B0604020202020204" pitchFamily="34" charset="0"/>
                        </a:rPr>
                        <a:t>Classification</a:t>
                      </a:r>
                    </a:p>
                  </a:txBody>
                  <a:tcPr marL="0" marR="0" marT="0" marB="0" anchor="b">
                    <a:lnL>
                      <a:noFill/>
                    </a:lnL>
                    <a:lnR>
                      <a:noFill/>
                    </a:lnR>
                    <a:lnT>
                      <a:noFill/>
                    </a:lnT>
                    <a:lnB>
                      <a:noFill/>
                    </a:lnB>
                    <a:solidFill>
                      <a:srgbClr val="000000"/>
                    </a:solidFill>
                  </a:tcPr>
                </a:tc>
                <a:tc>
                  <a:txBody>
                    <a:bodyPr/>
                    <a:lstStyle/>
                    <a:p>
                      <a:pPr algn="r" fontAlgn="b"/>
                      <a:r>
                        <a:rPr lang="en-US" sz="1600" b="1" i="0" u="none" strike="noStrike">
                          <a:solidFill>
                            <a:srgbClr val="FFFFFF"/>
                          </a:solidFill>
                          <a:effectLst/>
                          <a:latin typeface="Arial" panose="020B0604020202020204" pitchFamily="34" charset="0"/>
                        </a:rPr>
                        <a:t>2015</a:t>
                      </a:r>
                    </a:p>
                  </a:txBody>
                  <a:tcPr marL="0" marR="0" marT="0" marB="0" anchor="b">
                    <a:lnL>
                      <a:noFill/>
                    </a:lnL>
                    <a:lnR>
                      <a:noFill/>
                    </a:lnR>
                    <a:lnT>
                      <a:noFill/>
                    </a:lnT>
                    <a:lnB>
                      <a:noFill/>
                    </a:lnB>
                    <a:solidFill>
                      <a:srgbClr val="000000"/>
                    </a:solidFill>
                  </a:tcPr>
                </a:tc>
                <a:tc>
                  <a:txBody>
                    <a:bodyPr/>
                    <a:lstStyle/>
                    <a:p>
                      <a:pPr algn="r" fontAlgn="b"/>
                      <a:r>
                        <a:rPr lang="en-US" sz="1600" b="1" i="0" u="none" strike="noStrike">
                          <a:solidFill>
                            <a:srgbClr val="FFFFFF"/>
                          </a:solidFill>
                          <a:effectLst/>
                          <a:latin typeface="Arial" panose="020B0604020202020204" pitchFamily="34" charset="0"/>
                        </a:rPr>
                        <a:t>2020</a:t>
                      </a:r>
                    </a:p>
                  </a:txBody>
                  <a:tcPr marL="0" marR="0" marT="0" marB="0" anchor="b">
                    <a:lnL>
                      <a:noFill/>
                    </a:lnL>
                    <a:lnR>
                      <a:noFill/>
                    </a:lnR>
                    <a:lnT>
                      <a:noFill/>
                    </a:lnT>
                    <a:lnB>
                      <a:noFill/>
                    </a:lnB>
                    <a:solidFill>
                      <a:srgbClr val="000000"/>
                    </a:solidFill>
                  </a:tcPr>
                </a:tc>
                <a:tc>
                  <a:txBody>
                    <a:bodyPr/>
                    <a:lstStyle/>
                    <a:p>
                      <a:pPr algn="r" fontAlgn="b"/>
                      <a:r>
                        <a:rPr lang="en-US" sz="1600" b="1" i="0" u="none" strike="noStrike">
                          <a:solidFill>
                            <a:srgbClr val="FFFFFF"/>
                          </a:solidFill>
                          <a:effectLst/>
                          <a:latin typeface="Arial" panose="020B0604020202020204" pitchFamily="34" charset="0"/>
                        </a:rPr>
                        <a:t>2018</a:t>
                      </a:r>
                    </a:p>
                  </a:txBody>
                  <a:tcPr marL="0" marR="0" marT="0" marB="0" anchor="b">
                    <a:lnL>
                      <a:noFill/>
                    </a:lnL>
                    <a:lnR>
                      <a:noFill/>
                    </a:lnR>
                    <a:lnT>
                      <a:noFill/>
                    </a:lnT>
                    <a:lnB>
                      <a:noFill/>
                    </a:lnB>
                    <a:solidFill>
                      <a:srgbClr val="000000"/>
                    </a:solidFill>
                  </a:tcPr>
                </a:tc>
                <a:tc>
                  <a:txBody>
                    <a:bodyPr/>
                    <a:lstStyle/>
                    <a:p>
                      <a:pPr algn="r" fontAlgn="b"/>
                      <a:r>
                        <a:rPr lang="en-US" sz="1600" b="1" i="0" u="none" strike="noStrike">
                          <a:solidFill>
                            <a:srgbClr val="FFFFFF"/>
                          </a:solidFill>
                          <a:effectLst/>
                          <a:latin typeface="Arial" panose="020B0604020202020204" pitchFamily="34" charset="0"/>
                        </a:rPr>
                        <a:t>2010</a:t>
                      </a:r>
                    </a:p>
                  </a:txBody>
                  <a:tcPr marL="0" marR="0" marT="0" marB="0" anchor="b">
                    <a:lnL>
                      <a:noFill/>
                    </a:lnL>
                    <a:lnR>
                      <a:noFill/>
                    </a:lnR>
                    <a:lnT>
                      <a:noFill/>
                    </a:lnT>
                    <a:lnB>
                      <a:noFill/>
                    </a:lnB>
                    <a:solidFill>
                      <a:srgbClr val="000000"/>
                    </a:solidFill>
                  </a:tcPr>
                </a:tc>
                <a:tc>
                  <a:txBody>
                    <a:bodyPr/>
                    <a:lstStyle/>
                    <a:p>
                      <a:pPr algn="r" fontAlgn="b"/>
                      <a:r>
                        <a:rPr lang="en-US" sz="1600" b="1" i="0" u="none" strike="noStrike">
                          <a:solidFill>
                            <a:srgbClr val="FFFFFF"/>
                          </a:solidFill>
                          <a:effectLst/>
                          <a:latin typeface="Arial" panose="020B0604020202020204" pitchFamily="34" charset="0"/>
                        </a:rPr>
                        <a:t>2018</a:t>
                      </a:r>
                    </a:p>
                  </a:txBody>
                  <a:tcPr marL="0" marR="0" marT="0" marB="0" anchor="b">
                    <a:lnL>
                      <a:noFill/>
                    </a:lnL>
                    <a:lnR>
                      <a:noFill/>
                    </a:lnR>
                    <a:lnT>
                      <a:noFill/>
                    </a:lnT>
                    <a:lnB>
                      <a:noFill/>
                    </a:lnB>
                    <a:solidFill>
                      <a:srgbClr val="000000"/>
                    </a:solidFill>
                  </a:tcPr>
                </a:tc>
                <a:tc>
                  <a:txBody>
                    <a:bodyPr/>
                    <a:lstStyle/>
                    <a:p>
                      <a:pPr algn="l" fontAlgn="b"/>
                      <a:r>
                        <a:rPr lang="en-US" sz="1600" b="1" i="0" u="none" strike="noStrike">
                          <a:solidFill>
                            <a:srgbClr val="FFFFFF"/>
                          </a:solidFill>
                          <a:effectLst/>
                          <a:latin typeface="Arial" panose="020B0604020202020204" pitchFamily="34" charset="0"/>
                        </a:rPr>
                        <a:t>Total</a:t>
                      </a:r>
                    </a:p>
                  </a:txBody>
                  <a:tcPr marL="0" marR="0" marT="0" marB="0" anchor="b">
                    <a:lnL>
                      <a:noFill/>
                    </a:lnL>
                    <a:lnR>
                      <a:noFill/>
                    </a:lnR>
                    <a:lnT>
                      <a:noFill/>
                    </a:lnT>
                    <a:lnB>
                      <a:noFill/>
                    </a:lnB>
                    <a:solidFill>
                      <a:srgbClr val="000000"/>
                    </a:solidFill>
                  </a:tcPr>
                </a:tc>
                <a:extLst>
                  <a:ext uri="{0D108BD9-81ED-4DB2-BD59-A6C34878D82A}">
                    <a16:rowId xmlns:a16="http://schemas.microsoft.com/office/drawing/2014/main" val="550938065"/>
                  </a:ext>
                </a:extLst>
              </a:tr>
              <a:tr h="259080">
                <a:tc>
                  <a:txBody>
                    <a:bodyPr/>
                    <a:lstStyle/>
                    <a:p>
                      <a:pPr algn="l" fontAlgn="b"/>
                      <a:r>
                        <a:rPr lang="en-US" sz="1600" b="0" i="0" u="none" strike="noStrike">
                          <a:solidFill>
                            <a:srgbClr val="000000"/>
                          </a:solidFill>
                          <a:effectLst/>
                          <a:latin typeface="Arial" panose="020B0604020202020204" pitchFamily="34" charset="0"/>
                        </a:rPr>
                        <a:t>Aged 21 to 64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184,524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192,048</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189,039</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$31,524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$33,879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   6,404,419,887 </a:t>
                      </a:r>
                    </a:p>
                  </a:txBody>
                  <a:tcPr marL="0" marR="0" marT="0" marB="0" anchor="b">
                    <a:lnL>
                      <a:noFill/>
                    </a:lnL>
                    <a:lnR>
                      <a:noFill/>
                    </a:lnR>
                    <a:lnT>
                      <a:noFill/>
                    </a:lnT>
                    <a:lnB>
                      <a:noFill/>
                    </a:lnB>
                  </a:tcPr>
                </a:tc>
                <a:extLst>
                  <a:ext uri="{0D108BD9-81ED-4DB2-BD59-A6C34878D82A}">
                    <a16:rowId xmlns:a16="http://schemas.microsoft.com/office/drawing/2014/main" val="3021965561"/>
                  </a:ext>
                </a:extLst>
              </a:tr>
              <a:tr h="259080">
                <a:tc>
                  <a:txBody>
                    <a:bodyPr/>
                    <a:lstStyle/>
                    <a:p>
                      <a:pPr algn="l" fontAlgn="b"/>
                      <a:r>
                        <a:rPr lang="en-US" sz="1600" b="0" i="0" u="none" strike="noStrike">
                          <a:solidFill>
                            <a:srgbClr val="000000"/>
                          </a:solidFill>
                          <a:effectLst/>
                          <a:latin typeface="Arial" panose="020B0604020202020204" pitchFamily="34" charset="0"/>
                        </a:rPr>
                        <a:t>With a disability</a:t>
                      </a:r>
                    </a:p>
                  </a:txBody>
                  <a:tcPr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30,881</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32,349</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31,762</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$23,532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$25,593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      </a:t>
                      </a:r>
                      <a:r>
                        <a:rPr lang="en-US" sz="1600" b="1" i="0" u="none" strike="noStrike">
                          <a:solidFill>
                            <a:srgbClr val="000000"/>
                          </a:solidFill>
                          <a:effectLst/>
                          <a:latin typeface="Arial" panose="020B0604020202020204" pitchFamily="34" charset="0"/>
                        </a:rPr>
                        <a:t>812,883,922 </a:t>
                      </a:r>
                    </a:p>
                  </a:txBody>
                  <a:tcPr marL="0" marR="0" marT="0" marB="0" anchor="b">
                    <a:lnL>
                      <a:noFill/>
                    </a:lnL>
                    <a:lnR>
                      <a:noFill/>
                    </a:lnR>
                    <a:lnT>
                      <a:noFill/>
                    </a:lnT>
                    <a:lnB>
                      <a:noFill/>
                    </a:lnB>
                  </a:tcPr>
                </a:tc>
                <a:extLst>
                  <a:ext uri="{0D108BD9-81ED-4DB2-BD59-A6C34878D82A}">
                    <a16:rowId xmlns:a16="http://schemas.microsoft.com/office/drawing/2014/main" val="2267095702"/>
                  </a:ext>
                </a:extLst>
              </a:tr>
              <a:tr h="259080">
                <a:tc>
                  <a:txBody>
                    <a:bodyPr/>
                    <a:lstStyle/>
                    <a:p>
                      <a:pPr algn="l" fontAlgn="b"/>
                      <a:r>
                        <a:rPr lang="en-US" sz="1600" b="0" i="0" u="none" strike="noStrike">
                          <a:solidFill>
                            <a:srgbClr val="000000"/>
                          </a:solidFill>
                          <a:effectLst/>
                          <a:latin typeface="Arial" panose="020B0604020202020204" pitchFamily="34" charset="0"/>
                        </a:rPr>
                        <a:t>With a severe disability</a:t>
                      </a:r>
                    </a:p>
                  </a:txBody>
                  <a:tcPr marL="18288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22,001</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23,860</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23,116</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$18,924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$20,582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      475,773,417 </a:t>
                      </a:r>
                    </a:p>
                  </a:txBody>
                  <a:tcPr marL="0" marR="0" marT="0" marB="0" anchor="b">
                    <a:lnL>
                      <a:noFill/>
                    </a:lnL>
                    <a:lnR>
                      <a:noFill/>
                    </a:lnR>
                    <a:lnT>
                      <a:noFill/>
                    </a:lnT>
                    <a:lnB>
                      <a:noFill/>
                    </a:lnB>
                  </a:tcPr>
                </a:tc>
                <a:extLst>
                  <a:ext uri="{0D108BD9-81ED-4DB2-BD59-A6C34878D82A}">
                    <a16:rowId xmlns:a16="http://schemas.microsoft.com/office/drawing/2014/main" val="1260032937"/>
                  </a:ext>
                </a:extLst>
              </a:tr>
              <a:tr h="259080">
                <a:tc>
                  <a:txBody>
                    <a:bodyPr/>
                    <a:lstStyle/>
                    <a:p>
                      <a:pPr algn="l" fontAlgn="b"/>
                      <a:r>
                        <a:rPr lang="en-US" sz="1600" b="0" i="0" u="none" strike="noStrike">
                          <a:solidFill>
                            <a:srgbClr val="000000"/>
                          </a:solidFill>
                          <a:effectLst/>
                          <a:latin typeface="Arial" panose="020B0604020202020204" pitchFamily="34" charset="0"/>
                        </a:rPr>
                        <a:t>No disability</a:t>
                      </a:r>
                    </a:p>
                  </a:txBody>
                  <a:tcPr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153,645</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159,704</a:t>
                      </a:r>
                    </a:p>
                  </a:txBody>
                  <a:tcPr marL="0" marR="0" marT="0" marB="0" anchor="b">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157,281</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$32,688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$35,551 </a:t>
                      </a: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Arial" panose="020B0604020202020204" pitchFamily="34" charset="0"/>
                        </a:rPr>
                        <a:t> $   5,591,535,965 </a:t>
                      </a:r>
                    </a:p>
                  </a:txBody>
                  <a:tcPr marL="0" marR="0" marT="0" marB="0" anchor="b">
                    <a:lnL>
                      <a:noFill/>
                    </a:lnL>
                    <a:lnR>
                      <a:noFill/>
                    </a:lnR>
                    <a:lnT>
                      <a:noFill/>
                    </a:lnT>
                    <a:lnB>
                      <a:noFill/>
                    </a:lnB>
                  </a:tcPr>
                </a:tc>
                <a:extLst>
                  <a:ext uri="{0D108BD9-81ED-4DB2-BD59-A6C34878D82A}">
                    <a16:rowId xmlns:a16="http://schemas.microsoft.com/office/drawing/2014/main" val="1186912421"/>
                  </a:ext>
                </a:extLst>
              </a:tr>
            </a:tbl>
          </a:graphicData>
        </a:graphic>
      </p:graphicFrame>
      <p:sp>
        <p:nvSpPr>
          <p:cNvPr id="11" name="Content Placeholder 2"/>
          <p:cNvSpPr txBox="1">
            <a:spLocks/>
          </p:cNvSpPr>
          <p:nvPr/>
        </p:nvSpPr>
        <p:spPr>
          <a:xfrm>
            <a:off x="838200" y="3307743"/>
            <a:ext cx="10515600" cy="3178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359EC"/>
              </a:buClr>
              <a:buFont typeface="Arial"/>
              <a:buChar char="•"/>
              <a:defRPr sz="2800" b="0" i="0" kern="1200">
                <a:solidFill>
                  <a:srgbClr val="595959"/>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a:buChar char="•"/>
              <a:defRPr sz="2400" b="0" i="0" kern="1200">
                <a:solidFill>
                  <a:srgbClr val="595959"/>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a:buChar char="•"/>
              <a:defRPr sz="2000" b="0" i="0" kern="1200">
                <a:solidFill>
                  <a:srgbClr val="595959"/>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a:solidFill>
                  <a:srgbClr val="000000"/>
                </a:solidFill>
              </a:rPr>
              <a:t>Picked the 21 to 64 demographic as it tends where markets focus</a:t>
            </a:r>
          </a:p>
          <a:p>
            <a:r>
              <a:rPr lang="en-US" sz="2000">
                <a:solidFill>
                  <a:srgbClr val="000000"/>
                </a:solidFill>
              </a:rPr>
              <a:t>Segmenting for all age groups over 21 would be an interesting secondary study</a:t>
            </a:r>
          </a:p>
          <a:p>
            <a:r>
              <a:rPr lang="en-US" sz="2000">
                <a:solidFill>
                  <a:srgbClr val="000000"/>
                </a:solidFill>
              </a:rPr>
              <a:t>People under 21 likely to have spending drive by parents or care givers</a:t>
            </a:r>
          </a:p>
          <a:p>
            <a:r>
              <a:rPr lang="en-US" sz="2000">
                <a:solidFill>
                  <a:srgbClr val="000000"/>
                </a:solidFill>
              </a:rPr>
              <a:t>The numbers</a:t>
            </a:r>
          </a:p>
          <a:p>
            <a:pPr lvl="1">
              <a:spcBef>
                <a:spcPts val="1000"/>
              </a:spcBef>
            </a:pPr>
            <a:r>
              <a:rPr lang="en-US" sz="1800">
                <a:solidFill>
                  <a:srgbClr val="000000"/>
                </a:solidFill>
              </a:rPr>
              <a:t>All people with disabilities aged 21 to 64 represent a total market of 812 billion dollars</a:t>
            </a:r>
          </a:p>
          <a:p>
            <a:pPr lvl="1">
              <a:spcBef>
                <a:spcPts val="1000"/>
              </a:spcBef>
            </a:pPr>
            <a:r>
              <a:rPr lang="en-US" sz="1800">
                <a:solidFill>
                  <a:srgbClr val="000000"/>
                </a:solidFill>
              </a:rPr>
              <a:t>That is roughly 12.7% of that market segment</a:t>
            </a:r>
          </a:p>
          <a:p>
            <a:pPr lvl="1">
              <a:spcBef>
                <a:spcPts val="1000"/>
              </a:spcBef>
            </a:pPr>
            <a:r>
              <a:rPr lang="en-US" sz="1800">
                <a:solidFill>
                  <a:srgbClr val="000000"/>
                </a:solidFill>
              </a:rPr>
              <a:t>People with severe disabilities aged 21 to 64 represent a total market of 475 billion dollars</a:t>
            </a:r>
          </a:p>
          <a:p>
            <a:pPr lvl="1">
              <a:spcBef>
                <a:spcPts val="1000"/>
              </a:spcBef>
            </a:pPr>
            <a:r>
              <a:rPr lang="en-US" sz="1800">
                <a:solidFill>
                  <a:srgbClr val="000000"/>
                </a:solidFill>
              </a:rPr>
              <a:t>That is roughly 7.4% of that market segment</a:t>
            </a:r>
          </a:p>
        </p:txBody>
      </p:sp>
      <p:sp>
        <p:nvSpPr>
          <p:cNvPr id="6" name="Slide Number Placeholder 5">
            <a:extLst>
              <a:ext uri="{FF2B5EF4-FFF2-40B4-BE49-F238E27FC236}">
                <a16:creationId xmlns:a16="http://schemas.microsoft.com/office/drawing/2014/main" id="{DDA18F53-4762-5C44-BB5F-AC48733A391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15</a:t>
            </a:fld>
            <a:endParaRPr lang="en-US"/>
          </a:p>
        </p:txBody>
      </p:sp>
      <p:sp>
        <p:nvSpPr>
          <p:cNvPr id="7" name="Footer Placeholder 3">
            <a:extLst>
              <a:ext uri="{FF2B5EF4-FFF2-40B4-BE49-F238E27FC236}">
                <a16:creationId xmlns:a16="http://schemas.microsoft.com/office/drawing/2014/main" id="{054077F6-563A-4043-8338-099E9F9A23B1}"/>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126152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Accessibility Impact Behavior?</a:t>
            </a:r>
          </a:p>
        </p:txBody>
      </p:sp>
      <p:sp>
        <p:nvSpPr>
          <p:cNvPr id="9" name="Subtitle 8" hidden="1"/>
          <p:cNvSpPr>
            <a:spLocks noGrp="1"/>
          </p:cNvSpPr>
          <p:nvPr>
            <p:ph type="subTitle" idx="10"/>
          </p:nvPr>
        </p:nvSpPr>
        <p:spPr/>
        <p:txBody>
          <a:bodyPr>
            <a:normAutofit fontScale="92500" lnSpcReduction="10000"/>
          </a:bodyPr>
          <a:lstStyle/>
          <a:p>
            <a:endParaRPr lang="en-US"/>
          </a:p>
        </p:txBody>
      </p:sp>
      <p:sp>
        <p:nvSpPr>
          <p:cNvPr id="8" name="Content Placeholder 7"/>
          <p:cNvSpPr>
            <a:spLocks noGrp="1"/>
          </p:cNvSpPr>
          <p:nvPr>
            <p:ph idx="1"/>
          </p:nvPr>
        </p:nvSpPr>
        <p:spPr/>
        <p:txBody>
          <a:bodyPr>
            <a:noAutofit/>
          </a:bodyPr>
          <a:lstStyle/>
          <a:p>
            <a:pPr marL="0" indent="0">
              <a:lnSpc>
                <a:spcPct val="100000"/>
              </a:lnSpc>
              <a:buNone/>
            </a:pPr>
            <a:r>
              <a:rPr lang="en-US" sz="2200" b="1"/>
              <a:t>What happens when it is inaccessible:</a:t>
            </a:r>
          </a:p>
          <a:p>
            <a:pPr marL="228600" lvl="1"/>
            <a:r>
              <a:rPr lang="en-US" sz="1800"/>
              <a:t>75% of disabled shoppers ‘walked away’ from a business because of poor customer care and lack of understanding of their needs</a:t>
            </a:r>
          </a:p>
          <a:p>
            <a:pPr marL="228600" lvl="1"/>
            <a:r>
              <a:rPr lang="en-US" sz="1800"/>
              <a:t>71% of disabled people ‘click away’ from a website which presents access barriers</a:t>
            </a:r>
          </a:p>
          <a:p>
            <a:pPr marL="228600" lvl="1"/>
            <a:r>
              <a:rPr lang="en-US" sz="1800"/>
              <a:t>93% of disabled users who came across a website with access barriers did not bother to contact the Helpline.</a:t>
            </a:r>
          </a:p>
          <a:p>
            <a:pPr marL="0" indent="0">
              <a:lnSpc>
                <a:spcPct val="100000"/>
              </a:lnSpc>
              <a:buNone/>
            </a:pPr>
            <a:r>
              <a:rPr lang="en-US" sz="2200" b="1"/>
              <a:t>Preference:</a:t>
            </a:r>
            <a:r>
              <a:rPr lang="en-US" sz="2200"/>
              <a:t> </a:t>
            </a:r>
          </a:p>
          <a:p>
            <a:pPr marL="228600" lvl="1"/>
            <a:r>
              <a:rPr lang="en-US" sz="1800"/>
              <a:t>85% of participants with access needs preferred to limit their shopping to sites which they know are accessible</a:t>
            </a:r>
          </a:p>
          <a:p>
            <a:pPr marL="228600" lvl="1"/>
            <a:r>
              <a:rPr lang="en-US" sz="1800"/>
              <a:t>81% of participants with access needs have chosen to pay more for a product from an accessible website rather than buy the same product from a website that was less accessible.</a:t>
            </a:r>
          </a:p>
          <a:p>
            <a:pPr marL="228600" lvl="1"/>
            <a:r>
              <a:rPr lang="en-US" sz="1800"/>
              <a:t>82% of participants with access needs said they would spend more if websites were more accessible.</a:t>
            </a:r>
            <a:endParaRPr lang="en-US" sz="2200"/>
          </a:p>
        </p:txBody>
      </p:sp>
      <p:sp>
        <p:nvSpPr>
          <p:cNvPr id="10" name="Rectangle 9">
            <a:extLst>
              <a:ext uri="{FF2B5EF4-FFF2-40B4-BE49-F238E27FC236}">
                <a16:creationId xmlns:a16="http://schemas.microsoft.com/office/drawing/2014/main" id="{0F2B04B3-22A0-0D49-B763-2884301F0855}"/>
              </a:ext>
            </a:extLst>
          </p:cNvPr>
          <p:cNvSpPr/>
          <p:nvPr/>
        </p:nvSpPr>
        <p:spPr>
          <a:xfrm>
            <a:off x="8001000" y="5723876"/>
            <a:ext cx="3425757" cy="461665"/>
          </a:xfrm>
          <a:prstGeom prst="rect">
            <a:avLst/>
          </a:prstGeom>
        </p:spPr>
        <p:txBody>
          <a:bodyPr wrap="square">
            <a:spAutoFit/>
          </a:bodyPr>
          <a:lstStyle/>
          <a:p>
            <a:pPr marL="12700"/>
            <a:endParaRPr lang="en-US" sz="1200">
              <a:solidFill>
                <a:srgbClr val="000000"/>
              </a:solidFill>
              <a:latin typeface="Arial" panose="020B0604020202020204" pitchFamily="34" charset="0"/>
              <a:cs typeface="Arial" panose="020B0604020202020204" pitchFamily="34" charset="0"/>
            </a:endParaRPr>
          </a:p>
          <a:p>
            <a:pPr marL="12700" lvl="1" algn="r">
              <a:buNone/>
            </a:pPr>
            <a:r>
              <a:rPr lang="en-US" sz="1200" i="1">
                <a:solidFill>
                  <a:srgbClr val="000000"/>
                </a:solidFill>
                <a:latin typeface="Arial" panose="020B0604020202020204" pitchFamily="34" charset="0"/>
                <a:cs typeface="Arial" panose="020B0604020202020204" pitchFamily="34" charset="0"/>
              </a:rPr>
              <a:t>Source: The Click-Away Pound Report 2016 </a:t>
            </a:r>
          </a:p>
        </p:txBody>
      </p:sp>
      <p:sp>
        <p:nvSpPr>
          <p:cNvPr id="5" name="Slide Number Placeholder 5">
            <a:extLst>
              <a:ext uri="{FF2B5EF4-FFF2-40B4-BE49-F238E27FC236}">
                <a16:creationId xmlns:a16="http://schemas.microsoft.com/office/drawing/2014/main" id="{DEE1D18C-94EE-5B4A-AD7C-F2FE7AB9A91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16</a:t>
            </a:fld>
            <a:endParaRPr lang="en-US"/>
          </a:p>
        </p:txBody>
      </p:sp>
      <p:sp>
        <p:nvSpPr>
          <p:cNvPr id="6" name="Footer Placeholder 3">
            <a:extLst>
              <a:ext uri="{FF2B5EF4-FFF2-40B4-BE49-F238E27FC236}">
                <a16:creationId xmlns:a16="http://schemas.microsoft.com/office/drawing/2014/main" id="{343DEAA7-46BE-274F-9CE0-654700EDFA42}"/>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143595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126"/>
            <a:ext cx="11006138" cy="637198"/>
          </a:xfrm>
        </p:spPr>
        <p:txBody>
          <a:bodyPr/>
          <a:lstStyle/>
          <a:p>
            <a:r>
              <a:rPr lang="en-US"/>
              <a:t>Does Accessibility Impact Behavior? (2)</a:t>
            </a:r>
          </a:p>
        </p:txBody>
      </p:sp>
      <p:sp>
        <p:nvSpPr>
          <p:cNvPr id="10" name="Subtitle 9" hidden="1"/>
          <p:cNvSpPr>
            <a:spLocks noGrp="1"/>
          </p:cNvSpPr>
          <p:nvPr>
            <p:ph type="subTitle" idx="10"/>
          </p:nvPr>
        </p:nvSpPr>
        <p:spPr/>
        <p:txBody>
          <a:bodyPr>
            <a:normAutofit fontScale="92500" lnSpcReduction="10000"/>
          </a:bodyPr>
          <a:lstStyle/>
          <a:p>
            <a:endParaRPr lang="en-US"/>
          </a:p>
        </p:txBody>
      </p:sp>
      <p:graphicFrame>
        <p:nvGraphicFramePr>
          <p:cNvPr id="3" name="Table 2" descr="Web Retail dollars and percentage by Classification">
            <a:extLst>
              <a:ext uri="{FF2B5EF4-FFF2-40B4-BE49-F238E27FC236}">
                <a16:creationId xmlns:a16="http://schemas.microsoft.com/office/drawing/2014/main" id="{C08DA6FA-E3CC-4113-8EC9-E6FB6EF04666}"/>
              </a:ext>
            </a:extLst>
          </p:cNvPr>
          <p:cNvGraphicFramePr>
            <a:graphicFrameLocks noGrp="1"/>
          </p:cNvGraphicFramePr>
          <p:nvPr>
            <p:extLst>
              <p:ext uri="{D42A27DB-BD31-4B8C-83A1-F6EECF244321}">
                <p14:modId xmlns:p14="http://schemas.microsoft.com/office/powerpoint/2010/main" val="2147891197"/>
              </p:ext>
            </p:extLst>
          </p:nvPr>
        </p:nvGraphicFramePr>
        <p:xfrm>
          <a:off x="1301857" y="1672562"/>
          <a:ext cx="9407471" cy="1367433"/>
        </p:xfrm>
        <a:graphic>
          <a:graphicData uri="http://schemas.openxmlformats.org/drawingml/2006/table">
            <a:tbl>
              <a:tblPr firstRow="1"/>
              <a:tblGrid>
                <a:gridCol w="3929923">
                  <a:extLst>
                    <a:ext uri="{9D8B030D-6E8A-4147-A177-3AD203B41FA5}">
                      <a16:colId xmlns:a16="http://schemas.microsoft.com/office/drawing/2014/main" val="4044215296"/>
                    </a:ext>
                  </a:extLst>
                </a:gridCol>
                <a:gridCol w="2069296">
                  <a:extLst>
                    <a:ext uri="{9D8B030D-6E8A-4147-A177-3AD203B41FA5}">
                      <a16:colId xmlns:a16="http://schemas.microsoft.com/office/drawing/2014/main" val="4266894604"/>
                    </a:ext>
                  </a:extLst>
                </a:gridCol>
                <a:gridCol w="921619">
                  <a:extLst>
                    <a:ext uri="{9D8B030D-6E8A-4147-A177-3AD203B41FA5}">
                      <a16:colId xmlns:a16="http://schemas.microsoft.com/office/drawing/2014/main" val="2298290121"/>
                    </a:ext>
                  </a:extLst>
                </a:gridCol>
                <a:gridCol w="2486633">
                  <a:extLst>
                    <a:ext uri="{9D8B030D-6E8A-4147-A177-3AD203B41FA5}">
                      <a16:colId xmlns:a16="http://schemas.microsoft.com/office/drawing/2014/main" val="1611974658"/>
                    </a:ext>
                  </a:extLst>
                </a:gridCol>
              </a:tblGrid>
              <a:tr h="266700">
                <a:tc>
                  <a:txBody>
                    <a:bodyPr/>
                    <a:lstStyle/>
                    <a:p>
                      <a:pPr algn="ctr" fontAlgn="b"/>
                      <a:r>
                        <a:rPr lang="en-US" sz="1600" b="1" i="0" u="none" strike="noStrike">
                          <a:solidFill>
                            <a:srgbClr val="FFFFFF"/>
                          </a:solidFill>
                          <a:effectLst/>
                          <a:latin typeface="Arial" panose="020B0604020202020204" pitchFamily="34" charset="0"/>
                        </a:rPr>
                        <a:t>Classification</a:t>
                      </a:r>
                    </a:p>
                  </a:txBody>
                  <a:tcPr marL="0" marR="0" marT="0" marB="0" anchor="ctr">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Arial" panose="020B0604020202020204" pitchFamily="34" charset="0"/>
                        </a:rPr>
                        <a:t>Web Retail</a:t>
                      </a:r>
                    </a:p>
                  </a:txBody>
                  <a:tcPr marL="0" marR="0" marT="0" marB="0" anchor="ctr">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Arial" panose="020B0604020202020204" pitchFamily="34" charset="0"/>
                        </a:rPr>
                        <a:t>%</a:t>
                      </a:r>
                    </a:p>
                  </a:txBody>
                  <a:tcPr marL="0" marR="0" marT="0" marB="0" anchor="ctr">
                    <a:lnL>
                      <a:noFill/>
                    </a:lnL>
                    <a:lnR>
                      <a:noFill/>
                    </a:lnR>
                    <a:lnT>
                      <a:noFill/>
                    </a:lnT>
                    <a:lnB>
                      <a:noFill/>
                    </a:lnB>
                    <a:solidFill>
                      <a:srgbClr val="000000"/>
                    </a:solidFill>
                  </a:tcPr>
                </a:tc>
                <a:tc>
                  <a:txBody>
                    <a:bodyPr/>
                    <a:lstStyle/>
                    <a:p>
                      <a:pPr algn="ctr" fontAlgn="b"/>
                      <a:r>
                        <a:rPr lang="en-US" sz="1600" b="1" i="0" u="none" strike="noStrike">
                          <a:solidFill>
                            <a:srgbClr val="FFFFFF"/>
                          </a:solidFill>
                          <a:effectLst/>
                          <a:latin typeface="Arial" panose="020B0604020202020204" pitchFamily="34" charset="0"/>
                        </a:rPr>
                        <a:t>Access Impacted</a:t>
                      </a:r>
                    </a:p>
                  </a:txBody>
                  <a:tcPr marL="0" marR="0" marT="0" marB="0" anchor="ctr">
                    <a:lnL>
                      <a:noFill/>
                    </a:lnL>
                    <a:lnR>
                      <a:noFill/>
                    </a:lnR>
                    <a:lnT>
                      <a:noFill/>
                    </a:lnT>
                    <a:lnB>
                      <a:noFill/>
                    </a:lnB>
                    <a:solidFill>
                      <a:srgbClr val="000000"/>
                    </a:solidFill>
                  </a:tcPr>
                </a:tc>
                <a:extLst>
                  <a:ext uri="{0D108BD9-81ED-4DB2-BD59-A6C34878D82A}">
                    <a16:rowId xmlns:a16="http://schemas.microsoft.com/office/drawing/2014/main" val="3395452928"/>
                  </a:ext>
                </a:extLst>
              </a:tr>
              <a:tr h="323493">
                <a:tc>
                  <a:txBody>
                    <a:bodyPr/>
                    <a:lstStyle/>
                    <a:p>
                      <a:pPr algn="ctr" fontAlgn="b"/>
                      <a:r>
                        <a:rPr lang="en-US" sz="1600" b="0" i="0" u="none" strike="noStrike">
                          <a:solidFill>
                            <a:srgbClr val="000000"/>
                          </a:solidFill>
                          <a:effectLst/>
                          <a:latin typeface="Arial" panose="020B0604020202020204" pitchFamily="34" charset="0"/>
                        </a:rPr>
                        <a:t>Aged 21 to 64</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$717,295,027 </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11.2%</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      717,295,027 </a:t>
                      </a:r>
                    </a:p>
                  </a:txBody>
                  <a:tcPr marL="0" marR="0" marT="0" marB="0" anchor="ctr">
                    <a:lnL>
                      <a:noFill/>
                    </a:lnL>
                    <a:lnR>
                      <a:noFill/>
                    </a:lnR>
                    <a:lnT>
                      <a:noFill/>
                    </a:lnT>
                    <a:lnB>
                      <a:noFill/>
                    </a:lnB>
                  </a:tcPr>
                </a:tc>
                <a:extLst>
                  <a:ext uri="{0D108BD9-81ED-4DB2-BD59-A6C34878D82A}">
                    <a16:rowId xmlns:a16="http://schemas.microsoft.com/office/drawing/2014/main" val="2936726988"/>
                  </a:ext>
                </a:extLst>
              </a:tr>
              <a:tr h="259080">
                <a:tc>
                  <a:txBody>
                    <a:bodyPr/>
                    <a:lstStyle/>
                    <a:p>
                      <a:pPr algn="ctr" fontAlgn="b"/>
                      <a:r>
                        <a:rPr lang="en-US" sz="1600" b="0" i="0" u="none" strike="noStrike">
                          <a:solidFill>
                            <a:srgbClr val="000000"/>
                          </a:solidFill>
                          <a:effectLst/>
                          <a:latin typeface="Arial" panose="020B0604020202020204" pitchFamily="34" charset="0"/>
                        </a:rPr>
                        <a:t>With a disability</a:t>
                      </a:r>
                    </a:p>
                  </a:txBody>
                  <a:tcPr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  91,042,999 </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1.4%</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       </a:t>
                      </a:r>
                      <a:r>
                        <a:rPr lang="en-US" sz="1600" b="1" i="0" u="none" strike="noStrike">
                          <a:solidFill>
                            <a:srgbClr val="000000"/>
                          </a:solidFill>
                          <a:effectLst/>
                          <a:latin typeface="Arial" panose="020B0604020202020204" pitchFamily="34" charset="0"/>
                        </a:rPr>
                        <a:t>64,640,529 </a:t>
                      </a:r>
                    </a:p>
                  </a:txBody>
                  <a:tcPr marL="0" marR="0" marT="0" marB="0" anchor="ctr">
                    <a:lnL>
                      <a:noFill/>
                    </a:lnL>
                    <a:lnR>
                      <a:noFill/>
                    </a:lnR>
                    <a:lnT>
                      <a:noFill/>
                    </a:lnT>
                    <a:lnB>
                      <a:noFill/>
                    </a:lnB>
                  </a:tcPr>
                </a:tc>
                <a:extLst>
                  <a:ext uri="{0D108BD9-81ED-4DB2-BD59-A6C34878D82A}">
                    <a16:rowId xmlns:a16="http://schemas.microsoft.com/office/drawing/2014/main" val="298814838"/>
                  </a:ext>
                </a:extLst>
              </a:tr>
              <a:tr h="259080">
                <a:tc>
                  <a:txBody>
                    <a:bodyPr/>
                    <a:lstStyle/>
                    <a:p>
                      <a:pPr algn="ctr" fontAlgn="b"/>
                      <a:r>
                        <a:rPr lang="en-US" sz="1600" b="0" i="0" u="none" strike="noStrike">
                          <a:solidFill>
                            <a:srgbClr val="000000"/>
                          </a:solidFill>
                          <a:effectLst/>
                          <a:latin typeface="Arial" panose="020B0604020202020204" pitchFamily="34" charset="0"/>
                        </a:rPr>
                        <a:t>With a severe disability</a:t>
                      </a:r>
                    </a:p>
                  </a:txBody>
                  <a:tcPr marL="18288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  53,286,623 </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0.8%</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       53,286,623 </a:t>
                      </a:r>
                    </a:p>
                  </a:txBody>
                  <a:tcPr marL="0" marR="0" marT="0" marB="0" anchor="ctr">
                    <a:lnL>
                      <a:noFill/>
                    </a:lnL>
                    <a:lnR>
                      <a:noFill/>
                    </a:lnR>
                    <a:lnT>
                      <a:noFill/>
                    </a:lnT>
                    <a:lnB>
                      <a:noFill/>
                    </a:lnB>
                  </a:tcPr>
                </a:tc>
                <a:extLst>
                  <a:ext uri="{0D108BD9-81ED-4DB2-BD59-A6C34878D82A}">
                    <a16:rowId xmlns:a16="http://schemas.microsoft.com/office/drawing/2014/main" val="614053844"/>
                  </a:ext>
                </a:extLst>
              </a:tr>
              <a:tr h="259080">
                <a:tc>
                  <a:txBody>
                    <a:bodyPr/>
                    <a:lstStyle/>
                    <a:p>
                      <a:pPr algn="ctr" fontAlgn="b"/>
                      <a:r>
                        <a:rPr lang="en-US" sz="1600" b="0" i="0" u="none" strike="noStrike">
                          <a:solidFill>
                            <a:srgbClr val="000000"/>
                          </a:solidFill>
                          <a:effectLst/>
                          <a:latin typeface="Arial" panose="020B0604020202020204" pitchFamily="34" charset="0"/>
                        </a:rPr>
                        <a:t>No disability</a:t>
                      </a:r>
                    </a:p>
                  </a:txBody>
                  <a:tcPr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$626,252,028 </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9.8%</a:t>
                      </a:r>
                    </a:p>
                  </a:txBody>
                  <a:tcPr marL="0" marR="0" marT="0" marB="0" anchor="ctr">
                    <a:lnL>
                      <a:noFill/>
                    </a:lnL>
                    <a:lnR>
                      <a:noFill/>
                    </a:lnR>
                    <a:lnT>
                      <a:noFill/>
                    </a:lnT>
                    <a:lnB>
                      <a:noFill/>
                    </a:lnB>
                  </a:tcPr>
                </a:tc>
                <a:tc>
                  <a:txBody>
                    <a:bodyPr/>
                    <a:lstStyle/>
                    <a:p>
                      <a:pPr algn="ctr" fontAlgn="b"/>
                      <a:r>
                        <a:rPr lang="en-US" sz="1600" b="0" i="0" u="none" strike="noStrike">
                          <a:solidFill>
                            <a:srgbClr val="000000"/>
                          </a:solidFill>
                          <a:effectLst/>
                          <a:latin typeface="Arial" panose="020B0604020202020204" pitchFamily="34" charset="0"/>
                        </a:rPr>
                        <a:t> $      626,252,028 </a:t>
                      </a:r>
                    </a:p>
                  </a:txBody>
                  <a:tcPr marL="0" marR="0" marT="0" marB="0" anchor="ctr">
                    <a:lnL>
                      <a:noFill/>
                    </a:lnL>
                    <a:lnR>
                      <a:noFill/>
                    </a:lnR>
                    <a:lnT>
                      <a:noFill/>
                    </a:lnT>
                    <a:lnB>
                      <a:noFill/>
                    </a:lnB>
                  </a:tcPr>
                </a:tc>
                <a:extLst>
                  <a:ext uri="{0D108BD9-81ED-4DB2-BD59-A6C34878D82A}">
                    <a16:rowId xmlns:a16="http://schemas.microsoft.com/office/drawing/2014/main" val="708945865"/>
                  </a:ext>
                </a:extLst>
              </a:tr>
            </a:tbl>
          </a:graphicData>
        </a:graphic>
      </p:graphicFrame>
      <p:sp>
        <p:nvSpPr>
          <p:cNvPr id="11" name="Content Placeholder 2"/>
          <p:cNvSpPr txBox="1">
            <a:spLocks/>
          </p:cNvSpPr>
          <p:nvPr/>
        </p:nvSpPr>
        <p:spPr>
          <a:xfrm>
            <a:off x="838200" y="3285641"/>
            <a:ext cx="10515600" cy="2891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359EC"/>
              </a:buClr>
              <a:buFont typeface="Arial"/>
              <a:buChar char="•"/>
              <a:defRPr sz="2800" b="0" i="0" kern="1200">
                <a:solidFill>
                  <a:srgbClr val="595959"/>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a:buChar char="•"/>
              <a:defRPr sz="2400" b="0" i="0" kern="1200">
                <a:solidFill>
                  <a:srgbClr val="595959"/>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a:buChar char="•"/>
              <a:defRPr sz="2000" b="0" i="0" kern="1200">
                <a:solidFill>
                  <a:srgbClr val="595959"/>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a:buChar char="•"/>
              <a:defRPr sz="1800" b="0" i="0" kern="1200">
                <a:solidFill>
                  <a:srgbClr val="595959"/>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buFont typeface="Arial" panose="020B0604020202020204" pitchFamily="34" charset="0"/>
              <a:buChar char="•"/>
            </a:pPr>
            <a:r>
              <a:rPr lang="en-US">
                <a:solidFill>
                  <a:srgbClr val="000000"/>
                </a:solidFill>
              </a:rPr>
              <a:t>Project eCommerce to represent 11.2% of spend - assume that is what is impacted by accessible sites</a:t>
            </a:r>
          </a:p>
          <a:p>
            <a:pPr marL="685800" lvl="2">
              <a:spcBef>
                <a:spcPts val="1000"/>
              </a:spcBef>
              <a:buFont typeface="Arial" panose="020B0604020202020204" pitchFamily="34" charset="0"/>
              <a:buChar char="•"/>
            </a:pPr>
            <a:r>
              <a:rPr lang="en-US" sz="2400">
                <a:solidFill>
                  <a:srgbClr val="000000"/>
                </a:solidFill>
              </a:rPr>
              <a:t>This clearly does not account for the nexus argument</a:t>
            </a:r>
          </a:p>
          <a:p>
            <a:pPr>
              <a:buFont typeface="Arial" panose="020B0604020202020204" pitchFamily="34" charset="0"/>
              <a:buChar char="•"/>
            </a:pPr>
            <a:r>
              <a:rPr lang="en-US">
                <a:solidFill>
                  <a:srgbClr val="000000"/>
                </a:solidFill>
              </a:rPr>
              <a:t>Only 71% of people with disabilities report that access impacts their buying decisions</a:t>
            </a:r>
          </a:p>
          <a:p>
            <a:pPr marL="685800" lvl="2">
              <a:spcBef>
                <a:spcPts val="1000"/>
              </a:spcBef>
              <a:buFont typeface="Arial" panose="020B0604020202020204" pitchFamily="34" charset="0"/>
              <a:buChar char="•"/>
            </a:pPr>
            <a:r>
              <a:rPr lang="en-US" sz="2400">
                <a:solidFill>
                  <a:srgbClr val="000000"/>
                </a:solidFill>
              </a:rPr>
              <a:t>Assume 100% for people with severe disabilities</a:t>
            </a:r>
          </a:p>
        </p:txBody>
      </p:sp>
      <p:sp>
        <p:nvSpPr>
          <p:cNvPr id="6" name="Slide Number Placeholder 5">
            <a:extLst>
              <a:ext uri="{FF2B5EF4-FFF2-40B4-BE49-F238E27FC236}">
                <a16:creationId xmlns:a16="http://schemas.microsoft.com/office/drawing/2014/main" id="{92C7EC59-EAFC-B947-9B1D-F1BFA3DC95E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17</a:t>
            </a:fld>
            <a:endParaRPr lang="en-US"/>
          </a:p>
        </p:txBody>
      </p:sp>
      <p:sp>
        <p:nvSpPr>
          <p:cNvPr id="7" name="Footer Placeholder 3">
            <a:extLst>
              <a:ext uri="{FF2B5EF4-FFF2-40B4-BE49-F238E27FC236}">
                <a16:creationId xmlns:a16="http://schemas.microsoft.com/office/drawing/2014/main" id="{925717B1-41BA-594C-91ED-DEB184BC75DA}"/>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129422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Much of That Money is Accessible?</a:t>
            </a:r>
          </a:p>
        </p:txBody>
      </p:sp>
      <p:sp>
        <p:nvSpPr>
          <p:cNvPr id="10" name="Subtitle 9" hidden="1"/>
          <p:cNvSpPr>
            <a:spLocks noGrp="1"/>
          </p:cNvSpPr>
          <p:nvPr>
            <p:ph type="subTitle" idx="10"/>
          </p:nvPr>
        </p:nvSpPr>
        <p:spPr/>
        <p:txBody>
          <a:bodyPr>
            <a:normAutofit fontScale="92500" lnSpcReduction="10000"/>
          </a:bodyPr>
          <a:lstStyle/>
          <a:p>
            <a:endParaRPr lang="en-US"/>
          </a:p>
        </p:txBody>
      </p:sp>
      <p:graphicFrame>
        <p:nvGraphicFramePr>
          <p:cNvPr id="13" name="Table 12" descr="Online Spending Per Person and Online Market">
            <a:extLst>
              <a:ext uri="{FF2B5EF4-FFF2-40B4-BE49-F238E27FC236}">
                <a16:creationId xmlns:a16="http://schemas.microsoft.com/office/drawing/2014/main" id="{DFE1140C-EF6F-44FF-9951-1706CAAFE6B2}"/>
              </a:ext>
            </a:extLst>
          </p:cNvPr>
          <p:cNvGraphicFramePr>
            <a:graphicFrameLocks noGrp="1"/>
          </p:cNvGraphicFramePr>
          <p:nvPr>
            <p:extLst>
              <p:ext uri="{D42A27DB-BD31-4B8C-83A1-F6EECF244321}">
                <p14:modId xmlns:p14="http://schemas.microsoft.com/office/powerpoint/2010/main" val="2075333900"/>
              </p:ext>
            </p:extLst>
          </p:nvPr>
        </p:nvGraphicFramePr>
        <p:xfrm>
          <a:off x="779839" y="1740725"/>
          <a:ext cx="7390932" cy="3521964"/>
        </p:xfrm>
        <a:graphic>
          <a:graphicData uri="http://schemas.openxmlformats.org/drawingml/2006/table">
            <a:tbl>
              <a:tblPr firstRow="1"/>
              <a:tblGrid>
                <a:gridCol w="1437068">
                  <a:extLst>
                    <a:ext uri="{9D8B030D-6E8A-4147-A177-3AD203B41FA5}">
                      <a16:colId xmlns:a16="http://schemas.microsoft.com/office/drawing/2014/main" val="4246441080"/>
                    </a:ext>
                  </a:extLst>
                </a:gridCol>
                <a:gridCol w="1171720">
                  <a:extLst>
                    <a:ext uri="{9D8B030D-6E8A-4147-A177-3AD203B41FA5}">
                      <a16:colId xmlns:a16="http://schemas.microsoft.com/office/drawing/2014/main" val="1157028837"/>
                    </a:ext>
                  </a:extLst>
                </a:gridCol>
                <a:gridCol w="596817">
                  <a:extLst>
                    <a:ext uri="{9D8B030D-6E8A-4147-A177-3AD203B41FA5}">
                      <a16:colId xmlns:a16="http://schemas.microsoft.com/office/drawing/2014/main" val="3634770149"/>
                    </a:ext>
                  </a:extLst>
                </a:gridCol>
                <a:gridCol w="1395109">
                  <a:extLst>
                    <a:ext uri="{9D8B030D-6E8A-4147-A177-3AD203B41FA5}">
                      <a16:colId xmlns:a16="http://schemas.microsoft.com/office/drawing/2014/main" val="3124275664"/>
                    </a:ext>
                  </a:extLst>
                </a:gridCol>
                <a:gridCol w="1395109">
                  <a:extLst>
                    <a:ext uri="{9D8B030D-6E8A-4147-A177-3AD203B41FA5}">
                      <a16:colId xmlns:a16="http://schemas.microsoft.com/office/drawing/2014/main" val="1039487209"/>
                    </a:ext>
                  </a:extLst>
                </a:gridCol>
                <a:gridCol w="1395109">
                  <a:extLst>
                    <a:ext uri="{9D8B030D-6E8A-4147-A177-3AD203B41FA5}">
                      <a16:colId xmlns:a16="http://schemas.microsoft.com/office/drawing/2014/main" val="2166186764"/>
                    </a:ext>
                  </a:extLst>
                </a:gridCol>
              </a:tblGrid>
              <a:tr h="144326">
                <a:tc>
                  <a:txBody>
                    <a:bodyPr/>
                    <a:lstStyle/>
                    <a:p>
                      <a:pPr algn="ctr" fontAlgn="b"/>
                      <a:r>
                        <a:rPr lang="en-US" sz="1100" b="1" i="0" u="none" strike="noStrike">
                          <a:solidFill>
                            <a:srgbClr val="FFFFFF"/>
                          </a:solidFill>
                          <a:effectLst/>
                          <a:latin typeface="Arial" panose="020B060402020202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gridSpan="2">
                  <a:txBody>
                    <a:bodyPr/>
                    <a:lstStyle/>
                    <a:p>
                      <a:pPr algn="ctr" fontAlgn="b"/>
                      <a:r>
                        <a:rPr lang="en-US" sz="1100" b="1" i="0" u="none" strike="noStrike">
                          <a:solidFill>
                            <a:srgbClr val="FFFFFF"/>
                          </a:solidFill>
                          <a:effectLst/>
                          <a:latin typeface="Arial" panose="020B0604020202020204" pitchFamily="34" charset="0"/>
                        </a:rPr>
                        <a:t>Per Person</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b"/>
                      <a:r>
                        <a:rPr lang="en-US" sz="1100" b="1" i="0" u="none" strike="noStrike">
                          <a:solidFill>
                            <a:srgbClr val="FFFFFF"/>
                          </a:solidFill>
                          <a:effectLst/>
                          <a:latin typeface="Arial" panose="020B060402020202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Arial" panose="020B0604020202020204" pitchFamily="34" charset="0"/>
                        </a:rPr>
                        <a:t>Online Market</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Arial" panose="020B060402020202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698012646"/>
                  </a:ext>
                </a:extLst>
              </a:tr>
              <a:tr h="144326">
                <a:tc>
                  <a:txBody>
                    <a:bodyPr/>
                    <a:lstStyle/>
                    <a:p>
                      <a:pPr algn="ctr" fontAlgn="b"/>
                      <a:r>
                        <a:rPr lang="en-US" sz="1100" b="1" i="0" u="none" strike="noStrike">
                          <a:solidFill>
                            <a:srgbClr val="FFFFFF"/>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Arial" panose="020B0604020202020204" pitchFamily="34" charset="0"/>
                        </a:rPr>
                        <a:t>Amount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Arial" panose="020B0604020202020204" pitchFamily="34" charset="0"/>
                        </a:rPr>
                        <a:t>General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Arial" panose="020B0604020202020204" pitchFamily="34" charset="0"/>
                        </a:rPr>
                        <a:t>PwDisability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Arial" panose="020B0604020202020204" pitchFamily="34" charset="0"/>
                        </a:rPr>
                        <a:t>PwSevere Disability</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525628605"/>
                  </a:ext>
                </a:extLst>
              </a:tr>
              <a:tr h="265557">
                <a:tc>
                  <a:txBody>
                    <a:bodyPr/>
                    <a:lstStyle/>
                    <a:p>
                      <a:pPr algn="l" fontAlgn="b"/>
                      <a:r>
                        <a:rPr lang="en-US" sz="1100" b="0" i="0" u="none" strike="noStrike">
                          <a:solidFill>
                            <a:srgbClr val="000000"/>
                          </a:solidFill>
                          <a:effectLst/>
                          <a:latin typeface="Arial" panose="020B0604020202020204" pitchFamily="34" charset="0"/>
                        </a:rPr>
                        <a:t>Average Income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69,629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100.0%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717,295,027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64,640,529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53,286,623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1159"/>
                  </a:ext>
                </a:extLst>
              </a:tr>
              <a:tr h="265557">
                <a:tc>
                  <a:txBody>
                    <a:bodyPr/>
                    <a:lstStyle/>
                    <a:p>
                      <a:pPr algn="l" fontAlgn="b"/>
                      <a:r>
                        <a:rPr lang="en-US" sz="1100" b="0" i="0" u="none" strike="noStrike">
                          <a:solidFill>
                            <a:srgbClr val="000000"/>
                          </a:solidFill>
                          <a:effectLst/>
                          <a:latin typeface="Arial" panose="020B0604020202020204" pitchFamily="34" charset="0"/>
                        </a:rPr>
                        <a:t>Housing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18,409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26.4%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189,643,455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17,090,113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14,088,288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993385"/>
                  </a:ext>
                </a:extLst>
              </a:tr>
              <a:tr h="265557">
                <a:tc>
                  <a:txBody>
                    <a:bodyPr/>
                    <a:lstStyle/>
                    <a:p>
                      <a:pPr algn="l" fontAlgn="b"/>
                      <a:r>
                        <a:rPr lang="en-US" sz="1100" b="0" i="0" u="none" strike="noStrike">
                          <a:solidFill>
                            <a:srgbClr val="000000"/>
                          </a:solidFill>
                          <a:effectLst/>
                          <a:latin typeface="Arial" panose="020B0604020202020204" pitchFamily="34" charset="0"/>
                        </a:rPr>
                        <a:t>Transporation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9,503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13.6%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97,896,776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8,822,171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7,272,584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828273"/>
                  </a:ext>
                </a:extLst>
              </a:tr>
              <a:tr h="265557">
                <a:tc>
                  <a:txBody>
                    <a:bodyPr/>
                    <a:lstStyle/>
                    <a:p>
                      <a:pPr algn="l" fontAlgn="b"/>
                      <a:r>
                        <a:rPr lang="en-US" sz="1100" b="0" i="0" u="none" strike="noStrike">
                          <a:solidFill>
                            <a:srgbClr val="000000"/>
                          </a:solidFill>
                          <a:effectLst/>
                          <a:latin typeface="Arial" panose="020B0604020202020204" pitchFamily="34" charset="0"/>
                        </a:rPr>
                        <a:t>Food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7,023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10.1%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72,348,633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6,519,847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5,374,656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123494"/>
                  </a:ext>
                </a:extLst>
              </a:tr>
              <a:tr h="265557">
                <a:tc>
                  <a:txBody>
                    <a:bodyPr/>
                    <a:lstStyle/>
                    <a:p>
                      <a:pPr algn="l" fontAlgn="b"/>
                      <a:r>
                        <a:rPr lang="en-US" sz="1100" b="0" i="0" u="none" strike="noStrike">
                          <a:solidFill>
                            <a:srgbClr val="000000"/>
                          </a:solidFill>
                          <a:effectLst/>
                          <a:latin typeface="Arial" panose="020B0604020202020204" pitchFamily="34" charset="0"/>
                        </a:rPr>
                        <a:t>Personal Insurance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6,349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9.1%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65,405,307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5,894,135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4,858,849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061179"/>
                  </a:ext>
                </a:extLst>
              </a:tr>
              <a:tr h="265557">
                <a:tc>
                  <a:txBody>
                    <a:bodyPr/>
                    <a:lstStyle/>
                    <a:p>
                      <a:pPr algn="l" fontAlgn="b"/>
                      <a:r>
                        <a:rPr lang="en-US" sz="1100" b="0" i="0" u="none" strike="noStrike">
                          <a:solidFill>
                            <a:srgbClr val="000000"/>
                          </a:solidFill>
                          <a:effectLst/>
                          <a:latin typeface="Arial" panose="020B0604020202020204" pitchFamily="34" charset="0"/>
                        </a:rPr>
                        <a:t>Healthcare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4,342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6.2%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44,729,854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4,030,924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3,322,904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212951"/>
                  </a:ext>
                </a:extLst>
              </a:tr>
              <a:tr h="265557">
                <a:tc>
                  <a:txBody>
                    <a:bodyPr/>
                    <a:lstStyle/>
                    <a:p>
                      <a:pPr algn="l" fontAlgn="b"/>
                      <a:r>
                        <a:rPr lang="en-US" sz="1100" b="0" i="0" u="none" strike="noStrike">
                          <a:solidFill>
                            <a:srgbClr val="000000"/>
                          </a:solidFill>
                          <a:effectLst/>
                          <a:latin typeface="Arial" panose="020B0604020202020204" pitchFamily="34" charset="0"/>
                        </a:rPr>
                        <a:t>Entertainment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2,842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4.1%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29,277,348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2,638,389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2,174,964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969984"/>
                  </a:ext>
                </a:extLst>
              </a:tr>
              <a:tr h="265557">
                <a:tc>
                  <a:txBody>
                    <a:bodyPr/>
                    <a:lstStyle/>
                    <a:p>
                      <a:pPr algn="l" fontAlgn="b"/>
                      <a:r>
                        <a:rPr lang="en-US" sz="1100" b="0" i="0" u="none" strike="noStrike">
                          <a:solidFill>
                            <a:srgbClr val="000000"/>
                          </a:solidFill>
                          <a:effectLst/>
                          <a:latin typeface="Arial" panose="020B0604020202020204" pitchFamily="34" charset="0"/>
                        </a:rPr>
                        <a:t>Other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2,530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3.6%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26,063,227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2,348,742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1,936,193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020811"/>
                  </a:ext>
                </a:extLst>
              </a:tr>
              <a:tr h="265557">
                <a:tc>
                  <a:txBody>
                    <a:bodyPr/>
                    <a:lstStyle/>
                    <a:p>
                      <a:pPr algn="l" fontAlgn="b"/>
                      <a:r>
                        <a:rPr lang="en-US" sz="1100" b="0" i="0" u="none" strike="noStrike">
                          <a:solidFill>
                            <a:srgbClr val="000000"/>
                          </a:solidFill>
                          <a:effectLst/>
                          <a:latin typeface="Arial" panose="020B0604020202020204" pitchFamily="34" charset="0"/>
                        </a:rPr>
                        <a:t>Apparel and 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1,846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2.7%</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19,016,884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1,713,746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1,412,732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983808"/>
                  </a:ext>
                </a:extLst>
              </a:tr>
              <a:tr h="265557">
                <a:tc>
                  <a:txBody>
                    <a:bodyPr/>
                    <a:lstStyle/>
                    <a:p>
                      <a:pPr algn="l" fontAlgn="b"/>
                      <a:r>
                        <a:rPr lang="en-US" sz="1100" b="0" i="0" u="none" strike="noStrike">
                          <a:solidFill>
                            <a:srgbClr val="000000"/>
                          </a:solidFill>
                          <a:effectLst/>
                          <a:latin typeface="Arial" panose="020B0604020202020204" pitchFamily="34" charset="0"/>
                        </a:rPr>
                        <a:t>Contributions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1,819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2.6%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18,738,739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1,688,680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1,392,069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960169"/>
                  </a:ext>
                </a:extLst>
              </a:tr>
              <a:tr h="265557">
                <a:tc>
                  <a:txBody>
                    <a:bodyPr/>
                    <a:lstStyle/>
                    <a:p>
                      <a:pPr algn="l" fontAlgn="b"/>
                      <a:r>
                        <a:rPr lang="en-US" sz="1100" b="0" i="0" u="none" strike="noStrike">
                          <a:solidFill>
                            <a:srgbClr val="000000"/>
                          </a:solidFill>
                          <a:effectLst/>
                          <a:latin typeface="Arial" panose="020B0604020202020204" pitchFamily="34" charset="0"/>
                        </a:rPr>
                        <a:t>Education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1,315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1.9%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13,546,697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1,220,789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1,006,361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5923182"/>
                  </a:ext>
                </a:extLst>
              </a:tr>
              <a:tr h="265557">
                <a:tc>
                  <a:txBody>
                    <a:bodyPr/>
                    <a:lstStyle/>
                    <a:p>
                      <a:pPr algn="l" fontAlgn="b"/>
                      <a:r>
                        <a:rPr lang="en-US" sz="1100" b="0" i="0" u="none" strike="noStrike">
                          <a:solidFill>
                            <a:srgbClr val="000000"/>
                          </a:solidFill>
                          <a:effectLst/>
                          <a:latin typeface="Arial" panose="020B0604020202020204" pitchFamily="34" charset="0"/>
                        </a:rPr>
                        <a:t>Other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13,651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rPr>
                        <a:t>19.6%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140,628,106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12,672,994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rial" panose="020B0604020202020204" pitchFamily="34" charset="0"/>
                        </a:rPr>
                        <a:t> $           10,447,022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988098"/>
                  </a:ext>
                </a:extLst>
              </a:tr>
            </a:tbl>
          </a:graphicData>
        </a:graphic>
      </p:graphicFrame>
      <p:sp>
        <p:nvSpPr>
          <p:cNvPr id="12" name="Content Placeholder 11"/>
          <p:cNvSpPr>
            <a:spLocks noGrp="1"/>
          </p:cNvSpPr>
          <p:nvPr>
            <p:ph idx="11"/>
          </p:nvPr>
        </p:nvSpPr>
        <p:spPr>
          <a:xfrm>
            <a:off x="8429624" y="1644161"/>
            <a:ext cx="3214689" cy="4532801"/>
          </a:xfrm>
        </p:spPr>
        <p:txBody>
          <a:bodyPr>
            <a:normAutofit/>
          </a:bodyPr>
          <a:lstStyle/>
          <a:p>
            <a:r>
              <a:rPr lang="en-US"/>
              <a:t>Online spending by people with disabilities about a 91B market</a:t>
            </a:r>
          </a:p>
          <a:p>
            <a:r>
              <a:rPr lang="en-US"/>
              <a:t>Access impacted set of that is conservatively 64B</a:t>
            </a:r>
          </a:p>
        </p:txBody>
      </p:sp>
      <p:sp>
        <p:nvSpPr>
          <p:cNvPr id="6" name="Slide Number Placeholder 5">
            <a:extLst>
              <a:ext uri="{FF2B5EF4-FFF2-40B4-BE49-F238E27FC236}">
                <a16:creationId xmlns:a16="http://schemas.microsoft.com/office/drawing/2014/main" id="{C65FBC54-F30F-2440-BB7F-970EE58CD3F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18</a:t>
            </a:fld>
            <a:endParaRPr lang="en-US"/>
          </a:p>
        </p:txBody>
      </p:sp>
      <p:sp>
        <p:nvSpPr>
          <p:cNvPr id="7" name="Footer Placeholder 3">
            <a:extLst>
              <a:ext uri="{FF2B5EF4-FFF2-40B4-BE49-F238E27FC236}">
                <a16:creationId xmlns:a16="http://schemas.microsoft.com/office/drawing/2014/main" id="{5615CF2A-682E-2E4B-9667-A2BB336F1E93}"/>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362252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941" y="1800225"/>
            <a:ext cx="7672871" cy="3396192"/>
          </a:xfrm>
        </p:spPr>
        <p:txBody>
          <a:bodyPr>
            <a:noAutofit/>
          </a:bodyPr>
          <a:lstStyle/>
          <a:p>
            <a:r>
              <a:rPr lang="en-US"/>
              <a:t>What are the Most Common Accessibility Issues?</a:t>
            </a:r>
          </a:p>
        </p:txBody>
      </p:sp>
    </p:spTree>
    <p:extLst>
      <p:ext uri="{BB962C8B-B14F-4D97-AF65-F5344CB8AC3E}">
        <p14:creationId xmlns:p14="http://schemas.microsoft.com/office/powerpoint/2010/main" val="105691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630" y="2069432"/>
            <a:ext cx="7349344" cy="3537283"/>
          </a:xfrm>
        </p:spPr>
        <p:txBody>
          <a:bodyPr>
            <a:normAutofit fontScale="90000"/>
          </a:bodyPr>
          <a:lstStyle/>
          <a:p>
            <a:r>
              <a:rPr lang="en-US" sz="6700" dirty="0">
                <a:latin typeface="Arial Black" panose="020B0604020202020204" pitchFamily="34" charset="0"/>
                <a:cs typeface="Arial Black" panose="020B0604020202020204" pitchFamily="34" charset="0"/>
              </a:rPr>
              <a:t>“In God We Trust, All Others Bring Data.”</a:t>
            </a:r>
            <a:br>
              <a:rPr lang="en-US" dirty="0">
                <a:latin typeface="Arial Black" panose="020B0604020202020204" pitchFamily="34" charset="0"/>
                <a:cs typeface="Arial Black" panose="020B0604020202020204" pitchFamily="34" charset="0"/>
              </a:rPr>
            </a:br>
            <a:br>
              <a:rPr lang="en-US" dirty="0">
                <a:latin typeface="Arial Black" panose="020B0604020202020204" pitchFamily="34" charset="0"/>
                <a:cs typeface="Arial Black" panose="020B0604020202020204" pitchFamily="34" charset="0"/>
              </a:rPr>
            </a:br>
            <a:r>
              <a:rPr lang="en-US" sz="1400" dirty="0">
                <a:latin typeface="Arial Black" panose="020B0604020202020204" pitchFamily="34" charset="0"/>
                <a:cs typeface="Arial Black" panose="020B0604020202020204" pitchFamily="34" charset="0"/>
              </a:rPr>
              <a:t>-W. Edwards Deming</a:t>
            </a:r>
            <a:endParaRPr lang="en-US"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78951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 Common A11y Issues</a:t>
            </a:r>
          </a:p>
        </p:txBody>
      </p:sp>
      <p:sp>
        <p:nvSpPr>
          <p:cNvPr id="7" name="Subtitle 6" hidden="1"/>
          <p:cNvSpPr>
            <a:spLocks noGrp="1"/>
          </p:cNvSpPr>
          <p:nvPr>
            <p:ph type="subTitle" idx="10"/>
          </p:nvPr>
        </p:nvSpPr>
        <p:spPr/>
        <p:txBody>
          <a:bodyPr>
            <a:normAutofit fontScale="92500" lnSpcReduction="10000"/>
          </a:bodyPr>
          <a:lstStyle/>
          <a:p>
            <a:endParaRPr lang="en-US"/>
          </a:p>
        </p:txBody>
      </p:sp>
      <p:sp>
        <p:nvSpPr>
          <p:cNvPr id="3" name="Content Placeholder 2"/>
          <p:cNvSpPr>
            <a:spLocks noGrp="1"/>
          </p:cNvSpPr>
          <p:nvPr>
            <p:ph idx="1"/>
          </p:nvPr>
        </p:nvSpPr>
        <p:spPr/>
        <p:txBody>
          <a:bodyPr/>
          <a:lstStyle/>
          <a:p>
            <a:r>
              <a:rPr lang="en-US"/>
              <a:t>There are lots of different potential violations</a:t>
            </a:r>
          </a:p>
          <a:p>
            <a:r>
              <a:rPr lang="en-US"/>
              <a:t>There are few common violations</a:t>
            </a:r>
          </a:p>
          <a:p>
            <a:r>
              <a:rPr lang="en-US"/>
              <a:t>The vast majority of the violations represent a small subset</a:t>
            </a:r>
          </a:p>
          <a:p>
            <a:r>
              <a:rPr lang="en-US"/>
              <a:t>Absent correction, we will get a lot of automatic violations and only a few manual violations</a:t>
            </a:r>
          </a:p>
        </p:txBody>
      </p:sp>
      <p:sp>
        <p:nvSpPr>
          <p:cNvPr id="5" name="Slide Number Placeholder 5">
            <a:extLst>
              <a:ext uri="{FF2B5EF4-FFF2-40B4-BE49-F238E27FC236}">
                <a16:creationId xmlns:a16="http://schemas.microsoft.com/office/drawing/2014/main" id="{7E5A1746-A3E2-FF44-8AFC-C0BC782E663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20</a:t>
            </a:fld>
            <a:endParaRPr lang="en-US"/>
          </a:p>
        </p:txBody>
      </p:sp>
      <p:sp>
        <p:nvSpPr>
          <p:cNvPr id="6" name="Footer Placeholder 3">
            <a:extLst>
              <a:ext uri="{FF2B5EF4-FFF2-40B4-BE49-F238E27FC236}">
                <a16:creationId xmlns:a16="http://schemas.microsoft.com/office/drawing/2014/main" id="{938B2A9F-4BF4-1344-BA89-BE3E6718B030}"/>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209638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 Automatic Issues</a:t>
            </a:r>
          </a:p>
        </p:txBody>
      </p:sp>
      <p:sp>
        <p:nvSpPr>
          <p:cNvPr id="7" name="Subtitle 6" hidden="1">
            <a:extLst>
              <a:ext uri="{FF2B5EF4-FFF2-40B4-BE49-F238E27FC236}">
                <a16:creationId xmlns:a16="http://schemas.microsoft.com/office/drawing/2014/main" id="{8330BA3C-A0AA-47F2-9AA6-E505AA394681}"/>
              </a:ext>
            </a:extLst>
          </p:cNvPr>
          <p:cNvSpPr>
            <a:spLocks noGrp="1"/>
          </p:cNvSpPr>
          <p:nvPr>
            <p:ph type="subTitle" idx="10"/>
          </p:nvPr>
        </p:nvSpPr>
        <p:spPr/>
        <p:txBody>
          <a:bodyPr>
            <a:normAutofit fontScale="92500" lnSpcReduction="10000"/>
          </a:bodyPr>
          <a:lstStyle/>
          <a:p>
            <a:endParaRPr lang="en-US"/>
          </a:p>
        </p:txBody>
      </p:sp>
      <p:sp>
        <p:nvSpPr>
          <p:cNvPr id="3" name="Content Placeholder 2"/>
          <p:cNvSpPr>
            <a:spLocks noGrp="1"/>
          </p:cNvSpPr>
          <p:nvPr>
            <p:ph idx="1"/>
          </p:nvPr>
        </p:nvSpPr>
        <p:spPr>
          <a:xfrm>
            <a:off x="838201" y="1644161"/>
            <a:ext cx="4076700" cy="4532801"/>
          </a:xfrm>
        </p:spPr>
        <p:txBody>
          <a:bodyPr>
            <a:noAutofit/>
          </a:bodyPr>
          <a:lstStyle/>
          <a:p>
            <a:pPr marL="457200" indent="-457200">
              <a:buNone/>
            </a:pPr>
            <a:r>
              <a:rPr lang="en-US" sz="2400" b="1" u="sng"/>
              <a:t>Last Year</a:t>
            </a:r>
          </a:p>
          <a:p>
            <a:pPr marL="457200" indent="-457200">
              <a:buFont typeface="+mj-lt"/>
              <a:buAutoNum type="arabicPeriod"/>
            </a:pPr>
            <a:r>
              <a:rPr lang="en-US" sz="2200"/>
              <a:t>Provide alternative text for images</a:t>
            </a:r>
          </a:p>
          <a:p>
            <a:pPr marL="457200" indent="-457200">
              <a:buFont typeface="+mj-lt"/>
              <a:buAutoNum type="arabicPeriod"/>
            </a:pPr>
            <a:r>
              <a:rPr lang="en-US" sz="2200"/>
              <a:t>Provide a valid label for form fields</a:t>
            </a:r>
          </a:p>
          <a:p>
            <a:pPr marL="457200" indent="-457200">
              <a:buFont typeface="+mj-lt"/>
              <a:buAutoNum type="arabicPeriod"/>
            </a:pPr>
            <a:r>
              <a:rPr lang="en-US" sz="2200"/>
              <a:t>Avoid the sole use of device-dependent event handlers</a:t>
            </a:r>
          </a:p>
          <a:p>
            <a:pPr marL="457200" indent="-457200">
              <a:buFont typeface="+mj-lt"/>
              <a:buAutoNum type="arabicPeriod"/>
            </a:pPr>
            <a:r>
              <a:rPr lang="en-US" sz="2200"/>
              <a:t>Provide a mechanism for skipping past repetitive navigation links</a:t>
            </a:r>
          </a:p>
          <a:p>
            <a:pPr marL="457200" indent="-457200">
              <a:buFont typeface="+mj-lt"/>
              <a:buAutoNum type="arabicPeriod"/>
            </a:pPr>
            <a:r>
              <a:rPr lang="en-US" sz="2200"/>
              <a:t>Ensure </a:t>
            </a:r>
            <a:r>
              <a:rPr lang="en-US" sz="2200" err="1"/>
              <a:t>fieldsets</a:t>
            </a:r>
            <a:r>
              <a:rPr lang="en-US" sz="2200"/>
              <a:t> are labelled appropriately</a:t>
            </a:r>
          </a:p>
        </p:txBody>
      </p:sp>
      <p:sp>
        <p:nvSpPr>
          <p:cNvPr id="8" name="Content Placeholder 7">
            <a:extLst>
              <a:ext uri="{FF2B5EF4-FFF2-40B4-BE49-F238E27FC236}">
                <a16:creationId xmlns:a16="http://schemas.microsoft.com/office/drawing/2014/main" id="{9ADEA676-D488-4312-9789-6933EAB26F97}"/>
              </a:ext>
            </a:extLst>
          </p:cNvPr>
          <p:cNvSpPr>
            <a:spLocks noGrp="1"/>
          </p:cNvSpPr>
          <p:nvPr>
            <p:ph idx="11"/>
          </p:nvPr>
        </p:nvSpPr>
        <p:spPr>
          <a:xfrm>
            <a:off x="5057775" y="1644161"/>
            <a:ext cx="6572250" cy="4532801"/>
          </a:xfrm>
        </p:spPr>
        <p:txBody>
          <a:bodyPr>
            <a:noAutofit/>
          </a:bodyPr>
          <a:lstStyle/>
          <a:p>
            <a:pPr marL="457200" indent="-457200">
              <a:buNone/>
            </a:pPr>
            <a:r>
              <a:rPr lang="en-US" sz="2400" b="1" u="sng"/>
              <a:t>This Year</a:t>
            </a:r>
          </a:p>
          <a:p>
            <a:pPr marL="457200" indent="-457200">
              <a:lnSpc>
                <a:spcPct val="80000"/>
              </a:lnSpc>
              <a:buFont typeface="+mj-lt"/>
              <a:buAutoNum type="arabicPeriod"/>
            </a:pPr>
            <a:r>
              <a:rPr lang="en-US" sz="2000"/>
              <a:t>Ensure list items are found in a list container</a:t>
            </a:r>
          </a:p>
          <a:p>
            <a:pPr marL="457200" indent="-457200">
              <a:lnSpc>
                <a:spcPct val="80000"/>
              </a:lnSpc>
              <a:buFont typeface="+mj-lt"/>
              <a:buAutoNum type="arabicPeriod"/>
            </a:pPr>
            <a:r>
              <a:rPr lang="en-US" sz="2000" b="1"/>
              <a:t>Provide alternative text for images</a:t>
            </a:r>
          </a:p>
          <a:p>
            <a:pPr marL="457200" indent="-457200">
              <a:lnSpc>
                <a:spcPct val="80000"/>
              </a:lnSpc>
              <a:buFont typeface="+mj-lt"/>
              <a:buAutoNum type="arabicPeriod"/>
            </a:pPr>
            <a:r>
              <a:rPr lang="en-US" sz="2000"/>
              <a:t>Ensure ARIA roles are valid</a:t>
            </a:r>
          </a:p>
          <a:p>
            <a:pPr marL="457200" indent="-457200">
              <a:lnSpc>
                <a:spcPct val="80000"/>
              </a:lnSpc>
              <a:buFont typeface="+mj-lt"/>
              <a:buAutoNum type="arabicPeriod"/>
            </a:pPr>
            <a:r>
              <a:rPr lang="en-US" sz="2000" b="1"/>
              <a:t>Provide a valid label for form fields</a:t>
            </a:r>
          </a:p>
          <a:p>
            <a:pPr marL="457200" indent="-457200">
              <a:lnSpc>
                <a:spcPct val="80000"/>
              </a:lnSpc>
              <a:buFont typeface="+mj-lt"/>
              <a:buAutoNum type="arabicPeriod"/>
            </a:pPr>
            <a:r>
              <a:rPr lang="en-US" sz="2000" b="1"/>
              <a:t>Avoid the sole use of device-dependent event handlers</a:t>
            </a:r>
          </a:p>
          <a:p>
            <a:pPr marL="457200" indent="-457200">
              <a:lnSpc>
                <a:spcPct val="80000"/>
              </a:lnSpc>
              <a:buFont typeface="+mj-lt"/>
              <a:buAutoNum type="arabicPeriod"/>
            </a:pPr>
            <a:r>
              <a:rPr lang="en-US" sz="2000"/>
              <a:t>Ensure new windows or frames do not open without a warning</a:t>
            </a:r>
          </a:p>
          <a:p>
            <a:pPr marL="457200" indent="-457200">
              <a:lnSpc>
                <a:spcPct val="80000"/>
              </a:lnSpc>
              <a:buFont typeface="+mj-lt"/>
              <a:buAutoNum type="arabicPeriod"/>
            </a:pPr>
            <a:r>
              <a:rPr lang="en-US" sz="2000"/>
              <a:t>Provide text equivalents for object elements</a:t>
            </a:r>
          </a:p>
          <a:p>
            <a:pPr marL="457200" indent="-457200">
              <a:lnSpc>
                <a:spcPct val="80000"/>
              </a:lnSpc>
              <a:buFont typeface="+mj-lt"/>
              <a:buAutoNum type="arabicPeriod"/>
            </a:pPr>
            <a:r>
              <a:rPr lang="en-US" sz="2000"/>
              <a:t>Ensure sub-lists are marked up properly </a:t>
            </a:r>
          </a:p>
          <a:p>
            <a:pPr marL="457200" indent="-457200">
              <a:lnSpc>
                <a:spcPct val="80000"/>
              </a:lnSpc>
              <a:buFont typeface="+mj-lt"/>
              <a:buAutoNum type="arabicPeriod"/>
            </a:pPr>
            <a:r>
              <a:rPr lang="en-US" sz="2000"/>
              <a:t>Ensure lists for indentation are not used </a:t>
            </a:r>
          </a:p>
          <a:p>
            <a:pPr marL="457200" indent="-457200">
              <a:lnSpc>
                <a:spcPct val="80000"/>
              </a:lnSpc>
              <a:buFont typeface="+mj-lt"/>
              <a:buAutoNum type="arabicPeriod"/>
            </a:pPr>
            <a:r>
              <a:rPr lang="en-US" sz="2000"/>
              <a:t>Ensure containing elements allow text resize </a:t>
            </a:r>
          </a:p>
        </p:txBody>
      </p:sp>
      <p:sp>
        <p:nvSpPr>
          <p:cNvPr id="6" name="Slide Number Placeholder 5">
            <a:extLst>
              <a:ext uri="{FF2B5EF4-FFF2-40B4-BE49-F238E27FC236}">
                <a16:creationId xmlns:a16="http://schemas.microsoft.com/office/drawing/2014/main" id="{1546D79A-5BAD-8048-B465-43490CAC17B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21</a:t>
            </a:fld>
            <a:endParaRPr lang="en-US"/>
          </a:p>
        </p:txBody>
      </p:sp>
      <p:sp>
        <p:nvSpPr>
          <p:cNvPr id="9" name="Footer Placeholder 3">
            <a:extLst>
              <a:ext uri="{FF2B5EF4-FFF2-40B4-BE49-F238E27FC236}">
                <a16:creationId xmlns:a16="http://schemas.microsoft.com/office/drawing/2014/main" id="{2D5189D8-666C-A64F-93D8-202350A9CF75}"/>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311534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C72B-F083-4295-BC84-0850E0CC5F52}"/>
              </a:ext>
            </a:extLst>
          </p:cNvPr>
          <p:cNvSpPr>
            <a:spLocks noGrp="1"/>
          </p:cNvSpPr>
          <p:nvPr>
            <p:ph type="title"/>
          </p:nvPr>
        </p:nvSpPr>
        <p:spPr/>
        <p:txBody>
          <a:bodyPr/>
          <a:lstStyle/>
          <a:p>
            <a:r>
              <a:rPr lang="en-US"/>
              <a:t>Top Manual Issues</a:t>
            </a:r>
          </a:p>
        </p:txBody>
      </p:sp>
      <p:sp>
        <p:nvSpPr>
          <p:cNvPr id="9" name="Subtitle 8" hidden="1">
            <a:extLst>
              <a:ext uri="{FF2B5EF4-FFF2-40B4-BE49-F238E27FC236}">
                <a16:creationId xmlns:a16="http://schemas.microsoft.com/office/drawing/2014/main" id="{9B89716C-E2B1-4181-805D-4BBDD0081049}"/>
              </a:ext>
            </a:extLst>
          </p:cNvPr>
          <p:cNvSpPr>
            <a:spLocks noGrp="1"/>
          </p:cNvSpPr>
          <p:nvPr>
            <p:ph type="subTitle" idx="10"/>
          </p:nvPr>
        </p:nvSpPr>
        <p:spPr/>
        <p:txBody>
          <a:bodyPr>
            <a:normAutofit fontScale="92500" lnSpcReduction="10000"/>
          </a:bodyPr>
          <a:lstStyle/>
          <a:p>
            <a:endParaRPr lang="en-US"/>
          </a:p>
        </p:txBody>
      </p:sp>
      <p:sp>
        <p:nvSpPr>
          <p:cNvPr id="8" name="Content Placeholder 7">
            <a:extLst>
              <a:ext uri="{FF2B5EF4-FFF2-40B4-BE49-F238E27FC236}">
                <a16:creationId xmlns:a16="http://schemas.microsoft.com/office/drawing/2014/main" id="{E6286A89-1BF1-4695-A3BE-29335D1B4A07}"/>
              </a:ext>
            </a:extLst>
          </p:cNvPr>
          <p:cNvSpPr>
            <a:spLocks noGrp="1"/>
          </p:cNvSpPr>
          <p:nvPr>
            <p:ph idx="1"/>
          </p:nvPr>
        </p:nvSpPr>
        <p:spPr>
          <a:xfrm>
            <a:off x="838200" y="1644161"/>
            <a:ext cx="10515600" cy="4713777"/>
          </a:xfrm>
        </p:spPr>
        <p:txBody>
          <a:bodyPr>
            <a:noAutofit/>
          </a:bodyPr>
          <a:lstStyle/>
          <a:p>
            <a:pPr marL="594360" indent="-594360">
              <a:lnSpc>
                <a:spcPct val="85000"/>
              </a:lnSpc>
              <a:buFont typeface="+mj-lt"/>
              <a:buAutoNum type="arabicPeriod"/>
            </a:pPr>
            <a:r>
              <a:rPr lang="en-US" sz="2400"/>
              <a:t>Ensure link text is meaningful when taken out of context</a:t>
            </a:r>
          </a:p>
          <a:p>
            <a:pPr marL="594360" indent="-594360">
              <a:lnSpc>
                <a:spcPct val="85000"/>
              </a:lnSpc>
              <a:buFont typeface="+mj-lt"/>
              <a:buAutoNum type="arabicPeriod"/>
            </a:pPr>
            <a:r>
              <a:rPr lang="en-US" sz="2400"/>
              <a:t>Ensure markup documents contain well formed elements</a:t>
            </a:r>
          </a:p>
          <a:p>
            <a:pPr marL="594360" indent="-594360">
              <a:lnSpc>
                <a:spcPct val="85000"/>
              </a:lnSpc>
              <a:buFont typeface="+mj-lt"/>
              <a:buAutoNum type="arabicPeriod"/>
            </a:pPr>
            <a:r>
              <a:rPr lang="en-US" sz="2400"/>
              <a:t>Ensure custom controls provide proper textual name</a:t>
            </a:r>
          </a:p>
          <a:p>
            <a:pPr marL="594360" indent="-594360">
              <a:lnSpc>
                <a:spcPct val="85000"/>
              </a:lnSpc>
              <a:buFont typeface="+mj-lt"/>
              <a:buAutoNum type="arabicPeriod"/>
            </a:pPr>
            <a:r>
              <a:rPr lang="en-US" sz="2400"/>
              <a:t>Avoid unnecessary use of heading elements</a:t>
            </a:r>
          </a:p>
          <a:p>
            <a:pPr marL="594360" indent="-594360">
              <a:lnSpc>
                <a:spcPct val="85000"/>
              </a:lnSpc>
              <a:buFont typeface="+mj-lt"/>
              <a:buAutoNum type="arabicPeriod"/>
            </a:pPr>
            <a:r>
              <a:rPr lang="en-US" sz="2400"/>
              <a:t>Ensure images provide informative alternative text</a:t>
            </a:r>
          </a:p>
          <a:p>
            <a:pPr marL="594360" indent="-594360">
              <a:lnSpc>
                <a:spcPct val="85000"/>
              </a:lnSpc>
              <a:buFont typeface="+mj-lt"/>
              <a:buAutoNum type="arabicPeriod"/>
            </a:pPr>
            <a:r>
              <a:rPr lang="en-US" sz="2400"/>
              <a:t>Ensure alternative text for image links is informative</a:t>
            </a:r>
          </a:p>
          <a:p>
            <a:pPr marL="594360" indent="-594360">
              <a:lnSpc>
                <a:spcPct val="85000"/>
              </a:lnSpc>
              <a:buFont typeface="+mj-lt"/>
              <a:buAutoNum type="arabicPeriod"/>
            </a:pPr>
            <a:r>
              <a:rPr lang="en-US" sz="2400"/>
              <a:t>Ensure keyboard focus is indicated visually</a:t>
            </a:r>
          </a:p>
          <a:p>
            <a:pPr marL="594360" indent="-594360">
              <a:lnSpc>
                <a:spcPct val="85000"/>
              </a:lnSpc>
              <a:buFont typeface="+mj-lt"/>
              <a:buAutoNum type="arabicPeriod"/>
            </a:pPr>
            <a:r>
              <a:rPr lang="en-US" sz="2400"/>
              <a:t>Ensure color is not used as the sole method of indicating selection</a:t>
            </a:r>
          </a:p>
          <a:p>
            <a:pPr marL="594360" indent="-594360">
              <a:lnSpc>
                <a:spcPct val="85000"/>
              </a:lnSpc>
              <a:buFont typeface="+mj-lt"/>
              <a:buAutoNum type="arabicPeriod"/>
            </a:pPr>
            <a:r>
              <a:rPr lang="en-US" sz="2400"/>
              <a:t>Ensure image buttons provide alternative text</a:t>
            </a:r>
          </a:p>
          <a:p>
            <a:pPr marL="594360" indent="-594360">
              <a:lnSpc>
                <a:spcPct val="85000"/>
              </a:lnSpc>
              <a:buFont typeface="+mj-lt"/>
              <a:buAutoNum type="arabicPeriod"/>
            </a:pPr>
            <a:r>
              <a:rPr lang="en-US" sz="2400"/>
              <a:t>Ensure CSS background images that convey meaning have textual and visible equivalents</a:t>
            </a:r>
          </a:p>
        </p:txBody>
      </p:sp>
      <p:sp>
        <p:nvSpPr>
          <p:cNvPr id="5" name="Slide Number Placeholder 5">
            <a:extLst>
              <a:ext uri="{FF2B5EF4-FFF2-40B4-BE49-F238E27FC236}">
                <a16:creationId xmlns:a16="http://schemas.microsoft.com/office/drawing/2014/main" id="{E33FFA81-701F-9944-A809-531F6840735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22</a:t>
            </a:fld>
            <a:endParaRPr lang="en-US"/>
          </a:p>
        </p:txBody>
      </p:sp>
      <p:sp>
        <p:nvSpPr>
          <p:cNvPr id="6" name="Footer Placeholder 3">
            <a:extLst>
              <a:ext uri="{FF2B5EF4-FFF2-40B4-BE49-F238E27FC236}">
                <a16:creationId xmlns:a16="http://schemas.microsoft.com/office/drawing/2014/main" id="{DDE7A226-2EA2-CC42-AC3E-64D81DA27A83}"/>
              </a:ext>
            </a:extLst>
          </p:cNvPr>
          <p:cNvSpPr>
            <a:spLocks noGrp="1"/>
          </p:cNvSpPr>
          <p:nvPr>
            <p:ph type="ftr" sz="quarter" idx="3"/>
          </p:nvPr>
        </p:nvSpPr>
        <p:spPr>
          <a:xfrm>
            <a:off x="3751118" y="6356350"/>
            <a:ext cx="4689764" cy="365125"/>
          </a:xfrm>
          <a:prstGeom prst="rect">
            <a:avLst/>
          </a:prstGeom>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Tree>
    <p:extLst>
      <p:ext uri="{BB962C8B-B14F-4D97-AF65-F5344CB8AC3E}">
        <p14:creationId xmlns:p14="http://schemas.microsoft.com/office/powerpoint/2010/main" val="184038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FD97-A7C0-754F-AFC0-443E56A1202C}"/>
              </a:ext>
            </a:extLst>
          </p:cNvPr>
          <p:cNvSpPr>
            <a:spLocks noGrp="1"/>
          </p:cNvSpPr>
          <p:nvPr>
            <p:ph type="title"/>
          </p:nvPr>
        </p:nvSpPr>
        <p:spPr>
          <a:xfrm>
            <a:off x="2042629" y="1885585"/>
            <a:ext cx="7349344" cy="2252462"/>
          </a:xfrm>
        </p:spPr>
        <p:txBody>
          <a:bodyPr/>
          <a:lstStyle/>
          <a:p>
            <a:r>
              <a:rPr lang="en-US"/>
              <a:t>Access Analytics</a:t>
            </a:r>
          </a:p>
        </p:txBody>
      </p:sp>
    </p:spTree>
    <p:extLst>
      <p:ext uri="{BB962C8B-B14F-4D97-AF65-F5344CB8AC3E}">
        <p14:creationId xmlns:p14="http://schemas.microsoft.com/office/powerpoint/2010/main" val="3818961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5519EA-9E80-474B-816C-8F2F88900295}"/>
              </a:ext>
            </a:extLst>
          </p:cNvPr>
          <p:cNvSpPr>
            <a:spLocks noGrp="1"/>
          </p:cNvSpPr>
          <p:nvPr>
            <p:ph type="title"/>
          </p:nvPr>
        </p:nvSpPr>
        <p:spPr>
          <a:xfrm>
            <a:off x="2042629" y="1699605"/>
            <a:ext cx="6260123" cy="1617032"/>
          </a:xfrm>
        </p:spPr>
        <p:txBody>
          <a:bodyPr>
            <a:normAutofit/>
          </a:bodyPr>
          <a:lstStyle/>
          <a:p>
            <a:r>
              <a:rPr lang="en-US"/>
              <a:t>Questions?</a:t>
            </a:r>
          </a:p>
        </p:txBody>
      </p:sp>
    </p:spTree>
    <p:extLst>
      <p:ext uri="{BB962C8B-B14F-4D97-AF65-F5344CB8AC3E}">
        <p14:creationId xmlns:p14="http://schemas.microsoft.com/office/powerpoint/2010/main" val="197450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8E7F-CBA2-0744-A418-529016941730}"/>
              </a:ext>
            </a:extLst>
          </p:cNvPr>
          <p:cNvSpPr>
            <a:spLocks noGrp="1"/>
          </p:cNvSpPr>
          <p:nvPr>
            <p:ph type="title"/>
          </p:nvPr>
        </p:nvSpPr>
        <p:spPr/>
        <p:txBody>
          <a:bodyPr/>
          <a:lstStyle/>
          <a:p>
            <a:r>
              <a:rPr lang="en-US"/>
              <a:t>Thank You/Contact</a:t>
            </a:r>
          </a:p>
        </p:txBody>
      </p:sp>
      <p:sp>
        <p:nvSpPr>
          <p:cNvPr id="5" name="Subtitle 4" hidden="1">
            <a:extLst>
              <a:ext uri="{FF2B5EF4-FFF2-40B4-BE49-F238E27FC236}">
                <a16:creationId xmlns:a16="http://schemas.microsoft.com/office/drawing/2014/main" id="{8A62B4B6-8311-5C4C-AFC9-AB07F1BB159E}"/>
              </a:ext>
            </a:extLst>
          </p:cNvPr>
          <p:cNvSpPr>
            <a:spLocks noGrp="1"/>
          </p:cNvSpPr>
          <p:nvPr>
            <p:ph type="subTitle" idx="10"/>
          </p:nvPr>
        </p:nvSpPr>
        <p:spPr/>
        <p:txBody>
          <a:bodyPr>
            <a:normAutofit fontScale="92500" lnSpcReduction="10000"/>
          </a:bodyPr>
          <a:lstStyle/>
          <a:p>
            <a:endParaRPr lang="en-US"/>
          </a:p>
        </p:txBody>
      </p:sp>
      <p:sp>
        <p:nvSpPr>
          <p:cNvPr id="7" name="Content Placeholder 1">
            <a:extLst>
              <a:ext uri="{FF2B5EF4-FFF2-40B4-BE49-F238E27FC236}">
                <a16:creationId xmlns:a16="http://schemas.microsoft.com/office/drawing/2014/main" id="{ACAF2701-8B41-8240-A2D0-A9BE1DE7945B}"/>
              </a:ext>
            </a:extLst>
          </p:cNvPr>
          <p:cNvSpPr txBox="1">
            <a:spLocks/>
          </p:cNvSpPr>
          <p:nvPr/>
        </p:nvSpPr>
        <p:spPr>
          <a:xfrm>
            <a:off x="1004887" y="1690688"/>
            <a:ext cx="4821193" cy="4502771"/>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Aft>
                <a:spcPts val="1200"/>
              </a:spcAft>
              <a:buFont typeface="Arial"/>
              <a:buNone/>
            </a:pPr>
            <a:r>
              <a:rPr lang="en-US" altLang="en-US" sz="2600" b="1">
                <a:ea typeface="ＭＳ Ｐゴシック" panose="020B0600070205080204" pitchFamily="34" charset="-128"/>
              </a:rPr>
              <a:t>Contact Us</a:t>
            </a:r>
          </a:p>
          <a:p>
            <a:pPr marL="0" indent="0">
              <a:buFont typeface="Arial"/>
              <a:buNone/>
            </a:pPr>
            <a:endParaRPr lang="en-US" sz="1800"/>
          </a:p>
          <a:p>
            <a:pPr marL="0" indent="0">
              <a:buFont typeface="Arial"/>
              <a:buNone/>
            </a:pPr>
            <a:endParaRPr lang="en-US" sz="1800"/>
          </a:p>
          <a:p>
            <a:pPr marL="0" indent="0">
              <a:buFont typeface="Arial"/>
              <a:buNone/>
            </a:pPr>
            <a:endParaRPr lang="en-US" sz="1800"/>
          </a:p>
          <a:p>
            <a:pPr marL="0" indent="0">
              <a:buFont typeface="Arial"/>
              <a:buNone/>
            </a:pPr>
            <a:endParaRPr lang="en-US" sz="1800"/>
          </a:p>
          <a:p>
            <a:pPr marL="0" indent="0">
              <a:buFont typeface="Arial"/>
              <a:buNone/>
            </a:pPr>
            <a:endParaRPr lang="en-US" sz="1800"/>
          </a:p>
          <a:p>
            <a:pPr marL="0" indent="0">
              <a:buFont typeface="Arial"/>
              <a:buNone/>
            </a:pPr>
            <a:endParaRPr lang="en-US" sz="1800"/>
          </a:p>
          <a:p>
            <a:pPr marL="0" indent="0">
              <a:buFont typeface="Arial"/>
              <a:buNone/>
            </a:pPr>
            <a:endParaRPr lang="en-US" sz="1800"/>
          </a:p>
          <a:p>
            <a:pPr marL="0" indent="0">
              <a:buFont typeface="Arial"/>
              <a:buNone/>
            </a:pPr>
            <a:endParaRPr lang="en-US" sz="1800"/>
          </a:p>
          <a:p>
            <a:pPr marL="0" indent="0">
              <a:buNone/>
            </a:pPr>
            <a:r>
              <a:rPr lang="en-US" sz="1800"/>
              <a:t>Tim Springer</a:t>
            </a:r>
            <a:br>
              <a:rPr lang="en-US" sz="1800"/>
            </a:br>
            <a:r>
              <a:rPr lang="en-US" sz="1800">
                <a:hlinkClick r:id="rId2"/>
              </a:rPr>
              <a:t>Tim.Springer@LevelAccess.com</a:t>
            </a:r>
            <a:endParaRPr lang="en-US" altLang="en-US" sz="1800"/>
          </a:p>
        </p:txBody>
      </p:sp>
      <p:pic>
        <p:nvPicPr>
          <p:cNvPr id="8" name="Picture 7" descr="Tim Springer photo" title="Tim Springer photo">
            <a:extLst>
              <a:ext uri="{FF2B5EF4-FFF2-40B4-BE49-F238E27FC236}">
                <a16:creationId xmlns:a16="http://schemas.microsoft.com/office/drawing/2014/main" id="{8BF997D5-7AC0-0047-9C52-35313A10B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 y="2173577"/>
            <a:ext cx="2118323" cy="2965652"/>
          </a:xfrm>
          <a:prstGeom prst="rect">
            <a:avLst/>
          </a:prstGeom>
        </p:spPr>
      </p:pic>
      <p:sp>
        <p:nvSpPr>
          <p:cNvPr id="9" name="Content Placeholder 2">
            <a:extLst>
              <a:ext uri="{FF2B5EF4-FFF2-40B4-BE49-F238E27FC236}">
                <a16:creationId xmlns:a16="http://schemas.microsoft.com/office/drawing/2014/main" id="{18EC877E-F578-AA42-8B77-C1E31726511E}"/>
              </a:ext>
            </a:extLst>
          </p:cNvPr>
          <p:cNvSpPr txBox="1">
            <a:spLocks/>
          </p:cNvSpPr>
          <p:nvPr/>
        </p:nvSpPr>
        <p:spPr>
          <a:xfrm>
            <a:off x="6701050" y="1690688"/>
            <a:ext cx="4612713" cy="4800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Aft>
                <a:spcPts val="1200"/>
              </a:spcAft>
              <a:buFont typeface="Arial"/>
              <a:buNone/>
              <a:defRPr/>
            </a:pPr>
            <a:r>
              <a:rPr lang="en-US" sz="2600" b="1"/>
              <a:t>Follow Us</a:t>
            </a:r>
          </a:p>
          <a:p>
            <a:pPr marL="0" indent="0">
              <a:buFont typeface="Arial"/>
              <a:buNone/>
              <a:defRPr/>
            </a:pPr>
            <a:endParaRPr lang="en-US"/>
          </a:p>
          <a:p>
            <a:pPr marL="0" indent="0">
              <a:buFont typeface="Arial"/>
              <a:buNone/>
              <a:defRPr/>
            </a:pPr>
            <a:endParaRPr lang="en-US"/>
          </a:p>
        </p:txBody>
      </p:sp>
      <p:pic>
        <p:nvPicPr>
          <p:cNvPr id="10" name="Picture 3" descr="Twitter logo">
            <a:extLst>
              <a:ext uri="{FF2B5EF4-FFF2-40B4-BE49-F238E27FC236}">
                <a16:creationId xmlns:a16="http://schemas.microsoft.com/office/drawing/2014/main" id="{37CE10A3-8C9A-D346-B3BA-225677759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837218" y="2224088"/>
            <a:ext cx="8461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933A922-0856-0D41-8CC8-64ACE62EB71A}"/>
              </a:ext>
            </a:extLst>
          </p:cNvPr>
          <p:cNvSpPr txBox="1">
            <a:spLocks noChangeArrowheads="1"/>
          </p:cNvSpPr>
          <p:nvPr/>
        </p:nvSpPr>
        <p:spPr bwMode="auto">
          <a:xfrm>
            <a:off x="8005618" y="2313610"/>
            <a:ext cx="2787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000000"/>
                </a:solidFill>
                <a:cs typeface="Arial" panose="020B0604020202020204" pitchFamily="34" charset="0"/>
                <a:hlinkClick r:id="rId5"/>
              </a:rPr>
              <a:t>@LevelAccessA11y</a:t>
            </a:r>
            <a:endParaRPr lang="en-US" altLang="en-US" sz="2000">
              <a:solidFill>
                <a:srgbClr val="000000"/>
              </a:solidFill>
              <a:cs typeface="Arial" panose="020B0604020202020204" pitchFamily="34" charset="0"/>
            </a:endParaRPr>
          </a:p>
          <a:p>
            <a:pPr eaLnBrk="1" hangingPunct="1">
              <a:spcBef>
                <a:spcPct val="0"/>
              </a:spcBef>
              <a:buFontTx/>
              <a:buNone/>
            </a:pPr>
            <a:endParaRPr lang="en-US" altLang="en-US" sz="2000">
              <a:solidFill>
                <a:srgbClr val="000000"/>
              </a:solidFill>
              <a:cs typeface="Arial" panose="020B0604020202020204" pitchFamily="34" charset="0"/>
            </a:endParaRPr>
          </a:p>
        </p:txBody>
      </p:sp>
      <p:pic>
        <p:nvPicPr>
          <p:cNvPr id="12" name="Picture 11" descr="LinkedIn logo">
            <a:extLst>
              <a:ext uri="{FF2B5EF4-FFF2-40B4-BE49-F238E27FC236}">
                <a16:creationId xmlns:a16="http://schemas.microsoft.com/office/drawing/2014/main" id="{D4CFA431-D94C-D144-A8C9-52B787B68A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916593" y="31321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a:extLst>
              <a:ext uri="{FF2B5EF4-FFF2-40B4-BE49-F238E27FC236}">
                <a16:creationId xmlns:a16="http://schemas.microsoft.com/office/drawing/2014/main" id="{83F6DFBA-D204-A64D-BF30-ADE7DF7BDF60}"/>
              </a:ext>
            </a:extLst>
          </p:cNvPr>
          <p:cNvSpPr txBox="1">
            <a:spLocks noChangeArrowheads="1"/>
          </p:cNvSpPr>
          <p:nvPr/>
        </p:nvSpPr>
        <p:spPr bwMode="auto">
          <a:xfrm>
            <a:off x="8005618" y="3306985"/>
            <a:ext cx="26686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000000"/>
                </a:solidFill>
                <a:cs typeface="Arial" panose="020B0604020202020204" pitchFamily="34" charset="0"/>
                <a:hlinkClick r:id="rId7"/>
              </a:rPr>
              <a:t>Level-Access</a:t>
            </a:r>
            <a:endParaRPr lang="en-US" altLang="en-US" sz="2000">
              <a:solidFill>
                <a:srgbClr val="000000"/>
              </a:solidFill>
              <a:cs typeface="Arial" panose="020B0604020202020204" pitchFamily="34" charset="0"/>
            </a:endParaRPr>
          </a:p>
          <a:p>
            <a:pPr eaLnBrk="1" hangingPunct="1">
              <a:spcBef>
                <a:spcPct val="0"/>
              </a:spcBef>
              <a:buFontTx/>
              <a:buNone/>
            </a:pPr>
            <a:endParaRPr lang="en-US" altLang="en-US" sz="2000">
              <a:solidFill>
                <a:srgbClr val="000000"/>
              </a:solidFill>
              <a:cs typeface="Arial" panose="020B0604020202020204" pitchFamily="34" charset="0"/>
            </a:endParaRPr>
          </a:p>
        </p:txBody>
      </p:sp>
      <p:pic>
        <p:nvPicPr>
          <p:cNvPr id="14" name="Picture 7" descr="Facebook logo">
            <a:extLst>
              <a:ext uri="{FF2B5EF4-FFF2-40B4-BE49-F238E27FC236}">
                <a16:creationId xmlns:a16="http://schemas.microsoft.com/office/drawing/2014/main" id="{003C4EF3-44DF-F843-9672-CA0BB9F54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6916593" y="4173539"/>
            <a:ext cx="80168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a:extLst>
              <a:ext uri="{FF2B5EF4-FFF2-40B4-BE49-F238E27FC236}">
                <a16:creationId xmlns:a16="http://schemas.microsoft.com/office/drawing/2014/main" id="{0B5EE3BA-CB62-1445-878E-17C8CB2922A0}"/>
              </a:ext>
            </a:extLst>
          </p:cNvPr>
          <p:cNvSpPr txBox="1">
            <a:spLocks noChangeArrowheads="1"/>
          </p:cNvSpPr>
          <p:nvPr/>
        </p:nvSpPr>
        <p:spPr bwMode="auto">
          <a:xfrm>
            <a:off x="8005618" y="4236481"/>
            <a:ext cx="27226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hlinkClick r:id="rId9"/>
              </a:rPr>
              <a:t>Level Access</a:t>
            </a:r>
            <a:endParaRPr lang="en-US" altLang="en-US" sz="2000"/>
          </a:p>
        </p:txBody>
      </p:sp>
      <p:pic>
        <p:nvPicPr>
          <p:cNvPr id="16" name="Picture 3" descr="WordPress logo">
            <a:extLst>
              <a:ext uri="{FF2B5EF4-FFF2-40B4-BE49-F238E27FC236}">
                <a16:creationId xmlns:a16="http://schemas.microsoft.com/office/drawing/2014/main" id="{0FAEF48E-6425-0C4A-B69F-831973E10498}"/>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6902306" y="5108576"/>
            <a:ext cx="925512" cy="92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3">
            <a:extLst>
              <a:ext uri="{FF2B5EF4-FFF2-40B4-BE49-F238E27FC236}">
                <a16:creationId xmlns:a16="http://schemas.microsoft.com/office/drawing/2014/main" id="{66D19A80-896B-2D44-84FC-5CFB72C5409E}"/>
              </a:ext>
            </a:extLst>
          </p:cNvPr>
          <p:cNvSpPr txBox="1">
            <a:spLocks noChangeArrowheads="1"/>
          </p:cNvSpPr>
          <p:nvPr/>
        </p:nvSpPr>
        <p:spPr bwMode="auto">
          <a:xfrm>
            <a:off x="8005618" y="5351601"/>
            <a:ext cx="30529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altLang="en-US" sz="2000">
                <a:solidFill>
                  <a:srgbClr val="000000"/>
                </a:solidFill>
                <a:cs typeface="Arial" panose="020B0604020202020204" pitchFamily="34" charset="0"/>
                <a:hlinkClick r:id="rId11"/>
              </a:rPr>
              <a:t>Level Access Blog</a:t>
            </a:r>
            <a:endParaRPr lang="en-US" altLang="en-US" sz="2000">
              <a:solidFill>
                <a:srgbClr val="000000"/>
              </a:solidFill>
              <a:cs typeface="Arial" panose="020B0604020202020204" pitchFamily="34" charset="0"/>
            </a:endParaRPr>
          </a:p>
          <a:p>
            <a:pPr>
              <a:spcBef>
                <a:spcPct val="0"/>
              </a:spcBef>
              <a:buNone/>
            </a:pPr>
            <a:endParaRPr lang="en-US" altLang="en-US" sz="2000">
              <a:solidFill>
                <a:srgbClr val="000000"/>
              </a:solidFill>
              <a:cs typeface="Arial" panose="020B0604020202020204" pitchFamily="34" charset="0"/>
            </a:endParaRPr>
          </a:p>
        </p:txBody>
      </p:sp>
      <p:sp>
        <p:nvSpPr>
          <p:cNvPr id="4" name="Slide Number Placeholder 3">
            <a:extLst>
              <a:ext uri="{FF2B5EF4-FFF2-40B4-BE49-F238E27FC236}">
                <a16:creationId xmlns:a16="http://schemas.microsoft.com/office/drawing/2014/main" id="{22FD9036-36FA-CD4F-BCB4-5854C2F1E992}"/>
              </a:ext>
            </a:extLst>
          </p:cNvPr>
          <p:cNvSpPr>
            <a:spLocks noGrp="1"/>
          </p:cNvSpPr>
          <p:nvPr>
            <p:ph type="sldNum" sz="quarter" idx="4"/>
          </p:nvPr>
        </p:nvSpPr>
        <p:spPr/>
        <p:txBody>
          <a:bodyPr/>
          <a:lstStyle/>
          <a:p>
            <a:fld id="{2030EA8A-DA75-3443-B9EE-A63E33F4F203}" type="slidenum">
              <a:rPr lang="en-US" smtClean="0"/>
              <a:pPr/>
              <a:t>25</a:t>
            </a:fld>
            <a:endParaRPr lang="en-US"/>
          </a:p>
        </p:txBody>
      </p:sp>
      <p:sp>
        <p:nvSpPr>
          <p:cNvPr id="6" name="Footer Placeholder 5">
            <a:extLst>
              <a:ext uri="{FF2B5EF4-FFF2-40B4-BE49-F238E27FC236}">
                <a16:creationId xmlns:a16="http://schemas.microsoft.com/office/drawing/2014/main" id="{F78C0B04-534F-5244-A2EC-95696F76759E}"/>
              </a:ext>
            </a:extLst>
          </p:cNvPr>
          <p:cNvSpPr>
            <a:spLocks noGrp="1"/>
          </p:cNvSpPr>
          <p:nvPr>
            <p:ph type="ftr" sz="quarter" idx="3"/>
          </p:nvPr>
        </p:nvSpPr>
        <p:spPr/>
        <p:txBody>
          <a:bodyPr/>
          <a:lstStyle/>
          <a:p>
            <a:r>
              <a:rPr lang="en-US"/>
              <a:t>levelaccess.com   </a:t>
            </a:r>
            <a:r>
              <a:rPr lang="en-US" b="1"/>
              <a:t> </a:t>
            </a:r>
            <a:r>
              <a:rPr lang="en-US" b="1">
                <a:solidFill>
                  <a:srgbClr val="00D81A"/>
                </a:solidFill>
              </a:rPr>
              <a:t>| </a:t>
            </a:r>
            <a:r>
              <a:rPr lang="en-US" b="1"/>
              <a:t>   </a:t>
            </a:r>
            <a:r>
              <a:rPr lang="en-US"/>
              <a:t>(</a:t>
            </a:r>
            <a:r>
              <a:rPr lang="de-DE"/>
              <a:t>800) 899-9659    </a:t>
            </a:r>
            <a:r>
              <a:rPr lang="en-US" b="1">
                <a:solidFill>
                  <a:srgbClr val="00D81A"/>
                </a:solidFill>
              </a:rPr>
              <a:t>|</a:t>
            </a:r>
            <a:r>
              <a:rPr lang="en-US"/>
              <a:t>    info@levelaccess.com</a:t>
            </a:r>
          </a:p>
        </p:txBody>
      </p:sp>
      <p:sp>
        <p:nvSpPr>
          <p:cNvPr id="19" name="Rectangle 18">
            <a:extLst>
              <a:ext uri="{FF2B5EF4-FFF2-40B4-BE49-F238E27FC236}">
                <a16:creationId xmlns:a16="http://schemas.microsoft.com/office/drawing/2014/main" id="{F2D80BCF-F442-6B4F-BD18-08E9ED1522C6}"/>
              </a:ext>
            </a:extLst>
          </p:cNvPr>
          <p:cNvSpPr/>
          <p:nvPr/>
        </p:nvSpPr>
        <p:spPr>
          <a:xfrm>
            <a:off x="810227" y="6093992"/>
            <a:ext cx="6169702" cy="307777"/>
          </a:xfrm>
          <a:prstGeom prst="rect">
            <a:avLst/>
          </a:prstGeom>
        </p:spPr>
        <p:txBody>
          <a:bodyPr wrap="none">
            <a:spAutoFit/>
          </a:bodyPr>
          <a:lstStyle/>
          <a:p>
            <a:r>
              <a:rPr lang="en-US" sz="1400" i="1" dirty="0">
                <a:solidFill>
                  <a:srgbClr val="000000"/>
                </a:solidFill>
                <a:latin typeface="Arial" panose="020B0604020202020204" pitchFamily="34" charset="0"/>
                <a:cs typeface="Arial" panose="020B0604020202020204" pitchFamily="34" charset="0"/>
              </a:rPr>
              <a:t>Slide Deck Available for Download at: </a:t>
            </a:r>
            <a:r>
              <a:rPr lang="en-US" sz="1400" i="1" dirty="0">
                <a:solidFill>
                  <a:srgbClr val="000000"/>
                </a:solidFill>
                <a:latin typeface="Arial" panose="020B0604020202020204" pitchFamily="34" charset="0"/>
                <a:cs typeface="Arial" panose="020B0604020202020204" pitchFamily="34" charset="0"/>
                <a:hlinkClick r:id="rId12"/>
              </a:rPr>
              <a:t>https://www.levelaccess.com/csun18/</a:t>
            </a:r>
            <a:endParaRPr lang="en-US" sz="1400" i="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36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Father of Modern Industry</a:t>
            </a:r>
          </a:p>
        </p:txBody>
      </p:sp>
      <p:sp>
        <p:nvSpPr>
          <p:cNvPr id="6" name="Subtitle 5" hidden="1"/>
          <p:cNvSpPr>
            <a:spLocks noGrp="1"/>
          </p:cNvSpPr>
          <p:nvPr>
            <p:ph type="subTitle" idx="10"/>
          </p:nvPr>
        </p:nvSpPr>
        <p:spPr/>
        <p:txBody>
          <a:bodyPr>
            <a:normAutofit fontScale="92500" lnSpcReduction="10000"/>
          </a:bodyPr>
          <a:lstStyle/>
          <a:p>
            <a:endParaRPr lang="en-US" dirty="0"/>
          </a:p>
        </p:txBody>
      </p:sp>
      <p:sp>
        <p:nvSpPr>
          <p:cNvPr id="5" name="Content Placeholder 4"/>
          <p:cNvSpPr>
            <a:spLocks noGrp="1"/>
          </p:cNvSpPr>
          <p:nvPr>
            <p:ph idx="1"/>
          </p:nvPr>
        </p:nvSpPr>
        <p:spPr>
          <a:xfrm>
            <a:off x="838200" y="1644161"/>
            <a:ext cx="8434387" cy="4532801"/>
          </a:xfrm>
        </p:spPr>
        <p:txBody>
          <a:bodyPr>
            <a:noAutofit/>
          </a:bodyPr>
          <a:lstStyle/>
          <a:p>
            <a:pPr>
              <a:lnSpc>
                <a:spcPct val="85000"/>
              </a:lnSpc>
            </a:pPr>
            <a:r>
              <a:rPr lang="en-US" dirty="0"/>
              <a:t>How many people have ever head of this guy?</a:t>
            </a:r>
          </a:p>
          <a:p>
            <a:pPr lvl="1">
              <a:lnSpc>
                <a:spcPct val="85000"/>
              </a:lnSpc>
            </a:pPr>
            <a:r>
              <a:rPr lang="en-US" dirty="0"/>
              <a:t>One of those massively influential people you have never heard of</a:t>
            </a:r>
          </a:p>
          <a:p>
            <a:pPr>
              <a:lnSpc>
                <a:spcPct val="85000"/>
              </a:lnSpc>
            </a:pPr>
            <a:r>
              <a:rPr lang="en-US" dirty="0"/>
              <a:t>Key influencer of post WWII Japan</a:t>
            </a:r>
          </a:p>
          <a:p>
            <a:pPr>
              <a:lnSpc>
                <a:spcPct val="85000"/>
              </a:lnSpc>
            </a:pPr>
            <a:r>
              <a:rPr lang="en-US" dirty="0"/>
              <a:t>Idea</a:t>
            </a:r>
          </a:p>
          <a:p>
            <a:pPr lvl="1">
              <a:lnSpc>
                <a:spcPct val="85000"/>
              </a:lnSpc>
            </a:pPr>
            <a:r>
              <a:rPr lang="en-US" dirty="0"/>
              <a:t>If you focus on quality - quality tends to rise and costs tend to decline</a:t>
            </a:r>
          </a:p>
          <a:p>
            <a:pPr lvl="1">
              <a:lnSpc>
                <a:spcPct val="85000"/>
              </a:lnSpc>
            </a:pPr>
            <a:r>
              <a:rPr lang="en-US" dirty="0"/>
              <a:t>If you focus on costs – costs tend to rise and quality tends to decline</a:t>
            </a:r>
          </a:p>
          <a:p>
            <a:pPr>
              <a:lnSpc>
                <a:spcPct val="85000"/>
              </a:lnSpc>
            </a:pPr>
            <a:r>
              <a:rPr lang="en-US" dirty="0"/>
              <a:t>Check out “Out of Crisis”</a:t>
            </a:r>
          </a:p>
          <a:p>
            <a:pPr>
              <a:lnSpc>
                <a:spcPct val="85000"/>
              </a:lnSpc>
            </a:pPr>
            <a:r>
              <a:rPr lang="en-US" dirty="0"/>
              <a:t>Also check out Fredrick W. Taylor</a:t>
            </a:r>
          </a:p>
          <a:p>
            <a:pPr>
              <a:lnSpc>
                <a:spcPct val="85000"/>
              </a:lnSpc>
            </a:pPr>
            <a:endParaRPr lang="en-US" dirty="0"/>
          </a:p>
          <a:p>
            <a:pPr>
              <a:lnSpc>
                <a:spcPct val="85000"/>
              </a:lnSpc>
            </a:pPr>
            <a:endParaRPr lang="en-US" dirty="0"/>
          </a:p>
        </p:txBody>
      </p:sp>
      <p:pic>
        <p:nvPicPr>
          <p:cNvPr id="1028" name="Picture 4" descr="W. Edwards Deming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293" y="2196341"/>
            <a:ext cx="18288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a:extLst>
              <a:ext uri="{FF2B5EF4-FFF2-40B4-BE49-F238E27FC236}">
                <a16:creationId xmlns:a16="http://schemas.microsoft.com/office/drawing/2014/main" id="{5EA2C58D-5850-8442-B8B3-A3E979D8179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3</a:t>
            </a:fld>
            <a:endParaRPr lang="en-US" dirty="0"/>
          </a:p>
        </p:txBody>
      </p:sp>
      <p:sp>
        <p:nvSpPr>
          <p:cNvPr id="8" name="Footer Placeholder 3">
            <a:extLst>
              <a:ext uri="{FF2B5EF4-FFF2-40B4-BE49-F238E27FC236}">
                <a16:creationId xmlns:a16="http://schemas.microsoft.com/office/drawing/2014/main" id="{ECF80472-FA7B-0846-9D12-388D70323419}"/>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334138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True in This Industry?</a:t>
            </a:r>
          </a:p>
        </p:txBody>
      </p:sp>
      <p:sp>
        <p:nvSpPr>
          <p:cNvPr id="12" name="Subtitle 11" hidden="1"/>
          <p:cNvSpPr>
            <a:spLocks noGrp="1"/>
          </p:cNvSpPr>
          <p:nvPr>
            <p:ph type="subTitle" idx="10"/>
          </p:nvPr>
        </p:nvSpPr>
        <p:spPr/>
        <p:txBody>
          <a:bodyPr>
            <a:normAutofit fontScale="92500" lnSpcReduction="10000"/>
          </a:bodyPr>
          <a:lstStyle/>
          <a:p>
            <a:r>
              <a:rPr lang="en-US" dirty="0"/>
              <a:t>Tap to add subtitle</a:t>
            </a:r>
          </a:p>
        </p:txBody>
      </p:sp>
      <p:sp>
        <p:nvSpPr>
          <p:cNvPr id="11" name="Content Placeholder 10"/>
          <p:cNvSpPr>
            <a:spLocks noGrp="1"/>
          </p:cNvSpPr>
          <p:nvPr>
            <p:ph idx="1"/>
          </p:nvPr>
        </p:nvSpPr>
        <p:spPr/>
        <p:txBody>
          <a:bodyPr/>
          <a:lstStyle/>
          <a:p>
            <a:r>
              <a:rPr lang="en-US" dirty="0"/>
              <a:t>Lots of opinions on digital accessibility</a:t>
            </a:r>
          </a:p>
          <a:p>
            <a:r>
              <a:rPr lang="en-US" dirty="0"/>
              <a:t>Not as many facts relating to digital accessibility</a:t>
            </a:r>
          </a:p>
          <a:p>
            <a:r>
              <a:rPr lang="en-US" dirty="0"/>
              <a:t>How do we conclude what is true?</a:t>
            </a:r>
          </a:p>
          <a:p>
            <a:pPr lvl="1"/>
            <a:r>
              <a:rPr lang="en-US" dirty="0"/>
              <a:t>Qualitative measures dominate</a:t>
            </a:r>
          </a:p>
          <a:p>
            <a:pPr lvl="1"/>
            <a:r>
              <a:rPr lang="en-US" dirty="0"/>
              <a:t>Quantitative measures are sparse</a:t>
            </a:r>
          </a:p>
          <a:p>
            <a:r>
              <a:rPr lang="en-US" dirty="0"/>
              <a:t>How do we model the future?</a:t>
            </a:r>
          </a:p>
          <a:p>
            <a:pPr lvl="1"/>
            <a:r>
              <a:rPr lang="en-US" dirty="0"/>
              <a:t>Robust and compelling mathematical models are rare</a:t>
            </a:r>
          </a:p>
          <a:p>
            <a:r>
              <a:rPr lang="en-US" dirty="0"/>
              <a:t>Today is a step to getting to truth</a:t>
            </a:r>
          </a:p>
          <a:p>
            <a:pPr lvl="1"/>
            <a:r>
              <a:rPr lang="en-US" dirty="0"/>
              <a:t>Tell me what you are curious about and lets iterate together</a:t>
            </a:r>
          </a:p>
        </p:txBody>
      </p:sp>
      <p:sp>
        <p:nvSpPr>
          <p:cNvPr id="5" name="Slide Number Placeholder 5">
            <a:extLst>
              <a:ext uri="{FF2B5EF4-FFF2-40B4-BE49-F238E27FC236}">
                <a16:creationId xmlns:a16="http://schemas.microsoft.com/office/drawing/2014/main" id="{1CCA57A0-4304-EA40-A82B-1311657AD80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4</a:t>
            </a:fld>
            <a:endParaRPr lang="en-US" dirty="0"/>
          </a:p>
        </p:txBody>
      </p:sp>
      <p:sp>
        <p:nvSpPr>
          <p:cNvPr id="7" name="Footer Placeholder 3">
            <a:extLst>
              <a:ext uri="{FF2B5EF4-FFF2-40B4-BE49-F238E27FC236}">
                <a16:creationId xmlns:a16="http://schemas.microsoft.com/office/drawing/2014/main" id="{F3DE2760-3749-E14B-A8A6-CF4A1F808867}"/>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203031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Big Questions</a:t>
            </a:r>
          </a:p>
        </p:txBody>
      </p:sp>
      <p:sp>
        <p:nvSpPr>
          <p:cNvPr id="12" name="Subtitle 11" hidden="1"/>
          <p:cNvSpPr>
            <a:spLocks noGrp="1"/>
          </p:cNvSpPr>
          <p:nvPr>
            <p:ph type="subTitle" idx="10"/>
          </p:nvPr>
        </p:nvSpPr>
        <p:spPr/>
        <p:txBody>
          <a:bodyPr>
            <a:normAutofit fontScale="92500" lnSpcReduction="10000"/>
          </a:bodyPr>
          <a:lstStyle/>
          <a:p>
            <a:r>
              <a:rPr lang="en-US" dirty="0"/>
              <a:t>Tap to add subtitle</a:t>
            </a:r>
          </a:p>
        </p:txBody>
      </p:sp>
      <p:sp>
        <p:nvSpPr>
          <p:cNvPr id="11" name="Content Placeholder 10"/>
          <p:cNvSpPr>
            <a:spLocks noGrp="1"/>
          </p:cNvSpPr>
          <p:nvPr>
            <p:ph idx="1"/>
          </p:nvPr>
        </p:nvSpPr>
        <p:spPr>
          <a:xfrm>
            <a:off x="838200" y="1644161"/>
            <a:ext cx="6879956" cy="4532801"/>
          </a:xfrm>
        </p:spPr>
        <p:txBody>
          <a:bodyPr>
            <a:normAutofit/>
          </a:bodyPr>
          <a:lstStyle/>
          <a:p>
            <a:r>
              <a:rPr lang="en-US" sz="3200" dirty="0"/>
              <a:t>Are we going to get sued?</a:t>
            </a:r>
          </a:p>
          <a:p>
            <a:r>
              <a:rPr lang="en-US" sz="3200" dirty="0"/>
              <a:t>Are people with disabilities actually a market?</a:t>
            </a:r>
          </a:p>
          <a:p>
            <a:r>
              <a:rPr lang="en-US" sz="3200" dirty="0"/>
              <a:t>What are the most common accessibility issues?</a:t>
            </a:r>
          </a:p>
        </p:txBody>
      </p:sp>
      <p:pic>
        <p:nvPicPr>
          <p:cNvPr id="3" name="Picture 2" descr="Icon of speech bubbles with a question mark">
            <a:extLst>
              <a:ext uri="{FF2B5EF4-FFF2-40B4-BE49-F238E27FC236}">
                <a16:creationId xmlns:a16="http://schemas.microsoft.com/office/drawing/2014/main" id="{69E58467-DF94-CD4B-B07F-08D372F3CCD8}"/>
              </a:ext>
            </a:extLst>
          </p:cNvPr>
          <p:cNvPicPr>
            <a:picLocks noChangeAspect="1"/>
          </p:cNvPicPr>
          <p:nvPr/>
        </p:nvPicPr>
        <p:blipFill>
          <a:blip r:embed="rId3"/>
          <a:stretch>
            <a:fillRect/>
          </a:stretch>
        </p:blipFill>
        <p:spPr>
          <a:xfrm>
            <a:off x="7811040" y="1588792"/>
            <a:ext cx="3356674" cy="3138192"/>
          </a:xfrm>
          <a:prstGeom prst="rect">
            <a:avLst/>
          </a:prstGeom>
        </p:spPr>
      </p:pic>
      <p:sp>
        <p:nvSpPr>
          <p:cNvPr id="5" name="Slide Number Placeholder 5">
            <a:extLst>
              <a:ext uri="{FF2B5EF4-FFF2-40B4-BE49-F238E27FC236}">
                <a16:creationId xmlns:a16="http://schemas.microsoft.com/office/drawing/2014/main" id="{593F2D8B-37E9-2540-B23C-761126B9DBA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5</a:t>
            </a:fld>
            <a:endParaRPr lang="en-US" dirty="0"/>
          </a:p>
        </p:txBody>
      </p:sp>
      <p:sp>
        <p:nvSpPr>
          <p:cNvPr id="7" name="Footer Placeholder 3">
            <a:extLst>
              <a:ext uri="{FF2B5EF4-FFF2-40B4-BE49-F238E27FC236}">
                <a16:creationId xmlns:a16="http://schemas.microsoft.com/office/drawing/2014/main" id="{F28BFC82-3524-234D-B42C-98689DE91819}"/>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324946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629" y="1885585"/>
            <a:ext cx="6260123" cy="2457815"/>
          </a:xfrm>
        </p:spPr>
        <p:txBody>
          <a:bodyPr/>
          <a:lstStyle/>
          <a:p>
            <a:r>
              <a:rPr lang="en-US" dirty="0"/>
              <a:t>Are We Going To Get Sued?</a:t>
            </a:r>
          </a:p>
        </p:txBody>
      </p:sp>
    </p:spTree>
    <p:extLst>
      <p:ext uri="{BB962C8B-B14F-4D97-AF65-F5344CB8AC3E}">
        <p14:creationId xmlns:p14="http://schemas.microsoft.com/office/powerpoint/2010/main" val="305387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Background and Context</a:t>
            </a:r>
          </a:p>
        </p:txBody>
      </p:sp>
      <p:sp>
        <p:nvSpPr>
          <p:cNvPr id="6" name="Subtitle 5" hidden="1"/>
          <p:cNvSpPr>
            <a:spLocks noGrp="1"/>
          </p:cNvSpPr>
          <p:nvPr>
            <p:ph type="subTitle" idx="10"/>
          </p:nvPr>
        </p:nvSpPr>
        <p:spPr/>
        <p:txBody>
          <a:bodyPr>
            <a:normAutofit fontScale="92500" lnSpcReduction="10000"/>
          </a:bodyPr>
          <a:lstStyle/>
          <a:p>
            <a:endParaRPr lang="en-US" dirty="0"/>
          </a:p>
        </p:txBody>
      </p:sp>
      <p:sp>
        <p:nvSpPr>
          <p:cNvPr id="3" name="Content Placeholder 2"/>
          <p:cNvSpPr>
            <a:spLocks noGrp="1"/>
          </p:cNvSpPr>
          <p:nvPr>
            <p:ph idx="1"/>
          </p:nvPr>
        </p:nvSpPr>
        <p:spPr>
          <a:xfrm>
            <a:off x="838200" y="1644161"/>
            <a:ext cx="7119938" cy="4532801"/>
          </a:xfrm>
        </p:spPr>
        <p:txBody>
          <a:bodyPr/>
          <a:lstStyle/>
          <a:p>
            <a:r>
              <a:rPr lang="en-US" dirty="0"/>
              <a:t>ADA Title III litigation is rising rapidly</a:t>
            </a:r>
          </a:p>
          <a:p>
            <a:r>
              <a:rPr lang="en-US" dirty="0"/>
              <a:t>ADA Title III litigation relating to digital accessibility is rising more rapidly</a:t>
            </a:r>
          </a:p>
          <a:p>
            <a:r>
              <a:rPr lang="en-US" dirty="0"/>
              <a:t>There are no regulations that define “compliant” thus no safe harbor</a:t>
            </a:r>
          </a:p>
          <a:p>
            <a:endParaRPr lang="en-US" dirty="0"/>
          </a:p>
          <a:p>
            <a:endParaRPr lang="en-US" dirty="0"/>
          </a:p>
        </p:txBody>
      </p:sp>
      <p:pic>
        <p:nvPicPr>
          <p:cNvPr id="8" name="Picture 7" descr="Icon of a storefront with &quot;Titlel III&quot;">
            <a:extLst>
              <a:ext uri="{FF2B5EF4-FFF2-40B4-BE49-F238E27FC236}">
                <a16:creationId xmlns:a16="http://schemas.microsoft.com/office/drawing/2014/main" id="{B5E9BF44-88CB-4742-9BB2-C7FFA1D5BEC5}"/>
              </a:ext>
            </a:extLst>
          </p:cNvPr>
          <p:cNvPicPr>
            <a:picLocks noChangeAspect="1"/>
          </p:cNvPicPr>
          <p:nvPr/>
        </p:nvPicPr>
        <p:blipFill>
          <a:blip r:embed="rId2"/>
          <a:stretch>
            <a:fillRect/>
          </a:stretch>
        </p:blipFill>
        <p:spPr>
          <a:xfrm>
            <a:off x="7868424" y="2071688"/>
            <a:ext cx="2985313" cy="3060700"/>
          </a:xfrm>
          <a:prstGeom prst="rect">
            <a:avLst/>
          </a:prstGeom>
        </p:spPr>
      </p:pic>
      <p:sp>
        <p:nvSpPr>
          <p:cNvPr id="5" name="Slide Number Placeholder 5">
            <a:extLst>
              <a:ext uri="{FF2B5EF4-FFF2-40B4-BE49-F238E27FC236}">
                <a16:creationId xmlns:a16="http://schemas.microsoft.com/office/drawing/2014/main" id="{CF92E71D-F779-B642-83DC-D8827C81735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7</a:t>
            </a:fld>
            <a:endParaRPr lang="en-US" dirty="0"/>
          </a:p>
        </p:txBody>
      </p:sp>
      <p:sp>
        <p:nvSpPr>
          <p:cNvPr id="7" name="Footer Placeholder 3">
            <a:extLst>
              <a:ext uri="{FF2B5EF4-FFF2-40B4-BE49-F238E27FC236}">
                <a16:creationId xmlns:a16="http://schemas.microsoft.com/office/drawing/2014/main" id="{22723A56-B2B3-DD4C-8240-66D2AAA6846E}"/>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241790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Fast is Litigation Growing?</a:t>
            </a:r>
          </a:p>
        </p:txBody>
      </p:sp>
      <p:sp>
        <p:nvSpPr>
          <p:cNvPr id="6" name="Subtitle 5" hidden="1"/>
          <p:cNvSpPr>
            <a:spLocks noGrp="1"/>
          </p:cNvSpPr>
          <p:nvPr>
            <p:ph type="subTitle" idx="10"/>
          </p:nvPr>
        </p:nvSpPr>
        <p:spPr/>
        <p:txBody>
          <a:bodyPr>
            <a:normAutofit fontScale="92500" lnSpcReduction="10000"/>
          </a:bodyPr>
          <a:lstStyle/>
          <a:p>
            <a:endParaRPr lang="en-US" dirty="0"/>
          </a:p>
        </p:txBody>
      </p:sp>
      <p:sp>
        <p:nvSpPr>
          <p:cNvPr id="3" name="Content Placeholder 2"/>
          <p:cNvSpPr>
            <a:spLocks noGrp="1"/>
          </p:cNvSpPr>
          <p:nvPr>
            <p:ph idx="1"/>
          </p:nvPr>
        </p:nvSpPr>
        <p:spPr>
          <a:xfrm>
            <a:off x="838199" y="1643063"/>
            <a:ext cx="5362575" cy="5029200"/>
          </a:xfrm>
        </p:spPr>
        <p:txBody>
          <a:bodyPr>
            <a:noAutofit/>
          </a:bodyPr>
          <a:lstStyle/>
          <a:p>
            <a:r>
              <a:rPr lang="en-US" sz="2200" dirty="0"/>
              <a:t>General ADA Title III litigation grew at a compound annual growth rate (CAGR) of 34.4% from 2013 to 2016</a:t>
            </a:r>
          </a:p>
          <a:p>
            <a:pPr lvl="1"/>
            <a:r>
              <a:rPr lang="en-US" sz="2000" dirty="0"/>
              <a:t>Assume this grows half as fast in the future</a:t>
            </a:r>
          </a:p>
          <a:p>
            <a:r>
              <a:rPr lang="en-US" sz="2200" dirty="0"/>
              <a:t>ADA Title III web site litigation grew at a compound annual growth rate (CAGR) of 172.6% from 2013 to 2016</a:t>
            </a:r>
          </a:p>
          <a:p>
            <a:pPr lvl="1"/>
            <a:r>
              <a:rPr lang="en-US" sz="2000" dirty="0"/>
              <a:t>Assume this grows more slowly in the future</a:t>
            </a:r>
          </a:p>
          <a:p>
            <a:r>
              <a:rPr lang="en-US" sz="2200" dirty="0"/>
              <a:t>For each Federal lawsuit there are many more are settled privately</a:t>
            </a:r>
          </a:p>
          <a:p>
            <a:r>
              <a:rPr lang="en-US" sz="2200" dirty="0"/>
              <a:t>State filings are additive</a:t>
            </a:r>
          </a:p>
        </p:txBody>
      </p:sp>
      <p:graphicFrame>
        <p:nvGraphicFramePr>
          <p:cNvPr id="8" name="Chart 7" descr="ADA Title III Litigation Breakdown">
            <a:extLst>
              <a:ext uri="{FF2B5EF4-FFF2-40B4-BE49-F238E27FC236}">
                <a16:creationId xmlns:a16="http://schemas.microsoft.com/office/drawing/2014/main" id="{FCED2971-AA58-4B3C-B918-6E79B80324DA}"/>
              </a:ext>
            </a:extLst>
          </p:cNvPr>
          <p:cNvGraphicFramePr>
            <a:graphicFrameLocks/>
          </p:cNvGraphicFramePr>
          <p:nvPr>
            <p:extLst>
              <p:ext uri="{D42A27DB-BD31-4B8C-83A1-F6EECF244321}">
                <p14:modId xmlns:p14="http://schemas.microsoft.com/office/powerpoint/2010/main" val="4045645700"/>
              </p:ext>
            </p:extLst>
          </p:nvPr>
        </p:nvGraphicFramePr>
        <p:xfrm>
          <a:off x="6415238" y="1613685"/>
          <a:ext cx="5069006" cy="4182681"/>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4B2D2306-B5E4-8B41-A997-F80BB40E83A9}"/>
              </a:ext>
            </a:extLst>
          </p:cNvPr>
          <p:cNvSpPr/>
          <p:nvPr/>
        </p:nvSpPr>
        <p:spPr>
          <a:xfrm>
            <a:off x="9552562" y="5723876"/>
            <a:ext cx="1874195" cy="461665"/>
          </a:xfrm>
          <a:prstGeom prst="rect">
            <a:avLst/>
          </a:prstGeom>
        </p:spPr>
        <p:txBody>
          <a:bodyPr wrap="square">
            <a:spAutoFit/>
          </a:bodyPr>
          <a:lstStyle/>
          <a:p>
            <a:pPr marL="12700"/>
            <a:endParaRPr lang="en-US" sz="1200" dirty="0">
              <a:solidFill>
                <a:srgbClr val="000000"/>
              </a:solidFill>
              <a:latin typeface="Arial" panose="020B0604020202020204" pitchFamily="34" charset="0"/>
              <a:cs typeface="Arial" panose="020B0604020202020204" pitchFamily="34" charset="0"/>
            </a:endParaRPr>
          </a:p>
          <a:p>
            <a:pPr marL="12700" lvl="1" algn="r">
              <a:buNone/>
            </a:pPr>
            <a:r>
              <a:rPr lang="en-US" sz="1200" i="1" dirty="0">
                <a:solidFill>
                  <a:srgbClr val="000000"/>
                </a:solidFill>
                <a:latin typeface="Arial" panose="020B0604020202020204" pitchFamily="34" charset="0"/>
                <a:cs typeface="Arial" panose="020B0604020202020204" pitchFamily="34" charset="0"/>
              </a:rPr>
              <a:t>Data from: </a:t>
            </a:r>
            <a:r>
              <a:rPr lang="en-US" sz="1200" i="1" dirty="0">
                <a:solidFill>
                  <a:srgbClr val="000000"/>
                </a:solidFill>
                <a:latin typeface="Arial" panose="020B0604020202020204" pitchFamily="34" charset="0"/>
                <a:cs typeface="Arial" panose="020B0604020202020204" pitchFamily="34" charset="0"/>
                <a:hlinkClick r:id="rId4"/>
              </a:rPr>
              <a:t>ADA Title III</a:t>
            </a:r>
            <a:endParaRPr lang="en-US" sz="1200" i="1" dirty="0">
              <a:solidFill>
                <a:srgbClr val="000000"/>
              </a:solidFill>
              <a:latin typeface="Arial" panose="020B0604020202020204" pitchFamily="34" charset="0"/>
              <a:cs typeface="Arial" panose="020B0604020202020204" pitchFamily="34" charset="0"/>
            </a:endParaRPr>
          </a:p>
        </p:txBody>
      </p:sp>
      <p:sp>
        <p:nvSpPr>
          <p:cNvPr id="7" name="Slide Number Placeholder 5">
            <a:extLst>
              <a:ext uri="{FF2B5EF4-FFF2-40B4-BE49-F238E27FC236}">
                <a16:creationId xmlns:a16="http://schemas.microsoft.com/office/drawing/2014/main" id="{BFEBF7C7-FB6D-6A49-938C-3E2FF63F9A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8</a:t>
            </a:fld>
            <a:endParaRPr lang="en-US" dirty="0"/>
          </a:p>
        </p:txBody>
      </p:sp>
      <p:sp>
        <p:nvSpPr>
          <p:cNvPr id="9" name="Footer Placeholder 3">
            <a:extLst>
              <a:ext uri="{FF2B5EF4-FFF2-40B4-BE49-F238E27FC236}">
                <a16:creationId xmlns:a16="http://schemas.microsoft.com/office/drawing/2014/main" id="{018F02A0-91E6-E44A-B79C-658F023329F2}"/>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429482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Industries Should be Concerned?</a:t>
            </a:r>
          </a:p>
        </p:txBody>
      </p:sp>
      <p:sp>
        <p:nvSpPr>
          <p:cNvPr id="13" name="Subtitle 12" hidden="1"/>
          <p:cNvSpPr>
            <a:spLocks noGrp="1"/>
          </p:cNvSpPr>
          <p:nvPr>
            <p:ph type="subTitle" idx="10"/>
          </p:nvPr>
        </p:nvSpPr>
        <p:spPr/>
        <p:txBody>
          <a:bodyPr>
            <a:normAutofit fontScale="92500" lnSpcReduction="10000"/>
          </a:bodyPr>
          <a:lstStyle/>
          <a:p>
            <a:endParaRPr lang="en-US" dirty="0"/>
          </a:p>
        </p:txBody>
      </p:sp>
      <p:graphicFrame>
        <p:nvGraphicFramePr>
          <p:cNvPr id="3" name="Table 2" descr="Lawsuits by Year by Industry">
            <a:extLst>
              <a:ext uri="{FF2B5EF4-FFF2-40B4-BE49-F238E27FC236}">
                <a16:creationId xmlns:a16="http://schemas.microsoft.com/office/drawing/2014/main" id="{8800C0E3-5921-41E8-8DFC-C7A9010FCC3F}"/>
              </a:ext>
            </a:extLst>
          </p:cNvPr>
          <p:cNvGraphicFramePr>
            <a:graphicFrameLocks noGrp="1"/>
          </p:cNvGraphicFramePr>
          <p:nvPr>
            <p:extLst>
              <p:ext uri="{D42A27DB-BD31-4B8C-83A1-F6EECF244321}">
                <p14:modId xmlns:p14="http://schemas.microsoft.com/office/powerpoint/2010/main" val="2638772973"/>
              </p:ext>
            </p:extLst>
          </p:nvPr>
        </p:nvGraphicFramePr>
        <p:xfrm>
          <a:off x="949720" y="1788177"/>
          <a:ext cx="5559567" cy="4163174"/>
        </p:xfrm>
        <a:graphic>
          <a:graphicData uri="http://schemas.openxmlformats.org/drawingml/2006/table">
            <a:tbl>
              <a:tblPr firstRow="1">
                <a:tableStyleId>{8FD4443E-F989-4FC4-A0C8-D5A2AF1F390B}</a:tableStyleId>
              </a:tblPr>
              <a:tblGrid>
                <a:gridCol w="1542251">
                  <a:extLst>
                    <a:ext uri="{9D8B030D-6E8A-4147-A177-3AD203B41FA5}">
                      <a16:colId xmlns:a16="http://schemas.microsoft.com/office/drawing/2014/main" val="3518833685"/>
                    </a:ext>
                  </a:extLst>
                </a:gridCol>
                <a:gridCol w="920376">
                  <a:extLst>
                    <a:ext uri="{9D8B030D-6E8A-4147-A177-3AD203B41FA5}">
                      <a16:colId xmlns:a16="http://schemas.microsoft.com/office/drawing/2014/main" val="3834087104"/>
                    </a:ext>
                  </a:extLst>
                </a:gridCol>
                <a:gridCol w="920376">
                  <a:extLst>
                    <a:ext uri="{9D8B030D-6E8A-4147-A177-3AD203B41FA5}">
                      <a16:colId xmlns:a16="http://schemas.microsoft.com/office/drawing/2014/main" val="3617423951"/>
                    </a:ext>
                  </a:extLst>
                </a:gridCol>
                <a:gridCol w="920376">
                  <a:extLst>
                    <a:ext uri="{9D8B030D-6E8A-4147-A177-3AD203B41FA5}">
                      <a16:colId xmlns:a16="http://schemas.microsoft.com/office/drawing/2014/main" val="164544994"/>
                    </a:ext>
                  </a:extLst>
                </a:gridCol>
                <a:gridCol w="659187">
                  <a:extLst>
                    <a:ext uri="{9D8B030D-6E8A-4147-A177-3AD203B41FA5}">
                      <a16:colId xmlns:a16="http://schemas.microsoft.com/office/drawing/2014/main" val="421110463"/>
                    </a:ext>
                  </a:extLst>
                </a:gridCol>
                <a:gridCol w="597001">
                  <a:extLst>
                    <a:ext uri="{9D8B030D-6E8A-4147-A177-3AD203B41FA5}">
                      <a16:colId xmlns:a16="http://schemas.microsoft.com/office/drawing/2014/main" val="5382365"/>
                    </a:ext>
                  </a:extLst>
                </a:gridCol>
              </a:tblGrid>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Industry</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2016</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2017</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2018</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2019</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2020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extLst>
                  <a:ext uri="{0D108BD9-81ED-4DB2-BD59-A6C34878D82A}">
                    <a16:rowId xmlns:a16="http://schemas.microsoft.com/office/drawing/2014/main" val="3529711708"/>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Academic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8</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25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31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3807335555"/>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Entertainment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30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95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120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919507255"/>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Financial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7</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19</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32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49</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1767372370"/>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Hospitality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17</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132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201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254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2549786434"/>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Restaurant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57</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204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430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656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829</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1499419313"/>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Medical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7</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46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100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127</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3607346885"/>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Personal Services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20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36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55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70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3674556748"/>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Retail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142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387</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815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1245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1573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3567657246"/>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Other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24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51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78</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98</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3025750652"/>
                  </a:ext>
                </a:extLst>
              </a:tr>
              <a:tr h="403176">
                <a:tc>
                  <a:txBody>
                    <a:bodyPr/>
                    <a:lstStyle/>
                    <a:p>
                      <a:pPr algn="ctr" fontAlgn="b"/>
                      <a:r>
                        <a:rPr lang="en-US" sz="1200" b="1" u="none" strike="noStrike" dirty="0">
                          <a:effectLst/>
                          <a:latin typeface="Arial" panose="020B0604020202020204" pitchFamily="34" charset="0"/>
                          <a:cs typeface="Arial" panose="020B0604020202020204" pitchFamily="34" charset="0"/>
                        </a:rPr>
                        <a:t>Vehicle </a:t>
                      </a:r>
                    </a:p>
                    <a:p>
                      <a:pPr algn="ctr" fontAlgn="b"/>
                      <a:r>
                        <a:rPr lang="en-US" sz="1200" b="1" u="none" strike="noStrike" dirty="0">
                          <a:effectLst/>
                          <a:latin typeface="Arial" panose="020B0604020202020204" pitchFamily="34" charset="0"/>
                          <a:cs typeface="Arial" panose="020B0604020202020204" pitchFamily="34" charset="0"/>
                        </a:rPr>
                        <a:t>Manufacturer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14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32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48</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tc>
                  <a:txBody>
                    <a:bodyPr/>
                    <a:lstStyle/>
                    <a:p>
                      <a:pPr algn="ctr" fontAlgn="b"/>
                      <a:r>
                        <a:rPr lang="en-US" sz="1200" u="none" strike="noStrike" dirty="0">
                          <a:solidFill>
                            <a:schemeClr val="tx1"/>
                          </a:solidFill>
                          <a:effectLst/>
                          <a:latin typeface="Arial" panose="020B0604020202020204" pitchFamily="34" charset="0"/>
                          <a:cs typeface="Arial" panose="020B0604020202020204" pitchFamily="34" charset="0"/>
                        </a:rPr>
                        <a:t>61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1736971676"/>
                  </a:ext>
                </a:extLst>
              </a:tr>
              <a:tr h="341818">
                <a:tc>
                  <a:txBody>
                    <a:bodyPr/>
                    <a:lstStyle/>
                    <a:p>
                      <a:pPr algn="ctr" fontAlgn="b"/>
                      <a:r>
                        <a:rPr lang="en-US" sz="1200" b="1" u="none" strike="noStrike" dirty="0">
                          <a:effectLst/>
                          <a:latin typeface="Arial" panose="020B0604020202020204" pitchFamily="34" charset="0"/>
                          <a:cs typeface="Arial" panose="020B0604020202020204" pitchFamily="34" charset="0"/>
                        </a:rPr>
                        <a:t>Total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262</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814</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1672</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2553</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3225</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solidFill>
                      <a:srgbClr val="3359EC"/>
                    </a:solidFill>
                  </a:tcPr>
                </a:tc>
                <a:extLst>
                  <a:ext uri="{0D108BD9-81ED-4DB2-BD59-A6C34878D82A}">
                    <a16:rowId xmlns:a16="http://schemas.microsoft.com/office/drawing/2014/main" val="1800765918"/>
                  </a:ext>
                </a:extLst>
              </a:tr>
            </a:tbl>
          </a:graphicData>
        </a:graphic>
      </p:graphicFrame>
      <p:graphicFrame>
        <p:nvGraphicFramePr>
          <p:cNvPr id="8" name="Chart 7" descr="Lawsuits by Industry">
            <a:extLst>
              <a:ext uri="{FF2B5EF4-FFF2-40B4-BE49-F238E27FC236}">
                <a16:creationId xmlns:a16="http://schemas.microsoft.com/office/drawing/2014/main" id="{43D76188-7903-490F-9A77-20A7F96102A1}"/>
              </a:ext>
            </a:extLst>
          </p:cNvPr>
          <p:cNvGraphicFramePr>
            <a:graphicFrameLocks/>
          </p:cNvGraphicFramePr>
          <p:nvPr>
            <p:extLst>
              <p:ext uri="{D42A27DB-BD31-4B8C-83A1-F6EECF244321}">
                <p14:modId xmlns:p14="http://schemas.microsoft.com/office/powerpoint/2010/main" val="2183621574"/>
              </p:ext>
            </p:extLst>
          </p:nvPr>
        </p:nvGraphicFramePr>
        <p:xfrm>
          <a:off x="6944497" y="1718110"/>
          <a:ext cx="4586241" cy="4470934"/>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D06C5472-3E68-824C-A9DA-3B1D0EEC2BD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9</a:t>
            </a:fld>
            <a:endParaRPr lang="en-US" dirty="0"/>
          </a:p>
        </p:txBody>
      </p:sp>
      <p:sp>
        <p:nvSpPr>
          <p:cNvPr id="7" name="Footer Placeholder 3">
            <a:extLst>
              <a:ext uri="{FF2B5EF4-FFF2-40B4-BE49-F238E27FC236}">
                <a16:creationId xmlns:a16="http://schemas.microsoft.com/office/drawing/2014/main" id="{7413653E-BB27-A842-9B13-828DEE007815}"/>
              </a:ext>
            </a:extLst>
          </p:cNvPr>
          <p:cNvSpPr>
            <a:spLocks noGrp="1"/>
          </p:cNvSpPr>
          <p:nvPr>
            <p:ph type="ftr" sz="quarter" idx="3"/>
          </p:nvPr>
        </p:nvSpPr>
        <p:spPr>
          <a:xfrm>
            <a:off x="3751118" y="6356350"/>
            <a:ext cx="4689764" cy="365125"/>
          </a:xfrm>
          <a:prstGeom prst="rect">
            <a:avLst/>
          </a:prstGeom>
        </p:spPr>
        <p:txBody>
          <a:bodyPr/>
          <a:lstStyle/>
          <a:p>
            <a:r>
              <a:rPr lang="en-US" dirty="0"/>
              <a:t>levelaccess.com   </a:t>
            </a:r>
            <a:r>
              <a:rPr lang="en-US" b="1" dirty="0"/>
              <a:t> </a:t>
            </a:r>
            <a:r>
              <a:rPr lang="en-US" b="1" dirty="0">
                <a:solidFill>
                  <a:srgbClr val="00D81A"/>
                </a:solidFill>
              </a:rPr>
              <a:t>| </a:t>
            </a:r>
            <a:r>
              <a:rPr lang="en-US" b="1" dirty="0"/>
              <a:t>   </a:t>
            </a:r>
            <a:r>
              <a:rPr lang="en-US" dirty="0"/>
              <a:t>(</a:t>
            </a:r>
            <a:r>
              <a:rPr lang="de-DE" dirty="0"/>
              <a:t>800) 899-9659    </a:t>
            </a:r>
            <a:r>
              <a:rPr lang="en-US" b="1" dirty="0">
                <a:solidFill>
                  <a:srgbClr val="00D81A"/>
                </a:solidFill>
              </a:rPr>
              <a:t>|</a:t>
            </a:r>
            <a:r>
              <a:rPr lang="en-US" dirty="0"/>
              <a:t>    info@levelaccess.com</a:t>
            </a:r>
          </a:p>
        </p:txBody>
      </p:sp>
    </p:spTree>
    <p:extLst>
      <p:ext uri="{BB962C8B-B14F-4D97-AF65-F5344CB8AC3E}">
        <p14:creationId xmlns:p14="http://schemas.microsoft.com/office/powerpoint/2010/main" val="219095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 God We Trust All Others Bring Data - 03032017" id="{9FDC120A-9476-4F77-9211-0EC0A89C8071}" vid="{887FD402-18EE-4812-8503-AD96D23CF3D2}"/>
    </a:ext>
  </a:extLst>
</a:theme>
</file>

<file path=ppt/theme/theme2.xml><?xml version="1.0" encoding="utf-8"?>
<a:theme xmlns:a="http://schemas.openxmlformats.org/drawingml/2006/main" name="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 God We Trust All Others Bring Data - 03032017" id="{9FDC120A-9476-4F77-9211-0EC0A89C8071}" vid="{17E3BAE8-1B60-4837-9D42-3765EA8CD2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In%20God%20We%20Trust%20All%20Others%20Bring%20Data%20-%2003032017</Template>
  <TotalTime>815</TotalTime>
  <Words>2932</Words>
  <Application>Microsoft Macintosh PowerPoint</Application>
  <PresentationFormat>Widescreen</PresentationFormat>
  <Paragraphs>574</Paragraphs>
  <Slides>25</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ＭＳ Ｐゴシック</vt:lpstr>
      <vt:lpstr>Arial</vt:lpstr>
      <vt:lpstr>Arial Black</vt:lpstr>
      <vt:lpstr>Calibri</vt:lpstr>
      <vt:lpstr>Calibri Light</vt:lpstr>
      <vt:lpstr>Office Theme</vt:lpstr>
      <vt:lpstr>Custom Design</vt:lpstr>
      <vt:lpstr>In God We Trust, All Others Bring Data (Part Deux)</vt:lpstr>
      <vt:lpstr>“In God We Trust, All Others Bring Data.”  -W. Edwards Deming</vt:lpstr>
      <vt:lpstr>The Father of Modern Industry</vt:lpstr>
      <vt:lpstr>What is True in This Industry?</vt:lpstr>
      <vt:lpstr>The Big Questions</vt:lpstr>
      <vt:lpstr>Are We Going To Get Sued?</vt:lpstr>
      <vt:lpstr>Some Background and Context</vt:lpstr>
      <vt:lpstr>How Fast is Litigation Growing?</vt:lpstr>
      <vt:lpstr>What Industries Should be Concerned?</vt:lpstr>
      <vt:lpstr>How Much Further Can This Go?</vt:lpstr>
      <vt:lpstr>What’s it Look Like in Education?</vt:lpstr>
      <vt:lpstr>Are People With Disabilities a Market?</vt:lpstr>
      <vt:lpstr>Overview</vt:lpstr>
      <vt:lpstr>Methodology</vt:lpstr>
      <vt:lpstr>Market Size</vt:lpstr>
      <vt:lpstr>Does Accessibility Impact Behavior?</vt:lpstr>
      <vt:lpstr>Does Accessibility Impact Behavior? (2)</vt:lpstr>
      <vt:lpstr>How Much of That Money is Accessible?</vt:lpstr>
      <vt:lpstr>What are the Most Common Accessibility Issues?</vt:lpstr>
      <vt:lpstr>Overview – Common A11y Issues</vt:lpstr>
      <vt:lpstr>Top Automatic Issues</vt:lpstr>
      <vt:lpstr>Top Manual Issues</vt:lpstr>
      <vt:lpstr>Access Analytics</vt:lpstr>
      <vt:lpstr>Questions?</vt:lpstr>
      <vt:lpstr>Thank You/Contact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God We Trust, All Others Bring Data</dc:title>
  <dc:creator>Tim Springer</dc:creator>
  <cp:lastModifiedBy>Kristin Heineman</cp:lastModifiedBy>
  <cp:revision>29</cp:revision>
  <cp:lastPrinted>2016-10-05T18:53:11Z</cp:lastPrinted>
  <dcterms:created xsi:type="dcterms:W3CDTF">2017-02-27T16:51:50Z</dcterms:created>
  <dcterms:modified xsi:type="dcterms:W3CDTF">2018-03-20T23:45:53Z</dcterms:modified>
</cp:coreProperties>
</file>