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53" r:id="rId5"/>
    <p:sldMasterId id="2147484973" r:id="rId6"/>
  </p:sldMasterIdLst>
  <p:notesMasterIdLst>
    <p:notesMasterId r:id="rId42"/>
  </p:notesMasterIdLst>
  <p:handoutMasterIdLst>
    <p:handoutMasterId r:id="rId43"/>
  </p:handoutMasterIdLst>
  <p:sldIdLst>
    <p:sldId id="315" r:id="rId7"/>
    <p:sldId id="499" r:id="rId8"/>
    <p:sldId id="371" r:id="rId9"/>
    <p:sldId id="632" r:id="rId10"/>
    <p:sldId id="640" r:id="rId11"/>
    <p:sldId id="565" r:id="rId12"/>
    <p:sldId id="675" r:id="rId13"/>
    <p:sldId id="664" r:id="rId14"/>
    <p:sldId id="672" r:id="rId15"/>
    <p:sldId id="676" r:id="rId16"/>
    <p:sldId id="677" r:id="rId17"/>
    <p:sldId id="674" r:id="rId18"/>
    <p:sldId id="602" r:id="rId19"/>
    <p:sldId id="603" r:id="rId20"/>
    <p:sldId id="604" r:id="rId21"/>
    <p:sldId id="649" r:id="rId22"/>
    <p:sldId id="610" r:id="rId23"/>
    <p:sldId id="667" r:id="rId24"/>
    <p:sldId id="611" r:id="rId25"/>
    <p:sldId id="680" r:id="rId26"/>
    <p:sldId id="670" r:id="rId27"/>
    <p:sldId id="679" r:id="rId28"/>
    <p:sldId id="554" r:id="rId29"/>
    <p:sldId id="525" r:id="rId30"/>
    <p:sldId id="566" r:id="rId31"/>
    <p:sldId id="524" r:id="rId32"/>
    <p:sldId id="678" r:id="rId33"/>
    <p:sldId id="550" r:id="rId34"/>
    <p:sldId id="648" r:id="rId35"/>
    <p:sldId id="644" r:id="rId36"/>
    <p:sldId id="639" r:id="rId37"/>
    <p:sldId id="482" r:id="rId38"/>
    <p:sldId id="645" r:id="rId39"/>
    <p:sldId id="646" r:id="rId40"/>
    <p:sldId id="500" r:id="rId41"/>
  </p:sldIdLst>
  <p:sldSz cx="9144000" cy="6858000" type="screen4x3"/>
  <p:notesSz cx="7023100"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Introduction" id="{DE7ADAD8-2237-4F91-97FE-1704F46BE3DD}">
          <p14:sldIdLst>
            <p14:sldId id="315"/>
            <p14:sldId id="499"/>
            <p14:sldId id="371"/>
          </p14:sldIdLst>
        </p14:section>
        <p14:section name="When Does Focus Matter?" id="{90186B8B-3737-4CF7-97CB-752F23EF407C}">
          <p14:sldIdLst>
            <p14:sldId id="632"/>
            <p14:sldId id="640"/>
            <p14:sldId id="565"/>
            <p14:sldId id="675"/>
            <p14:sldId id="664"/>
            <p14:sldId id="672"/>
            <p14:sldId id="676"/>
            <p14:sldId id="677"/>
            <p14:sldId id="674"/>
            <p14:sldId id="602"/>
            <p14:sldId id="603"/>
            <p14:sldId id="604"/>
          </p14:sldIdLst>
        </p14:section>
        <p14:section name="Lesson Learned" id="{94A4895F-EA36-4372-A14F-1B59571746B5}">
          <p14:sldIdLst>
            <p14:sldId id="649"/>
            <p14:sldId id="610"/>
            <p14:sldId id="667"/>
            <p14:sldId id="611"/>
            <p14:sldId id="680"/>
            <p14:sldId id="670"/>
          </p14:sldIdLst>
        </p14:section>
        <p14:section name="Designing for User Interactions" id="{E737BE29-0035-4451-9B5E-632B62532ECA}">
          <p14:sldIdLst>
            <p14:sldId id="679"/>
            <p14:sldId id="554"/>
            <p14:sldId id="525"/>
            <p14:sldId id="566"/>
            <p14:sldId id="524"/>
            <p14:sldId id="678"/>
            <p14:sldId id="550"/>
          </p14:sldIdLst>
        </p14:section>
        <p14:section name="The Future" id="{9864139D-9476-4165-876D-50ECDD9E54A8}">
          <p14:sldIdLst>
            <p14:sldId id="648"/>
            <p14:sldId id="644"/>
            <p14:sldId id="639"/>
            <p14:sldId id="482"/>
          </p14:sldIdLst>
        </p14:section>
        <p14:section name="Q&amp;A [5m]" id="{D0876EFA-BBAA-4F66-BB0E-775915D6197B}">
          <p14:sldIdLst>
            <p14:sldId id="645"/>
            <p14:sldId id="646"/>
            <p14:sldId id="500"/>
          </p14:sldIdLst>
        </p14:section>
      </p14:sectionLst>
    </p:ex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vreau. Jennifer" initials="JLG" lastIdx="10" clrIdx="0">
    <p:extLst>
      <p:ext uri="{19B8F6BF-5375-455C-9EA6-DF929625EA0E}">
        <p15:presenceInfo xmlns:p15="http://schemas.microsoft.com/office/powerpoint/2012/main" userId="Gauvreau. Jennifer" providerId="None"/>
      </p:ext>
    </p:extLst>
  </p:cmAuthor>
  <p:cmAuthor id="2" name="Gauvreau, Jennifer" initials="GJ" lastIdx="62" clrIdx="1">
    <p:extLst>
      <p:ext uri="{19B8F6BF-5375-455C-9EA6-DF929625EA0E}">
        <p15:presenceInfo xmlns:p15="http://schemas.microsoft.com/office/powerpoint/2012/main" userId="Gauvreau, Jennifer" providerId="None"/>
      </p:ext>
    </p:extLst>
  </p:cmAuthor>
  <p:cmAuthor id="3" name="Herndon, Karen (CGI Federal)" initials="HK(F" lastIdx="5" clrIdx="2">
    <p:extLst>
      <p:ext uri="{19B8F6BF-5375-455C-9EA6-DF929625EA0E}">
        <p15:presenceInfo xmlns:p15="http://schemas.microsoft.com/office/powerpoint/2012/main" userId="Herndon, Karen (CGI Feder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937"/>
    <a:srgbClr val="FFEBE7"/>
    <a:srgbClr val="FFFFE7"/>
    <a:srgbClr val="FFFFFF"/>
    <a:srgbClr val="FFD9B2"/>
    <a:srgbClr val="FFAA99"/>
    <a:srgbClr val="E67386"/>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72414" autoAdjust="0"/>
  </p:normalViewPr>
  <p:slideViewPr>
    <p:cSldViewPr snapToGrid="0">
      <p:cViewPr varScale="1">
        <p:scale>
          <a:sx n="65" d="100"/>
          <a:sy n="65" d="100"/>
        </p:scale>
        <p:origin x="1690" y="58"/>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8563"/>
    </p:cViewPr>
  </p:sorterViewPr>
  <p:notesViewPr>
    <p:cSldViewPr snapToGrid="0">
      <p:cViewPr varScale="1">
        <p:scale>
          <a:sx n="89" d="100"/>
          <a:sy n="89" d="100"/>
        </p:scale>
        <p:origin x="3798"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eaLnBrk="1" fontAlgn="auto" hangingPunct="1">
              <a:spcBef>
                <a:spcPts val="0"/>
              </a:spcBef>
              <a:spcAft>
                <a:spcPts val="0"/>
              </a:spcAft>
              <a:defRPr sz="1200">
                <a:latin typeface="Arial" pitchFamily="34" charset="0"/>
                <a:cs typeface="+mn-cs"/>
              </a:defRPr>
            </a:lvl1pPr>
          </a:lstStyle>
          <a:p>
            <a:pPr>
              <a:defRPr/>
            </a:pPr>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eaLnBrk="1" fontAlgn="auto" hangingPunct="1">
              <a:spcBef>
                <a:spcPts val="0"/>
              </a:spcBef>
              <a:spcAft>
                <a:spcPts val="0"/>
              </a:spcAft>
              <a:defRPr sz="1200">
                <a:latin typeface="Arial" pitchFamily="34" charset="0"/>
                <a:cs typeface="+mn-cs"/>
              </a:defRPr>
            </a:lvl1pPr>
          </a:lstStyle>
          <a:p>
            <a:pPr>
              <a:defRPr/>
            </a:pPr>
            <a:fld id="{785D5261-4C16-429C-AB24-E190CCC6BF8E}" type="datetimeFigureOut">
              <a:rPr lang="en-US"/>
              <a:pPr>
                <a:defRPr/>
              </a:pPr>
              <a:t>3/22/2018</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eaLnBrk="1" fontAlgn="auto" hangingPunct="1">
              <a:spcBef>
                <a:spcPts val="0"/>
              </a:spcBef>
              <a:spcAft>
                <a:spcPts val="0"/>
              </a:spcAft>
              <a:defRPr sz="1200">
                <a:latin typeface="Arial" pitchFamily="34" charset="0"/>
                <a:cs typeface="+mn-cs"/>
              </a:defRPr>
            </a:lvl1pPr>
          </a:lstStyle>
          <a:p>
            <a:pPr>
              <a:defRPr/>
            </a:pPr>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wrap="square" lIns="93324" tIns="46662" rIns="93324" bIns="46662" numCol="1" anchor="b" anchorCtr="0" compatLnSpc="1">
            <a:prstTxWarp prst="textNoShape">
              <a:avLst/>
            </a:prstTxWarp>
          </a:bodyPr>
          <a:lstStyle>
            <a:lvl1pPr algn="r" eaLnBrk="1" hangingPunct="1">
              <a:defRPr sz="1200"/>
            </a:lvl1pPr>
          </a:lstStyle>
          <a:p>
            <a:pPr>
              <a:defRPr/>
            </a:pPr>
            <a:fld id="{5DC66A1B-10C3-4254-89C7-E225F2467AA2}" type="slidenum">
              <a:rPr lang="en-US" altLang="en-US"/>
              <a:pPr>
                <a:defRPr/>
              </a:pPr>
              <a:t>‹#›</a:t>
            </a:fld>
            <a:endParaRPr lang="en-US" altLang="en-US" dirty="0"/>
          </a:p>
        </p:txBody>
      </p:sp>
    </p:spTree>
    <p:extLst>
      <p:ext uri="{BB962C8B-B14F-4D97-AF65-F5344CB8AC3E}">
        <p14:creationId xmlns:p14="http://schemas.microsoft.com/office/powerpoint/2010/main" val="3273292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eaLnBrk="1" fontAlgn="auto" hangingPunct="1">
              <a:spcBef>
                <a:spcPts val="0"/>
              </a:spcBef>
              <a:spcAft>
                <a:spcPts val="0"/>
              </a:spcAft>
              <a:defRPr sz="1200">
                <a:latin typeface="Arial" pitchFamily="34" charset="0"/>
                <a:cs typeface="+mn-cs"/>
              </a:defRPr>
            </a:lvl1pPr>
          </a:lstStyle>
          <a:p>
            <a:pPr>
              <a:defRPr/>
            </a:pP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eaLnBrk="1" fontAlgn="auto" hangingPunct="1">
              <a:spcBef>
                <a:spcPts val="0"/>
              </a:spcBef>
              <a:spcAft>
                <a:spcPts val="0"/>
              </a:spcAft>
              <a:defRPr sz="1200">
                <a:latin typeface="Arial" pitchFamily="34" charset="0"/>
                <a:cs typeface="+mn-cs"/>
              </a:defRPr>
            </a:lvl1pPr>
          </a:lstStyle>
          <a:p>
            <a:pPr>
              <a:defRPr/>
            </a:pPr>
            <a:fld id="{D4E80F28-5076-4DA6-9B97-544C3DA95AF2}" type="datetimeFigureOut">
              <a:rPr lang="en-US"/>
              <a:pPr>
                <a:defRPr/>
              </a:pPr>
              <a:t>3/22/2018</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GB" noProof="0"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eaLnBrk="1" fontAlgn="auto" hangingPunct="1">
              <a:spcBef>
                <a:spcPts val="0"/>
              </a:spcBef>
              <a:spcAft>
                <a:spcPts val="0"/>
              </a:spcAft>
              <a:defRPr sz="1200">
                <a:latin typeface="Arial" pitchFamily="34" charset="0"/>
                <a:cs typeface="+mn-cs"/>
              </a:defRPr>
            </a:lvl1pPr>
          </a:lstStyle>
          <a:p>
            <a:pPr>
              <a:defRPr/>
            </a:pPr>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wrap="square" lIns="93324" tIns="46662" rIns="93324" bIns="46662" numCol="1" anchor="b" anchorCtr="0" compatLnSpc="1">
            <a:prstTxWarp prst="textNoShape">
              <a:avLst/>
            </a:prstTxWarp>
          </a:bodyPr>
          <a:lstStyle>
            <a:lvl1pPr algn="r" eaLnBrk="1" hangingPunct="1">
              <a:defRPr sz="1200"/>
            </a:lvl1pPr>
          </a:lstStyle>
          <a:p>
            <a:pPr>
              <a:defRPr/>
            </a:pPr>
            <a:fld id="{D01D1810-EE0F-463C-A3FD-E9E3784C8ACE}" type="slidenum">
              <a:rPr lang="en-US" altLang="en-US"/>
              <a:pPr>
                <a:defRPr/>
              </a:pPr>
              <a:t>‹#›</a:t>
            </a:fld>
            <a:endParaRPr lang="en-US" altLang="en-US" dirty="0"/>
          </a:p>
        </p:txBody>
      </p:sp>
    </p:spTree>
    <p:extLst>
      <p:ext uri="{BB962C8B-B14F-4D97-AF65-F5344CB8AC3E}">
        <p14:creationId xmlns:p14="http://schemas.microsoft.com/office/powerpoint/2010/main" val="1053182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gi.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8255" indent="-291636">
              <a:spcBef>
                <a:spcPct val="30000"/>
              </a:spcBef>
              <a:defRPr sz="1200">
                <a:solidFill>
                  <a:schemeClr val="tx1"/>
                </a:solidFill>
                <a:latin typeface="Arial" panose="020B0604020202020204" pitchFamily="34" charset="0"/>
              </a:defRPr>
            </a:lvl2pPr>
            <a:lvl3pPr marL="1166546" indent="-233309">
              <a:spcBef>
                <a:spcPct val="30000"/>
              </a:spcBef>
              <a:defRPr sz="1200">
                <a:solidFill>
                  <a:schemeClr val="tx1"/>
                </a:solidFill>
                <a:latin typeface="Arial" panose="020B0604020202020204" pitchFamily="34" charset="0"/>
              </a:defRPr>
            </a:lvl3pPr>
            <a:lvl4pPr marL="1633164" indent="-233309">
              <a:spcBef>
                <a:spcPct val="30000"/>
              </a:spcBef>
              <a:defRPr sz="1200">
                <a:solidFill>
                  <a:schemeClr val="tx1"/>
                </a:solidFill>
                <a:latin typeface="Arial" panose="020B0604020202020204" pitchFamily="34" charset="0"/>
              </a:defRPr>
            </a:lvl4pPr>
            <a:lvl5pPr marL="2099782" indent="-233309">
              <a:spcBef>
                <a:spcPct val="30000"/>
              </a:spcBef>
              <a:defRPr sz="1200">
                <a:solidFill>
                  <a:schemeClr val="tx1"/>
                </a:solidFill>
                <a:latin typeface="Arial" panose="020B0604020202020204" pitchFamily="34" charset="0"/>
              </a:defRPr>
            </a:lvl5pPr>
            <a:lvl6pPr marL="2566401" indent="-233309" eaLnBrk="0" fontAlgn="base" hangingPunct="0">
              <a:spcBef>
                <a:spcPct val="30000"/>
              </a:spcBef>
              <a:spcAft>
                <a:spcPct val="0"/>
              </a:spcAft>
              <a:defRPr sz="1200">
                <a:solidFill>
                  <a:schemeClr val="tx1"/>
                </a:solidFill>
                <a:latin typeface="Arial" panose="020B0604020202020204" pitchFamily="34" charset="0"/>
              </a:defRPr>
            </a:lvl6pPr>
            <a:lvl7pPr marL="3033019" indent="-233309" eaLnBrk="0" fontAlgn="base" hangingPunct="0">
              <a:spcBef>
                <a:spcPct val="30000"/>
              </a:spcBef>
              <a:spcAft>
                <a:spcPct val="0"/>
              </a:spcAft>
              <a:defRPr sz="1200">
                <a:solidFill>
                  <a:schemeClr val="tx1"/>
                </a:solidFill>
                <a:latin typeface="Arial" panose="020B0604020202020204" pitchFamily="34" charset="0"/>
              </a:defRPr>
            </a:lvl7pPr>
            <a:lvl8pPr marL="3499637" indent="-233309" eaLnBrk="0" fontAlgn="base" hangingPunct="0">
              <a:spcBef>
                <a:spcPct val="30000"/>
              </a:spcBef>
              <a:spcAft>
                <a:spcPct val="0"/>
              </a:spcAft>
              <a:defRPr sz="1200">
                <a:solidFill>
                  <a:schemeClr val="tx1"/>
                </a:solidFill>
                <a:latin typeface="Arial" panose="020B0604020202020204" pitchFamily="34" charset="0"/>
              </a:defRPr>
            </a:lvl8pPr>
            <a:lvl9pPr marL="3966256" indent="-233309"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AEAFF1-FFCF-4E32-B5E3-283B111BF711}" type="slidenum">
              <a:rPr lang="en-US" altLang="en-US" smtClean="0"/>
              <a:pPr>
                <a:spcBef>
                  <a:spcPct val="0"/>
                </a:spcBef>
              </a:pPr>
              <a:t>1</a:t>
            </a:fld>
            <a:endParaRPr lang="en-US" altLang="en-US" dirty="0"/>
          </a:p>
        </p:txBody>
      </p:sp>
    </p:spTree>
    <p:extLst>
      <p:ext uri="{BB962C8B-B14F-4D97-AF65-F5344CB8AC3E}">
        <p14:creationId xmlns:p14="http://schemas.microsoft.com/office/powerpoint/2010/main" val="476602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10</a:t>
            </a:fld>
            <a:endParaRPr lang="en-US" altLang="en-US" dirty="0"/>
          </a:p>
        </p:txBody>
      </p:sp>
    </p:spTree>
    <p:extLst>
      <p:ext uri="{BB962C8B-B14F-4D97-AF65-F5344CB8AC3E}">
        <p14:creationId xmlns:p14="http://schemas.microsoft.com/office/powerpoint/2010/main" val="1433090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11</a:t>
            </a:fld>
            <a:endParaRPr lang="en-US" altLang="en-US" dirty="0"/>
          </a:p>
        </p:txBody>
      </p:sp>
    </p:spTree>
    <p:extLst>
      <p:ext uri="{BB962C8B-B14F-4D97-AF65-F5344CB8AC3E}">
        <p14:creationId xmlns:p14="http://schemas.microsoft.com/office/powerpoint/2010/main" val="166053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The On Input </a:t>
            </a:r>
            <a:r>
              <a:rPr lang="en-US" dirty="0" smtClean="0"/>
              <a:t>Success Criterion covers changes in context due to changing the setting of a control, changing some aspect in the control that will persist when the user is no longer interacting with it.</a:t>
            </a:r>
          </a:p>
          <a:p>
            <a:endParaRPr lang="en-US" dirty="0" smtClean="0"/>
          </a:p>
          <a:p>
            <a:r>
              <a:rPr lang="en-US" dirty="0" smtClean="0"/>
              <a:t>Examples of Setting Changes:</a:t>
            </a:r>
          </a:p>
          <a:p>
            <a:r>
              <a:rPr lang="en-US" dirty="0" smtClean="0"/>
              <a:t>Checking a checkbox, selecting a radio button, entering text into a text field, or changing the selected option in a &lt;select&gt; element or combobox control changes its setting</a:t>
            </a:r>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12</a:t>
            </a:fld>
            <a:endParaRPr lang="en-US" altLang="en-US" dirty="0"/>
          </a:p>
        </p:txBody>
      </p:sp>
    </p:spTree>
    <p:extLst>
      <p:ext uri="{BB962C8B-B14F-4D97-AF65-F5344CB8AC3E}">
        <p14:creationId xmlns:p14="http://schemas.microsoft.com/office/powerpoint/2010/main" val="3663406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13</a:t>
            </a:fld>
            <a:endParaRPr lang="en-US" altLang="en-US" dirty="0"/>
          </a:p>
        </p:txBody>
      </p:sp>
    </p:spTree>
    <p:extLst>
      <p:ext uri="{BB962C8B-B14F-4D97-AF65-F5344CB8AC3E}">
        <p14:creationId xmlns:p14="http://schemas.microsoft.com/office/powerpoint/2010/main" val="344820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Is this a A) Change of Content; B) Change of Content and Change of </a:t>
            </a:r>
            <a:r>
              <a:rPr lang="en-US" dirty="0" smtClean="0"/>
              <a:t>Context?</a:t>
            </a:r>
            <a:endParaRPr lang="en-US" dirty="0"/>
          </a:p>
          <a:p>
            <a:endParaRPr lang="en-US" dirty="0"/>
          </a:p>
          <a:p>
            <a:r>
              <a:rPr lang="en-US" dirty="0"/>
              <a:t>Answer:</a:t>
            </a:r>
            <a:r>
              <a:rPr lang="en-US" baseline="0" dirty="0"/>
              <a:t> </a:t>
            </a:r>
            <a:r>
              <a:rPr lang="en-US" baseline="0" dirty="0" smtClean="0"/>
              <a:t>B</a:t>
            </a:r>
          </a:p>
          <a:p>
            <a:r>
              <a:rPr lang="en-US" baseline="0" dirty="0" smtClean="0"/>
              <a:t>Change </a:t>
            </a:r>
            <a:r>
              <a:rPr lang="en-US" baseline="0" dirty="0"/>
              <a:t>of </a:t>
            </a:r>
            <a:r>
              <a:rPr lang="en-US" baseline="0" dirty="0" smtClean="0"/>
              <a:t>Content and Change of Context (focus moves into dialog/panel and stays trapped there until the user makes a selection or closes the dialog). Then focus moves back to the triggering element.</a:t>
            </a:r>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14</a:t>
            </a:fld>
            <a:endParaRPr lang="en-US" altLang="en-US" dirty="0"/>
          </a:p>
        </p:txBody>
      </p:sp>
    </p:spTree>
    <p:extLst>
      <p:ext uri="{BB962C8B-B14F-4D97-AF65-F5344CB8AC3E}">
        <p14:creationId xmlns:p14="http://schemas.microsoft.com/office/powerpoint/2010/main" val="567650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Capture</a:t>
            </a:r>
            <a:r>
              <a:rPr lang="en-US" baseline="0" dirty="0" smtClean="0"/>
              <a:t> Source: https://designsystem.digital.gov/components/form-controls/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Is this a A) Change of Content; B) Change of Content and Change of Context?</a:t>
            </a:r>
          </a:p>
          <a:p>
            <a:endParaRPr lang="en-US" dirty="0" smtClean="0"/>
          </a:p>
          <a:p>
            <a:r>
              <a:rPr lang="en-US" dirty="0" smtClean="0"/>
              <a:t>Answer:</a:t>
            </a:r>
            <a:r>
              <a:rPr lang="en-US" baseline="0" dirty="0" smtClean="0"/>
              <a:t> Change of Content, content panel dynamically expanded but focus remains on the header button as the expand/collapse trigger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15</a:t>
            </a:fld>
            <a:endParaRPr lang="en-US" altLang="en-US" dirty="0"/>
          </a:p>
        </p:txBody>
      </p:sp>
    </p:spTree>
    <p:extLst>
      <p:ext uri="{BB962C8B-B14F-4D97-AF65-F5344CB8AC3E}">
        <p14:creationId xmlns:p14="http://schemas.microsoft.com/office/powerpoint/2010/main" val="3248675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16</a:t>
            </a:fld>
            <a:endParaRPr lang="en-US" altLang="en-US" dirty="0"/>
          </a:p>
        </p:txBody>
      </p:sp>
    </p:spTree>
    <p:extLst>
      <p:ext uri="{BB962C8B-B14F-4D97-AF65-F5344CB8AC3E}">
        <p14:creationId xmlns:p14="http://schemas.microsoft.com/office/powerpoint/2010/main" val="518678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Alt + Down Arrow is used to expand a drop-down and make a selection AND the selection triggers dynamic fields to appear “downstream”</a:t>
            </a:r>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17</a:t>
            </a:fld>
            <a:endParaRPr lang="en-US" altLang="en-US" dirty="0"/>
          </a:p>
        </p:txBody>
      </p:sp>
    </p:spTree>
    <p:extLst>
      <p:ext uri="{BB962C8B-B14F-4D97-AF65-F5344CB8AC3E}">
        <p14:creationId xmlns:p14="http://schemas.microsoft.com/office/powerpoint/2010/main" val="1245273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18</a:t>
            </a:fld>
            <a:endParaRPr lang="en-US" altLang="en-US" dirty="0"/>
          </a:p>
        </p:txBody>
      </p:sp>
    </p:spTree>
    <p:extLst>
      <p:ext uri="{BB962C8B-B14F-4D97-AF65-F5344CB8AC3E}">
        <p14:creationId xmlns:p14="http://schemas.microsoft.com/office/powerpoint/2010/main" val="366187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Demo:</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IE</a:t>
            </a:r>
            <a:r>
              <a:rPr lang="en-US" baseline="0" dirty="0" smtClean="0"/>
              <a:t> 11</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Chrome</a:t>
            </a:r>
            <a:endParaRPr lang="en-US" dirty="0" smtClean="0"/>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dirty="0" smtClean="0"/>
              <a:t>“Typical” navigation:</a:t>
            </a:r>
            <a:r>
              <a:rPr lang="en-US" baseline="0" dirty="0" smtClean="0"/>
              <a:t> Tab to control, arrow to select an option (drop-down remains in a collapsed state), and Tab to next control</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 Expand drop-down: Tab to control, Alt+Down Arrow to expand drop-down, user arrows to select an option, and press Enter to update value and then press Tab to move to the next control [Won’t work as expected if a form has a default “submit” button that fires whenever a user presses Enter in the </a:t>
            </a:r>
            <a:r>
              <a:rPr lang="en-US" baseline="0" dirty="0" smtClean="0"/>
              <a:t>form]</a:t>
            </a:r>
            <a:endParaRPr lang="en-US" baseline="0"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ii. Freedom Scientific’s proposed operation: Tab to control, Alt+Down Arrow to expand drop-down, user arrows to select an option, and press Alt+Up Arrow to collapse drop-down and update value, and then press Tab to move to the next control</a:t>
            </a:r>
            <a:endParaRPr lang="en-US" dirty="0" smtClean="0"/>
          </a:p>
          <a:p>
            <a:pPr marL="685800" marR="0" lvl="1" indent="-228600" algn="l" defTabSz="914400" rtl="0" eaLnBrk="0" fontAlgn="base" latinLnBrk="0" hangingPunct="0">
              <a:lnSpc>
                <a:spcPct val="100000"/>
              </a:lnSpc>
              <a:spcBef>
                <a:spcPct val="30000"/>
              </a:spcBef>
              <a:spcAft>
                <a:spcPct val="0"/>
              </a:spcAft>
              <a:buClrTx/>
              <a:buSzTx/>
              <a:buFontTx/>
              <a:buAutoNum type="alphaLcParenR"/>
              <a:tabLst/>
              <a:defRPr/>
            </a:pPr>
            <a:endParaRPr lang="en-US" baseline="0" dirty="0" smtClean="0"/>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baseline="0" dirty="0" smtClean="0"/>
              <a:t>Client’s navigation: Tab to control, Alt+Down Arrow to expand drop-down, user arrows to select an option, and Tab to update value with selected option AND then move focus to the next control</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t>
            </a:r>
            <a:r>
              <a:rPr lang="en-US" dirty="0" smtClean="0"/>
              <a:t>next slide includes a comparison of </a:t>
            </a:r>
            <a:r>
              <a:rPr lang="en-US" dirty="0" smtClean="0"/>
              <a:t>results for</a:t>
            </a:r>
            <a:r>
              <a:rPr lang="en-US" baseline="0" dirty="0" smtClean="0"/>
              <a:t> IE11, Edge, </a:t>
            </a:r>
            <a:r>
              <a:rPr lang="en-US" dirty="0" smtClean="0"/>
              <a:t>Firefox </a:t>
            </a:r>
            <a:r>
              <a:rPr lang="en-US" dirty="0" smtClean="0"/>
              <a:t>and </a:t>
            </a:r>
            <a:r>
              <a:rPr lang="en-US" dirty="0" smtClean="0"/>
              <a:t>Chrome.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19</a:t>
            </a:fld>
            <a:endParaRPr lang="en-US" altLang="en-US" dirty="0"/>
          </a:p>
        </p:txBody>
      </p:sp>
    </p:spTree>
    <p:extLst>
      <p:ext uri="{BB962C8B-B14F-4D97-AF65-F5344CB8AC3E}">
        <p14:creationId xmlns:p14="http://schemas.microsoft.com/office/powerpoint/2010/main" val="2718539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pitchFamily="34" charset="0"/>
                <a:ea typeface="+mn-ea"/>
                <a:cs typeface="+mn-cs"/>
              </a:rPr>
              <a:t>About CGI Federal</a:t>
            </a:r>
            <a:endParaRPr lang="en-US" sz="1200" kern="1200" dirty="0" smtClean="0">
              <a:solidFill>
                <a:schemeClr val="tx1"/>
              </a:solidFill>
              <a:effectLst/>
              <a:latin typeface="Arial" pitchFamily="34" charset="0"/>
              <a:ea typeface="+mn-ea"/>
              <a:cs typeface="+mn-cs"/>
            </a:endParaRPr>
          </a:p>
          <a:p>
            <a:r>
              <a:rPr lang="en-CA" sz="1200" kern="1200" dirty="0" smtClean="0">
                <a:solidFill>
                  <a:schemeClr val="tx1"/>
                </a:solidFill>
                <a:effectLst/>
                <a:latin typeface="Arial" pitchFamily="34" charset="0"/>
                <a:ea typeface="+mn-ea"/>
                <a:cs typeface="+mn-cs"/>
              </a:rPr>
              <a:t>Founded in 1976, CGI is the fifth largest independent IT and business consulting services firm in the world. With approximately 72,500 professionals worldwide, CGI delivers an end-to-end portfolio of high-end IT and business consulting services, systems integration and IT and business process outsourcing services. CGI's client proximity model, best-fit global delivery network, and intellectual property solutions help clients accelerate results and digitally transform their organizations. With annual revenue of C$10.8 billion, CGI shares are listed on the TSX (GIB.A) and the NYSE (GIB). Website: </a:t>
            </a:r>
            <a:r>
              <a:rPr lang="en-CA" sz="1200" u="sng" kern="1200" dirty="0" smtClean="0">
                <a:solidFill>
                  <a:schemeClr val="tx1"/>
                </a:solidFill>
                <a:effectLst/>
                <a:latin typeface="Arial" pitchFamily="34" charset="0"/>
                <a:ea typeface="+mn-ea"/>
                <a:cs typeface="+mn-cs"/>
                <a:hlinkClick r:id="rId3"/>
              </a:rPr>
              <a:t>cgi.com</a:t>
            </a:r>
            <a:r>
              <a:rPr lang="en-CA"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a:t>
            </a:fld>
            <a:endParaRPr lang="en-US" altLang="en-US" dirty="0"/>
          </a:p>
        </p:txBody>
      </p:sp>
    </p:spTree>
    <p:extLst>
      <p:ext uri="{BB962C8B-B14F-4D97-AF65-F5344CB8AC3E}">
        <p14:creationId xmlns:p14="http://schemas.microsoft.com/office/powerpoint/2010/main" val="41018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20</a:t>
            </a:fld>
            <a:endParaRPr lang="en-US" altLang="en-US" dirty="0"/>
          </a:p>
        </p:txBody>
      </p:sp>
    </p:spTree>
    <p:extLst>
      <p:ext uri="{BB962C8B-B14F-4D97-AF65-F5344CB8AC3E}">
        <p14:creationId xmlns:p14="http://schemas.microsoft.com/office/powerpoint/2010/main" val="2223172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22</a:t>
            </a:fld>
            <a:endParaRPr lang="en-US" altLang="en-US" dirty="0"/>
          </a:p>
        </p:txBody>
      </p:sp>
    </p:spTree>
    <p:extLst>
      <p:ext uri="{BB962C8B-B14F-4D97-AF65-F5344CB8AC3E}">
        <p14:creationId xmlns:p14="http://schemas.microsoft.com/office/powerpoint/2010/main" val="2612973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general usability perspective, talk</a:t>
            </a:r>
            <a:r>
              <a:rPr lang="en-US" baseline="0" dirty="0" smtClean="0"/>
              <a:t> about the dialogue between user and system…</a:t>
            </a:r>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23</a:t>
            </a:fld>
            <a:endParaRPr lang="en-US" altLang="en-US" dirty="0"/>
          </a:p>
        </p:txBody>
      </p:sp>
    </p:spTree>
    <p:extLst>
      <p:ext uri="{BB962C8B-B14F-4D97-AF65-F5344CB8AC3E}">
        <p14:creationId xmlns:p14="http://schemas.microsoft.com/office/powerpoint/2010/main" val="1962666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24</a:t>
            </a:fld>
            <a:endParaRPr lang="en-US" altLang="en-US" dirty="0"/>
          </a:p>
        </p:txBody>
      </p:sp>
    </p:spTree>
    <p:extLst>
      <p:ext uri="{BB962C8B-B14F-4D97-AF65-F5344CB8AC3E}">
        <p14:creationId xmlns:p14="http://schemas.microsoft.com/office/powerpoint/2010/main" val="2754942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Define User Input / System Output Design Patterns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User Input = User starts the “conversation”</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System Output = Can be done through messaging, content changes and/or context changes</a:t>
            </a:r>
          </a:p>
          <a:p>
            <a:pPr lvl="2"/>
            <a:r>
              <a:rPr lang="en-US" dirty="0" smtClean="0"/>
              <a:t>Depends upon the UI element they interacted with </a:t>
            </a:r>
          </a:p>
          <a:p>
            <a:pPr lvl="2"/>
            <a:r>
              <a:rPr lang="en-US" dirty="0" smtClean="0"/>
              <a:t>How do users give their permission? Explicit input such as...</a:t>
            </a:r>
          </a:p>
          <a:p>
            <a:pPr lvl="3"/>
            <a:r>
              <a:rPr lang="en-US" dirty="0" smtClean="0"/>
              <a:t>Activating a link - I want to go somewhere, take me there</a:t>
            </a:r>
          </a:p>
          <a:p>
            <a:pPr lvl="3"/>
            <a:r>
              <a:rPr lang="en-US" dirty="0" smtClean="0"/>
              <a:t>Activating a button - I was to perform an action, do it now</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Just as we are taught in communication skills/effective listener training to reiterate or restate what you heard to confirm understanding (seek first to understand then to be understood), the UI should respond to the user's input</a:t>
            </a:r>
          </a:p>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25</a:t>
            </a:fld>
            <a:endParaRPr lang="en-US" altLang="en-US" dirty="0"/>
          </a:p>
        </p:txBody>
      </p:sp>
    </p:spTree>
    <p:extLst>
      <p:ext uri="{BB962C8B-B14F-4D97-AF65-F5344CB8AC3E}">
        <p14:creationId xmlns:p14="http://schemas.microsoft.com/office/powerpoint/2010/main" val="3037103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dirty="0" smtClean="0"/>
              <a:t>What is focus management?</a:t>
            </a:r>
          </a:p>
          <a:p>
            <a:pPr lvl="1"/>
            <a:r>
              <a:rPr lang="en-US" dirty="0" smtClean="0"/>
              <a:t>Define “focus” (first more broadly outside the context of UI design then in the more traditional sense of UI interaction)</a:t>
            </a:r>
          </a:p>
          <a:p>
            <a:pPr lvl="1"/>
            <a:r>
              <a:rPr lang="en-US" dirty="0" smtClean="0"/>
              <a:t>When content is dynamically added or modified within a page (changes in content) the dynamic update(s) can be difficult for users with different abilities to perceive, especially blind screen reader users. </a:t>
            </a:r>
          </a:p>
          <a:p>
            <a:pPr lvl="0"/>
            <a:endParaRPr lang="en-US" dirty="0" smtClean="0"/>
          </a:p>
          <a:p>
            <a:pPr lvl="0"/>
            <a:r>
              <a:rPr lang="en-US" dirty="0" smtClean="0"/>
              <a:t>Who needs it and when? Everyone...but their experience may be different depending upon the method they use to provide their input to your UI...</a:t>
            </a:r>
          </a:p>
          <a:p>
            <a:pPr lvl="1"/>
            <a:r>
              <a:rPr lang="en-US" dirty="0" smtClean="0"/>
              <a:t>Input via sequential access pattern: keyboard input (tab order)</a:t>
            </a:r>
          </a:p>
          <a:p>
            <a:pPr lvl="1"/>
            <a:r>
              <a:rPr lang="en-US" dirty="0" smtClean="0"/>
              <a:t>Input via random access pattern: keyboard input (access keys/shortcuts), mouse input, touch input, voice input</a:t>
            </a:r>
          </a:p>
          <a:p>
            <a:pPr lvl="1"/>
            <a:endParaRPr lang="en-US" dirty="0" smtClean="0"/>
          </a:p>
          <a:p>
            <a:r>
              <a:rPr lang="en-US" dirty="0" smtClean="0"/>
              <a:t>WORKFLOWS</a:t>
            </a:r>
            <a:r>
              <a:rPr lang="en-US" baseline="0" dirty="0" smtClean="0"/>
              <a:t> – </a:t>
            </a:r>
            <a:r>
              <a:rPr lang="en-US" dirty="0" smtClean="0"/>
              <a:t>Benefits</a:t>
            </a:r>
            <a:r>
              <a:rPr lang="en-US" baseline="0" dirty="0" smtClean="0"/>
              <a:t> for different users’ input methods…</a:t>
            </a:r>
            <a:endParaRPr lang="en-US" dirty="0" smtClean="0"/>
          </a:p>
          <a:p>
            <a:r>
              <a:rPr lang="en-US" dirty="0" smtClean="0"/>
              <a:t>Keyboard Input: Users do not have to tab through repetitive navigation links in the header or navigation regions of the page</a:t>
            </a:r>
          </a:p>
          <a:p>
            <a:r>
              <a:rPr lang="en-US" dirty="0" smtClean="0"/>
              <a:t>Low Vision: Users do not have to scan and scroll/navigate past repetitive blocks of content to find the main content of the page</a:t>
            </a:r>
          </a:p>
          <a:p>
            <a:r>
              <a:rPr lang="en-US" dirty="0" smtClean="0"/>
              <a:t>Blind: Users do not have to listen to a screen reader announce repetitive blocks of content at the start of the page and then ask to navigate to the start of the main content</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26</a:t>
            </a:fld>
            <a:endParaRPr lang="en-US" altLang="en-US" dirty="0"/>
          </a:p>
        </p:txBody>
      </p:sp>
    </p:spTree>
    <p:extLst>
      <p:ext uri="{BB962C8B-B14F-4D97-AF65-F5344CB8AC3E}">
        <p14:creationId xmlns:p14="http://schemas.microsoft.com/office/powerpoint/2010/main" val="3534217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dirty="0" smtClean="0"/>
              <a:t>What is focus management?</a:t>
            </a:r>
          </a:p>
          <a:p>
            <a:pPr lvl="1"/>
            <a:r>
              <a:rPr lang="en-US" dirty="0" smtClean="0"/>
              <a:t>Define “focus” (first more broadly outside the context of UI design then in the more traditional sense of UI interaction)</a:t>
            </a:r>
          </a:p>
          <a:p>
            <a:pPr lvl="1"/>
            <a:r>
              <a:rPr lang="en-US" dirty="0" smtClean="0"/>
              <a:t>When content is dynamically added or modified within a page (changes in content) the dynamic update(s) can be difficult for users with different abilities to perceive, especially blind screen reader users. </a:t>
            </a:r>
          </a:p>
          <a:p>
            <a:pPr lvl="0"/>
            <a:endParaRPr lang="en-US" dirty="0" smtClean="0"/>
          </a:p>
          <a:p>
            <a:pPr lvl="0"/>
            <a:r>
              <a:rPr lang="en-US" dirty="0" smtClean="0"/>
              <a:t>Who needs it and when? Everyone...but their experience may be different depending upon the method they use to provide their input to your UI...</a:t>
            </a:r>
          </a:p>
          <a:p>
            <a:pPr lvl="1"/>
            <a:r>
              <a:rPr lang="en-US" dirty="0" smtClean="0"/>
              <a:t>Input via sequential access pattern: keyboard input (tab order)</a:t>
            </a:r>
          </a:p>
          <a:p>
            <a:pPr lvl="1"/>
            <a:r>
              <a:rPr lang="en-US" dirty="0" smtClean="0"/>
              <a:t>Input via random access pattern: keyboard input (access keys/shortcuts), mouse input, touch input, voice input</a:t>
            </a:r>
          </a:p>
          <a:p>
            <a:pPr lvl="1"/>
            <a:endParaRPr lang="en-US" dirty="0" smtClean="0"/>
          </a:p>
          <a:p>
            <a:r>
              <a:rPr lang="en-US" dirty="0" smtClean="0"/>
              <a:t>WORKFLOWS</a:t>
            </a:r>
            <a:r>
              <a:rPr lang="en-US" baseline="0" dirty="0" smtClean="0"/>
              <a:t> – </a:t>
            </a:r>
            <a:r>
              <a:rPr lang="en-US" dirty="0" smtClean="0"/>
              <a:t>Benefits</a:t>
            </a:r>
            <a:r>
              <a:rPr lang="en-US" baseline="0" dirty="0" smtClean="0"/>
              <a:t> for different users’ input methods…</a:t>
            </a:r>
            <a:endParaRPr lang="en-US" dirty="0" smtClean="0"/>
          </a:p>
          <a:p>
            <a:r>
              <a:rPr lang="en-US" dirty="0" smtClean="0"/>
              <a:t>Keyboard Input: Users do not have to tab through repetitive navigation links in the header or navigation regions of the page</a:t>
            </a:r>
          </a:p>
          <a:p>
            <a:r>
              <a:rPr lang="en-US" dirty="0" smtClean="0"/>
              <a:t>Low Vision: Users do not have to scan and scroll/navigate past repetitive blocks of content to find the main content of the page</a:t>
            </a:r>
          </a:p>
          <a:p>
            <a:r>
              <a:rPr lang="en-US" dirty="0" smtClean="0"/>
              <a:t>Blind: Users do not have to listen to a screen reader announce repetitive blocks of content at the start of the page and then ask to navigate to the start of the main content</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27</a:t>
            </a:fld>
            <a:endParaRPr lang="en-US" altLang="en-US" dirty="0"/>
          </a:p>
        </p:txBody>
      </p:sp>
    </p:spTree>
    <p:extLst>
      <p:ext uri="{BB962C8B-B14F-4D97-AF65-F5344CB8AC3E}">
        <p14:creationId xmlns:p14="http://schemas.microsoft.com/office/powerpoint/2010/main" val="800456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28</a:t>
            </a:fld>
            <a:endParaRPr lang="en-US" altLang="en-US" dirty="0"/>
          </a:p>
        </p:txBody>
      </p:sp>
    </p:spTree>
    <p:extLst>
      <p:ext uri="{BB962C8B-B14F-4D97-AF65-F5344CB8AC3E}">
        <p14:creationId xmlns:p14="http://schemas.microsoft.com/office/powerpoint/2010/main" val="292209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29</a:t>
            </a:fld>
            <a:endParaRPr lang="en-US" altLang="en-US" dirty="0"/>
          </a:p>
        </p:txBody>
      </p:sp>
    </p:spTree>
    <p:extLst>
      <p:ext uri="{BB962C8B-B14F-4D97-AF65-F5344CB8AC3E}">
        <p14:creationId xmlns:p14="http://schemas.microsoft.com/office/powerpoint/2010/main" val="3281261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30</a:t>
            </a:fld>
            <a:endParaRPr lang="en-US" altLang="en-US" dirty="0"/>
          </a:p>
        </p:txBody>
      </p:sp>
    </p:spTree>
    <p:extLst>
      <p:ext uri="{BB962C8B-B14F-4D97-AF65-F5344CB8AC3E}">
        <p14:creationId xmlns:p14="http://schemas.microsoft.com/office/powerpoint/2010/main" val="90532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3</a:t>
            </a:fld>
            <a:endParaRPr lang="en-US" altLang="en-US" dirty="0"/>
          </a:p>
        </p:txBody>
      </p:sp>
    </p:spTree>
    <p:extLst>
      <p:ext uri="{BB962C8B-B14F-4D97-AF65-F5344CB8AC3E}">
        <p14:creationId xmlns:p14="http://schemas.microsoft.com/office/powerpoint/2010/main" val="143936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31</a:t>
            </a:fld>
            <a:endParaRPr lang="en-US" altLang="en-US" dirty="0"/>
          </a:p>
        </p:txBody>
      </p:sp>
    </p:spTree>
    <p:extLst>
      <p:ext uri="{BB962C8B-B14F-4D97-AF65-F5344CB8AC3E}">
        <p14:creationId xmlns:p14="http://schemas.microsoft.com/office/powerpoint/2010/main" val="152997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35</a:t>
            </a:fld>
            <a:endParaRPr lang="en-US" altLang="en-US" dirty="0"/>
          </a:p>
        </p:txBody>
      </p:sp>
    </p:spTree>
    <p:extLst>
      <p:ext uri="{BB962C8B-B14F-4D97-AF65-F5344CB8AC3E}">
        <p14:creationId xmlns:p14="http://schemas.microsoft.com/office/powerpoint/2010/main" val="32749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Insightful…most developers are familiar/comfortable with using</a:t>
            </a:r>
            <a:r>
              <a:rPr lang="en-US" baseline="0" dirty="0" smtClean="0"/>
              <a:t> a mouse or touch pad to navigation and operate a UI in a random access model…Keyboard and Screen Reader access methods require a fundamental shift in mental models to a </a:t>
            </a:r>
            <a:r>
              <a:rPr lang="en-US" dirty="0" smtClean="0"/>
              <a:t>sequential access model</a:t>
            </a:r>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4</a:t>
            </a:fld>
            <a:endParaRPr lang="en-US" altLang="en-US" dirty="0"/>
          </a:p>
        </p:txBody>
      </p:sp>
    </p:spTree>
    <p:extLst>
      <p:ext uri="{BB962C8B-B14F-4D97-AF65-F5344CB8AC3E}">
        <p14:creationId xmlns:p14="http://schemas.microsoft.com/office/powerpoint/2010/main" val="1676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5</a:t>
            </a:fld>
            <a:endParaRPr lang="en-US" altLang="en-US" dirty="0"/>
          </a:p>
        </p:txBody>
      </p:sp>
    </p:spTree>
    <p:extLst>
      <p:ext uri="{BB962C8B-B14F-4D97-AF65-F5344CB8AC3E}">
        <p14:creationId xmlns:p14="http://schemas.microsoft.com/office/powerpoint/2010/main" val="326121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Define User Input / System Output Design Patterns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User Input = User starts the “conversation”</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System Output = Can be done through messaging, content changes and/or context changes</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Every year we encounter new web designs and have to evaluate if the designers’ new “responsive” patterns for interaction design are inclusive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To do this we leverage our knowledge of the technical standards (WCAG 2.0, WAI-ARIA 1.1) but we also have to remember that to be truly inclusive these new interaction designs must be functionally usable by a diverse set of users with different preferences and input methods.</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6</a:t>
            </a:fld>
            <a:endParaRPr lang="en-US" altLang="en-US" dirty="0"/>
          </a:p>
        </p:txBody>
      </p:sp>
    </p:spTree>
    <p:extLst>
      <p:ext uri="{BB962C8B-B14F-4D97-AF65-F5344CB8AC3E}">
        <p14:creationId xmlns:p14="http://schemas.microsoft.com/office/powerpoint/2010/main" val="126978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As a first step, let’s define what a change of </a:t>
            </a:r>
            <a:r>
              <a:rPr lang="en-US" dirty="0" smtClean="0"/>
              <a:t>context </a:t>
            </a:r>
            <a:r>
              <a:rPr lang="en-US" dirty="0"/>
              <a:t>is versus what a change of </a:t>
            </a:r>
            <a:r>
              <a:rPr lang="en-US" dirty="0" smtClean="0"/>
              <a:t>content </a:t>
            </a:r>
            <a:r>
              <a:rPr lang="en-US" dirty="0"/>
              <a:t>is…</a:t>
            </a:r>
          </a:p>
          <a:p>
            <a:pPr>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For today’s session we are predominantly going</a:t>
            </a:r>
            <a:r>
              <a:rPr lang="en-US" baseline="0" dirty="0"/>
              <a:t> to focus on discussing changes of content that should and should NOT trigger a change of content, specifically a change of focus.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7</a:t>
            </a:fld>
            <a:endParaRPr lang="en-US" altLang="en-US" dirty="0"/>
          </a:p>
        </p:txBody>
      </p:sp>
    </p:spTree>
    <p:extLst>
      <p:ext uri="{BB962C8B-B14F-4D97-AF65-F5344CB8AC3E}">
        <p14:creationId xmlns:p14="http://schemas.microsoft.com/office/powerpoint/2010/main" val="684004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what these state about changes of content versus changes of context…</a:t>
            </a:r>
            <a:endParaRPr lang="en-US" dirty="0"/>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8</a:t>
            </a:fld>
            <a:endParaRPr lang="en-US" altLang="en-US" dirty="0"/>
          </a:p>
        </p:txBody>
      </p:sp>
    </p:spTree>
    <p:extLst>
      <p:ext uri="{BB962C8B-B14F-4D97-AF65-F5344CB8AC3E}">
        <p14:creationId xmlns:p14="http://schemas.microsoft.com/office/powerpoint/2010/main" val="197608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01D1810-EE0F-463C-A3FD-E9E3784C8ACE}" type="slidenum">
              <a:rPr lang="en-US" altLang="en-US" smtClean="0"/>
              <a:pPr>
                <a:defRPr/>
              </a:pPr>
              <a:t>9</a:t>
            </a:fld>
            <a:endParaRPr lang="en-US" altLang="en-US" dirty="0"/>
          </a:p>
        </p:txBody>
      </p:sp>
    </p:spTree>
    <p:extLst>
      <p:ext uri="{BB962C8B-B14F-4D97-AF65-F5344CB8AC3E}">
        <p14:creationId xmlns:p14="http://schemas.microsoft.com/office/powerpoint/2010/main" val="586458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46" name="Image 22" descr="cover-Beet.jpg &lt;IGNORE&gt;"/>
          <p:cNvPicPr>
            <a:picLocks noChangeAspect="1"/>
          </p:cNvPicPr>
          <p:nvPr/>
        </p:nvPicPr>
        <p:blipFill>
          <a:blip r:embed="rId2" cstate="print"/>
          <a:stretch>
            <a:fillRect/>
          </a:stretch>
        </p:blipFill>
        <p:spPr>
          <a:xfrm>
            <a:off x="1" y="0"/>
            <a:ext cx="9143998" cy="4071937"/>
          </a:xfrm>
          <a:prstGeom prst="rect">
            <a:avLst/>
          </a:prstGeom>
        </p:spPr>
      </p:pic>
      <p:pic>
        <p:nvPicPr>
          <p:cNvPr id="51" name="Picture 6" descr="cover_bg_beet_part2.jpg &lt;IGNORE&gt;"/>
          <p:cNvPicPr>
            <a:picLocks/>
          </p:cNvPicPr>
          <p:nvPr/>
        </p:nvPicPr>
        <p:blipFill>
          <a:blip r:embed="rId3" cstate="print"/>
          <a:stretch>
            <a:fillRect/>
          </a:stretch>
        </p:blipFill>
        <p:spPr>
          <a:xfrm>
            <a:off x="0" y="4069080"/>
            <a:ext cx="9144000" cy="1527048"/>
          </a:xfrm>
          <a:prstGeom prst="rect">
            <a:avLst/>
          </a:prstGeom>
        </p:spPr>
      </p:pic>
      <p:grpSp>
        <p:nvGrpSpPr>
          <p:cNvPr id="11" name="Group 10"/>
          <p:cNvGrpSpPr/>
          <p:nvPr/>
        </p:nvGrpSpPr>
        <p:grpSpPr bwMode="gray">
          <a:xfrm>
            <a:off x="6901056" y="5829386"/>
            <a:ext cx="1894407" cy="855073"/>
            <a:chOff x="1028700" y="1828800"/>
            <a:chExt cx="7083426" cy="3197226"/>
          </a:xfrm>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8"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9"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grpSp>
      <p:sp>
        <p:nvSpPr>
          <p:cNvPr id="2" name="Title 1"/>
          <p:cNvSpPr>
            <a:spLocks noGrp="1"/>
          </p:cNvSpPr>
          <p:nvPr>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US" noProof="0" smtClean="0"/>
              <a:t>Click to edit Master </a:t>
            </a:r>
            <a:br>
              <a:rPr lang="en-US" noProof="0" smtClean="0"/>
            </a:br>
            <a:r>
              <a:rPr lang="en-US" noProof="0" smtClean="0"/>
              <a:t>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smtClean="0"/>
          </a:p>
        </p:txBody>
      </p:sp>
      <p:sp>
        <p:nvSpPr>
          <p:cNvPr id="20" name="TextBox 19"/>
          <p:cNvSpPr txBox="1"/>
          <p:nvPr/>
        </p:nvSpPr>
        <p:spPr bwMode="auto">
          <a:xfrm>
            <a:off x="449263" y="6515640"/>
            <a:ext cx="2272672" cy="342360"/>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dirty="0" smtClean="0">
                <a:solidFill>
                  <a:srgbClr val="666666"/>
                </a:solidFill>
                <a:latin typeface="Arial" pitchFamily="34" charset="0"/>
                <a:ea typeface="+mn-ea"/>
                <a:cs typeface="Arial" pitchFamily="34" charset="0"/>
              </a:rPr>
              <a:t>© CGI Group Inc. </a:t>
            </a:r>
          </a:p>
        </p:txBody>
      </p:sp>
      <p:pic>
        <p:nvPicPr>
          <p:cNvPr id="48" name="Picture 8" descr="cover_bg_beet_part1.jpg &lt;IGNORE&gt;"/>
          <p:cNvPicPr>
            <a:picLocks noChangeAspect="1"/>
          </p:cNvPicPr>
          <p:nvPr/>
        </p:nvPicPr>
        <p:blipFill>
          <a:blip r:embed="rId4" cstate="print"/>
          <a:stretch>
            <a:fillRect/>
          </a:stretch>
        </p:blipFill>
        <p:spPr>
          <a:xfrm>
            <a:off x="19" y="3906044"/>
            <a:ext cx="9143961" cy="178592"/>
          </a:xfrm>
          <a:prstGeom prst="rect">
            <a:avLst/>
          </a:prstGeom>
        </p:spPr>
      </p:pic>
    </p:spTree>
    <p:extLst>
      <p:ext uri="{BB962C8B-B14F-4D97-AF65-F5344CB8AC3E}">
        <p14:creationId xmlns:p14="http://schemas.microsoft.com/office/powerpoint/2010/main" val="3582936670"/>
      </p:ext>
    </p:extLst>
  </p:cSld>
  <p:clrMapOvr>
    <a:masterClrMapping/>
  </p:clrMapOvr>
  <p:transition>
    <p:fade/>
  </p:transition>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pic>
        <p:nvPicPr>
          <p:cNvPr id="43" name="Picture 6" descr="cover_bg_beet_part2.jpg &lt;IGNORE&gt;"/>
          <p:cNvPicPr>
            <a:picLocks/>
          </p:cNvPicPr>
          <p:nvPr/>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p:nvPicPr>
        <p:blipFill>
          <a:blip r:embed="rId3" cstate="print"/>
          <a:stretch>
            <a:fillRect/>
          </a:stretch>
        </p:blipFill>
        <p:spPr>
          <a:xfrm>
            <a:off x="0" y="2286000"/>
            <a:ext cx="9144000" cy="2286000"/>
          </a:xfrm>
          <a:prstGeom prst="rect">
            <a:avLst/>
          </a:prstGeom>
        </p:spPr>
      </p:pic>
      <p:pic>
        <p:nvPicPr>
          <p:cNvPr id="42" name="Picture 7" descr="bg_connectors.png &lt;IGNORE&gt;"/>
          <p:cNvPicPr>
            <a:picLocks noChangeAspect="1"/>
          </p:cNvPicPr>
          <p:nvPr/>
        </p:nvPicPr>
        <p:blipFill>
          <a:blip r:embed="rId4" cstate="print"/>
          <a:stretch>
            <a:fillRect/>
          </a:stretch>
        </p:blipFill>
        <p:spPr>
          <a:xfrm>
            <a:off x="0" y="0"/>
            <a:ext cx="9144000" cy="6858000"/>
          </a:xfrm>
          <a:prstGeom prst="rect">
            <a:avLst/>
          </a:prstGeom>
        </p:spPr>
      </p:pic>
      <p:grpSp>
        <p:nvGrpSpPr>
          <p:cNvPr id="11" name="Group 10"/>
          <p:cNvGrpSpPr/>
          <p:nvPr/>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extLst>
      <p:ext uri="{BB962C8B-B14F-4D97-AF65-F5344CB8AC3E}">
        <p14:creationId xmlns:p14="http://schemas.microsoft.com/office/powerpoint/2010/main" val="3897286349"/>
      </p:ext>
    </p:extLst>
  </p:cSld>
  <p:clrMapOvr>
    <a:masterClrMapping/>
  </p:clrMapOvr>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mall image">
    <p:spTree>
      <p:nvGrpSpPr>
        <p:cNvPr id="1" name=""/>
        <p:cNvGrpSpPr/>
        <p:nvPr/>
      </p:nvGrpSpPr>
      <p:grpSpPr>
        <a:xfrm>
          <a:off x="0" y="0"/>
          <a:ext cx="0" cy="0"/>
          <a:chOff x="0" y="0"/>
          <a:chExt cx="0" cy="0"/>
        </a:xfrm>
      </p:grpSpPr>
      <p:pic>
        <p:nvPicPr>
          <p:cNvPr id="14" name="Image 13"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6" name="Group 15"/>
          <p:cNvGrpSpPr/>
          <p:nvPr/>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58733468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le Image">
    <p:spTree>
      <p:nvGrpSpPr>
        <p:cNvPr id="1" name=""/>
        <p:cNvGrpSpPr/>
        <p:nvPr/>
      </p:nvGrpSpPr>
      <p:grpSpPr>
        <a:xfrm>
          <a:off x="0" y="0"/>
          <a:ext cx="0" cy="0"/>
          <a:chOff x="0" y="0"/>
          <a:chExt cx="0" cy="0"/>
        </a:xfrm>
      </p:grpSpPr>
      <p:pic>
        <p:nvPicPr>
          <p:cNvPr id="19" name="Image 18"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25" name="Group 24"/>
          <p:cNvGrpSpPr/>
          <p:nvPr/>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3935771614"/>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rge Image">
    <p:spTree>
      <p:nvGrpSpPr>
        <p:cNvPr id="1" name=""/>
        <p:cNvGrpSpPr/>
        <p:nvPr/>
      </p:nvGrpSpPr>
      <p:grpSpPr>
        <a:xfrm>
          <a:off x="0" y="0"/>
          <a:ext cx="0" cy="0"/>
          <a:chOff x="0" y="0"/>
          <a:chExt cx="0" cy="0"/>
        </a:xfrm>
      </p:grpSpPr>
      <p:pic>
        <p:nvPicPr>
          <p:cNvPr id="14" name="Image 13"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endParaRPr lang="en-US" dirty="0"/>
          </a:p>
        </p:txBody>
      </p:sp>
      <p:grpSp>
        <p:nvGrpSpPr>
          <p:cNvPr id="16" name="Group 15"/>
          <p:cNvGrpSpPr/>
          <p:nvPr/>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993768860"/>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side small graphic ">
    <p:spTree>
      <p:nvGrpSpPr>
        <p:cNvPr id="1" name=""/>
        <p:cNvGrpSpPr/>
        <p:nvPr/>
      </p:nvGrpSpPr>
      <p:grpSpPr>
        <a:xfrm>
          <a:off x="0" y="0"/>
          <a:ext cx="0" cy="0"/>
          <a:chOff x="0" y="0"/>
          <a:chExt cx="0" cy="0"/>
        </a:xfrm>
      </p:grpSpPr>
      <p:pic>
        <p:nvPicPr>
          <p:cNvPr id="13" name="Image 12"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dirty="0" smtClean="0"/>
              <a:t>Text</a:t>
            </a:r>
            <a:endParaRPr lang="en-US" dirty="0"/>
          </a:p>
        </p:txBody>
      </p:sp>
      <p:grpSp>
        <p:nvGrpSpPr>
          <p:cNvPr id="16" name="Group 15"/>
          <p:cNvGrpSpPr/>
          <p:nvPr/>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1115059986"/>
      </p:ext>
    </p:extLst>
  </p:cSld>
  <p:clrMapOvr>
    <a:masterClrMapping/>
  </p:clrMapOvr>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icture">
    <p:spTree>
      <p:nvGrpSpPr>
        <p:cNvPr id="1" name=""/>
        <p:cNvGrpSpPr/>
        <p:nvPr/>
      </p:nvGrpSpPr>
      <p:grpSpPr>
        <a:xfrm>
          <a:off x="0" y="0"/>
          <a:ext cx="0" cy="0"/>
          <a:chOff x="0" y="0"/>
          <a:chExt cx="0" cy="0"/>
        </a:xfrm>
      </p:grpSpPr>
      <p:pic>
        <p:nvPicPr>
          <p:cNvPr id="17" name="Image 16"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p:txBody>
      </p:sp>
      <p:grpSp>
        <p:nvGrpSpPr>
          <p:cNvPr id="19" name="Group 18"/>
          <p:cNvGrpSpPr/>
          <p:nvPr/>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3834373593"/>
      </p:ext>
    </p:extLst>
  </p:cSld>
  <p:clrMapOvr>
    <a:masterClrMapping/>
  </p:clrMapOvr>
  <p:timing>
    <p:tnLst>
      <p:par>
        <p:cTn id="1" dur="indefinite" restart="never" nodeType="tmRoot"/>
      </p:par>
    </p:tn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pic>
        <p:nvPicPr>
          <p:cNvPr id="12" name="Image 11"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smtClean="0"/>
              <a:t>Click to enter text</a:t>
            </a:r>
            <a:endParaRPr lang="en-US" noProof="0" dirty="0" smtClean="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4" name="Group 13"/>
          <p:cNvGrpSpPr/>
          <p:nvPr/>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035284313"/>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Quotation page">
    <p:spTree>
      <p:nvGrpSpPr>
        <p:cNvPr id="1" name=""/>
        <p:cNvGrpSpPr/>
        <p:nvPr/>
      </p:nvGrpSpPr>
      <p:grpSpPr>
        <a:xfrm>
          <a:off x="0" y="0"/>
          <a:ext cx="0" cy="0"/>
          <a:chOff x="0" y="0"/>
          <a:chExt cx="0" cy="0"/>
        </a:xfrm>
      </p:grpSpPr>
      <p:pic>
        <p:nvPicPr>
          <p:cNvPr id="38" name="Picture 40" descr="&lt;IGNORE&gt;&#10;"/>
          <p:cNvPicPr>
            <a:picLocks noChangeAspect="1"/>
          </p:cNvPicPr>
          <p:nvPr/>
        </p:nvPicPr>
        <p:blipFill>
          <a:blip r:embed="rId2" cstate="print"/>
          <a:stretch>
            <a:fillRect/>
          </a:stretch>
        </p:blipFill>
        <p:spPr>
          <a:xfrm>
            <a:off x="0" y="0"/>
            <a:ext cx="9144000" cy="6858000"/>
          </a:xfrm>
          <a:prstGeom prst="rect">
            <a:avLst/>
          </a:prstGeom>
        </p:spPr>
      </p:pic>
      <p:grpSp>
        <p:nvGrpSpPr>
          <p:cNvPr id="6" name="Group 5"/>
          <p:cNvGrpSpPr/>
          <p:nvPr/>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75321045"/>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ation page">
    <p:spTree>
      <p:nvGrpSpPr>
        <p:cNvPr id="1" name=""/>
        <p:cNvGrpSpPr/>
        <p:nvPr/>
      </p:nvGrpSpPr>
      <p:grpSpPr>
        <a:xfrm>
          <a:off x="0" y="0"/>
          <a:ext cx="0" cy="0"/>
          <a:chOff x="0" y="0"/>
          <a:chExt cx="0" cy="0"/>
        </a:xfrm>
      </p:grpSpPr>
      <p:pic>
        <p:nvPicPr>
          <p:cNvPr id="38" name="Picture 40" descr="&lt;IGNORE&gt;&#10;"/>
          <p:cNvPicPr>
            <a:picLocks noChangeAspect="1"/>
          </p:cNvPicPr>
          <p:nvPr/>
        </p:nvPicPr>
        <p:blipFill>
          <a:blip r:embed="rId2" cstate="print"/>
          <a:stretch>
            <a:fillRect/>
          </a:stretch>
        </p:blipFill>
        <p:spPr>
          <a:xfrm>
            <a:off x="0" y="0"/>
            <a:ext cx="9144000" cy="6858000"/>
          </a:xfrm>
          <a:prstGeom prst="rect">
            <a:avLst/>
          </a:prstGeom>
        </p:spPr>
      </p:pic>
      <p:grpSp>
        <p:nvGrpSpPr>
          <p:cNvPr id="6" name="Group 5"/>
          <p:cNvGrpSpPr/>
          <p:nvPr/>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dirty="0" smtClean="0"/>
              <a:t>Click to edit Master title style</a:t>
            </a:r>
            <a:endParaRPr lang="en-US" noProof="0" dirty="0"/>
          </a:p>
        </p:txBody>
      </p:sp>
      <p:sp>
        <p:nvSpPr>
          <p:cNvPr id="3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extLst>
      <p:ext uri="{BB962C8B-B14F-4D97-AF65-F5344CB8AC3E}">
        <p14:creationId xmlns:p14="http://schemas.microsoft.com/office/powerpoint/2010/main" val="1757656417"/>
      </p:ext>
    </p:extLst>
  </p:cSld>
  <p:clrMapOvr>
    <a:masterClrMapping/>
  </p:clrMapOvr>
  <p:timing>
    <p:tnLst>
      <p:par>
        <p:cTn id="1" dur="indefinite" restart="never" nodeType="tmRoot"/>
      </p:par>
    </p:tnLst>
  </p:timing>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losing page for sales presentations">
    <p:spTree>
      <p:nvGrpSpPr>
        <p:cNvPr id="1" name=""/>
        <p:cNvGrpSpPr/>
        <p:nvPr/>
      </p:nvGrpSpPr>
      <p:grpSpPr>
        <a:xfrm>
          <a:off x="0" y="0"/>
          <a:ext cx="0" cy="0"/>
          <a:chOff x="0" y="0"/>
          <a:chExt cx="0" cy="0"/>
        </a:xfrm>
      </p:grpSpPr>
      <p:pic>
        <p:nvPicPr>
          <p:cNvPr id="37" name="Picture 40" descr="&lt;IGNORE&gt;&#10;"/>
          <p:cNvPicPr>
            <a:picLocks noChangeAspect="1"/>
          </p:cNvPicPr>
          <p:nvPr/>
        </p:nvPicPr>
        <p:blipFill>
          <a:blip r:embed="rId2" cstate="print"/>
          <a:stretch>
            <a:fillRect/>
          </a:stretch>
        </p:blipFill>
        <p:spPr>
          <a:xfrm>
            <a:off x="0" y="0"/>
            <a:ext cx="9144000" cy="6858000"/>
          </a:xfrm>
          <a:prstGeom prst="rect">
            <a:avLst/>
          </a:prstGeom>
        </p:spPr>
      </p:pic>
      <p:grpSp>
        <p:nvGrpSpPr>
          <p:cNvPr id="7" name="Group 6"/>
          <p:cNvGrpSpPr/>
          <p:nvPr/>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US" noProof="0" smtClean="0"/>
              <a:t>Thank you</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extLst>
      <p:ext uri="{BB962C8B-B14F-4D97-AF65-F5344CB8AC3E}">
        <p14:creationId xmlns:p14="http://schemas.microsoft.com/office/powerpoint/2010/main" val="736902598"/>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1" name="Image 10"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793884126"/>
      </p:ext>
    </p:extLst>
  </p:cSld>
  <p:clrMapOvr>
    <a:masterClrMapping/>
  </p:clrMapOvr>
  <p:timing>
    <p:tnLst>
      <p:par>
        <p:cTn id="1" dur="indefinite" restart="never" nodeType="tmRoot"/>
      </p:par>
    </p:tnLst>
  </p:timing>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9" name="Image 8"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1" name="Group 10"/>
          <p:cNvGrpSpPr/>
          <p:nvPr/>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20449878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46" name="Image 22" descr="cover-Beet.jpg &lt;IGNORE&gt;"/>
          <p:cNvPicPr>
            <a:picLocks noChangeAspect="1"/>
          </p:cNvPicPr>
          <p:nvPr/>
        </p:nvPicPr>
        <p:blipFill>
          <a:blip r:embed="rId2" cstate="print"/>
          <a:stretch>
            <a:fillRect/>
          </a:stretch>
        </p:blipFill>
        <p:spPr>
          <a:xfrm>
            <a:off x="1" y="0"/>
            <a:ext cx="9143998" cy="4071937"/>
          </a:xfrm>
          <a:prstGeom prst="rect">
            <a:avLst/>
          </a:prstGeom>
        </p:spPr>
      </p:pic>
      <p:pic>
        <p:nvPicPr>
          <p:cNvPr id="51" name="Picture 6" descr="cover_bg_beet_part2.jpg &lt;IGNORE&gt;"/>
          <p:cNvPicPr>
            <a:picLocks/>
          </p:cNvPicPr>
          <p:nvPr/>
        </p:nvPicPr>
        <p:blipFill>
          <a:blip r:embed="rId3" cstate="print"/>
          <a:stretch>
            <a:fillRect/>
          </a:stretch>
        </p:blipFill>
        <p:spPr>
          <a:xfrm>
            <a:off x="0" y="4069080"/>
            <a:ext cx="9144000" cy="1527048"/>
          </a:xfrm>
          <a:prstGeom prst="rect">
            <a:avLst/>
          </a:prstGeom>
        </p:spPr>
      </p:pic>
      <p:grpSp>
        <p:nvGrpSpPr>
          <p:cNvPr id="11" name="Group 10"/>
          <p:cNvGrpSpPr/>
          <p:nvPr/>
        </p:nvGrpSpPr>
        <p:grpSpPr bwMode="gray">
          <a:xfrm>
            <a:off x="6901056" y="5829386"/>
            <a:ext cx="1894407" cy="855073"/>
            <a:chOff x="1028700" y="1828800"/>
            <a:chExt cx="7083426" cy="3197226"/>
          </a:xfrm>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8"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9"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grpSp>
      <p:sp>
        <p:nvSpPr>
          <p:cNvPr id="2" name="Title 1"/>
          <p:cNvSpPr>
            <a:spLocks noGrp="1"/>
          </p:cNvSpPr>
          <p:nvPr>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US" noProof="0" smtClean="0"/>
              <a:t>Click to edit Master </a:t>
            </a:r>
            <a:br>
              <a:rPr lang="en-US" noProof="0" smtClean="0"/>
            </a:br>
            <a:r>
              <a:rPr lang="en-US" noProof="0" smtClean="0"/>
              <a:t>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smtClean="0"/>
          </a:p>
        </p:txBody>
      </p:sp>
      <p:sp>
        <p:nvSpPr>
          <p:cNvPr id="20" name="TextBox 19"/>
          <p:cNvSpPr txBox="1"/>
          <p:nvPr/>
        </p:nvSpPr>
        <p:spPr bwMode="auto">
          <a:xfrm>
            <a:off x="449263" y="6515640"/>
            <a:ext cx="2272672" cy="342360"/>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dirty="0" smtClean="0">
                <a:solidFill>
                  <a:srgbClr val="666666"/>
                </a:solidFill>
                <a:latin typeface="Arial" pitchFamily="34" charset="0"/>
                <a:ea typeface="+mn-ea"/>
                <a:cs typeface="Arial" pitchFamily="34" charset="0"/>
              </a:rPr>
              <a:t>© CGI Group Inc. </a:t>
            </a:r>
          </a:p>
        </p:txBody>
      </p:sp>
      <p:pic>
        <p:nvPicPr>
          <p:cNvPr id="48" name="Picture 8" descr="cover_bg_beet_part1.jpg &lt;IGNORE&gt;"/>
          <p:cNvPicPr>
            <a:picLocks noChangeAspect="1"/>
          </p:cNvPicPr>
          <p:nvPr/>
        </p:nvPicPr>
        <p:blipFill>
          <a:blip r:embed="rId4" cstate="print"/>
          <a:stretch>
            <a:fillRect/>
          </a:stretch>
        </p:blipFill>
        <p:spPr>
          <a:xfrm>
            <a:off x="19" y="3906044"/>
            <a:ext cx="9143961" cy="178592"/>
          </a:xfrm>
          <a:prstGeom prst="rect">
            <a:avLst/>
          </a:prstGeom>
        </p:spPr>
      </p:pic>
    </p:spTree>
    <p:extLst>
      <p:ext uri="{BB962C8B-B14F-4D97-AF65-F5344CB8AC3E}">
        <p14:creationId xmlns:p14="http://schemas.microsoft.com/office/powerpoint/2010/main" val="1914626281"/>
      </p:ext>
    </p:extLst>
  </p:cSld>
  <p:clrMapOvr>
    <a:masterClrMapping/>
  </p:clrMapOvr>
  <p:transition>
    <p:fade/>
  </p:transition>
  <p:timing>
    <p:tnLst>
      <p:par>
        <p:cTn id="1" dur="indefinite" restart="never" nodeType="tmRoot"/>
      </p:par>
    </p:tnLst>
  </p:timing>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1" name="Image 10"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725089591"/>
      </p:ext>
    </p:extLst>
  </p:cSld>
  <p:clrMapOvr>
    <a:masterClrMapping/>
  </p:clrMapOvr>
  <p:timing>
    <p:tnLst>
      <p:par>
        <p:cTn id="1" dur="indefinite" restart="never" nodeType="tmRoot"/>
      </p:par>
    </p:tnLst>
  </p:timing>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two">
    <p:spTree>
      <p:nvGrpSpPr>
        <p:cNvPr id="1" name=""/>
        <p:cNvGrpSpPr/>
        <p:nvPr/>
      </p:nvGrpSpPr>
      <p:grpSpPr>
        <a:xfrm>
          <a:off x="0" y="0"/>
          <a:ext cx="0" cy="0"/>
          <a:chOff x="0" y="0"/>
          <a:chExt cx="0" cy="0"/>
        </a:xfrm>
      </p:grpSpPr>
      <p:pic>
        <p:nvPicPr>
          <p:cNvPr id="16" name="Image 15"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260763067"/>
      </p:ext>
    </p:extLst>
  </p:cSld>
  <p:clrMapOvr>
    <a:masterClrMapping/>
  </p:clrMapOvr>
  <p:timing>
    <p:tnLst>
      <p:par>
        <p:cTn id="1" dur="indefinite" restart="never" nodeType="tmRoot"/>
      </p:par>
    </p:tn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11" name="Image 10"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3" name="Group 12"/>
          <p:cNvGrpSpPr/>
          <p:nvPr/>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485015035"/>
      </p:ext>
    </p:extLst>
  </p:cSld>
  <p:clrMapOvr>
    <a:masterClrMapping/>
  </p:clrMapOvr>
  <p:timing>
    <p:tnLst>
      <p:par>
        <p:cTn id="1" dur="indefinite" restart="never" nodeType="tmRoot"/>
      </p:par>
    </p:tnLst>
  </p:timing>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 High Content slide">
    <p:spTree>
      <p:nvGrpSpPr>
        <p:cNvPr id="1" name=""/>
        <p:cNvGrpSpPr/>
        <p:nvPr/>
      </p:nvGrpSpPr>
      <p:grpSpPr>
        <a:xfrm>
          <a:off x="0" y="0"/>
          <a:ext cx="0" cy="0"/>
          <a:chOff x="0" y="0"/>
          <a:chExt cx="0" cy="0"/>
        </a:xfrm>
      </p:grpSpPr>
      <p:pic>
        <p:nvPicPr>
          <p:cNvPr id="12" name="Image 11"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5" name="Group 14"/>
          <p:cNvGrpSpPr/>
          <p:nvPr/>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1301617224"/>
      </p:ext>
    </p:extLst>
  </p:cSld>
  <p:clrMapOvr>
    <a:masterClrMapping/>
  </p:clrMapOvr>
  <p:timing>
    <p:tnLst>
      <p:par>
        <p:cTn id="1" dur="indefinite" restart="never" nodeType="tmRoot"/>
      </p:par>
    </p:tnLst>
  </p:timing>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two - High Content slide">
    <p:spTree>
      <p:nvGrpSpPr>
        <p:cNvPr id="1" name=""/>
        <p:cNvGrpSpPr/>
        <p:nvPr/>
      </p:nvGrpSpPr>
      <p:grpSpPr>
        <a:xfrm>
          <a:off x="0" y="0"/>
          <a:ext cx="0" cy="0"/>
          <a:chOff x="0" y="0"/>
          <a:chExt cx="0" cy="0"/>
        </a:xfrm>
      </p:grpSpPr>
      <p:pic>
        <p:nvPicPr>
          <p:cNvPr id="13" name="Image 12"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1615262178"/>
      </p:ext>
    </p:extLst>
  </p:cSld>
  <p:clrMapOvr>
    <a:masterClrMapping/>
  </p:clrMapOvr>
  <p:timing>
    <p:tnLst>
      <p:par>
        <p:cTn id="1" dur="indefinite" restart="never" nodeType="tmRoot"/>
      </p:par>
    </p:tnLst>
  </p:timing>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Page">
    <p:spTree>
      <p:nvGrpSpPr>
        <p:cNvPr id="1" name=""/>
        <p:cNvGrpSpPr/>
        <p:nvPr/>
      </p:nvGrpSpPr>
      <p:grpSpPr>
        <a:xfrm>
          <a:off x="0" y="0"/>
          <a:ext cx="0" cy="0"/>
          <a:chOff x="0" y="0"/>
          <a:chExt cx="0" cy="0"/>
        </a:xfrm>
      </p:grpSpPr>
      <p:pic>
        <p:nvPicPr>
          <p:cNvPr id="14" name="Image 13"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1583954682"/>
      </p:ext>
    </p:extLst>
  </p:cSld>
  <p:clrMapOvr>
    <a:masterClrMapping/>
  </p:clrMapOvr>
  <p:timing>
    <p:tnLst>
      <p:par>
        <p:cTn id="1" dur="indefinite" restart="never" nodeType="tmRoot"/>
      </p:par>
    </p:tnLst>
  </p:timing>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9" name="Image 15" descr="section.jpg"/>
          <p:cNvPicPr>
            <a:picLocks noChangeAspect="1"/>
          </p:cNvPicPr>
          <p:nvPr/>
        </p:nvPicPr>
        <p:blipFill>
          <a:blip r:embed="rId2" cstate="print"/>
          <a:stretch>
            <a:fillRect/>
          </a:stretch>
        </p:blipFill>
        <p:spPr>
          <a:xfrm>
            <a:off x="0" y="2286000"/>
            <a:ext cx="9144000" cy="2286000"/>
          </a:xfrm>
          <a:prstGeom prst="rect">
            <a:avLst/>
          </a:prstGeom>
        </p:spPr>
      </p:pic>
      <p:pic>
        <p:nvPicPr>
          <p:cNvPr id="41" name="Picture 40" descr="&lt;IGNORE&gt;&#10;"/>
          <p:cNvPicPr>
            <a:picLocks noChangeAspect="1"/>
          </p:cNvPicPr>
          <p:nvPr/>
        </p:nvPicPr>
        <p:blipFill>
          <a:blip r:embed="rId3" cstate="print"/>
          <a:stretch>
            <a:fillRect/>
          </a:stretch>
        </p:blipFill>
        <p:spPr>
          <a:xfrm>
            <a:off x="0" y="0"/>
            <a:ext cx="9144000" cy="6858000"/>
          </a:xfrm>
          <a:prstGeom prst="rect">
            <a:avLst/>
          </a:prstGeom>
        </p:spPr>
      </p:pic>
      <p:grpSp>
        <p:nvGrpSpPr>
          <p:cNvPr id="7" name="Group 6"/>
          <p:cNvGrpSpPr/>
          <p:nvPr/>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4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extLst>
      <p:ext uri="{BB962C8B-B14F-4D97-AF65-F5344CB8AC3E}">
        <p14:creationId xmlns:p14="http://schemas.microsoft.com/office/powerpoint/2010/main" val="75800818"/>
      </p:ext>
    </p:extLst>
  </p:cSld>
  <p:clrMapOvr>
    <a:masterClrMapping/>
  </p:clrMapOvr>
  <p:timing>
    <p:tnLst>
      <p:par>
        <p:cTn id="1" dur="indefinite" restart="never" nodeType="tmRoot"/>
      </p:par>
    </p:tnLst>
  </p:timing>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pic>
        <p:nvPicPr>
          <p:cNvPr id="43" name="Picture 6" descr="cover_bg_beet_part2.jpg &lt;IGNORE&gt;"/>
          <p:cNvPicPr>
            <a:picLocks/>
          </p:cNvPicPr>
          <p:nvPr/>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p:nvPicPr>
        <p:blipFill>
          <a:blip r:embed="rId3" cstate="print"/>
          <a:stretch>
            <a:fillRect/>
          </a:stretch>
        </p:blipFill>
        <p:spPr>
          <a:xfrm>
            <a:off x="0" y="2286000"/>
            <a:ext cx="9144000" cy="2286000"/>
          </a:xfrm>
          <a:prstGeom prst="rect">
            <a:avLst/>
          </a:prstGeom>
        </p:spPr>
      </p:pic>
      <p:pic>
        <p:nvPicPr>
          <p:cNvPr id="42" name="Picture 7" descr="bg_connectors.png &lt;IGNORE&gt;"/>
          <p:cNvPicPr>
            <a:picLocks noChangeAspect="1"/>
          </p:cNvPicPr>
          <p:nvPr/>
        </p:nvPicPr>
        <p:blipFill>
          <a:blip r:embed="rId4" cstate="print"/>
          <a:stretch>
            <a:fillRect/>
          </a:stretch>
        </p:blipFill>
        <p:spPr>
          <a:xfrm>
            <a:off x="0" y="0"/>
            <a:ext cx="9144000" cy="6858000"/>
          </a:xfrm>
          <a:prstGeom prst="rect">
            <a:avLst/>
          </a:prstGeom>
        </p:spPr>
      </p:pic>
      <p:grpSp>
        <p:nvGrpSpPr>
          <p:cNvPr id="11" name="Group 10"/>
          <p:cNvGrpSpPr/>
          <p:nvPr/>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4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chemeClr val="bg1"/>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extLst>
      <p:ext uri="{BB962C8B-B14F-4D97-AF65-F5344CB8AC3E}">
        <p14:creationId xmlns:p14="http://schemas.microsoft.com/office/powerpoint/2010/main" val="518905497"/>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two">
    <p:spTree>
      <p:nvGrpSpPr>
        <p:cNvPr id="1" name=""/>
        <p:cNvGrpSpPr/>
        <p:nvPr/>
      </p:nvGrpSpPr>
      <p:grpSpPr>
        <a:xfrm>
          <a:off x="0" y="0"/>
          <a:ext cx="0" cy="0"/>
          <a:chOff x="0" y="0"/>
          <a:chExt cx="0" cy="0"/>
        </a:xfrm>
      </p:grpSpPr>
      <p:pic>
        <p:nvPicPr>
          <p:cNvPr id="16" name="Image 15"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535338213"/>
      </p:ext>
    </p:extLst>
  </p:cSld>
  <p:clrMapOvr>
    <a:masterClrMapping/>
  </p:clrMapOvr>
  <p:timing>
    <p:tnLst>
      <p:par>
        <p:cTn id="1" dur="indefinite" restart="never" nodeType="tmRoot"/>
      </p:par>
    </p:tnLst>
  </p:timing>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image">
    <p:spTree>
      <p:nvGrpSpPr>
        <p:cNvPr id="1" name=""/>
        <p:cNvGrpSpPr/>
        <p:nvPr/>
      </p:nvGrpSpPr>
      <p:grpSpPr>
        <a:xfrm>
          <a:off x="0" y="0"/>
          <a:ext cx="0" cy="0"/>
          <a:chOff x="0" y="0"/>
          <a:chExt cx="0" cy="0"/>
        </a:xfrm>
      </p:grpSpPr>
      <p:pic>
        <p:nvPicPr>
          <p:cNvPr id="14" name="Image 13"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6" name="Group 15"/>
          <p:cNvGrpSpPr/>
          <p:nvPr/>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296327122"/>
      </p:ext>
    </p:extLst>
  </p:cSld>
  <p:clrMapOvr>
    <a:masterClrMapping/>
  </p:clrMapOvr>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ultiple Image">
    <p:spTree>
      <p:nvGrpSpPr>
        <p:cNvPr id="1" name=""/>
        <p:cNvGrpSpPr/>
        <p:nvPr/>
      </p:nvGrpSpPr>
      <p:grpSpPr>
        <a:xfrm>
          <a:off x="0" y="0"/>
          <a:ext cx="0" cy="0"/>
          <a:chOff x="0" y="0"/>
          <a:chExt cx="0" cy="0"/>
        </a:xfrm>
      </p:grpSpPr>
      <p:pic>
        <p:nvPicPr>
          <p:cNvPr id="19" name="Image 18"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25" name="Group 24"/>
          <p:cNvGrpSpPr/>
          <p:nvPr/>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587783813"/>
      </p:ext>
    </p:extLst>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rge Image">
    <p:spTree>
      <p:nvGrpSpPr>
        <p:cNvPr id="1" name=""/>
        <p:cNvGrpSpPr/>
        <p:nvPr/>
      </p:nvGrpSpPr>
      <p:grpSpPr>
        <a:xfrm>
          <a:off x="0" y="0"/>
          <a:ext cx="0" cy="0"/>
          <a:chOff x="0" y="0"/>
          <a:chExt cx="0" cy="0"/>
        </a:xfrm>
      </p:grpSpPr>
      <p:pic>
        <p:nvPicPr>
          <p:cNvPr id="14" name="Image 13"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endParaRPr lang="en-US" dirty="0"/>
          </a:p>
        </p:txBody>
      </p:sp>
      <p:grpSp>
        <p:nvGrpSpPr>
          <p:cNvPr id="16" name="Group 15"/>
          <p:cNvGrpSpPr/>
          <p:nvPr/>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4154041662"/>
      </p:ext>
    </p:extLst>
  </p:cSld>
  <p:clrMapOvr>
    <a:masterClrMapping/>
  </p:clrMapOvr>
  <p:hf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side small graphic ">
    <p:spTree>
      <p:nvGrpSpPr>
        <p:cNvPr id="1" name=""/>
        <p:cNvGrpSpPr/>
        <p:nvPr/>
      </p:nvGrpSpPr>
      <p:grpSpPr>
        <a:xfrm>
          <a:off x="0" y="0"/>
          <a:ext cx="0" cy="0"/>
          <a:chOff x="0" y="0"/>
          <a:chExt cx="0" cy="0"/>
        </a:xfrm>
      </p:grpSpPr>
      <p:pic>
        <p:nvPicPr>
          <p:cNvPr id="13" name="Image 12"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dirty="0" smtClean="0"/>
              <a:t>Text</a:t>
            </a:r>
            <a:endParaRPr lang="en-US" dirty="0"/>
          </a:p>
        </p:txBody>
      </p:sp>
      <p:grpSp>
        <p:nvGrpSpPr>
          <p:cNvPr id="16" name="Group 15"/>
          <p:cNvGrpSpPr/>
          <p:nvPr/>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1648840844"/>
      </p:ext>
    </p:extLst>
  </p:cSld>
  <p:clrMapOvr>
    <a:masterClrMapping/>
  </p:clrMapOvr>
  <p:timing>
    <p:tnLst>
      <p:par>
        <p:cTn id="1" dur="indefinite" restart="never" nodeType="tmRoot"/>
      </p:par>
    </p:tnLst>
  </p:timing>
  <p:hf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ntent Picture">
    <p:spTree>
      <p:nvGrpSpPr>
        <p:cNvPr id="1" name=""/>
        <p:cNvGrpSpPr/>
        <p:nvPr/>
      </p:nvGrpSpPr>
      <p:grpSpPr>
        <a:xfrm>
          <a:off x="0" y="0"/>
          <a:ext cx="0" cy="0"/>
          <a:chOff x="0" y="0"/>
          <a:chExt cx="0" cy="0"/>
        </a:xfrm>
      </p:grpSpPr>
      <p:pic>
        <p:nvPicPr>
          <p:cNvPr id="17" name="Image 16"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p:txBody>
      </p:sp>
      <p:grpSp>
        <p:nvGrpSpPr>
          <p:cNvPr id="19" name="Group 18"/>
          <p:cNvGrpSpPr/>
          <p:nvPr/>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253343884"/>
      </p:ext>
    </p:extLst>
  </p:cSld>
  <p:clrMapOvr>
    <a:masterClrMapping/>
  </p:clrMapOvr>
  <p:timing>
    <p:tnLst>
      <p:par>
        <p:cTn id="1" dur="indefinite" restart="never" nodeType="tmRoot"/>
      </p:par>
    </p:tnLst>
  </p:timing>
  <p:hf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pic>
        <p:nvPicPr>
          <p:cNvPr id="12" name="Image 11"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smtClean="0"/>
              <a:t>Click to enter text</a:t>
            </a:r>
            <a:endParaRPr lang="en-US" noProof="0" dirty="0" smtClean="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4" name="Group 13"/>
          <p:cNvGrpSpPr/>
          <p:nvPr/>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3242393627"/>
      </p:ext>
    </p:extLst>
  </p:cSld>
  <p:clrMapOvr>
    <a:masterClrMapping/>
  </p:clrMapOvr>
  <p:hf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ation page">
    <p:spTree>
      <p:nvGrpSpPr>
        <p:cNvPr id="1" name=""/>
        <p:cNvGrpSpPr/>
        <p:nvPr/>
      </p:nvGrpSpPr>
      <p:grpSpPr>
        <a:xfrm>
          <a:off x="0" y="0"/>
          <a:ext cx="0" cy="0"/>
          <a:chOff x="0" y="0"/>
          <a:chExt cx="0" cy="0"/>
        </a:xfrm>
      </p:grpSpPr>
      <p:pic>
        <p:nvPicPr>
          <p:cNvPr id="38" name="Picture 40" descr="&lt;IGNORE&gt;&#10;"/>
          <p:cNvPicPr>
            <a:picLocks noChangeAspect="1"/>
          </p:cNvPicPr>
          <p:nvPr/>
        </p:nvPicPr>
        <p:blipFill>
          <a:blip r:embed="rId2" cstate="print"/>
          <a:stretch>
            <a:fillRect/>
          </a:stretch>
        </p:blipFill>
        <p:spPr>
          <a:xfrm>
            <a:off x="0" y="0"/>
            <a:ext cx="9144000" cy="6858000"/>
          </a:xfrm>
          <a:prstGeom prst="rect">
            <a:avLst/>
          </a:prstGeom>
        </p:spPr>
      </p:pic>
      <p:grpSp>
        <p:nvGrpSpPr>
          <p:cNvPr id="6" name="Group 5"/>
          <p:cNvGrpSpPr/>
          <p:nvPr/>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dirty="0" smtClean="0"/>
              <a:t>Click to edit Master title style</a:t>
            </a:r>
            <a:endParaRPr lang="en-US" noProof="0" dirty="0"/>
          </a:p>
        </p:txBody>
      </p:sp>
      <p:sp>
        <p:nvSpPr>
          <p:cNvPr id="3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extLst>
      <p:ext uri="{BB962C8B-B14F-4D97-AF65-F5344CB8AC3E}">
        <p14:creationId xmlns:p14="http://schemas.microsoft.com/office/powerpoint/2010/main" val="1988791750"/>
      </p:ext>
    </p:extLst>
  </p:cSld>
  <p:clrMapOvr>
    <a:masterClrMapping/>
  </p:clrMapOvr>
  <p:timing>
    <p:tnLst>
      <p:par>
        <p:cTn id="1" dur="indefinite" restart="never" nodeType="tmRoot"/>
      </p:par>
    </p:tnLst>
  </p:timing>
  <p:hf hdr="0" ft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losing page for sales presentations">
    <p:spTree>
      <p:nvGrpSpPr>
        <p:cNvPr id="1" name=""/>
        <p:cNvGrpSpPr/>
        <p:nvPr/>
      </p:nvGrpSpPr>
      <p:grpSpPr>
        <a:xfrm>
          <a:off x="0" y="0"/>
          <a:ext cx="0" cy="0"/>
          <a:chOff x="0" y="0"/>
          <a:chExt cx="0" cy="0"/>
        </a:xfrm>
      </p:grpSpPr>
      <p:pic>
        <p:nvPicPr>
          <p:cNvPr id="37" name="Picture 40" descr="&lt;IGNORE&gt;&#10;"/>
          <p:cNvPicPr>
            <a:picLocks noChangeAspect="1"/>
          </p:cNvPicPr>
          <p:nvPr/>
        </p:nvPicPr>
        <p:blipFill>
          <a:blip r:embed="rId2" cstate="print"/>
          <a:stretch>
            <a:fillRect/>
          </a:stretch>
        </p:blipFill>
        <p:spPr>
          <a:xfrm>
            <a:off x="0" y="0"/>
            <a:ext cx="9144000" cy="6858000"/>
          </a:xfrm>
          <a:prstGeom prst="rect">
            <a:avLst/>
          </a:prstGeom>
        </p:spPr>
      </p:pic>
      <p:grpSp>
        <p:nvGrpSpPr>
          <p:cNvPr id="7" name="Group 6"/>
          <p:cNvGrpSpPr/>
          <p:nvPr/>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US" noProof="0" smtClean="0"/>
              <a:t>Thank you</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3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extLst>
      <p:ext uri="{BB962C8B-B14F-4D97-AF65-F5344CB8AC3E}">
        <p14:creationId xmlns:p14="http://schemas.microsoft.com/office/powerpoint/2010/main" val="788078891"/>
      </p:ext>
    </p:extLst>
  </p:cSld>
  <p:clrMapOvr>
    <a:masterClrMapping/>
  </p:clrMapOvr>
  <p:timing>
    <p:tnLst>
      <p:par>
        <p:cTn id="1" dur="indefinite" restart="never" nodeType="tmRoot"/>
      </p:par>
    </p:tnLst>
  </p:timing>
  <p:hf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9" name="Image 8"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1" name="Group 10"/>
          <p:cNvGrpSpPr/>
          <p:nvPr/>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3807336755"/>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11" name="Image 10"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3" name="Group 12"/>
          <p:cNvGrpSpPr/>
          <p:nvPr/>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3317078626"/>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 High Content slide">
    <p:spTree>
      <p:nvGrpSpPr>
        <p:cNvPr id="1" name=""/>
        <p:cNvGrpSpPr/>
        <p:nvPr/>
      </p:nvGrpSpPr>
      <p:grpSpPr>
        <a:xfrm>
          <a:off x="0" y="0"/>
          <a:ext cx="0" cy="0"/>
          <a:chOff x="0" y="0"/>
          <a:chExt cx="0" cy="0"/>
        </a:xfrm>
      </p:grpSpPr>
      <p:pic>
        <p:nvPicPr>
          <p:cNvPr id="12" name="Image 11"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5" name="Group 14"/>
          <p:cNvGrpSpPr/>
          <p:nvPr/>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198482338"/>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two - High Content slide">
    <p:spTree>
      <p:nvGrpSpPr>
        <p:cNvPr id="1" name=""/>
        <p:cNvGrpSpPr/>
        <p:nvPr/>
      </p:nvGrpSpPr>
      <p:grpSpPr>
        <a:xfrm>
          <a:off x="0" y="0"/>
          <a:ext cx="0" cy="0"/>
          <a:chOff x="0" y="0"/>
          <a:chExt cx="0" cy="0"/>
        </a:xfrm>
      </p:grpSpPr>
      <p:pic>
        <p:nvPicPr>
          <p:cNvPr id="13" name="Image 12"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745057684"/>
      </p:ext>
    </p:extLst>
  </p:cSld>
  <p:clrMapOvr>
    <a:masterClrMapping/>
  </p:clrMapOvr>
  <p:timing>
    <p:tnLst>
      <p:par>
        <p:cTn id="1" dur="indefinite" restart="never" nodeType="tmRoot"/>
      </p:par>
    </p:tnLst>
  </p:timing>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age">
    <p:spTree>
      <p:nvGrpSpPr>
        <p:cNvPr id="1" name=""/>
        <p:cNvGrpSpPr/>
        <p:nvPr/>
      </p:nvGrpSpPr>
      <p:grpSpPr>
        <a:xfrm>
          <a:off x="0" y="0"/>
          <a:ext cx="0" cy="0"/>
          <a:chOff x="0" y="0"/>
          <a:chExt cx="0" cy="0"/>
        </a:xfrm>
      </p:grpSpPr>
      <p:pic>
        <p:nvPicPr>
          <p:cNvPr id="14" name="Image 13" descr="footer-Beet.jpg"/>
          <p:cNvPicPr>
            <a:picLocks noChangeAspect="1"/>
          </p:cNvPicPr>
          <p:nvPr/>
        </p:nvPicPr>
        <p:blipFill>
          <a:blip r:embed="rId2" cstate="print"/>
          <a:stretch>
            <a:fillRect/>
          </a:stretch>
        </p:blipFill>
        <p:spPr>
          <a:xfrm>
            <a:off x="0" y="5529263"/>
            <a:ext cx="9144000"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extLst>
      <p:ext uri="{BB962C8B-B14F-4D97-AF65-F5344CB8AC3E}">
        <p14:creationId xmlns:p14="http://schemas.microsoft.com/office/powerpoint/2010/main" val="2600195960"/>
      </p:ext>
    </p:extLst>
  </p:cSld>
  <p:clrMapOvr>
    <a:masterClrMapping/>
  </p:clrMapOvr>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39" name="Image 15" descr="section.jpg"/>
          <p:cNvPicPr>
            <a:picLocks noChangeAspect="1"/>
          </p:cNvPicPr>
          <p:nvPr/>
        </p:nvPicPr>
        <p:blipFill>
          <a:blip r:embed="rId2" cstate="print"/>
          <a:stretch>
            <a:fillRect/>
          </a:stretch>
        </p:blipFill>
        <p:spPr>
          <a:xfrm>
            <a:off x="0" y="2286000"/>
            <a:ext cx="9144000" cy="2286000"/>
          </a:xfrm>
          <a:prstGeom prst="rect">
            <a:avLst/>
          </a:prstGeom>
        </p:spPr>
      </p:pic>
      <p:pic>
        <p:nvPicPr>
          <p:cNvPr id="41" name="Picture 40" descr="&lt;IGNORE&gt;&#10;"/>
          <p:cNvPicPr>
            <a:picLocks noChangeAspect="1"/>
          </p:cNvPicPr>
          <p:nvPr/>
        </p:nvPicPr>
        <p:blipFill>
          <a:blip r:embed="rId3" cstate="print"/>
          <a:stretch>
            <a:fillRect/>
          </a:stretch>
        </p:blipFill>
        <p:spPr>
          <a:xfrm>
            <a:off x="0" y="0"/>
            <a:ext cx="9144000" cy="6858000"/>
          </a:xfrm>
          <a:prstGeom prst="rect">
            <a:avLst/>
          </a:prstGeom>
        </p:spPr>
      </p:pic>
      <p:grpSp>
        <p:nvGrpSpPr>
          <p:cNvPr id="7" name="Group 6"/>
          <p:cNvGrpSpPr/>
          <p:nvPr/>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extLst>
      <p:ext uri="{BB962C8B-B14F-4D97-AF65-F5344CB8AC3E}">
        <p14:creationId xmlns:p14="http://schemas.microsoft.com/office/powerpoint/2010/main" val="663959325"/>
      </p:ext>
    </p:extLst>
  </p:cSld>
  <p:clrMapOvr>
    <a:masterClrMapping/>
  </p:clrMapOvr>
  <p:timing>
    <p:tnLst>
      <p:par>
        <p:cTn id="1" dur="indefinite" restart="never" nodeType="tmRoot"/>
      </p:par>
    </p:tnLst>
  </p:timing>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9" name="Image 15" descr="section.jpg"/>
          <p:cNvPicPr>
            <a:picLocks noChangeAspect="1"/>
          </p:cNvPicPr>
          <p:nvPr/>
        </p:nvPicPr>
        <p:blipFill>
          <a:blip r:embed="rId2" cstate="print"/>
          <a:stretch>
            <a:fillRect/>
          </a:stretch>
        </p:blipFill>
        <p:spPr>
          <a:xfrm>
            <a:off x="0" y="2286000"/>
            <a:ext cx="9144000" cy="2286000"/>
          </a:xfrm>
          <a:prstGeom prst="rect">
            <a:avLst/>
          </a:prstGeom>
        </p:spPr>
      </p:pic>
      <p:pic>
        <p:nvPicPr>
          <p:cNvPr id="41" name="Picture 40" descr="&lt;IGNORE&gt;&#10;"/>
          <p:cNvPicPr>
            <a:picLocks noChangeAspect="1"/>
          </p:cNvPicPr>
          <p:nvPr/>
        </p:nvPicPr>
        <p:blipFill>
          <a:blip r:embed="rId3" cstate="print"/>
          <a:stretch>
            <a:fillRect/>
          </a:stretch>
        </p:blipFill>
        <p:spPr>
          <a:xfrm>
            <a:off x="0" y="0"/>
            <a:ext cx="9144000" cy="6858000"/>
          </a:xfrm>
          <a:prstGeom prst="rect">
            <a:avLst/>
          </a:prstGeom>
        </p:spPr>
      </p:pic>
      <p:grpSp>
        <p:nvGrpSpPr>
          <p:cNvPr id="7" name="Group 6"/>
          <p:cNvGrpSpPr/>
          <p:nvPr/>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4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extLst>
      <p:ext uri="{BB962C8B-B14F-4D97-AF65-F5344CB8AC3E}">
        <p14:creationId xmlns:p14="http://schemas.microsoft.com/office/powerpoint/2010/main" val="2754619643"/>
      </p:ext>
    </p:extLst>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4181194607"/>
      </p:ext>
    </p:extLst>
  </p:cSld>
  <p:clrMap bg1="lt1" tx1="dk1" bg2="lt2" tx2="dk2" accent1="accent1" accent2="accent2" accent3="accent3" accent4="accent4" accent5="accent5" accent6="accent6" hlink="hlink" folHlink="folHlink"/>
  <p:sldLayoutIdLst>
    <p:sldLayoutId id="2147484954" r:id="rId1"/>
    <p:sldLayoutId id="2147484955" r:id="rId2"/>
    <p:sldLayoutId id="2147484956" r:id="rId3"/>
    <p:sldLayoutId id="2147484957" r:id="rId4"/>
    <p:sldLayoutId id="2147484958" r:id="rId5"/>
    <p:sldLayoutId id="2147484959" r:id="rId6"/>
    <p:sldLayoutId id="2147484960" r:id="rId7"/>
    <p:sldLayoutId id="2147484961" r:id="rId8"/>
    <p:sldLayoutId id="2147484992" r:id="rId9"/>
    <p:sldLayoutId id="2147484962" r:id="rId10"/>
    <p:sldLayoutId id="2147484963" r:id="rId11"/>
    <p:sldLayoutId id="2147484964" r:id="rId12"/>
    <p:sldLayoutId id="2147484965" r:id="rId13"/>
    <p:sldLayoutId id="2147484966" r:id="rId14"/>
    <p:sldLayoutId id="2147484967" r:id="rId15"/>
    <p:sldLayoutId id="2147484968" r:id="rId16"/>
    <p:sldLayoutId id="2147484969" r:id="rId17"/>
    <p:sldLayoutId id="2147484972" r:id="rId18"/>
    <p:sldLayoutId id="2147484970" r:id="rId19"/>
    <p:sldLayoutId id="2147484971" r:id="rId20"/>
  </p:sldLayoutIdLst>
  <p:hf hdr="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1129787144"/>
      </p:ext>
    </p:extLst>
  </p:cSld>
  <p:clrMap bg1="lt1" tx1="dk1" bg2="lt2" tx2="dk2" accent1="accent1" accent2="accent2" accent3="accent3" accent4="accent4" accent5="accent5" accent6="accent6" hlink="hlink" folHlink="folHlink"/>
  <p:sldLayoutIdLst>
    <p:sldLayoutId id="2147484974" r:id="rId1"/>
    <p:sldLayoutId id="2147484975" r:id="rId2"/>
    <p:sldLayoutId id="2147484976" r:id="rId3"/>
    <p:sldLayoutId id="2147484977" r:id="rId4"/>
    <p:sldLayoutId id="2147484978" r:id="rId5"/>
    <p:sldLayoutId id="2147484979" r:id="rId6"/>
    <p:sldLayoutId id="2147484980" r:id="rId7"/>
    <p:sldLayoutId id="2147484981" r:id="rId8"/>
    <p:sldLayoutId id="2147484982" r:id="rId9"/>
    <p:sldLayoutId id="2147484983" r:id="rId10"/>
    <p:sldLayoutId id="2147484984" r:id="rId11"/>
    <p:sldLayoutId id="2147484985" r:id="rId12"/>
    <p:sldLayoutId id="2147484986" r:id="rId13"/>
    <p:sldLayoutId id="2147484987" r:id="rId14"/>
    <p:sldLayoutId id="2147484988" r:id="rId15"/>
    <p:sldLayoutId id="2147484989" r:id="rId16"/>
    <p:sldLayoutId id="2147484990" r:id="rId17"/>
    <p:sldLayoutId id="2147484991" r:id="rId18"/>
  </p:sldLayoutIdLst>
  <p:hf hdr="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inyurl.com/csunatc18-cg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s://tinyurl.com/csunatc18-cg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org/TR/WCAG21/#status-changes" TargetMode="External"/><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jennifer.gauvreau@cgifederal.com" TargetMode="External"/><Relationship Id="rId2" Type="http://schemas.openxmlformats.org/officeDocument/2006/relationships/hyperlink" Target="https://tinyurl.com/csunatc18-cgi" TargetMode="External"/><Relationship Id="rId1" Type="http://schemas.openxmlformats.org/officeDocument/2006/relationships/slideLayout" Target="../slideLayouts/slideLayout2.xml"/><Relationship Id="rId4" Type="http://schemas.openxmlformats.org/officeDocument/2006/relationships/hyperlink" Target="mailto:karen.herndon@cgifedera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org/WAI/WCAG20/quickref/"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www.w3.org/TR/wai-aria-practices-1.1/" TargetMode="External"/><Relationship Id="rId4" Type="http://schemas.openxmlformats.org/officeDocument/2006/relationships/hyperlink" Target="https://www.w3.org/TR/wai-aria-1.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TR/WCAG20/#glossar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descr="&lt;TAG&gt;"/>
          <p:cNvSpPr>
            <a:spLocks noGrp="1"/>
          </p:cNvSpPr>
          <p:nvPr>
            <p:ph type="ctrTitle"/>
          </p:nvPr>
        </p:nvSpPr>
        <p:spPr/>
        <p:txBody>
          <a:bodyPr/>
          <a:lstStyle/>
          <a:p>
            <a:r>
              <a:rPr lang="en-US" altLang="en-US" dirty="0" smtClean="0"/>
              <a:t>When Focus Matters: Designing for Changes in Content versus Context</a:t>
            </a:r>
            <a:endParaRPr lang="en-US" altLang="en-US" dirty="0"/>
          </a:p>
        </p:txBody>
      </p:sp>
      <p:sp>
        <p:nvSpPr>
          <p:cNvPr id="22531" name="Subtitle 2"/>
          <p:cNvSpPr>
            <a:spLocks noGrp="1"/>
          </p:cNvSpPr>
          <p:nvPr>
            <p:ph type="subTitle" idx="1"/>
          </p:nvPr>
        </p:nvSpPr>
        <p:spPr/>
        <p:txBody>
          <a:bodyPr/>
          <a:lstStyle/>
          <a:p>
            <a:r>
              <a:rPr lang="en-US" altLang="en-US" dirty="0"/>
              <a:t>CSUN Assistive Technology Conference </a:t>
            </a:r>
            <a:r>
              <a:rPr lang="en-US" altLang="en-US" dirty="0" smtClean="0"/>
              <a:t>2018 - March 22, 2018</a:t>
            </a:r>
          </a:p>
          <a:p>
            <a:r>
              <a:rPr lang="en-US" altLang="en-US" dirty="0" smtClean="0"/>
              <a:t>Slides &amp; Demos: </a:t>
            </a:r>
            <a:r>
              <a:rPr lang="en-US" altLang="en-US" dirty="0" smtClean="0">
                <a:hlinkClick r:id="rId3"/>
              </a:rPr>
              <a:t>https://www.tinyurl.com/csunatc18-cgi</a:t>
            </a:r>
            <a:r>
              <a:rPr lang="en-US" altLang="en-US" dirty="0" smtClean="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Refresher: SC 3.2.1 On Focus</a:t>
            </a:r>
            <a:endParaRPr lang="en-US" dirty="0"/>
          </a:p>
        </p:txBody>
      </p:sp>
      <p:sp>
        <p:nvSpPr>
          <p:cNvPr id="7" name="Content Placeholder 6"/>
          <p:cNvSpPr>
            <a:spLocks noGrp="1"/>
          </p:cNvSpPr>
          <p:nvPr>
            <p:ph sz="quarter" idx="17"/>
          </p:nvPr>
        </p:nvSpPr>
        <p:spPr/>
        <p:txBody>
          <a:bodyPr>
            <a:normAutofit/>
          </a:bodyPr>
          <a:lstStyle/>
          <a:p>
            <a:r>
              <a:rPr lang="en-US" dirty="0" smtClean="0"/>
              <a:t>“When </a:t>
            </a:r>
            <a:r>
              <a:rPr lang="en-US" dirty="0"/>
              <a:t>any [user interface] component </a:t>
            </a:r>
            <a:r>
              <a:rPr lang="en-US" b="1" dirty="0"/>
              <a:t>receives focus</a:t>
            </a:r>
            <a:r>
              <a:rPr lang="en-US" dirty="0"/>
              <a:t>, it does not initiate a change of context</a:t>
            </a:r>
            <a:r>
              <a:rPr lang="en-US" dirty="0" smtClean="0"/>
              <a:t>.”</a:t>
            </a:r>
          </a:p>
          <a:p>
            <a:endParaRPr lang="en-US" b="1" dirty="0" smtClean="0"/>
          </a:p>
          <a:p>
            <a:r>
              <a:rPr lang="en-US" b="1" dirty="0" smtClean="0"/>
              <a:t>Translation: </a:t>
            </a:r>
          </a:p>
          <a:p>
            <a:r>
              <a:rPr lang="en-US" dirty="0" smtClean="0"/>
              <a:t>If UI control X gets focus </a:t>
            </a:r>
            <a:r>
              <a:rPr lang="en-US" dirty="0" smtClean="0"/>
              <a:t>do NOT </a:t>
            </a:r>
            <a:r>
              <a:rPr lang="en-US" dirty="0" smtClean="0"/>
              <a:t>automatically move the user’s focus to UI widget Y</a:t>
            </a:r>
            <a:endParaRPr lang="en-US" b="1" dirty="0"/>
          </a:p>
          <a:p>
            <a:pPr lvl="1"/>
            <a:endParaRPr lang="en-US" dirty="0"/>
          </a:p>
          <a:p>
            <a:endParaRPr lang="en-US" dirty="0"/>
          </a:p>
        </p:txBody>
      </p:sp>
      <p:sp>
        <p:nvSpPr>
          <p:cNvPr id="2" name="Slide Number Placeholder 1"/>
          <p:cNvSpPr>
            <a:spLocks noGrp="1"/>
          </p:cNvSpPr>
          <p:nvPr>
            <p:ph type="sldNum" sz="quarter" idx="12"/>
          </p:nvPr>
        </p:nvSpPr>
        <p:spPr/>
        <p:txBody>
          <a:bodyPr/>
          <a:lstStyle/>
          <a:p>
            <a:fld id="{525A3C56-E491-49B2-93F3-63532DF516BC}" type="slidenum">
              <a:rPr lang="en-US" smtClean="0"/>
              <a:pPr/>
              <a:t>10</a:t>
            </a:fld>
            <a:endParaRPr lang="en-US" dirty="0"/>
          </a:p>
        </p:txBody>
      </p:sp>
    </p:spTree>
    <p:extLst>
      <p:ext uri="{BB962C8B-B14F-4D97-AF65-F5344CB8AC3E}">
        <p14:creationId xmlns:p14="http://schemas.microsoft.com/office/powerpoint/2010/main" val="1461475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Refresher: SC 3.2.2 On Input</a:t>
            </a:r>
            <a:endParaRPr lang="en-US" dirty="0"/>
          </a:p>
        </p:txBody>
      </p:sp>
      <p:sp>
        <p:nvSpPr>
          <p:cNvPr id="7" name="Content Placeholder 6"/>
          <p:cNvSpPr>
            <a:spLocks noGrp="1"/>
          </p:cNvSpPr>
          <p:nvPr>
            <p:ph sz="quarter" idx="17"/>
          </p:nvPr>
        </p:nvSpPr>
        <p:spPr/>
        <p:txBody>
          <a:bodyPr>
            <a:normAutofit/>
          </a:bodyPr>
          <a:lstStyle/>
          <a:p>
            <a:r>
              <a:rPr lang="en-US" dirty="0" smtClean="0"/>
              <a:t>“</a:t>
            </a:r>
            <a:r>
              <a:rPr lang="en-US" b="1" dirty="0" smtClean="0"/>
              <a:t>Changing </a:t>
            </a:r>
            <a:r>
              <a:rPr lang="en-US" b="1" dirty="0"/>
              <a:t>the setting</a:t>
            </a:r>
            <a:r>
              <a:rPr lang="en-US" dirty="0"/>
              <a:t> of any user interface component </a:t>
            </a:r>
            <a:r>
              <a:rPr lang="en-US" b="1" dirty="0"/>
              <a:t>does not</a:t>
            </a:r>
            <a:r>
              <a:rPr lang="en-US" dirty="0"/>
              <a:t> automatically </a:t>
            </a:r>
            <a:r>
              <a:rPr lang="en-US" b="1" dirty="0"/>
              <a:t>cause a change of context</a:t>
            </a:r>
            <a:r>
              <a:rPr lang="en-US" dirty="0"/>
              <a:t> unless the user has been advised of the behavior before using the [user interface] component</a:t>
            </a:r>
            <a:r>
              <a:rPr lang="en-US" dirty="0" smtClean="0"/>
              <a:t>.”</a:t>
            </a:r>
          </a:p>
          <a:p>
            <a:pPr marL="0" lvl="1" indent="0">
              <a:buNone/>
            </a:pPr>
            <a:endParaRPr lang="en-US" b="1" dirty="0" smtClean="0"/>
          </a:p>
          <a:p>
            <a:pPr marL="0" lvl="1" indent="0">
              <a:buNone/>
            </a:pPr>
            <a:r>
              <a:rPr lang="en-US" b="1" dirty="0" smtClean="0"/>
              <a:t>Translation:</a:t>
            </a:r>
          </a:p>
          <a:p>
            <a:pPr lvl="1"/>
            <a:r>
              <a:rPr lang="en-US" b="1" dirty="0" smtClean="0"/>
              <a:t>“</a:t>
            </a:r>
            <a:r>
              <a:rPr lang="en-US" b="1" dirty="0"/>
              <a:t>Changing the setting”</a:t>
            </a:r>
            <a:r>
              <a:rPr lang="en-US" dirty="0"/>
              <a:t> of a UI control </a:t>
            </a:r>
            <a:r>
              <a:rPr lang="en-US" dirty="0" smtClean="0"/>
              <a:t>means changing </a:t>
            </a:r>
            <a:r>
              <a:rPr lang="en-US" dirty="0"/>
              <a:t>an aspect of the control that will persist</a:t>
            </a:r>
          </a:p>
          <a:p>
            <a:pPr lvl="1"/>
            <a:r>
              <a:rPr lang="en-US" dirty="0"/>
              <a:t>Selecting links or buttons </a:t>
            </a:r>
            <a:r>
              <a:rPr lang="en-US" dirty="0" smtClean="0"/>
              <a:t>does NOT change a setting</a:t>
            </a:r>
          </a:p>
          <a:p>
            <a:pPr lvl="1"/>
            <a:r>
              <a:rPr lang="en-US" dirty="0" smtClean="0"/>
              <a:t>Selecting links or buttons </a:t>
            </a:r>
            <a:r>
              <a:rPr lang="en-US" b="1" dirty="0" smtClean="0"/>
              <a:t>IS</a:t>
            </a:r>
            <a:r>
              <a:rPr lang="en-US" dirty="0" smtClean="0"/>
              <a:t> </a:t>
            </a:r>
            <a:r>
              <a:rPr lang="en-US" b="1" dirty="0"/>
              <a:t>activating the </a:t>
            </a:r>
            <a:r>
              <a:rPr lang="en-US" b="1" dirty="0" smtClean="0"/>
              <a:t>control</a:t>
            </a:r>
            <a:endParaRPr lang="en-US" b="1" dirty="0"/>
          </a:p>
          <a:p>
            <a:pPr lvl="2"/>
            <a:endParaRPr lang="en-US" b="1" dirty="0"/>
          </a:p>
          <a:p>
            <a:pPr lvl="1"/>
            <a:endParaRPr lang="en-US" dirty="0"/>
          </a:p>
          <a:p>
            <a:endParaRPr lang="en-US" dirty="0"/>
          </a:p>
        </p:txBody>
      </p:sp>
      <p:sp>
        <p:nvSpPr>
          <p:cNvPr id="2" name="Slide Number Placeholder 1"/>
          <p:cNvSpPr>
            <a:spLocks noGrp="1"/>
          </p:cNvSpPr>
          <p:nvPr>
            <p:ph type="sldNum" sz="quarter" idx="12"/>
          </p:nvPr>
        </p:nvSpPr>
        <p:spPr/>
        <p:txBody>
          <a:bodyPr/>
          <a:lstStyle/>
          <a:p>
            <a:fld id="{525A3C56-E491-49B2-93F3-63532DF516BC}" type="slidenum">
              <a:rPr lang="en-US" smtClean="0"/>
              <a:pPr/>
              <a:t>11</a:t>
            </a:fld>
            <a:endParaRPr lang="en-US" dirty="0"/>
          </a:p>
        </p:txBody>
      </p:sp>
    </p:spTree>
    <p:extLst>
      <p:ext uri="{BB962C8B-B14F-4D97-AF65-F5344CB8AC3E}">
        <p14:creationId xmlns:p14="http://schemas.microsoft.com/office/powerpoint/2010/main" val="424967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5A3C56-E491-49B2-93F3-63532DF516BC}" type="slidenum">
              <a:rPr lang="en-US" smtClean="0"/>
              <a:pPr/>
              <a:t>12</a:t>
            </a:fld>
            <a:endParaRPr lang="en-US" dirty="0"/>
          </a:p>
        </p:txBody>
      </p:sp>
      <p:sp>
        <p:nvSpPr>
          <p:cNvPr id="6" name="Title 5"/>
          <p:cNvSpPr>
            <a:spLocks noGrp="1"/>
          </p:cNvSpPr>
          <p:nvPr>
            <p:ph type="title"/>
          </p:nvPr>
        </p:nvSpPr>
        <p:spPr/>
        <p:txBody>
          <a:bodyPr/>
          <a:lstStyle/>
          <a:p>
            <a:r>
              <a:rPr lang="en-US" dirty="0" smtClean="0"/>
              <a:t>So, What </a:t>
            </a:r>
            <a:r>
              <a:rPr lang="en-US" dirty="0"/>
              <a:t>Does “On Input” Really </a:t>
            </a:r>
            <a:r>
              <a:rPr lang="en-US" dirty="0" smtClean="0"/>
              <a:t>Require?</a:t>
            </a:r>
            <a:endParaRPr lang="en-US" dirty="0"/>
          </a:p>
        </p:txBody>
      </p:sp>
      <p:sp>
        <p:nvSpPr>
          <p:cNvPr id="7" name="Content Placeholder 6"/>
          <p:cNvSpPr>
            <a:spLocks noGrp="1"/>
          </p:cNvSpPr>
          <p:nvPr>
            <p:ph sz="quarter" idx="17"/>
          </p:nvPr>
        </p:nvSpPr>
        <p:spPr/>
        <p:txBody>
          <a:bodyPr>
            <a:noAutofit/>
          </a:bodyPr>
          <a:lstStyle/>
          <a:p>
            <a:r>
              <a:rPr lang="en-US" b="1" dirty="0" smtClean="0"/>
              <a:t>Common Myth:</a:t>
            </a:r>
          </a:p>
          <a:p>
            <a:r>
              <a:rPr lang="en-US" dirty="0" smtClean="0"/>
              <a:t>I cannot dynamically show/hide content on a web page in response to a user selecting an option from a </a:t>
            </a:r>
            <a:r>
              <a:rPr lang="en-US" dirty="0" smtClean="0"/>
              <a:t>drop-down list.</a:t>
            </a:r>
            <a:endParaRPr lang="en-US" dirty="0" smtClean="0"/>
          </a:p>
          <a:p>
            <a:endParaRPr lang="en-US" b="1" dirty="0" smtClean="0"/>
          </a:p>
          <a:p>
            <a:r>
              <a:rPr lang="en-US" b="1" dirty="0" smtClean="0"/>
              <a:t>Reality: </a:t>
            </a:r>
            <a:r>
              <a:rPr lang="en-US" dirty="0" smtClean="0"/>
              <a:t>Changing the setting of a UI control can automatically cause a change of </a:t>
            </a:r>
            <a:r>
              <a:rPr lang="en-US" b="1" dirty="0" smtClean="0"/>
              <a:t>CONTENT</a:t>
            </a:r>
            <a:r>
              <a:rPr lang="en-US" dirty="0" smtClean="0"/>
              <a:t> as long as the content change is NOT also a context change.</a:t>
            </a:r>
          </a:p>
        </p:txBody>
      </p:sp>
      <p:sp>
        <p:nvSpPr>
          <p:cNvPr id="9" name="Content Placeholder 8"/>
          <p:cNvSpPr>
            <a:spLocks noGrp="1"/>
          </p:cNvSpPr>
          <p:nvPr>
            <p:ph sz="quarter" idx="23"/>
          </p:nvPr>
        </p:nvSpPr>
        <p:spPr/>
        <p:txBody>
          <a:bodyPr>
            <a:normAutofit/>
          </a:bodyPr>
          <a:lstStyle/>
          <a:p>
            <a:r>
              <a:rPr lang="en-US" b="1" dirty="0" smtClean="0"/>
              <a:t>Key Design Takeaways:</a:t>
            </a:r>
          </a:p>
          <a:p>
            <a:pPr lvl="1"/>
            <a:r>
              <a:rPr lang="en-US" dirty="0" smtClean="0"/>
              <a:t>Changes to content should be perceivable or discoverable by the user (e.g., “downstream” in the reading and tab order)</a:t>
            </a:r>
          </a:p>
          <a:p>
            <a:pPr lvl="1"/>
            <a:r>
              <a:rPr lang="en-US" dirty="0"/>
              <a:t>Entering data or selecting an option in a form control should have predictable </a:t>
            </a:r>
            <a:r>
              <a:rPr lang="en-US" dirty="0" smtClean="0"/>
              <a:t>effects</a:t>
            </a:r>
            <a:endParaRPr lang="en-US" dirty="0"/>
          </a:p>
          <a:p>
            <a:pPr lvl="1"/>
            <a:r>
              <a:rPr lang="en-US" b="1" dirty="0" smtClean="0"/>
              <a:t>It’s Worth Repeating: </a:t>
            </a:r>
            <a:endParaRPr lang="en-US" b="1" dirty="0" smtClean="0"/>
          </a:p>
          <a:p>
            <a:pPr lvl="2"/>
            <a:r>
              <a:rPr lang="en-US" dirty="0" smtClean="0"/>
              <a:t>Clicking </a:t>
            </a:r>
            <a:r>
              <a:rPr lang="en-US" dirty="0" smtClean="0"/>
              <a:t>links or </a:t>
            </a:r>
            <a:r>
              <a:rPr lang="en-US" dirty="0"/>
              <a:t>buttons </a:t>
            </a:r>
            <a:r>
              <a:rPr lang="en-US" b="1" dirty="0" smtClean="0"/>
              <a:t>is </a:t>
            </a:r>
            <a:r>
              <a:rPr lang="en-US" b="1" dirty="0"/>
              <a:t>activating the control</a:t>
            </a:r>
            <a:r>
              <a:rPr lang="en-US" dirty="0"/>
              <a:t>, NOT changing the setting/value of that </a:t>
            </a:r>
            <a:r>
              <a:rPr lang="en-US" dirty="0" smtClean="0"/>
              <a:t>control…</a:t>
            </a:r>
          </a:p>
          <a:p>
            <a:pPr lvl="2"/>
            <a:r>
              <a:rPr lang="en-US" dirty="0"/>
              <a:t>S</a:t>
            </a:r>
            <a:r>
              <a:rPr lang="en-US" dirty="0" smtClean="0"/>
              <a:t>o link or button activation CAN cause a change of context</a:t>
            </a:r>
            <a:endParaRPr lang="en-US" dirty="0" smtClean="0"/>
          </a:p>
        </p:txBody>
      </p:sp>
    </p:spTree>
    <p:extLst>
      <p:ext uri="{BB962C8B-B14F-4D97-AF65-F5344CB8AC3E}">
        <p14:creationId xmlns:p14="http://schemas.microsoft.com/office/powerpoint/2010/main" val="2629832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Quick Knowledge Check: “Name the Change”</a:t>
            </a:r>
            <a:endParaRPr lang="en-US" dirty="0"/>
          </a:p>
        </p:txBody>
      </p:sp>
      <p:sp>
        <p:nvSpPr>
          <p:cNvPr id="10" name="Content Placeholder 9"/>
          <p:cNvSpPr>
            <a:spLocks noGrp="1"/>
          </p:cNvSpPr>
          <p:nvPr>
            <p:ph sz="quarter" idx="17"/>
          </p:nvPr>
        </p:nvSpPr>
        <p:spPr/>
        <p:txBody>
          <a:bodyPr/>
          <a:lstStyle/>
          <a:p>
            <a:r>
              <a:rPr lang="en-US" dirty="0" smtClean="0"/>
              <a:t>We are going to show two common design patterns. </a:t>
            </a:r>
          </a:p>
          <a:p>
            <a:r>
              <a:rPr lang="en-US" dirty="0" smtClean="0"/>
              <a:t>Your Challenge: Decide what type of change is covered in the scenario.</a:t>
            </a:r>
          </a:p>
          <a:p>
            <a:r>
              <a:rPr lang="en-US" dirty="0" smtClean="0"/>
              <a:t>Possible answers are:</a:t>
            </a:r>
          </a:p>
          <a:p>
            <a:pPr marL="457200" indent="-457200">
              <a:buFont typeface="+mj-lt"/>
              <a:buAutoNum type="alphaLcParenR"/>
            </a:pPr>
            <a:r>
              <a:rPr lang="en-US" dirty="0" smtClean="0"/>
              <a:t>Change in Content</a:t>
            </a:r>
          </a:p>
          <a:p>
            <a:pPr marL="457200" indent="-457200">
              <a:buFont typeface="+mj-lt"/>
              <a:buAutoNum type="alphaLcParenR"/>
            </a:pPr>
            <a:r>
              <a:rPr lang="en-US" dirty="0" smtClean="0"/>
              <a:t>Change in Content AND a Change in Context</a:t>
            </a:r>
            <a:endParaRPr lang="en-US" dirty="0"/>
          </a:p>
        </p:txBody>
      </p:sp>
      <p:sp>
        <p:nvSpPr>
          <p:cNvPr id="2" name="Slide Number Placeholder 1"/>
          <p:cNvSpPr>
            <a:spLocks noGrp="1"/>
          </p:cNvSpPr>
          <p:nvPr>
            <p:ph type="sldNum" sz="quarter" idx="12"/>
          </p:nvPr>
        </p:nvSpPr>
        <p:spPr/>
        <p:txBody>
          <a:bodyPr/>
          <a:lstStyle/>
          <a:p>
            <a:fld id="{525A3C56-E491-49B2-93F3-63532DF516BC}" type="slidenum">
              <a:rPr lang="en-US" smtClean="0"/>
              <a:pPr/>
              <a:t>13</a:t>
            </a:fld>
            <a:endParaRPr lang="en-US" dirty="0"/>
          </a:p>
        </p:txBody>
      </p:sp>
    </p:spTree>
    <p:extLst>
      <p:ext uri="{BB962C8B-B14F-4D97-AF65-F5344CB8AC3E}">
        <p14:creationId xmlns:p14="http://schemas.microsoft.com/office/powerpoint/2010/main" val="786955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Scenario </a:t>
            </a:r>
            <a:r>
              <a:rPr lang="en-US" dirty="0" smtClean="0"/>
              <a:t>1: </a:t>
            </a:r>
            <a:r>
              <a:rPr lang="en-US" dirty="0"/>
              <a:t>Mobile </a:t>
            </a:r>
            <a:r>
              <a:rPr lang="en-US" dirty="0" smtClean="0"/>
              <a:t>“Menu”</a:t>
            </a:r>
            <a:endParaRPr lang="en-US" dirty="0"/>
          </a:p>
        </p:txBody>
      </p:sp>
      <p:sp>
        <p:nvSpPr>
          <p:cNvPr id="6" name="Content Placeholder 5"/>
          <p:cNvSpPr>
            <a:spLocks noGrp="1"/>
          </p:cNvSpPr>
          <p:nvPr>
            <p:ph sz="quarter" idx="24"/>
          </p:nvPr>
        </p:nvSpPr>
        <p:spPr>
          <a:xfrm>
            <a:off x="447674" y="1266825"/>
            <a:ext cx="8251825" cy="1078710"/>
          </a:xfrm>
        </p:spPr>
        <p:txBody>
          <a:bodyPr>
            <a:noAutofit/>
          </a:bodyPr>
          <a:lstStyle/>
          <a:p>
            <a:r>
              <a:rPr lang="en-US" dirty="0" smtClean="0"/>
              <a:t>Jen multi-tasks (during half-time) at her son’s soccer game. She logs on to Peapod.com to start her grocery order. She activates the “Menu” button, a panel slides out from the right and focus moves into the panel</a:t>
            </a:r>
            <a:r>
              <a:rPr lang="en-US" dirty="0"/>
              <a:t>.</a:t>
            </a:r>
          </a:p>
        </p:txBody>
      </p:sp>
      <p:pic>
        <p:nvPicPr>
          <p:cNvPr id="16" name="Content Placeholder 15" descr="Mobile view of the Peapod.com website showing focus outline around the Menu button in the header"/>
          <p:cNvPicPr>
            <a:picLocks noGrp="1" noChangeAspect="1"/>
          </p:cNvPicPr>
          <p:nvPr>
            <p:ph sz="quarter" idx="17"/>
          </p:nvPr>
        </p:nvPicPr>
        <p:blipFill>
          <a:blip r:embed="rId3"/>
          <a:stretch>
            <a:fillRect/>
          </a:stretch>
        </p:blipFill>
        <p:spPr>
          <a:xfrm>
            <a:off x="449263" y="2345535"/>
            <a:ext cx="3956050" cy="3784593"/>
          </a:xfrm>
          <a:prstGeom prst="rect">
            <a:avLst/>
          </a:prstGeom>
        </p:spPr>
      </p:pic>
      <p:pic>
        <p:nvPicPr>
          <p:cNvPr id="10" name="Content Placeholder 9" descr="Mobile view of Peapod.com website illustrating how content and context changes when a user activates the Menu button. A new content panel (dialog) with site functions visually slides out from the left-hand side of the page. The focus outline now appears on the Peapod By Giant logo/Home link icon within the dialog."/>
          <p:cNvPicPr>
            <a:picLocks noGrp="1" noChangeAspect="1"/>
          </p:cNvPicPr>
          <p:nvPr>
            <p:ph sz="quarter" idx="23"/>
          </p:nvPr>
        </p:nvPicPr>
        <p:blipFill>
          <a:blip r:embed="rId4"/>
          <a:stretch>
            <a:fillRect/>
          </a:stretch>
        </p:blipFill>
        <p:spPr>
          <a:xfrm>
            <a:off x="4741863" y="2360065"/>
            <a:ext cx="3956050" cy="3755532"/>
          </a:xfrm>
          <a:prstGeom prst="rect">
            <a:avLst/>
          </a:prstGeom>
        </p:spPr>
      </p:pic>
      <p:sp>
        <p:nvSpPr>
          <p:cNvPr id="2" name="Slide Number Placeholder 1"/>
          <p:cNvSpPr>
            <a:spLocks noGrp="1"/>
          </p:cNvSpPr>
          <p:nvPr>
            <p:ph type="sldNum" sz="quarter" idx="12"/>
          </p:nvPr>
        </p:nvSpPr>
        <p:spPr/>
        <p:txBody>
          <a:bodyPr/>
          <a:lstStyle/>
          <a:p>
            <a:fld id="{525A3C56-E491-49B2-93F3-63532DF516BC}" type="slidenum">
              <a:rPr lang="en-US" smtClean="0"/>
              <a:pPr/>
              <a:t>14</a:t>
            </a:fld>
            <a:endParaRPr lang="en-US" dirty="0"/>
          </a:p>
        </p:txBody>
      </p:sp>
    </p:spTree>
    <p:extLst>
      <p:ext uri="{BB962C8B-B14F-4D97-AF65-F5344CB8AC3E}">
        <p14:creationId xmlns:p14="http://schemas.microsoft.com/office/powerpoint/2010/main" val="948167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Scenario </a:t>
            </a:r>
            <a:r>
              <a:rPr lang="en-US" dirty="0"/>
              <a:t>2</a:t>
            </a:r>
            <a:r>
              <a:rPr lang="en-US" dirty="0" smtClean="0"/>
              <a:t>: Show/Hide Sections</a:t>
            </a:r>
            <a:endParaRPr lang="en-US" dirty="0"/>
          </a:p>
        </p:txBody>
      </p:sp>
      <p:sp>
        <p:nvSpPr>
          <p:cNvPr id="6" name="Content Placeholder 5"/>
          <p:cNvSpPr>
            <a:spLocks noGrp="1"/>
          </p:cNvSpPr>
          <p:nvPr>
            <p:ph sz="quarter" idx="24"/>
          </p:nvPr>
        </p:nvSpPr>
        <p:spPr>
          <a:xfrm>
            <a:off x="447674" y="1155984"/>
            <a:ext cx="8251825" cy="1554467"/>
          </a:xfrm>
        </p:spPr>
        <p:txBody>
          <a:bodyPr>
            <a:noAutofit/>
          </a:bodyPr>
          <a:lstStyle/>
          <a:p>
            <a:r>
              <a:rPr lang="en-US" dirty="0" smtClean="0"/>
              <a:t>Betty, a designer, wants to create a custom drop-down list for a Federal client. She visits the U.S. Web Design System site and finds the section of the Form Controls page on dropdowns. </a:t>
            </a:r>
            <a:r>
              <a:rPr lang="en-US" dirty="0" smtClean="0"/>
              <a:t>She tabs to and activates the </a:t>
            </a:r>
            <a:r>
              <a:rPr lang="en-US" dirty="0" smtClean="0"/>
              <a:t>Documentation </a:t>
            </a:r>
            <a:r>
              <a:rPr lang="en-US" dirty="0" smtClean="0"/>
              <a:t>button. A </a:t>
            </a:r>
            <a:r>
              <a:rPr lang="en-US" dirty="0" smtClean="0"/>
              <a:t>panel with accessibility guidance is </a:t>
            </a:r>
            <a:r>
              <a:rPr lang="en-US" dirty="0" smtClean="0"/>
              <a:t>shown and focus remains on the button.</a:t>
            </a:r>
            <a:endParaRPr lang="en-US" dirty="0"/>
          </a:p>
        </p:txBody>
      </p:sp>
      <p:pic>
        <p:nvPicPr>
          <p:cNvPr id="3090" name="Picture 18" descr="Form Controls page from U.S. Web Design System website illustrating how content changes when a user activates the Documentation button. A new content panel is revealed beneath the triggering element. The focus outline remains on the Documentation button which enables a users to easily hide the section again."/>
          <p:cNvPicPr>
            <a:picLocks noGrp="1" noChangeAspect="1" noChangeArrowheads="1"/>
          </p:cNvPicPr>
          <p:nvPr>
            <p:ph sz="quarter" idx="23"/>
          </p:nvPr>
        </p:nvPicPr>
        <p:blipFill>
          <a:blip r:embed="rId3" cstate="print">
            <a:extLst>
              <a:ext uri="{28A0092B-C50C-407E-A947-70E740481C1C}">
                <a14:useLocalDpi xmlns:a14="http://schemas.microsoft.com/office/drawing/2010/main" val="0"/>
              </a:ext>
            </a:extLst>
          </a:blip>
          <a:srcRect/>
          <a:stretch>
            <a:fillRect/>
          </a:stretch>
        </p:blipFill>
        <p:spPr bwMode="auto">
          <a:xfrm>
            <a:off x="4938195" y="2733898"/>
            <a:ext cx="3292126" cy="353903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Form Controls page from U.S. Web Design System website with collapsed Show/Hide sections for code samples and documentation"/>
          <p:cNvPicPr>
            <a:picLocks noGrp="1" noChangeAspect="1" noChangeArrowheads="1"/>
          </p:cNvPicPr>
          <p:nvPr>
            <p:ph sz="quarter" idx="17"/>
          </p:nvPr>
        </p:nvPicPr>
        <p:blipFill>
          <a:blip r:embed="rId4" cstate="print">
            <a:extLst>
              <a:ext uri="{28A0092B-C50C-407E-A947-70E740481C1C}">
                <a14:useLocalDpi xmlns:a14="http://schemas.microsoft.com/office/drawing/2010/main" val="0"/>
              </a:ext>
            </a:extLst>
          </a:blip>
          <a:srcRect/>
          <a:stretch>
            <a:fillRect/>
          </a:stretch>
        </p:blipFill>
        <p:spPr bwMode="auto">
          <a:xfrm>
            <a:off x="645596" y="2765873"/>
            <a:ext cx="3292126" cy="353903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525A3C56-E491-49B2-93F3-63532DF516BC}" type="slidenum">
              <a:rPr lang="en-US" smtClean="0"/>
              <a:pPr/>
              <a:t>15</a:t>
            </a:fld>
            <a:endParaRPr lang="en-US" dirty="0"/>
          </a:p>
        </p:txBody>
      </p:sp>
    </p:spTree>
    <p:extLst>
      <p:ext uri="{BB962C8B-B14F-4D97-AF65-F5344CB8AC3E}">
        <p14:creationId xmlns:p14="http://schemas.microsoft.com/office/powerpoint/2010/main" val="3899763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ln>
                  <a:solidFill>
                    <a:schemeClr val="tx1"/>
                  </a:solidFill>
                </a:ln>
              </a:rPr>
              <a:t>Lessons Learned</a:t>
            </a:r>
            <a:endParaRPr lang="en-US" dirty="0">
              <a:ln>
                <a:solidFill>
                  <a:schemeClr val="tx1"/>
                </a:solidFill>
              </a:ln>
            </a:endParaRPr>
          </a:p>
        </p:txBody>
      </p:sp>
      <p:sp>
        <p:nvSpPr>
          <p:cNvPr id="3" name="Subtitle 2"/>
          <p:cNvSpPr>
            <a:spLocks noGrp="1"/>
          </p:cNvSpPr>
          <p:nvPr>
            <p:ph type="subTitle" idx="1"/>
          </p:nvPr>
        </p:nvSpPr>
        <p:spPr/>
        <p:txBody>
          <a:bodyPr/>
          <a:lstStyle/>
          <a:p>
            <a:r>
              <a:rPr lang="en-US" dirty="0" smtClean="0">
                <a:ln>
                  <a:solidFill>
                    <a:schemeClr val="tx1"/>
                  </a:solidFill>
                </a:ln>
              </a:rPr>
              <a:t>Drop-Down Lists, Content Changes </a:t>
            </a:r>
            <a:r>
              <a:rPr lang="en-US" dirty="0">
                <a:ln>
                  <a:solidFill>
                    <a:schemeClr val="tx1"/>
                  </a:solidFill>
                </a:ln>
              </a:rPr>
              <a:t>and Focus</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16</a:t>
            </a:fld>
            <a:endParaRPr lang="en-US" dirty="0"/>
          </a:p>
        </p:txBody>
      </p:sp>
    </p:spTree>
    <p:extLst>
      <p:ext uri="{BB962C8B-B14F-4D97-AF65-F5344CB8AC3E}">
        <p14:creationId xmlns:p14="http://schemas.microsoft.com/office/powerpoint/2010/main" val="1663335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Dependent HTML 5 &lt;select&gt; Elements</a:t>
            </a:r>
            <a:endParaRPr lang="en-US" dirty="0"/>
          </a:p>
        </p:txBody>
      </p:sp>
      <p:sp>
        <p:nvSpPr>
          <p:cNvPr id="5" name="Content Placeholder 4"/>
          <p:cNvSpPr>
            <a:spLocks noGrp="1"/>
          </p:cNvSpPr>
          <p:nvPr>
            <p:ph sz="quarter" idx="17"/>
          </p:nvPr>
        </p:nvSpPr>
        <p:spPr>
          <a:xfrm>
            <a:off x="449264" y="1266825"/>
            <a:ext cx="3956050" cy="5333267"/>
          </a:xfrm>
        </p:spPr>
        <p:txBody>
          <a:bodyPr/>
          <a:lstStyle/>
          <a:p>
            <a:pPr marL="0" lvl="1" indent="0">
              <a:buSzPct val="110000"/>
              <a:buNone/>
            </a:pPr>
            <a:r>
              <a:rPr lang="en-US" dirty="0"/>
              <a:t>Selecting a value from a drop-down list can serve as the trigger for a </a:t>
            </a:r>
            <a:r>
              <a:rPr lang="en-US" dirty="0" smtClean="0"/>
              <a:t>“downstream” change </a:t>
            </a:r>
            <a:r>
              <a:rPr lang="en-US" dirty="0"/>
              <a:t>of </a:t>
            </a:r>
            <a:r>
              <a:rPr lang="en-US" dirty="0" smtClean="0"/>
              <a:t>content</a:t>
            </a:r>
          </a:p>
          <a:p>
            <a:pPr lvl="1"/>
            <a:r>
              <a:rPr lang="en-US" dirty="0" smtClean="0"/>
              <a:t>User sets focus to first drop-down list </a:t>
            </a:r>
          </a:p>
          <a:p>
            <a:pPr lvl="2"/>
            <a:r>
              <a:rPr lang="en-US" dirty="0" smtClean="0"/>
              <a:t>Reviews </a:t>
            </a:r>
            <a:r>
              <a:rPr lang="en-US" dirty="0"/>
              <a:t>the list of </a:t>
            </a:r>
            <a:r>
              <a:rPr lang="en-US" dirty="0" smtClean="0"/>
              <a:t>options</a:t>
            </a:r>
          </a:p>
          <a:p>
            <a:pPr lvl="2"/>
            <a:r>
              <a:rPr lang="en-US" dirty="0" smtClean="0"/>
              <a:t>Select </a:t>
            </a:r>
            <a:r>
              <a:rPr lang="en-US" dirty="0"/>
              <a:t>one </a:t>
            </a:r>
            <a:r>
              <a:rPr lang="en-US" dirty="0" smtClean="0"/>
              <a:t>option as the value</a:t>
            </a:r>
            <a:endParaRPr lang="en-US" dirty="0"/>
          </a:p>
          <a:p>
            <a:pPr lvl="1"/>
            <a:r>
              <a:rPr lang="en-US" dirty="0" smtClean="0"/>
              <a:t>Page content updates to show additional sections based on the number of rooms needed</a:t>
            </a:r>
          </a:p>
          <a:p>
            <a:pPr lvl="1"/>
            <a:r>
              <a:rPr lang="en-US" dirty="0" smtClean="0"/>
              <a:t>User tabs to move focus to next logical drop-down list (Adults)</a:t>
            </a:r>
          </a:p>
          <a:p>
            <a:pPr lvl="1"/>
            <a:r>
              <a:rPr lang="en-US" dirty="0" smtClean="0"/>
              <a:t>REPEAT pattern for additional dependent fields (e.g., Children &amp; Child X age)</a:t>
            </a:r>
            <a:endParaRPr lang="en-US" dirty="0"/>
          </a:p>
        </p:txBody>
      </p:sp>
      <p:pic>
        <p:nvPicPr>
          <p:cNvPr id="17" name="Content Placeholder 16" descr="Image of our CSUN demo page. Design is similar to popular travel websites showing form fields to enter a Trip Name, Check In date, Check Out date and drop-downs to select the number of rooms needed and the number of adults, children, and childrens' ages for each room."/>
          <p:cNvPicPr>
            <a:picLocks noGrp="1" noChangeAspect="1"/>
          </p:cNvPicPr>
          <p:nvPr>
            <p:ph sz="quarter" idx="23"/>
          </p:nvPr>
        </p:nvPicPr>
        <p:blipFill>
          <a:blip r:embed="rId3"/>
          <a:stretch>
            <a:fillRect/>
          </a:stretch>
        </p:blipFill>
        <p:spPr>
          <a:xfrm>
            <a:off x="4741863" y="1553510"/>
            <a:ext cx="3956050" cy="4312954"/>
          </a:xfrm>
          <a:prstGeom prst="rect">
            <a:avLst/>
          </a:prstGeom>
        </p:spPr>
      </p:pic>
      <p:sp>
        <p:nvSpPr>
          <p:cNvPr id="4" name="Slide Number Placeholder 3"/>
          <p:cNvSpPr>
            <a:spLocks noGrp="1"/>
          </p:cNvSpPr>
          <p:nvPr>
            <p:ph type="sldNum" sz="quarter" idx="12"/>
          </p:nvPr>
        </p:nvSpPr>
        <p:spPr/>
        <p:txBody>
          <a:bodyPr/>
          <a:lstStyle/>
          <a:p>
            <a:fld id="{525A3C56-E491-49B2-93F3-63532DF516BC}" type="slidenum">
              <a:rPr lang="en-US" smtClean="0"/>
              <a:pPr/>
              <a:t>17</a:t>
            </a:fld>
            <a:endParaRPr lang="en-US" dirty="0"/>
          </a:p>
        </p:txBody>
      </p:sp>
    </p:spTree>
    <p:extLst>
      <p:ext uri="{BB962C8B-B14F-4D97-AF65-F5344CB8AC3E}">
        <p14:creationId xmlns:p14="http://schemas.microsoft.com/office/powerpoint/2010/main" val="1406754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Methods for Operating Drop-Down Lists</a:t>
            </a:r>
            <a:endParaRPr lang="en-US" dirty="0"/>
          </a:p>
        </p:txBody>
      </p:sp>
      <p:sp>
        <p:nvSpPr>
          <p:cNvPr id="6" name="Content Placeholder 5"/>
          <p:cNvSpPr>
            <a:spLocks noGrp="1"/>
          </p:cNvSpPr>
          <p:nvPr>
            <p:ph sz="quarter" idx="17"/>
          </p:nvPr>
        </p:nvSpPr>
        <p:spPr/>
        <p:txBody>
          <a:bodyPr>
            <a:normAutofit/>
          </a:bodyPr>
          <a:lstStyle/>
          <a:p>
            <a:r>
              <a:rPr lang="en-US" dirty="0" smtClean="0"/>
              <a:t>There are multiple ways a keyboard user can select a value from a drop-down list</a:t>
            </a:r>
          </a:p>
          <a:p>
            <a:pPr lvl="2"/>
            <a:r>
              <a:rPr lang="en-US" dirty="0"/>
              <a:t>Use arrow keys to </a:t>
            </a:r>
            <a:r>
              <a:rPr lang="en-US" dirty="0" smtClean="0"/>
              <a:t>select option</a:t>
            </a:r>
            <a:endParaRPr lang="en-US" dirty="0"/>
          </a:p>
          <a:p>
            <a:pPr lvl="2"/>
            <a:r>
              <a:rPr lang="en-US" dirty="0"/>
              <a:t>Expand </a:t>
            </a:r>
            <a:r>
              <a:rPr lang="en-US" dirty="0" smtClean="0"/>
              <a:t>drop-down (Alt + Down Arrow), </a:t>
            </a:r>
            <a:r>
              <a:rPr lang="en-US" dirty="0"/>
              <a:t>use </a:t>
            </a:r>
            <a:r>
              <a:rPr lang="en-US" dirty="0" smtClean="0"/>
              <a:t>arrow keys </a:t>
            </a:r>
            <a:r>
              <a:rPr lang="en-US" dirty="0"/>
              <a:t>to select </a:t>
            </a:r>
            <a:r>
              <a:rPr lang="en-US" dirty="0" smtClean="0"/>
              <a:t>option and </a:t>
            </a:r>
            <a:r>
              <a:rPr lang="en-US" dirty="0"/>
              <a:t>then press </a:t>
            </a:r>
            <a:r>
              <a:rPr lang="en-US" dirty="0" smtClean="0"/>
              <a:t>Tab (which sets the value and moves focus to next control)</a:t>
            </a:r>
          </a:p>
          <a:p>
            <a:pPr lvl="2"/>
            <a:r>
              <a:rPr lang="en-US" dirty="0"/>
              <a:t>Expand drop-down, use </a:t>
            </a:r>
            <a:r>
              <a:rPr lang="en-US" dirty="0" smtClean="0"/>
              <a:t>arrow keys </a:t>
            </a:r>
            <a:r>
              <a:rPr lang="en-US" dirty="0"/>
              <a:t>to select option and </a:t>
            </a:r>
            <a:r>
              <a:rPr lang="en-US" dirty="0" smtClean="0"/>
              <a:t>then press </a:t>
            </a:r>
            <a:r>
              <a:rPr lang="en-US" dirty="0"/>
              <a:t>Enter to </a:t>
            </a:r>
            <a:r>
              <a:rPr lang="en-US" dirty="0" smtClean="0"/>
              <a:t>set the value</a:t>
            </a:r>
          </a:p>
          <a:p>
            <a:pPr lvl="2"/>
            <a:r>
              <a:rPr lang="en-US" dirty="0"/>
              <a:t>Expand drop-down, use </a:t>
            </a:r>
            <a:r>
              <a:rPr lang="en-US" dirty="0" smtClean="0"/>
              <a:t>arrow keys </a:t>
            </a:r>
            <a:r>
              <a:rPr lang="en-US" dirty="0"/>
              <a:t>to select option and </a:t>
            </a:r>
            <a:r>
              <a:rPr lang="en-US" dirty="0" smtClean="0"/>
              <a:t>then collapse the drop-down (Alt + Up Arrow) and set the value</a:t>
            </a:r>
          </a:p>
          <a:p>
            <a:r>
              <a:rPr lang="en-US" b="1" dirty="0" smtClean="0"/>
              <a:t>However, when the user pressed Tab to move on to the next field their Focus Order was </a:t>
            </a:r>
            <a:r>
              <a:rPr lang="en-US" b="1" dirty="0"/>
              <a:t>NOT </a:t>
            </a:r>
            <a:r>
              <a:rPr lang="en-US" b="1" dirty="0" smtClean="0"/>
              <a:t>logical</a:t>
            </a:r>
            <a:endParaRPr lang="en-US" b="1" dirty="0"/>
          </a:p>
          <a:p>
            <a:pPr lvl="1"/>
            <a:r>
              <a:rPr lang="en-US" dirty="0"/>
              <a:t>User’s choice of browser affects their success</a:t>
            </a:r>
          </a:p>
          <a:p>
            <a:pPr lvl="1"/>
            <a:r>
              <a:rPr lang="en-US" dirty="0"/>
              <a:t>User’s method to operate the drop-down affects their </a:t>
            </a:r>
            <a:r>
              <a:rPr lang="en-US" dirty="0" smtClean="0"/>
              <a:t>experience</a:t>
            </a: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18</a:t>
            </a:fld>
            <a:endParaRPr lang="en-US" dirty="0"/>
          </a:p>
        </p:txBody>
      </p:sp>
    </p:spTree>
    <p:extLst>
      <p:ext uri="{BB962C8B-B14F-4D97-AF65-F5344CB8AC3E}">
        <p14:creationId xmlns:p14="http://schemas.microsoft.com/office/powerpoint/2010/main" val="168094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Drop-Down Lists Demonstration</a:t>
            </a:r>
            <a:endParaRPr lang="en-US" dirty="0"/>
          </a:p>
        </p:txBody>
      </p:sp>
      <p:sp>
        <p:nvSpPr>
          <p:cNvPr id="7" name="Subtitle 6"/>
          <p:cNvSpPr>
            <a:spLocks noGrp="1"/>
          </p:cNvSpPr>
          <p:nvPr>
            <p:ph type="subTitle" idx="1"/>
          </p:nvPr>
        </p:nvSpPr>
        <p:spPr/>
        <p:txBody>
          <a:bodyPr/>
          <a:lstStyle/>
          <a:p>
            <a:r>
              <a:rPr lang="en-US" dirty="0" smtClean="0">
                <a:ln>
                  <a:solidFill>
                    <a:schemeClr val="bg1"/>
                  </a:solidFill>
                </a:ln>
              </a:rPr>
              <a:t>One Issue, Two Possible Solutions</a:t>
            </a:r>
            <a:endParaRPr lang="en-US" dirty="0">
              <a:ln>
                <a:solidFill>
                  <a:schemeClr val="bg1"/>
                </a:solidFill>
              </a:ln>
            </a:endParaRPr>
          </a:p>
        </p:txBody>
      </p:sp>
      <p:sp>
        <p:nvSpPr>
          <p:cNvPr id="2" name="Slide Number Placeholder 1"/>
          <p:cNvSpPr>
            <a:spLocks noGrp="1"/>
          </p:cNvSpPr>
          <p:nvPr>
            <p:ph type="sldNum" sz="quarter" idx="12"/>
          </p:nvPr>
        </p:nvSpPr>
        <p:spPr>
          <a:prstGeom prst="rect">
            <a:avLst/>
          </a:prstGeom>
        </p:spPr>
        <p:txBody>
          <a:bodyPr/>
          <a:lstStyle/>
          <a:p>
            <a:fld id="{525A3C56-E491-49B2-93F3-63532DF516BC}" type="slidenum">
              <a:rPr lang="en-US" smtClean="0"/>
              <a:pPr/>
              <a:t>19</a:t>
            </a:fld>
            <a:endParaRPr lang="en-US" dirty="0"/>
          </a:p>
        </p:txBody>
      </p:sp>
    </p:spTree>
    <p:extLst>
      <p:ext uri="{BB962C8B-B14F-4D97-AF65-F5344CB8AC3E}">
        <p14:creationId xmlns:p14="http://schemas.microsoft.com/office/powerpoint/2010/main" val="349590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5A3C56-E491-49B2-93F3-63532DF516BC}" type="slidenum">
              <a:rPr lang="en-US" smtClean="0"/>
              <a:pPr/>
              <a:t>2</a:t>
            </a:fld>
            <a:endParaRPr lang="en-US" dirty="0"/>
          </a:p>
        </p:txBody>
      </p:sp>
      <p:sp>
        <p:nvSpPr>
          <p:cNvPr id="5" name="Title 4"/>
          <p:cNvSpPr>
            <a:spLocks noGrp="1"/>
          </p:cNvSpPr>
          <p:nvPr>
            <p:ph type="title"/>
          </p:nvPr>
        </p:nvSpPr>
        <p:spPr/>
        <p:txBody>
          <a:bodyPr/>
          <a:lstStyle/>
          <a:p>
            <a:r>
              <a:rPr lang="en-US" dirty="0" smtClean="0"/>
              <a:t>A Little Bit About Us…</a:t>
            </a:r>
            <a:endParaRPr lang="en-US" dirty="0"/>
          </a:p>
        </p:txBody>
      </p:sp>
      <p:sp>
        <p:nvSpPr>
          <p:cNvPr id="6" name="Content Placeholder 5"/>
          <p:cNvSpPr>
            <a:spLocks noGrp="1"/>
          </p:cNvSpPr>
          <p:nvPr>
            <p:ph sz="quarter" idx="17"/>
          </p:nvPr>
        </p:nvSpPr>
        <p:spPr/>
        <p:txBody>
          <a:bodyPr/>
          <a:lstStyle/>
          <a:p>
            <a:r>
              <a:rPr lang="en-US" dirty="0" smtClean="0"/>
              <a:t>CGI: 5th largest independent IT and business process services firm in the world</a:t>
            </a:r>
          </a:p>
          <a:p>
            <a:pPr lvl="1"/>
            <a:r>
              <a:rPr lang="en-US" dirty="0" smtClean="0"/>
              <a:t>72,500 professionals worldwide</a:t>
            </a:r>
          </a:p>
          <a:p>
            <a:pPr lvl="1"/>
            <a:r>
              <a:rPr lang="en-US" dirty="0" smtClean="0"/>
              <a:t>400 locations in 40 countries</a:t>
            </a:r>
          </a:p>
          <a:p>
            <a:r>
              <a:rPr lang="en-US" dirty="0" smtClean="0"/>
              <a:t>Committed to helping our clients succeed.</a:t>
            </a:r>
          </a:p>
          <a:p>
            <a:pPr lvl="1"/>
            <a:r>
              <a:rPr lang="en-US" dirty="0" smtClean="0"/>
              <a:t>95% on-time, </a:t>
            </a:r>
            <a:br>
              <a:rPr lang="en-US" dirty="0" smtClean="0"/>
            </a:br>
            <a:r>
              <a:rPr lang="en-US" dirty="0" smtClean="0"/>
              <a:t>within-budget delivery</a:t>
            </a:r>
          </a:p>
          <a:p>
            <a:pPr lvl="1"/>
            <a:r>
              <a:rPr lang="en-US" dirty="0" smtClean="0"/>
              <a:t>9 out of 10 clients would recommend us for further work</a:t>
            </a:r>
            <a:endParaRPr lang="en-US" dirty="0"/>
          </a:p>
        </p:txBody>
      </p:sp>
      <p:sp>
        <p:nvSpPr>
          <p:cNvPr id="7" name="Content Placeholder 6"/>
          <p:cNvSpPr>
            <a:spLocks noGrp="1"/>
          </p:cNvSpPr>
          <p:nvPr>
            <p:ph sz="quarter" idx="23"/>
          </p:nvPr>
        </p:nvSpPr>
        <p:spPr/>
        <p:txBody>
          <a:bodyPr/>
          <a:lstStyle/>
          <a:p>
            <a:r>
              <a:rPr lang="en-US" dirty="0" smtClean="0"/>
              <a:t>Human Factors Practice (HFP) within CGI Federal</a:t>
            </a:r>
          </a:p>
          <a:p>
            <a:pPr lvl="2"/>
            <a:r>
              <a:rPr lang="en-US" dirty="0" smtClean="0"/>
              <a:t>team of subject matter experts (SMEs) with deep knowledge of Section 508 and digital accessibility</a:t>
            </a:r>
          </a:p>
          <a:p>
            <a:pPr lvl="2"/>
            <a:r>
              <a:rPr lang="en-US" dirty="0" smtClean="0"/>
              <a:t>internal consultants who independently advise and assess the accessibility of our teams’ solutions</a:t>
            </a:r>
          </a:p>
          <a:p>
            <a:r>
              <a:rPr lang="en-US" dirty="0" smtClean="0"/>
              <a:t>We are passionate about accessibility and dedicated to universally improving access to government systems and information.</a:t>
            </a:r>
            <a:endParaRPr lang="en-US" dirty="0"/>
          </a:p>
        </p:txBody>
      </p:sp>
    </p:spTree>
    <p:extLst>
      <p:ext uri="{BB962C8B-B14F-4D97-AF65-F5344CB8AC3E}">
        <p14:creationId xmlns:p14="http://schemas.microsoft.com/office/powerpoint/2010/main" val="1011693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 Operation Methods/Browser Behavior</a:t>
            </a:r>
          </a:p>
        </p:txBody>
      </p:sp>
      <p:graphicFrame>
        <p:nvGraphicFramePr>
          <p:cNvPr id="7" name="Content Placeholder 6"/>
          <p:cNvGraphicFramePr>
            <a:graphicFrameLocks noGrp="1"/>
          </p:cNvGraphicFramePr>
          <p:nvPr>
            <p:ph sz="quarter" idx="17"/>
            <p:extLst>
              <p:ext uri="{D42A27DB-BD31-4B8C-83A1-F6EECF244321}">
                <p14:modId xmlns:p14="http://schemas.microsoft.com/office/powerpoint/2010/main" val="501624075"/>
              </p:ext>
            </p:extLst>
          </p:nvPr>
        </p:nvGraphicFramePr>
        <p:xfrm>
          <a:off x="449263" y="1263650"/>
          <a:ext cx="8250237" cy="4881880"/>
        </p:xfrm>
        <a:graphic>
          <a:graphicData uri="http://schemas.openxmlformats.org/drawingml/2006/table">
            <a:tbl>
              <a:tblPr firstRow="1" bandRow="1">
                <a:tableStyleId>{5C22544A-7EE6-4342-B048-85BDC9FD1C3A}</a:tableStyleId>
              </a:tblPr>
              <a:tblGrid>
                <a:gridCol w="2750079"/>
                <a:gridCol w="2750079"/>
                <a:gridCol w="2750079"/>
              </a:tblGrid>
              <a:tr h="370840">
                <a:tc>
                  <a:txBody>
                    <a:bodyPr/>
                    <a:lstStyle/>
                    <a:p>
                      <a:r>
                        <a:rPr lang="en-US" dirty="0" smtClean="0"/>
                        <a:t>Operation</a:t>
                      </a:r>
                      <a:r>
                        <a:rPr lang="en-US" baseline="0" dirty="0" smtClean="0"/>
                        <a:t> Methods</a:t>
                      </a:r>
                      <a:endParaRPr lang="en-US" dirty="0"/>
                    </a:p>
                  </a:txBody>
                  <a:tcPr/>
                </a:tc>
                <a:tc>
                  <a:txBody>
                    <a:bodyPr/>
                    <a:lstStyle/>
                    <a:p>
                      <a:r>
                        <a:rPr lang="en-US" dirty="0" smtClean="0"/>
                        <a:t>IE 11</a:t>
                      </a:r>
                      <a:r>
                        <a:rPr lang="en-US" baseline="0" dirty="0" smtClean="0"/>
                        <a:t> and Edge</a:t>
                      </a:r>
                      <a:endParaRPr lang="en-US" dirty="0"/>
                    </a:p>
                  </a:txBody>
                  <a:tcPr/>
                </a:tc>
                <a:tc>
                  <a:txBody>
                    <a:bodyPr/>
                    <a:lstStyle/>
                    <a:p>
                      <a:r>
                        <a:rPr lang="en-US" dirty="0" smtClean="0"/>
                        <a:t>Chrome</a:t>
                      </a:r>
                      <a:r>
                        <a:rPr lang="en-US" baseline="0" dirty="0" smtClean="0"/>
                        <a:t> and </a:t>
                      </a:r>
                      <a:r>
                        <a:rPr lang="en-US" dirty="0" smtClean="0"/>
                        <a:t>Firefox</a:t>
                      </a:r>
                      <a:endParaRPr lang="en-US" dirty="0"/>
                    </a:p>
                  </a:txBody>
                  <a:tcPr/>
                </a:tc>
              </a:tr>
              <a:tr h="370840">
                <a:tc>
                  <a:txBody>
                    <a:bodyPr/>
                    <a:lstStyle/>
                    <a:p>
                      <a:r>
                        <a:rPr lang="en-US" sz="1600" dirty="0" smtClean="0"/>
                        <a:t>Use arrow</a:t>
                      </a:r>
                      <a:r>
                        <a:rPr lang="en-US" sz="1600" baseline="0" dirty="0" smtClean="0"/>
                        <a:t> keys to make selection and press Tab (control remains collapsed)</a:t>
                      </a:r>
                      <a:endParaRPr lang="en-US" sz="1600" dirty="0"/>
                    </a:p>
                  </a:txBody>
                  <a:tcPr/>
                </a:tc>
                <a:tc>
                  <a:txBody>
                    <a:bodyPr/>
                    <a:lstStyle/>
                    <a:p>
                      <a:r>
                        <a:rPr lang="en-US" sz="1600" dirty="0" smtClean="0"/>
                        <a:t>Focus set to next logical control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Focus set to next logical control</a:t>
                      </a:r>
                    </a:p>
                  </a:txBody>
                  <a:tcPr/>
                </a:tc>
              </a:tr>
              <a:tr h="370840">
                <a:tc>
                  <a:txBody>
                    <a:bodyPr/>
                    <a:lstStyle/>
                    <a:p>
                      <a:r>
                        <a:rPr lang="en-US" sz="1600" dirty="0" smtClean="0"/>
                        <a:t>Expand drop-down, use</a:t>
                      </a:r>
                      <a:r>
                        <a:rPr lang="en-US" sz="1600" baseline="0" dirty="0" smtClean="0"/>
                        <a:t> </a:t>
                      </a:r>
                      <a:r>
                        <a:rPr lang="en-US" sz="1600" dirty="0" smtClean="0"/>
                        <a:t>arrows to</a:t>
                      </a:r>
                      <a:r>
                        <a:rPr lang="en-US" sz="1600" baseline="0" dirty="0" smtClean="0"/>
                        <a:t> select option and press Enter to make a selection then press Tab</a:t>
                      </a:r>
                      <a:endParaRPr lang="en-US" sz="1600" dirty="0"/>
                    </a:p>
                  </a:txBody>
                  <a:tcPr/>
                </a:tc>
                <a:tc>
                  <a:txBody>
                    <a:bodyPr/>
                    <a:lstStyle/>
                    <a:p>
                      <a:r>
                        <a:rPr lang="en-US" sz="1600" dirty="0" smtClean="0"/>
                        <a:t>Enter collapses control, </a:t>
                      </a:r>
                      <a:r>
                        <a:rPr lang="en-US" sz="1600" baseline="0" dirty="0" smtClean="0"/>
                        <a:t>Tab moves focus to the next logical control</a:t>
                      </a:r>
                      <a:endParaRPr lang="en-US" sz="1600" dirty="0"/>
                    </a:p>
                  </a:txBody>
                  <a:tcPr/>
                </a:tc>
                <a:tc>
                  <a:txBody>
                    <a:bodyPr/>
                    <a:lstStyle/>
                    <a:p>
                      <a:r>
                        <a:rPr lang="en-US" sz="1600" dirty="0" smtClean="0"/>
                        <a:t>Enter collapses control, </a:t>
                      </a:r>
                      <a:r>
                        <a:rPr lang="en-US" sz="1600" baseline="0" dirty="0" smtClean="0"/>
                        <a:t>Tab moves focus to the next logical control</a:t>
                      </a:r>
                      <a:endParaRPr lang="en-US" sz="16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Expand</a:t>
                      </a:r>
                      <a:r>
                        <a:rPr lang="en-US" sz="1600" baseline="0" dirty="0" smtClean="0"/>
                        <a:t> drop-down, use arrows to select option and use alt + up arrow to collapse the drop-down and update value then press Tab</a:t>
                      </a:r>
                      <a:endParaRPr lang="en-US" sz="1600" dirty="0"/>
                    </a:p>
                  </a:txBody>
                  <a:tcPr/>
                </a:tc>
                <a:tc>
                  <a:txBody>
                    <a:bodyPr/>
                    <a:lstStyle/>
                    <a:p>
                      <a:r>
                        <a:rPr lang="en-US" sz="1600" dirty="0" smtClean="0"/>
                        <a:t>Control collapses, </a:t>
                      </a:r>
                      <a:r>
                        <a:rPr lang="en-US" sz="1600" baseline="0" dirty="0" smtClean="0"/>
                        <a:t>Tab moves focus to the next logical control</a:t>
                      </a:r>
                      <a:endParaRPr lang="en-US" sz="1600" dirty="0"/>
                    </a:p>
                  </a:txBody>
                  <a:tcPr/>
                </a:tc>
                <a:tc>
                  <a:txBody>
                    <a:bodyPr/>
                    <a:lstStyle/>
                    <a:p>
                      <a:r>
                        <a:rPr lang="en-US" sz="1600" dirty="0" smtClean="0"/>
                        <a:t>Control collapses, T</a:t>
                      </a:r>
                      <a:r>
                        <a:rPr lang="en-US" sz="1600" baseline="0" dirty="0" smtClean="0"/>
                        <a:t>ab moves focus to the next logical control</a:t>
                      </a:r>
                      <a:endParaRPr lang="en-US" sz="1600" dirty="0" smtClean="0"/>
                    </a:p>
                  </a:txBody>
                  <a:tcPr/>
                </a:tc>
              </a:tr>
              <a:tr h="370840">
                <a:tc>
                  <a:txBody>
                    <a:bodyPr/>
                    <a:lstStyle/>
                    <a:p>
                      <a:r>
                        <a:rPr lang="en-US" sz="1600" dirty="0" smtClean="0"/>
                        <a:t>Expand drop-down, use arrows to select option</a:t>
                      </a:r>
                      <a:r>
                        <a:rPr lang="en-US" sz="1600" baseline="0" dirty="0" smtClean="0"/>
                        <a:t> then press Tab</a:t>
                      </a: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t>
                      </a:r>
                      <a:r>
                        <a:rPr lang="en-US" sz="1600" b="1" dirty="0" smtClean="0"/>
                        <a:t>Client/Tester’s Preference)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Focus set to control that was “next” in</a:t>
                      </a:r>
                      <a:r>
                        <a:rPr lang="en-US" sz="1600" baseline="0" dirty="0" smtClean="0"/>
                        <a:t> the tab order.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dirty="0" smtClean="0"/>
                        <a:t>ISSUE: Newly added content missed!</a:t>
                      </a:r>
                      <a:r>
                        <a:rPr lang="en-US" sz="1600" baseline="0" dirty="0" smtClean="0"/>
                        <a:t> </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Tab collapses control, </a:t>
                      </a:r>
                      <a:r>
                        <a:rPr lang="en-US" sz="1600" baseline="0" dirty="0" smtClean="0"/>
                        <a:t>focus stays on control</a:t>
                      </a:r>
                      <a:endParaRPr lang="en-US" sz="1600" dirty="0" smtClean="0"/>
                    </a:p>
                  </a:txBody>
                  <a:tcPr/>
                </a:tc>
              </a:tr>
            </a:tbl>
          </a:graphicData>
        </a:graphic>
      </p:graphicFrame>
      <p:sp>
        <p:nvSpPr>
          <p:cNvPr id="4" name="Slide Number Placeholder 3"/>
          <p:cNvSpPr>
            <a:spLocks noGrp="1"/>
          </p:cNvSpPr>
          <p:nvPr>
            <p:ph type="sldNum" sz="quarter" idx="12"/>
          </p:nvPr>
        </p:nvSpPr>
        <p:spPr/>
        <p:txBody>
          <a:bodyPr/>
          <a:lstStyle/>
          <a:p>
            <a:fld id="{525A3C56-E491-49B2-93F3-63532DF516BC}" type="slidenum">
              <a:rPr lang="en-US" smtClean="0"/>
              <a:pPr/>
              <a:t>20</a:t>
            </a:fld>
            <a:endParaRPr lang="en-US" dirty="0"/>
          </a:p>
        </p:txBody>
      </p:sp>
    </p:spTree>
    <p:extLst>
      <p:ext uri="{BB962C8B-B14F-4D97-AF65-F5344CB8AC3E}">
        <p14:creationId xmlns:p14="http://schemas.microsoft.com/office/powerpoint/2010/main" val="3981490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Lessons Learned for Future Design Reviews</a:t>
            </a:r>
            <a:endParaRPr lang="en-US" dirty="0"/>
          </a:p>
        </p:txBody>
      </p:sp>
      <p:sp>
        <p:nvSpPr>
          <p:cNvPr id="6" name="Content Placeholder 5"/>
          <p:cNvSpPr>
            <a:spLocks noGrp="1"/>
          </p:cNvSpPr>
          <p:nvPr>
            <p:ph sz="quarter" idx="17"/>
          </p:nvPr>
        </p:nvSpPr>
        <p:spPr/>
        <p:txBody>
          <a:bodyPr/>
          <a:lstStyle/>
          <a:p>
            <a:pPr lvl="1"/>
            <a:r>
              <a:rPr lang="en-US" dirty="0" smtClean="0"/>
              <a:t>Simply saying it’s okay to trigger a change of content “downstream” is an oversimplification</a:t>
            </a:r>
          </a:p>
          <a:p>
            <a:pPr lvl="1"/>
            <a:r>
              <a:rPr lang="en-US" dirty="0" smtClean="0"/>
              <a:t>Need to consider how and WHEN the focus order will be impacted by the content change</a:t>
            </a:r>
          </a:p>
          <a:p>
            <a:pPr lvl="1"/>
            <a:r>
              <a:rPr lang="en-US" dirty="0" smtClean="0"/>
              <a:t>Predictable, logical focus order is easiest with drop-down lists that trigger a change in content IF there is a persistent control immediately following the drop-down list</a:t>
            </a:r>
          </a:p>
          <a:p>
            <a:pPr lvl="1"/>
            <a:r>
              <a:rPr lang="en-US" dirty="0" smtClean="0"/>
              <a:t>If not, define requirements for </a:t>
            </a:r>
          </a:p>
          <a:p>
            <a:pPr lvl="2"/>
            <a:r>
              <a:rPr lang="en-US" dirty="0" smtClean="0"/>
              <a:t>The custom scripting solution for IE 11 and Edge</a:t>
            </a:r>
          </a:p>
          <a:p>
            <a:pPr lvl="2"/>
            <a:r>
              <a:rPr lang="en-US" dirty="0" smtClean="0"/>
              <a:t>Alternate controls that can capture the same input with less variability</a:t>
            </a:r>
          </a:p>
        </p:txBody>
      </p:sp>
      <p:sp>
        <p:nvSpPr>
          <p:cNvPr id="4" name="Slide Number Placeholder 3"/>
          <p:cNvSpPr>
            <a:spLocks noGrp="1"/>
          </p:cNvSpPr>
          <p:nvPr>
            <p:ph type="sldNum" sz="quarter" idx="12"/>
          </p:nvPr>
        </p:nvSpPr>
        <p:spPr/>
        <p:txBody>
          <a:bodyPr/>
          <a:lstStyle/>
          <a:p>
            <a:fld id="{525A3C56-E491-49B2-93F3-63532DF516BC}" type="slidenum">
              <a:rPr lang="en-US" smtClean="0"/>
              <a:pPr/>
              <a:t>21</a:t>
            </a:fld>
            <a:endParaRPr lang="en-US" dirty="0"/>
          </a:p>
        </p:txBody>
      </p:sp>
    </p:spTree>
    <p:extLst>
      <p:ext uri="{BB962C8B-B14F-4D97-AF65-F5344CB8AC3E}">
        <p14:creationId xmlns:p14="http://schemas.microsoft.com/office/powerpoint/2010/main" val="3821103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smtClean="0">
                <a:ln>
                  <a:solidFill>
                    <a:schemeClr val="tx1"/>
                  </a:solidFill>
                </a:ln>
              </a:rPr>
              <a:t>Designing for User Interactions</a:t>
            </a:r>
            <a:endParaRPr lang="en-US" dirty="0">
              <a:ln>
                <a:solidFill>
                  <a:schemeClr val="tx1"/>
                </a:solidFill>
              </a:ln>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4294967295"/>
          </p:nvPr>
        </p:nvSpPr>
        <p:spPr>
          <a:xfrm>
            <a:off x="4182771" y="6516090"/>
            <a:ext cx="778457" cy="241200"/>
          </a:xfrm>
          <a:prstGeom prst="rect">
            <a:avLst/>
          </a:prstGeom>
        </p:spPr>
        <p:txBody>
          <a:bodyPr/>
          <a:lstStyle/>
          <a:p>
            <a:fld id="{525A3C56-E491-49B2-93F3-63532DF516BC}" type="slidenum">
              <a:rPr lang="en-US" sz="1100" smtClean="0">
                <a:solidFill>
                  <a:schemeClr val="bg1"/>
                </a:solidFill>
              </a:rPr>
              <a:pPr/>
              <a:t>22</a:t>
            </a:fld>
            <a:endParaRPr lang="en-US" sz="1100" dirty="0">
              <a:solidFill>
                <a:schemeClr val="bg1"/>
              </a:solidFill>
            </a:endParaRPr>
          </a:p>
        </p:txBody>
      </p:sp>
    </p:spTree>
    <p:extLst>
      <p:ext uri="{BB962C8B-B14F-4D97-AF65-F5344CB8AC3E}">
        <p14:creationId xmlns:p14="http://schemas.microsoft.com/office/powerpoint/2010/main" val="2930344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an Effective User Interface is like Having a Good Conversation </a:t>
            </a:r>
            <a:endParaRPr lang="en-US" dirty="0"/>
          </a:p>
        </p:txBody>
      </p:sp>
      <p:sp>
        <p:nvSpPr>
          <p:cNvPr id="3" name="Content Placeholder 2"/>
          <p:cNvSpPr>
            <a:spLocks noGrp="1"/>
          </p:cNvSpPr>
          <p:nvPr>
            <p:ph sz="quarter" idx="17"/>
          </p:nvPr>
        </p:nvSpPr>
        <p:spPr/>
        <p:txBody>
          <a:bodyPr>
            <a:normAutofit/>
          </a:bodyPr>
          <a:lstStyle/>
          <a:p>
            <a:r>
              <a:rPr lang="en-US" dirty="0"/>
              <a:t>Every user interface (UI) is a </a:t>
            </a:r>
            <a:r>
              <a:rPr lang="en-US" b="1" dirty="0"/>
              <a:t>means of communication</a:t>
            </a:r>
          </a:p>
          <a:p>
            <a:pPr lvl="1"/>
            <a:r>
              <a:rPr lang="en-US" dirty="0"/>
              <a:t>Users come to a web site, web application, or mobile app with a goal in mind</a:t>
            </a:r>
          </a:p>
          <a:p>
            <a:pPr lvl="1"/>
            <a:r>
              <a:rPr lang="en-US" dirty="0"/>
              <a:t>The UI either supports or prevents them from achieving that goal</a:t>
            </a:r>
          </a:p>
          <a:p>
            <a:r>
              <a:rPr lang="en-US" dirty="0"/>
              <a:t>An effective </a:t>
            </a:r>
            <a:r>
              <a:rPr lang="en-US" dirty="0" smtClean="0"/>
              <a:t>UI:</a:t>
            </a:r>
            <a:endParaRPr lang="en-US" dirty="0"/>
          </a:p>
          <a:p>
            <a:pPr lvl="1"/>
            <a:r>
              <a:rPr lang="en-US" dirty="0"/>
              <a:t>provides the expected information in plain language</a:t>
            </a:r>
          </a:p>
          <a:p>
            <a:pPr lvl="1"/>
            <a:r>
              <a:rPr lang="en-US" dirty="0"/>
              <a:t>accepts user </a:t>
            </a:r>
            <a:r>
              <a:rPr lang="en-US" dirty="0" smtClean="0"/>
              <a:t>inputs</a:t>
            </a:r>
            <a:endParaRPr lang="en-US" dirty="0"/>
          </a:p>
          <a:p>
            <a:pPr lvl="1"/>
            <a:r>
              <a:rPr lang="en-US" dirty="0"/>
              <a:t>responds with meaningful </a:t>
            </a:r>
            <a:r>
              <a:rPr lang="en-US" dirty="0" smtClean="0"/>
              <a:t>messaging and outputs</a:t>
            </a:r>
            <a:endParaRPr lang="en-US" dirty="0"/>
          </a:p>
          <a:p>
            <a:endParaRPr lang="en-US" dirty="0" smtClean="0"/>
          </a:p>
        </p:txBody>
      </p:sp>
      <p:graphicFrame>
        <p:nvGraphicFramePr>
          <p:cNvPr id="4" name="Content Placeholder 3"/>
          <p:cNvGraphicFramePr>
            <a:graphicFrameLocks noGrp="1"/>
          </p:cNvGraphicFramePr>
          <p:nvPr>
            <p:ph sz="quarter" idx="23"/>
            <p:extLst>
              <p:ext uri="{D42A27DB-BD31-4B8C-83A1-F6EECF244321}">
                <p14:modId xmlns:p14="http://schemas.microsoft.com/office/powerpoint/2010/main" val="1053892304"/>
              </p:ext>
            </p:extLst>
          </p:nvPr>
        </p:nvGraphicFramePr>
        <p:xfrm>
          <a:off x="4741863" y="1266825"/>
          <a:ext cx="3956050" cy="4754880"/>
        </p:xfrm>
        <a:graphic>
          <a:graphicData uri="http://schemas.openxmlformats.org/drawingml/2006/table">
            <a:tbl>
              <a:tblPr firstRow="1" bandRow="1">
                <a:tableStyleId>{5C22544A-7EE6-4342-B048-85BDC9FD1C3A}</a:tableStyleId>
              </a:tblPr>
              <a:tblGrid>
                <a:gridCol w="1887537"/>
                <a:gridCol w="2068513"/>
              </a:tblGrid>
              <a:tr h="370840">
                <a:tc>
                  <a:txBody>
                    <a:bodyPr/>
                    <a:lstStyle/>
                    <a:p>
                      <a:r>
                        <a:rPr lang="en-US" dirty="0" smtClean="0"/>
                        <a:t>Design Flaw</a:t>
                      </a:r>
                      <a:endParaRPr lang="en-US" dirty="0"/>
                    </a:p>
                  </a:txBody>
                  <a:tcPr/>
                </a:tc>
                <a:tc>
                  <a:txBody>
                    <a:bodyPr/>
                    <a:lstStyle/>
                    <a:p>
                      <a:r>
                        <a:rPr lang="en-US" dirty="0" smtClean="0"/>
                        <a:t>User</a:t>
                      </a:r>
                      <a:r>
                        <a:rPr lang="en-US" baseline="0" dirty="0" smtClean="0"/>
                        <a:t> Experience (UX)</a:t>
                      </a:r>
                      <a:r>
                        <a:rPr lang="en-US" dirty="0" smtClean="0"/>
                        <a:t> Impact</a:t>
                      </a:r>
                      <a:endParaRPr lang="en-US" dirty="0"/>
                    </a:p>
                  </a:txBody>
                  <a:tcPr/>
                </a:tc>
              </a:tr>
              <a:tr h="370840">
                <a:tc>
                  <a:txBody>
                    <a:bodyPr/>
                    <a:lstStyle/>
                    <a:p>
                      <a:r>
                        <a:rPr lang="en-US" dirty="0" smtClean="0"/>
                        <a:t>Present too much information</a:t>
                      </a:r>
                      <a:endParaRPr lang="en-US" dirty="0"/>
                    </a:p>
                  </a:txBody>
                  <a:tcPr/>
                </a:tc>
                <a:tc>
                  <a:txBody>
                    <a:bodyPr/>
                    <a:lstStyle/>
                    <a:p>
                      <a:r>
                        <a:rPr lang="en-US" dirty="0" smtClean="0"/>
                        <a:t>User can’t easily get what they need, feels</a:t>
                      </a:r>
                      <a:r>
                        <a:rPr lang="en-US" baseline="0" dirty="0" smtClean="0"/>
                        <a:t> </a:t>
                      </a:r>
                      <a:r>
                        <a:rPr lang="en-US" dirty="0" smtClean="0"/>
                        <a:t>overwhelmed</a:t>
                      </a:r>
                      <a:endParaRPr lang="en-US" dirty="0"/>
                    </a:p>
                  </a:txBody>
                  <a:tcPr/>
                </a:tc>
              </a:tr>
              <a:tr h="370840">
                <a:tc>
                  <a:txBody>
                    <a:bodyPr/>
                    <a:lstStyle/>
                    <a:p>
                      <a:r>
                        <a:rPr lang="en-US" dirty="0" smtClean="0"/>
                        <a:t>Provide too little information (e.g., poor labeling or instructions)</a:t>
                      </a:r>
                      <a:endParaRPr lang="en-US" dirty="0"/>
                    </a:p>
                  </a:txBody>
                  <a:tcPr/>
                </a:tc>
                <a:tc>
                  <a:txBody>
                    <a:bodyPr/>
                    <a:lstStyle/>
                    <a:p>
                      <a:r>
                        <a:rPr lang="en-US" dirty="0" smtClean="0">
                          <a:sym typeface="Wingdings" panose="05000000000000000000" pitchFamily="2" charset="2"/>
                        </a:rPr>
                        <a:t>User doesn’t understand what’s expected, makes</a:t>
                      </a:r>
                      <a:r>
                        <a:rPr lang="en-US" baseline="0" dirty="0" smtClean="0">
                          <a:sym typeface="Wingdings" panose="05000000000000000000" pitchFamily="2" charset="2"/>
                        </a:rPr>
                        <a:t> errors, </a:t>
                      </a:r>
                      <a:r>
                        <a:rPr lang="en-US" dirty="0" smtClean="0"/>
                        <a:t>feels frustrated</a:t>
                      </a:r>
                      <a:endParaRPr lang="en-US" dirty="0"/>
                    </a:p>
                  </a:txBody>
                  <a:tcPr/>
                </a:tc>
              </a:tr>
              <a:tr h="370840">
                <a:tc>
                  <a:txBody>
                    <a:bodyPr/>
                    <a:lstStyle/>
                    <a:p>
                      <a:r>
                        <a:rPr lang="en-US" dirty="0" smtClean="0"/>
                        <a:t>Interrupt or make users repeat themselves</a:t>
                      </a:r>
                      <a:endParaRPr lang="en-US" dirty="0"/>
                    </a:p>
                  </a:txBody>
                  <a:tcPr/>
                </a:tc>
                <a:tc>
                  <a:txBody>
                    <a:bodyPr/>
                    <a:lstStyle/>
                    <a:p>
                      <a:r>
                        <a:rPr lang="en-US" dirty="0" smtClean="0"/>
                        <a:t>User is distracted, possibly annoyed</a:t>
                      </a:r>
                      <a:r>
                        <a:rPr lang="en-US" baseline="0" dirty="0" smtClean="0"/>
                        <a:t> and</a:t>
                      </a:r>
                      <a:r>
                        <a:rPr lang="en-US" dirty="0" smtClean="0"/>
                        <a:t> unable to efficiently complete</a:t>
                      </a:r>
                      <a:r>
                        <a:rPr lang="en-US" baseline="0" dirty="0" smtClean="0"/>
                        <a:t> task</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525A3C56-E491-49B2-93F3-63532DF516BC}" type="slidenum">
              <a:rPr lang="en-US" smtClean="0"/>
              <a:pPr/>
              <a:t>23</a:t>
            </a:fld>
            <a:endParaRPr lang="en-US" dirty="0"/>
          </a:p>
        </p:txBody>
      </p:sp>
    </p:spTree>
    <p:extLst>
      <p:ext uri="{BB962C8B-B14F-4D97-AF65-F5344CB8AC3E}">
        <p14:creationId xmlns:p14="http://schemas.microsoft.com/office/powerpoint/2010/main" val="3702692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Document “UI Conversations”</a:t>
            </a:r>
            <a:endParaRPr lang="en-US" dirty="0"/>
          </a:p>
        </p:txBody>
      </p:sp>
      <p:sp>
        <p:nvSpPr>
          <p:cNvPr id="3" name="Content Placeholder 2"/>
          <p:cNvSpPr>
            <a:spLocks noGrp="1"/>
          </p:cNvSpPr>
          <p:nvPr>
            <p:ph sz="quarter" idx="17"/>
          </p:nvPr>
        </p:nvSpPr>
        <p:spPr>
          <a:xfrm>
            <a:off x="449264" y="1266825"/>
            <a:ext cx="3956050" cy="5249265"/>
          </a:xfrm>
        </p:spPr>
        <p:txBody>
          <a:bodyPr/>
          <a:lstStyle/>
          <a:p>
            <a:r>
              <a:rPr lang="en-US" dirty="0"/>
              <a:t>When conducting accessibility design review sessions with a design and/or development team, ask:</a:t>
            </a:r>
          </a:p>
          <a:p>
            <a:pPr lvl="1"/>
            <a:r>
              <a:rPr lang="en-US" dirty="0"/>
              <a:t>Does any content dynamically appear in the UI? </a:t>
            </a:r>
          </a:p>
          <a:p>
            <a:pPr lvl="1"/>
            <a:r>
              <a:rPr lang="en-US" dirty="0"/>
              <a:t>If yes, identify triggers for the potential </a:t>
            </a:r>
            <a:r>
              <a:rPr lang="en-US" dirty="0" smtClean="0"/>
              <a:t>states/transformations</a:t>
            </a:r>
            <a:endParaRPr lang="en-US" dirty="0"/>
          </a:p>
          <a:p>
            <a:pPr lvl="2"/>
            <a:r>
              <a:rPr lang="en-US" dirty="0"/>
              <a:t>Annotate mockups for the various interaction paths and states of the page so that the expected input/output is defined for each scenario</a:t>
            </a:r>
          </a:p>
          <a:p>
            <a:pPr lvl="1"/>
            <a:r>
              <a:rPr lang="en-US" dirty="0" smtClean="0"/>
              <a:t>Is “focus </a:t>
            </a:r>
            <a:r>
              <a:rPr lang="en-US" dirty="0"/>
              <a:t>management” </a:t>
            </a:r>
            <a:r>
              <a:rPr lang="en-US" dirty="0" smtClean="0"/>
              <a:t>needed </a:t>
            </a:r>
            <a:r>
              <a:rPr lang="en-US" dirty="0"/>
              <a:t>to change the user’s context in response to a user’s </a:t>
            </a:r>
            <a:r>
              <a:rPr lang="en-US" dirty="0" smtClean="0"/>
              <a:t>action?</a:t>
            </a:r>
            <a:endParaRPr lang="en-US" dirty="0"/>
          </a:p>
        </p:txBody>
      </p:sp>
      <p:sp>
        <p:nvSpPr>
          <p:cNvPr id="11" name="Content Placeholder 10"/>
          <p:cNvSpPr>
            <a:spLocks noGrp="1"/>
          </p:cNvSpPr>
          <p:nvPr>
            <p:ph sz="quarter" idx="23"/>
          </p:nvPr>
        </p:nvSpPr>
        <p:spPr>
          <a:xfrm>
            <a:off x="4741416" y="1266825"/>
            <a:ext cx="3956050" cy="5088929"/>
          </a:xfrm>
        </p:spPr>
        <p:txBody>
          <a:bodyPr/>
          <a:lstStyle/>
          <a:p>
            <a:r>
              <a:rPr lang="en-US" dirty="0"/>
              <a:t>User interactions that trigger a </a:t>
            </a:r>
            <a:r>
              <a:rPr lang="en-US" b="1" dirty="0"/>
              <a:t>change in content</a:t>
            </a:r>
            <a:r>
              <a:rPr lang="en-US" dirty="0"/>
              <a:t> should include:</a:t>
            </a:r>
          </a:p>
          <a:p>
            <a:pPr lvl="1"/>
            <a:r>
              <a:rPr lang="en-US" dirty="0"/>
              <a:t>User Input</a:t>
            </a:r>
          </a:p>
          <a:p>
            <a:pPr lvl="1"/>
            <a:r>
              <a:rPr lang="en-US" dirty="0"/>
              <a:t>Triggering element</a:t>
            </a:r>
          </a:p>
          <a:p>
            <a:pPr lvl="1"/>
            <a:r>
              <a:rPr lang="en-US" dirty="0" smtClean="0"/>
              <a:t>Content </a:t>
            </a:r>
            <a:r>
              <a:rPr lang="en-US" dirty="0"/>
              <a:t>change (per input/option/value)</a:t>
            </a:r>
          </a:p>
          <a:p>
            <a:pPr lvl="2"/>
            <a:r>
              <a:rPr lang="en-US" dirty="0" smtClean="0"/>
              <a:t>Hide/Show Content</a:t>
            </a:r>
          </a:p>
          <a:p>
            <a:pPr lvl="2"/>
            <a:r>
              <a:rPr lang="en-US" dirty="0" smtClean="0"/>
              <a:t>Add/Remove Content</a:t>
            </a:r>
            <a:endParaRPr lang="en-US" dirty="0"/>
          </a:p>
          <a:p>
            <a:r>
              <a:rPr lang="en-US" dirty="0"/>
              <a:t>User interactions that trigger a </a:t>
            </a:r>
            <a:r>
              <a:rPr lang="en-US" b="1" dirty="0"/>
              <a:t>change in context</a:t>
            </a:r>
            <a:r>
              <a:rPr lang="en-US" dirty="0"/>
              <a:t> should include: </a:t>
            </a:r>
          </a:p>
          <a:p>
            <a:pPr lvl="1"/>
            <a:r>
              <a:rPr lang="en-US" dirty="0"/>
              <a:t>User action </a:t>
            </a:r>
            <a:endParaRPr lang="en-US" dirty="0" smtClean="0"/>
          </a:p>
          <a:p>
            <a:pPr lvl="1"/>
            <a:r>
              <a:rPr lang="en-US" dirty="0" smtClean="0"/>
              <a:t>Triggering element</a:t>
            </a:r>
          </a:p>
          <a:p>
            <a:pPr lvl="1"/>
            <a:r>
              <a:rPr lang="en-US" dirty="0" smtClean="0"/>
              <a:t>Content change (add/modify content)</a:t>
            </a:r>
            <a:endParaRPr lang="en-US" dirty="0"/>
          </a:p>
          <a:p>
            <a:pPr lvl="1"/>
            <a:r>
              <a:rPr lang="en-US" dirty="0"/>
              <a:t>Context changes from/to</a:t>
            </a:r>
          </a:p>
        </p:txBody>
      </p:sp>
      <p:sp>
        <p:nvSpPr>
          <p:cNvPr id="4" name="Slide Number Placeholder 3"/>
          <p:cNvSpPr>
            <a:spLocks noGrp="1"/>
          </p:cNvSpPr>
          <p:nvPr>
            <p:ph type="sldNum" sz="quarter" idx="12"/>
          </p:nvPr>
        </p:nvSpPr>
        <p:spPr/>
        <p:txBody>
          <a:bodyPr/>
          <a:lstStyle/>
          <a:p>
            <a:fld id="{525A3C56-E491-49B2-93F3-63532DF516BC}" type="slidenum">
              <a:rPr lang="en-US" smtClean="0"/>
              <a:pPr/>
              <a:t>24</a:t>
            </a:fld>
            <a:endParaRPr lang="en-US" dirty="0"/>
          </a:p>
        </p:txBody>
      </p:sp>
    </p:spTree>
    <p:extLst>
      <p:ext uri="{BB962C8B-B14F-4D97-AF65-F5344CB8AC3E}">
        <p14:creationId xmlns:p14="http://schemas.microsoft.com/office/powerpoint/2010/main" val="592265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Predictable </a:t>
            </a:r>
            <a:r>
              <a:rPr lang="en-US" dirty="0" smtClean="0"/>
              <a:t>Input / Output </a:t>
            </a:r>
            <a:r>
              <a:rPr lang="en-US" dirty="0" smtClean="0"/>
              <a:t>Patterns</a:t>
            </a:r>
            <a:endParaRPr lang="en-US" dirty="0"/>
          </a:p>
        </p:txBody>
      </p:sp>
      <p:sp>
        <p:nvSpPr>
          <p:cNvPr id="4" name="Content Placeholder 3"/>
          <p:cNvSpPr>
            <a:spLocks noGrp="1"/>
          </p:cNvSpPr>
          <p:nvPr>
            <p:ph sz="quarter" idx="24"/>
          </p:nvPr>
        </p:nvSpPr>
        <p:spPr/>
        <p:txBody>
          <a:bodyPr>
            <a:normAutofit fontScale="92500" lnSpcReduction="20000"/>
          </a:bodyPr>
          <a:lstStyle/>
          <a:p>
            <a:r>
              <a:rPr lang="en-US" dirty="0"/>
              <a:t>A system shows it’s “listening” by responding to user input.</a:t>
            </a:r>
          </a:p>
          <a:p>
            <a:r>
              <a:rPr lang="en-US" dirty="0" smtClean="0"/>
              <a:t>How? </a:t>
            </a:r>
            <a:r>
              <a:rPr lang="en-US" dirty="0"/>
              <a:t>Usually either a change of content alone or a combination of change of content &amp; context</a:t>
            </a:r>
          </a:p>
        </p:txBody>
      </p:sp>
      <p:sp>
        <p:nvSpPr>
          <p:cNvPr id="3" name="Content Placeholder 2"/>
          <p:cNvSpPr>
            <a:spLocks noGrp="1"/>
          </p:cNvSpPr>
          <p:nvPr>
            <p:ph sz="quarter" idx="17"/>
          </p:nvPr>
        </p:nvSpPr>
        <p:spPr/>
        <p:txBody>
          <a:bodyPr>
            <a:noAutofit/>
          </a:bodyPr>
          <a:lstStyle/>
          <a:p>
            <a:r>
              <a:rPr lang="en-US" b="1" dirty="0" smtClean="0"/>
              <a:t>Content changes</a:t>
            </a:r>
          </a:p>
          <a:p>
            <a:pPr lvl="1"/>
            <a:r>
              <a:rPr lang="en-US" dirty="0" smtClean="0"/>
              <a:t>Revealing/Hiding related </a:t>
            </a:r>
            <a:r>
              <a:rPr lang="en-US" dirty="0"/>
              <a:t>content</a:t>
            </a:r>
          </a:p>
          <a:p>
            <a:pPr lvl="1"/>
            <a:r>
              <a:rPr lang="en-US" dirty="0" smtClean="0"/>
              <a:t>Visual design/Programmatic state change to a UI component</a:t>
            </a:r>
          </a:p>
          <a:p>
            <a:pPr lvl="1"/>
            <a:r>
              <a:rPr lang="en-US" dirty="0" smtClean="0"/>
              <a:t>Messaging</a:t>
            </a:r>
          </a:p>
        </p:txBody>
      </p:sp>
      <p:sp>
        <p:nvSpPr>
          <p:cNvPr id="2" name="Content Placeholder 1"/>
          <p:cNvSpPr>
            <a:spLocks noGrp="1"/>
          </p:cNvSpPr>
          <p:nvPr>
            <p:ph sz="quarter" idx="23"/>
          </p:nvPr>
        </p:nvSpPr>
        <p:spPr/>
        <p:txBody>
          <a:bodyPr>
            <a:noAutofit/>
          </a:bodyPr>
          <a:lstStyle/>
          <a:p>
            <a:r>
              <a:rPr lang="en-US" b="1" dirty="0"/>
              <a:t>Context changes</a:t>
            </a:r>
          </a:p>
          <a:p>
            <a:pPr lvl="1"/>
            <a:r>
              <a:rPr lang="en-US" dirty="0" smtClean="0"/>
              <a:t>“Focus Management” to move </a:t>
            </a:r>
            <a:r>
              <a:rPr lang="en-US" dirty="0"/>
              <a:t>focus </a:t>
            </a:r>
            <a:r>
              <a:rPr lang="en-US" dirty="0" smtClean="0"/>
              <a:t>to:</a:t>
            </a:r>
            <a:endParaRPr lang="en-US" dirty="0"/>
          </a:p>
          <a:p>
            <a:pPr lvl="2"/>
            <a:r>
              <a:rPr lang="en-US" dirty="0"/>
              <a:t>a different component </a:t>
            </a:r>
          </a:p>
          <a:p>
            <a:pPr lvl="2"/>
            <a:r>
              <a:rPr lang="en-US" dirty="0"/>
              <a:t>a new page or location on the same page</a:t>
            </a:r>
          </a:p>
          <a:p>
            <a:pPr lvl="2"/>
            <a:r>
              <a:rPr lang="en-US" dirty="0"/>
              <a:t>a new “view” in a single page application (SPA)</a:t>
            </a:r>
          </a:p>
          <a:p>
            <a:pPr lvl="1"/>
            <a:r>
              <a:rPr lang="en-US" dirty="0"/>
              <a:t>Opening a new browser tab</a:t>
            </a:r>
          </a:p>
          <a:p>
            <a:pPr lvl="1"/>
            <a:r>
              <a:rPr lang="en-US" dirty="0"/>
              <a:t>Opening a new platform window</a:t>
            </a:r>
          </a:p>
          <a:p>
            <a:pPr lvl="1"/>
            <a:r>
              <a:rPr lang="en-US" dirty="0"/>
              <a:t>Re-arranging a significant amount of the page’s </a:t>
            </a:r>
            <a:r>
              <a:rPr lang="en-US" dirty="0" smtClean="0"/>
              <a:t>content</a:t>
            </a:r>
            <a:endParaRPr lang="en-US" dirty="0"/>
          </a:p>
        </p:txBody>
      </p:sp>
      <p:sp>
        <p:nvSpPr>
          <p:cNvPr id="6" name="Slide Number Placeholder 5"/>
          <p:cNvSpPr>
            <a:spLocks noGrp="1"/>
          </p:cNvSpPr>
          <p:nvPr>
            <p:ph type="sldNum" sz="quarter" idx="12"/>
          </p:nvPr>
        </p:nvSpPr>
        <p:spPr/>
        <p:txBody>
          <a:bodyPr/>
          <a:lstStyle/>
          <a:p>
            <a:fld id="{525A3C56-E491-49B2-93F3-63532DF516BC}" type="slidenum">
              <a:rPr lang="en-US" smtClean="0"/>
              <a:pPr/>
              <a:t>25</a:t>
            </a:fld>
            <a:endParaRPr lang="en-US" dirty="0"/>
          </a:p>
        </p:txBody>
      </p:sp>
    </p:spTree>
    <p:extLst>
      <p:ext uri="{BB962C8B-B14F-4D97-AF65-F5344CB8AC3E}">
        <p14:creationId xmlns:p14="http://schemas.microsoft.com/office/powerpoint/2010/main" val="4027735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“Focus Management” for User-Initiated Actions</a:t>
            </a:r>
            <a:endParaRPr lang="en-US" dirty="0"/>
          </a:p>
        </p:txBody>
      </p:sp>
      <p:sp>
        <p:nvSpPr>
          <p:cNvPr id="3" name="Content Placeholder 2"/>
          <p:cNvSpPr>
            <a:spLocks noGrp="1"/>
          </p:cNvSpPr>
          <p:nvPr>
            <p:ph sz="quarter" idx="17"/>
          </p:nvPr>
        </p:nvSpPr>
        <p:spPr/>
        <p:txBody>
          <a:bodyPr>
            <a:noAutofit/>
          </a:bodyPr>
          <a:lstStyle/>
          <a:p>
            <a:r>
              <a:rPr lang="en-US" dirty="0"/>
              <a:t>For one client, based on user feedback, we’ve developed some common design patterns for “focus management” </a:t>
            </a:r>
            <a:r>
              <a:rPr lang="en-US" b="1" dirty="0"/>
              <a:t>to change the user’s context in response to certain user-initiated actions that cause a change in </a:t>
            </a:r>
            <a:r>
              <a:rPr lang="en-US" b="1" dirty="0" smtClean="0"/>
              <a:t>content</a:t>
            </a:r>
            <a:r>
              <a:rPr lang="en-US" dirty="0" smtClean="0"/>
              <a:t>.</a:t>
            </a:r>
            <a:endParaRPr lang="en-US" dirty="0"/>
          </a:p>
          <a:p>
            <a:pPr marL="342900" indent="-342900">
              <a:buFont typeface="Arial" panose="020B0604020202020204" pitchFamily="34" charset="0"/>
              <a:buChar char="•"/>
            </a:pPr>
            <a:r>
              <a:rPr lang="en-US" b="1" dirty="0" smtClean="0"/>
              <a:t>Workflows</a:t>
            </a:r>
            <a:endParaRPr lang="en-US" dirty="0"/>
          </a:p>
          <a:p>
            <a:pPr marL="606425" lvl="1" indent="-342900"/>
            <a:r>
              <a:rPr lang="en-US" dirty="0" smtClean="0"/>
              <a:t>When </a:t>
            </a:r>
            <a:r>
              <a:rPr lang="en-US" dirty="0"/>
              <a:t>the user activates the Next or Continue button, within a series of web pages used to accomplish a task, the user’s focus is dynamically set to the start of the main content area on all secondary pages to avoid the user having to listen to repetitive blocks of content at the start of each page</a:t>
            </a:r>
          </a:p>
          <a:p>
            <a:pPr marL="342900" indent="-342900">
              <a:buFont typeface="Arial" panose="020B0604020202020204" pitchFamily="34" charset="0"/>
              <a:buChar char="•"/>
            </a:pPr>
            <a:r>
              <a:rPr lang="en-US" b="1" dirty="0"/>
              <a:t>Search Results</a:t>
            </a:r>
            <a:endParaRPr lang="en-US" dirty="0"/>
          </a:p>
          <a:p>
            <a:pPr marL="606425" lvl="1" indent="-342900"/>
            <a:r>
              <a:rPr lang="en-US" dirty="0" smtClean="0"/>
              <a:t>If </a:t>
            </a:r>
            <a:r>
              <a:rPr lang="en-US" dirty="0"/>
              <a:t>a search form dynamically updates a page to show a set of results at the bottom of the page then when the user activates the Search button focus is moved to the start of the results </a:t>
            </a:r>
            <a:r>
              <a:rPr lang="en-US" dirty="0" smtClean="0"/>
              <a:t>region</a:t>
            </a: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26</a:t>
            </a:fld>
            <a:endParaRPr lang="en-US" dirty="0"/>
          </a:p>
        </p:txBody>
      </p:sp>
    </p:spTree>
    <p:extLst>
      <p:ext uri="{BB962C8B-B14F-4D97-AF65-F5344CB8AC3E}">
        <p14:creationId xmlns:p14="http://schemas.microsoft.com/office/powerpoint/2010/main" val="1974695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“Focus Management” for Data Entry</a:t>
            </a:r>
            <a:endParaRPr lang="en-US" dirty="0"/>
          </a:p>
        </p:txBody>
      </p:sp>
      <p:sp>
        <p:nvSpPr>
          <p:cNvPr id="3" name="Content Placeholder 2"/>
          <p:cNvSpPr>
            <a:spLocks noGrp="1"/>
          </p:cNvSpPr>
          <p:nvPr>
            <p:ph sz="quarter" idx="17"/>
          </p:nvPr>
        </p:nvSpPr>
        <p:spPr/>
        <p:txBody>
          <a:bodyPr>
            <a:noAutofit/>
          </a:bodyPr>
          <a:lstStyle/>
          <a:p>
            <a:r>
              <a:rPr lang="en-US" dirty="0" smtClean="0"/>
              <a:t>For one client, based on user </a:t>
            </a:r>
            <a:r>
              <a:rPr lang="en-US" dirty="0"/>
              <a:t>feedback, we’ve developed </a:t>
            </a:r>
            <a:r>
              <a:rPr lang="en-US" dirty="0" smtClean="0"/>
              <a:t>some common </a:t>
            </a:r>
            <a:r>
              <a:rPr lang="en-US" dirty="0"/>
              <a:t>design patterns for “focus management” </a:t>
            </a:r>
            <a:r>
              <a:rPr lang="en-US" b="1" dirty="0"/>
              <a:t>to change the user’s context in response to certain </a:t>
            </a:r>
            <a:r>
              <a:rPr lang="en-US" b="1" dirty="0" smtClean="0"/>
              <a:t>data entry actions </a:t>
            </a:r>
            <a:r>
              <a:rPr lang="en-US" b="1" dirty="0"/>
              <a:t>that cause a change in content</a:t>
            </a:r>
            <a:r>
              <a:rPr lang="en-US" dirty="0"/>
              <a:t>.</a:t>
            </a:r>
          </a:p>
          <a:p>
            <a:pPr marL="342900" indent="-342900">
              <a:buFont typeface="Arial" panose="020B0604020202020204" pitchFamily="34" charset="0"/>
              <a:buChar char="•"/>
            </a:pPr>
            <a:r>
              <a:rPr lang="en-US" b="1" dirty="0" smtClean="0"/>
              <a:t>Adding </a:t>
            </a:r>
            <a:r>
              <a:rPr lang="en-US" b="1" dirty="0"/>
              <a:t>New Records</a:t>
            </a:r>
          </a:p>
          <a:p>
            <a:pPr marL="606425" lvl="1" indent="-342900"/>
            <a:r>
              <a:rPr lang="en-US" dirty="0"/>
              <a:t>If a user activates an Add button to create a new record to add to an existing table, a dialog opens and focus moves to the dialog so the user can provide the mandatory input. When the user finishes their data entry, the dialog closes and focus returns to a confirmation message on the primary page.</a:t>
            </a:r>
          </a:p>
          <a:p>
            <a:pPr marL="342900" indent="-342900">
              <a:buFont typeface="Arial" panose="020B0604020202020204" pitchFamily="34" charset="0"/>
              <a:buChar char="•"/>
            </a:pPr>
            <a:r>
              <a:rPr lang="en-US" b="1" dirty="0"/>
              <a:t>Error Handling</a:t>
            </a:r>
            <a:endParaRPr lang="en-US" dirty="0"/>
          </a:p>
          <a:p>
            <a:pPr marL="606425" lvl="1" indent="-342900"/>
            <a:r>
              <a:rPr lang="en-US" dirty="0" smtClean="0"/>
              <a:t>Upon </a:t>
            </a:r>
            <a:r>
              <a:rPr lang="en-US" dirty="0"/>
              <a:t>form submission, if errors are detected focus is set to the start of a common error handling region at the top of the main content area to notify the user one or more problems were </a:t>
            </a:r>
            <a:r>
              <a:rPr lang="en-US" dirty="0" smtClean="0"/>
              <a:t>encountered and the details of each error. </a:t>
            </a: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27</a:t>
            </a:fld>
            <a:endParaRPr lang="en-US" dirty="0"/>
          </a:p>
        </p:txBody>
      </p:sp>
    </p:spTree>
    <p:extLst>
      <p:ext uri="{BB962C8B-B14F-4D97-AF65-F5344CB8AC3E}">
        <p14:creationId xmlns:p14="http://schemas.microsoft.com/office/powerpoint/2010/main" val="2404358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ARIA 1.1 Design Patterns to Support Notification of Content Changes WITHOUT Moving Focus</a:t>
            </a:r>
            <a:endParaRPr lang="en-US" dirty="0"/>
          </a:p>
        </p:txBody>
      </p:sp>
      <p:graphicFrame>
        <p:nvGraphicFramePr>
          <p:cNvPr id="5" name="Content Placeholder 4"/>
          <p:cNvGraphicFramePr>
            <a:graphicFrameLocks noGrp="1"/>
          </p:cNvGraphicFramePr>
          <p:nvPr>
            <p:ph sz="quarter" idx="17"/>
            <p:extLst>
              <p:ext uri="{D42A27DB-BD31-4B8C-83A1-F6EECF244321}">
                <p14:modId xmlns:p14="http://schemas.microsoft.com/office/powerpoint/2010/main" val="3421008352"/>
              </p:ext>
            </p:extLst>
          </p:nvPr>
        </p:nvGraphicFramePr>
        <p:xfrm>
          <a:off x="447676" y="1473465"/>
          <a:ext cx="8239126" cy="4225491"/>
        </p:xfrm>
        <a:graphic>
          <a:graphicData uri="http://schemas.openxmlformats.org/drawingml/2006/table">
            <a:tbl>
              <a:tblPr firstRow="1" bandRow="1">
                <a:tableStyleId>{5C22544A-7EE6-4342-B048-85BDC9FD1C3A}</a:tableStyleId>
              </a:tblPr>
              <a:tblGrid>
                <a:gridCol w="1424649"/>
                <a:gridCol w="4902307"/>
                <a:gridCol w="1912170"/>
              </a:tblGrid>
              <a:tr h="385011">
                <a:tc>
                  <a:txBody>
                    <a:bodyPr/>
                    <a:lstStyle/>
                    <a:p>
                      <a:r>
                        <a:rPr lang="en-US" dirty="0" smtClean="0"/>
                        <a:t>ARIA</a:t>
                      </a:r>
                      <a:r>
                        <a:rPr lang="en-US" baseline="0" dirty="0" smtClean="0"/>
                        <a:t> role</a:t>
                      </a:r>
                      <a:endParaRPr lang="en-US" dirty="0"/>
                    </a:p>
                  </a:txBody>
                  <a:tcPr/>
                </a:tc>
                <a:tc>
                  <a:txBody>
                    <a:bodyPr/>
                    <a:lstStyle/>
                    <a:p>
                      <a:r>
                        <a:rPr lang="en-US" dirty="0" smtClean="0"/>
                        <a:t>How Does It</a:t>
                      </a:r>
                      <a:r>
                        <a:rPr lang="en-US" baseline="0" dirty="0" smtClean="0"/>
                        <a:t> Work?</a:t>
                      </a:r>
                      <a:endParaRPr lang="en-US" dirty="0"/>
                    </a:p>
                  </a:txBody>
                  <a:tcPr/>
                </a:tc>
                <a:tc>
                  <a:txBody>
                    <a:bodyPr/>
                    <a:lstStyle/>
                    <a:p>
                      <a:r>
                        <a:rPr lang="en-US" dirty="0" smtClean="0"/>
                        <a:t>Practical Use</a:t>
                      </a:r>
                      <a:endParaRPr lang="en-US" dirty="0"/>
                    </a:p>
                  </a:txBody>
                  <a:tcPr/>
                </a:tc>
              </a:tr>
              <a:tr h="1371600">
                <a:tc>
                  <a:txBody>
                    <a:bodyPr/>
                    <a:lstStyle/>
                    <a:p>
                      <a:r>
                        <a:rPr lang="en-US" dirty="0" smtClean="0"/>
                        <a:t>tooltip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content is programmatically exposed to Assistive Technologies as part of the UI control’s accessible</a:t>
                      </a:r>
                      <a:r>
                        <a:rPr lang="en-US" baseline="0" dirty="0" smtClean="0"/>
                        <a:t> </a:t>
                      </a:r>
                      <a:r>
                        <a:rPr lang="en-US" dirty="0" smtClean="0"/>
                        <a:t>description</a:t>
                      </a:r>
                      <a:r>
                        <a:rPr lang="en-US" baseline="0" dirty="0" smtClean="0"/>
                        <a:t> </a:t>
                      </a:r>
                      <a:r>
                        <a:rPr lang="en-US" dirty="0" smtClean="0"/>
                        <a:t>through the use of aria-describedby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Useful for contextual help, formatting guidance for input controls</a:t>
                      </a:r>
                    </a:p>
                  </a:txBody>
                  <a:tcPr/>
                </a:tc>
              </a:tr>
              <a:tr h="822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status</a:t>
                      </a:r>
                      <a:endParaRPr lang="en-US" dirty="0"/>
                    </a:p>
                  </a:txBody>
                  <a:tcPr/>
                </a:tc>
                <a:tc>
                  <a:txBody>
                    <a:bodyPr/>
                    <a:lstStyle/>
                    <a:p>
                      <a:r>
                        <a:rPr lang="en-US" dirty="0" smtClean="0"/>
                        <a:t>Fires</a:t>
                      </a:r>
                      <a:r>
                        <a:rPr lang="en-US" baseline="0" dirty="0" smtClean="0"/>
                        <a:t> an implicit “polite” live region to notify screen reader users of the changed content</a:t>
                      </a:r>
                      <a:endParaRPr lang="en-US" dirty="0"/>
                    </a:p>
                  </a:txBody>
                  <a:tcPr/>
                </a:tc>
                <a:tc>
                  <a:txBody>
                    <a:bodyPr/>
                    <a:lstStyle/>
                    <a:p>
                      <a:r>
                        <a:rPr lang="en-US" dirty="0" smtClean="0"/>
                        <a:t>Useful</a:t>
                      </a:r>
                      <a:r>
                        <a:rPr lang="en-US" baseline="0" dirty="0" smtClean="0"/>
                        <a:t> for conveying status changes that are not urgent</a:t>
                      </a:r>
                      <a:endParaRPr lang="en-US" dirty="0"/>
                    </a:p>
                  </a:txBody>
                  <a:tcPr/>
                </a:tc>
              </a:tr>
              <a:tr h="822960">
                <a:tc>
                  <a:txBody>
                    <a:bodyPr/>
                    <a:lstStyle/>
                    <a:p>
                      <a:r>
                        <a:rPr lang="en-US" dirty="0" smtClean="0"/>
                        <a:t>alert</a:t>
                      </a:r>
                      <a:endParaRPr lang="en-US" dirty="0"/>
                    </a:p>
                  </a:txBody>
                  <a:tcPr/>
                </a:tc>
                <a:tc>
                  <a:txBody>
                    <a:bodyPr/>
                    <a:lstStyle/>
                    <a:p>
                      <a:r>
                        <a:rPr lang="en-US" dirty="0" smtClean="0"/>
                        <a:t>Fires an implicit “assertive” live region to notify screen reader users of the changed content</a:t>
                      </a:r>
                      <a:endParaRPr lang="en-US" dirty="0"/>
                    </a:p>
                  </a:txBody>
                  <a:tcPr/>
                </a:tc>
                <a:tc>
                  <a:txBody>
                    <a:bodyPr/>
                    <a:lstStyle/>
                    <a:p>
                      <a:r>
                        <a:rPr lang="en-US" dirty="0" smtClean="0"/>
                        <a:t>Useful for </a:t>
                      </a:r>
                      <a:r>
                        <a:rPr lang="en-US" dirty="0" smtClean="0"/>
                        <a:t>urgent</a:t>
                      </a:r>
                      <a:r>
                        <a:rPr lang="en-US" baseline="0" dirty="0" smtClean="0"/>
                        <a:t> notifications that don’t require user interaction</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525A3C56-E491-49B2-93F3-63532DF516BC}" type="slidenum">
              <a:rPr lang="en-US" smtClean="0"/>
              <a:pPr/>
              <a:t>28</a:t>
            </a:fld>
            <a:endParaRPr lang="en-US" dirty="0"/>
          </a:p>
        </p:txBody>
      </p:sp>
    </p:spTree>
    <p:extLst>
      <p:ext uri="{BB962C8B-B14F-4D97-AF65-F5344CB8AC3E}">
        <p14:creationId xmlns:p14="http://schemas.microsoft.com/office/powerpoint/2010/main" val="1854035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n>
                  <a:solidFill>
                    <a:schemeClr val="tx1"/>
                  </a:solidFill>
                </a:ln>
              </a:rPr>
              <a:t>Looking to the Future</a:t>
            </a:r>
            <a:endParaRPr lang="en-US" dirty="0">
              <a:ln>
                <a:solidFill>
                  <a:schemeClr val="tx1"/>
                </a:solidFill>
              </a:ln>
            </a:endParaRPr>
          </a:p>
        </p:txBody>
      </p:sp>
      <p:sp>
        <p:nvSpPr>
          <p:cNvPr id="3" name="Subtitle 2"/>
          <p:cNvSpPr>
            <a:spLocks noGrp="1"/>
          </p:cNvSpPr>
          <p:nvPr>
            <p:ph type="subTitle" idx="1"/>
          </p:nvPr>
        </p:nvSpPr>
        <p:spPr/>
        <p:txBody>
          <a:bodyPr/>
          <a:lstStyle/>
          <a:p>
            <a:r>
              <a:rPr lang="en-US" dirty="0">
                <a:ln>
                  <a:solidFill>
                    <a:schemeClr val="tx1"/>
                  </a:solidFill>
                </a:ln>
              </a:rPr>
              <a:t>WCAG 2.1 SC 3.2.6 Status </a:t>
            </a:r>
            <a:r>
              <a:rPr lang="en-US" dirty="0" smtClean="0">
                <a:ln>
                  <a:solidFill>
                    <a:schemeClr val="tx1"/>
                  </a:solidFill>
                </a:ln>
              </a:rPr>
              <a:t>Changes</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29</a:t>
            </a:fld>
            <a:endParaRPr lang="en-US" dirty="0"/>
          </a:p>
        </p:txBody>
      </p:sp>
    </p:spTree>
    <p:extLst>
      <p:ext uri="{BB962C8B-B14F-4D97-AF65-F5344CB8AC3E}">
        <p14:creationId xmlns:p14="http://schemas.microsoft.com/office/powerpoint/2010/main" val="4110262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Session Abstract &amp; Objectives</a:t>
            </a:r>
            <a:endParaRPr lang="en-US" altLang="en-US" dirty="0"/>
          </a:p>
        </p:txBody>
      </p:sp>
      <p:sp>
        <p:nvSpPr>
          <p:cNvPr id="26627" name="Content Placeholder 2"/>
          <p:cNvSpPr>
            <a:spLocks noGrp="1"/>
          </p:cNvSpPr>
          <p:nvPr>
            <p:ph sz="quarter" idx="17"/>
          </p:nvPr>
        </p:nvSpPr>
        <p:spPr/>
        <p:txBody>
          <a:bodyPr>
            <a:normAutofit/>
          </a:bodyPr>
          <a:lstStyle/>
          <a:p>
            <a:r>
              <a:rPr lang="en-US" b="1" dirty="0" smtClean="0"/>
              <a:t>Abstract:</a:t>
            </a:r>
            <a:r>
              <a:rPr lang="en-US" dirty="0" smtClean="0"/>
              <a:t> CGI </a:t>
            </a:r>
            <a:r>
              <a:rPr lang="en-US" dirty="0"/>
              <a:t>will explore the distinction between “changes in content” versus “changes in context” and share lessons learned on designing focus management for dynamic interaction patterns. </a:t>
            </a:r>
            <a:endParaRPr lang="en-US" dirty="0" smtClean="0"/>
          </a:p>
          <a:p>
            <a:endParaRPr lang="en-US" dirty="0"/>
          </a:p>
          <a:p>
            <a:r>
              <a:rPr lang="en-US" dirty="0"/>
              <a:t>In today’s session, we want to:</a:t>
            </a:r>
          </a:p>
          <a:p>
            <a:pPr lvl="1"/>
            <a:r>
              <a:rPr lang="en-US" dirty="0" smtClean="0"/>
              <a:t>Answer the question: “When do I need to manage focus?”</a:t>
            </a:r>
          </a:p>
          <a:p>
            <a:pPr lvl="2"/>
            <a:r>
              <a:rPr lang="en-US" dirty="0" smtClean="0"/>
              <a:t>Define “</a:t>
            </a:r>
            <a:r>
              <a:rPr lang="en-US" dirty="0"/>
              <a:t>changes in content” </a:t>
            </a:r>
            <a:r>
              <a:rPr lang="en-US" dirty="0" smtClean="0"/>
              <a:t>versus </a:t>
            </a:r>
            <a:r>
              <a:rPr lang="en-US" dirty="0"/>
              <a:t>“changes in context</a:t>
            </a:r>
            <a:r>
              <a:rPr lang="en-US" dirty="0" smtClean="0"/>
              <a:t>” </a:t>
            </a:r>
          </a:p>
          <a:p>
            <a:pPr lvl="2"/>
            <a:r>
              <a:rPr lang="en-US" dirty="0" smtClean="0"/>
              <a:t>Review WCAG 2.0 success criteria related to focus management</a:t>
            </a:r>
            <a:endParaRPr lang="en-US" dirty="0"/>
          </a:p>
          <a:p>
            <a:pPr lvl="1"/>
            <a:r>
              <a:rPr lang="en-US" dirty="0" smtClean="0"/>
              <a:t>Share </a:t>
            </a:r>
            <a:r>
              <a:rPr lang="en-US" dirty="0"/>
              <a:t>a “change of content” lesson learned related to </a:t>
            </a:r>
            <a:r>
              <a:rPr lang="en-US" dirty="0" smtClean="0"/>
              <a:t>drop-down lists</a:t>
            </a:r>
            <a:endParaRPr lang="en-US" dirty="0"/>
          </a:p>
          <a:p>
            <a:pPr lvl="1"/>
            <a:r>
              <a:rPr lang="en-US" dirty="0" smtClean="0"/>
              <a:t>Share some interaction design best practices</a:t>
            </a:r>
          </a:p>
          <a:p>
            <a:pPr lvl="1"/>
            <a:r>
              <a:rPr lang="en-US" dirty="0" smtClean="0"/>
              <a:t>Take </a:t>
            </a:r>
            <a:r>
              <a:rPr lang="en-US" dirty="0"/>
              <a:t>a peek at the future, the WCAG 2.1 requirements</a:t>
            </a:r>
          </a:p>
          <a:p>
            <a:pPr marL="0" lvl="1" indent="0">
              <a:buNone/>
            </a:pPr>
            <a:endParaRPr lang="en-US" dirty="0"/>
          </a:p>
          <a:p>
            <a:r>
              <a:rPr lang="en-US" dirty="0" smtClean="0"/>
              <a:t>Slides are available </a:t>
            </a:r>
            <a:r>
              <a:rPr lang="en-US" dirty="0"/>
              <a:t>for </a:t>
            </a:r>
            <a:r>
              <a:rPr lang="en-US" dirty="0" smtClean="0"/>
              <a:t>download: </a:t>
            </a:r>
            <a:r>
              <a:rPr lang="en-US" dirty="0" smtClean="0">
                <a:hlinkClick r:id="rId3"/>
              </a:rPr>
              <a:t>tinyurl.com/csunatc18-cgi</a:t>
            </a:r>
            <a:r>
              <a:rPr lang="en-US" dirty="0" smtClean="0"/>
              <a:t> </a:t>
            </a:r>
            <a:endParaRPr lang="en-US" dirty="0"/>
          </a:p>
        </p:txBody>
      </p:sp>
      <p:sp>
        <p:nvSpPr>
          <p:cNvPr id="2" name="Slide Number Placeholder 1"/>
          <p:cNvSpPr>
            <a:spLocks noGrp="1"/>
          </p:cNvSpPr>
          <p:nvPr>
            <p:ph type="sldNum" sz="quarter" idx="12"/>
          </p:nvPr>
        </p:nvSpPr>
        <p:spPr/>
        <p:txBody>
          <a:bodyPr/>
          <a:lstStyle/>
          <a:p>
            <a:fld id="{525A3C56-E491-49B2-93F3-63532DF516BC}"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a:t>
            </a:r>
            <a:r>
              <a:rPr lang="en-US" dirty="0" smtClean="0"/>
              <a:t>Draft SC </a:t>
            </a:r>
            <a:r>
              <a:rPr lang="en-US" dirty="0"/>
              <a:t>3.2.6 Status </a:t>
            </a:r>
            <a:r>
              <a:rPr lang="en-US" dirty="0" smtClean="0"/>
              <a:t>Changes</a:t>
            </a:r>
            <a:endParaRPr lang="en-US" dirty="0"/>
          </a:p>
        </p:txBody>
      </p:sp>
      <p:sp>
        <p:nvSpPr>
          <p:cNvPr id="6" name="Content Placeholder 5"/>
          <p:cNvSpPr>
            <a:spLocks noGrp="1"/>
          </p:cNvSpPr>
          <p:nvPr>
            <p:ph sz="quarter" idx="24"/>
          </p:nvPr>
        </p:nvSpPr>
        <p:spPr>
          <a:xfrm>
            <a:off x="447674" y="1266824"/>
            <a:ext cx="8251825" cy="2030557"/>
          </a:xfrm>
        </p:spPr>
        <p:txBody>
          <a:bodyPr>
            <a:normAutofit fontScale="85000" lnSpcReduction="10000"/>
          </a:bodyPr>
          <a:lstStyle/>
          <a:p>
            <a:r>
              <a:rPr lang="en-US" dirty="0" smtClean="0"/>
              <a:t>Success </a:t>
            </a:r>
            <a:r>
              <a:rPr lang="en-US" dirty="0"/>
              <a:t>Criterion </a:t>
            </a:r>
            <a:r>
              <a:rPr lang="en-US" dirty="0" smtClean="0"/>
              <a:t>(</a:t>
            </a:r>
            <a:r>
              <a:rPr lang="en-US" dirty="0"/>
              <a:t>SC) </a:t>
            </a:r>
            <a:r>
              <a:rPr lang="en-US" dirty="0" smtClean="0"/>
              <a:t>3.2.6 Status Changes is proposed at the AA level WCAG 2.1 </a:t>
            </a:r>
          </a:p>
          <a:p>
            <a:pPr lvl="1"/>
            <a:r>
              <a:rPr lang="en-US" dirty="0" smtClean="0"/>
              <a:t>Intended to address </a:t>
            </a:r>
            <a:r>
              <a:rPr lang="en-US" dirty="0"/>
              <a:t>scenarios where new content is added </a:t>
            </a:r>
            <a:r>
              <a:rPr lang="en-US" b="1" dirty="0"/>
              <a:t>without changing the user’s </a:t>
            </a:r>
            <a:r>
              <a:rPr lang="en-US" b="1" dirty="0" smtClean="0"/>
              <a:t>context</a:t>
            </a:r>
            <a:r>
              <a:rPr lang="en-US" dirty="0" smtClean="0"/>
              <a:t>.</a:t>
            </a:r>
          </a:p>
          <a:p>
            <a:pPr lvl="1"/>
            <a:r>
              <a:rPr lang="en-US" dirty="0" smtClean="0"/>
              <a:t>Goal is to ensure more users </a:t>
            </a:r>
            <a:r>
              <a:rPr lang="en-US" dirty="0"/>
              <a:t>can be made aware of important changes in content that are not given focus, in a way that does not unnecessarily interrupt their work</a:t>
            </a:r>
            <a:r>
              <a:rPr lang="en-US" dirty="0" smtClean="0"/>
              <a:t>.</a:t>
            </a:r>
          </a:p>
          <a:p>
            <a:r>
              <a:rPr lang="en-US" sz="1900" i="1" dirty="0" smtClean="0"/>
              <a:t>Source: </a:t>
            </a:r>
            <a:r>
              <a:rPr lang="en-US" sz="1900" i="1" dirty="0"/>
              <a:t>W3C WCAG 2.1 Candidate Recommendation 30 Jan. 2018, </a:t>
            </a:r>
            <a:r>
              <a:rPr lang="en-US" sz="1900" i="1" dirty="0">
                <a:hlinkClick r:id="rId3"/>
              </a:rPr>
              <a:t>https://www.w3.org/TR/WCAG21/#</a:t>
            </a:r>
            <a:r>
              <a:rPr lang="en-US" sz="1900" i="1" dirty="0" smtClean="0">
                <a:hlinkClick r:id="rId3"/>
              </a:rPr>
              <a:t>status-changes</a:t>
            </a:r>
            <a:r>
              <a:rPr lang="en-US" sz="1900" i="1" dirty="0" smtClean="0"/>
              <a:t> </a:t>
            </a:r>
            <a:endParaRPr lang="en-US" sz="1900" i="1" dirty="0"/>
          </a:p>
        </p:txBody>
      </p:sp>
      <p:graphicFrame>
        <p:nvGraphicFramePr>
          <p:cNvPr id="7" name="Content Placeholder 6"/>
          <p:cNvGraphicFramePr>
            <a:graphicFrameLocks noGrp="1"/>
          </p:cNvGraphicFramePr>
          <p:nvPr>
            <p:ph sz="quarter" idx="17"/>
            <p:extLst>
              <p:ext uri="{D42A27DB-BD31-4B8C-83A1-F6EECF244321}">
                <p14:modId xmlns:p14="http://schemas.microsoft.com/office/powerpoint/2010/main" val="1353103379"/>
              </p:ext>
            </p:extLst>
          </p:nvPr>
        </p:nvGraphicFramePr>
        <p:xfrm>
          <a:off x="449263" y="3417025"/>
          <a:ext cx="7973124" cy="2577860"/>
        </p:xfrm>
        <a:graphic>
          <a:graphicData uri="http://schemas.openxmlformats.org/drawingml/2006/table">
            <a:tbl>
              <a:tblPr firstRow="1" bandRow="1">
                <a:tableStyleId>{5C22544A-7EE6-4342-B048-85BDC9FD1C3A}</a:tableStyleId>
              </a:tblPr>
              <a:tblGrid>
                <a:gridCol w="3986562"/>
                <a:gridCol w="3986562"/>
              </a:tblGrid>
              <a:tr h="591016">
                <a:tc>
                  <a:txBody>
                    <a:bodyPr/>
                    <a:lstStyle/>
                    <a:p>
                      <a:pPr algn="ctr"/>
                      <a:r>
                        <a:rPr lang="en-US" dirty="0" smtClean="0"/>
                        <a:t>Example User Action Taken</a:t>
                      </a:r>
                      <a:endParaRPr lang="en-US" dirty="0"/>
                    </a:p>
                  </a:txBody>
                  <a:tcPr/>
                </a:tc>
                <a:tc>
                  <a:txBody>
                    <a:bodyPr/>
                    <a:lstStyle/>
                    <a:p>
                      <a:pPr algn="ctr"/>
                      <a:r>
                        <a:rPr lang="en-US" dirty="0" smtClean="0"/>
                        <a:t>Expected Screen Reader Announcement</a:t>
                      </a:r>
                      <a:endParaRPr lang="en-US" dirty="0"/>
                    </a:p>
                  </a:txBody>
                  <a:tcPr/>
                </a:tc>
              </a:tr>
              <a:tr h="411072">
                <a:tc>
                  <a:txBody>
                    <a:bodyPr/>
                    <a:lstStyle/>
                    <a:p>
                      <a:r>
                        <a:rPr lang="en-US" dirty="0" smtClean="0"/>
                        <a:t>Search button activated</a:t>
                      </a:r>
                      <a:endParaRPr lang="en-US" dirty="0"/>
                    </a:p>
                  </a:txBody>
                  <a:tcPr/>
                </a:tc>
                <a:tc>
                  <a:txBody>
                    <a:bodyPr/>
                    <a:lstStyle/>
                    <a:p>
                      <a:r>
                        <a:rPr lang="en-US" dirty="0" smtClean="0"/>
                        <a:t>X results returned</a:t>
                      </a:r>
                      <a:endParaRPr lang="en-US" dirty="0"/>
                    </a:p>
                  </a:txBody>
                  <a:tcPr/>
                </a:tc>
              </a:tr>
              <a:tr h="411072">
                <a:tc>
                  <a:txBody>
                    <a:bodyPr/>
                    <a:lstStyle/>
                    <a:p>
                      <a:r>
                        <a:rPr lang="en-US" dirty="0" smtClean="0"/>
                        <a:t>Items added to shopping</a:t>
                      </a:r>
                      <a:r>
                        <a:rPr lang="en-US" baseline="0" dirty="0" smtClean="0"/>
                        <a:t> cart</a:t>
                      </a:r>
                      <a:endParaRPr lang="en-US" dirty="0"/>
                    </a:p>
                  </a:txBody>
                  <a:tcPr/>
                </a:tc>
                <a:tc>
                  <a:txBody>
                    <a:bodyPr/>
                    <a:lstStyle/>
                    <a:p>
                      <a:r>
                        <a:rPr lang="en-US" dirty="0" smtClean="0"/>
                        <a:t>Shopping</a:t>
                      </a:r>
                      <a:r>
                        <a:rPr lang="en-US" baseline="0" dirty="0" smtClean="0"/>
                        <a:t> cart, X items</a:t>
                      </a:r>
                      <a:endParaRPr lang="en-US" dirty="0"/>
                    </a:p>
                  </a:txBody>
                  <a:tcPr/>
                </a:tc>
              </a:tr>
              <a:tr h="475556">
                <a:tc>
                  <a:txBody>
                    <a:bodyPr/>
                    <a:lstStyle/>
                    <a:p>
                      <a:r>
                        <a:rPr lang="en-US" dirty="0" smtClean="0"/>
                        <a:t>Successful submission of a form</a:t>
                      </a:r>
                      <a:endParaRPr lang="en-US" dirty="0"/>
                    </a:p>
                  </a:txBody>
                  <a:tcPr/>
                </a:tc>
                <a:tc>
                  <a:txBody>
                    <a:bodyPr/>
                    <a:lstStyle/>
                    <a:p>
                      <a:r>
                        <a:rPr lang="en-US" dirty="0" smtClean="0"/>
                        <a:t>Your form</a:t>
                      </a:r>
                      <a:r>
                        <a:rPr lang="en-US" baseline="0" dirty="0" smtClean="0"/>
                        <a:t> was successfully submitted</a:t>
                      </a:r>
                      <a:endParaRPr lang="en-US" dirty="0"/>
                    </a:p>
                  </a:txBody>
                  <a:tcPr/>
                </a:tc>
              </a:tr>
              <a:tr h="411072">
                <a:tc>
                  <a:txBody>
                    <a:bodyPr/>
                    <a:lstStyle/>
                    <a:p>
                      <a:r>
                        <a:rPr lang="en-US" dirty="0" smtClean="0"/>
                        <a:t>Processing icon appears on the page and then disappears</a:t>
                      </a:r>
                      <a:endParaRPr lang="en-US" dirty="0"/>
                    </a:p>
                  </a:txBody>
                  <a:tcPr/>
                </a:tc>
                <a:tc>
                  <a:txBody>
                    <a:bodyPr/>
                    <a:lstStyle/>
                    <a:p>
                      <a:r>
                        <a:rPr lang="en-US" dirty="0" smtClean="0"/>
                        <a:t>Application busy then Application available</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525A3C56-E491-49B2-93F3-63532DF516BC}" type="slidenum">
              <a:rPr lang="en-US" smtClean="0"/>
              <a:pPr/>
              <a:t>30</a:t>
            </a:fld>
            <a:endParaRPr lang="en-US" dirty="0"/>
          </a:p>
        </p:txBody>
      </p:sp>
    </p:spTree>
    <p:extLst>
      <p:ext uri="{BB962C8B-B14F-4D97-AF65-F5344CB8AC3E}">
        <p14:creationId xmlns:p14="http://schemas.microsoft.com/office/powerpoint/2010/main" val="504006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Stick Around...</a:t>
            </a:r>
            <a:endParaRPr lang="en-US" dirty="0"/>
          </a:p>
        </p:txBody>
      </p:sp>
      <p:sp>
        <p:nvSpPr>
          <p:cNvPr id="3" name="Content Placeholder 2"/>
          <p:cNvSpPr>
            <a:spLocks noGrp="1"/>
          </p:cNvSpPr>
          <p:nvPr>
            <p:ph sz="quarter" idx="17"/>
          </p:nvPr>
        </p:nvSpPr>
        <p:spPr/>
        <p:txBody>
          <a:bodyPr/>
          <a:lstStyle/>
          <a:p>
            <a:r>
              <a:rPr lang="en-US" dirty="0" smtClean="0"/>
              <a:t>The next session in this room “</a:t>
            </a:r>
            <a:r>
              <a:rPr lang="en-US" b="1" dirty="0"/>
              <a:t>When Focus Matters: Managing Focus within Data </a:t>
            </a:r>
            <a:r>
              <a:rPr lang="en-US" b="1" dirty="0" smtClean="0"/>
              <a:t>Tables</a:t>
            </a:r>
            <a:r>
              <a:rPr lang="en-US" dirty="0" smtClean="0"/>
              <a:t>” will be presented by two of our colleagues Elizabeth Whitmer and Pavani Gonuguntla.</a:t>
            </a:r>
          </a:p>
          <a:p>
            <a:endParaRPr lang="en-US" dirty="0"/>
          </a:p>
          <a:p>
            <a:r>
              <a:rPr lang="en-US" dirty="0"/>
              <a:t>In </a:t>
            </a:r>
            <a:r>
              <a:rPr lang="en-US" dirty="0" smtClean="0"/>
              <a:t>Part 2 of “When </a:t>
            </a:r>
            <a:r>
              <a:rPr lang="en-US" dirty="0"/>
              <a:t>Focus </a:t>
            </a:r>
            <a:r>
              <a:rPr lang="en-US" dirty="0" smtClean="0"/>
              <a:t>Matters” you </a:t>
            </a:r>
            <a:r>
              <a:rPr lang="en-US" dirty="0"/>
              <a:t>can learn more about managing focus and communicating status changes for various data table interactions, </a:t>
            </a:r>
            <a:r>
              <a:rPr lang="en-US" dirty="0" smtClean="0"/>
              <a:t>including:</a:t>
            </a:r>
          </a:p>
          <a:p>
            <a:pPr lvl="1"/>
            <a:r>
              <a:rPr lang="en-US" dirty="0" smtClean="0"/>
              <a:t>sorting</a:t>
            </a:r>
            <a:r>
              <a:rPr lang="en-US" dirty="0"/>
              <a:t>, </a:t>
            </a:r>
            <a:endParaRPr lang="en-US" dirty="0" smtClean="0"/>
          </a:p>
          <a:p>
            <a:pPr lvl="1"/>
            <a:r>
              <a:rPr lang="en-US" dirty="0" smtClean="0"/>
              <a:t>pagination</a:t>
            </a:r>
            <a:r>
              <a:rPr lang="en-US" dirty="0"/>
              <a:t>, </a:t>
            </a:r>
            <a:endParaRPr lang="en-US" dirty="0" smtClean="0"/>
          </a:p>
          <a:p>
            <a:pPr lvl="1"/>
            <a:r>
              <a:rPr lang="en-US" dirty="0" smtClean="0"/>
              <a:t>live filtering</a:t>
            </a:r>
          </a:p>
          <a:p>
            <a:pPr lvl="1"/>
            <a:r>
              <a:rPr lang="en-US" dirty="0" smtClean="0"/>
              <a:t>adding/removing </a:t>
            </a:r>
            <a:r>
              <a:rPr lang="en-US" dirty="0"/>
              <a:t>data</a:t>
            </a:r>
            <a:r>
              <a:rPr lang="en-US" dirty="0" smtClean="0"/>
              <a:t>.</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31</a:t>
            </a:fld>
            <a:endParaRPr lang="en-US" dirty="0"/>
          </a:p>
        </p:txBody>
      </p:sp>
    </p:spTree>
    <p:extLst>
      <p:ext uri="{BB962C8B-B14F-4D97-AF65-F5344CB8AC3E}">
        <p14:creationId xmlns:p14="http://schemas.microsoft.com/office/powerpoint/2010/main" val="1063353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Administrative Wrap-Up</a:t>
            </a:r>
            <a:endParaRPr lang="en-US" dirty="0"/>
          </a:p>
        </p:txBody>
      </p:sp>
      <p:sp>
        <p:nvSpPr>
          <p:cNvPr id="3" name="Content Placeholder 2"/>
          <p:cNvSpPr>
            <a:spLocks noGrp="1"/>
          </p:cNvSpPr>
          <p:nvPr>
            <p:ph sz="quarter" idx="17"/>
          </p:nvPr>
        </p:nvSpPr>
        <p:spPr/>
        <p:txBody>
          <a:bodyPr/>
          <a:lstStyle/>
          <a:p>
            <a:r>
              <a:rPr lang="en-US" dirty="0" smtClean="0"/>
              <a:t>Slides: You can access our demos and view or download a copy of the PowerPoint slides from: </a:t>
            </a:r>
            <a:r>
              <a:rPr lang="en-US" dirty="0">
                <a:hlinkClick r:id="rId2"/>
              </a:rPr>
              <a:t>https://</a:t>
            </a:r>
            <a:r>
              <a:rPr lang="en-US" dirty="0" smtClean="0">
                <a:hlinkClick r:id="rId2"/>
              </a:rPr>
              <a:t>tinyurl.com/csunatc18-cgi</a:t>
            </a:r>
            <a:r>
              <a:rPr lang="en-US" dirty="0" smtClean="0"/>
              <a:t> </a:t>
            </a:r>
          </a:p>
          <a:p>
            <a:r>
              <a:rPr lang="en-US" dirty="0" smtClean="0"/>
              <a:t> </a:t>
            </a:r>
          </a:p>
          <a:p>
            <a:r>
              <a:rPr lang="en-US" dirty="0" smtClean="0"/>
              <a:t>Questions after the session? Contact us at:</a:t>
            </a:r>
          </a:p>
          <a:p>
            <a:pPr lvl="1"/>
            <a:r>
              <a:rPr lang="en-US" dirty="0" smtClean="0"/>
              <a:t>Jennifer Gauvreau, @jlgauvreau </a:t>
            </a:r>
            <a:br>
              <a:rPr lang="en-US" dirty="0" smtClean="0"/>
            </a:br>
            <a:r>
              <a:rPr lang="en-US" dirty="0" smtClean="0">
                <a:hlinkClick r:id="rId3"/>
              </a:rPr>
              <a:t>jennifer.gauvreau@cgifederal.com</a:t>
            </a:r>
            <a:r>
              <a:rPr lang="en-US" dirty="0" smtClean="0"/>
              <a:t> </a:t>
            </a:r>
          </a:p>
          <a:p>
            <a:pPr lvl="1"/>
            <a:r>
              <a:rPr lang="en-US" dirty="0" smtClean="0"/>
              <a:t>Karen Herndon, @kwherndon</a:t>
            </a:r>
            <a:br>
              <a:rPr lang="en-US" dirty="0" smtClean="0"/>
            </a:br>
            <a:r>
              <a:rPr lang="en-US" dirty="0" smtClean="0">
                <a:hlinkClick r:id="rId4"/>
              </a:rPr>
              <a:t>karen.herndon@cgifederal.com</a:t>
            </a:r>
            <a:r>
              <a:rPr lang="en-US" dirty="0" smtClean="0"/>
              <a:t> </a:t>
            </a:r>
          </a:p>
          <a:p>
            <a:pPr lvl="1"/>
            <a:endParaRPr lang="en-US" dirty="0"/>
          </a:p>
          <a:p>
            <a:r>
              <a:rPr lang="en-US" dirty="0" smtClean="0"/>
              <a:t>Development Credit: Special thanks to CGI developer Sot Kiep for developing all the working demos for this session!</a:t>
            </a:r>
          </a:p>
        </p:txBody>
      </p:sp>
      <p:sp>
        <p:nvSpPr>
          <p:cNvPr id="5" name="Slide Number Placeholder 4"/>
          <p:cNvSpPr>
            <a:spLocks noGrp="1"/>
          </p:cNvSpPr>
          <p:nvPr>
            <p:ph type="sldNum" sz="quarter" idx="12"/>
          </p:nvPr>
        </p:nvSpPr>
        <p:spPr/>
        <p:txBody>
          <a:bodyPr/>
          <a:lstStyle/>
          <a:p>
            <a:fld id="{525A3C56-E491-49B2-93F3-63532DF516BC}" type="slidenum">
              <a:rPr lang="en-US" smtClean="0"/>
              <a:pPr/>
              <a:t>32</a:t>
            </a:fld>
            <a:endParaRPr lang="en-US" dirty="0"/>
          </a:p>
        </p:txBody>
      </p:sp>
    </p:spTree>
    <p:extLst>
      <p:ext uri="{BB962C8B-B14F-4D97-AF65-F5344CB8AC3E}">
        <p14:creationId xmlns:p14="http://schemas.microsoft.com/office/powerpoint/2010/main" val="80992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33</a:t>
            </a:fld>
            <a:endParaRPr lang="en-US" dirty="0"/>
          </a:p>
        </p:txBody>
      </p:sp>
    </p:spTree>
    <p:extLst>
      <p:ext uri="{BB962C8B-B14F-4D97-AF65-F5344CB8AC3E}">
        <p14:creationId xmlns:p14="http://schemas.microsoft.com/office/powerpoint/2010/main" val="861081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34</a:t>
            </a:fld>
            <a:endParaRPr lang="en-US" dirty="0"/>
          </a:p>
        </p:txBody>
      </p:sp>
    </p:spTree>
    <p:extLst>
      <p:ext uri="{BB962C8B-B14F-4D97-AF65-F5344CB8AC3E}">
        <p14:creationId xmlns:p14="http://schemas.microsoft.com/office/powerpoint/2010/main" val="992048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
            </a:r>
            <a:r>
              <a:rPr lang="en-US" dirty="0" smtClean="0"/>
              <a:t>References</a:t>
            </a:r>
            <a:endParaRPr lang="en-US" dirty="0"/>
          </a:p>
        </p:txBody>
      </p:sp>
      <p:sp>
        <p:nvSpPr>
          <p:cNvPr id="6" name="Content Placeholder 5"/>
          <p:cNvSpPr>
            <a:spLocks noGrp="1"/>
          </p:cNvSpPr>
          <p:nvPr>
            <p:ph sz="quarter" idx="17"/>
          </p:nvPr>
        </p:nvSpPr>
        <p:spPr/>
        <p:txBody>
          <a:bodyPr/>
          <a:lstStyle/>
          <a:p>
            <a:pPr lvl="1"/>
            <a:r>
              <a:rPr lang="en-US" dirty="0" smtClean="0"/>
              <a:t>WCAG 2.0 Quick Reference: </a:t>
            </a:r>
            <a:r>
              <a:rPr lang="en-US" dirty="0" smtClean="0">
                <a:hlinkClick r:id="rId3"/>
              </a:rPr>
              <a:t>https://www.w3.org/WAI/WCAG20/quickref/</a:t>
            </a:r>
            <a:r>
              <a:rPr lang="en-US" dirty="0" smtClean="0"/>
              <a:t> </a:t>
            </a:r>
          </a:p>
          <a:p>
            <a:pPr lvl="1"/>
            <a:r>
              <a:rPr lang="en-US" dirty="0" smtClean="0"/>
              <a:t>Accessible Rich Internet Applications (WAI-ARIA) 1.1, W3C Candidate Recommendation 27 October 2016: </a:t>
            </a:r>
            <a:r>
              <a:rPr lang="en-US" dirty="0" smtClean="0"/>
              <a:t/>
            </a:r>
            <a:br>
              <a:rPr lang="en-US" dirty="0" smtClean="0"/>
            </a:br>
            <a:r>
              <a:rPr lang="en-US" dirty="0" smtClean="0">
                <a:hlinkClick r:id="rId4"/>
              </a:rPr>
              <a:t>https</a:t>
            </a:r>
            <a:r>
              <a:rPr lang="en-US" dirty="0" smtClean="0">
                <a:hlinkClick r:id="rId4"/>
              </a:rPr>
              <a:t>://www.w3.org/TR/wai-aria-1.1/</a:t>
            </a:r>
            <a:r>
              <a:rPr lang="en-US" dirty="0" smtClean="0"/>
              <a:t>  </a:t>
            </a:r>
          </a:p>
          <a:p>
            <a:pPr lvl="1"/>
            <a:r>
              <a:rPr lang="en-US" dirty="0" smtClean="0"/>
              <a:t>WAI-ARIA 1.1 Authoring Practices Guide (APG), W3C Working Draft 28 June 2017: </a:t>
            </a:r>
            <a:r>
              <a:rPr lang="en-US" dirty="0" smtClean="0"/>
              <a:t/>
            </a:r>
            <a:br>
              <a:rPr lang="en-US" dirty="0" smtClean="0"/>
            </a:br>
            <a:r>
              <a:rPr lang="en-US" dirty="0" smtClean="0">
                <a:hlinkClick r:id="rId5"/>
              </a:rPr>
              <a:t>https</a:t>
            </a:r>
            <a:r>
              <a:rPr lang="en-US" dirty="0" smtClean="0">
                <a:hlinkClick r:id="rId5"/>
              </a:rPr>
              <a:t>://www.w3.org/TR/wai-aria-practices-1.1/</a:t>
            </a:r>
            <a:r>
              <a:rPr lang="en-US" dirty="0" smtClean="0"/>
              <a:t> </a:t>
            </a:r>
          </a:p>
          <a:p>
            <a:endParaRPr lang="en-US" dirty="0"/>
          </a:p>
        </p:txBody>
      </p:sp>
      <p:sp>
        <p:nvSpPr>
          <p:cNvPr id="5" name="Slide Number Placeholder 4"/>
          <p:cNvSpPr>
            <a:spLocks noGrp="1"/>
          </p:cNvSpPr>
          <p:nvPr>
            <p:ph type="sldNum" sz="quarter" idx="12"/>
          </p:nvPr>
        </p:nvSpPr>
        <p:spPr/>
        <p:txBody>
          <a:bodyPr/>
          <a:lstStyle/>
          <a:p>
            <a:fld id="{525A3C56-E491-49B2-93F3-63532DF516BC}" type="slidenum">
              <a:rPr lang="en-US" smtClean="0"/>
              <a:pPr/>
              <a:t>35</a:t>
            </a:fld>
            <a:endParaRPr lang="en-US" dirty="0"/>
          </a:p>
        </p:txBody>
      </p:sp>
    </p:spTree>
    <p:extLst>
      <p:ext uri="{BB962C8B-B14F-4D97-AF65-F5344CB8AC3E}">
        <p14:creationId xmlns:p14="http://schemas.microsoft.com/office/powerpoint/2010/main" val="2486785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If a </a:t>
            </a:r>
            <a:r>
              <a:rPr lang="en-US" dirty="0" smtClean="0"/>
              <a:t>new developer </a:t>
            </a:r>
            <a:r>
              <a:rPr lang="en-US" dirty="0"/>
              <a:t>has never tried to use anything but a mouse </a:t>
            </a:r>
            <a:r>
              <a:rPr lang="en-US" dirty="0" smtClean="0"/>
              <a:t>and </a:t>
            </a:r>
            <a:r>
              <a:rPr lang="en-US" dirty="0"/>
              <a:t>has never used a screen reader it's really hard to explain how keyboard focus might need to </a:t>
            </a:r>
            <a:r>
              <a:rPr lang="en-US" dirty="0" smtClean="0"/>
              <a:t>work…</a:t>
            </a:r>
            <a:r>
              <a:rPr lang="en-US" dirty="0"/>
              <a:t/>
            </a:r>
            <a:br>
              <a:rPr lang="en-US" dirty="0"/>
            </a:br>
            <a:r>
              <a:rPr lang="en-US" dirty="0"/>
              <a:t>~ Developer </a:t>
            </a:r>
          </a:p>
        </p:txBody>
      </p:sp>
      <p:sp>
        <p:nvSpPr>
          <p:cNvPr id="4" name="Slide Number Placeholder 3"/>
          <p:cNvSpPr>
            <a:spLocks noGrp="1"/>
          </p:cNvSpPr>
          <p:nvPr>
            <p:ph type="sldNum" sz="quarter" idx="12"/>
          </p:nvPr>
        </p:nvSpPr>
        <p:spPr>
          <a:prstGeom prst="rect">
            <a:avLst/>
          </a:prstGeom>
        </p:spPr>
        <p:txBody>
          <a:bodyPr/>
          <a:lstStyle/>
          <a:p>
            <a:fld id="{525A3C56-E491-49B2-93F3-63532DF516BC}" type="slidenum">
              <a:rPr lang="en-US" smtClean="0"/>
              <a:pPr/>
              <a:t>4</a:t>
            </a:fld>
            <a:endParaRPr lang="en-US" dirty="0"/>
          </a:p>
        </p:txBody>
      </p:sp>
    </p:spTree>
    <p:extLst>
      <p:ext uri="{BB962C8B-B14F-4D97-AF65-F5344CB8AC3E}">
        <p14:creationId xmlns:p14="http://schemas.microsoft.com/office/powerpoint/2010/main" val="778594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“When do I need to manage focus?”</a:t>
            </a:r>
            <a:endParaRPr lang="en-US" dirty="0"/>
          </a:p>
        </p:txBody>
      </p:sp>
      <p:sp>
        <p:nvSpPr>
          <p:cNvPr id="7" name="Subtitle 6"/>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a:t>
            </a:fld>
            <a:endParaRPr lang="en-US" dirty="0"/>
          </a:p>
        </p:txBody>
      </p:sp>
    </p:spTree>
    <p:extLst>
      <p:ext uri="{BB962C8B-B14F-4D97-AF65-F5344CB8AC3E}">
        <p14:creationId xmlns:p14="http://schemas.microsoft.com/office/powerpoint/2010/main" val="2958225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Art, Not Science: Crafting the UI “Conversation”</a:t>
            </a:r>
            <a:endParaRPr lang="en-US" dirty="0"/>
          </a:p>
        </p:txBody>
      </p:sp>
      <p:sp>
        <p:nvSpPr>
          <p:cNvPr id="3" name="Content Placeholder 2"/>
          <p:cNvSpPr>
            <a:spLocks noGrp="1"/>
          </p:cNvSpPr>
          <p:nvPr>
            <p:ph sz="quarter" idx="17"/>
          </p:nvPr>
        </p:nvSpPr>
        <p:spPr/>
        <p:txBody>
          <a:bodyPr>
            <a:noAutofit/>
          </a:bodyPr>
          <a:lstStyle/>
          <a:p>
            <a:r>
              <a:rPr lang="en-US" dirty="0" smtClean="0"/>
              <a:t>Generally speaking users don’t expect a system to “steal” their focus (aka their context) and move it without their permission.</a:t>
            </a:r>
          </a:p>
          <a:p>
            <a:pPr lvl="1"/>
            <a:endParaRPr lang="en-US" dirty="0" smtClean="0"/>
          </a:p>
          <a:p>
            <a:r>
              <a:rPr lang="en-US" dirty="0" smtClean="0"/>
              <a:t>At the same time, users do </a:t>
            </a:r>
          </a:p>
          <a:p>
            <a:pPr lvl="1"/>
            <a:r>
              <a:rPr lang="en-US" dirty="0" smtClean="0"/>
              <a:t>Expect the interface to “respond” to their actions and input</a:t>
            </a:r>
          </a:p>
          <a:p>
            <a:pPr lvl="1"/>
            <a:r>
              <a:rPr lang="en-US" dirty="0" smtClean="0"/>
              <a:t>Desire an efficient experience</a:t>
            </a:r>
          </a:p>
          <a:p>
            <a:pPr lvl="1"/>
            <a:endParaRPr lang="en-US" dirty="0" smtClean="0"/>
          </a:p>
          <a:p>
            <a:r>
              <a:rPr lang="en-US" dirty="0" smtClean="0"/>
              <a:t>It’s our responsibility to question if the UI “conversation” we are creating is understandable….</a:t>
            </a:r>
          </a:p>
          <a:p>
            <a:pPr lvl="1"/>
            <a:r>
              <a:rPr lang="en-US" dirty="0" smtClean="0"/>
              <a:t>What is your user’s goal?</a:t>
            </a:r>
          </a:p>
          <a:p>
            <a:pPr lvl="1"/>
            <a:r>
              <a:rPr lang="en-US" dirty="0" smtClean="0"/>
              <a:t>What is your user expecting to happen based on their input method ?</a:t>
            </a:r>
          </a:p>
          <a:p>
            <a:pPr lvl="1"/>
            <a:r>
              <a:rPr lang="en-US" dirty="0" smtClean="0"/>
              <a:t>Is the system’s response predictable given the user’s action or the UI element they interacted with?</a:t>
            </a:r>
          </a:p>
          <a:p>
            <a:pPr lvl="1"/>
            <a:r>
              <a:rPr lang="en-US" dirty="0" smtClean="0"/>
              <a:t>Is the system’s response disruptive to the user’s goal/task?</a:t>
            </a:r>
            <a:endParaRPr lang="en-US" dirty="0"/>
          </a:p>
        </p:txBody>
      </p:sp>
      <p:sp>
        <p:nvSpPr>
          <p:cNvPr id="6" name="Slide Number Placeholder 5"/>
          <p:cNvSpPr>
            <a:spLocks noGrp="1"/>
          </p:cNvSpPr>
          <p:nvPr>
            <p:ph type="sldNum" sz="quarter" idx="12"/>
          </p:nvPr>
        </p:nvSpPr>
        <p:spPr/>
        <p:txBody>
          <a:bodyPr/>
          <a:lstStyle/>
          <a:p>
            <a:fld id="{525A3C56-E491-49B2-93F3-63532DF516BC}" type="slidenum">
              <a:rPr lang="en-US" smtClean="0"/>
              <a:pPr/>
              <a:t>6</a:t>
            </a:fld>
            <a:endParaRPr lang="en-US" dirty="0"/>
          </a:p>
        </p:txBody>
      </p:sp>
    </p:spTree>
    <p:extLst>
      <p:ext uri="{BB962C8B-B14F-4D97-AF65-F5344CB8AC3E}">
        <p14:creationId xmlns:p14="http://schemas.microsoft.com/office/powerpoint/2010/main" val="1073234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the Difference?</a:t>
            </a:r>
            <a:br>
              <a:rPr lang="en-US" dirty="0" smtClean="0"/>
            </a:br>
            <a:r>
              <a:rPr lang="en-US" dirty="0" smtClean="0"/>
              <a:t>Content </a:t>
            </a:r>
            <a:r>
              <a:rPr lang="en-US" dirty="0" smtClean="0"/>
              <a:t>Changes </a:t>
            </a:r>
            <a:r>
              <a:rPr lang="en-US" dirty="0" smtClean="0"/>
              <a:t>Versus</a:t>
            </a:r>
            <a:r>
              <a:rPr lang="en-US" dirty="0" smtClean="0"/>
              <a:t> </a:t>
            </a:r>
            <a:r>
              <a:rPr lang="en-US" dirty="0" smtClean="0"/>
              <a:t>Context Changes</a:t>
            </a:r>
            <a:endParaRPr lang="en-US" dirty="0"/>
          </a:p>
        </p:txBody>
      </p:sp>
      <p:sp>
        <p:nvSpPr>
          <p:cNvPr id="3" name="Content Placeholder 2"/>
          <p:cNvSpPr>
            <a:spLocks noGrp="1"/>
          </p:cNvSpPr>
          <p:nvPr>
            <p:ph sz="quarter" idx="17"/>
          </p:nvPr>
        </p:nvSpPr>
        <p:spPr/>
        <p:txBody>
          <a:bodyPr>
            <a:noAutofit/>
          </a:bodyPr>
          <a:lstStyle/>
          <a:p>
            <a:r>
              <a:rPr lang="en-US" b="1" dirty="0"/>
              <a:t>A </a:t>
            </a:r>
            <a:r>
              <a:rPr lang="en-US" b="1" dirty="0" smtClean="0"/>
              <a:t>change </a:t>
            </a:r>
            <a:r>
              <a:rPr lang="en-US" b="1" dirty="0"/>
              <a:t>of </a:t>
            </a:r>
            <a:r>
              <a:rPr lang="en-US" b="1" dirty="0" smtClean="0"/>
              <a:t>content </a:t>
            </a:r>
            <a:r>
              <a:rPr lang="en-US" b="1" dirty="0"/>
              <a:t>is NOT always a </a:t>
            </a:r>
            <a:r>
              <a:rPr lang="en-US" b="1" dirty="0" smtClean="0"/>
              <a:t>change </a:t>
            </a:r>
            <a:r>
              <a:rPr lang="en-US" b="1" dirty="0"/>
              <a:t>of </a:t>
            </a:r>
            <a:r>
              <a:rPr lang="en-US" b="1" dirty="0" smtClean="0"/>
              <a:t>context</a:t>
            </a:r>
          </a:p>
          <a:p>
            <a:endParaRPr lang="en-US" dirty="0" smtClean="0"/>
          </a:p>
          <a:p>
            <a:r>
              <a:rPr lang="en-US" dirty="0" smtClean="0"/>
              <a:t>When developers use scripting </a:t>
            </a:r>
            <a:r>
              <a:rPr lang="en-US" dirty="0"/>
              <a:t>to change a user’s focus </a:t>
            </a:r>
            <a:r>
              <a:rPr lang="en-US" dirty="0" smtClean="0"/>
              <a:t>this is </a:t>
            </a:r>
            <a:r>
              <a:rPr lang="en-US" dirty="0"/>
              <a:t>a type of “Change of </a:t>
            </a:r>
            <a:r>
              <a:rPr lang="en-US" dirty="0" smtClean="0"/>
              <a:t>Context”</a:t>
            </a:r>
          </a:p>
          <a:p>
            <a:pPr lvl="1"/>
            <a:r>
              <a:rPr lang="en-US" i="1" dirty="0" smtClean="0"/>
              <a:t>Changes </a:t>
            </a:r>
            <a:r>
              <a:rPr lang="en-US" i="1" dirty="0"/>
              <a:t>of </a:t>
            </a:r>
            <a:r>
              <a:rPr lang="en-US" b="1" i="1" dirty="0"/>
              <a:t>context</a:t>
            </a:r>
            <a:r>
              <a:rPr lang="en-US" i="1" dirty="0"/>
              <a:t> are major changes in the content of the Web page that, if made without user awareness, can disorient users who are not able to view the entire page </a:t>
            </a:r>
            <a:r>
              <a:rPr lang="en-US" i="1" dirty="0" smtClean="0"/>
              <a:t>simultaneously</a:t>
            </a:r>
            <a:br>
              <a:rPr lang="en-US" i="1" dirty="0" smtClean="0"/>
            </a:br>
            <a:r>
              <a:rPr lang="en-US" sz="1600" dirty="0" smtClean="0"/>
              <a:t>Source</a:t>
            </a:r>
            <a:r>
              <a:rPr lang="en-US" sz="1600" dirty="0"/>
              <a:t>: WCAG 2.0 Glossary (Normative): </a:t>
            </a:r>
            <a:r>
              <a:rPr lang="en-US" sz="1600" dirty="0">
                <a:hlinkClick r:id="rId3"/>
              </a:rPr>
              <a:t>https://www.w3.org/TR/WCAG20/#glossary</a:t>
            </a:r>
            <a:endParaRPr lang="en-US" sz="1600" dirty="0"/>
          </a:p>
          <a:p>
            <a:endParaRPr lang="en-US" sz="1600" b="1" dirty="0"/>
          </a:p>
          <a:p>
            <a:r>
              <a:rPr lang="en-US" dirty="0" smtClean="0"/>
              <a:t>However, there are types of dynamic content changes that do NOT need to change the user’s context…</a:t>
            </a:r>
            <a:endParaRPr lang="en-US" dirty="0"/>
          </a:p>
          <a:p>
            <a:pPr lvl="1"/>
            <a:r>
              <a:rPr lang="en-US" dirty="0"/>
              <a:t>“Traditional” HTML navigation </a:t>
            </a:r>
            <a:r>
              <a:rPr lang="en-US" dirty="0" smtClean="0"/>
              <a:t>menu</a:t>
            </a:r>
          </a:p>
          <a:p>
            <a:pPr lvl="1"/>
            <a:r>
              <a:rPr lang="en-US" dirty="0" smtClean="0"/>
              <a:t>WAI-ARIA Tooltip widget</a:t>
            </a:r>
          </a:p>
          <a:p>
            <a:pPr lvl="1"/>
            <a:r>
              <a:rPr lang="en-US" dirty="0" smtClean="0"/>
              <a:t>WAI-ARIA Accordion or Show/Hide widget</a:t>
            </a:r>
            <a:endParaRPr lang="en-US" dirty="0"/>
          </a:p>
          <a:p>
            <a:pPr lvl="1"/>
            <a:r>
              <a:rPr lang="en-US" dirty="0" smtClean="0"/>
              <a:t>WAI-ARIA Tabs</a:t>
            </a:r>
          </a:p>
        </p:txBody>
      </p:sp>
      <p:sp>
        <p:nvSpPr>
          <p:cNvPr id="4" name="Slide Number Placeholder 3"/>
          <p:cNvSpPr>
            <a:spLocks noGrp="1"/>
          </p:cNvSpPr>
          <p:nvPr>
            <p:ph type="sldNum" sz="quarter" idx="12"/>
          </p:nvPr>
        </p:nvSpPr>
        <p:spPr/>
        <p:txBody>
          <a:bodyPr/>
          <a:lstStyle/>
          <a:p>
            <a:fld id="{525A3C56-E491-49B2-93F3-63532DF516BC}" type="slidenum">
              <a:rPr lang="en-US" smtClean="0"/>
              <a:pPr/>
              <a:t>7</a:t>
            </a:fld>
            <a:endParaRPr lang="en-US" dirty="0"/>
          </a:p>
        </p:txBody>
      </p:sp>
    </p:spTree>
    <p:extLst>
      <p:ext uri="{BB962C8B-B14F-4D97-AF65-F5344CB8AC3E}">
        <p14:creationId xmlns:p14="http://schemas.microsoft.com/office/powerpoint/2010/main" val="1436590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5A3C56-E491-49B2-93F3-63532DF516BC}" type="slidenum">
              <a:rPr lang="en-US" smtClean="0"/>
              <a:pPr/>
              <a:t>8</a:t>
            </a:fld>
            <a:endParaRPr lang="en-US" dirty="0"/>
          </a:p>
        </p:txBody>
      </p:sp>
      <p:sp>
        <p:nvSpPr>
          <p:cNvPr id="7" name="Title 6"/>
          <p:cNvSpPr>
            <a:spLocks noGrp="1"/>
          </p:cNvSpPr>
          <p:nvPr>
            <p:ph type="title"/>
          </p:nvPr>
        </p:nvSpPr>
        <p:spPr/>
        <p:txBody>
          <a:bodyPr/>
          <a:lstStyle/>
          <a:p>
            <a:r>
              <a:rPr lang="en-US" dirty="0" smtClean="0"/>
              <a:t>Relevant WCAG 2.0 Success Criteria (SC)</a:t>
            </a:r>
            <a:endParaRPr lang="en-US" dirty="0"/>
          </a:p>
        </p:txBody>
      </p:sp>
      <p:sp>
        <p:nvSpPr>
          <p:cNvPr id="8" name="Content Placeholder 7"/>
          <p:cNvSpPr>
            <a:spLocks noGrp="1"/>
          </p:cNvSpPr>
          <p:nvPr>
            <p:ph sz="quarter" idx="17"/>
          </p:nvPr>
        </p:nvSpPr>
        <p:spPr/>
        <p:txBody>
          <a:bodyPr/>
          <a:lstStyle/>
          <a:p>
            <a:r>
              <a:rPr lang="en-US" b="1" dirty="0" smtClean="0"/>
              <a:t>What to DO for Focus is in…</a:t>
            </a:r>
          </a:p>
          <a:p>
            <a:pPr lvl="1"/>
            <a:r>
              <a:rPr lang="en-US" dirty="0" smtClean="0"/>
              <a:t>Principle 2 Operable</a:t>
            </a:r>
          </a:p>
          <a:p>
            <a:pPr lvl="2"/>
            <a:r>
              <a:rPr lang="en-US" dirty="0" smtClean="0"/>
              <a:t>Guideline 2.1 Keyboard Accessible</a:t>
            </a:r>
          </a:p>
          <a:p>
            <a:pPr lvl="3"/>
            <a:r>
              <a:rPr lang="en-US" dirty="0" smtClean="0"/>
              <a:t>SC 2.1.1 Keyboard (Level A)</a:t>
            </a:r>
          </a:p>
          <a:p>
            <a:pPr lvl="2"/>
            <a:r>
              <a:rPr lang="en-US" dirty="0" smtClean="0"/>
              <a:t>Guideline 2.4 Navigable</a:t>
            </a:r>
          </a:p>
          <a:p>
            <a:pPr lvl="3"/>
            <a:r>
              <a:rPr lang="en-US" dirty="0" smtClean="0"/>
              <a:t>SC 2.4.3 Focus Order (Level A)</a:t>
            </a:r>
          </a:p>
          <a:p>
            <a:pPr lvl="3"/>
            <a:r>
              <a:rPr lang="en-US" dirty="0" smtClean="0"/>
              <a:t>SC 2.4.7 Focus Visible (Level AA)</a:t>
            </a:r>
          </a:p>
        </p:txBody>
      </p:sp>
      <p:sp>
        <p:nvSpPr>
          <p:cNvPr id="15" name="Content Placeholder 14"/>
          <p:cNvSpPr>
            <a:spLocks noGrp="1"/>
          </p:cNvSpPr>
          <p:nvPr>
            <p:ph sz="quarter" idx="23"/>
          </p:nvPr>
        </p:nvSpPr>
        <p:spPr/>
        <p:txBody>
          <a:bodyPr/>
          <a:lstStyle/>
          <a:p>
            <a:r>
              <a:rPr lang="en-US" b="1" dirty="0" smtClean="0"/>
              <a:t>What to AVOID for Context Changes is in…</a:t>
            </a:r>
          </a:p>
          <a:p>
            <a:pPr lvl="1"/>
            <a:r>
              <a:rPr lang="en-US" dirty="0"/>
              <a:t>Principle 3 Understandable</a:t>
            </a:r>
          </a:p>
          <a:p>
            <a:pPr lvl="2"/>
            <a:r>
              <a:rPr lang="en-US" dirty="0"/>
              <a:t>Guideline 3.2 Predictable</a:t>
            </a:r>
          </a:p>
          <a:p>
            <a:pPr lvl="3"/>
            <a:r>
              <a:rPr lang="en-US" dirty="0"/>
              <a:t>SC 3.2.1 On Focus (Level A)</a:t>
            </a:r>
          </a:p>
          <a:p>
            <a:pPr lvl="3"/>
            <a:r>
              <a:rPr lang="en-US" dirty="0"/>
              <a:t>SC 3.2.2 On Input (Level A</a:t>
            </a:r>
            <a:r>
              <a:rPr lang="en-US" dirty="0" smtClean="0"/>
              <a:t>)</a:t>
            </a:r>
          </a:p>
          <a:p>
            <a:endParaRPr lang="en-US" dirty="0"/>
          </a:p>
          <a:p>
            <a:r>
              <a:rPr lang="en-US" dirty="0" smtClean="0"/>
              <a:t>We get the most questions about Focus Order, On Focus and On Input so let’s have quick refresher…</a:t>
            </a:r>
          </a:p>
          <a:p>
            <a:pPr marL="0" lvl="1" indent="0">
              <a:buNone/>
            </a:pPr>
            <a:endParaRPr lang="en-US" dirty="0"/>
          </a:p>
        </p:txBody>
      </p:sp>
    </p:spTree>
    <p:extLst>
      <p:ext uri="{BB962C8B-B14F-4D97-AF65-F5344CB8AC3E}">
        <p14:creationId xmlns:p14="http://schemas.microsoft.com/office/powerpoint/2010/main" val="2474509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Refresher: SC 2.4.3 Focus Order</a:t>
            </a:r>
            <a:endParaRPr lang="en-US" dirty="0"/>
          </a:p>
        </p:txBody>
      </p:sp>
      <p:sp>
        <p:nvSpPr>
          <p:cNvPr id="7" name="Content Placeholder 6"/>
          <p:cNvSpPr>
            <a:spLocks noGrp="1"/>
          </p:cNvSpPr>
          <p:nvPr>
            <p:ph sz="quarter" idx="17"/>
          </p:nvPr>
        </p:nvSpPr>
        <p:spPr/>
        <p:txBody>
          <a:bodyPr>
            <a:normAutofit/>
          </a:bodyPr>
          <a:lstStyle/>
          <a:p>
            <a:r>
              <a:rPr lang="en-US" dirty="0" smtClean="0"/>
              <a:t>“</a:t>
            </a:r>
            <a:r>
              <a:rPr lang="en-US" dirty="0"/>
              <a:t>If a Web page can be navigated sequentially and the navigation sequences affect meaning or operation, </a:t>
            </a:r>
            <a:r>
              <a:rPr lang="en-US" b="1" dirty="0"/>
              <a:t>focusable components receive focus in an order that preserves meaning and operability</a:t>
            </a:r>
            <a:r>
              <a:rPr lang="en-US" dirty="0"/>
              <a:t>.</a:t>
            </a:r>
            <a:r>
              <a:rPr lang="en-US" dirty="0" smtClean="0"/>
              <a:t>”</a:t>
            </a:r>
          </a:p>
          <a:p>
            <a:endParaRPr lang="en-US" b="1" dirty="0" smtClean="0"/>
          </a:p>
          <a:p>
            <a:r>
              <a:rPr lang="en-US" b="1" dirty="0" smtClean="0"/>
              <a:t>Translation</a:t>
            </a:r>
            <a:r>
              <a:rPr lang="en-US" b="1" dirty="0"/>
              <a:t>: </a:t>
            </a:r>
            <a:endParaRPr lang="en-US" b="1" dirty="0" smtClean="0"/>
          </a:p>
          <a:p>
            <a:pPr lvl="1"/>
            <a:r>
              <a:rPr lang="en-US" dirty="0" smtClean="0"/>
              <a:t>Focus </a:t>
            </a:r>
            <a:r>
              <a:rPr lang="en-US" dirty="0"/>
              <a:t>order </a:t>
            </a:r>
            <a:r>
              <a:rPr lang="en-US" dirty="0" smtClean="0"/>
              <a:t>should make </a:t>
            </a:r>
            <a:r>
              <a:rPr lang="en-US" dirty="0"/>
              <a:t>sense to </a:t>
            </a:r>
            <a:r>
              <a:rPr lang="en-US" dirty="0" smtClean="0"/>
              <a:t>all users.</a:t>
            </a:r>
          </a:p>
          <a:p>
            <a:pPr lvl="1"/>
            <a:r>
              <a:rPr lang="en-US" dirty="0" smtClean="0"/>
              <a:t>Don’t disrupt the user unnecessarily </a:t>
            </a:r>
          </a:p>
          <a:p>
            <a:pPr lvl="1"/>
            <a:r>
              <a:rPr lang="en-US" dirty="0" smtClean="0"/>
              <a:t>Focus </a:t>
            </a:r>
            <a:r>
              <a:rPr lang="en-US" dirty="0"/>
              <a:t>should NOT appear to get lost/disappear or randomly jump around</a:t>
            </a:r>
            <a:r>
              <a:rPr lang="en-US" dirty="0" smtClean="0"/>
              <a:t>.</a:t>
            </a:r>
          </a:p>
        </p:txBody>
      </p:sp>
      <p:sp>
        <p:nvSpPr>
          <p:cNvPr id="2" name="Slide Number Placeholder 1"/>
          <p:cNvSpPr>
            <a:spLocks noGrp="1"/>
          </p:cNvSpPr>
          <p:nvPr>
            <p:ph type="sldNum" sz="quarter" idx="12"/>
          </p:nvPr>
        </p:nvSpPr>
        <p:spPr/>
        <p:txBody>
          <a:bodyPr/>
          <a:lstStyle/>
          <a:p>
            <a:fld id="{525A3C56-E491-49B2-93F3-63532DF516BC}" type="slidenum">
              <a:rPr lang="en-US" smtClean="0"/>
              <a:pPr/>
              <a:t>9</a:t>
            </a:fld>
            <a:endParaRPr lang="en-US" dirty="0"/>
          </a:p>
        </p:txBody>
      </p:sp>
    </p:spTree>
    <p:extLst>
      <p:ext uri="{BB962C8B-B14F-4D97-AF65-F5344CB8AC3E}">
        <p14:creationId xmlns:p14="http://schemas.microsoft.com/office/powerpoint/2010/main" val="2404905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GI Beet">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1_CGI Beet">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1E3E6188B3313449C33A3A2A3F6EA91" ma:contentTypeVersion="3" ma:contentTypeDescription="Create a new document." ma:contentTypeScope="" ma:versionID="316c31784620b8421378bcdaba1f3d7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A372359-3528-4A90-9F26-84042E66ACA6}">
  <ds:schemaRefs>
    <ds:schemaRef ds:uri="http://schemas.microsoft.com/sharepoint/v3/contenttype/forms"/>
  </ds:schemaRefs>
</ds:datastoreItem>
</file>

<file path=customXml/itemProps2.xml><?xml version="1.0" encoding="utf-8"?>
<ds:datastoreItem xmlns:ds="http://schemas.openxmlformats.org/officeDocument/2006/customXml" ds:itemID="{F78F9B6C-DCEA-4A3D-A90F-97B79DF1DAAF}">
  <ds:schemaRefs>
    <ds:schemaRef ds:uri="http://schemas.openxmlformats.org/package/2006/metadata/core-properties"/>
    <ds:schemaRef ds:uri="http://schemas.microsoft.com/office/2006/metadata/properties"/>
    <ds:schemaRef ds:uri="http://schemas.microsoft.com/office/2006/documentManagement/types"/>
    <ds:schemaRef ds:uri="http://www.w3.org/XML/1998/namespace"/>
    <ds:schemaRef ds:uri="http://purl.org/dc/elements/1.1/"/>
    <ds:schemaRef ds:uri="http://purl.org/dc/terms/"/>
    <ds:schemaRef ds:uri="http://purl.org/dc/dcmitype/"/>
  </ds:schemaRefs>
</ds:datastoreItem>
</file>

<file path=customXml/itemProps3.xml><?xml version="1.0" encoding="utf-8"?>
<ds:datastoreItem xmlns:ds="http://schemas.openxmlformats.org/officeDocument/2006/customXml" ds:itemID="{D1B43FB1-A137-43EB-B164-52125FA0D57D}">
  <ds:schemaRefs>
    <ds:schemaRef ds:uri="http://schemas.microsoft.com/office/2006/metadata/longProperties"/>
  </ds:schemaRefs>
</ds:datastoreItem>
</file>

<file path=customXml/itemProps4.xml><?xml version="1.0" encoding="utf-8"?>
<ds:datastoreItem xmlns:ds="http://schemas.openxmlformats.org/officeDocument/2006/customXml" ds:itemID="{E6571464-7804-4037-BDE1-0A76FB75FB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CGI Onscreen Template - Beet_EN</Template>
  <TotalTime>44853</TotalTime>
  <Words>3973</Words>
  <Application>Microsoft Office PowerPoint</Application>
  <PresentationFormat>On-screen Show (4:3)</PresentationFormat>
  <Paragraphs>403</Paragraphs>
  <Slides>35</Slides>
  <Notes>31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35</vt:i4>
      </vt:variant>
    </vt:vector>
  </HeadingPairs>
  <TitlesOfParts>
    <vt:vector size="40" baseType="lpstr">
      <vt:lpstr>Arial</vt:lpstr>
      <vt:lpstr>Verdana</vt:lpstr>
      <vt:lpstr>Wingdings</vt:lpstr>
      <vt:lpstr>CGI Beet</vt:lpstr>
      <vt:lpstr>1_CGI Beet</vt:lpstr>
      <vt:lpstr>When Focus Matters: Designing for Changes in Content versus Context</vt:lpstr>
      <vt:lpstr>A Little Bit About Us…</vt:lpstr>
      <vt:lpstr>Session Abstract &amp; Objectives</vt:lpstr>
      <vt:lpstr>If a new developer has never tried to use anything but a mouse and has never used a screen reader it's really hard to explain how keyboard focus might need to work… ~ Developer </vt:lpstr>
      <vt:lpstr>“When do I need to manage focus?”</vt:lpstr>
      <vt:lpstr>Art, Not Science: Crafting the UI “Conversation”</vt:lpstr>
      <vt:lpstr>What’s the Difference? Content Changes Versus Context Changes</vt:lpstr>
      <vt:lpstr>Relevant WCAG 2.0 Success Criteria (SC)</vt:lpstr>
      <vt:lpstr>Refresher: SC 2.4.3 Focus Order</vt:lpstr>
      <vt:lpstr>Refresher: SC 3.2.1 On Focus</vt:lpstr>
      <vt:lpstr>Refresher: SC 3.2.2 On Input</vt:lpstr>
      <vt:lpstr>So, What Does “On Input” Really Require?</vt:lpstr>
      <vt:lpstr>Quick Knowledge Check: “Name the Change”</vt:lpstr>
      <vt:lpstr>Scenario 1: Mobile “Menu”</vt:lpstr>
      <vt:lpstr>Scenario 2: Show/Hide Sections</vt:lpstr>
      <vt:lpstr>Lessons Learned</vt:lpstr>
      <vt:lpstr>Pattern: Dependent HTML 5 &lt;select&gt; Elements</vt:lpstr>
      <vt:lpstr>Methods for Operating Drop-Down Lists</vt:lpstr>
      <vt:lpstr>Drop-Down Lists Demonstration</vt:lpstr>
      <vt:lpstr>Summary: Operation Methods/Browser Behavior</vt:lpstr>
      <vt:lpstr>Lessons Learned for Future Design Reviews</vt:lpstr>
      <vt:lpstr>Designing for User Interactions</vt:lpstr>
      <vt:lpstr>Designing an Effective User Interface is like Having a Good Conversation </vt:lpstr>
      <vt:lpstr>How to Document “UI Conversations”</vt:lpstr>
      <vt:lpstr>Predictable Input / Output Patterns</vt:lpstr>
      <vt:lpstr>“Focus Management” for User-Initiated Actions</vt:lpstr>
      <vt:lpstr>“Focus Management” for Data Entry</vt:lpstr>
      <vt:lpstr>ARIA 1.1 Design Patterns to Support Notification of Content Changes WITHOUT Moving Focus</vt:lpstr>
      <vt:lpstr>Looking to the Future</vt:lpstr>
      <vt:lpstr>Understanding Draft SC 3.2.6 Status Changes</vt:lpstr>
      <vt:lpstr>Stick Around...</vt:lpstr>
      <vt:lpstr>Administrative Wrap-Up</vt:lpstr>
      <vt:lpstr>Questions?</vt:lpstr>
      <vt:lpstr>References</vt:lpstr>
      <vt:lpstr>Useful References</vt:lpstr>
    </vt:vector>
  </TitlesOfParts>
  <Company>CGI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Focus Matters: Designing for Changes in Content versus Context</dc:title>
  <dc:subject/>
  <dc:creator>Jennifer.Gauvreau@cgifederal.com;Karen.Herndon@cgifederal.com</dc:creator>
  <cp:keywords>CSUNATC18, Keyboard, Focus, Dynamic Content</cp:keywords>
  <dc:description/>
  <cp:lastModifiedBy>Gauvreau, Jennifer</cp:lastModifiedBy>
  <cp:revision>759</cp:revision>
  <cp:lastPrinted>2017-01-31T16:28:24Z</cp:lastPrinted>
  <dcterms:created xsi:type="dcterms:W3CDTF">2012-12-22T14:27:28Z</dcterms:created>
  <dcterms:modified xsi:type="dcterms:W3CDTF">2018-03-22T20:44:08Z</dcterms:modified>
  <cp:category>Accessibility</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0x01010061E3E6188B3313449C33A3A2A3F6EA91</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Sector">
    <vt:lpwstr/>
  </property>
  <property fmtid="{D5CDD505-2E9C-101B-9397-08002B2CF9AE}" pid="10" name="Organisation">
    <vt:lpwstr/>
  </property>
  <property fmtid="{D5CDD505-2E9C-101B-9397-08002B2CF9AE}" pid="11" name="Business_x0020_theme">
    <vt:lpwstr/>
  </property>
  <property fmtid="{D5CDD505-2E9C-101B-9397-08002B2CF9AE}" pid="12" name="Business theme">
    <vt:lpwstr/>
  </property>
</Properties>
</file>