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83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6BA2-2CF2-4F63-81BA-536334E269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6AA-B647-4BFC-B4B8-8F191C48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6BA2-2CF2-4F63-81BA-536334E269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6AA-B647-4BFC-B4B8-8F191C48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7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6BA2-2CF2-4F63-81BA-536334E269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6AA-B647-4BFC-B4B8-8F191C48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42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6BA2-2CF2-4F63-81BA-536334E269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6AA-B647-4BFC-B4B8-8F191C48AA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627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6BA2-2CF2-4F63-81BA-536334E269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6AA-B647-4BFC-B4B8-8F191C48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57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6BA2-2CF2-4F63-81BA-536334E269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6AA-B647-4BFC-B4B8-8F191C48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8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6BA2-2CF2-4F63-81BA-536334E269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6AA-B647-4BFC-B4B8-8F191C48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42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6BA2-2CF2-4F63-81BA-536334E269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6AA-B647-4BFC-B4B8-8F191C48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77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6BA2-2CF2-4F63-81BA-536334E269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6AA-B647-4BFC-B4B8-8F191C48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0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6BA2-2CF2-4F63-81BA-536334E269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6AA-B647-4BFC-B4B8-8F191C48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3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6BA2-2CF2-4F63-81BA-536334E269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6AA-B647-4BFC-B4B8-8F191C48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6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6BA2-2CF2-4F63-81BA-536334E269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6AA-B647-4BFC-B4B8-8F191C48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5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6BA2-2CF2-4F63-81BA-536334E269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6AA-B647-4BFC-B4B8-8F191C48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5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6BA2-2CF2-4F63-81BA-536334E269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6AA-B647-4BFC-B4B8-8F191C48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2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6BA2-2CF2-4F63-81BA-536334E269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6AA-B647-4BFC-B4B8-8F191C48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6BA2-2CF2-4F63-81BA-536334E269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6AA-B647-4BFC-B4B8-8F191C48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6BA2-2CF2-4F63-81BA-536334E269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6AA-B647-4BFC-B4B8-8F191C48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0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5A6BA2-2CF2-4F63-81BA-536334E269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0DD36AA-B647-4BFC-B4B8-8F191C48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73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9304-D177-6E76-A15A-7B4C83D0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CA441-605F-DEBC-7634-EB4920CA5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0</a:t>
            </a:r>
          </a:p>
          <a:p>
            <a:r>
              <a:rPr lang="en-US" dirty="0" err="1"/>
              <a:t>M.Jamaluddin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01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9936-9574-E8E7-F00B-103EFB73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18B8-9BC4-68B9-811B-80BF3EB98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Independent Variables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 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The Dependent variable that was required to be predicted was whether the Customer exited or not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705B54-30AD-2B49-D4AD-1707B537E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440" y="2061847"/>
            <a:ext cx="751038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>
                <a:latin typeface="Arial" panose="020B0604020202020204" pitchFamily="34" charset="0"/>
              </a:rPr>
              <a:t>CreditScore</a:t>
            </a:r>
            <a:r>
              <a:rPr lang="en-US" altLang="en-US" dirty="0">
                <a:latin typeface="Arial" panose="020B0604020202020204" pitchFamily="34" charset="0"/>
              </a:rPr>
              <a:t>: Credit score of the customer.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Geography: Customer's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Gender: Customer's gender.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Age: Customer's 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Tenure: Number of years the customer has been with the bank.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Balance: Customer's account 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>
                <a:latin typeface="Arial" panose="020B0604020202020204" pitchFamily="34" charset="0"/>
              </a:rPr>
              <a:t>NumOfProducts</a:t>
            </a:r>
            <a:r>
              <a:rPr lang="en-US" altLang="en-US" dirty="0">
                <a:latin typeface="Arial" panose="020B0604020202020204" pitchFamily="34" charset="0"/>
              </a:rPr>
              <a:t>: Number of products the customer has with the bank.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IsActiveHasCrCard</a:t>
            </a:r>
            <a:r>
              <a:rPr lang="en-US" altLang="en-US" dirty="0">
                <a:latin typeface="Arial" panose="020B0604020202020204" pitchFamily="34" charset="0"/>
              </a:rPr>
              <a:t>: Whether the customer has a credit card.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Member: Whether the customer is an active member.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>
                <a:latin typeface="Arial" panose="020B0604020202020204" pitchFamily="34" charset="0"/>
              </a:rPr>
              <a:t>EstimatedSalary</a:t>
            </a:r>
            <a:r>
              <a:rPr lang="en-US" altLang="en-US" dirty="0">
                <a:latin typeface="Arial" panose="020B0604020202020204" pitchFamily="34" charset="0"/>
              </a:rPr>
              <a:t>: Customer's estimated salary. </a:t>
            </a:r>
          </a:p>
        </p:txBody>
      </p:sp>
    </p:spTree>
    <p:extLst>
      <p:ext uri="{BB962C8B-B14F-4D97-AF65-F5344CB8AC3E}">
        <p14:creationId xmlns:p14="http://schemas.microsoft.com/office/powerpoint/2010/main" val="140281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7C0A8-0FAD-1B9D-6815-0625042D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5DF7AB-2096-121E-BA8F-0A034E5FF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5400" y="1938813"/>
            <a:ext cx="6245225" cy="2980374"/>
          </a:xfrm>
        </p:spPr>
      </p:pic>
    </p:spTree>
    <p:extLst>
      <p:ext uri="{BB962C8B-B14F-4D97-AF65-F5344CB8AC3E}">
        <p14:creationId xmlns:p14="http://schemas.microsoft.com/office/powerpoint/2010/main" val="256403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E208-1172-FC80-0014-BC7700DE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B1BCA-AF08-774A-0734-2C0907B2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b="1" dirty="0"/>
              <a:t>TensorFlow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open-source machine learning framework developed by Google, designed for efficient handling of large datasets and complex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tools for visualization (</a:t>
            </a:r>
            <a:r>
              <a:rPr lang="en-US" dirty="0" err="1"/>
              <a:t>TensorBoard</a:t>
            </a:r>
            <a:r>
              <a:rPr lang="en-US" dirty="0"/>
              <a:t>), deployment (TensorFlow Serving), and mobile support (TensorFlow Lite).</a:t>
            </a:r>
          </a:p>
          <a:p>
            <a:r>
              <a:rPr lang="en-US" b="1" dirty="0" err="1"/>
              <a:t>Keras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high-level neural networks API in Python that simplifies the creation and training of deep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Integrated with TensorFlow, offering an easy-to-use interface while leveraging TensorFlow's capabilities.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0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7D94-54ED-EF1B-3174-F50F3667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600"/>
              <a:t>Creating and compiling the layers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BBB101-6BDD-3929-153F-0BA3CF1ED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input layer dimensions are defined in the first layer</a:t>
            </a:r>
          </a:p>
          <a:p>
            <a:r>
              <a:rPr lang="en-US" sz="1600" dirty="0"/>
              <a:t>Then two hidden layers are created with the Rectifier activation function</a:t>
            </a:r>
          </a:p>
          <a:p>
            <a:r>
              <a:rPr lang="en-US" sz="1600" dirty="0"/>
              <a:t>The output layer has the sigmoid function because the output has two classes and is not continuous</a:t>
            </a:r>
          </a:p>
          <a:p>
            <a:pPr marL="36900" indent="0">
              <a:buNone/>
            </a:pP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22D114-11B7-46ED-94A9-18DC1C977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74AC5-7650-2466-B2DC-B03CB182B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42" b="1"/>
          <a:stretch/>
        </p:blipFill>
        <p:spPr>
          <a:xfrm>
            <a:off x="4462855" y="904256"/>
            <a:ext cx="7473205" cy="504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7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D9A99-9684-C389-D43A-40A24CD5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Model Training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199DAF-59ED-FE6C-BD1A-478D38AE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pPr>
              <a:buClr>
                <a:srgbClr val="6BC99A"/>
              </a:buClr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Model was trained for 100 Epochs </a:t>
            </a:r>
          </a:p>
          <a:p>
            <a:pPr>
              <a:buClr>
                <a:srgbClr val="6BC99A"/>
              </a:buClr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Binary cross Entropy function was used as the loss function as the output was binary</a:t>
            </a:r>
          </a:p>
          <a:p>
            <a:pPr marL="36900" indent="0">
              <a:buClr>
                <a:srgbClr val="6BC99A"/>
              </a:buClr>
              <a:buNone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41A14-FF16-AC74-2F42-B22E616C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124" y="949353"/>
            <a:ext cx="533429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06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A213-0D5C-D718-5F34-495AF0D3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Results Obtained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A7616B-D931-CED9-C1EA-FB7B5191A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4290E5"/>
              </a:buClr>
            </a:pPr>
            <a:r>
              <a:rPr lang="en-US" dirty="0"/>
              <a:t>An accuracy of 83.49% was achieved after training the whole model</a:t>
            </a:r>
          </a:p>
          <a:p>
            <a:pPr>
              <a:buClr>
                <a:srgbClr val="4290E5"/>
              </a:buClr>
            </a:pPr>
            <a:r>
              <a:rPr lang="en-US" dirty="0"/>
              <a:t>The confusion matrix shows that there were 1681 correct predictions and 319 incorrect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7F8AD9-1D48-FBC8-7062-AAEA87B6F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2952377"/>
            <a:ext cx="8879332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7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12A1EC1E-80BC-05F3-8B46-06584E7A9E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4" r="27649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2307A7-70B4-07F4-C0E3-F1F78AEF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73" y="609599"/>
            <a:ext cx="7258852" cy="313112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200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0A82-276F-EA78-D6F1-013B06F7728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0001839" y="7937368"/>
            <a:ext cx="1302250" cy="61322"/>
          </a:xfrm>
        </p:spPr>
        <p:txBody>
          <a:bodyPr anchor="t">
            <a:normAutofit fontScale="25000" lnSpcReduction="20000"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0922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C64F-74B1-78D9-2E9F-F7225968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EEE3-AF6A-5838-FD43-75387F14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 Convolutional Neural Network (CNN) is a deep learning model primarily used for processing structured grid data like images.</a:t>
            </a:r>
          </a:p>
          <a:p>
            <a:pPr marL="36900" indent="0">
              <a:buNone/>
            </a:pPr>
            <a:r>
              <a:rPr lang="en-US" dirty="0"/>
              <a:t>Key Components:</a:t>
            </a:r>
          </a:p>
          <a:p>
            <a:r>
              <a:rPr lang="en-US" dirty="0"/>
              <a:t>Convolutional Layers: Apply filters to input data to detect features.</a:t>
            </a:r>
          </a:p>
          <a:p>
            <a:r>
              <a:rPr lang="en-US" dirty="0"/>
              <a:t>Pooling Layers: </a:t>
            </a:r>
            <a:r>
              <a:rPr lang="en-US" dirty="0" err="1"/>
              <a:t>Downsample</a:t>
            </a:r>
            <a:r>
              <a:rPr lang="en-US" dirty="0"/>
              <a:t> data to reduce dimensionality and computation.</a:t>
            </a:r>
          </a:p>
          <a:p>
            <a:r>
              <a:rPr lang="en-US" dirty="0"/>
              <a:t>Fully Connected Layers: Combine features to classify or predict outcomes.</a:t>
            </a:r>
          </a:p>
        </p:txBody>
      </p:sp>
    </p:spTree>
    <p:extLst>
      <p:ext uri="{BB962C8B-B14F-4D97-AF65-F5344CB8AC3E}">
        <p14:creationId xmlns:p14="http://schemas.microsoft.com/office/powerpoint/2010/main" val="344126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17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B4411-7ABD-E775-7EEA-673D3C67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 Simple CNN Model</a:t>
            </a:r>
          </a:p>
        </p:txBody>
      </p:sp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216277EA-6297-5211-1B95-59A193A3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Feature Extraction Part does all the image processing required for the model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And the classification part is basically a simple ANN that classifies the images</a:t>
            </a:r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Basic CNN Architecture: Explaining 5 Layers of Convolutional Neural Network  | upGrad blog">
            <a:extLst>
              <a:ext uri="{FF2B5EF4-FFF2-40B4-BE49-F238E27FC236}">
                <a16:creationId xmlns:a16="http://schemas.microsoft.com/office/drawing/2014/main" id="{686E3C60-535D-59C3-BBE9-EF798848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6165" y="1732449"/>
            <a:ext cx="6571207" cy="324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944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7214-6DAC-47B9-4680-9A58C4BE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 </a:t>
            </a:r>
            <a:r>
              <a:rPr lang="en-US"/>
              <a:t>and Pooling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2583-E0EB-00D0-3AF4-1E4ABC99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dirty="0"/>
              <a:t>Convolution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A process where a filter (kernel) is applied to input data (such as an image) to extract important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</a:t>
            </a:r>
            <a:r>
              <a:rPr lang="en-US" dirty="0"/>
              <a:t>: Detects patterns like edges, textures, and shapes by sliding the filter over the input and computing dot products.</a:t>
            </a:r>
          </a:p>
          <a:p>
            <a:r>
              <a:rPr lang="en-US" b="1" dirty="0"/>
              <a:t>Pooling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dirty="0" err="1"/>
              <a:t>downsampling</a:t>
            </a:r>
            <a:r>
              <a:rPr lang="en-US" dirty="0"/>
              <a:t> operation that reduces the dimensionality of the data while retaining important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Max Pooling</a:t>
            </a:r>
            <a:r>
              <a:rPr lang="en-US" dirty="0"/>
              <a:t>: Takes the maximum value from each region of the input.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Average Pooling</a:t>
            </a:r>
            <a:r>
              <a:rPr lang="en-US" dirty="0"/>
              <a:t>: Takes the average value from each region of the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6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4C89-50CB-5FBB-BD33-69838F7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deep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0BB616-6016-866C-A83F-42AFAB834D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subset of machine learning involving neural networks with three or more layers.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Inspiration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Mimics the human brain's neural networks.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Neurons (units)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Layers (input, hidden, output)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Weights and biases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large datasets and backpropagation to learn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and speech recognition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Autonomous vehicles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25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DB334-AA0C-DA0D-1F39-97BEF6E4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/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F4FD3-4B75-15B8-A8D5-5BCC37ECD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9225" y="2361383"/>
            <a:ext cx="5049838" cy="2262235"/>
          </a:xfrm>
          <a:effectLst/>
        </p:spPr>
      </p:pic>
    </p:spTree>
    <p:extLst>
      <p:ext uri="{BB962C8B-B14F-4D97-AF65-F5344CB8AC3E}">
        <p14:creationId xmlns:p14="http://schemas.microsoft.com/office/powerpoint/2010/main" val="182703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9E55-B4C9-126F-37DB-0EF80142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CD428-B69B-3BD5-4818-81C13C05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Contained 10000 images of cats and dogs</a:t>
            </a:r>
          </a:p>
          <a:p>
            <a:r>
              <a:rPr lang="en-US" dirty="0"/>
              <a:t>The training set contained 8000 images in total, 4000 of cats and 4000 of dogs which were separated in folders so that the model can easily classify the images</a:t>
            </a:r>
          </a:p>
          <a:p>
            <a:r>
              <a:rPr lang="en-US" dirty="0"/>
              <a:t>The test set was also done in the same manner with 1000 images of each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9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7C0A8-0FAD-1B9D-6815-0625042D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5DF7AB-2096-121E-BA8F-0A034E5FF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5400" y="1938813"/>
            <a:ext cx="6245225" cy="2980374"/>
          </a:xfrm>
        </p:spPr>
      </p:pic>
    </p:spTree>
    <p:extLst>
      <p:ext uri="{BB962C8B-B14F-4D97-AF65-F5344CB8AC3E}">
        <p14:creationId xmlns:p14="http://schemas.microsoft.com/office/powerpoint/2010/main" val="17605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86C7-38FB-19D3-7855-5E262627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Preprocessing the images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878A8B-EF08-CB00-668E-BB5DC5600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D25AFE"/>
              </a:buClr>
            </a:pPr>
            <a:endParaRPr lang="en-US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F999E-1F8B-3386-7209-096B0767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23" y="2441510"/>
            <a:ext cx="9202496" cy="377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68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E54F2-6CEC-454D-D4FC-5C2EAADE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Making the convolutional layer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AE7C03-40BF-4EC9-7967-026C4798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Two convolutional layers were added for more accurate results as more features will be tested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Increasing the filter size at each layer is a common practice but it would take hours to train the model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full connection part makes the ANN for classification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97A40-1D6D-FC94-65DE-261D96873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17" y="905159"/>
            <a:ext cx="7677081" cy="50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54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DD30C-272E-AB57-FFF9-4E33C8CF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Training the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959EFA-DB49-3681-1D81-5AC1FD551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model was trained for 25 epochs </a:t>
            </a:r>
          </a:p>
          <a:p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Gpu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was used for training the model on Kaggle using its cloud feature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B426F-43DF-D2B9-9C9D-3EAB8F2AC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249151"/>
            <a:ext cx="5676236" cy="221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12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C658-40EB-6D8A-40F5-F20759CD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Results Obtained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90ACBE-8819-480A-C502-B11CFF213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F1B860"/>
              </a:buClr>
            </a:pPr>
            <a:r>
              <a:rPr lang="en-US" dirty="0"/>
              <a:t>An accuracy of 92% was obtained on the training set</a:t>
            </a:r>
          </a:p>
          <a:p>
            <a:pPr>
              <a:buClr>
                <a:srgbClr val="F1B860"/>
              </a:buClr>
            </a:pPr>
            <a:r>
              <a:rPr lang="en-US" dirty="0"/>
              <a:t>An accuracy of 79% was obtained on the test set</a:t>
            </a:r>
          </a:p>
          <a:p>
            <a:pPr>
              <a:buClr>
                <a:srgbClr val="F1B860"/>
              </a:buClr>
            </a:pPr>
            <a:r>
              <a:rPr lang="en-US" dirty="0"/>
              <a:t>This difference can be decreased by increasing the number of convolution and pooling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897CD-E69F-C189-C932-9E28FB05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208696"/>
            <a:ext cx="10926860" cy="259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79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B0D3-76E0-6334-4700-0639C20B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69EE-0D8B-6756-B402-BED8DD54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Deep Learning</a:t>
            </a:r>
            <a:r>
              <a:rPr lang="en-US" dirty="0"/>
              <a:t>: Utilizes neural networks with multiple layers to learn from large datasets, enabling complex pattern recognition and predictions.</a:t>
            </a:r>
          </a:p>
          <a:p>
            <a:r>
              <a:rPr lang="en-US" b="1" dirty="0"/>
              <a:t>ANN Models</a:t>
            </a:r>
            <a:r>
              <a:rPr lang="en-US" dirty="0"/>
              <a:t>: Predict outcomes by learning from features, exemplified by predicting customer churn using bank data.</a:t>
            </a:r>
          </a:p>
          <a:p>
            <a:r>
              <a:rPr lang="en-US" b="1" dirty="0"/>
              <a:t>CNNs</a:t>
            </a:r>
            <a:r>
              <a:rPr lang="en-US" dirty="0"/>
              <a:t>: Specialize in image processing, using convolution and pooling layers to detect features and reduce data dimensionality.</a:t>
            </a:r>
          </a:p>
        </p:txBody>
      </p:sp>
    </p:spTree>
    <p:extLst>
      <p:ext uri="{BB962C8B-B14F-4D97-AF65-F5344CB8AC3E}">
        <p14:creationId xmlns:p14="http://schemas.microsoft.com/office/powerpoint/2010/main" val="159743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055A8357-E04D-1842-0F56-C81F530C6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4" r="27649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27CF7F-4F55-1CEC-85C9-35D8FB0B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599"/>
            <a:ext cx="5461154" cy="3011055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200" dirty="0"/>
              <a:t>Artificial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0BD6-71AA-687C-2C86-B34C41E2AFE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900493" y="5791200"/>
            <a:ext cx="4403596" cy="457200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614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D9D91-7C30-EEE4-1CAA-B1A08E3D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 simple ANN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C6A04A-6FBA-9F54-7269-D375E0B48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Model contains an input layer which basically gives the independent variables as inputs to the hidden layers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hidden layers have activation functions 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output layers gives the prediction or the dependent variable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88D0D-DD94-FE43-AA4C-AFF9274D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10" y="1580050"/>
            <a:ext cx="6471760" cy="347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59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A9E2-FA70-CD61-7FFC-99F9F5A5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05436-7F80-34E9-E6D4-0D6DC3F5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 mathematical function applied to a neural network's output to introduce non-linearity and enable learning of complex patterns.</a:t>
            </a:r>
          </a:p>
          <a:p>
            <a:r>
              <a:rPr lang="en-US" dirty="0"/>
              <a:t>Purpose: Helps the network to learn and model complex data patterns and make accurate predictions.</a:t>
            </a:r>
          </a:p>
          <a:p>
            <a:r>
              <a:rPr lang="en-US" dirty="0"/>
              <a:t>4 main types: Threshold, Rectifier, Hyperbolic Tangent and Sigmoid</a:t>
            </a:r>
          </a:p>
          <a:p>
            <a:r>
              <a:rPr lang="en-US" dirty="0"/>
              <a:t>The most commonly used is The Rectifier function as it is said to be the most optimal</a:t>
            </a:r>
          </a:p>
        </p:txBody>
      </p:sp>
    </p:spTree>
    <p:extLst>
      <p:ext uri="{BB962C8B-B14F-4D97-AF65-F5344CB8AC3E}">
        <p14:creationId xmlns:p14="http://schemas.microsoft.com/office/powerpoint/2010/main" val="83990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3682-EE1E-1A7D-0E80-D258342B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77814"/>
            <a:ext cx="9440034" cy="1017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Rectifier Activation Function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45CA96EA-BEDF-64E2-5038-959EEE599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5494872"/>
            <a:ext cx="9440034" cy="6524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5797D8"/>
                </a:solidFill>
              </a:rPr>
              <a:t>This is the most commonly used for the hidden layers</a:t>
            </a:r>
          </a:p>
        </p:txBody>
      </p:sp>
      <p:pic>
        <p:nvPicPr>
          <p:cNvPr id="3074" name="Picture 2" descr="Rectified Linear Unit (ReLU) Activation ...">
            <a:extLst>
              <a:ext uri="{FF2B5EF4-FFF2-40B4-BE49-F238E27FC236}">
                <a16:creationId xmlns:a16="http://schemas.microsoft.com/office/drawing/2014/main" id="{2AFD333B-38EA-50FC-1747-0FB58A9CA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4943" y="1064806"/>
            <a:ext cx="5779678" cy="27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3627-AFCC-F52E-85FA-B4B2966B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A719-C0C5-FEBA-E315-4BE9DBBC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An optimization algorithm used to minimize the loss function in machine learning models by iteratively adjusting model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To find the optimal set of weights and biases that reduce prediction errors.</a:t>
            </a:r>
          </a:p>
          <a:p>
            <a:r>
              <a:rPr lang="en-US" b="1" dirty="0"/>
              <a:t>Key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Loss Function</a:t>
            </a:r>
            <a:r>
              <a:rPr lang="en-US" dirty="0"/>
              <a:t>: Measures the difference between the predicted and actual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Gradient</a:t>
            </a:r>
            <a:r>
              <a:rPr lang="en-US" dirty="0"/>
              <a:t>: The slope of the loss function, indicating the direction of the steepest ascent.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Iterations</a:t>
            </a:r>
            <a:r>
              <a:rPr lang="en-US" dirty="0"/>
              <a:t>: The process of repeatedly adjusting the parameters until the minimum loss is achieved.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DB334-AA0C-DA0D-1F39-97BEF6E4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/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F4FD3-4B75-15B8-A8D5-5BCC37ECD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9225" y="2361383"/>
            <a:ext cx="5049838" cy="2262235"/>
          </a:xfrm>
          <a:effectLst/>
        </p:spPr>
      </p:pic>
    </p:spTree>
    <p:extLst>
      <p:ext uri="{BB962C8B-B14F-4D97-AF65-F5344CB8AC3E}">
        <p14:creationId xmlns:p14="http://schemas.microsoft.com/office/powerpoint/2010/main" val="39826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E44A-222C-0487-8A1C-8176FF99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F345A-151D-165C-B181-21ABE248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: The dataset contains customer information for a bank, including various features used to predict whether a customer will churn (i.e., leave the bank).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8C3AD-56F9-2989-2EC2-42F89B274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09" y="2543656"/>
            <a:ext cx="905001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18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92</TotalTime>
  <Words>1017</Words>
  <Application>Microsoft Office PowerPoint</Application>
  <PresentationFormat>Widescreen</PresentationFormat>
  <Paragraphs>117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Calisto MT</vt:lpstr>
      <vt:lpstr>Wingdings 2</vt:lpstr>
      <vt:lpstr>Slate</vt:lpstr>
      <vt:lpstr>Deep Learning Course</vt:lpstr>
      <vt:lpstr>What is deep Learning</vt:lpstr>
      <vt:lpstr>Artificial Neural Network</vt:lpstr>
      <vt:lpstr>A simple ANN Model</vt:lpstr>
      <vt:lpstr>Activation function</vt:lpstr>
      <vt:lpstr>Rectifier Activation Function</vt:lpstr>
      <vt:lpstr>Gradient Descent</vt:lpstr>
      <vt:lpstr>Implementation</vt:lpstr>
      <vt:lpstr>The Dataset</vt:lpstr>
      <vt:lpstr>PowerPoint Presentation</vt:lpstr>
      <vt:lpstr>Code</vt:lpstr>
      <vt:lpstr>Important Libraries</vt:lpstr>
      <vt:lpstr>Creating and compiling the layers</vt:lpstr>
      <vt:lpstr>Model Training</vt:lpstr>
      <vt:lpstr>Results Obtained</vt:lpstr>
      <vt:lpstr>Convolutional Neural Network</vt:lpstr>
      <vt:lpstr>PowerPoint Presentation</vt:lpstr>
      <vt:lpstr>A Simple CNN Model</vt:lpstr>
      <vt:lpstr>Convolution and Pooling</vt:lpstr>
      <vt:lpstr>Implementation</vt:lpstr>
      <vt:lpstr>The Dataset</vt:lpstr>
      <vt:lpstr>Code</vt:lpstr>
      <vt:lpstr>Preprocessing the images</vt:lpstr>
      <vt:lpstr>Making the convolutional layer</vt:lpstr>
      <vt:lpstr>Training the model</vt:lpstr>
      <vt:lpstr>Results Obtained</vt:lpstr>
      <vt:lpstr>Conlusion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Jamal Naseer</dc:creator>
  <cp:lastModifiedBy>Jamal Naseer</cp:lastModifiedBy>
  <cp:revision>2</cp:revision>
  <dcterms:created xsi:type="dcterms:W3CDTF">2024-06-26T03:42:44Z</dcterms:created>
  <dcterms:modified xsi:type="dcterms:W3CDTF">2024-06-26T05:16:56Z</dcterms:modified>
</cp:coreProperties>
</file>