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8E32-9E42-4FAE-AD79-242D93F756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35F45-E901-4101-B7F7-14EE160278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E562E2-0D9F-4715-AEBB-01AEE4FA675F}"/>
              </a:ext>
            </a:extLst>
          </p:cNvPr>
          <p:cNvSpPr>
            <a:spLocks noGrp="1"/>
          </p:cNvSpPr>
          <p:nvPr>
            <p:ph type="dt" sz="half" idx="10"/>
          </p:nvPr>
        </p:nvSpPr>
        <p:spPr/>
        <p:txBody>
          <a:bodyPr/>
          <a:lstStyle/>
          <a:p>
            <a:fld id="{51F9BF62-5EBD-4300-AA43-806DD6E94361}" type="datetimeFigureOut">
              <a:rPr lang="en-US" smtClean="0"/>
              <a:t>5/2/2022</a:t>
            </a:fld>
            <a:endParaRPr lang="en-US"/>
          </a:p>
        </p:txBody>
      </p:sp>
      <p:sp>
        <p:nvSpPr>
          <p:cNvPr id="5" name="Footer Placeholder 4">
            <a:extLst>
              <a:ext uri="{FF2B5EF4-FFF2-40B4-BE49-F238E27FC236}">
                <a16:creationId xmlns:a16="http://schemas.microsoft.com/office/drawing/2014/main" id="{B0BEA63B-AA3F-4B43-95B1-628CB5028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B2FA8-BBE6-4F93-84E0-9823EC3DD5AD}"/>
              </a:ext>
            </a:extLst>
          </p:cNvPr>
          <p:cNvSpPr>
            <a:spLocks noGrp="1"/>
          </p:cNvSpPr>
          <p:nvPr>
            <p:ph type="sldNum" sz="quarter" idx="12"/>
          </p:nvPr>
        </p:nvSpPr>
        <p:spPr/>
        <p:txBody>
          <a:bodyPr/>
          <a:lstStyle/>
          <a:p>
            <a:fld id="{BD7F1E12-883D-4432-834F-FB27C7D6FD8C}" type="slidenum">
              <a:rPr lang="en-US" smtClean="0"/>
              <a:t>‹#›</a:t>
            </a:fld>
            <a:endParaRPr lang="en-US"/>
          </a:p>
        </p:txBody>
      </p:sp>
    </p:spTree>
    <p:extLst>
      <p:ext uri="{BB962C8B-B14F-4D97-AF65-F5344CB8AC3E}">
        <p14:creationId xmlns:p14="http://schemas.microsoft.com/office/powerpoint/2010/main" val="287999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EF60-DBB4-457E-864F-4E4246053F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4A1B56-583B-4D24-86E8-016F2F46ED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C2944-8E19-46B6-8D9B-93B1BF964D43}"/>
              </a:ext>
            </a:extLst>
          </p:cNvPr>
          <p:cNvSpPr>
            <a:spLocks noGrp="1"/>
          </p:cNvSpPr>
          <p:nvPr>
            <p:ph type="dt" sz="half" idx="10"/>
          </p:nvPr>
        </p:nvSpPr>
        <p:spPr/>
        <p:txBody>
          <a:bodyPr/>
          <a:lstStyle/>
          <a:p>
            <a:fld id="{51F9BF62-5EBD-4300-AA43-806DD6E94361}" type="datetimeFigureOut">
              <a:rPr lang="en-US" smtClean="0"/>
              <a:t>5/2/2022</a:t>
            </a:fld>
            <a:endParaRPr lang="en-US"/>
          </a:p>
        </p:txBody>
      </p:sp>
      <p:sp>
        <p:nvSpPr>
          <p:cNvPr id="5" name="Footer Placeholder 4">
            <a:extLst>
              <a:ext uri="{FF2B5EF4-FFF2-40B4-BE49-F238E27FC236}">
                <a16:creationId xmlns:a16="http://schemas.microsoft.com/office/drawing/2014/main" id="{C71990EA-C3E6-4F3D-9612-D4E3CF880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38E58-D1C9-4B01-892B-7D2506F6DE2D}"/>
              </a:ext>
            </a:extLst>
          </p:cNvPr>
          <p:cNvSpPr>
            <a:spLocks noGrp="1"/>
          </p:cNvSpPr>
          <p:nvPr>
            <p:ph type="sldNum" sz="quarter" idx="12"/>
          </p:nvPr>
        </p:nvSpPr>
        <p:spPr/>
        <p:txBody>
          <a:bodyPr/>
          <a:lstStyle/>
          <a:p>
            <a:fld id="{BD7F1E12-883D-4432-834F-FB27C7D6FD8C}" type="slidenum">
              <a:rPr lang="en-US" smtClean="0"/>
              <a:t>‹#›</a:t>
            </a:fld>
            <a:endParaRPr lang="en-US"/>
          </a:p>
        </p:txBody>
      </p:sp>
    </p:spTree>
    <p:extLst>
      <p:ext uri="{BB962C8B-B14F-4D97-AF65-F5344CB8AC3E}">
        <p14:creationId xmlns:p14="http://schemas.microsoft.com/office/powerpoint/2010/main" val="40370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10C88-58AA-451D-82B8-D799296599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0C8BC3-6199-4FA8-BE63-7E8D5B356D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25F87-8185-487A-94B6-96E0E390F471}"/>
              </a:ext>
            </a:extLst>
          </p:cNvPr>
          <p:cNvSpPr>
            <a:spLocks noGrp="1"/>
          </p:cNvSpPr>
          <p:nvPr>
            <p:ph type="dt" sz="half" idx="10"/>
          </p:nvPr>
        </p:nvSpPr>
        <p:spPr/>
        <p:txBody>
          <a:bodyPr/>
          <a:lstStyle/>
          <a:p>
            <a:fld id="{51F9BF62-5EBD-4300-AA43-806DD6E94361}" type="datetimeFigureOut">
              <a:rPr lang="en-US" smtClean="0"/>
              <a:t>5/2/2022</a:t>
            </a:fld>
            <a:endParaRPr lang="en-US"/>
          </a:p>
        </p:txBody>
      </p:sp>
      <p:sp>
        <p:nvSpPr>
          <p:cNvPr id="5" name="Footer Placeholder 4">
            <a:extLst>
              <a:ext uri="{FF2B5EF4-FFF2-40B4-BE49-F238E27FC236}">
                <a16:creationId xmlns:a16="http://schemas.microsoft.com/office/drawing/2014/main" id="{6DFFB6E5-F92A-4EA2-8ADD-16D3C9BA3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84889-5C96-4060-B1A6-6BAEEAEA521D}"/>
              </a:ext>
            </a:extLst>
          </p:cNvPr>
          <p:cNvSpPr>
            <a:spLocks noGrp="1"/>
          </p:cNvSpPr>
          <p:nvPr>
            <p:ph type="sldNum" sz="quarter" idx="12"/>
          </p:nvPr>
        </p:nvSpPr>
        <p:spPr/>
        <p:txBody>
          <a:bodyPr/>
          <a:lstStyle/>
          <a:p>
            <a:fld id="{BD7F1E12-883D-4432-834F-FB27C7D6FD8C}" type="slidenum">
              <a:rPr lang="en-US" smtClean="0"/>
              <a:t>‹#›</a:t>
            </a:fld>
            <a:endParaRPr lang="en-US"/>
          </a:p>
        </p:txBody>
      </p:sp>
    </p:spTree>
    <p:extLst>
      <p:ext uri="{BB962C8B-B14F-4D97-AF65-F5344CB8AC3E}">
        <p14:creationId xmlns:p14="http://schemas.microsoft.com/office/powerpoint/2010/main" val="204472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3CC0-8235-4E10-8590-933F9ADD4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451D6-F656-430D-A2A6-FDACB617C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246FD-7BB0-4BF4-B7FA-3F692037DF5D}"/>
              </a:ext>
            </a:extLst>
          </p:cNvPr>
          <p:cNvSpPr>
            <a:spLocks noGrp="1"/>
          </p:cNvSpPr>
          <p:nvPr>
            <p:ph type="dt" sz="half" idx="10"/>
          </p:nvPr>
        </p:nvSpPr>
        <p:spPr/>
        <p:txBody>
          <a:bodyPr/>
          <a:lstStyle/>
          <a:p>
            <a:fld id="{51F9BF62-5EBD-4300-AA43-806DD6E94361}" type="datetimeFigureOut">
              <a:rPr lang="en-US" smtClean="0"/>
              <a:t>5/2/2022</a:t>
            </a:fld>
            <a:endParaRPr lang="en-US"/>
          </a:p>
        </p:txBody>
      </p:sp>
      <p:sp>
        <p:nvSpPr>
          <p:cNvPr id="5" name="Footer Placeholder 4">
            <a:extLst>
              <a:ext uri="{FF2B5EF4-FFF2-40B4-BE49-F238E27FC236}">
                <a16:creationId xmlns:a16="http://schemas.microsoft.com/office/drawing/2014/main" id="{BC79502B-BA4F-433D-96E5-3593B8466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13D79-24EF-4646-96E2-EF7871E8930B}"/>
              </a:ext>
            </a:extLst>
          </p:cNvPr>
          <p:cNvSpPr>
            <a:spLocks noGrp="1"/>
          </p:cNvSpPr>
          <p:nvPr>
            <p:ph type="sldNum" sz="quarter" idx="12"/>
          </p:nvPr>
        </p:nvSpPr>
        <p:spPr/>
        <p:txBody>
          <a:bodyPr/>
          <a:lstStyle/>
          <a:p>
            <a:fld id="{BD7F1E12-883D-4432-834F-FB27C7D6FD8C}" type="slidenum">
              <a:rPr lang="en-US" smtClean="0"/>
              <a:t>‹#›</a:t>
            </a:fld>
            <a:endParaRPr lang="en-US"/>
          </a:p>
        </p:txBody>
      </p:sp>
    </p:spTree>
    <p:extLst>
      <p:ext uri="{BB962C8B-B14F-4D97-AF65-F5344CB8AC3E}">
        <p14:creationId xmlns:p14="http://schemas.microsoft.com/office/powerpoint/2010/main" val="304936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457-6E3E-4AE0-AC4E-61939ECE9F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7063A0-15E0-472D-9742-084400B12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603874-9492-4828-A8D2-BE1B37757CC2}"/>
              </a:ext>
            </a:extLst>
          </p:cNvPr>
          <p:cNvSpPr>
            <a:spLocks noGrp="1"/>
          </p:cNvSpPr>
          <p:nvPr>
            <p:ph type="dt" sz="half" idx="10"/>
          </p:nvPr>
        </p:nvSpPr>
        <p:spPr/>
        <p:txBody>
          <a:bodyPr/>
          <a:lstStyle/>
          <a:p>
            <a:fld id="{51F9BF62-5EBD-4300-AA43-806DD6E94361}" type="datetimeFigureOut">
              <a:rPr lang="en-US" smtClean="0"/>
              <a:t>5/2/2022</a:t>
            </a:fld>
            <a:endParaRPr lang="en-US"/>
          </a:p>
        </p:txBody>
      </p:sp>
      <p:sp>
        <p:nvSpPr>
          <p:cNvPr id="5" name="Footer Placeholder 4">
            <a:extLst>
              <a:ext uri="{FF2B5EF4-FFF2-40B4-BE49-F238E27FC236}">
                <a16:creationId xmlns:a16="http://schemas.microsoft.com/office/drawing/2014/main" id="{C0417962-244E-4614-9885-706707BF9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D06B8-386E-4CA9-AA62-5FE85FA3A4B8}"/>
              </a:ext>
            </a:extLst>
          </p:cNvPr>
          <p:cNvSpPr>
            <a:spLocks noGrp="1"/>
          </p:cNvSpPr>
          <p:nvPr>
            <p:ph type="sldNum" sz="quarter" idx="12"/>
          </p:nvPr>
        </p:nvSpPr>
        <p:spPr/>
        <p:txBody>
          <a:bodyPr/>
          <a:lstStyle/>
          <a:p>
            <a:fld id="{BD7F1E12-883D-4432-834F-FB27C7D6FD8C}" type="slidenum">
              <a:rPr lang="en-US" smtClean="0"/>
              <a:t>‹#›</a:t>
            </a:fld>
            <a:endParaRPr lang="en-US"/>
          </a:p>
        </p:txBody>
      </p:sp>
    </p:spTree>
    <p:extLst>
      <p:ext uri="{BB962C8B-B14F-4D97-AF65-F5344CB8AC3E}">
        <p14:creationId xmlns:p14="http://schemas.microsoft.com/office/powerpoint/2010/main" val="336584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F949-B7F8-4161-A0E7-B7937A67A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450CA-79C0-4E94-BDDA-B5CE03DCEE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091B1D-57AE-435A-8472-AE63B68830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D05026-BB34-4B3A-AA09-C56C6CB6AE85}"/>
              </a:ext>
            </a:extLst>
          </p:cNvPr>
          <p:cNvSpPr>
            <a:spLocks noGrp="1"/>
          </p:cNvSpPr>
          <p:nvPr>
            <p:ph type="dt" sz="half" idx="10"/>
          </p:nvPr>
        </p:nvSpPr>
        <p:spPr/>
        <p:txBody>
          <a:bodyPr/>
          <a:lstStyle/>
          <a:p>
            <a:fld id="{51F9BF62-5EBD-4300-AA43-806DD6E94361}" type="datetimeFigureOut">
              <a:rPr lang="en-US" smtClean="0"/>
              <a:t>5/2/2022</a:t>
            </a:fld>
            <a:endParaRPr lang="en-US"/>
          </a:p>
        </p:txBody>
      </p:sp>
      <p:sp>
        <p:nvSpPr>
          <p:cNvPr id="6" name="Footer Placeholder 5">
            <a:extLst>
              <a:ext uri="{FF2B5EF4-FFF2-40B4-BE49-F238E27FC236}">
                <a16:creationId xmlns:a16="http://schemas.microsoft.com/office/drawing/2014/main" id="{62DD62FE-AEFA-4F70-8D15-D5B9D03CA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BC98-E0F4-4068-B52E-890F72BCA602}"/>
              </a:ext>
            </a:extLst>
          </p:cNvPr>
          <p:cNvSpPr>
            <a:spLocks noGrp="1"/>
          </p:cNvSpPr>
          <p:nvPr>
            <p:ph type="sldNum" sz="quarter" idx="12"/>
          </p:nvPr>
        </p:nvSpPr>
        <p:spPr/>
        <p:txBody>
          <a:bodyPr/>
          <a:lstStyle/>
          <a:p>
            <a:fld id="{BD7F1E12-883D-4432-834F-FB27C7D6FD8C}" type="slidenum">
              <a:rPr lang="en-US" smtClean="0"/>
              <a:t>‹#›</a:t>
            </a:fld>
            <a:endParaRPr lang="en-US"/>
          </a:p>
        </p:txBody>
      </p:sp>
    </p:spTree>
    <p:extLst>
      <p:ext uri="{BB962C8B-B14F-4D97-AF65-F5344CB8AC3E}">
        <p14:creationId xmlns:p14="http://schemas.microsoft.com/office/powerpoint/2010/main" val="137911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03B1-034F-4C52-A4BB-04611BBBF8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F605E4-9C13-4C11-B05A-000A594BC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E770D-08E1-4D90-9858-C4284748D2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6E5AEA-DCAC-4BA4-8AFB-810EA6CFA1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3A9915-09A9-4966-B8B7-2589D2FA4F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74A89E-8D82-4F7D-A6C1-B52913ED9293}"/>
              </a:ext>
            </a:extLst>
          </p:cNvPr>
          <p:cNvSpPr>
            <a:spLocks noGrp="1"/>
          </p:cNvSpPr>
          <p:nvPr>
            <p:ph type="dt" sz="half" idx="10"/>
          </p:nvPr>
        </p:nvSpPr>
        <p:spPr/>
        <p:txBody>
          <a:bodyPr/>
          <a:lstStyle/>
          <a:p>
            <a:fld id="{51F9BF62-5EBD-4300-AA43-806DD6E94361}" type="datetimeFigureOut">
              <a:rPr lang="en-US" smtClean="0"/>
              <a:t>5/2/2022</a:t>
            </a:fld>
            <a:endParaRPr lang="en-US"/>
          </a:p>
        </p:txBody>
      </p:sp>
      <p:sp>
        <p:nvSpPr>
          <p:cNvPr id="8" name="Footer Placeholder 7">
            <a:extLst>
              <a:ext uri="{FF2B5EF4-FFF2-40B4-BE49-F238E27FC236}">
                <a16:creationId xmlns:a16="http://schemas.microsoft.com/office/drawing/2014/main" id="{CB19D08C-897C-43F2-B40C-4C3AD10E6D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1BEC20-05B1-41F8-9E0D-986BF9C283B6}"/>
              </a:ext>
            </a:extLst>
          </p:cNvPr>
          <p:cNvSpPr>
            <a:spLocks noGrp="1"/>
          </p:cNvSpPr>
          <p:nvPr>
            <p:ph type="sldNum" sz="quarter" idx="12"/>
          </p:nvPr>
        </p:nvSpPr>
        <p:spPr/>
        <p:txBody>
          <a:bodyPr/>
          <a:lstStyle/>
          <a:p>
            <a:fld id="{BD7F1E12-883D-4432-834F-FB27C7D6FD8C}" type="slidenum">
              <a:rPr lang="en-US" smtClean="0"/>
              <a:t>‹#›</a:t>
            </a:fld>
            <a:endParaRPr lang="en-US"/>
          </a:p>
        </p:txBody>
      </p:sp>
    </p:spTree>
    <p:extLst>
      <p:ext uri="{BB962C8B-B14F-4D97-AF65-F5344CB8AC3E}">
        <p14:creationId xmlns:p14="http://schemas.microsoft.com/office/powerpoint/2010/main" val="6107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7A2F-BD4C-4ABB-927D-10DDC5596B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6453F5-B3E8-4EDC-8B4F-4D7FEE3FCD2B}"/>
              </a:ext>
            </a:extLst>
          </p:cNvPr>
          <p:cNvSpPr>
            <a:spLocks noGrp="1"/>
          </p:cNvSpPr>
          <p:nvPr>
            <p:ph type="dt" sz="half" idx="10"/>
          </p:nvPr>
        </p:nvSpPr>
        <p:spPr/>
        <p:txBody>
          <a:bodyPr/>
          <a:lstStyle/>
          <a:p>
            <a:fld id="{51F9BF62-5EBD-4300-AA43-806DD6E94361}" type="datetimeFigureOut">
              <a:rPr lang="en-US" smtClean="0"/>
              <a:t>5/2/2022</a:t>
            </a:fld>
            <a:endParaRPr lang="en-US"/>
          </a:p>
        </p:txBody>
      </p:sp>
      <p:sp>
        <p:nvSpPr>
          <p:cNvPr id="4" name="Footer Placeholder 3">
            <a:extLst>
              <a:ext uri="{FF2B5EF4-FFF2-40B4-BE49-F238E27FC236}">
                <a16:creationId xmlns:a16="http://schemas.microsoft.com/office/drawing/2014/main" id="{32DE46FA-C314-442F-9572-920CC41CA3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3882F1-C86D-45CF-AEE8-4DE7EB222DF0}"/>
              </a:ext>
            </a:extLst>
          </p:cNvPr>
          <p:cNvSpPr>
            <a:spLocks noGrp="1"/>
          </p:cNvSpPr>
          <p:nvPr>
            <p:ph type="sldNum" sz="quarter" idx="12"/>
          </p:nvPr>
        </p:nvSpPr>
        <p:spPr/>
        <p:txBody>
          <a:bodyPr/>
          <a:lstStyle/>
          <a:p>
            <a:fld id="{BD7F1E12-883D-4432-834F-FB27C7D6FD8C}" type="slidenum">
              <a:rPr lang="en-US" smtClean="0"/>
              <a:t>‹#›</a:t>
            </a:fld>
            <a:endParaRPr lang="en-US"/>
          </a:p>
        </p:txBody>
      </p:sp>
    </p:spTree>
    <p:extLst>
      <p:ext uri="{BB962C8B-B14F-4D97-AF65-F5344CB8AC3E}">
        <p14:creationId xmlns:p14="http://schemas.microsoft.com/office/powerpoint/2010/main" val="11456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56C13-D7C6-4293-B1E8-67AF3037F1CA}"/>
              </a:ext>
            </a:extLst>
          </p:cNvPr>
          <p:cNvSpPr>
            <a:spLocks noGrp="1"/>
          </p:cNvSpPr>
          <p:nvPr>
            <p:ph type="dt" sz="half" idx="10"/>
          </p:nvPr>
        </p:nvSpPr>
        <p:spPr/>
        <p:txBody>
          <a:bodyPr/>
          <a:lstStyle/>
          <a:p>
            <a:fld id="{51F9BF62-5EBD-4300-AA43-806DD6E94361}" type="datetimeFigureOut">
              <a:rPr lang="en-US" smtClean="0"/>
              <a:t>5/2/2022</a:t>
            </a:fld>
            <a:endParaRPr lang="en-US"/>
          </a:p>
        </p:txBody>
      </p:sp>
      <p:sp>
        <p:nvSpPr>
          <p:cNvPr id="3" name="Footer Placeholder 2">
            <a:extLst>
              <a:ext uri="{FF2B5EF4-FFF2-40B4-BE49-F238E27FC236}">
                <a16:creationId xmlns:a16="http://schemas.microsoft.com/office/drawing/2014/main" id="{C8F46003-54F2-466A-B0F9-5070CB3417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EDC7AA-D5C8-47D4-A0C4-61B0F246FF8F}"/>
              </a:ext>
            </a:extLst>
          </p:cNvPr>
          <p:cNvSpPr>
            <a:spLocks noGrp="1"/>
          </p:cNvSpPr>
          <p:nvPr>
            <p:ph type="sldNum" sz="quarter" idx="12"/>
          </p:nvPr>
        </p:nvSpPr>
        <p:spPr/>
        <p:txBody>
          <a:bodyPr/>
          <a:lstStyle/>
          <a:p>
            <a:fld id="{BD7F1E12-883D-4432-834F-FB27C7D6FD8C}" type="slidenum">
              <a:rPr lang="en-US" smtClean="0"/>
              <a:t>‹#›</a:t>
            </a:fld>
            <a:endParaRPr lang="en-US"/>
          </a:p>
        </p:txBody>
      </p:sp>
    </p:spTree>
    <p:extLst>
      <p:ext uri="{BB962C8B-B14F-4D97-AF65-F5344CB8AC3E}">
        <p14:creationId xmlns:p14="http://schemas.microsoft.com/office/powerpoint/2010/main" val="93717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7553-63BD-441C-92C8-CFCDE671B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A325DA-143E-4E09-9E54-82A8E7DD78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C86A73-A935-436F-A234-14B633DB8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FDE390-8FE3-4470-A81F-48366721CF2F}"/>
              </a:ext>
            </a:extLst>
          </p:cNvPr>
          <p:cNvSpPr>
            <a:spLocks noGrp="1"/>
          </p:cNvSpPr>
          <p:nvPr>
            <p:ph type="dt" sz="half" idx="10"/>
          </p:nvPr>
        </p:nvSpPr>
        <p:spPr/>
        <p:txBody>
          <a:bodyPr/>
          <a:lstStyle/>
          <a:p>
            <a:fld id="{51F9BF62-5EBD-4300-AA43-806DD6E94361}" type="datetimeFigureOut">
              <a:rPr lang="en-US" smtClean="0"/>
              <a:t>5/2/2022</a:t>
            </a:fld>
            <a:endParaRPr lang="en-US"/>
          </a:p>
        </p:txBody>
      </p:sp>
      <p:sp>
        <p:nvSpPr>
          <p:cNvPr id="6" name="Footer Placeholder 5">
            <a:extLst>
              <a:ext uri="{FF2B5EF4-FFF2-40B4-BE49-F238E27FC236}">
                <a16:creationId xmlns:a16="http://schemas.microsoft.com/office/drawing/2014/main" id="{6382A04B-36FB-450F-A5CB-10691909C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DD15B-4564-41CD-944A-033FE2078F8C}"/>
              </a:ext>
            </a:extLst>
          </p:cNvPr>
          <p:cNvSpPr>
            <a:spLocks noGrp="1"/>
          </p:cNvSpPr>
          <p:nvPr>
            <p:ph type="sldNum" sz="quarter" idx="12"/>
          </p:nvPr>
        </p:nvSpPr>
        <p:spPr/>
        <p:txBody>
          <a:bodyPr/>
          <a:lstStyle/>
          <a:p>
            <a:fld id="{BD7F1E12-883D-4432-834F-FB27C7D6FD8C}" type="slidenum">
              <a:rPr lang="en-US" smtClean="0"/>
              <a:t>‹#›</a:t>
            </a:fld>
            <a:endParaRPr lang="en-US"/>
          </a:p>
        </p:txBody>
      </p:sp>
    </p:spTree>
    <p:extLst>
      <p:ext uri="{BB962C8B-B14F-4D97-AF65-F5344CB8AC3E}">
        <p14:creationId xmlns:p14="http://schemas.microsoft.com/office/powerpoint/2010/main" val="207170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DF8B-44D1-4F38-A406-27E0C1395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8E1665-C759-4204-BCC1-A91C81C3D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CCF78E-788F-4A02-B612-8517D77CA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89B6E-A147-447D-93C3-59EB354DA962}"/>
              </a:ext>
            </a:extLst>
          </p:cNvPr>
          <p:cNvSpPr>
            <a:spLocks noGrp="1"/>
          </p:cNvSpPr>
          <p:nvPr>
            <p:ph type="dt" sz="half" idx="10"/>
          </p:nvPr>
        </p:nvSpPr>
        <p:spPr/>
        <p:txBody>
          <a:bodyPr/>
          <a:lstStyle/>
          <a:p>
            <a:fld id="{51F9BF62-5EBD-4300-AA43-806DD6E94361}" type="datetimeFigureOut">
              <a:rPr lang="en-US" smtClean="0"/>
              <a:t>5/2/2022</a:t>
            </a:fld>
            <a:endParaRPr lang="en-US"/>
          </a:p>
        </p:txBody>
      </p:sp>
      <p:sp>
        <p:nvSpPr>
          <p:cNvPr id="6" name="Footer Placeholder 5">
            <a:extLst>
              <a:ext uri="{FF2B5EF4-FFF2-40B4-BE49-F238E27FC236}">
                <a16:creationId xmlns:a16="http://schemas.microsoft.com/office/drawing/2014/main" id="{76F799A7-34E6-4F27-9E90-84A10E36E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FC5F4-C437-4EC6-AE68-84D7D890F8E6}"/>
              </a:ext>
            </a:extLst>
          </p:cNvPr>
          <p:cNvSpPr>
            <a:spLocks noGrp="1"/>
          </p:cNvSpPr>
          <p:nvPr>
            <p:ph type="sldNum" sz="quarter" idx="12"/>
          </p:nvPr>
        </p:nvSpPr>
        <p:spPr/>
        <p:txBody>
          <a:bodyPr/>
          <a:lstStyle/>
          <a:p>
            <a:fld id="{BD7F1E12-883D-4432-834F-FB27C7D6FD8C}" type="slidenum">
              <a:rPr lang="en-US" smtClean="0"/>
              <a:t>‹#›</a:t>
            </a:fld>
            <a:endParaRPr lang="en-US"/>
          </a:p>
        </p:txBody>
      </p:sp>
    </p:spTree>
    <p:extLst>
      <p:ext uri="{BB962C8B-B14F-4D97-AF65-F5344CB8AC3E}">
        <p14:creationId xmlns:p14="http://schemas.microsoft.com/office/powerpoint/2010/main" val="107122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35ABE2-1E41-40FE-9C84-710C6E309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E8D0FA-8DA2-4472-A26C-4FE567D0F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892FF-714B-4C33-BC92-F4A8C329B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9BF62-5EBD-4300-AA43-806DD6E94361}" type="datetimeFigureOut">
              <a:rPr lang="en-US" smtClean="0"/>
              <a:t>5/2/2022</a:t>
            </a:fld>
            <a:endParaRPr lang="en-US"/>
          </a:p>
        </p:txBody>
      </p:sp>
      <p:sp>
        <p:nvSpPr>
          <p:cNvPr id="5" name="Footer Placeholder 4">
            <a:extLst>
              <a:ext uri="{FF2B5EF4-FFF2-40B4-BE49-F238E27FC236}">
                <a16:creationId xmlns:a16="http://schemas.microsoft.com/office/drawing/2014/main" id="{613BDC54-96EC-4859-A9BE-2D3DA74138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FA93B7-6F8B-4C57-9DD9-5A93007261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F1E12-883D-4432-834F-FB27C7D6FD8C}" type="slidenum">
              <a:rPr lang="en-US" smtClean="0"/>
              <a:t>‹#›</a:t>
            </a:fld>
            <a:endParaRPr lang="en-US"/>
          </a:p>
        </p:txBody>
      </p:sp>
    </p:spTree>
    <p:extLst>
      <p:ext uri="{BB962C8B-B14F-4D97-AF65-F5344CB8AC3E}">
        <p14:creationId xmlns:p14="http://schemas.microsoft.com/office/powerpoint/2010/main" val="2090133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www.sharegurukul.com/blog/2019/08/21/"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0BBBA7D-D01F-47B5-B131-D6823755646C}"/>
              </a:ext>
            </a:extLst>
          </p:cNvPr>
          <p:cNvSpPr txBox="1"/>
          <p:nvPr/>
        </p:nvSpPr>
        <p:spPr>
          <a:xfrm>
            <a:off x="1944546" y="1620455"/>
            <a:ext cx="10081549" cy="1938992"/>
          </a:xfrm>
          <a:prstGeom prst="rect">
            <a:avLst/>
          </a:prstGeom>
          <a:noFill/>
        </p:spPr>
        <p:txBody>
          <a:bodyPr wrap="square" rtlCol="0">
            <a:spAutoFit/>
          </a:bodyPr>
          <a:lstStyle/>
          <a:p>
            <a:r>
              <a:rPr lang="en-US" sz="6000" dirty="0">
                <a:latin typeface="Algerian" panose="04020705040A02060702" pitchFamily="82" charset="0"/>
              </a:rPr>
              <a:t>Dow Theory</a:t>
            </a:r>
          </a:p>
          <a:p>
            <a:r>
              <a:rPr lang="en-US" sz="6000" dirty="0">
                <a:latin typeface="Algerian" panose="04020705040A02060702" pitchFamily="82" charset="0"/>
              </a:rPr>
              <a:t>              by Charles Dow</a:t>
            </a:r>
          </a:p>
        </p:txBody>
      </p:sp>
    </p:spTree>
    <p:extLst>
      <p:ext uri="{BB962C8B-B14F-4D97-AF65-F5344CB8AC3E}">
        <p14:creationId xmlns:p14="http://schemas.microsoft.com/office/powerpoint/2010/main" val="189068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AF134-8E6E-4E2F-AEF3-00F19AA62A82}"/>
              </a:ext>
            </a:extLst>
          </p:cNvPr>
          <p:cNvSpPr>
            <a:spLocks noGrp="1"/>
          </p:cNvSpPr>
          <p:nvPr>
            <p:ph idx="1"/>
          </p:nvPr>
        </p:nvSpPr>
        <p:spPr>
          <a:xfrm>
            <a:off x="590309" y="347240"/>
            <a:ext cx="10763491" cy="5926237"/>
          </a:xfrm>
        </p:spPr>
        <p:txBody>
          <a:bodyPr>
            <a:normAutofit/>
          </a:bodyPr>
          <a:lstStyle/>
          <a:p>
            <a:pPr fontAlgn="base"/>
            <a:r>
              <a:rPr lang="en-US" b="1" dirty="0"/>
              <a:t>Distribution Phase</a:t>
            </a:r>
            <a:r>
              <a:rPr lang="en-US" dirty="0"/>
              <a:t>: Usually the bear market starts when the bull market going to end.</a:t>
            </a:r>
            <a:br>
              <a:rPr lang="en-US" dirty="0"/>
            </a:br>
            <a:endParaRPr lang="en-US" dirty="0"/>
          </a:p>
          <a:p>
            <a:pPr fontAlgn="base"/>
            <a:r>
              <a:rPr lang="en-US" b="1" dirty="0"/>
              <a:t>Panic selling phase is</a:t>
            </a:r>
            <a:r>
              <a:rPr lang="en-US" dirty="0"/>
              <a:t>: According to the name – best described by panic &amp; fear. As a market price begins to failure and buyers become limited, people want to leave the market urgently when the very sharp drop occurs in the price of the market.</a:t>
            </a:r>
            <a:br>
              <a:rPr lang="en-US" dirty="0"/>
            </a:br>
            <a:endParaRPr lang="en-US" dirty="0"/>
          </a:p>
          <a:p>
            <a:pPr fontAlgn="base"/>
            <a:r>
              <a:rPr lang="en-US" b="1" dirty="0"/>
              <a:t>Discouragement phase</a:t>
            </a:r>
            <a:r>
              <a:rPr lang="en-US" dirty="0"/>
              <a:t>: It occurs when the sharpest failures are finish. Stock investors thought that the market would improve, sell their portfolios which discouraged by the condition. This phase may follow through a lengthy horizontal range, but after some time (sooner or later) things start to look positive and a new accumulation phase occurs in the market.</a:t>
            </a:r>
          </a:p>
        </p:txBody>
      </p:sp>
    </p:spTree>
    <p:extLst>
      <p:ext uri="{BB962C8B-B14F-4D97-AF65-F5344CB8AC3E}">
        <p14:creationId xmlns:p14="http://schemas.microsoft.com/office/powerpoint/2010/main" val="41644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5ED24-B01C-4A2B-8BD8-057485F3A8FC}"/>
              </a:ext>
            </a:extLst>
          </p:cNvPr>
          <p:cNvSpPr>
            <a:spLocks noGrp="1"/>
          </p:cNvSpPr>
          <p:nvPr>
            <p:ph idx="1"/>
          </p:nvPr>
        </p:nvSpPr>
        <p:spPr>
          <a:xfrm>
            <a:off x="312516" y="497711"/>
            <a:ext cx="11041284" cy="5679252"/>
          </a:xfrm>
        </p:spPr>
        <p:txBody>
          <a:bodyPr>
            <a:normAutofit/>
          </a:bodyPr>
          <a:lstStyle/>
          <a:p>
            <a:pPr fontAlgn="base"/>
            <a:r>
              <a:rPr lang="en-US" dirty="0"/>
              <a:t>The </a:t>
            </a:r>
            <a:r>
              <a:rPr lang="en-US" b="1" dirty="0"/>
              <a:t>Dow Theory</a:t>
            </a:r>
            <a:r>
              <a:rPr lang="en-US" dirty="0"/>
              <a:t> is one of the most popularly used concepts of charting &amp; </a:t>
            </a:r>
            <a:r>
              <a:rPr lang="en-US" b="1" dirty="0"/>
              <a:t>Technical Analysis</a:t>
            </a:r>
            <a:r>
              <a:rPr lang="en-US" dirty="0"/>
              <a:t>. It happens to be one of the oldest technical analysis tools as well. Dow Theory days back to as early as 1900 to 1902 when Charles Dow laid the basic principles. The Theory named after him as Dow Theory. It helps investors in the stock market to understand the health of the trade condition. The father of Dow Theory, </a:t>
            </a:r>
            <a:r>
              <a:rPr lang="en-US" dirty="0" err="1"/>
              <a:t>Mr</a:t>
            </a:r>
            <a:r>
              <a:rPr lang="en-US" dirty="0"/>
              <a:t> Charles Dow died in 1902 but after his death work of Dow Theory was continued by William Hamilton.</a:t>
            </a:r>
          </a:p>
          <a:p>
            <a:pPr fontAlgn="base"/>
            <a:r>
              <a:rPr lang="en-US" dirty="0"/>
              <a:t>The Dow Theory helps investors to know how the stock market used to understand the business environment’s health. It was the first theory of technical analysis that explains the trends of market moves.</a:t>
            </a:r>
          </a:p>
          <a:p>
            <a:endParaRPr lang="en-US" dirty="0"/>
          </a:p>
        </p:txBody>
      </p:sp>
    </p:spTree>
    <p:extLst>
      <p:ext uri="{BB962C8B-B14F-4D97-AF65-F5344CB8AC3E}">
        <p14:creationId xmlns:p14="http://schemas.microsoft.com/office/powerpoint/2010/main" val="358092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C243BE-D44A-4AF2-AE3F-C5342C5B6768}"/>
              </a:ext>
            </a:extLst>
          </p:cNvPr>
          <p:cNvSpPr>
            <a:spLocks noGrp="1"/>
          </p:cNvSpPr>
          <p:nvPr>
            <p:ph idx="1"/>
          </p:nvPr>
        </p:nvSpPr>
        <p:spPr>
          <a:xfrm>
            <a:off x="671946" y="875909"/>
            <a:ext cx="10515600" cy="5982091"/>
          </a:xfrm>
        </p:spPr>
        <p:txBody>
          <a:bodyPr/>
          <a:lstStyle/>
          <a:p>
            <a:r>
              <a:rPr lang="en-US" dirty="0"/>
              <a:t>HISTORY REPEATS EVERYTHING </a:t>
            </a:r>
          </a:p>
          <a:p>
            <a:pPr marL="0" indent="0">
              <a:buNone/>
            </a:pPr>
            <a:endParaRPr lang="en-US" dirty="0"/>
          </a:p>
          <a:p>
            <a:r>
              <a:rPr lang="en-US" dirty="0"/>
              <a:t>MARKET DISCOUNT EVERYTHING</a:t>
            </a:r>
          </a:p>
          <a:p>
            <a:pPr marL="0" indent="0">
              <a:buNone/>
            </a:pPr>
            <a:endParaRPr lang="en-US" dirty="0"/>
          </a:p>
          <a:p>
            <a:r>
              <a:rPr lang="en-US" dirty="0"/>
              <a:t>A TREND IS SAID TO BE CONTINUOUS UNTIL A REVERSAL IS CONFIRMED </a:t>
            </a:r>
          </a:p>
          <a:p>
            <a:pPr marL="0" indent="0">
              <a:buNone/>
            </a:pPr>
            <a:endParaRPr lang="en-US" dirty="0"/>
          </a:p>
        </p:txBody>
      </p:sp>
    </p:spTree>
    <p:extLst>
      <p:ext uri="{BB962C8B-B14F-4D97-AF65-F5344CB8AC3E}">
        <p14:creationId xmlns:p14="http://schemas.microsoft.com/office/powerpoint/2010/main" val="9194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0">
            <a:extLst>
              <a:ext uri="{FF2B5EF4-FFF2-40B4-BE49-F238E27FC236}">
                <a16:creationId xmlns:a16="http://schemas.microsoft.com/office/drawing/2014/main" id="{6598DB29-60CF-41E9-983D-A4807D2DB0DB}"/>
              </a:ext>
            </a:extLst>
          </p:cNvPr>
          <p:cNvSpPr>
            <a:spLocks noChangeArrowheads="1"/>
          </p:cNvSpPr>
          <p:nvPr/>
        </p:nvSpPr>
        <p:spPr bwMode="auto">
          <a:xfrm>
            <a:off x="0" y="457200"/>
            <a:ext cx="4635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54595F"/>
                </a:solidFill>
                <a:effectLst/>
                <a:latin typeface="Roboto"/>
                <a:cs typeface="Arial" panose="020B0604020202020204" pitchFamily="34" charset="0"/>
                <a:hlinkClick r:id="rId2"/>
              </a:rPr>
              <a:t>AUGUST 21, 2019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A3A3A"/>
                </a:solidFill>
                <a:effectLst/>
                <a:latin typeface="Open Sans" panose="020B0606030504020204" pitchFamily="34" charset="0"/>
                <a:cs typeface="Open Sans" panose="020B0606030504020204" pitchFamily="34" charset="0"/>
              </a:rPr>
              <a:t>  </a:t>
            </a:r>
            <a:r>
              <a:rPr kumimoji="0" lang="en-US" altLang="en-US" sz="37500" b="0" i="0" u="none" strike="noStrike" cap="none" normalizeH="0" baseline="0" dirty="0">
                <a:ln>
                  <a:noFill/>
                </a:ln>
                <a:solidFill>
                  <a:srgbClr val="3A3A3A"/>
                </a:solidFill>
                <a:effectLst/>
                <a:latin typeface="Open Sans" panose="020B0606030504020204" pitchFamily="34" charset="0"/>
                <a:cs typeface="Open Sans" panose="020B0606030504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5" name="Picture 11" descr="Dow Theory, technical analysis">
            <a:extLst>
              <a:ext uri="{FF2B5EF4-FFF2-40B4-BE49-F238E27FC236}">
                <a16:creationId xmlns:a16="http://schemas.microsoft.com/office/drawing/2014/main" id="{AF97A85F-7CDF-4E69-857E-19B88583D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74" y="-164123"/>
            <a:ext cx="12168326" cy="7572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75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B1B5DF4-F394-4704-8461-0DCB8E58432F}"/>
              </a:ext>
            </a:extLst>
          </p:cNvPr>
          <p:cNvSpPr>
            <a:spLocks noChangeArrowheads="1"/>
          </p:cNvSpPr>
          <p:nvPr/>
        </p:nvSpPr>
        <p:spPr bwMode="auto">
          <a:xfrm>
            <a:off x="92597" y="258763"/>
            <a:ext cx="8156079" cy="492442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A3A3A"/>
                </a:solidFill>
                <a:effectLst/>
                <a:latin typeface="Roboto"/>
              </a:rPr>
              <a:t>Market Trends are of three types</a:t>
            </a:r>
            <a:endParaRPr kumimoji="0" lang="en-US" altLang="en-US" sz="900" b="0" i="0" u="none" strike="noStrike" cap="none" normalizeH="0" baseline="0" dirty="0">
              <a:ln>
                <a:noFill/>
              </a:ln>
              <a:solidFill>
                <a:srgbClr val="3A3A3A"/>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r>
              <a:rPr kumimoji="0" lang="en-US" altLang="en-US" sz="28000" b="0" i="0" u="none" strike="noStrike" cap="none" normalizeH="0" baseline="0" dirty="0">
                <a:ln>
                  <a:noFill/>
                </a:ln>
                <a:solidFill>
                  <a:schemeClr val="tx1"/>
                </a:solidFill>
                <a:effectLst/>
              </a:rPr>
              <a:t>          </a:t>
            </a:r>
            <a:endParaRPr kumimoji="0" lang="en-US" altLang="en-US" sz="800" b="0" i="0" u="none" strike="noStrike" cap="none" normalizeH="0" baseline="0" dirty="0">
              <a:ln>
                <a:noFill/>
              </a:ln>
              <a:solidFill>
                <a:srgbClr val="3A3A3A"/>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Dow theory trends, Minor Trends, Secondary trends and primary trends">
            <a:extLst>
              <a:ext uri="{FF2B5EF4-FFF2-40B4-BE49-F238E27FC236}">
                <a16:creationId xmlns:a16="http://schemas.microsoft.com/office/drawing/2014/main" id="{B793ECD5-C2F0-42E2-9955-DFC4DB704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7" y="648182"/>
            <a:ext cx="11649436" cy="531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68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A70E3-4757-4528-BB6F-C021C93B2D0C}"/>
              </a:ext>
            </a:extLst>
          </p:cNvPr>
          <p:cNvSpPr>
            <a:spLocks noGrp="1"/>
          </p:cNvSpPr>
          <p:nvPr>
            <p:ph idx="1"/>
          </p:nvPr>
        </p:nvSpPr>
        <p:spPr>
          <a:xfrm>
            <a:off x="324091" y="277792"/>
            <a:ext cx="11029709" cy="5899171"/>
          </a:xfrm>
        </p:spPr>
        <p:txBody>
          <a:bodyPr/>
          <a:lstStyle/>
          <a:p>
            <a:pPr marL="0" lvl="0" indent="0" algn="just" eaLnBrk="0" fontAlgn="base" hangingPunct="0">
              <a:lnSpc>
                <a:spcPct val="100000"/>
              </a:lnSpc>
              <a:spcBef>
                <a:spcPct val="0"/>
              </a:spcBef>
              <a:spcAft>
                <a:spcPct val="0"/>
              </a:spcAft>
              <a:buNone/>
            </a:pPr>
            <a:r>
              <a:rPr kumimoji="0" lang="en-US" altLang="en-US" sz="3600" b="1" i="0" u="none" strike="noStrike" cap="none" normalizeH="0" baseline="0" dirty="0">
                <a:ln>
                  <a:noFill/>
                </a:ln>
                <a:solidFill>
                  <a:srgbClr val="3A3A3A"/>
                </a:solidFill>
                <a:effectLst/>
                <a:latin typeface="Roboto"/>
              </a:rPr>
              <a:t>The primary, secondary and minor trends that affect the stock market</a:t>
            </a:r>
            <a:endParaRPr kumimoji="0" lang="en-US" altLang="en-US" sz="1400" b="0" i="0" u="none" strike="noStrike" cap="none" normalizeH="0" baseline="0" dirty="0">
              <a:ln>
                <a:noFill/>
              </a:ln>
              <a:solidFill>
                <a:srgbClr val="3A3A3A"/>
              </a:solidFill>
              <a:effectLst/>
              <a:latin typeface="Roboto"/>
            </a:endParaRPr>
          </a:p>
          <a:p>
            <a:pPr marL="0" lvl="0" indent="0" algn="just" eaLnBrk="0" fontAlgn="base" hangingPunct="0">
              <a:lnSpc>
                <a:spcPct val="100000"/>
              </a:lnSpc>
              <a:spcBef>
                <a:spcPct val="0"/>
              </a:spcBef>
              <a:spcAft>
                <a:spcPct val="0"/>
              </a:spcAft>
              <a:buFontTx/>
              <a:buChar char="•"/>
            </a:pPr>
            <a:r>
              <a:rPr lang="en-US" altLang="en-US" b="1" dirty="0">
                <a:solidFill>
                  <a:srgbClr val="54595F"/>
                </a:solidFill>
                <a:latin typeface="Roboto"/>
              </a:rPr>
              <a:t>Primary Trend: </a:t>
            </a:r>
            <a:r>
              <a:rPr lang="en-US" altLang="en-US" dirty="0">
                <a:solidFill>
                  <a:srgbClr val="54595F"/>
                </a:solidFill>
                <a:latin typeface="Roboto"/>
              </a:rPr>
              <a:t>The primary trend is one of the major trends for the market, which indicates how the market moves in the long-term. It can occur in both rising and falling market.</a:t>
            </a:r>
          </a:p>
          <a:p>
            <a:pPr marL="0" lvl="0" indent="0" algn="just" eaLnBrk="0" fontAlgn="base" hangingPunct="0">
              <a:lnSpc>
                <a:spcPct val="100000"/>
              </a:lnSpc>
              <a:spcBef>
                <a:spcPct val="0"/>
              </a:spcBef>
              <a:spcAft>
                <a:spcPct val="0"/>
              </a:spcAft>
              <a:buFontTx/>
              <a:buChar char="•"/>
            </a:pPr>
            <a:r>
              <a:rPr lang="en-US" altLang="en-US" b="1" dirty="0">
                <a:solidFill>
                  <a:srgbClr val="54595F"/>
                </a:solidFill>
                <a:latin typeface="Roboto"/>
              </a:rPr>
              <a:t>Secondary Trend: </a:t>
            </a:r>
            <a:r>
              <a:rPr lang="en-US" altLang="en-US" dirty="0">
                <a:solidFill>
                  <a:srgbClr val="54595F"/>
                </a:solidFill>
                <a:latin typeface="Roboto"/>
              </a:rPr>
              <a:t>It is considered for correction to a primary trend. It’s an opposite action to the primary trend. This secondary trend has a range of 10 days to three months.</a:t>
            </a:r>
          </a:p>
          <a:p>
            <a:pPr marL="0" lvl="0" indent="0" algn="just" eaLnBrk="0" fontAlgn="base" hangingPunct="0">
              <a:lnSpc>
                <a:spcPct val="100000"/>
              </a:lnSpc>
              <a:spcBef>
                <a:spcPct val="0"/>
              </a:spcBef>
              <a:spcAft>
                <a:spcPct val="0"/>
              </a:spcAft>
              <a:buFontTx/>
              <a:buChar char="•"/>
            </a:pPr>
            <a:r>
              <a:rPr lang="en-US" altLang="en-US" b="1" dirty="0">
                <a:solidFill>
                  <a:srgbClr val="54595F"/>
                </a:solidFill>
                <a:latin typeface="Roboto"/>
              </a:rPr>
              <a:t>Minor Trend: </a:t>
            </a:r>
            <a:r>
              <a:rPr lang="en-US" altLang="en-US" dirty="0">
                <a:solidFill>
                  <a:srgbClr val="54595F"/>
                </a:solidFill>
                <a:latin typeface="Roboto"/>
              </a:rPr>
              <a:t>In this trend, the market movement fluctuated on a daily basis. And these trends last usually less than three weeks. Minor trends are short term trends.</a:t>
            </a:r>
          </a:p>
          <a:p>
            <a:endParaRPr lang="en-US" dirty="0"/>
          </a:p>
        </p:txBody>
      </p:sp>
    </p:spTree>
    <p:extLst>
      <p:ext uri="{BB962C8B-B14F-4D97-AF65-F5344CB8AC3E}">
        <p14:creationId xmlns:p14="http://schemas.microsoft.com/office/powerpoint/2010/main" val="53623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AD3145D-39A6-4F74-9322-3B89904EB626}"/>
              </a:ext>
            </a:extLst>
          </p:cNvPr>
          <p:cNvSpPr>
            <a:spLocks noChangeArrowheads="1"/>
          </p:cNvSpPr>
          <p:nvPr/>
        </p:nvSpPr>
        <p:spPr bwMode="auto">
          <a:xfrm>
            <a:off x="115747" y="0"/>
            <a:ext cx="10098918" cy="506292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A3A3A"/>
                </a:solidFill>
                <a:effectLst/>
                <a:latin typeface="Roboto"/>
              </a:rPr>
              <a:t>The market has three phases</a:t>
            </a:r>
            <a:endParaRPr kumimoji="0" lang="en-US" altLang="en-US" sz="900" b="0" i="0" u="none" strike="noStrike" cap="none" normalizeH="0" baseline="0" dirty="0">
              <a:ln>
                <a:noFill/>
              </a:ln>
              <a:solidFill>
                <a:srgbClr val="3A3A3A"/>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4595F"/>
                </a:solidFill>
                <a:effectLst/>
                <a:latin typeface="Roboto"/>
              </a:rPr>
              <a:t>These three phases in the market are accumulation, public participation, and distribution or panic phase.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8000" b="0" i="0" u="none" strike="noStrike" cap="none" normalizeH="0" baseline="0" dirty="0">
                <a:ln>
                  <a:noFill/>
                </a:ln>
                <a:solidFill>
                  <a:schemeClr val="tx1"/>
                </a:solidFill>
                <a:effectLst/>
                <a:latin typeface="Arial" panose="020B0604020202020204" pitchFamily="34" charset="0"/>
              </a:rPr>
              <a:t>          </a:t>
            </a:r>
            <a:endParaRPr kumimoji="0" lang="en-US" altLang="en-US" sz="800" b="0" i="0" u="none" strike="noStrike" cap="none" normalizeH="0" baseline="0" dirty="0">
              <a:ln>
                <a:noFill/>
              </a:ln>
              <a:solidFill>
                <a:srgbClr val="3A3A3A"/>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1" u="none" strike="noStrike" cap="none" normalizeH="0" baseline="0" dirty="0">
                <a:ln>
                  <a:noFill/>
                </a:ln>
                <a:solidFill>
                  <a:srgbClr val="3A3A3A"/>
                </a:solidFill>
                <a:effectLst/>
                <a:latin typeface="Roboto"/>
              </a:rPr>
              <a:t>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DD28C344-3F43-4DCF-B1AC-AFC44FE82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47" y="806610"/>
            <a:ext cx="11885714" cy="543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40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BEB68-1CD3-4E3C-B025-FCEB5ABBA64F}"/>
              </a:ext>
            </a:extLst>
          </p:cNvPr>
          <p:cNvSpPr>
            <a:spLocks noGrp="1"/>
          </p:cNvSpPr>
          <p:nvPr>
            <p:ph idx="1"/>
          </p:nvPr>
        </p:nvSpPr>
        <p:spPr>
          <a:xfrm>
            <a:off x="838200" y="300942"/>
            <a:ext cx="10515600" cy="5876021"/>
          </a:xfrm>
        </p:spPr>
        <p:txBody>
          <a:bodyPr>
            <a:normAutofit lnSpcReduction="10000"/>
          </a:bodyPr>
          <a:lstStyle/>
          <a:p>
            <a:pPr fontAlgn="base"/>
            <a:r>
              <a:rPr lang="en-US" b="1" i="1" dirty="0"/>
              <a:t>In bullish markets, the phases described as below</a:t>
            </a:r>
            <a:endParaRPr lang="en-US" dirty="0"/>
          </a:p>
          <a:p>
            <a:pPr fontAlgn="base"/>
            <a:r>
              <a:rPr lang="en-US" b="1" dirty="0"/>
              <a:t>Accumulation Phase: </a:t>
            </a:r>
            <a:r>
              <a:rPr lang="en-US" dirty="0"/>
              <a:t>The accumulation market phase is when investors feel the change in the current market direction when they are entering the market.</a:t>
            </a:r>
            <a:br>
              <a:rPr lang="en-US" dirty="0"/>
            </a:br>
            <a:endParaRPr lang="en-US" dirty="0"/>
          </a:p>
          <a:p>
            <a:pPr fontAlgn="base"/>
            <a:r>
              <a:rPr lang="en-US" b="1" dirty="0"/>
              <a:t>Public Participation Phase: </a:t>
            </a:r>
            <a:r>
              <a:rPr lang="en-US" dirty="0"/>
              <a:t>In this phase, investors enter the market just when the condition of the market improves and positive sentiments become noticeable.</a:t>
            </a:r>
            <a:br>
              <a:rPr lang="en-US" dirty="0"/>
            </a:br>
            <a:endParaRPr lang="en-US" dirty="0"/>
          </a:p>
          <a:p>
            <a:pPr fontAlgn="base"/>
            <a:r>
              <a:rPr lang="en-US" b="1" dirty="0"/>
              <a:t>Distribution or Panic Phase: </a:t>
            </a:r>
            <a:r>
              <a:rPr lang="en-US" dirty="0"/>
              <a:t>This phase begins when the entire bullish news headline is carried by media, there is buying on huge volume which is base on speculation. During the distribution phase, the trade news is bullish than ever, business value begins to advance quickly, &amp; the community flock to the market in expectation of catching the movements.</a:t>
            </a:r>
          </a:p>
          <a:p>
            <a:endParaRPr lang="en-US" dirty="0"/>
          </a:p>
        </p:txBody>
      </p:sp>
    </p:spTree>
    <p:extLst>
      <p:ext uri="{BB962C8B-B14F-4D97-AF65-F5344CB8AC3E}">
        <p14:creationId xmlns:p14="http://schemas.microsoft.com/office/powerpoint/2010/main" val="163154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D378C1EA-9935-4D9D-A325-9CC4C8C945D8}"/>
              </a:ext>
            </a:extLst>
          </p:cNvPr>
          <p:cNvSpPr>
            <a:spLocks noChangeArrowheads="1"/>
          </p:cNvSpPr>
          <p:nvPr/>
        </p:nvSpPr>
        <p:spPr bwMode="auto">
          <a:xfrm>
            <a:off x="-127000" y="225456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2" name="Picture 6">
            <a:extLst>
              <a:ext uri="{FF2B5EF4-FFF2-40B4-BE49-F238E27FC236}">
                <a16:creationId xmlns:a16="http://schemas.microsoft.com/office/drawing/2014/main" id="{970DD71E-043E-4CCA-B626-4E1D26BC5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2" y="808781"/>
            <a:ext cx="11820951" cy="542563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1F21C7C-1B56-4B35-A92F-7B89BA257396}"/>
              </a:ext>
            </a:extLst>
          </p:cNvPr>
          <p:cNvSpPr/>
          <p:nvPr/>
        </p:nvSpPr>
        <p:spPr>
          <a:xfrm>
            <a:off x="81682" y="254255"/>
            <a:ext cx="4544834" cy="369332"/>
          </a:xfrm>
          <a:prstGeom prst="rect">
            <a:avLst/>
          </a:prstGeom>
        </p:spPr>
        <p:txBody>
          <a:bodyPr wrap="none">
            <a:spAutoFit/>
          </a:bodyPr>
          <a:lstStyle/>
          <a:p>
            <a:r>
              <a:rPr lang="en-US" b="1" i="1" dirty="0">
                <a:solidFill>
                  <a:srgbClr val="54595F"/>
                </a:solidFill>
                <a:effectLst/>
                <a:latin typeface="Roboto"/>
              </a:rPr>
              <a:t>Now talk about the bear market phases:</a:t>
            </a:r>
            <a:endParaRPr lang="en-US" dirty="0"/>
          </a:p>
        </p:txBody>
      </p:sp>
    </p:spTree>
    <p:extLst>
      <p:ext uri="{BB962C8B-B14F-4D97-AF65-F5344CB8AC3E}">
        <p14:creationId xmlns:p14="http://schemas.microsoft.com/office/powerpoint/2010/main" val="3981164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579</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Calibri Light</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 dew</dc:creator>
  <cp:lastModifiedBy>vasanth dew</cp:lastModifiedBy>
  <cp:revision>2</cp:revision>
  <dcterms:created xsi:type="dcterms:W3CDTF">2022-04-17T04:59:05Z</dcterms:created>
  <dcterms:modified xsi:type="dcterms:W3CDTF">2022-05-02T14:41:55Z</dcterms:modified>
</cp:coreProperties>
</file>