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61D30-2056-4685-AA33-59618E8DC663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9607AA6B-79A4-425E-BEA5-31C0F2F7FAD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61D30-2056-4685-AA33-59618E8DC663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7AA6B-79A4-425E-BEA5-31C0F2F7FA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61D30-2056-4685-AA33-59618E8DC663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7AA6B-79A4-425E-BEA5-31C0F2F7FA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61D30-2056-4685-AA33-59618E8DC663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7AA6B-79A4-425E-BEA5-31C0F2F7FAD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61D30-2056-4685-AA33-59618E8DC663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607AA6B-79A4-425E-BEA5-31C0F2F7FAD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61D30-2056-4685-AA33-59618E8DC663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7AA6B-79A4-425E-BEA5-31C0F2F7FAD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61D30-2056-4685-AA33-59618E8DC663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7AA6B-79A4-425E-BEA5-31C0F2F7FAD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61D30-2056-4685-AA33-59618E8DC663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7AA6B-79A4-425E-BEA5-31C0F2F7FA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61D30-2056-4685-AA33-59618E8DC663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7AA6B-79A4-425E-BEA5-31C0F2F7FA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61D30-2056-4685-AA33-59618E8DC663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7AA6B-79A4-425E-BEA5-31C0F2F7FAD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61D30-2056-4685-AA33-59618E8DC663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607AA6B-79A4-425E-BEA5-31C0F2F7FAD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9361D30-2056-4685-AA33-59618E8DC663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9607AA6B-79A4-425E-BEA5-31C0F2F7FAD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810064" cy="914400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Nama</a:t>
            </a:r>
            <a:r>
              <a:rPr lang="en-US" dirty="0" smtClean="0"/>
              <a:t> : </a:t>
            </a:r>
            <a:r>
              <a:rPr lang="en-US" dirty="0" err="1" smtClean="0"/>
              <a:t>Jamaludin</a:t>
            </a:r>
            <a:endParaRPr lang="en-US" dirty="0"/>
          </a:p>
          <a:p>
            <a:r>
              <a:rPr lang="en-US" dirty="0" smtClean="0"/>
              <a:t>NPM : 53415523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1412776"/>
            <a:ext cx="7772400" cy="1828800"/>
          </a:xfrm>
        </p:spPr>
        <p:txBody>
          <a:bodyPr/>
          <a:lstStyle/>
          <a:p>
            <a:r>
              <a:rPr lang="en-US" dirty="0" err="1" smtClean="0"/>
              <a:t>Pengenalan</a:t>
            </a:r>
            <a:r>
              <a:rPr lang="en-US" dirty="0" smtClean="0"/>
              <a:t>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33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err="1">
                <a:solidFill>
                  <a:srgbClr val="212529"/>
                </a:solidFill>
                <a:latin typeface="Arial" pitchFamily="34" charset="0"/>
                <a:cs typeface="Arial" pitchFamily="34" charset="0"/>
              </a:rPr>
              <a:t>Tipe</a:t>
            </a:r>
            <a:r>
              <a:rPr lang="en-US" sz="1800" dirty="0">
                <a:solidFill>
                  <a:srgbClr val="212529"/>
                </a:solidFill>
                <a:latin typeface="Arial" pitchFamily="34" charset="0"/>
                <a:cs typeface="Arial" pitchFamily="34" charset="0"/>
              </a:rPr>
              <a:t> data </a:t>
            </a:r>
            <a:r>
              <a:rPr lang="en-US" sz="1800" dirty="0" err="1">
                <a:solidFill>
                  <a:srgbClr val="212529"/>
                </a:solidFill>
                <a:latin typeface="Arial" pitchFamily="34" charset="0"/>
                <a:cs typeface="Arial" pitchFamily="34" charset="0"/>
              </a:rPr>
              <a:t>adalah</a:t>
            </a:r>
            <a:r>
              <a:rPr lang="en-US" sz="1800" dirty="0">
                <a:solidFill>
                  <a:srgbClr val="21252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solidFill>
                  <a:srgbClr val="212529"/>
                </a:solidFill>
                <a:latin typeface="Arial" pitchFamily="34" charset="0"/>
                <a:cs typeface="Arial" pitchFamily="34" charset="0"/>
              </a:rPr>
              <a:t>suatu</a:t>
            </a:r>
            <a:r>
              <a:rPr lang="en-US" sz="1800" dirty="0">
                <a:solidFill>
                  <a:srgbClr val="212529"/>
                </a:solidFill>
                <a:latin typeface="Arial" pitchFamily="34" charset="0"/>
                <a:cs typeface="Arial" pitchFamily="34" charset="0"/>
              </a:rPr>
              <a:t> media </a:t>
            </a:r>
            <a:r>
              <a:rPr lang="en-US" sz="1800" dirty="0" err="1">
                <a:solidFill>
                  <a:srgbClr val="212529"/>
                </a:solidFill>
                <a:latin typeface="Arial" pitchFamily="34" charset="0"/>
                <a:cs typeface="Arial" pitchFamily="34" charset="0"/>
              </a:rPr>
              <a:t>atau</a:t>
            </a:r>
            <a:r>
              <a:rPr lang="en-US" sz="1800" dirty="0">
                <a:solidFill>
                  <a:srgbClr val="21252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solidFill>
                  <a:srgbClr val="212529"/>
                </a:solidFill>
                <a:latin typeface="Arial" pitchFamily="34" charset="0"/>
                <a:cs typeface="Arial" pitchFamily="34" charset="0"/>
              </a:rPr>
              <a:t>memori</a:t>
            </a:r>
            <a:r>
              <a:rPr lang="en-US" sz="1800" dirty="0">
                <a:solidFill>
                  <a:srgbClr val="21252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solidFill>
                  <a:srgbClr val="212529"/>
                </a:solidFill>
                <a:latin typeface="Arial" pitchFamily="34" charset="0"/>
                <a:cs typeface="Arial" pitchFamily="34" charset="0"/>
              </a:rPr>
              <a:t>pada</a:t>
            </a:r>
            <a:r>
              <a:rPr lang="en-US" sz="1800" dirty="0">
                <a:solidFill>
                  <a:srgbClr val="21252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solidFill>
                  <a:srgbClr val="212529"/>
                </a:solidFill>
                <a:latin typeface="Arial" pitchFamily="34" charset="0"/>
                <a:cs typeface="Arial" pitchFamily="34" charset="0"/>
              </a:rPr>
              <a:t>komputer</a:t>
            </a:r>
            <a:r>
              <a:rPr lang="en-US" sz="1800" dirty="0">
                <a:solidFill>
                  <a:srgbClr val="212529"/>
                </a:solidFill>
                <a:latin typeface="Arial" pitchFamily="34" charset="0"/>
                <a:cs typeface="Arial" pitchFamily="34" charset="0"/>
              </a:rPr>
              <a:t> yang </a:t>
            </a:r>
            <a:r>
              <a:rPr lang="en-US" sz="1800" dirty="0" err="1">
                <a:solidFill>
                  <a:srgbClr val="212529"/>
                </a:solidFill>
                <a:latin typeface="Arial" pitchFamily="34" charset="0"/>
                <a:cs typeface="Arial" pitchFamily="34" charset="0"/>
              </a:rPr>
              <a:t>digunakan</a:t>
            </a:r>
            <a:r>
              <a:rPr lang="en-US" sz="1800" dirty="0">
                <a:solidFill>
                  <a:srgbClr val="21252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solidFill>
                  <a:srgbClr val="212529"/>
                </a:solidFill>
                <a:latin typeface="Arial" pitchFamily="34" charset="0"/>
                <a:cs typeface="Arial" pitchFamily="34" charset="0"/>
              </a:rPr>
              <a:t>untuk</a:t>
            </a:r>
            <a:r>
              <a:rPr lang="en-US" sz="1800" dirty="0">
                <a:solidFill>
                  <a:srgbClr val="21252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solidFill>
                  <a:srgbClr val="212529"/>
                </a:solidFill>
                <a:latin typeface="Arial" pitchFamily="34" charset="0"/>
                <a:cs typeface="Arial" pitchFamily="34" charset="0"/>
              </a:rPr>
              <a:t>menampung</a:t>
            </a:r>
            <a:r>
              <a:rPr lang="en-US" sz="1800" dirty="0">
                <a:solidFill>
                  <a:srgbClr val="21252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solidFill>
                  <a:srgbClr val="212529"/>
                </a:solidFill>
                <a:latin typeface="Arial" pitchFamily="34" charset="0"/>
                <a:cs typeface="Arial" pitchFamily="34" charset="0"/>
              </a:rPr>
              <a:t>informasi</a:t>
            </a:r>
            <a:r>
              <a:rPr lang="en-US" sz="1800" dirty="0">
                <a:solidFill>
                  <a:srgbClr val="212529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212529"/>
                </a:solidFill>
                <a:latin typeface="Arial" pitchFamily="34" charset="0"/>
                <a:cs typeface="Arial" pitchFamily="34" charset="0"/>
              </a:rPr>
              <a:t>Python </a:t>
            </a:r>
            <a:r>
              <a:rPr lang="en-US" sz="1800" dirty="0" err="1">
                <a:solidFill>
                  <a:srgbClr val="212529"/>
                </a:solidFill>
                <a:latin typeface="Arial" pitchFamily="34" charset="0"/>
                <a:cs typeface="Arial" pitchFamily="34" charset="0"/>
              </a:rPr>
              <a:t>sendiri</a:t>
            </a:r>
            <a:r>
              <a:rPr lang="en-US" sz="1800" dirty="0">
                <a:solidFill>
                  <a:srgbClr val="21252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solidFill>
                  <a:srgbClr val="212529"/>
                </a:solidFill>
                <a:latin typeface="Arial" pitchFamily="34" charset="0"/>
                <a:cs typeface="Arial" pitchFamily="34" charset="0"/>
              </a:rPr>
              <a:t>mempunyai</a:t>
            </a:r>
            <a:r>
              <a:rPr lang="en-US" sz="1800" dirty="0">
                <a:solidFill>
                  <a:srgbClr val="21252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solidFill>
                  <a:srgbClr val="212529"/>
                </a:solidFill>
                <a:latin typeface="Arial" pitchFamily="34" charset="0"/>
                <a:cs typeface="Arial" pitchFamily="34" charset="0"/>
              </a:rPr>
              <a:t>tipe</a:t>
            </a:r>
            <a:r>
              <a:rPr lang="en-US" sz="1800" dirty="0">
                <a:solidFill>
                  <a:srgbClr val="212529"/>
                </a:solidFill>
                <a:latin typeface="Arial" pitchFamily="34" charset="0"/>
                <a:cs typeface="Arial" pitchFamily="34" charset="0"/>
              </a:rPr>
              <a:t> data yang </a:t>
            </a:r>
            <a:r>
              <a:rPr lang="en-US" sz="1800" dirty="0" err="1">
                <a:solidFill>
                  <a:srgbClr val="212529"/>
                </a:solidFill>
                <a:latin typeface="Arial" pitchFamily="34" charset="0"/>
                <a:cs typeface="Arial" pitchFamily="34" charset="0"/>
              </a:rPr>
              <a:t>cukup</a:t>
            </a:r>
            <a:r>
              <a:rPr lang="en-US" sz="1800" dirty="0">
                <a:solidFill>
                  <a:srgbClr val="21252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solidFill>
                  <a:srgbClr val="212529"/>
                </a:solidFill>
                <a:latin typeface="Arial" pitchFamily="34" charset="0"/>
                <a:cs typeface="Arial" pitchFamily="34" charset="0"/>
              </a:rPr>
              <a:t>unik</a:t>
            </a:r>
            <a:r>
              <a:rPr lang="en-US" sz="1800" dirty="0">
                <a:solidFill>
                  <a:srgbClr val="21252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solidFill>
                  <a:srgbClr val="212529"/>
                </a:solidFill>
                <a:latin typeface="Arial" pitchFamily="34" charset="0"/>
                <a:cs typeface="Arial" pitchFamily="34" charset="0"/>
              </a:rPr>
              <a:t>bila</a:t>
            </a:r>
            <a:r>
              <a:rPr lang="en-US" sz="1800" dirty="0">
                <a:solidFill>
                  <a:srgbClr val="21252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solidFill>
                  <a:srgbClr val="212529"/>
                </a:solidFill>
                <a:latin typeface="Arial" pitchFamily="34" charset="0"/>
                <a:cs typeface="Arial" pitchFamily="34" charset="0"/>
              </a:rPr>
              <a:t>kita</a:t>
            </a:r>
            <a:r>
              <a:rPr lang="en-US" sz="1800" dirty="0">
                <a:solidFill>
                  <a:srgbClr val="21252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solidFill>
                  <a:srgbClr val="212529"/>
                </a:solidFill>
                <a:latin typeface="Arial" pitchFamily="34" charset="0"/>
                <a:cs typeface="Arial" pitchFamily="34" charset="0"/>
              </a:rPr>
              <a:t>bandingkan</a:t>
            </a:r>
            <a:r>
              <a:rPr lang="en-US" sz="1800" dirty="0">
                <a:solidFill>
                  <a:srgbClr val="21252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solidFill>
                  <a:srgbClr val="212529"/>
                </a:solidFill>
                <a:latin typeface="Arial" pitchFamily="34" charset="0"/>
                <a:cs typeface="Arial" pitchFamily="34" charset="0"/>
              </a:rPr>
              <a:t>dengan</a:t>
            </a:r>
            <a:r>
              <a:rPr lang="en-US" sz="1800" dirty="0">
                <a:solidFill>
                  <a:srgbClr val="21252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solidFill>
                  <a:srgbClr val="212529"/>
                </a:solidFill>
                <a:latin typeface="Arial" pitchFamily="34" charset="0"/>
                <a:cs typeface="Arial" pitchFamily="34" charset="0"/>
              </a:rPr>
              <a:t>bahasa</a:t>
            </a:r>
            <a:r>
              <a:rPr lang="en-US" sz="1800" dirty="0">
                <a:solidFill>
                  <a:srgbClr val="21252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solidFill>
                  <a:srgbClr val="212529"/>
                </a:solidFill>
                <a:latin typeface="Arial" pitchFamily="34" charset="0"/>
                <a:cs typeface="Arial" pitchFamily="34" charset="0"/>
              </a:rPr>
              <a:t>pemrograman</a:t>
            </a:r>
            <a:r>
              <a:rPr lang="en-US" sz="1800" dirty="0">
                <a:solidFill>
                  <a:srgbClr val="212529"/>
                </a:solidFill>
                <a:latin typeface="Arial" pitchFamily="34" charset="0"/>
                <a:cs typeface="Arial" pitchFamily="34" charset="0"/>
              </a:rPr>
              <a:t> yang lain.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212529"/>
                </a:solidFill>
                <a:latin typeface="Arial" pitchFamily="34" charset="0"/>
                <a:cs typeface="Arial" pitchFamily="34" charset="0"/>
              </a:rPr>
              <a:t>Berikut</a:t>
            </a:r>
            <a:r>
              <a:rPr lang="en-US" sz="1800" dirty="0">
                <a:solidFill>
                  <a:srgbClr val="21252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solidFill>
                  <a:srgbClr val="212529"/>
                </a:solidFill>
                <a:latin typeface="Arial" pitchFamily="34" charset="0"/>
                <a:cs typeface="Arial" pitchFamily="34" charset="0"/>
              </a:rPr>
              <a:t>adalah</a:t>
            </a:r>
            <a:r>
              <a:rPr lang="en-US" sz="1800" dirty="0">
                <a:solidFill>
                  <a:srgbClr val="21252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solidFill>
                  <a:srgbClr val="212529"/>
                </a:solidFill>
                <a:latin typeface="Arial" pitchFamily="34" charset="0"/>
                <a:cs typeface="Arial" pitchFamily="34" charset="0"/>
              </a:rPr>
              <a:t>tipe</a:t>
            </a:r>
            <a:r>
              <a:rPr lang="en-US" sz="1800" dirty="0">
                <a:solidFill>
                  <a:srgbClr val="212529"/>
                </a:solidFill>
                <a:latin typeface="Arial" pitchFamily="34" charset="0"/>
                <a:cs typeface="Arial" pitchFamily="34" charset="0"/>
              </a:rPr>
              <a:t> data </a:t>
            </a:r>
            <a:r>
              <a:rPr lang="en-US" sz="1800" dirty="0" err="1">
                <a:solidFill>
                  <a:srgbClr val="212529"/>
                </a:solidFill>
                <a:latin typeface="Arial" pitchFamily="34" charset="0"/>
                <a:cs typeface="Arial" pitchFamily="34" charset="0"/>
              </a:rPr>
              <a:t>dari</a:t>
            </a:r>
            <a:r>
              <a:rPr lang="en-US" sz="1800" dirty="0">
                <a:solidFill>
                  <a:srgbClr val="21252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solidFill>
                  <a:srgbClr val="212529"/>
                </a:solidFill>
                <a:latin typeface="Arial" pitchFamily="34" charset="0"/>
                <a:cs typeface="Arial" pitchFamily="34" charset="0"/>
              </a:rPr>
              <a:t>bahasa</a:t>
            </a:r>
            <a:r>
              <a:rPr lang="en-US" sz="1800" dirty="0">
                <a:solidFill>
                  <a:srgbClr val="21252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solidFill>
                  <a:srgbClr val="212529"/>
                </a:solidFill>
                <a:latin typeface="Arial" pitchFamily="34" charset="0"/>
                <a:cs typeface="Arial" pitchFamily="34" charset="0"/>
              </a:rPr>
              <a:t>pemrograman</a:t>
            </a:r>
            <a:r>
              <a:rPr lang="en-US" sz="1800" dirty="0">
                <a:solidFill>
                  <a:srgbClr val="212529"/>
                </a:solidFill>
                <a:latin typeface="Arial" pitchFamily="34" charset="0"/>
                <a:cs typeface="Arial" pitchFamily="34" charset="0"/>
              </a:rPr>
              <a:t> Python :</a:t>
            </a:r>
          </a:p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D16146F2-9F21-4D60-8821-24C86ABAC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411" y="3212976"/>
            <a:ext cx="7203991" cy="3215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61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 err="1"/>
              <a:t>Variabel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lokasi</a:t>
            </a:r>
            <a:r>
              <a:rPr lang="en-US" sz="2400" dirty="0"/>
              <a:t> </a:t>
            </a:r>
            <a:r>
              <a:rPr lang="en-US" sz="2400" dirty="0" err="1"/>
              <a:t>memori</a:t>
            </a:r>
            <a:r>
              <a:rPr lang="en-US" sz="2400" dirty="0"/>
              <a:t> yang </a:t>
            </a:r>
            <a:r>
              <a:rPr lang="en-US" sz="2400" dirty="0" err="1"/>
              <a:t>dicadangkan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menyimpan</a:t>
            </a:r>
            <a:r>
              <a:rPr lang="en-US" sz="2400" dirty="0"/>
              <a:t> </a:t>
            </a:r>
            <a:r>
              <a:rPr lang="en-US" sz="2400" dirty="0" err="1"/>
              <a:t>nilai-nilai</a:t>
            </a:r>
            <a:r>
              <a:rPr lang="en-US" sz="2400" dirty="0"/>
              <a:t>.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berarti</a:t>
            </a:r>
            <a:r>
              <a:rPr lang="en-US" sz="2400" dirty="0"/>
              <a:t> </a:t>
            </a:r>
            <a:r>
              <a:rPr lang="en-US" sz="2400" dirty="0" err="1"/>
              <a:t>bahwa</a:t>
            </a:r>
            <a:r>
              <a:rPr lang="en-US" sz="2400" dirty="0"/>
              <a:t> </a:t>
            </a:r>
            <a:r>
              <a:rPr lang="en-US" sz="2400" dirty="0" err="1"/>
              <a:t>ketika</a:t>
            </a:r>
            <a:r>
              <a:rPr lang="en-US" sz="2400" dirty="0"/>
              <a:t> </a:t>
            </a:r>
            <a:r>
              <a:rPr lang="en-US" sz="2400" dirty="0" err="1"/>
              <a:t>Anda</a:t>
            </a:r>
            <a:r>
              <a:rPr lang="en-US" sz="2400" dirty="0"/>
              <a:t> </a:t>
            </a:r>
            <a:r>
              <a:rPr lang="en-US" sz="2400" dirty="0" err="1"/>
              <a:t>membuat</a:t>
            </a:r>
            <a:r>
              <a:rPr lang="en-US" sz="2400" dirty="0"/>
              <a:t> </a:t>
            </a:r>
            <a:r>
              <a:rPr lang="en-US" sz="2400" dirty="0" err="1"/>
              <a:t>sebuah</a:t>
            </a:r>
            <a:r>
              <a:rPr lang="en-US" sz="2400" dirty="0"/>
              <a:t> </a:t>
            </a:r>
            <a:r>
              <a:rPr lang="en-US" sz="2400" dirty="0" err="1"/>
              <a:t>variabel</a:t>
            </a:r>
            <a:r>
              <a:rPr lang="en-US" sz="2400" dirty="0"/>
              <a:t> </a:t>
            </a:r>
            <a:r>
              <a:rPr lang="en-US" sz="2400" dirty="0" err="1"/>
              <a:t>Anda</a:t>
            </a:r>
            <a:r>
              <a:rPr lang="en-US" sz="2400" dirty="0"/>
              <a:t> </a:t>
            </a:r>
            <a:r>
              <a:rPr lang="en-US" sz="2400" dirty="0" err="1"/>
              <a:t>memesan</a:t>
            </a:r>
            <a:r>
              <a:rPr lang="en-US" sz="2400" dirty="0"/>
              <a:t> </a:t>
            </a:r>
            <a:r>
              <a:rPr lang="en-US" sz="2400" dirty="0" err="1"/>
              <a:t>beberapa</a:t>
            </a:r>
            <a:r>
              <a:rPr lang="en-US" sz="2400" dirty="0"/>
              <a:t> </a:t>
            </a:r>
            <a:r>
              <a:rPr lang="en-US" sz="2400" dirty="0" err="1"/>
              <a:t>ruang</a:t>
            </a:r>
            <a:r>
              <a:rPr lang="en-US" sz="2400" dirty="0"/>
              <a:t> di </a:t>
            </a:r>
            <a:r>
              <a:rPr lang="en-US" sz="2400" dirty="0" err="1"/>
              <a:t>memori</a:t>
            </a:r>
            <a:r>
              <a:rPr lang="en-US" sz="2400" dirty="0"/>
              <a:t>. </a:t>
            </a:r>
            <a:r>
              <a:rPr lang="en-US" sz="2400" dirty="0" err="1"/>
              <a:t>Variabel</a:t>
            </a:r>
            <a:r>
              <a:rPr lang="en-US" sz="2400" dirty="0"/>
              <a:t> </a:t>
            </a:r>
            <a:r>
              <a:rPr lang="en-US" sz="2400" dirty="0" err="1"/>
              <a:t>menyimpan</a:t>
            </a:r>
            <a:r>
              <a:rPr lang="en-US" sz="2400" dirty="0"/>
              <a:t> data yang </a:t>
            </a:r>
            <a:r>
              <a:rPr lang="en-US" sz="2400" dirty="0" err="1"/>
              <a:t>dilakukan</a:t>
            </a:r>
            <a:r>
              <a:rPr lang="en-US" sz="2400" dirty="0"/>
              <a:t> </a:t>
            </a:r>
            <a:r>
              <a:rPr lang="en-US" sz="2400" dirty="0" err="1"/>
              <a:t>selama</a:t>
            </a:r>
            <a:r>
              <a:rPr lang="en-US" sz="2400" dirty="0"/>
              <a:t> program </a:t>
            </a:r>
            <a:r>
              <a:rPr lang="en-US" sz="2400" dirty="0" err="1"/>
              <a:t>dieksekusi</a:t>
            </a:r>
            <a:r>
              <a:rPr lang="en-US" sz="2400" dirty="0"/>
              <a:t>, yang </a:t>
            </a:r>
            <a:r>
              <a:rPr lang="en-US" sz="2400" dirty="0" err="1"/>
              <a:t>nantinya</a:t>
            </a:r>
            <a:r>
              <a:rPr lang="en-US" sz="2400" dirty="0"/>
              <a:t> </a:t>
            </a:r>
            <a:r>
              <a:rPr lang="en-US" sz="2400" dirty="0" err="1"/>
              <a:t>isi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variabel</a:t>
            </a:r>
            <a:r>
              <a:rPr lang="en-US" sz="2400" dirty="0"/>
              <a:t> </a:t>
            </a:r>
            <a:r>
              <a:rPr lang="en-US" sz="2400" dirty="0" err="1"/>
              <a:t>tersebut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diubah</a:t>
            </a:r>
            <a:r>
              <a:rPr lang="en-US" sz="2400" dirty="0"/>
              <a:t> </a:t>
            </a:r>
            <a:r>
              <a:rPr lang="en-US" sz="2400" dirty="0" err="1"/>
              <a:t>oleh</a:t>
            </a:r>
            <a:r>
              <a:rPr lang="en-US" sz="2400" dirty="0"/>
              <a:t> </a:t>
            </a:r>
            <a:r>
              <a:rPr lang="en-US" sz="2400" dirty="0" err="1"/>
              <a:t>operasi</a:t>
            </a:r>
            <a:r>
              <a:rPr lang="en-US" sz="2400" dirty="0"/>
              <a:t> - </a:t>
            </a:r>
            <a:r>
              <a:rPr lang="en-US" sz="2400" dirty="0" err="1"/>
              <a:t>operasi</a:t>
            </a:r>
            <a:r>
              <a:rPr lang="en-US" sz="2400" dirty="0"/>
              <a:t> </a:t>
            </a:r>
            <a:r>
              <a:rPr lang="en-US" sz="2400" dirty="0" err="1"/>
              <a:t>tertentu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program yang </a:t>
            </a:r>
            <a:r>
              <a:rPr lang="en-US" sz="2400" dirty="0" err="1"/>
              <a:t>menggunakan</a:t>
            </a:r>
            <a:r>
              <a:rPr lang="en-US" sz="2400" dirty="0"/>
              <a:t> </a:t>
            </a:r>
            <a:r>
              <a:rPr lang="en-US" sz="2400" dirty="0" err="1"/>
              <a:t>variabel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r>
              <a:rPr lang="en-US" sz="2400" dirty="0" err="1"/>
              <a:t>Variabel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menyimpan</a:t>
            </a:r>
            <a:r>
              <a:rPr lang="en-US" sz="2400" dirty="0"/>
              <a:t> </a:t>
            </a:r>
            <a:r>
              <a:rPr lang="en-US" sz="2400" dirty="0" err="1"/>
              <a:t>berbagai</a:t>
            </a:r>
            <a:r>
              <a:rPr lang="en-US" sz="2400" dirty="0"/>
              <a:t> </a:t>
            </a:r>
            <a:r>
              <a:rPr lang="en-US" sz="2400" dirty="0" err="1"/>
              <a:t>macam</a:t>
            </a:r>
            <a:r>
              <a:rPr lang="en-US" sz="2400" dirty="0"/>
              <a:t> </a:t>
            </a:r>
            <a:r>
              <a:rPr lang="en-US" sz="2400" dirty="0" err="1"/>
              <a:t>tipe</a:t>
            </a:r>
            <a:r>
              <a:rPr lang="en-US" sz="2400" dirty="0"/>
              <a:t> data. Di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pemrograman</a:t>
            </a:r>
            <a:r>
              <a:rPr lang="en-US" sz="2400" dirty="0"/>
              <a:t> Python, </a:t>
            </a:r>
            <a:r>
              <a:rPr lang="en-US" sz="2400" dirty="0" err="1"/>
              <a:t>variabel</a:t>
            </a:r>
            <a:r>
              <a:rPr lang="en-US" sz="2400" dirty="0"/>
              <a:t> </a:t>
            </a:r>
            <a:r>
              <a:rPr lang="en-US" sz="2400" dirty="0" err="1"/>
              <a:t>mempunyai</a:t>
            </a:r>
            <a:r>
              <a:rPr lang="en-US" sz="2400" dirty="0"/>
              <a:t> </a:t>
            </a:r>
            <a:r>
              <a:rPr lang="en-US" sz="2400" dirty="0" err="1"/>
              <a:t>sifat</a:t>
            </a:r>
            <a:r>
              <a:rPr lang="en-US" sz="2400" dirty="0"/>
              <a:t> yang </a:t>
            </a:r>
            <a:r>
              <a:rPr lang="en-US" sz="2400" dirty="0" err="1"/>
              <a:t>dinamis</a:t>
            </a:r>
            <a:r>
              <a:rPr lang="en-US" sz="2400" dirty="0"/>
              <a:t>, </a:t>
            </a:r>
            <a:r>
              <a:rPr lang="en-US" sz="2400" dirty="0" err="1"/>
              <a:t>artinya</a:t>
            </a:r>
            <a:r>
              <a:rPr lang="en-US" sz="2400" dirty="0"/>
              <a:t> </a:t>
            </a:r>
            <a:r>
              <a:rPr lang="en-US" sz="2400" dirty="0" err="1"/>
              <a:t>variabel</a:t>
            </a:r>
            <a:r>
              <a:rPr lang="en-US" sz="2400" dirty="0"/>
              <a:t> Python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perlu</a:t>
            </a:r>
            <a:r>
              <a:rPr lang="en-US" sz="2400" dirty="0"/>
              <a:t> </a:t>
            </a:r>
            <a:r>
              <a:rPr lang="en-US" sz="2400" dirty="0" err="1"/>
              <a:t>didekralasikan</a:t>
            </a:r>
            <a:r>
              <a:rPr lang="en-US" sz="2400" dirty="0"/>
              <a:t> </a:t>
            </a:r>
            <a:r>
              <a:rPr lang="en-US" sz="2400" dirty="0" err="1"/>
              <a:t>tipe</a:t>
            </a:r>
            <a:r>
              <a:rPr lang="en-US" sz="2400" dirty="0"/>
              <a:t> data </a:t>
            </a:r>
            <a:r>
              <a:rPr lang="en-US" sz="2400" dirty="0" err="1"/>
              <a:t>tertentu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variabel</a:t>
            </a:r>
            <a:r>
              <a:rPr lang="en-US" sz="2400" dirty="0"/>
              <a:t> Python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diubah</a:t>
            </a:r>
            <a:r>
              <a:rPr lang="en-US" sz="2400" dirty="0"/>
              <a:t> </a:t>
            </a:r>
            <a:r>
              <a:rPr lang="en-US" sz="2400" dirty="0" err="1"/>
              <a:t>saat</a:t>
            </a:r>
            <a:r>
              <a:rPr lang="en-US" sz="2400" dirty="0"/>
              <a:t> program </a:t>
            </a:r>
            <a:r>
              <a:rPr lang="en-US" sz="2400" dirty="0" err="1"/>
              <a:t>dijalankan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98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Penulisan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Python </a:t>
            </a:r>
            <a:r>
              <a:rPr lang="en-US" dirty="0" err="1"/>
              <a:t>sendiri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aturan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: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 </a:t>
            </a:r>
            <a:r>
              <a:rPr lang="en-US" dirty="0" err="1"/>
              <a:t>Karakter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garis</a:t>
            </a:r>
            <a:r>
              <a:rPr lang="en-US" dirty="0"/>
              <a:t> </a:t>
            </a:r>
            <a:r>
              <a:rPr lang="en-US" dirty="0" err="1"/>
              <a:t>bawah</a:t>
            </a:r>
            <a:r>
              <a:rPr lang="en-US" dirty="0"/>
              <a:t>/underscore _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/>
              <a:t>Karakter</a:t>
            </a:r>
            <a:r>
              <a:rPr lang="en-US" dirty="0"/>
              <a:t> </a:t>
            </a:r>
            <a:r>
              <a:rPr lang="en-US" dirty="0" err="1"/>
              <a:t>selanjutnya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, </a:t>
            </a:r>
            <a:r>
              <a:rPr lang="en-US" dirty="0" err="1"/>
              <a:t>garis</a:t>
            </a:r>
            <a:r>
              <a:rPr lang="en-US" dirty="0"/>
              <a:t> </a:t>
            </a:r>
            <a:r>
              <a:rPr lang="en-US" dirty="0" err="1"/>
              <a:t>bawah</a:t>
            </a:r>
            <a:r>
              <a:rPr lang="en-US" dirty="0"/>
              <a:t>/underscore _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angka</a:t>
            </a: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 err="1"/>
              <a:t>Karakter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bersifat</a:t>
            </a:r>
            <a:r>
              <a:rPr lang="en-US" dirty="0"/>
              <a:t> </a:t>
            </a:r>
            <a:r>
              <a:rPr lang="en-US" dirty="0" err="1"/>
              <a:t>sensitif</a:t>
            </a:r>
            <a:r>
              <a:rPr lang="en-US" dirty="0"/>
              <a:t> (case-</a:t>
            </a:r>
            <a:r>
              <a:rPr lang="en-US" dirty="0" err="1"/>
              <a:t>sensitif</a:t>
            </a:r>
            <a:r>
              <a:rPr lang="en-US" dirty="0"/>
              <a:t>). </a:t>
            </a:r>
            <a:r>
              <a:rPr lang="en-US" dirty="0" err="1"/>
              <a:t>Artinya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</a:t>
            </a:r>
            <a:r>
              <a:rPr lang="en-US" dirty="0" err="1"/>
              <a:t>kecil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dibedakan</a:t>
            </a:r>
            <a:r>
              <a:rPr lang="en-US" dirty="0"/>
              <a:t>.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,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namaDepan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namadepan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yang </a:t>
            </a:r>
            <a:r>
              <a:rPr lang="en-US" dirty="0" err="1"/>
              <a:t>berbeda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45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</a:t>
            </a:r>
            <a:r>
              <a:rPr lang="en-US" dirty="0" err="1" smtClean="0"/>
              <a:t>ontoh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043608" y="1412776"/>
            <a:ext cx="6703639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77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data on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 List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data yang </a:t>
            </a:r>
            <a:r>
              <a:rPr lang="en-US" dirty="0" err="1"/>
              <a:t>menyimpan</a:t>
            </a:r>
            <a:r>
              <a:rPr lang="en-US" dirty="0"/>
              <a:t> </a:t>
            </a:r>
            <a:r>
              <a:rPr lang="en-US" dirty="0" err="1"/>
              <a:t>koleksi</a:t>
            </a:r>
            <a:r>
              <a:rPr lang="en-US" dirty="0"/>
              <a:t> data </a:t>
            </a:r>
            <a:r>
              <a:rPr lang="en-US" dirty="0" err="1"/>
              <a:t>terurut</a:t>
            </a:r>
            <a:r>
              <a:rPr lang="en-US" dirty="0"/>
              <a:t>,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sequence / </a:t>
            </a:r>
            <a:r>
              <a:rPr lang="en-US" dirty="0" err="1"/>
              <a:t>rangkaian</a:t>
            </a:r>
            <a:r>
              <a:rPr lang="en-US" dirty="0"/>
              <a:t> item </a:t>
            </a:r>
            <a:r>
              <a:rPr lang="en-US" dirty="0" err="1"/>
              <a:t>menggunakan</a:t>
            </a:r>
            <a:r>
              <a:rPr lang="en-US" dirty="0"/>
              <a:t> list.</a:t>
            </a:r>
          </a:p>
          <a:p>
            <a:pPr marL="0" indent="0">
              <a:buNone/>
            </a:pPr>
            <a:r>
              <a:rPr lang="en-US" dirty="0" smtClean="0"/>
              <a:t>Item </a:t>
            </a:r>
            <a:r>
              <a:rPr lang="en-US" dirty="0" err="1"/>
              <a:t>dalam</a:t>
            </a:r>
            <a:r>
              <a:rPr lang="en-US" dirty="0"/>
              <a:t> list </a:t>
            </a:r>
            <a:r>
              <a:rPr lang="en-US" dirty="0" err="1"/>
              <a:t>ditutup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kurung</a:t>
            </a:r>
            <a:r>
              <a:rPr lang="en-US" dirty="0"/>
              <a:t> </a:t>
            </a:r>
            <a:r>
              <a:rPr lang="en-US" dirty="0" err="1"/>
              <a:t>siku</a:t>
            </a:r>
            <a:r>
              <a:rPr lang="en-US" dirty="0"/>
              <a:t> [] (list literal). </a:t>
            </a:r>
            <a:r>
              <a:rPr lang="en-US" dirty="0" err="1"/>
              <a:t>Setelah</a:t>
            </a:r>
            <a:r>
              <a:rPr lang="en-US" dirty="0"/>
              <a:t> list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menambah</a:t>
            </a:r>
            <a:r>
              <a:rPr lang="en-US" dirty="0"/>
              <a:t>, </a:t>
            </a:r>
            <a:r>
              <a:rPr lang="en-US" dirty="0" err="1"/>
              <a:t>mengurangi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item </a:t>
            </a:r>
            <a:r>
              <a:rPr lang="en-US" dirty="0" err="1"/>
              <a:t>pada</a:t>
            </a:r>
            <a:r>
              <a:rPr lang="en-US" dirty="0"/>
              <a:t> list.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menambah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mengurangi</a:t>
            </a:r>
            <a:r>
              <a:rPr lang="en-US" dirty="0"/>
              <a:t> item, list </a:t>
            </a:r>
            <a:r>
              <a:rPr lang="en-US" dirty="0" err="1"/>
              <a:t>bersifat</a:t>
            </a:r>
            <a:r>
              <a:rPr lang="en-US" dirty="0"/>
              <a:t> mutable.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519" y="4461827"/>
            <a:ext cx="611505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690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2. Tuple </a:t>
            </a:r>
            <a:r>
              <a:rPr lang="en-US" dirty="0" err="1"/>
              <a:t>mirip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list </a:t>
            </a:r>
            <a:r>
              <a:rPr lang="en-US" dirty="0" err="1"/>
              <a:t>namun</a:t>
            </a:r>
            <a:r>
              <a:rPr lang="en-US" dirty="0"/>
              <a:t> tuple </a:t>
            </a:r>
            <a:r>
              <a:rPr lang="en-US" dirty="0" err="1"/>
              <a:t>bersifat</a:t>
            </a:r>
            <a:r>
              <a:rPr lang="en-US" dirty="0"/>
              <a:t> immutable (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diubah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didefinisikan</a:t>
            </a:r>
            <a:r>
              <a:rPr lang="en-US" dirty="0"/>
              <a:t>).</a:t>
            </a:r>
          </a:p>
          <a:p>
            <a:pPr marL="0" indent="0">
              <a:buNone/>
            </a:pPr>
            <a:r>
              <a:rPr lang="en-US" dirty="0"/>
              <a:t>Tuple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menspesifikasikan</a:t>
            </a:r>
            <a:r>
              <a:rPr lang="en-US" dirty="0"/>
              <a:t> item tuple </a:t>
            </a:r>
            <a:r>
              <a:rPr lang="en-US" dirty="0" err="1"/>
              <a:t>dipisahkan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tanda</a:t>
            </a:r>
            <a:r>
              <a:rPr lang="en-US" dirty="0"/>
              <a:t> </a:t>
            </a:r>
            <a:r>
              <a:rPr lang="en-US" dirty="0" err="1"/>
              <a:t>koma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opsional</a:t>
            </a:r>
            <a:r>
              <a:rPr lang="en-US" dirty="0"/>
              <a:t> </a:t>
            </a:r>
            <a:r>
              <a:rPr lang="en-US" dirty="0" err="1"/>
              <a:t>diapit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tanda</a:t>
            </a:r>
            <a:r>
              <a:rPr lang="en-US" dirty="0"/>
              <a:t> </a:t>
            </a:r>
            <a:r>
              <a:rPr lang="en-US" dirty="0" err="1"/>
              <a:t>kurung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4077071"/>
            <a:ext cx="4876800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64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3. Dictionary </a:t>
            </a:r>
            <a:r>
              <a:rPr lang="en-US" sz="2000" dirty="0" err="1"/>
              <a:t>seperti</a:t>
            </a:r>
            <a:r>
              <a:rPr lang="en-US" sz="2000" dirty="0"/>
              <a:t> </a:t>
            </a:r>
            <a:r>
              <a:rPr lang="en-US" sz="2000" dirty="0" err="1"/>
              <a:t>buku</a:t>
            </a:r>
            <a:r>
              <a:rPr lang="en-US" sz="2000" dirty="0"/>
              <a:t> </a:t>
            </a:r>
            <a:r>
              <a:rPr lang="en-US" sz="2000" dirty="0" err="1"/>
              <a:t>alamat</a:t>
            </a:r>
            <a:r>
              <a:rPr lang="en-US" sz="2000" dirty="0"/>
              <a:t>,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buku</a:t>
            </a:r>
            <a:r>
              <a:rPr lang="en-US" sz="2000" dirty="0"/>
              <a:t> </a:t>
            </a:r>
            <a:r>
              <a:rPr lang="en-US" sz="2000" dirty="0" err="1"/>
              <a:t>alamat</a:t>
            </a:r>
            <a:r>
              <a:rPr lang="en-US" sz="2000" dirty="0"/>
              <a:t> </a:t>
            </a:r>
            <a:r>
              <a:rPr lang="en-US" sz="2000" dirty="0" err="1"/>
              <a:t>anda</a:t>
            </a:r>
            <a:r>
              <a:rPr lang="en-US" sz="2000" dirty="0"/>
              <a:t> </a:t>
            </a:r>
            <a:r>
              <a:rPr lang="en-US" sz="2000" dirty="0" err="1"/>
              <a:t>bisa</a:t>
            </a:r>
            <a:r>
              <a:rPr lang="en-US" sz="2000" dirty="0"/>
              <a:t> </a:t>
            </a:r>
            <a:r>
              <a:rPr lang="en-US" sz="2000" dirty="0" err="1"/>
              <a:t>mencari</a:t>
            </a:r>
            <a:r>
              <a:rPr lang="en-US" sz="2000" dirty="0"/>
              <a:t> </a:t>
            </a:r>
            <a:r>
              <a:rPr lang="en-US" sz="2000" dirty="0" err="1"/>
              <a:t>alamat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detail </a:t>
            </a:r>
            <a:r>
              <a:rPr lang="en-US" sz="2000" dirty="0" err="1"/>
              <a:t>kontak</a:t>
            </a:r>
            <a:r>
              <a:rPr lang="en-US" sz="2000" dirty="0"/>
              <a:t> </a:t>
            </a:r>
            <a:r>
              <a:rPr lang="en-US" sz="2000" dirty="0" err="1"/>
              <a:t>hanya</a:t>
            </a:r>
            <a:r>
              <a:rPr lang="en-US" sz="2000" dirty="0"/>
              <a:t> </a:t>
            </a:r>
            <a:r>
              <a:rPr lang="en-US" sz="2000" dirty="0" err="1"/>
              <a:t>menggunakan</a:t>
            </a:r>
            <a:r>
              <a:rPr lang="en-US" sz="2000" dirty="0"/>
              <a:t> </a:t>
            </a:r>
            <a:r>
              <a:rPr lang="en-US" sz="2000" dirty="0" err="1"/>
              <a:t>nama</a:t>
            </a:r>
            <a:r>
              <a:rPr lang="en-US" sz="2000" dirty="0"/>
              <a:t> orang yang </a:t>
            </a:r>
            <a:r>
              <a:rPr lang="en-US" sz="2000" dirty="0" err="1"/>
              <a:t>anda</a:t>
            </a:r>
            <a:r>
              <a:rPr lang="en-US" sz="2000" dirty="0"/>
              <a:t> </a:t>
            </a:r>
            <a:r>
              <a:rPr lang="en-US" sz="2000" dirty="0" err="1"/>
              <a:t>cari</a:t>
            </a:r>
            <a:r>
              <a:rPr lang="en-US" sz="2000" dirty="0"/>
              <a:t>. Kita </a:t>
            </a:r>
            <a:r>
              <a:rPr lang="en-US" sz="2000" dirty="0" err="1"/>
              <a:t>mengasosiasikan</a:t>
            </a:r>
            <a:r>
              <a:rPr lang="en-US" sz="2000" dirty="0"/>
              <a:t> key (</a:t>
            </a:r>
            <a:r>
              <a:rPr lang="en-US" sz="2000" dirty="0" err="1"/>
              <a:t>nama</a:t>
            </a:r>
            <a:r>
              <a:rPr lang="en-US" sz="2000" dirty="0"/>
              <a:t>) </a:t>
            </a:r>
            <a:r>
              <a:rPr lang="en-US" sz="2000" dirty="0" err="1"/>
              <a:t>dengan</a:t>
            </a:r>
            <a:r>
              <a:rPr lang="en-US" sz="2000" dirty="0"/>
              <a:t> value (detail). </a:t>
            </a:r>
            <a:r>
              <a:rPr lang="en-US" sz="2000" dirty="0" err="1"/>
              <a:t>Catatan</a:t>
            </a:r>
            <a:r>
              <a:rPr lang="en-US" sz="2000" dirty="0"/>
              <a:t> key </a:t>
            </a:r>
            <a:r>
              <a:rPr lang="en-US" sz="2000" dirty="0" err="1"/>
              <a:t>harus</a:t>
            </a:r>
            <a:r>
              <a:rPr lang="en-US" sz="2000" dirty="0"/>
              <a:t> </a:t>
            </a:r>
            <a:r>
              <a:rPr lang="en-US" sz="2000" dirty="0" err="1"/>
              <a:t>bersifat</a:t>
            </a:r>
            <a:r>
              <a:rPr lang="en-US" sz="2000" dirty="0"/>
              <a:t> </a:t>
            </a:r>
            <a:r>
              <a:rPr lang="en-US" sz="2000" dirty="0" err="1"/>
              <a:t>unik</a:t>
            </a:r>
            <a:r>
              <a:rPr lang="en-US" sz="2000" dirty="0"/>
              <a:t>, </a:t>
            </a:r>
            <a:r>
              <a:rPr lang="en-US" sz="2000" dirty="0" err="1"/>
              <a:t>anda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bisa</a:t>
            </a:r>
            <a:r>
              <a:rPr lang="en-US" sz="2000" dirty="0"/>
              <a:t> </a:t>
            </a:r>
            <a:r>
              <a:rPr lang="en-US" sz="2000" dirty="0" err="1"/>
              <a:t>menemukan</a:t>
            </a:r>
            <a:r>
              <a:rPr lang="en-US" sz="2000" dirty="0"/>
              <a:t> </a:t>
            </a:r>
            <a:r>
              <a:rPr lang="en-US" sz="2000" dirty="0" err="1"/>
              <a:t>informasi</a:t>
            </a:r>
            <a:r>
              <a:rPr lang="en-US" sz="2000" dirty="0"/>
              <a:t> yang </a:t>
            </a:r>
            <a:r>
              <a:rPr lang="en-US" sz="2000" dirty="0" err="1"/>
              <a:t>tepat</a:t>
            </a:r>
            <a:r>
              <a:rPr lang="en-US" sz="2000" dirty="0"/>
              <a:t> </a:t>
            </a:r>
            <a:r>
              <a:rPr lang="en-US" sz="2000" dirty="0" err="1"/>
              <a:t>jika</a:t>
            </a:r>
            <a:r>
              <a:rPr lang="en-US" sz="2000" dirty="0"/>
              <a:t> </a:t>
            </a:r>
            <a:r>
              <a:rPr lang="en-US" sz="2000" dirty="0" err="1"/>
              <a:t>ada</a:t>
            </a:r>
            <a:r>
              <a:rPr lang="en-US" sz="2000" dirty="0"/>
              <a:t> </a:t>
            </a:r>
            <a:r>
              <a:rPr lang="en-US" sz="2000" dirty="0" err="1"/>
              <a:t>dua</a:t>
            </a:r>
            <a:r>
              <a:rPr lang="en-US" sz="2000" dirty="0"/>
              <a:t> orang yang </a:t>
            </a:r>
            <a:r>
              <a:rPr lang="en-US" sz="2000" dirty="0" err="1"/>
              <a:t>mempunyai</a:t>
            </a:r>
            <a:r>
              <a:rPr lang="en-US" sz="2000" dirty="0"/>
              <a:t> </a:t>
            </a:r>
            <a:r>
              <a:rPr lang="en-US" sz="2000" dirty="0" err="1"/>
              <a:t>nama</a:t>
            </a:r>
            <a:r>
              <a:rPr lang="en-US" sz="2000" dirty="0"/>
              <a:t> yang </a:t>
            </a:r>
            <a:r>
              <a:rPr lang="en-US" sz="2000" dirty="0" err="1"/>
              <a:t>sama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buku</a:t>
            </a:r>
            <a:r>
              <a:rPr lang="en-US" sz="2000" dirty="0"/>
              <a:t> </a:t>
            </a:r>
            <a:r>
              <a:rPr lang="en-US" sz="2000" dirty="0" err="1"/>
              <a:t>alamat</a:t>
            </a:r>
            <a:r>
              <a:rPr lang="en-US" sz="2000" dirty="0"/>
              <a:t> </a:t>
            </a:r>
            <a:r>
              <a:rPr lang="en-US" sz="2000" dirty="0" err="1"/>
              <a:t>anda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 err="1"/>
              <a:t>Anda</a:t>
            </a:r>
            <a:r>
              <a:rPr lang="en-US" sz="2000" dirty="0"/>
              <a:t> </a:t>
            </a:r>
            <a:r>
              <a:rPr lang="en-US" sz="2000" dirty="0" err="1"/>
              <a:t>hanya</a:t>
            </a:r>
            <a:r>
              <a:rPr lang="en-US" sz="2000" dirty="0"/>
              <a:t> </a:t>
            </a:r>
            <a:r>
              <a:rPr lang="en-US" sz="2000" dirty="0" err="1"/>
              <a:t>bisa</a:t>
            </a:r>
            <a:r>
              <a:rPr lang="en-US" sz="2000" dirty="0"/>
              <a:t> </a:t>
            </a:r>
            <a:r>
              <a:rPr lang="en-US" sz="2000" dirty="0" err="1"/>
              <a:t>menggunakan</a:t>
            </a:r>
            <a:r>
              <a:rPr lang="en-US" sz="2000" dirty="0"/>
              <a:t> </a:t>
            </a:r>
            <a:r>
              <a:rPr lang="en-US" sz="2000" dirty="0" err="1"/>
              <a:t>obyek</a:t>
            </a:r>
            <a:r>
              <a:rPr lang="en-US" sz="2000" dirty="0"/>
              <a:t> immutable (</a:t>
            </a:r>
            <a:r>
              <a:rPr lang="en-US" sz="2000" dirty="0" err="1"/>
              <a:t>seperti</a:t>
            </a:r>
            <a:r>
              <a:rPr lang="en-US" sz="2000" dirty="0"/>
              <a:t> string) </a:t>
            </a:r>
            <a:r>
              <a:rPr lang="en-US" sz="2000" dirty="0" err="1"/>
              <a:t>untuk</a:t>
            </a:r>
            <a:r>
              <a:rPr lang="en-US" sz="2000" dirty="0"/>
              <a:t> key/ </a:t>
            </a:r>
            <a:r>
              <a:rPr lang="en-US" sz="2000" dirty="0" err="1"/>
              <a:t>kunci</a:t>
            </a:r>
            <a:r>
              <a:rPr lang="en-US" sz="2000" dirty="0"/>
              <a:t> dictionary. </a:t>
            </a:r>
            <a:r>
              <a:rPr lang="en-US" sz="2000" dirty="0" err="1"/>
              <a:t>Anda</a:t>
            </a:r>
            <a:r>
              <a:rPr lang="en-US" sz="2000" dirty="0"/>
              <a:t> </a:t>
            </a:r>
            <a:r>
              <a:rPr lang="en-US" sz="2000" dirty="0" err="1"/>
              <a:t>bisa</a:t>
            </a:r>
            <a:r>
              <a:rPr lang="en-US" sz="2000" dirty="0"/>
              <a:t> </a:t>
            </a:r>
            <a:r>
              <a:rPr lang="en-US" sz="2000" dirty="0" err="1"/>
              <a:t>menggunakan</a:t>
            </a:r>
            <a:r>
              <a:rPr lang="en-US" sz="2000" dirty="0"/>
              <a:t> </a:t>
            </a:r>
            <a:r>
              <a:rPr lang="en-US" sz="2000" dirty="0" err="1"/>
              <a:t>obyek</a:t>
            </a:r>
            <a:r>
              <a:rPr lang="en-US" sz="2000" dirty="0"/>
              <a:t> mutable </a:t>
            </a:r>
            <a:r>
              <a:rPr lang="en-US" sz="2000" dirty="0" err="1"/>
              <a:t>atau</a:t>
            </a:r>
            <a:r>
              <a:rPr lang="en-US" sz="2000" dirty="0"/>
              <a:t> immutable </a:t>
            </a:r>
            <a:r>
              <a:rPr lang="en-US" sz="2000" dirty="0" err="1"/>
              <a:t>untuk</a:t>
            </a:r>
            <a:r>
              <a:rPr lang="en-US" sz="2000" dirty="0"/>
              <a:t> value </a:t>
            </a:r>
            <a:r>
              <a:rPr lang="en-US" sz="2000" dirty="0" err="1"/>
              <a:t>dalam</a:t>
            </a:r>
            <a:r>
              <a:rPr lang="en-US" sz="2000" dirty="0"/>
              <a:t> dictionary.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397" y="4149080"/>
            <a:ext cx="6093848" cy="1244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649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Operator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konstruksi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memanipulasi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operan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Operator </a:t>
            </a:r>
            <a:r>
              <a:rPr lang="en-US" dirty="0" err="1"/>
              <a:t>Aritmatika</a:t>
            </a:r>
            <a:r>
              <a:rPr lang="en-US" dirty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Operator </a:t>
            </a:r>
            <a:r>
              <a:rPr lang="en-US" dirty="0" err="1"/>
              <a:t>Perbandingan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Operator </a:t>
            </a:r>
            <a:r>
              <a:rPr lang="en-US" dirty="0" err="1"/>
              <a:t>Penugasan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184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</a:t>
            </a:r>
            <a:r>
              <a:rPr lang="en-US" dirty="0" err="1" smtClean="0"/>
              <a:t>Aritmatika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7DD4ED09-47DA-46DD-841F-9B5D9B0BB527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115616" y="1412776"/>
            <a:ext cx="6056194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51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Operator </a:t>
            </a:r>
            <a:r>
              <a:rPr lang="en-US" dirty="0" err="1" smtClean="0"/>
              <a:t>Perbandingan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B24A32E8-D13B-4B84-9C0E-455EF37104AB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547664" y="1484784"/>
            <a:ext cx="6075947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20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476672"/>
            <a:ext cx="8183880" cy="105156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 Rounded MT Bold" pitchFamily="34" charset="0"/>
              </a:rPr>
              <a:t>Python (</a:t>
            </a:r>
            <a:r>
              <a:rPr lang="en-US" dirty="0" err="1" smtClean="0">
                <a:latin typeface="Arial Rounded MT Bold" pitchFamily="34" charset="0"/>
              </a:rPr>
              <a:t>Bahasa</a:t>
            </a:r>
            <a:r>
              <a:rPr lang="en-US" dirty="0" smtClean="0">
                <a:latin typeface="Arial Rounded MT Bold" pitchFamily="34" charset="0"/>
              </a:rPr>
              <a:t> </a:t>
            </a:r>
            <a:r>
              <a:rPr lang="en-US" dirty="0" err="1" smtClean="0">
                <a:latin typeface="Arial Rounded MT Bold" pitchFamily="34" charset="0"/>
              </a:rPr>
              <a:t>Pemrograman</a:t>
            </a:r>
            <a:r>
              <a:rPr lang="en-US" dirty="0" smtClean="0">
                <a:latin typeface="Arial Rounded MT Bold" pitchFamily="34" charset="0"/>
              </a:rPr>
              <a:t>)</a:t>
            </a:r>
            <a:endParaRPr lang="en-US" dirty="0">
              <a:latin typeface="Arial Rounded MT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7544" y="2132856"/>
            <a:ext cx="8183880" cy="382791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numCol="1" anchor="ctr">
            <a:normAutofit/>
          </a:bodyPr>
          <a:lstStyle/>
          <a:p>
            <a:pPr marL="274320" lvl="1" indent="0">
              <a:lnSpc>
                <a:spcPct val="150000"/>
              </a:lnSpc>
              <a:buNone/>
            </a:pPr>
            <a:r>
              <a:rPr lang="en-US" sz="1800" dirty="0" err="1">
                <a:latin typeface="Arial" pitchFamily="34" charset="0"/>
                <a:cs typeface="Arial" pitchFamily="34" charset="0"/>
              </a:rPr>
              <a:t>P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emrograman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python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adalah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bahasa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pemrograman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tinggi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dapat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melakukan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eksekusi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sejumlah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intruksi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multiguna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secara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langsung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(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interpretatif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metode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orientasi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objek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(Object Oriented Programming)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serta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menggunakan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semantik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dinamis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memberikan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tingkat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keterbacaan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syntax.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Sebagai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bahasa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pemrograman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tinggi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, python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dapat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dipelajari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mudah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karena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sudah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dilengkapi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manajemen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memori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otomatis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(pointer).</a:t>
            </a:r>
          </a:p>
        </p:txBody>
      </p:sp>
    </p:spTree>
    <p:extLst>
      <p:ext uri="{BB962C8B-B14F-4D97-AF65-F5344CB8AC3E}">
        <p14:creationId xmlns:p14="http://schemas.microsoft.com/office/powerpoint/2010/main" val="350096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Operator </a:t>
            </a:r>
            <a:r>
              <a:rPr lang="en-US" dirty="0" err="1"/>
              <a:t>Penugasan</a:t>
            </a:r>
            <a:r>
              <a:rPr lang="en-US" dirty="0"/>
              <a:t>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304A2199-D7AF-4DAF-80A9-D9BF0CA58071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051169" y="1447800"/>
            <a:ext cx="5498862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49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Loop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 err="1">
                <a:latin typeface="Arial" pitchFamily="34" charset="0"/>
                <a:cs typeface="Arial" pitchFamily="34" charset="0"/>
              </a:rPr>
              <a:t>Secara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umum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pernyataan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pada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bahasa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pemrograman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dieksekusi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secara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berurutan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Pernyataan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pertama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sebuah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fungsi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dijalankan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pertama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diikuti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oleh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kedua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seterusnya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Tetapi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ada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situasi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dimana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Anda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harus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menulis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banyak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kode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dimana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kode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tersebut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sangat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banyak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Jika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dilakukan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secara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manual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maka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Anda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hanya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membuang-buang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tenaga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menulis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beratus-ratus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bahkan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beribu-ribu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kode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itu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Anda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perlu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menggunakan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pengulangan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di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bahasa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pemrograman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Python</a:t>
            </a:r>
          </a:p>
          <a:p>
            <a:pPr marL="0" indent="0"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Di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bahasa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pemrograman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Python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pengulangan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dibagi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menjadi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3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bagian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yaitu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: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While Loop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For Loop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Nested Loop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925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While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Pengulangan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pada</a:t>
            </a:r>
            <a:r>
              <a:rPr lang="en-US" dirty="0">
                <a:latin typeface="Arial" pitchFamily="34" charset="0"/>
                <a:cs typeface="Arial" pitchFamily="34" charset="0"/>
              </a:rPr>
              <a:t> while loop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didalam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Bahasa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pemrograman</a:t>
            </a:r>
            <a:r>
              <a:rPr lang="en-US" dirty="0">
                <a:latin typeface="Arial" pitchFamily="34" charset="0"/>
                <a:cs typeface="Arial" pitchFamily="34" charset="0"/>
              </a:rPr>
              <a:t> python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dieksekusi</a:t>
            </a:r>
            <a:r>
              <a:rPr lang="en-US" dirty="0">
                <a:latin typeface="Arial" pitchFamily="34" charset="0"/>
                <a:cs typeface="Arial" pitchFamily="34" charset="0"/>
              </a:rPr>
              <a:t> statement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berkali</a:t>
            </a:r>
            <a:r>
              <a:rPr lang="en-US" dirty="0">
                <a:latin typeface="Arial" pitchFamily="34" charset="0"/>
                <a:cs typeface="Arial" pitchFamily="34" charset="0"/>
              </a:rPr>
              <a:t>-kali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selama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kondisi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benar</a:t>
            </a:r>
            <a:r>
              <a:rPr lang="en-US" dirty="0">
                <a:latin typeface="Arial" pitchFamily="34" charset="0"/>
                <a:cs typeface="Arial" pitchFamily="34" charset="0"/>
              </a:rPr>
              <a:t>/true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5A2A7A5-D687-4BD7-A4BA-7762AF3A2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924944"/>
            <a:ext cx="7978520" cy="234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06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For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Pengulangan</a:t>
            </a:r>
            <a:r>
              <a:rPr lang="en-US" dirty="0">
                <a:latin typeface="Arial" pitchFamily="34" charset="0"/>
                <a:cs typeface="Arial" pitchFamily="34" charset="0"/>
              </a:rPr>
              <a:t> for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pada</a:t>
            </a:r>
            <a:r>
              <a:rPr lang="en-US" dirty="0">
                <a:latin typeface="Arial" pitchFamily="34" charset="0"/>
                <a:cs typeface="Arial" pitchFamily="34" charset="0"/>
              </a:rPr>
              <a:t> python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memiliki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kemampuan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mengulangi</a:t>
            </a:r>
            <a:r>
              <a:rPr lang="en-US" dirty="0">
                <a:latin typeface="Arial" pitchFamily="34" charset="0"/>
                <a:cs typeface="Arial" pitchFamily="34" charset="0"/>
              </a:rPr>
              <a:t> item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dari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urutan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apapun,seperti</a:t>
            </a:r>
            <a:r>
              <a:rPr lang="en-US" dirty="0">
                <a:latin typeface="Arial" pitchFamily="34" charset="0"/>
                <a:cs typeface="Arial" pitchFamily="34" charset="0"/>
              </a:rPr>
              <a:t> list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en-US" dirty="0">
                <a:latin typeface="Arial" pitchFamily="34" charset="0"/>
                <a:cs typeface="Arial" pitchFamily="34" charset="0"/>
              </a:rPr>
              <a:t> string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7E88207-4269-4F27-9B87-394540FB7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780928"/>
            <a:ext cx="7704856" cy="2587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34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Nested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000" dirty="0" err="1">
                <a:latin typeface="Arial" pitchFamily="34" charset="0"/>
                <a:cs typeface="Arial" pitchFamily="34" charset="0"/>
              </a:rPr>
              <a:t>Bahasa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pemrograman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python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memungkinkan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penggunaan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satu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lingkaran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didalam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loop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lain.bagian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berikut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menunjukan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beberapa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contoh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menggambarkan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konsep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tersebut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4795652-A71D-4C4E-9EE8-9AE3F77FA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705" y="2708920"/>
            <a:ext cx="7653969" cy="2953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32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KONDISI IF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Pengambilan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keputusan</a:t>
            </a:r>
            <a:r>
              <a:rPr lang="en-US" dirty="0">
                <a:latin typeface="Arial" pitchFamily="34" charset="0"/>
                <a:cs typeface="Arial" pitchFamily="34" charset="0"/>
              </a:rPr>
              <a:t> (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kondisi</a:t>
            </a:r>
            <a:r>
              <a:rPr lang="en-US" dirty="0">
                <a:latin typeface="Arial" pitchFamily="34" charset="0"/>
                <a:cs typeface="Arial" pitchFamily="34" charset="0"/>
              </a:rPr>
              <a:t> if)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digunakan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mengantisipasi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kondisi</a:t>
            </a:r>
            <a:r>
              <a:rPr lang="en-US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terjadi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saat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jalanya</a:t>
            </a:r>
            <a:r>
              <a:rPr lang="en-US" dirty="0">
                <a:latin typeface="Arial" pitchFamily="34" charset="0"/>
                <a:cs typeface="Arial" pitchFamily="34" charset="0"/>
              </a:rPr>
              <a:t> program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menentukan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tindakan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apa</a:t>
            </a:r>
            <a:r>
              <a:rPr lang="en-US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akan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diambil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sesuai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kondisi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250073F-AFE2-4C19-8CF7-65F45870C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3140968"/>
            <a:ext cx="7992888" cy="3025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2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KONDISI IF ELSE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err="1">
                <a:latin typeface="Arial" pitchFamily="34" charset="0"/>
                <a:cs typeface="Arial" pitchFamily="34" charset="0"/>
              </a:rPr>
              <a:t>Pengambilan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keputusan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(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kondisi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if else)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tidak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hanya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digunakan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menentukan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tindakan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apa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akan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diambil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sesuai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kondisi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tetapi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juga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digunakan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menentukan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tindakan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apa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akan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diambil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/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dijalankan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jika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kondisi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tidak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sesuai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Pada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python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ada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beberapa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statement/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kondisi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diantaranya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adalah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if, else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elif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Kondisi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if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digunakan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mengeksekusi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kode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jika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kondisi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bernilai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benar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BB13B3A-2F66-4E6F-AC90-2AAB39A003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3861048"/>
            <a:ext cx="7560840" cy="2220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66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KONDISI ELIF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err="1">
                <a:latin typeface="Arial" pitchFamily="34" charset="0"/>
                <a:cs typeface="Arial" pitchFamily="34" charset="0"/>
              </a:rPr>
              <a:t>Pengambilan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keputusan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(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kondisi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if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elif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merupakan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lanjutan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/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percabangan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logika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dari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“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kondisi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if”.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elif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kita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bisa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membuat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kode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program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menyeleksi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beberapa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kemungkinan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bisa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terjadi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Hampir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sama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kondisi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“else”,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bedanya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kondisi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“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elif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”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bisa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banyak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tidak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hanya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satu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5649332-2CF5-4990-84E5-850CA6F0C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3789040"/>
            <a:ext cx="5351958" cy="2276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57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FUNGSI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>
                <a:latin typeface="Arial" pitchFamily="34" charset="0"/>
                <a:cs typeface="Arial" pitchFamily="34" charset="0"/>
              </a:rPr>
              <a:t>Fungsi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adalah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blok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kode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terorganisir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dapat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digunakan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kembali</a:t>
            </a:r>
            <a:r>
              <a:rPr lang="en-US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digunakan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melakukan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sebuah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tindakan</a:t>
            </a:r>
            <a:r>
              <a:rPr lang="en-US" dirty="0">
                <a:latin typeface="Arial" pitchFamily="34" charset="0"/>
                <a:cs typeface="Arial" pitchFamily="34" charset="0"/>
              </a:rPr>
              <a:t>/action.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Fungsi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memberikan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modularitas</a:t>
            </a:r>
            <a:r>
              <a:rPr lang="en-US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lebih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baik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aplikasi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Anda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tingkat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penggunaan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kode</a:t>
            </a:r>
            <a:r>
              <a:rPr lang="en-US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tinggi</a:t>
            </a:r>
            <a:r>
              <a:rPr lang="en-US" dirty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FC13C5E-CA78-4231-9769-FD294CA18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4005063"/>
            <a:ext cx="7045361" cy="1499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361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PYHTON LIBRARIES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Arial" pitchFamily="34" charset="0"/>
                <a:cs typeface="Arial" pitchFamily="34" charset="0"/>
              </a:rPr>
              <a:t>REQUEST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Arial" pitchFamily="34" charset="0"/>
                <a:cs typeface="Arial" pitchFamily="34" charset="0"/>
              </a:rPr>
              <a:t>SCRAPY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Arial" pitchFamily="34" charset="0"/>
                <a:cs typeface="Arial" pitchFamily="34" charset="0"/>
              </a:rPr>
              <a:t>WXPYTHON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Arial" pitchFamily="34" charset="0"/>
                <a:cs typeface="Arial" pitchFamily="34" charset="0"/>
              </a:rPr>
              <a:t>PILLOW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Arial" pitchFamily="34" charset="0"/>
                <a:cs typeface="Arial" pitchFamily="34" charset="0"/>
              </a:rPr>
              <a:t>SQLALCHEMY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29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Python</a:t>
            </a:r>
            <a:endParaRPr lang="en-US" dirty="0"/>
          </a:p>
        </p:txBody>
      </p:sp>
      <p:pic>
        <p:nvPicPr>
          <p:cNvPr id="5" name="Tampungan Gambar 5">
            <a:extLst>
              <a:ext uri="{FF2B5EF4-FFF2-40B4-BE49-F238E27FC236}">
                <a16:creationId xmlns:a16="http://schemas.microsoft.com/office/drawing/2014/main" xmlns="" id="{FA8BDDB3-65C8-4FF3-83A5-7A5174B67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213065"/>
            <a:ext cx="4294295" cy="2304256"/>
          </a:xfrm>
          <a:prstGeom prst="rect">
            <a:avLst/>
          </a:prstGeom>
        </p:spPr>
      </p:pic>
      <p:pic>
        <p:nvPicPr>
          <p:cNvPr id="6" name="Tampungan Gambar 5">
            <a:extLst>
              <a:ext uri="{FF2B5EF4-FFF2-40B4-BE49-F238E27FC236}">
                <a16:creationId xmlns:a16="http://schemas.microsoft.com/office/drawing/2014/main" xmlns="" id="{8E455569-4868-4802-92D2-7E108FF73C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009" y="2156000"/>
            <a:ext cx="3888432" cy="239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65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daftar</a:t>
            </a:r>
            <a:r>
              <a:rPr lang="en-US" dirty="0"/>
              <a:t> PUSTAKA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https://belajarpython.com/tutorial/tipe-data-python</a:t>
            </a:r>
          </a:p>
          <a:p>
            <a:r>
              <a:rPr lang="en-US" dirty="0"/>
              <a:t>https://realpython.com/installing-python/</a:t>
            </a:r>
          </a:p>
          <a:p>
            <a:r>
              <a:rPr lang="en-US" dirty="0"/>
              <a:t>https://www.google.com/search?safe=strict&amp;biw=1366&amp;bih=663&amp;tbm=isch&amp;sa=1&amp;ei=zbeTXI_WIbSYmge0xb74DA&amp;q=pip+instal</a:t>
            </a:r>
          </a:p>
          <a:p>
            <a:r>
              <a:rPr lang="en-US" dirty="0"/>
              <a:t>https://www.youtube.com/watch?v=zPMr0lEMqpo</a:t>
            </a:r>
          </a:p>
          <a:p>
            <a:r>
              <a:rPr lang="en-US" dirty="0"/>
              <a:t>https://www.youtube.com/watch?v=dRWleqAdyW0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13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Tampungan Gambar 5">
            <a:extLst>
              <a:ext uri="{FF2B5EF4-FFF2-40B4-BE49-F238E27FC236}">
                <a16:creationId xmlns:a16="http://schemas.microsoft.com/office/drawing/2014/main" xmlns="" id="{D05C8402-E89D-4D5E-98E8-6A443F2FE098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115616" y="1700808"/>
            <a:ext cx="6093296" cy="3388023"/>
          </a:xfrm>
        </p:spPr>
      </p:pic>
    </p:spTree>
    <p:extLst>
      <p:ext uri="{BB962C8B-B14F-4D97-AF65-F5344CB8AC3E}">
        <p14:creationId xmlns:p14="http://schemas.microsoft.com/office/powerpoint/2010/main" val="255024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Easy install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sz="2800" dirty="0">
                <a:solidFill>
                  <a:srgbClr val="3E4349"/>
                </a:solidFill>
                <a:cs typeface="Arial" panose="020B0604020202020204" pitchFamily="34" charset="0"/>
              </a:rPr>
              <a:t>Easy Install </a:t>
            </a:r>
            <a:r>
              <a:rPr lang="en-US" sz="2800" dirty="0" err="1">
                <a:solidFill>
                  <a:srgbClr val="3E4349"/>
                </a:solidFill>
                <a:cs typeface="Arial" panose="020B0604020202020204" pitchFamily="34" charset="0"/>
              </a:rPr>
              <a:t>adalah</a:t>
            </a:r>
            <a:r>
              <a:rPr lang="en-US" sz="2800" dirty="0">
                <a:solidFill>
                  <a:srgbClr val="3E4349"/>
                </a:solidFill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3E4349"/>
                </a:solidFill>
                <a:cs typeface="Arial" panose="020B0604020202020204" pitchFamily="34" charset="0"/>
              </a:rPr>
              <a:t>modul</a:t>
            </a:r>
            <a:r>
              <a:rPr lang="en-US" sz="2800" dirty="0">
                <a:solidFill>
                  <a:srgbClr val="3E4349"/>
                </a:solidFill>
                <a:cs typeface="Arial" panose="020B0604020202020204" pitchFamily="34" charset="0"/>
              </a:rPr>
              <a:t> python ( </a:t>
            </a:r>
            <a:r>
              <a:rPr lang="en-US" sz="2800" dirty="0" err="1">
                <a:solidFill>
                  <a:srgbClr val="3E4349"/>
                </a:solidFill>
                <a:latin typeface="Arial Unicode MS" panose="020B0604020202020204" pitchFamily="34" charset="-128"/>
              </a:rPr>
              <a:t>easy_install</a:t>
            </a:r>
            <a:r>
              <a:rPr lang="en-US" sz="2800" dirty="0">
                <a:solidFill>
                  <a:srgbClr val="3E4349"/>
                </a:solidFill>
                <a:cs typeface="Arial" panose="020B0604020202020204" pitchFamily="34" charset="0"/>
              </a:rPr>
              <a:t> ) yang </a:t>
            </a:r>
            <a:r>
              <a:rPr lang="en-US" sz="2800" dirty="0" err="1">
                <a:solidFill>
                  <a:srgbClr val="3E4349"/>
                </a:solidFill>
                <a:cs typeface="Arial" panose="020B0604020202020204" pitchFamily="34" charset="0"/>
              </a:rPr>
              <a:t>dibundel</a:t>
            </a:r>
            <a:r>
              <a:rPr lang="en-US" sz="2800" dirty="0">
                <a:solidFill>
                  <a:srgbClr val="3E4349"/>
                </a:solidFill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3E4349"/>
                </a:solidFill>
                <a:cs typeface="Arial" panose="020B0604020202020204" pitchFamily="34" charset="0"/>
              </a:rPr>
              <a:t>dengan</a:t>
            </a:r>
            <a:r>
              <a:rPr lang="en-US" sz="2800" dirty="0">
                <a:solidFill>
                  <a:srgbClr val="3E4349"/>
                </a:solidFill>
                <a:cs typeface="Arial" panose="020B0604020202020204" pitchFamily="34" charset="0"/>
              </a:rPr>
              <a:t> </a:t>
            </a:r>
            <a:r>
              <a:rPr lang="en-US" sz="2800" dirty="0" err="1">
                <a:solidFill>
                  <a:srgbClr val="3E4349"/>
                </a:solidFill>
                <a:latin typeface="Arial Unicode MS" panose="020B0604020202020204" pitchFamily="34" charset="-128"/>
              </a:rPr>
              <a:t>setuptools</a:t>
            </a:r>
            <a:r>
              <a:rPr lang="en-US" sz="2800" dirty="0">
                <a:solidFill>
                  <a:srgbClr val="3E4349"/>
                </a:solidFill>
                <a:cs typeface="Arial" panose="020B0604020202020204" pitchFamily="34" charset="0"/>
              </a:rPr>
              <a:t> yang </a:t>
            </a:r>
            <a:r>
              <a:rPr lang="en-US" sz="2800" dirty="0" err="1">
                <a:solidFill>
                  <a:srgbClr val="3E4349"/>
                </a:solidFill>
                <a:cs typeface="Arial" panose="020B0604020202020204" pitchFamily="34" charset="0"/>
              </a:rPr>
              <a:t>memungkinkan</a:t>
            </a:r>
            <a:r>
              <a:rPr lang="en-US" sz="2800" dirty="0">
                <a:solidFill>
                  <a:srgbClr val="3E4349"/>
                </a:solidFill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3E4349"/>
                </a:solidFill>
                <a:cs typeface="Arial" panose="020B0604020202020204" pitchFamily="34" charset="0"/>
              </a:rPr>
              <a:t>Anda</a:t>
            </a:r>
            <a:r>
              <a:rPr lang="en-US" sz="2800" dirty="0">
                <a:solidFill>
                  <a:srgbClr val="3E4349"/>
                </a:solidFill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3E4349"/>
                </a:solidFill>
                <a:cs typeface="Arial" panose="020B0604020202020204" pitchFamily="34" charset="0"/>
              </a:rPr>
              <a:t>mengunduh</a:t>
            </a:r>
            <a:r>
              <a:rPr lang="en-US" sz="2800" dirty="0">
                <a:solidFill>
                  <a:srgbClr val="3E4349"/>
                </a:solidFill>
                <a:cs typeface="Arial" panose="020B0604020202020204" pitchFamily="34" charset="0"/>
              </a:rPr>
              <a:t>, </a:t>
            </a:r>
            <a:r>
              <a:rPr lang="en-US" sz="2800" dirty="0" err="1">
                <a:solidFill>
                  <a:srgbClr val="3E4349"/>
                </a:solidFill>
                <a:cs typeface="Arial" panose="020B0604020202020204" pitchFamily="34" charset="0"/>
              </a:rPr>
              <a:t>membuat</a:t>
            </a:r>
            <a:r>
              <a:rPr lang="en-US" sz="2800" dirty="0">
                <a:solidFill>
                  <a:srgbClr val="3E4349"/>
                </a:solidFill>
                <a:cs typeface="Arial" panose="020B0604020202020204" pitchFamily="34" charset="0"/>
              </a:rPr>
              <a:t>, </a:t>
            </a:r>
            <a:r>
              <a:rPr lang="en-US" sz="2800" dirty="0" err="1">
                <a:solidFill>
                  <a:srgbClr val="3E4349"/>
                </a:solidFill>
                <a:cs typeface="Arial" panose="020B0604020202020204" pitchFamily="34" charset="0"/>
              </a:rPr>
              <a:t>memasang</a:t>
            </a:r>
            <a:r>
              <a:rPr lang="en-US" sz="2800" dirty="0">
                <a:solidFill>
                  <a:srgbClr val="3E4349"/>
                </a:solidFill>
                <a:cs typeface="Arial" panose="020B0604020202020204" pitchFamily="34" charset="0"/>
              </a:rPr>
              <a:t>, </a:t>
            </a:r>
            <a:r>
              <a:rPr lang="en-US" sz="2800" dirty="0" err="1">
                <a:solidFill>
                  <a:srgbClr val="3E4349"/>
                </a:solidFill>
                <a:cs typeface="Arial" panose="020B0604020202020204" pitchFamily="34" charset="0"/>
              </a:rPr>
              <a:t>dan</a:t>
            </a:r>
            <a:r>
              <a:rPr lang="en-US" sz="2800" dirty="0">
                <a:solidFill>
                  <a:srgbClr val="3E4349"/>
                </a:solidFill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3E4349"/>
                </a:solidFill>
                <a:cs typeface="Arial" panose="020B0604020202020204" pitchFamily="34" charset="0"/>
              </a:rPr>
              <a:t>mengelola</a:t>
            </a:r>
            <a:r>
              <a:rPr lang="en-US" sz="2800" dirty="0">
                <a:solidFill>
                  <a:srgbClr val="3E4349"/>
                </a:solidFill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3E4349"/>
                </a:solidFill>
                <a:cs typeface="Arial" panose="020B0604020202020204" pitchFamily="34" charset="0"/>
              </a:rPr>
              <a:t>paket</a:t>
            </a:r>
            <a:r>
              <a:rPr lang="en-US" sz="2800" dirty="0">
                <a:solidFill>
                  <a:srgbClr val="3E4349"/>
                </a:solidFill>
                <a:cs typeface="Arial" panose="020B0604020202020204" pitchFamily="34" charset="0"/>
              </a:rPr>
              <a:t> Python </a:t>
            </a:r>
            <a:r>
              <a:rPr lang="en-US" sz="2800" dirty="0" err="1">
                <a:solidFill>
                  <a:srgbClr val="3E4349"/>
                </a:solidFill>
                <a:cs typeface="Arial" panose="020B0604020202020204" pitchFamily="34" charset="0"/>
              </a:rPr>
              <a:t>secara</a:t>
            </a:r>
            <a:r>
              <a:rPr lang="en-US" sz="2800" dirty="0">
                <a:solidFill>
                  <a:srgbClr val="3E4349"/>
                </a:solidFill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3E4349"/>
                </a:solidFill>
                <a:cs typeface="Arial" panose="020B0604020202020204" pitchFamily="34" charset="0"/>
              </a:rPr>
              <a:t>otomatis</a:t>
            </a:r>
            <a:r>
              <a:rPr lang="en-US" sz="2800" dirty="0">
                <a:solidFill>
                  <a:srgbClr val="3E4349"/>
                </a:solidFill>
                <a:cs typeface="Arial" panose="020B0604020202020204" pitchFamily="34" charset="0"/>
              </a:rPr>
              <a:t>.</a:t>
            </a:r>
            <a:r>
              <a:rPr lang="en-US" sz="2000" dirty="0"/>
              <a:t> </a:t>
            </a:r>
            <a:endParaRPr lang="en-US" sz="5400" dirty="0">
              <a:latin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3491423"/>
            <a:ext cx="8702454" cy="1881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17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83568" y="1412776"/>
            <a:ext cx="7772400" cy="4218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841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 </a:t>
            </a:r>
            <a:r>
              <a:rPr lang="en-US" dirty="0" err="1"/>
              <a:t>instal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pip</a:t>
            </a:r>
            <a:r>
              <a:rPr lang="en-US" dirty="0"/>
              <a:t> </a:t>
            </a:r>
            <a:r>
              <a:rPr lang="en-US" dirty="0" err="1"/>
              <a:t>adalah</a:t>
            </a:r>
            <a:r>
              <a:rPr lang="en-US" dirty="0"/>
              <a:t> system </a:t>
            </a: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paket</a:t>
            </a:r>
            <a:r>
              <a:rPr lang="en-US" dirty="0"/>
              <a:t> yang 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menginstal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mengelola</a:t>
            </a:r>
            <a:r>
              <a:rPr lang="en-US" dirty="0"/>
              <a:t> </a:t>
            </a:r>
            <a:r>
              <a:rPr lang="en-US" dirty="0" err="1"/>
              <a:t>paket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yang </a:t>
            </a:r>
            <a:r>
              <a:rPr lang="en-US" dirty="0" err="1"/>
              <a:t>ditulis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 Python .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paket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ditemukan</a:t>
            </a:r>
            <a:r>
              <a:rPr lang="en-US" dirty="0"/>
              <a:t> di </a:t>
            </a:r>
            <a:r>
              <a:rPr lang="en-US" dirty="0" err="1"/>
              <a:t>sumber</a:t>
            </a:r>
            <a:r>
              <a:rPr lang="en-US" dirty="0"/>
              <a:t> default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paket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dependensinya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274" y="3501008"/>
            <a:ext cx="8568952" cy="952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97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51520" y="1988840"/>
            <a:ext cx="8782575" cy="230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03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Easy_install</a:t>
            </a:r>
            <a:r>
              <a:rPr lang="en-US" dirty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pip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1560" y="1700808"/>
            <a:ext cx="7772400" cy="4134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2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113</TotalTime>
  <Words>841</Words>
  <Application>Microsoft Office PowerPoint</Application>
  <PresentationFormat>On-screen Show (4:3)</PresentationFormat>
  <Paragraphs>72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Equity</vt:lpstr>
      <vt:lpstr>Pengenalan Python</vt:lpstr>
      <vt:lpstr>Python (Bahasa Pemrograman)</vt:lpstr>
      <vt:lpstr>Install Python</vt:lpstr>
      <vt:lpstr>PowerPoint Presentation</vt:lpstr>
      <vt:lpstr>Easy install</vt:lpstr>
      <vt:lpstr>PowerPoint Presentation</vt:lpstr>
      <vt:lpstr>Pip instal</vt:lpstr>
      <vt:lpstr>PowerPoint Presentation</vt:lpstr>
      <vt:lpstr>Easy_install dan pip</vt:lpstr>
      <vt:lpstr>Data type</vt:lpstr>
      <vt:lpstr>Variable python</vt:lpstr>
      <vt:lpstr>PowerPoint Presentation</vt:lpstr>
      <vt:lpstr>Contoh</vt:lpstr>
      <vt:lpstr>Structure data on python</vt:lpstr>
      <vt:lpstr>PowerPoint Presentation</vt:lpstr>
      <vt:lpstr>PowerPoint Presentation</vt:lpstr>
      <vt:lpstr>Operator</vt:lpstr>
      <vt:lpstr>Operator Aritmatika</vt:lpstr>
      <vt:lpstr>Operator Perbandingan</vt:lpstr>
      <vt:lpstr>Operator Penugasan </vt:lpstr>
      <vt:lpstr>Loop python</vt:lpstr>
      <vt:lpstr>While loop</vt:lpstr>
      <vt:lpstr>For loop</vt:lpstr>
      <vt:lpstr>Nested loop</vt:lpstr>
      <vt:lpstr>KONDISI IF</vt:lpstr>
      <vt:lpstr>KONDISI IF ELSE</vt:lpstr>
      <vt:lpstr>KONDISI ELIF</vt:lpstr>
      <vt:lpstr>FUNGSI PYTHON</vt:lpstr>
      <vt:lpstr>PYHTON LIBRARIES</vt:lpstr>
      <vt:lpstr>daftar PUSTAKA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Pengenalan Python</dc:title>
  <dc:creator>ismail - [2010]</dc:creator>
  <cp:lastModifiedBy>ismail - [2010]</cp:lastModifiedBy>
  <cp:revision>10</cp:revision>
  <dcterms:created xsi:type="dcterms:W3CDTF">2019-03-23T02:30:39Z</dcterms:created>
  <dcterms:modified xsi:type="dcterms:W3CDTF">2019-03-23T12:35:24Z</dcterms:modified>
</cp:coreProperties>
</file>