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99" r:id="rId3"/>
    <p:sldId id="378" r:id="rId5"/>
    <p:sldId id="395" r:id="rId6"/>
    <p:sldId id="389" r:id="rId7"/>
    <p:sldId id="390" r:id="rId8"/>
    <p:sldId id="392" r:id="rId9"/>
    <p:sldId id="393" r:id="rId10"/>
    <p:sldId id="394" r:id="rId11"/>
    <p:sldId id="345" r:id="rId12"/>
    <p:sldId id="366" r:id="rId13"/>
    <p:sldId id="385" r:id="rId14"/>
    <p:sldId id="369" r:id="rId15"/>
    <p:sldId id="377" r:id="rId16"/>
    <p:sldId id="371" r:id="rId17"/>
    <p:sldId id="372" r:id="rId18"/>
    <p:sldId id="373" r:id="rId19"/>
    <p:sldId id="370" r:id="rId20"/>
    <p:sldId id="374" r:id="rId21"/>
    <p:sldId id="386" r:id="rId22"/>
    <p:sldId id="375" r:id="rId23"/>
    <p:sldId id="382" r:id="rId24"/>
    <p:sldId id="379" r:id="rId25"/>
    <p:sldId id="380" r:id="rId26"/>
    <p:sldId id="381" r:id="rId27"/>
    <p:sldId id="384" r:id="rId28"/>
    <p:sldId id="420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0231" autoAdjust="0"/>
  </p:normalViewPr>
  <p:slideViewPr>
    <p:cSldViewPr snapToGrid="0">
      <p:cViewPr>
        <p:scale>
          <a:sx n="70" d="100"/>
          <a:sy n="70" d="100"/>
        </p:scale>
        <p:origin x="-504" y="-90"/>
      </p:cViewPr>
      <p:guideLst>
        <p:guide orient="horz" pos="2160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Programming Fundamental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:\Purwadhika\Lintang Course PPT\0 pikt\php\icon.javascrip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06" y="2467337"/>
            <a:ext cx="1473957" cy="147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/>
          <p:nvPr/>
        </p:nvSpPr>
        <p:spPr>
          <a:xfrm>
            <a:off x="395605" y="2353310"/>
            <a:ext cx="8079740" cy="1078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r"/>
            <a:endParaRPr lang="id-ID" sz="6300" dirty="0" smtClean="0"/>
          </a:p>
          <a:p>
            <a:pPr algn="r"/>
            <a:r>
              <a:rPr lang="en-US" sz="8800" dirty="0" smtClean="0"/>
              <a:t>Introduction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88609" y="2760369"/>
            <a:ext cx="7313698" cy="319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400" b="1" dirty="0"/>
          </a:p>
          <a:p>
            <a:r>
              <a:rPr lang="en-US" sz="2400" b="1" i="1" dirty="0">
                <a:solidFill>
                  <a:srgbClr val="009696"/>
                </a:solidFill>
              </a:rPr>
              <a:t>Node.js</a:t>
            </a:r>
            <a:r>
              <a:rPr lang="en-US" sz="2400" b="1" i="1" baseline="30000" dirty="0">
                <a:solidFill>
                  <a:srgbClr val="009696"/>
                </a:solidFill>
              </a:rPr>
              <a:t>®</a:t>
            </a:r>
            <a:r>
              <a:rPr lang="en-US" sz="2400" b="1" i="1" dirty="0">
                <a:solidFill>
                  <a:srgbClr val="009696"/>
                </a:solidFill>
              </a:rPr>
              <a:t> </a:t>
            </a:r>
            <a:r>
              <a:rPr lang="en-US" sz="2400" b="1" dirty="0"/>
              <a:t>is a JavaScript runtime built on Chrome's V8 JavaScript engine. Node.js uses an event-driven, non-blocking I/O model that makes it lightweight and efficient. Node.js' package ecosystem, </a:t>
            </a:r>
            <a:r>
              <a:rPr lang="en-US" sz="2400" b="1" i="1" dirty="0" err="1">
                <a:solidFill>
                  <a:srgbClr val="009696"/>
                </a:solidFill>
              </a:rPr>
              <a:t>npm</a:t>
            </a:r>
            <a:r>
              <a:rPr lang="en-US" sz="2400" b="1" dirty="0"/>
              <a:t>, is the largest ecosystem of open source libraries in the world.</a:t>
            </a:r>
            <a:endParaRPr lang="en-US" sz="2400" b="1" dirty="0"/>
          </a:p>
          <a:p>
            <a:endParaRPr lang="en-US" sz="2400" b="1" dirty="0"/>
          </a:p>
        </p:txBody>
      </p:sp>
      <p:pic>
        <p:nvPicPr>
          <p:cNvPr id="1026" name="Picture 2" descr="C:\Users\Windows 7\Music\nodejs-new-pantone-black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7" y="664088"/>
            <a:ext cx="3399728" cy="208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3521119" y="1335149"/>
            <a:ext cx="4841180" cy="16626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 smtClean="0"/>
              <a:t>Visual Studio Code</a:t>
            </a:r>
            <a:endParaRPr lang="id-ID" sz="2800" b="1" dirty="0" smtClean="0"/>
          </a:p>
          <a:p>
            <a:r>
              <a:rPr lang="id-ID" sz="2800" b="1" dirty="0" smtClean="0"/>
              <a:t>Download &amp; install here:</a:t>
            </a:r>
            <a:endParaRPr lang="id-ID" sz="2800" b="1" dirty="0" smtClean="0"/>
          </a:p>
          <a:p>
            <a:r>
              <a:rPr lang="en-US" sz="2800" b="1" i="1" dirty="0" smtClean="0">
                <a:solidFill>
                  <a:srgbClr val="009696"/>
                </a:solidFill>
              </a:rPr>
              <a:t>code.visualstudio.com</a:t>
            </a:r>
            <a:endParaRPr lang="en-US" sz="2800" b="1" i="1" dirty="0">
              <a:solidFill>
                <a:srgbClr val="009696"/>
              </a:solidFill>
            </a:endParaRPr>
          </a:p>
        </p:txBody>
      </p:sp>
      <p:pic>
        <p:nvPicPr>
          <p:cNvPr id="1026" name="Picture 2" descr="C:\Users\Windows 7\Music\nodejs-new-pantone-black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683" y="3590789"/>
            <a:ext cx="2961565" cy="181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Windows 7\Music\vs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89" y="1013876"/>
            <a:ext cx="2467203" cy="230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/>
          <p:nvPr/>
        </p:nvSpPr>
        <p:spPr>
          <a:xfrm>
            <a:off x="356605" y="63020"/>
            <a:ext cx="8142179" cy="1110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SetUp</a:t>
            </a:r>
            <a:endParaRPr lang="en-US" sz="4400" b="1" dirty="0"/>
          </a:p>
        </p:txBody>
      </p:sp>
      <p:sp>
        <p:nvSpPr>
          <p:cNvPr id="6" name="Title 1"/>
          <p:cNvSpPr txBox="1"/>
          <p:nvPr/>
        </p:nvSpPr>
        <p:spPr>
          <a:xfrm>
            <a:off x="341950" y="3666593"/>
            <a:ext cx="4841180" cy="2133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b="1" dirty="0" smtClean="0"/>
              <a:t>Node.Js</a:t>
            </a:r>
            <a:endParaRPr lang="id-ID" sz="2800" b="1" dirty="0" smtClean="0"/>
          </a:p>
          <a:p>
            <a:pPr algn="r"/>
            <a:r>
              <a:rPr lang="id-ID" sz="2800" b="1" dirty="0" smtClean="0"/>
              <a:t>Download &amp; install here:</a:t>
            </a:r>
            <a:endParaRPr lang="id-ID" sz="2800" b="1" dirty="0" smtClean="0"/>
          </a:p>
          <a:p>
            <a:pPr algn="r"/>
            <a:r>
              <a:rPr lang="en-US" sz="2800" b="1" i="1" dirty="0" smtClean="0">
                <a:solidFill>
                  <a:srgbClr val="009696"/>
                </a:solidFill>
              </a:rPr>
              <a:t>nodejs.org</a:t>
            </a:r>
            <a:endParaRPr lang="id-ID" sz="2800" b="1" i="1" dirty="0" smtClean="0">
              <a:solidFill>
                <a:srgbClr val="009696"/>
              </a:solidFill>
            </a:endParaRPr>
          </a:p>
          <a:p>
            <a:pPr algn="r"/>
            <a:r>
              <a:rPr lang="id-ID" sz="2800" b="1" dirty="0" smtClean="0">
                <a:solidFill>
                  <a:srgbClr val="FF0000"/>
                </a:solidFill>
              </a:rPr>
              <a:t>$ </a:t>
            </a:r>
            <a:r>
              <a:rPr lang="id-ID" sz="2800" b="1" dirty="0">
                <a:solidFill>
                  <a:srgbClr val="FF0000"/>
                </a:solidFill>
              </a:rPr>
              <a:t>node </a:t>
            </a:r>
            <a:r>
              <a:rPr lang="en-US" sz="2800" b="1" dirty="0" smtClean="0">
                <a:solidFill>
                  <a:srgbClr val="FF0000"/>
                </a:solidFill>
              </a:rPr>
              <a:t>--</a:t>
            </a:r>
            <a:r>
              <a:rPr lang="id-ID" sz="2800" b="1" dirty="0" smtClean="0">
                <a:solidFill>
                  <a:srgbClr val="FF0000"/>
                </a:solidFill>
              </a:rPr>
              <a:t>version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id-ID" sz="2800" b="1" dirty="0" smtClean="0">
              <a:solidFill>
                <a:srgbClr val="FF0000"/>
              </a:solidFill>
            </a:endParaRPr>
          </a:p>
          <a:p>
            <a:pPr algn="r"/>
            <a:r>
              <a:rPr lang="id-ID" sz="2800" b="1" dirty="0">
                <a:solidFill>
                  <a:srgbClr val="FF0000"/>
                </a:solidFill>
              </a:rPr>
              <a:t>$ node </a:t>
            </a:r>
            <a:r>
              <a:rPr lang="id-ID" sz="2800" b="1" dirty="0" smtClean="0">
                <a:solidFill>
                  <a:srgbClr val="FF0000"/>
                </a:solidFill>
              </a:rPr>
              <a:t>-v</a:t>
            </a:r>
            <a:endParaRPr lang="en-US" sz="2800" b="1" dirty="0">
              <a:solidFill>
                <a:srgbClr val="FF0000"/>
              </a:solidFill>
            </a:endParaRPr>
          </a:p>
          <a:p>
            <a:pPr algn="r"/>
            <a:endParaRPr lang="id-ID" sz="2800" b="1" i="1" dirty="0" smtClean="0">
              <a:solidFill>
                <a:srgbClr val="009696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61069" y="185850"/>
            <a:ext cx="8346894" cy="13154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Make your first JS file #1</a:t>
            </a:r>
            <a:endParaRPr lang="id-ID" sz="4000" b="1" dirty="0" smtClean="0">
              <a:solidFill>
                <a:srgbClr val="009696"/>
              </a:solidFill>
            </a:endParaRPr>
          </a:p>
          <a:p>
            <a:pPr algn="r"/>
            <a:r>
              <a:rPr lang="id-ID" sz="2800" b="1" dirty="0" smtClean="0">
                <a:solidFill>
                  <a:srgbClr val="009696"/>
                </a:solidFill>
              </a:rPr>
              <a:t>&lt;Running Node Shell on prompt #1&gt;</a:t>
            </a:r>
            <a:endParaRPr lang="en-US" b="1" dirty="0"/>
          </a:p>
        </p:txBody>
      </p:sp>
      <p:sp>
        <p:nvSpPr>
          <p:cNvPr id="7" name="Title 1"/>
          <p:cNvSpPr txBox="1"/>
          <p:nvPr/>
        </p:nvSpPr>
        <p:spPr>
          <a:xfrm>
            <a:off x="492145" y="1440895"/>
            <a:ext cx="8232424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 smtClean="0"/>
              <a:t>* Buka terminal &lt;run cmd&gt;</a:t>
            </a:r>
            <a:endParaRPr lang="id-ID" sz="3200" dirty="0" smtClean="0"/>
          </a:p>
          <a:p>
            <a:r>
              <a:rPr lang="id-ID" sz="3200" dirty="0" smtClean="0"/>
              <a:t>* Ketik </a:t>
            </a:r>
            <a:r>
              <a:rPr lang="id-ID" sz="3200" dirty="0" smtClean="0">
                <a:solidFill>
                  <a:srgbClr val="FF0000"/>
                </a:solidFill>
              </a:rPr>
              <a:t>node</a:t>
            </a:r>
            <a:r>
              <a:rPr lang="id-ID" sz="3200" dirty="0" smtClean="0"/>
              <a:t> lalu enter</a:t>
            </a:r>
            <a:endParaRPr lang="id-ID" sz="3200" dirty="0" smtClean="0"/>
          </a:p>
          <a:p>
            <a:r>
              <a:rPr lang="id-ID" sz="3200" dirty="0" smtClean="0"/>
              <a:t>* Ketik program &amp; enter untuk eksekusi</a:t>
            </a:r>
            <a:endParaRPr lang="id-ID" sz="3200" dirty="0" smtClean="0"/>
          </a:p>
          <a:p>
            <a:r>
              <a:rPr lang="id-ID" sz="3200" dirty="0" smtClean="0"/>
              <a:t>* Ketik </a:t>
            </a:r>
            <a:r>
              <a:rPr lang="id-ID" sz="3200" dirty="0" smtClean="0">
                <a:solidFill>
                  <a:srgbClr val="FF0000"/>
                </a:solidFill>
              </a:rPr>
              <a:t>process.exit()</a:t>
            </a:r>
            <a:r>
              <a:rPr lang="id-ID" sz="3200" dirty="0" smtClean="0"/>
              <a:t> untuk keluar</a:t>
            </a:r>
            <a:endParaRPr lang="id-ID" sz="3200" dirty="0"/>
          </a:p>
        </p:txBody>
      </p:sp>
      <p:sp>
        <p:nvSpPr>
          <p:cNvPr id="8" name="Rectangle 7"/>
          <p:cNvSpPr/>
          <p:nvPr/>
        </p:nvSpPr>
        <p:spPr>
          <a:xfrm>
            <a:off x="1119116" y="4023847"/>
            <a:ext cx="6823881" cy="1624085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1119116" y="4023847"/>
            <a:ext cx="6823881" cy="1624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id-ID" sz="4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4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'Halo</a:t>
            </a:r>
            <a:r>
              <a:rPr lang="id-ID" sz="4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id-ID" sz="4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19116" y="1836677"/>
            <a:ext cx="6823881" cy="1624085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61069" y="185850"/>
            <a:ext cx="8346894" cy="13154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Make your first JS file #2</a:t>
            </a:r>
            <a:endParaRPr lang="id-ID" sz="4000" b="1" dirty="0" smtClean="0">
              <a:solidFill>
                <a:srgbClr val="009696"/>
              </a:solidFill>
            </a:endParaRPr>
          </a:p>
          <a:p>
            <a:pPr algn="r"/>
            <a:r>
              <a:rPr lang="id-ID" sz="2800" b="1" dirty="0" smtClean="0">
                <a:solidFill>
                  <a:srgbClr val="009696"/>
                </a:solidFill>
              </a:rPr>
              <a:t>&lt;Running on command prompt #2&gt;</a:t>
            </a:r>
            <a:endParaRPr lang="en-US" b="1" dirty="0"/>
          </a:p>
        </p:txBody>
      </p:sp>
      <p:sp>
        <p:nvSpPr>
          <p:cNvPr id="6" name="Title 1"/>
          <p:cNvSpPr txBox="1"/>
          <p:nvPr/>
        </p:nvSpPr>
        <p:spPr>
          <a:xfrm>
            <a:off x="1119116" y="1836677"/>
            <a:ext cx="6823881" cy="1624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id-ID" sz="4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4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'Halo</a:t>
            </a:r>
            <a:r>
              <a:rPr lang="id-ID" sz="4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id-ID" sz="4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879389" y="3665483"/>
            <a:ext cx="7980832" cy="20256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 smtClean="0"/>
              <a:t>* Simpan sebagai </a:t>
            </a:r>
            <a:r>
              <a:rPr lang="id-ID" sz="3200" dirty="0" smtClean="0">
                <a:solidFill>
                  <a:srgbClr val="FF0000"/>
                </a:solidFill>
              </a:rPr>
              <a:t>file.js</a:t>
            </a:r>
            <a:endParaRPr lang="id-ID" sz="3200" dirty="0" smtClean="0">
              <a:solidFill>
                <a:srgbClr val="FF0000"/>
              </a:solidFill>
            </a:endParaRPr>
          </a:p>
          <a:p>
            <a:r>
              <a:rPr lang="id-ID" sz="3200" dirty="0" smtClean="0"/>
              <a:t>* Buka terminal &lt;run cmd&gt;</a:t>
            </a:r>
            <a:endParaRPr lang="id-ID" sz="3200" dirty="0" smtClean="0"/>
          </a:p>
          <a:p>
            <a:r>
              <a:rPr lang="id-ID" sz="3200" dirty="0" smtClean="0"/>
              <a:t>* Masuk ke direktori </a:t>
            </a:r>
            <a:r>
              <a:rPr lang="id-ID" sz="3200" dirty="0" smtClean="0">
                <a:solidFill>
                  <a:srgbClr val="FF0000"/>
                </a:solidFill>
              </a:rPr>
              <a:t>file.js</a:t>
            </a:r>
            <a:endParaRPr lang="id-ID" sz="3200" dirty="0" smtClean="0">
              <a:solidFill>
                <a:srgbClr val="FF0000"/>
              </a:solidFill>
            </a:endParaRPr>
          </a:p>
          <a:p>
            <a:r>
              <a:rPr lang="id-ID" sz="3200" dirty="0" smtClean="0"/>
              <a:t>* Eksekusi </a:t>
            </a:r>
            <a:r>
              <a:rPr lang="id-ID" sz="3200" dirty="0" smtClean="0">
                <a:solidFill>
                  <a:srgbClr val="FF0000"/>
                </a:solidFill>
              </a:rPr>
              <a:t>node</a:t>
            </a:r>
            <a:r>
              <a:rPr lang="id-ID" sz="3200" dirty="0" smtClean="0"/>
              <a:t> </a:t>
            </a:r>
            <a:r>
              <a:rPr lang="id-ID" sz="3200" dirty="0" smtClean="0">
                <a:solidFill>
                  <a:srgbClr val="FF0000"/>
                </a:solidFill>
              </a:rPr>
              <a:t>file.js</a:t>
            </a:r>
            <a:endParaRPr lang="id-ID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61069" y="185849"/>
            <a:ext cx="8346894" cy="13154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Make your first JS file #3</a:t>
            </a:r>
            <a:endParaRPr lang="id-ID" sz="4000" b="1" dirty="0" smtClean="0">
              <a:solidFill>
                <a:srgbClr val="009696"/>
              </a:solidFill>
            </a:endParaRPr>
          </a:p>
          <a:p>
            <a:pPr algn="r"/>
            <a:r>
              <a:rPr lang="id-ID" sz="2800" b="1" dirty="0" smtClean="0">
                <a:solidFill>
                  <a:srgbClr val="009696"/>
                </a:solidFill>
              </a:rPr>
              <a:t>&lt;Insert JS on HTML&gt;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955344" y="1722641"/>
            <a:ext cx="7146842" cy="1933060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955344" y="1722640"/>
            <a:ext cx="7146842" cy="1933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 </a:t>
            </a:r>
            <a:endParaRPr lang="id-ID" sz="3200" b="1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console.log('Halo Dunia');</a:t>
            </a:r>
            <a:endParaRPr lang="id-ID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id-ID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script&gt;</a:t>
            </a:r>
            <a:endParaRPr lang="id-ID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819810" y="3846774"/>
            <a:ext cx="7980832" cy="16942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/>
              <a:t>* Simpan sebagai </a:t>
            </a:r>
            <a:r>
              <a:rPr lang="id-ID" sz="3200" dirty="0" smtClean="0">
                <a:solidFill>
                  <a:srgbClr val="FF0000"/>
                </a:solidFill>
              </a:rPr>
              <a:t>file.htm</a:t>
            </a:r>
            <a:r>
              <a:rPr lang="en-US" sz="3200" dirty="0" smtClean="0">
                <a:solidFill>
                  <a:srgbClr val="FF0000"/>
                </a:solidFill>
              </a:rPr>
              <a:t>l</a:t>
            </a:r>
            <a:endParaRPr lang="id-ID" sz="3200" dirty="0" smtClean="0"/>
          </a:p>
          <a:p>
            <a:r>
              <a:rPr lang="id-ID" sz="3200" dirty="0" smtClean="0"/>
              <a:t>* Buka </a:t>
            </a:r>
            <a:r>
              <a:rPr lang="id-ID" sz="3200" dirty="0" smtClean="0">
                <a:solidFill>
                  <a:srgbClr val="FF0000"/>
                </a:solidFill>
              </a:rPr>
              <a:t>file.htm</a:t>
            </a:r>
            <a:r>
              <a:rPr lang="en-US" sz="3200" dirty="0" smtClean="0">
                <a:solidFill>
                  <a:srgbClr val="FF0000"/>
                </a:solidFill>
              </a:rPr>
              <a:t>l</a:t>
            </a:r>
            <a:r>
              <a:rPr lang="id-ID" sz="3200" dirty="0" smtClean="0">
                <a:solidFill>
                  <a:srgbClr val="FF0000"/>
                </a:solidFill>
              </a:rPr>
              <a:t> </a:t>
            </a:r>
            <a:r>
              <a:rPr lang="id-ID" sz="3200" dirty="0" smtClean="0"/>
              <a:t>di browser</a:t>
            </a:r>
            <a:endParaRPr lang="id-ID" sz="3200" dirty="0" smtClean="0"/>
          </a:p>
          <a:p>
            <a:r>
              <a:rPr lang="id-ID" sz="3200" dirty="0" smtClean="0"/>
              <a:t>* Inspect &amp; lihat hasil di tab console</a:t>
            </a:r>
            <a:endParaRPr lang="id-ID"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61069" y="185849"/>
            <a:ext cx="8346894" cy="13154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Make your first JS file #4</a:t>
            </a:r>
            <a:endParaRPr lang="id-ID" sz="4000" b="1" dirty="0" smtClean="0">
              <a:solidFill>
                <a:srgbClr val="009696"/>
              </a:solidFill>
            </a:endParaRPr>
          </a:p>
          <a:p>
            <a:pPr algn="r"/>
            <a:r>
              <a:rPr lang="id-ID" sz="2800" b="1" dirty="0" smtClean="0">
                <a:solidFill>
                  <a:srgbClr val="009696"/>
                </a:solidFill>
              </a:rPr>
              <a:t>&lt;Insert JS on HTML, running on web page&gt;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955344" y="1763585"/>
            <a:ext cx="7146842" cy="1933060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955344" y="1763584"/>
            <a:ext cx="7146842" cy="1933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 </a:t>
            </a:r>
            <a:endParaRPr lang="id-ID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d-ID" sz="3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document.write('Halo </a:t>
            </a:r>
            <a:r>
              <a:rPr lang="id-ID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Dunia');</a:t>
            </a:r>
            <a:endParaRPr lang="id-ID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id-ID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script&gt;</a:t>
            </a:r>
            <a:endParaRPr lang="id-ID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819810" y="4012436"/>
            <a:ext cx="7980832" cy="1645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/>
              <a:t>* Simpan sebagai </a:t>
            </a:r>
            <a:r>
              <a:rPr lang="id-ID" sz="3200" dirty="0">
                <a:solidFill>
                  <a:srgbClr val="FF0000"/>
                </a:solidFill>
              </a:rPr>
              <a:t>file.htm</a:t>
            </a:r>
            <a:endParaRPr lang="id-ID" sz="3200" dirty="0" smtClean="0"/>
          </a:p>
          <a:p>
            <a:r>
              <a:rPr lang="id-ID" sz="3200" dirty="0" smtClean="0"/>
              <a:t>* Buka </a:t>
            </a:r>
            <a:r>
              <a:rPr lang="id-ID" sz="3200" dirty="0">
                <a:solidFill>
                  <a:srgbClr val="FF0000"/>
                </a:solidFill>
              </a:rPr>
              <a:t>file.htm </a:t>
            </a:r>
            <a:r>
              <a:rPr lang="id-ID" sz="3200" dirty="0" smtClean="0"/>
              <a:t>di browser</a:t>
            </a:r>
            <a:endParaRPr lang="id-ID" sz="3200" dirty="0" smtClean="0"/>
          </a:p>
          <a:p>
            <a:r>
              <a:rPr lang="id-ID" sz="3200" dirty="0" smtClean="0"/>
              <a:t>* Hasil langsung terlihat di page</a:t>
            </a:r>
            <a:endParaRPr lang="id-ID"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5662" y="1624083"/>
            <a:ext cx="8299610" cy="2033517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61069" y="63020"/>
            <a:ext cx="8346894" cy="13154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Make your first JS file #5</a:t>
            </a:r>
            <a:endParaRPr lang="id-ID" sz="4000" b="1" dirty="0" smtClean="0">
              <a:solidFill>
                <a:srgbClr val="009696"/>
              </a:solidFill>
            </a:endParaRPr>
          </a:p>
          <a:p>
            <a:pPr algn="r"/>
            <a:r>
              <a:rPr lang="id-ID" sz="2800" b="1" dirty="0" smtClean="0">
                <a:solidFill>
                  <a:srgbClr val="009696"/>
                </a:solidFill>
              </a:rPr>
              <a:t>&lt;inner HTML&gt;</a:t>
            </a:r>
            <a:endParaRPr lang="en-US" b="1" dirty="0"/>
          </a:p>
        </p:txBody>
      </p:sp>
      <p:sp>
        <p:nvSpPr>
          <p:cNvPr id="11" name="Title 1"/>
          <p:cNvSpPr txBox="1"/>
          <p:nvPr/>
        </p:nvSpPr>
        <p:spPr>
          <a:xfrm>
            <a:off x="508930" y="1378424"/>
            <a:ext cx="8106342" cy="25930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d-ID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id-ID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="demo"&gt;&lt;/p&gt;</a:t>
            </a:r>
            <a:br>
              <a:rPr lang="id-ID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id-ID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br>
              <a:rPr lang="id-ID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document.getElementById("demo").innerHTML = 5 + 6;</a:t>
            </a:r>
            <a:br>
              <a:rPr lang="id-ID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id-ID" sz="2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819810" y="3657600"/>
            <a:ext cx="7980832" cy="208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/>
              <a:t>* Simpan sebagai </a:t>
            </a:r>
            <a:r>
              <a:rPr lang="id-ID" sz="3200" dirty="0">
                <a:solidFill>
                  <a:srgbClr val="FF0000"/>
                </a:solidFill>
              </a:rPr>
              <a:t>file.htm</a:t>
            </a:r>
            <a:endParaRPr lang="id-ID" sz="3200" dirty="0" smtClean="0"/>
          </a:p>
          <a:p>
            <a:r>
              <a:rPr lang="id-ID" sz="3200" dirty="0" smtClean="0"/>
              <a:t>* Buka </a:t>
            </a:r>
            <a:r>
              <a:rPr lang="id-ID" sz="3200" dirty="0">
                <a:solidFill>
                  <a:srgbClr val="FF0000"/>
                </a:solidFill>
              </a:rPr>
              <a:t>file.htm </a:t>
            </a:r>
            <a:r>
              <a:rPr lang="id-ID" sz="3200" dirty="0" smtClean="0"/>
              <a:t>di browser</a:t>
            </a:r>
            <a:endParaRPr lang="id-ID" sz="3200" dirty="0" smtClean="0"/>
          </a:p>
          <a:p>
            <a:r>
              <a:rPr lang="id-ID" sz="3200" dirty="0" smtClean="0"/>
              <a:t>* Hasil langsung terlihat di page</a:t>
            </a:r>
            <a:endParaRPr lang="id-ID"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19115" y="1514902"/>
            <a:ext cx="6823881" cy="1105470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61069" y="63020"/>
            <a:ext cx="8346894" cy="13154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Make your first JS file #6</a:t>
            </a:r>
            <a:endParaRPr lang="id-ID" sz="4000" b="1" dirty="0" smtClean="0">
              <a:solidFill>
                <a:srgbClr val="009696"/>
              </a:solidFill>
            </a:endParaRPr>
          </a:p>
          <a:p>
            <a:pPr algn="r"/>
            <a:r>
              <a:rPr lang="id-ID" sz="2800" b="1" dirty="0" smtClean="0">
                <a:solidFill>
                  <a:srgbClr val="009696"/>
                </a:solidFill>
              </a:rPr>
              <a:t>&lt;Running on browser, calling from HTML&gt;</a:t>
            </a:r>
            <a:endParaRPr lang="en-US" b="1" dirty="0"/>
          </a:p>
        </p:txBody>
      </p:sp>
      <p:sp>
        <p:nvSpPr>
          <p:cNvPr id="6" name="Title 1"/>
          <p:cNvSpPr txBox="1"/>
          <p:nvPr/>
        </p:nvSpPr>
        <p:spPr>
          <a:xfrm>
            <a:off x="1119115" y="1514901"/>
            <a:ext cx="6823881" cy="1105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id-ID" sz="4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4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'Halo</a:t>
            </a:r>
            <a:r>
              <a:rPr lang="id-ID" sz="4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id-ID" sz="4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4453" y="5817476"/>
            <a:ext cx="3605671" cy="1182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itle 1"/>
          <p:cNvSpPr txBox="1"/>
          <p:nvPr/>
        </p:nvSpPr>
        <p:spPr>
          <a:xfrm>
            <a:off x="819810" y="2850487"/>
            <a:ext cx="7980832" cy="94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 smtClean="0"/>
              <a:t>* Simpan sebagai </a:t>
            </a:r>
            <a:r>
              <a:rPr lang="id-ID" sz="3200" dirty="0" smtClean="0">
                <a:solidFill>
                  <a:srgbClr val="FF0000"/>
                </a:solidFill>
              </a:rPr>
              <a:t>file.js</a:t>
            </a:r>
            <a:endParaRPr lang="id-ID" sz="3200" dirty="0" smtClean="0">
              <a:solidFill>
                <a:srgbClr val="FF0000"/>
              </a:solidFill>
            </a:endParaRPr>
          </a:p>
          <a:p>
            <a:r>
              <a:rPr lang="id-ID" sz="3200" dirty="0" smtClean="0"/>
              <a:t>* Buat file HTML berikut (</a:t>
            </a:r>
            <a:r>
              <a:rPr lang="id-ID" sz="3200" dirty="0" smtClean="0">
                <a:solidFill>
                  <a:srgbClr val="FF0000"/>
                </a:solidFill>
              </a:rPr>
              <a:t>file.htm</a:t>
            </a:r>
            <a:r>
              <a:rPr lang="id-ID" sz="3200" dirty="0" smtClean="0"/>
              <a:t>)</a:t>
            </a:r>
            <a:endParaRPr lang="id-ID" sz="32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9116" y="3985155"/>
            <a:ext cx="6823881" cy="1105470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1119116" y="3985154"/>
            <a:ext cx="6823881" cy="1105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src="</a:t>
            </a:r>
            <a:r>
              <a:rPr lang="id-ID" sz="30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file.js</a:t>
            </a:r>
            <a:r>
              <a:rPr lang="id-ID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"&gt;&lt;/script&gt;</a:t>
            </a:r>
            <a:endParaRPr lang="id-ID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819810" y="5343590"/>
            <a:ext cx="7980832" cy="94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 smtClean="0"/>
              <a:t>* Buka </a:t>
            </a:r>
            <a:r>
              <a:rPr lang="id-ID" sz="3200" dirty="0">
                <a:solidFill>
                  <a:srgbClr val="FF0000"/>
                </a:solidFill>
              </a:rPr>
              <a:t>file.htm</a:t>
            </a:r>
            <a:r>
              <a:rPr lang="id-ID" sz="3200" dirty="0" smtClean="0"/>
              <a:t> di browser</a:t>
            </a:r>
            <a:endParaRPr lang="id-ID" sz="3200" dirty="0" smtClean="0"/>
          </a:p>
          <a:p>
            <a:r>
              <a:rPr lang="id-ID" sz="3200" dirty="0" smtClean="0"/>
              <a:t>* Inspect &amp; lihat hasil di tab console</a:t>
            </a:r>
            <a:endParaRPr lang="id-ID"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61069" y="63020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Comment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19810" y="861824"/>
            <a:ext cx="7740870" cy="4971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b="1" dirty="0"/>
          </a:p>
          <a:p>
            <a:br>
              <a:rPr lang="id-ID" b="1" dirty="0"/>
            </a:br>
            <a:r>
              <a:rPr lang="id-ID" b="1" dirty="0" smtClean="0">
                <a:solidFill>
                  <a:srgbClr val="009696"/>
                </a:solidFill>
              </a:rPr>
              <a:t>//</a:t>
            </a:r>
            <a:r>
              <a:rPr lang="id-ID" b="1" dirty="0" smtClean="0"/>
              <a:t> komentar </a:t>
            </a:r>
            <a:r>
              <a:rPr lang="id-ID" b="1" dirty="0"/>
              <a:t>1 </a:t>
            </a:r>
            <a:r>
              <a:rPr lang="id-ID" b="1" dirty="0" smtClean="0"/>
              <a:t>line</a:t>
            </a:r>
            <a:endParaRPr lang="id-ID" b="1" dirty="0" smtClean="0"/>
          </a:p>
          <a:p>
            <a:endParaRPr lang="id-ID" b="1" dirty="0" smtClean="0"/>
          </a:p>
          <a:p>
            <a:endParaRPr lang="id-ID" b="1" dirty="0"/>
          </a:p>
          <a:p>
            <a:r>
              <a:rPr lang="id-ID" b="1" dirty="0" smtClean="0">
                <a:solidFill>
                  <a:srgbClr val="009696"/>
                </a:solidFill>
              </a:rPr>
              <a:t>/*</a:t>
            </a:r>
            <a:endParaRPr lang="id-ID" b="1" dirty="0" smtClean="0">
              <a:solidFill>
                <a:srgbClr val="009696"/>
              </a:solidFill>
            </a:endParaRPr>
          </a:p>
          <a:p>
            <a:r>
              <a:rPr lang="id-ID" b="1" dirty="0" smtClean="0"/>
              <a:t> komentar </a:t>
            </a:r>
            <a:r>
              <a:rPr lang="id-ID" b="1" dirty="0"/>
              <a:t>multiline </a:t>
            </a:r>
            <a:endParaRPr lang="id-ID" b="1" dirty="0" smtClean="0"/>
          </a:p>
          <a:p>
            <a:r>
              <a:rPr lang="id-ID" b="1" dirty="0" smtClean="0"/>
              <a:t> komentar </a:t>
            </a:r>
            <a:r>
              <a:rPr lang="id-ID" b="1" dirty="0"/>
              <a:t>multiline </a:t>
            </a:r>
            <a:endParaRPr lang="id-ID" b="1" dirty="0" smtClean="0"/>
          </a:p>
          <a:p>
            <a:r>
              <a:rPr lang="id-ID" b="1" dirty="0" smtClean="0"/>
              <a:t> komentar </a:t>
            </a:r>
            <a:r>
              <a:rPr lang="id-ID" b="1" dirty="0"/>
              <a:t>multiline </a:t>
            </a:r>
            <a:endParaRPr lang="id-ID" b="1" dirty="0" smtClean="0"/>
          </a:p>
          <a:p>
            <a:r>
              <a:rPr lang="id-ID" b="1" dirty="0" smtClean="0">
                <a:solidFill>
                  <a:srgbClr val="009696"/>
                </a:solidFill>
              </a:rPr>
              <a:t>*/</a:t>
            </a:r>
            <a:br>
              <a:rPr lang="id-ID" b="1" dirty="0"/>
            </a:br>
            <a:endParaRPr lang="id-ID" b="1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009002" y="861823"/>
            <a:ext cx="7740870" cy="5649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__dirname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solidFill>
                  <a:srgbClr val="FF0000"/>
                </a:solidFill>
              </a:rPr>
              <a:t>// menampilkan directory path</a:t>
            </a:r>
            <a:endParaRPr lang="id-ID" dirty="0">
              <a:solidFill>
                <a:srgbClr val="FF0000"/>
              </a:solidFill>
            </a:endParaRPr>
          </a:p>
          <a:p>
            <a:endParaRPr lang="id-ID" dirty="0"/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__filename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solidFill>
                  <a:srgbClr val="FF0000"/>
                </a:solidFill>
              </a:rPr>
              <a:t>// menampilkan </a:t>
            </a:r>
            <a:r>
              <a:rPr lang="id-ID" dirty="0" smtClean="0">
                <a:solidFill>
                  <a:srgbClr val="FF0000"/>
                </a:solidFill>
              </a:rPr>
              <a:t>file </a:t>
            </a:r>
            <a:r>
              <a:rPr lang="id-ID" dirty="0">
                <a:solidFill>
                  <a:srgbClr val="FF0000"/>
                </a:solidFill>
              </a:rPr>
              <a:t>path</a:t>
            </a:r>
            <a:endParaRPr lang="id-ID" dirty="0">
              <a:solidFill>
                <a:srgbClr val="FF0000"/>
              </a:solidFill>
            </a:endParaRPr>
          </a:p>
          <a:p>
            <a:endParaRPr lang="id-ID" dirty="0"/>
          </a:p>
        </p:txBody>
      </p:sp>
      <p:sp>
        <p:nvSpPr>
          <p:cNvPr id="5" name="Title 1"/>
          <p:cNvSpPr txBox="1"/>
          <p:nvPr/>
        </p:nvSpPr>
        <p:spPr>
          <a:xfrm>
            <a:off x="-101311" y="97174"/>
            <a:ext cx="8346894" cy="15951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dirname &amp; filename</a:t>
            </a:r>
            <a:endParaRPr lang="en-US" sz="4400" b="1" dirty="0">
              <a:solidFill>
                <a:srgbClr val="009696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0" y="0"/>
            <a:ext cx="9143999" cy="10235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2800" b="1" dirty="0" smtClean="0">
                <a:solidFill>
                  <a:srgbClr val="009696"/>
                </a:solidFill>
              </a:rPr>
              <a:t>Why Should</a:t>
            </a:r>
            <a:r>
              <a:rPr lang="en-US" sz="2800" b="1" dirty="0" smtClean="0">
                <a:solidFill>
                  <a:srgbClr val="009696"/>
                </a:solidFill>
              </a:rPr>
              <a:t> You</a:t>
            </a:r>
            <a:r>
              <a:rPr lang="en-US" sz="2800" b="1" dirty="0">
                <a:solidFill>
                  <a:srgbClr val="009696"/>
                </a:solidFill>
              </a:rPr>
              <a:t> </a:t>
            </a:r>
            <a:r>
              <a:rPr lang="id-ID" sz="2800" b="1" dirty="0" smtClean="0">
                <a:solidFill>
                  <a:srgbClr val="009696"/>
                </a:solidFill>
              </a:rPr>
              <a:t>Learn </a:t>
            </a:r>
            <a:r>
              <a:rPr lang="en-US" sz="2800" b="1" dirty="0" smtClean="0">
                <a:solidFill>
                  <a:srgbClr val="009696"/>
                </a:solidFill>
              </a:rPr>
              <a:t>to Code</a:t>
            </a:r>
            <a:r>
              <a:rPr lang="id-ID" sz="2800" b="1" dirty="0" smtClean="0">
                <a:solidFill>
                  <a:srgbClr val="009696"/>
                </a:solidFill>
              </a:rPr>
              <a:t>?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4" b="5528"/>
          <a:stretch>
            <a:fillRect/>
          </a:stretch>
        </p:blipFill>
        <p:spPr bwMode="auto">
          <a:xfrm>
            <a:off x="0" y="1023582"/>
            <a:ext cx="9144000" cy="461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53537" y="97174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Variabel</a:t>
            </a:r>
            <a:endParaRPr lang="en-US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45226" y="643456"/>
            <a:ext cx="7740870" cy="5176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nama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Andi</a:t>
            </a:r>
            <a:r>
              <a:rPr lang="es-ES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nama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usia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usia = 22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usia = 32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s-E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usia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jomblo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jomblo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009002" y="861823"/>
            <a:ext cx="7740870" cy="5649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 x = 21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 x = 22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console.log(x);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output = 22</a:t>
            </a:r>
            <a:endParaRPr lang="id-ID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==================</a:t>
            </a:r>
            <a:r>
              <a:rPr lang="en-US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id-ID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</a:t>
            </a:r>
            <a:endParaRPr lang="id-ID" b="1" dirty="0" smtClean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y = 'hai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y = 'halo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console.log(y);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SyntaxError</a:t>
            </a:r>
            <a:endParaRPr lang="id-ID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3409" y="97174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var </a:t>
            </a:r>
            <a:r>
              <a:rPr lang="id-ID" sz="4800" i="1" dirty="0" smtClean="0">
                <a:solidFill>
                  <a:srgbClr val="009696"/>
                </a:solidFill>
              </a:rPr>
              <a:t>vs</a:t>
            </a:r>
            <a:r>
              <a:rPr lang="id-ID" sz="4800" b="1" dirty="0" smtClean="0">
                <a:solidFill>
                  <a:srgbClr val="009696"/>
                </a:solidFill>
              </a:rPr>
              <a:t> let </a:t>
            </a:r>
            <a:endParaRPr lang="en-US" sz="4400" b="1" dirty="0">
              <a:solidFill>
                <a:srgbClr val="009696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3168869" y="-30599"/>
            <a:ext cx="5533690" cy="1400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Prompt &amp; Alert</a:t>
            </a:r>
            <a:endParaRPr lang="id-ID" sz="4800" b="1" dirty="0" smtClean="0">
              <a:solidFill>
                <a:srgbClr val="009696"/>
              </a:solidFill>
            </a:endParaRPr>
          </a:p>
          <a:p>
            <a:pPr algn="r"/>
            <a:r>
              <a:rPr lang="id-ID" sz="2800" b="1" dirty="0" smtClean="0">
                <a:solidFill>
                  <a:srgbClr val="009696"/>
                </a:solidFill>
              </a:rPr>
              <a:t>&lt;write on HTML&gt;</a:t>
            </a:r>
            <a:endParaRPr lang="en-US" sz="2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9503" y="1186610"/>
            <a:ext cx="8115773" cy="5470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id-ID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kabar = prompt(</a:t>
            </a:r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'Apa kabar?');  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//muncul kotak dialog 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endParaRPr lang="id-ID" sz="32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console.log(kabar);              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//tampilkan 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di console</a:t>
            </a:r>
            <a:endParaRPr lang="id-ID" sz="32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alert(kabar</a:t>
            </a:r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//tampilkan input 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 alert 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endParaRPr lang="id-ID" sz="32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&lt;/script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</a:t>
            </a:r>
            <a:endParaRPr lang="id-ID" sz="4800" b="1" dirty="0"/>
          </a:p>
        </p:txBody>
      </p:sp>
      <p:sp>
        <p:nvSpPr>
          <p:cNvPr id="5" name="Title 1"/>
          <p:cNvSpPr txBox="1"/>
          <p:nvPr/>
        </p:nvSpPr>
        <p:spPr>
          <a:xfrm>
            <a:off x="1" y="1090892"/>
            <a:ext cx="9143998" cy="4568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chemeClr val="bg1"/>
                </a:solidFill>
              </a:rPr>
              <a:t>Buatlah sebuah aplikasi interaktif (user input) dengan prompt &amp; alert, kemudian input dari user ditampilkan di console.</a:t>
            </a:r>
            <a:endParaRPr lang="id-ID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7"/>
            <a:ext cx="9249237" cy="7112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4831307" y="-57495"/>
            <a:ext cx="4312692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</a:t>
            </a:r>
            <a:endParaRPr lang="id-ID" sz="4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17883" y="97310"/>
            <a:ext cx="4618827" cy="6744924"/>
            <a:chOff x="212480" y="113076"/>
            <a:chExt cx="4193628" cy="6191123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85" t="8394" r="33963" b="71337"/>
            <a:stretch>
              <a:fillRect/>
            </a:stretch>
          </p:blipFill>
          <p:spPr bwMode="auto">
            <a:xfrm>
              <a:off x="220009" y="113076"/>
              <a:ext cx="4170333" cy="148266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85" t="8621" r="34084" b="70905"/>
            <a:stretch>
              <a:fillRect/>
            </a:stretch>
          </p:blipFill>
          <p:spPr bwMode="auto">
            <a:xfrm>
              <a:off x="220009" y="1595742"/>
              <a:ext cx="4154567" cy="149772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06" t="7904" r="33884" b="70151"/>
            <a:stretch>
              <a:fillRect/>
            </a:stretch>
          </p:blipFill>
          <p:spPr bwMode="auto">
            <a:xfrm>
              <a:off x="228246" y="3093467"/>
              <a:ext cx="4177862" cy="160536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48" t="7904" r="33764" b="70151"/>
            <a:stretch>
              <a:fillRect/>
            </a:stretch>
          </p:blipFill>
          <p:spPr bwMode="auto">
            <a:xfrm>
              <a:off x="212480" y="4698833"/>
              <a:ext cx="4162096" cy="160536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0" t="8081" r="33884" b="73464"/>
          <a:stretch>
            <a:fillRect/>
          </a:stretch>
        </p:blipFill>
        <p:spPr bwMode="auto">
          <a:xfrm>
            <a:off x="4921276" y="1090892"/>
            <a:ext cx="4164286" cy="134999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51" t="8081" r="19386" b="53621"/>
          <a:stretch>
            <a:fillRect/>
          </a:stretch>
        </p:blipFill>
        <p:spPr bwMode="auto">
          <a:xfrm>
            <a:off x="4921277" y="2727935"/>
            <a:ext cx="4527524" cy="460631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25855" y="804466"/>
            <a:ext cx="8508965" cy="5470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&lt;script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d-ID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2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</a:t>
            </a: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prompt</a:t>
            </a: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('Silakan ketik nama Anda:');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console.log('Nama: ' + </a:t>
            </a:r>
            <a:r>
              <a:rPr lang="id-ID" sz="2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2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tglahir</a:t>
            </a: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prompt</a:t>
            </a: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('Ketik tanggal lahir Anda:');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console.log('Tgl Lahir: ' + </a:t>
            </a:r>
            <a:r>
              <a:rPr lang="id-ID" sz="2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tglahir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2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alamat</a:t>
            </a: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prompt</a:t>
            </a: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('Ketik alamat lengkap Anda:');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console.log('Alamat: ' + </a:t>
            </a:r>
            <a:r>
              <a:rPr lang="id-ID" sz="2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alamat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2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pendidikan</a:t>
            </a: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prompt</a:t>
            </a: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('Ketik 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pendidikan terakhir</a:t>
            </a: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:');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console.log('Pe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ndidikan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' + </a:t>
            </a:r>
            <a:r>
              <a:rPr lang="id-ID" sz="2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pendidikan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2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profesi</a:t>
            </a: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prompt</a:t>
            </a: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('Silakan ketik pekerjaan Anda:');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console.log('Profesi: ' + </a:t>
            </a:r>
            <a:r>
              <a:rPr lang="id-ID" sz="2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profesi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('Data berhasil disimpan. </a:t>
            </a:r>
            <a:r>
              <a:rPr lang="id-ID" sz="2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 Terima kasih atas partisipasi Anda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.');</a:t>
            </a:r>
            <a:endParaRPr lang="id-ID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5131563" y="-98439"/>
            <a:ext cx="4312692" cy="14359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Solved!</a:t>
            </a:r>
            <a:endParaRPr lang="id-ID" sz="48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:\Purwadhika\Lintang Course PPT\0 pikt\php\icon.javascrip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06" y="2467337"/>
            <a:ext cx="1473957" cy="147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/>
          <p:nvPr/>
        </p:nvSpPr>
        <p:spPr>
          <a:xfrm>
            <a:off x="395605" y="2353310"/>
            <a:ext cx="8079740" cy="1078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r"/>
            <a:endParaRPr lang="id-ID" sz="6300" dirty="0" smtClean="0"/>
          </a:p>
          <a:p>
            <a:pPr algn="r"/>
            <a:r>
              <a:rPr lang="en-US" sz="8800" dirty="0" smtClean="0"/>
              <a:t>Introduction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576389" y="-40639"/>
            <a:ext cx="8003854" cy="1119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rgbClr val="009696"/>
                </a:solidFill>
              </a:rPr>
              <a:t>Why Should</a:t>
            </a:r>
            <a:r>
              <a:rPr lang="en-US" sz="3200" b="1" dirty="0" smtClean="0">
                <a:solidFill>
                  <a:srgbClr val="009696"/>
                </a:solidFill>
              </a:rPr>
              <a:t> You</a:t>
            </a:r>
            <a:r>
              <a:rPr lang="en-US" sz="3200" b="1" dirty="0">
                <a:solidFill>
                  <a:srgbClr val="009696"/>
                </a:solidFill>
              </a:rPr>
              <a:t> </a:t>
            </a:r>
            <a:r>
              <a:rPr lang="id-ID" sz="3200" b="1" dirty="0" smtClean="0">
                <a:solidFill>
                  <a:srgbClr val="009696"/>
                </a:solidFill>
              </a:rPr>
              <a:t>Learn Javascript?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977720" y="5923126"/>
            <a:ext cx="2961564" cy="743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D:\Purwadhika\Lintang Purwadhika Design\0 LIN Purwadhika\Logo Purwadhika Coloring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663" y="6160753"/>
            <a:ext cx="2914650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"/>
          <p:cNvSpPr txBox="1"/>
          <p:nvPr/>
        </p:nvSpPr>
        <p:spPr>
          <a:xfrm>
            <a:off x="1852295" y="1691005"/>
            <a:ext cx="58534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1. Easy to start with</a:t>
            </a:r>
            <a:endParaRPr lang="en-US" sz="3600"/>
          </a:p>
          <a:p>
            <a:r>
              <a:rPr lang="en-US" sz="3600"/>
              <a:t>2. Great career oportunities</a:t>
            </a:r>
            <a:endParaRPr lang="en-US" sz="3600"/>
          </a:p>
          <a:p>
            <a:r>
              <a:rPr lang="en-US" sz="3600"/>
              <a:t>3. Wide range of usage</a:t>
            </a:r>
            <a:endParaRPr lang="en-US" sz="3600"/>
          </a:p>
          <a:p>
            <a:r>
              <a:rPr lang="en-US" sz="3600"/>
              <a:t>4. Big community</a:t>
            </a:r>
            <a:endParaRPr lang="en-US" sz="3600"/>
          </a:p>
          <a:p>
            <a:r>
              <a:rPr lang="en-US" sz="3600"/>
              <a:t>5. lots of sources to learn</a:t>
            </a:r>
            <a:endParaRPr lang="en-US" sz="36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0" y="127035"/>
            <a:ext cx="9144000" cy="1278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Top JS Front–End Frameworks 2019</a:t>
            </a:r>
            <a:endParaRPr lang="en-US" sz="2800" b="1" dirty="0"/>
          </a:p>
        </p:txBody>
      </p:sp>
      <p:sp>
        <p:nvSpPr>
          <p:cNvPr id="10" name="Title 1"/>
          <p:cNvSpPr txBox="1"/>
          <p:nvPr/>
        </p:nvSpPr>
        <p:spPr>
          <a:xfrm>
            <a:off x="0" y="5922491"/>
            <a:ext cx="5856663" cy="934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000" i="1" dirty="0">
                <a:solidFill>
                  <a:srgbClr val="009696"/>
                </a:solidFill>
              </a:rPr>
              <a:t>https://risingstars.js.org/2019/en/</a:t>
            </a:r>
            <a:endParaRPr lang="en-US" sz="1800" i="1" dirty="0"/>
          </a:p>
        </p:txBody>
      </p:sp>
      <p:pic>
        <p:nvPicPr>
          <p:cNvPr id="2" name="Picture 1" descr="front-framwo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185" y="1483360"/>
            <a:ext cx="6825615" cy="38912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0" y="127035"/>
            <a:ext cx="9144000" cy="1278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Top React Ecosystem 2019</a:t>
            </a:r>
            <a:endParaRPr lang="en-US" sz="2800" b="1" dirty="0"/>
          </a:p>
        </p:txBody>
      </p:sp>
      <p:sp>
        <p:nvSpPr>
          <p:cNvPr id="10" name="Title 1"/>
          <p:cNvSpPr txBox="1"/>
          <p:nvPr/>
        </p:nvSpPr>
        <p:spPr>
          <a:xfrm>
            <a:off x="0" y="5923126"/>
            <a:ext cx="5856663" cy="934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000" i="1" dirty="0">
                <a:solidFill>
                  <a:srgbClr val="009696"/>
                </a:solidFill>
              </a:rPr>
              <a:t>https://risingstars.js.org/2019/en/</a:t>
            </a:r>
            <a:endParaRPr lang="en-US" sz="1800" i="1" dirty="0"/>
          </a:p>
        </p:txBody>
      </p:sp>
      <p:pic>
        <p:nvPicPr>
          <p:cNvPr id="2" name="Picture 1" descr="react-ecosyste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1400810"/>
            <a:ext cx="7026910" cy="40557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0" y="127035"/>
            <a:ext cx="9144000" cy="1278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009696"/>
                </a:solidFill>
              </a:rPr>
              <a:t>Top Node JS Back-End Frameworks 2019</a:t>
            </a:r>
            <a:endParaRPr lang="en-US" sz="2400" b="1" dirty="0"/>
          </a:p>
        </p:txBody>
      </p:sp>
      <p:sp>
        <p:nvSpPr>
          <p:cNvPr id="10" name="Title 1"/>
          <p:cNvSpPr txBox="1"/>
          <p:nvPr/>
        </p:nvSpPr>
        <p:spPr>
          <a:xfrm>
            <a:off x="0" y="5923126"/>
            <a:ext cx="5856663" cy="934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000" i="1" dirty="0">
                <a:solidFill>
                  <a:srgbClr val="009696"/>
                </a:solidFill>
              </a:rPr>
              <a:t>https://risingstars.js.org/2019/en/</a:t>
            </a:r>
            <a:endParaRPr lang="en-US" sz="1800" i="1" dirty="0"/>
          </a:p>
        </p:txBody>
      </p:sp>
      <p:pic>
        <p:nvPicPr>
          <p:cNvPr id="2" name="Picture 1" descr="node-framewo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135" y="1508125"/>
            <a:ext cx="6729095" cy="38423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0" y="127035"/>
            <a:ext cx="9144000" cy="1278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Top JS Mobile Frameworks 2019</a:t>
            </a:r>
            <a:endParaRPr lang="en-US" sz="2800" b="1" dirty="0"/>
          </a:p>
        </p:txBody>
      </p:sp>
      <p:sp>
        <p:nvSpPr>
          <p:cNvPr id="10" name="Title 1"/>
          <p:cNvSpPr txBox="1"/>
          <p:nvPr/>
        </p:nvSpPr>
        <p:spPr>
          <a:xfrm>
            <a:off x="0" y="5923126"/>
            <a:ext cx="5856663" cy="934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000" i="1" dirty="0">
                <a:solidFill>
                  <a:srgbClr val="009696"/>
                </a:solidFill>
              </a:rPr>
              <a:t>https://risingstars.js.org/2019/en/</a:t>
            </a:r>
            <a:endParaRPr lang="en-US" sz="1800" i="1" dirty="0"/>
          </a:p>
        </p:txBody>
      </p:sp>
      <p:pic>
        <p:nvPicPr>
          <p:cNvPr id="2" name="Picture 1" descr="mobile-framewo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1480820"/>
            <a:ext cx="7534910" cy="38969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0" y="127035"/>
            <a:ext cx="9144000" cy="1278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Top Code Editor 2018</a:t>
            </a:r>
            <a:endParaRPr lang="en-US" sz="2800" b="1" dirty="0"/>
          </a:p>
        </p:txBody>
      </p:sp>
      <p:sp>
        <p:nvSpPr>
          <p:cNvPr id="10" name="Title 1"/>
          <p:cNvSpPr txBox="1"/>
          <p:nvPr/>
        </p:nvSpPr>
        <p:spPr>
          <a:xfrm>
            <a:off x="0" y="5923126"/>
            <a:ext cx="5856663" cy="934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000" i="1" dirty="0">
                <a:solidFill>
                  <a:srgbClr val="009696"/>
                </a:solidFill>
              </a:rPr>
              <a:t>https://risingstars.js.org/2018/en/</a:t>
            </a:r>
            <a:endParaRPr lang="en-US" sz="1800" i="1" dirty="0"/>
          </a:p>
        </p:txBody>
      </p:sp>
      <p:pic>
        <p:nvPicPr>
          <p:cNvPr id="2" name="Picture 1" descr="code-edit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245" y="1405890"/>
            <a:ext cx="6747510" cy="39579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697537" y="2801314"/>
            <a:ext cx="7818666" cy="2753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b="1" i="1" dirty="0">
                <a:solidFill>
                  <a:srgbClr val="009696"/>
                </a:solidFill>
              </a:rPr>
              <a:t>JavaScript</a:t>
            </a:r>
            <a:r>
              <a:rPr lang="en-US" sz="2400" b="1" dirty="0"/>
              <a:t> often abbreviated as JS, is a high-level, dynamic, weakly typed, object-based, multi-paradigm, and interpreted programming language. </a:t>
            </a:r>
            <a:endParaRPr lang="id-ID" sz="2400" b="1" dirty="0" smtClean="0"/>
          </a:p>
          <a:p>
            <a:endParaRPr lang="id-ID" sz="2400" b="1" dirty="0"/>
          </a:p>
          <a:p>
            <a:r>
              <a:rPr lang="en-US" sz="2400" b="1" dirty="0" smtClean="0"/>
              <a:t>Alongside </a:t>
            </a:r>
            <a:r>
              <a:rPr lang="en-US" sz="2400" b="1" i="1" dirty="0">
                <a:solidFill>
                  <a:srgbClr val="009696"/>
                </a:solidFill>
              </a:rPr>
              <a:t>HTML</a:t>
            </a:r>
            <a:r>
              <a:rPr lang="en-US" sz="2400" b="1" dirty="0"/>
              <a:t> and </a:t>
            </a:r>
            <a:r>
              <a:rPr lang="en-US" sz="2400" b="1" i="1" dirty="0">
                <a:solidFill>
                  <a:srgbClr val="009696"/>
                </a:solidFill>
              </a:rPr>
              <a:t>CSS</a:t>
            </a:r>
            <a:r>
              <a:rPr lang="en-US" sz="2400" b="1" dirty="0"/>
              <a:t>, JavaScript is one of the three core technologies of World Wide Web content production.</a:t>
            </a:r>
            <a:endParaRPr lang="en-US" sz="2000" dirty="0"/>
          </a:p>
        </p:txBody>
      </p:sp>
      <p:pic>
        <p:nvPicPr>
          <p:cNvPr id="4" name="Picture 3" descr="D:\Purwadhika\Lintang Course PPT\0 pikt\php\icon.javascrip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6" y="602323"/>
            <a:ext cx="1733263" cy="173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3737</Words>
  <Application>WPS Presentation</Application>
  <PresentationFormat>On-screen Show (4:3)</PresentationFormat>
  <Paragraphs>207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52" baseType="lpstr">
      <vt:lpstr>Arial</vt:lpstr>
      <vt:lpstr>SimSun</vt:lpstr>
      <vt:lpstr>Wingdings</vt:lpstr>
      <vt:lpstr>Gotham Medium</vt:lpstr>
      <vt:lpstr>Gotham ExtraLight</vt:lpstr>
      <vt:lpstr>Gotham Bold</vt:lpstr>
      <vt:lpstr>Segoe Print</vt:lpstr>
      <vt:lpstr>Gotham</vt:lpstr>
      <vt:lpstr>Roboto</vt:lpstr>
      <vt:lpstr>Yu Gothic UI Semibold</vt:lpstr>
      <vt:lpstr>Microsoft YaHei</vt:lpstr>
      <vt:lpstr>Arial Unicode MS</vt:lpstr>
      <vt:lpstr>Calibri</vt:lpstr>
      <vt:lpstr>Consolas</vt:lpstr>
      <vt:lpstr>Malgun Gothic</vt:lpstr>
      <vt:lpstr>Verdana</vt:lpstr>
      <vt:lpstr>Microsoft YaHei Light</vt:lpstr>
      <vt:lpstr>Yu Gothic Light</vt:lpstr>
      <vt:lpstr>Yu Gothic</vt:lpstr>
      <vt:lpstr>SimSun-ExtB</vt:lpstr>
      <vt:lpstr>Yu Gothic UI Light</vt:lpstr>
      <vt:lpstr>Gadugi</vt:lpstr>
      <vt:lpstr>Georgia</vt:lpstr>
      <vt:lpstr>Ink Free</vt:lpstr>
      <vt:lpstr>Mongolian Baiti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rochafi</cp:lastModifiedBy>
  <cp:revision>547</cp:revision>
  <dcterms:created xsi:type="dcterms:W3CDTF">2015-11-07T11:59:00Z</dcterms:created>
  <dcterms:modified xsi:type="dcterms:W3CDTF">2020-01-19T07:29:59Z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1033-11.2.0.9127</vt:lpwstr>
  </property>
</Properties>
</file>