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4"/>
  </p:handoutMasterIdLst>
  <p:sldIdLst>
    <p:sldId id="299" r:id="rId3"/>
    <p:sldId id="400" r:id="rId5"/>
    <p:sldId id="365" r:id="rId6"/>
    <p:sldId id="403" r:id="rId7"/>
    <p:sldId id="404" r:id="rId8"/>
    <p:sldId id="405" r:id="rId9"/>
    <p:sldId id="420" r:id="rId10"/>
    <p:sldId id="364" r:id="rId11"/>
    <p:sldId id="369" r:id="rId12"/>
    <p:sldId id="406" r:id="rId13"/>
    <p:sldId id="409" r:id="rId14"/>
    <p:sldId id="410" r:id="rId15"/>
    <p:sldId id="412" r:id="rId16"/>
    <p:sldId id="411" r:id="rId17"/>
    <p:sldId id="407" r:id="rId18"/>
    <p:sldId id="408" r:id="rId19"/>
    <p:sldId id="415" r:id="rId20"/>
    <p:sldId id="416" r:id="rId21"/>
    <p:sldId id="413" r:id="rId22"/>
    <p:sldId id="414" r:id="rId23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90231" autoAdjust="0"/>
  </p:normalViewPr>
  <p:slideViewPr>
    <p:cSldViewPr snapToGrid="0">
      <p:cViewPr>
        <p:scale>
          <a:sx n="60" d="100"/>
          <a:sy n="60" d="100"/>
        </p:scale>
        <p:origin x="-444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3771004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800" b="1" i="0" cap="none" spc="0" normalizeH="0" baseline="0" dirty="0" smtClean="0">
                <a:latin typeface="Gotham Medium" panose="02000603030000020004" pitchFamily="2" charset="0"/>
              </a:rPr>
              <a:t>Programming Fundamental</a:t>
            </a:r>
            <a:endParaRPr lang="en-US" sz="1800" b="1" i="0" cap="none" spc="0" normalizeH="0" baseline="0" dirty="0">
              <a:latin typeface="Gotham Medium" panose="020006030300000200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</a:fld>
            <a:endParaRPr lang="id-ID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27395" y="1940771"/>
            <a:ext cx="7444095" cy="2456982"/>
            <a:chOff x="927395" y="1767351"/>
            <a:chExt cx="7444095" cy="2456982"/>
          </a:xfrm>
        </p:grpSpPr>
        <p:sp>
          <p:nvSpPr>
            <p:cNvPr id="4" name="Title 1"/>
            <p:cNvSpPr txBox="1"/>
            <p:nvPr/>
          </p:nvSpPr>
          <p:spPr>
            <a:xfrm>
              <a:off x="2191408" y="1767351"/>
              <a:ext cx="6180082" cy="245698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600" b="1" u="none" kern="1200" spc="-300" baseline="0">
                  <a:solidFill>
                    <a:schemeClr val="bg1"/>
                  </a:solidFill>
                  <a:latin typeface="Gotham Bold" panose="02000803030000020004" pitchFamily="2" charset="0"/>
                  <a:ea typeface="+mj-ea"/>
                  <a:cs typeface="+mj-cs"/>
                </a:defRPr>
              </a:lvl1pPr>
            </a:lstStyle>
            <a:p>
              <a:pPr algn="ctr"/>
              <a:r>
                <a:rPr lang="id-ID" sz="9600" dirty="0" smtClean="0"/>
                <a:t>Exploring</a:t>
              </a:r>
              <a:endParaRPr lang="id-ID" sz="9600" dirty="0" smtClean="0"/>
            </a:p>
            <a:p>
              <a:pPr algn="ctr"/>
              <a:r>
                <a:rPr lang="id-ID" sz="3200" i="1" dirty="0" smtClean="0">
                  <a:latin typeface="Gotham" panose="02000604030000020004" pitchFamily="50" charset="0"/>
                </a:rPr>
                <a:t>#4</a:t>
              </a:r>
              <a:r>
                <a:rPr lang="id-ID" sz="3200" dirty="0" smtClean="0">
                  <a:latin typeface="Gotham" panose="02000604030000020004" pitchFamily="50" charset="0"/>
                </a:rPr>
                <a:t>   </a:t>
              </a:r>
              <a:r>
                <a:rPr lang="id-ID" sz="3200" b="0" dirty="0" smtClean="0">
                  <a:latin typeface="Gotham" panose="02000604030000020004" pitchFamily="50" charset="0"/>
                </a:rPr>
                <a:t>Logic, If &amp; Switch</a:t>
              </a:r>
              <a:endParaRPr lang="en-US" sz="3200" dirty="0">
                <a:latin typeface="Gotham" panose="02000604030000020004" pitchFamily="50" charset="0"/>
              </a:endParaRPr>
            </a:p>
          </p:txBody>
        </p:sp>
        <p:pic>
          <p:nvPicPr>
            <p:cNvPr id="7" name="Picture 6" descr="D:\Purwadhika\Lintang Course PPT\0 pikt\php\icon.javascript.png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7395" y="2363835"/>
              <a:ext cx="1264013" cy="1264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292601" y="78823"/>
            <a:ext cx="8346894" cy="1150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000" b="1" dirty="0">
                <a:solidFill>
                  <a:srgbClr val="009696"/>
                </a:solidFill>
              </a:rPr>
              <a:t>i</a:t>
            </a:r>
            <a:r>
              <a:rPr lang="id-ID" sz="4000" b="1" dirty="0" smtClean="0">
                <a:solidFill>
                  <a:srgbClr val="009696"/>
                </a:solidFill>
              </a:rPr>
              <a:t>f, </a:t>
            </a:r>
            <a:r>
              <a:rPr lang="en-US" sz="4000" b="1" dirty="0" smtClean="0">
                <a:solidFill>
                  <a:srgbClr val="009696"/>
                </a:solidFill>
              </a:rPr>
              <a:t>else</a:t>
            </a:r>
            <a:r>
              <a:rPr lang="id-ID" sz="4000" b="1" dirty="0" smtClean="0">
                <a:solidFill>
                  <a:srgbClr val="009696"/>
                </a:solidFill>
              </a:rPr>
              <a:t> </a:t>
            </a:r>
            <a:r>
              <a:rPr lang="en-US" sz="4000" b="1" dirty="0" smtClean="0">
                <a:solidFill>
                  <a:srgbClr val="009696"/>
                </a:solidFill>
              </a:rPr>
              <a:t>if</a:t>
            </a:r>
            <a:r>
              <a:rPr lang="id-ID" sz="4000" b="1" dirty="0" smtClean="0">
                <a:solidFill>
                  <a:srgbClr val="009696"/>
                </a:solidFill>
              </a:rPr>
              <a:t> &amp; </a:t>
            </a:r>
            <a:r>
              <a:rPr lang="en-US" sz="4000" b="1" dirty="0" smtClean="0">
                <a:solidFill>
                  <a:srgbClr val="009696"/>
                </a:solidFill>
              </a:rPr>
              <a:t>else</a:t>
            </a:r>
            <a:r>
              <a:rPr lang="id-ID" sz="4000" b="1" dirty="0" smtClean="0">
                <a:solidFill>
                  <a:srgbClr val="009696"/>
                </a:solidFill>
              </a:rPr>
              <a:t> </a:t>
            </a:r>
            <a:endParaRPr lang="id-ID" sz="40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749815" y="961697"/>
            <a:ext cx="8646447" cy="52971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id-ID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jomblo</a:t>
            </a:r>
            <a:r>
              <a:rPr lang="id-ID" b="1" dirty="0">
                <a:latin typeface="Consolas" panose="020B0609020204030204" pitchFamily="49" charset="0"/>
                <a:cs typeface="Consolas" panose="020B0609020204030204" pitchFamily="49" charset="0"/>
              </a:rPr>
              <a:t> = true;</a:t>
            </a:r>
            <a:endParaRPr lang="id-ID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id-ID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jomblo</a:t>
            </a:r>
            <a:r>
              <a:rPr lang="id-ID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id-ID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b="1" dirty="0">
                <a:latin typeface="Consolas" panose="020B0609020204030204" pitchFamily="49" charset="0"/>
                <a:cs typeface="Consolas" panose="020B0609020204030204" pitchFamily="49" charset="0"/>
              </a:rPr>
              <a:t>   console.log(</a:t>
            </a:r>
            <a:r>
              <a:rPr lang="id-ID" i="1" dirty="0">
                <a:latin typeface="Consolas" panose="020B0609020204030204" pitchFamily="49" charset="0"/>
                <a:cs typeface="Consolas" panose="020B0609020204030204" pitchFamily="49" charset="0"/>
              </a:rPr>
              <a:t>'Masih jomblo!'</a:t>
            </a:r>
            <a:r>
              <a:rPr lang="id-ID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id-ID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id-ID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id-ID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b="1" dirty="0">
                <a:latin typeface="Consolas" panose="020B0609020204030204" pitchFamily="49" charset="0"/>
                <a:cs typeface="Consolas" panose="020B0609020204030204" pitchFamily="49" charset="0"/>
              </a:rPr>
              <a:t>else </a:t>
            </a:r>
            <a:r>
              <a:rPr lang="id-ID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id-ID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b="1" dirty="0">
                <a:latin typeface="Consolas" panose="020B0609020204030204" pitchFamily="49" charset="0"/>
                <a:cs typeface="Consolas" panose="020B0609020204030204" pitchFamily="49" charset="0"/>
              </a:rPr>
              <a:t>   console.log</a:t>
            </a:r>
            <a:r>
              <a:rPr lang="id-ID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d-ID" i="1" dirty="0">
                <a:latin typeface="Consolas" panose="020B0609020204030204" pitchFamily="49" charset="0"/>
                <a:cs typeface="Consolas" panose="020B0609020204030204" pitchFamily="49" charset="0"/>
              </a:rPr>
              <a:t>'Udah taken</a:t>
            </a:r>
            <a:r>
              <a:rPr lang="id-ID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!'</a:t>
            </a:r>
            <a:r>
              <a:rPr lang="id-ID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id-ID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id-ID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292601" y="189185"/>
            <a:ext cx="8346894" cy="1150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5400" b="1" dirty="0" smtClean="0">
                <a:solidFill>
                  <a:srgbClr val="009696"/>
                </a:solidFill>
              </a:rPr>
              <a:t>Switch</a:t>
            </a:r>
            <a:endParaRPr lang="id-ID" sz="54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436729" y="382604"/>
            <a:ext cx="8707271" cy="57386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2700" dirty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id-ID" sz="2700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job </a:t>
            </a:r>
            <a:r>
              <a:rPr lang="id-ID" sz="27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id-ID" sz="2700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'guru'</a:t>
            </a:r>
            <a:r>
              <a:rPr lang="id-ID" sz="27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id-ID" sz="2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sz="2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id-ID" sz="27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id-ID" sz="2700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job</a:t>
            </a:r>
            <a:r>
              <a:rPr lang="id-ID" sz="27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id-ID" sz="2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7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id-ID" sz="2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id-ID" sz="27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sz="2700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'guru'</a:t>
            </a:r>
            <a:r>
              <a:rPr lang="id-ID" sz="27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id-ID" sz="2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7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id-ID" sz="2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console.log</a:t>
            </a:r>
            <a:r>
              <a:rPr lang="id-ID" sz="2700" dirty="0">
                <a:latin typeface="Consolas" panose="020B0609020204030204" pitchFamily="49" charset="0"/>
                <a:cs typeface="Consolas" panose="020B0609020204030204" pitchFamily="49" charset="0"/>
              </a:rPr>
              <a:t>('Kerjaannya ngajar.');</a:t>
            </a:r>
            <a:endParaRPr lang="id-ID" sz="2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7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id-ID" sz="2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d-ID" sz="27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id-ID" sz="2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id-ID" sz="27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7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id-ID" sz="2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id-ID" sz="27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sz="2700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'sopir'</a:t>
            </a:r>
            <a:r>
              <a:rPr lang="id-ID" sz="27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id-ID" sz="2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7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id-ID" sz="2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console.log</a:t>
            </a:r>
            <a:r>
              <a:rPr lang="id-ID" sz="2700" dirty="0">
                <a:latin typeface="Consolas" panose="020B0609020204030204" pitchFamily="49" charset="0"/>
                <a:cs typeface="Consolas" panose="020B0609020204030204" pitchFamily="49" charset="0"/>
              </a:rPr>
              <a:t>('Kerjaannya nyetir.');</a:t>
            </a:r>
            <a:endParaRPr lang="id-ID" sz="2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7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id-ID" sz="2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d-ID" sz="27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id-ID" sz="2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id-ID" sz="27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case </a:t>
            </a:r>
            <a:r>
              <a:rPr lang="id-ID" sz="2700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'polisi'</a:t>
            </a:r>
            <a:r>
              <a:rPr lang="id-ID" sz="27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id-ID" sz="2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7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id-ID" sz="2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console.log</a:t>
            </a:r>
            <a:r>
              <a:rPr lang="id-ID" sz="2700" dirty="0">
                <a:latin typeface="Consolas" panose="020B0609020204030204" pitchFamily="49" charset="0"/>
                <a:cs typeface="Consolas" panose="020B0609020204030204" pitchFamily="49" charset="0"/>
              </a:rPr>
              <a:t>('Kerjaannya nilang.');</a:t>
            </a:r>
            <a:endParaRPr lang="id-ID" sz="2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7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id-ID" sz="2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d-ID" sz="27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id-ID" sz="2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id-ID" sz="27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7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id-ID" sz="2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default:</a:t>
            </a:r>
            <a:endParaRPr lang="id-ID" sz="27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7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id-ID" sz="2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console.log</a:t>
            </a:r>
            <a:r>
              <a:rPr lang="id-ID" sz="2700" dirty="0">
                <a:latin typeface="Consolas" panose="020B0609020204030204" pitchFamily="49" charset="0"/>
                <a:cs typeface="Consolas" panose="020B0609020204030204" pitchFamily="49" charset="0"/>
              </a:rPr>
              <a:t>('Ada aja kerjaannya.');</a:t>
            </a:r>
            <a:endParaRPr lang="id-ID" sz="2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7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id-ID" sz="27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481793" y="-110362"/>
            <a:ext cx="8346894" cy="1150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000" b="1" dirty="0" smtClean="0">
                <a:solidFill>
                  <a:srgbClr val="009696"/>
                </a:solidFill>
              </a:rPr>
              <a:t>Switch</a:t>
            </a:r>
            <a:endParaRPr lang="id-ID" sz="4000" b="1" dirty="0" smtClean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513326" y="236474"/>
            <a:ext cx="8110414" cy="62904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&lt;script&gt;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id-ID" sz="2400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job</a:t>
            </a:r>
            <a:r>
              <a:rPr lang="id-ID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id-ID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400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job</a:t>
            </a:r>
            <a:r>
              <a:rPr lang="id-ID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sz="2400" dirty="0">
                <a:latin typeface="Consolas" panose="020B0609020204030204" pitchFamily="49" charset="0"/>
                <a:cs typeface="Consolas" panose="020B0609020204030204" pitchFamily="49" charset="0"/>
              </a:rPr>
              <a:t>= prompt('Apa profesi </a:t>
            </a:r>
            <a:r>
              <a:rPr lang="id-ID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Anda?');</a:t>
            </a:r>
            <a:endParaRPr lang="id-ID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id-ID" sz="24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id-ID" sz="2400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job</a:t>
            </a:r>
            <a:r>
              <a:rPr lang="id-ID" sz="2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id-ID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id-ID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id-ID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sz="2400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'guru'</a:t>
            </a:r>
            <a:r>
              <a:rPr lang="id-ID" sz="2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id-ID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id-ID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console.log</a:t>
            </a:r>
            <a:r>
              <a:rPr lang="id-ID" sz="2400" dirty="0">
                <a:latin typeface="Consolas" panose="020B0609020204030204" pitchFamily="49" charset="0"/>
                <a:cs typeface="Consolas" panose="020B0609020204030204" pitchFamily="49" charset="0"/>
              </a:rPr>
              <a:t>('Kerjaannya ngajar.');</a:t>
            </a:r>
            <a:endParaRPr lang="id-ID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id-ID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d-ID" sz="24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id-ID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id-ID" sz="24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id-ID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id-ID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sz="2400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'sopir'</a:t>
            </a:r>
            <a:r>
              <a:rPr lang="id-ID" sz="2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id-ID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id-ID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console.log</a:t>
            </a:r>
            <a:r>
              <a:rPr lang="id-ID" sz="2400" dirty="0">
                <a:latin typeface="Consolas" panose="020B0609020204030204" pitchFamily="49" charset="0"/>
                <a:cs typeface="Consolas" panose="020B0609020204030204" pitchFamily="49" charset="0"/>
              </a:rPr>
              <a:t>('Kerjaannya nyetir.');</a:t>
            </a:r>
            <a:endParaRPr lang="id-ID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id-ID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d-ID" sz="24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id-ID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id-ID" sz="24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case </a:t>
            </a:r>
            <a:r>
              <a:rPr lang="id-ID" sz="2400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'polisi'</a:t>
            </a:r>
            <a:r>
              <a:rPr lang="id-ID" sz="2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id-ID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id-ID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console.log</a:t>
            </a:r>
            <a:r>
              <a:rPr lang="id-ID" sz="2400" dirty="0">
                <a:latin typeface="Consolas" panose="020B0609020204030204" pitchFamily="49" charset="0"/>
                <a:cs typeface="Consolas" panose="020B0609020204030204" pitchFamily="49" charset="0"/>
              </a:rPr>
              <a:t>('Kerjaannya nilang.');</a:t>
            </a:r>
            <a:endParaRPr lang="id-ID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id-ID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d-ID" sz="24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id-ID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id-ID" sz="24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id-ID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default:</a:t>
            </a:r>
            <a:endParaRPr lang="id-ID" sz="24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id-ID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console.log</a:t>
            </a:r>
            <a:r>
              <a:rPr lang="id-ID" sz="2400" dirty="0">
                <a:latin typeface="Consolas" panose="020B0609020204030204" pitchFamily="49" charset="0"/>
                <a:cs typeface="Consolas" panose="020B0609020204030204" pitchFamily="49" charset="0"/>
              </a:rPr>
              <a:t>('Ada aja kerjaannya.');</a:t>
            </a:r>
            <a:endParaRPr lang="id-ID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&lt;/script&gt;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85945" y="5801710"/>
            <a:ext cx="3358055" cy="11666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1"/>
          <p:cNvSpPr txBox="1"/>
          <p:nvPr/>
        </p:nvSpPr>
        <p:spPr>
          <a:xfrm>
            <a:off x="423082" y="189184"/>
            <a:ext cx="8957414" cy="69210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br>
              <a:rPr lang="id-ID" sz="2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d-ID" sz="2200" dirty="0"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id-ID" sz="2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alaskaki</a:t>
            </a:r>
            <a:r>
              <a:rPr lang="id-ID" sz="2200" dirty="0">
                <a:latin typeface="Consolas" panose="020B0609020204030204" pitchFamily="49" charset="0"/>
                <a:cs typeface="Consolas" panose="020B0609020204030204" pitchFamily="49" charset="0"/>
              </a:rPr>
              <a:t> = 'sepatu';</a:t>
            </a:r>
            <a:endParaRPr lang="id-ID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200" dirty="0"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id-ID" sz="2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warna</a:t>
            </a:r>
            <a:r>
              <a:rPr lang="id-ID" sz="2200" dirty="0">
                <a:latin typeface="Consolas" panose="020B0609020204030204" pitchFamily="49" charset="0"/>
                <a:cs typeface="Consolas" panose="020B0609020204030204" pitchFamily="49" charset="0"/>
              </a:rPr>
              <a:t> = 'merah';</a:t>
            </a:r>
            <a:endParaRPr lang="id-ID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id-ID" sz="2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d-ID" sz="2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 (</a:t>
            </a:r>
            <a:r>
              <a:rPr lang="id-ID" sz="2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id-ID" sz="2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id-ID" sz="22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d-ID" sz="22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 </a:t>
            </a:r>
            <a:r>
              <a:rPr lang="id-ID" sz="2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d-ID" sz="2200" dirty="0">
                <a:latin typeface="Consolas" panose="020B0609020204030204" pitchFamily="49" charset="0"/>
                <a:cs typeface="Consolas" panose="020B0609020204030204" pitchFamily="49" charset="0"/>
              </a:rPr>
              <a:t>alaskaki == 'sepatu' </a:t>
            </a:r>
            <a:r>
              <a:rPr lang="id-ID" sz="2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&amp;&amp;</a:t>
            </a:r>
            <a:r>
              <a:rPr lang="id-ID" sz="2200" dirty="0">
                <a:latin typeface="Consolas" panose="020B0609020204030204" pitchFamily="49" charset="0"/>
                <a:cs typeface="Consolas" panose="020B0609020204030204" pitchFamily="49" charset="0"/>
              </a:rPr>
              <a:t> warna == 'merah'</a:t>
            </a:r>
            <a:r>
              <a:rPr lang="id-ID" sz="2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endParaRPr lang="id-ID" sz="22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console.log</a:t>
            </a:r>
            <a:r>
              <a:rPr lang="id-ID" sz="2200" dirty="0">
                <a:latin typeface="Consolas" panose="020B0609020204030204" pitchFamily="49" charset="0"/>
                <a:cs typeface="Consolas" panose="020B0609020204030204" pitchFamily="49" charset="0"/>
              </a:rPr>
              <a:t>('Saya suka sepatu merah.');</a:t>
            </a:r>
            <a:endParaRPr lang="id-ID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d-ID" sz="22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id-ID" sz="2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id-ID" sz="22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id-ID" sz="22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 </a:t>
            </a:r>
            <a:r>
              <a:rPr lang="id-ID" sz="2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d-ID" sz="2200" dirty="0">
                <a:latin typeface="Consolas" panose="020B0609020204030204" pitchFamily="49" charset="0"/>
                <a:cs typeface="Consolas" panose="020B0609020204030204" pitchFamily="49" charset="0"/>
              </a:rPr>
              <a:t>alaskaki == 'sepatu' </a:t>
            </a:r>
            <a:r>
              <a:rPr lang="id-ID" sz="2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&amp;&amp;</a:t>
            </a:r>
            <a:r>
              <a:rPr lang="id-ID" sz="2200" dirty="0">
                <a:latin typeface="Consolas" panose="020B0609020204030204" pitchFamily="49" charset="0"/>
                <a:cs typeface="Consolas" panose="020B0609020204030204" pitchFamily="49" charset="0"/>
              </a:rPr>
              <a:t> warna == 'biru'</a:t>
            </a:r>
            <a:r>
              <a:rPr lang="id-ID" sz="2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endParaRPr lang="id-ID" sz="22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console.log</a:t>
            </a:r>
            <a:r>
              <a:rPr lang="id-ID" sz="2200" dirty="0">
                <a:latin typeface="Consolas" panose="020B0609020204030204" pitchFamily="49" charset="0"/>
                <a:cs typeface="Consolas" panose="020B0609020204030204" pitchFamily="49" charset="0"/>
              </a:rPr>
              <a:t>('Saya suka sepatu biru.');</a:t>
            </a:r>
            <a:endParaRPr lang="id-ID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d-ID" sz="22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id-ID" sz="2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id-ID" sz="22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2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case </a:t>
            </a:r>
            <a:r>
              <a:rPr lang="id-ID" sz="2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d-ID" sz="2200" dirty="0">
                <a:latin typeface="Consolas" panose="020B0609020204030204" pitchFamily="49" charset="0"/>
                <a:cs typeface="Consolas" panose="020B0609020204030204" pitchFamily="49" charset="0"/>
              </a:rPr>
              <a:t>alaskaki == 'sandal' </a:t>
            </a:r>
            <a:r>
              <a:rPr lang="id-ID" sz="2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&amp;&amp;</a:t>
            </a:r>
            <a:r>
              <a:rPr lang="id-ID" sz="2200" dirty="0">
                <a:latin typeface="Consolas" panose="020B0609020204030204" pitchFamily="49" charset="0"/>
                <a:cs typeface="Consolas" panose="020B0609020204030204" pitchFamily="49" charset="0"/>
              </a:rPr>
              <a:t> warna == 'merah'</a:t>
            </a:r>
            <a:r>
              <a:rPr lang="id-ID" sz="2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endParaRPr lang="id-ID" sz="22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console.log</a:t>
            </a:r>
            <a:r>
              <a:rPr lang="id-ID" sz="2200" dirty="0">
                <a:latin typeface="Consolas" panose="020B0609020204030204" pitchFamily="49" charset="0"/>
                <a:cs typeface="Consolas" panose="020B0609020204030204" pitchFamily="49" charset="0"/>
              </a:rPr>
              <a:t>('Saya suka sandal merah.');</a:t>
            </a:r>
            <a:endParaRPr lang="id-ID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d-ID" sz="22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id-ID" sz="2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id-ID" sz="22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2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case </a:t>
            </a:r>
            <a:r>
              <a:rPr lang="id-ID" sz="2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d-ID" sz="2200" dirty="0">
                <a:latin typeface="Consolas" panose="020B0609020204030204" pitchFamily="49" charset="0"/>
                <a:cs typeface="Consolas" panose="020B0609020204030204" pitchFamily="49" charset="0"/>
              </a:rPr>
              <a:t>alaskaki == 'sandal' </a:t>
            </a:r>
            <a:r>
              <a:rPr lang="id-ID" sz="2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&amp;&amp;</a:t>
            </a:r>
            <a:r>
              <a:rPr lang="id-ID" sz="2200" dirty="0">
                <a:latin typeface="Consolas" panose="020B0609020204030204" pitchFamily="49" charset="0"/>
                <a:cs typeface="Consolas" panose="020B0609020204030204" pitchFamily="49" charset="0"/>
              </a:rPr>
              <a:t> warna == 'biru'</a:t>
            </a:r>
            <a:r>
              <a:rPr lang="id-ID" sz="2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endParaRPr lang="id-ID" sz="22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console.log</a:t>
            </a:r>
            <a:r>
              <a:rPr lang="id-ID" sz="2200" dirty="0">
                <a:latin typeface="Consolas" panose="020B0609020204030204" pitchFamily="49" charset="0"/>
                <a:cs typeface="Consolas" panose="020B0609020204030204" pitchFamily="49" charset="0"/>
              </a:rPr>
              <a:t>('Saya suka sandal biru.');</a:t>
            </a:r>
            <a:endParaRPr lang="id-ID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d-ID" sz="22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id-ID" sz="2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id-ID" sz="22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2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default</a:t>
            </a:r>
            <a:r>
              <a:rPr lang="id-ID" sz="2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id-ID" sz="22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console.log</a:t>
            </a:r>
            <a:r>
              <a:rPr lang="id-ID" sz="2200" dirty="0">
                <a:latin typeface="Consolas" panose="020B0609020204030204" pitchFamily="49" charset="0"/>
                <a:cs typeface="Consolas" panose="020B0609020204030204" pitchFamily="49" charset="0"/>
              </a:rPr>
              <a:t>('Tak suka alas kaki </a:t>
            </a:r>
            <a:r>
              <a:rPr lang="id-ID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merah/biru</a:t>
            </a:r>
            <a:r>
              <a:rPr lang="id-ID" sz="2200" dirty="0">
                <a:latin typeface="Consolas" panose="020B0609020204030204" pitchFamily="49" charset="0"/>
                <a:cs typeface="Consolas" panose="020B0609020204030204" pitchFamily="49" charset="0"/>
              </a:rPr>
              <a:t>.');</a:t>
            </a:r>
            <a:endParaRPr lang="id-ID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id-ID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id-ID" sz="2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id-ID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292601" y="189185"/>
            <a:ext cx="8346894" cy="1150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5400" b="1" dirty="0" smtClean="0">
                <a:solidFill>
                  <a:srgbClr val="009696"/>
                </a:solidFill>
              </a:rPr>
              <a:t>Switch</a:t>
            </a:r>
            <a:endParaRPr lang="id-ID" sz="5400" b="1" dirty="0" smtClean="0">
              <a:solidFill>
                <a:srgbClr val="009696"/>
              </a:solidFill>
            </a:endParaRPr>
          </a:p>
          <a:p>
            <a:pPr algn="r"/>
            <a:r>
              <a:rPr lang="id-ID" sz="3500" b="1" dirty="0" smtClean="0">
                <a:solidFill>
                  <a:srgbClr val="009696"/>
                </a:solidFill>
              </a:rPr>
              <a:t>2 Variabel</a:t>
            </a:r>
            <a:endParaRPr lang="id-ID" sz="3500" b="1" dirty="0">
              <a:solidFill>
                <a:srgbClr val="009696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39921" y="-111456"/>
            <a:ext cx="9249237" cy="11919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itle 1"/>
          <p:cNvSpPr txBox="1"/>
          <p:nvPr/>
        </p:nvSpPr>
        <p:spPr>
          <a:xfrm>
            <a:off x="0" y="-57495"/>
            <a:ext cx="9143999" cy="11483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800" b="1" dirty="0" smtClean="0">
                <a:solidFill>
                  <a:srgbClr val="009696"/>
                </a:solidFill>
              </a:rPr>
              <a:t>Solve It!</a:t>
            </a:r>
            <a:endParaRPr lang="id-ID" sz="4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itle 1"/>
              <p:cNvSpPr txBox="1">
                <a:spLocks/>
              </p:cNvSpPr>
              <p:nvPr/>
            </p:nvSpPr>
            <p:spPr>
              <a:xfrm>
                <a:off x="268014" y="1106657"/>
                <a:ext cx="8639504" cy="452163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600" kern="1200">
                    <a:solidFill>
                      <a:schemeClr val="tx1"/>
                    </a:solidFill>
                    <a:latin typeface="Gotham Medium" panose="02000603030000020004" pitchFamily="2" charset="0"/>
                    <a:ea typeface="Gotham Medium" panose="02000603030000020004" pitchFamily="2" charset="0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id-ID" sz="8800" b="1" dirty="0" smtClean="0">
                          <a:solidFill>
                            <a:schemeClr val="bg1"/>
                          </a:solidFill>
                        </a:rPr>
                        <m:t>Switch</m:t>
                      </m:r>
                      <m:r>
                        <m:rPr>
                          <m:nor/>
                        </m:rPr>
                        <a:rPr lang="id-ID" sz="8800" b="1" dirty="0" smtClean="0">
                          <a:solidFill>
                            <a:schemeClr val="bg1"/>
                          </a:solidFill>
                        </a:rPr>
                        <m:t> 3 </m:t>
                      </m:r>
                      <m:r>
                        <m:rPr>
                          <m:nor/>
                        </m:rPr>
                        <a:rPr lang="id-ID" sz="8800" b="1" dirty="0" smtClean="0">
                          <a:solidFill>
                            <a:schemeClr val="bg1"/>
                          </a:solidFill>
                        </a:rPr>
                        <m:t>Var</m:t>
                      </m:r>
                    </m:oMath>
                  </m:oMathPara>
                </a14:m>
                <a:endParaRPr lang="id-ID" sz="5400" b="1" dirty="0" smtClean="0">
                  <a:solidFill>
                    <a:schemeClr val="bg1"/>
                  </a:solidFill>
                </a:endParaRPr>
              </a:p>
              <a:p>
                <a:pPr algn="ctr"/>
                <a:r>
                  <a:rPr lang="id-ID" sz="5400" b="1" dirty="0" smtClean="0">
                    <a:solidFill>
                      <a:schemeClr val="bg1"/>
                    </a:solidFill>
                  </a:rPr>
                  <a:t>alas: sandal / sepatu</a:t>
                </a:r>
              </a:p>
              <a:p>
                <a:pPr algn="ctr"/>
                <a:r>
                  <a:rPr lang="id-ID" sz="5400" b="1" dirty="0" smtClean="0">
                    <a:solidFill>
                      <a:schemeClr val="bg1"/>
                    </a:solidFill>
                  </a:rPr>
                  <a:t>warna: merah / biru</a:t>
                </a:r>
              </a:p>
              <a:p>
                <a:pPr algn="ctr"/>
                <a:r>
                  <a:rPr lang="id-ID" sz="5400" b="1" dirty="0" smtClean="0">
                    <a:solidFill>
                      <a:schemeClr val="bg1"/>
                    </a:solidFill>
                  </a:rPr>
                  <a:t>harga: murah / mahal</a:t>
                </a:r>
                <a:endParaRPr lang="id-ID" sz="54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014" y="1106657"/>
                <a:ext cx="8639504" cy="4521634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-111456"/>
            <a:ext cx="9144000" cy="69694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itle 1"/>
          <p:cNvSpPr txBox="1"/>
          <p:nvPr/>
        </p:nvSpPr>
        <p:spPr>
          <a:xfrm>
            <a:off x="0" y="-57496"/>
            <a:ext cx="9143999" cy="11453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b="1" dirty="0" smtClean="0">
                <a:solidFill>
                  <a:srgbClr val="009696"/>
                </a:solidFill>
              </a:rPr>
              <a:t>Solve It</a:t>
            </a:r>
            <a:r>
              <a:rPr lang="en-US" b="1" dirty="0" smtClean="0">
                <a:solidFill>
                  <a:srgbClr val="009696"/>
                </a:solidFill>
              </a:rPr>
              <a:t> with IF then SWITCH</a:t>
            </a:r>
            <a:r>
              <a:rPr lang="id-ID" b="1" dirty="0" smtClean="0">
                <a:solidFill>
                  <a:srgbClr val="009696"/>
                </a:solidFill>
              </a:rPr>
              <a:t>! #10</a:t>
            </a:r>
            <a:endParaRPr lang="id-ID" b="1" dirty="0">
              <a:solidFill>
                <a:srgbClr val="009696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27" t="8443" r="33963" b="70905"/>
          <a:stretch>
            <a:fillRect/>
          </a:stretch>
        </p:blipFill>
        <p:spPr bwMode="auto">
          <a:xfrm>
            <a:off x="1175086" y="1087821"/>
            <a:ext cx="6793828" cy="2456638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05" t="8297" r="21041" b="66684"/>
          <a:stretch>
            <a:fillRect/>
          </a:stretch>
        </p:blipFill>
        <p:spPr bwMode="auto">
          <a:xfrm>
            <a:off x="238962" y="3702114"/>
            <a:ext cx="8666075" cy="2711669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39921" y="-142988"/>
            <a:ext cx="9249237" cy="11919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itle 1"/>
          <p:cNvSpPr txBox="1"/>
          <p:nvPr/>
        </p:nvSpPr>
        <p:spPr>
          <a:xfrm>
            <a:off x="0" y="-120559"/>
            <a:ext cx="9143999" cy="11483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400" b="1" dirty="0" smtClean="0">
                <a:solidFill>
                  <a:srgbClr val="009696"/>
                </a:solidFill>
              </a:rPr>
              <a:t>bit.ly/jc04fundamental</a:t>
            </a:r>
            <a:endParaRPr lang="id-ID" sz="4400" b="1" dirty="0">
              <a:solidFill>
                <a:srgbClr val="009696"/>
              </a:solidFill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504495" y="854404"/>
            <a:ext cx="8607971" cy="26455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id-ID" dirty="0" smtClean="0">
                <a:solidFill>
                  <a:schemeClr val="bg1"/>
                </a:solidFill>
              </a:rPr>
              <a:t>Dengan object Date() dan If,</a:t>
            </a:r>
            <a:endParaRPr lang="id-ID" dirty="0" smtClean="0">
              <a:solidFill>
                <a:schemeClr val="bg1"/>
              </a:solidFill>
            </a:endParaRPr>
          </a:p>
          <a:p>
            <a:pPr algn="ctr">
              <a:lnSpc>
                <a:spcPct val="100000"/>
              </a:lnSpc>
            </a:pPr>
            <a:r>
              <a:rPr lang="id-ID" dirty="0" smtClean="0">
                <a:solidFill>
                  <a:schemeClr val="bg1"/>
                </a:solidFill>
              </a:rPr>
              <a:t>tentukan nama Bulan saat ini!</a:t>
            </a:r>
            <a:endParaRPr lang="id-ID" sz="28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69" t="64440" r="59962" b="22198"/>
          <a:stretch>
            <a:fillRect/>
          </a:stretch>
        </p:blipFill>
        <p:spPr bwMode="auto">
          <a:xfrm>
            <a:off x="690612" y="3011214"/>
            <a:ext cx="7788169" cy="2033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39921" y="-142988"/>
            <a:ext cx="9249237" cy="11919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itle 1"/>
          <p:cNvSpPr txBox="1"/>
          <p:nvPr/>
        </p:nvSpPr>
        <p:spPr>
          <a:xfrm>
            <a:off x="0" y="-120559"/>
            <a:ext cx="9143999" cy="11483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800" b="1" dirty="0" smtClean="0">
                <a:solidFill>
                  <a:srgbClr val="009696"/>
                </a:solidFill>
              </a:rPr>
              <a:t>Solve It! #1</a:t>
            </a:r>
            <a:r>
              <a:rPr lang="en-US" sz="4800" b="1" dirty="0" smtClean="0">
                <a:solidFill>
                  <a:srgbClr val="009696"/>
                </a:solidFill>
              </a:rPr>
              <a:t>2</a:t>
            </a:r>
            <a:endParaRPr lang="id-ID" sz="4800" b="1" dirty="0">
              <a:solidFill>
                <a:srgbClr val="009696"/>
              </a:solidFill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1" y="854404"/>
            <a:ext cx="9112466" cy="26455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id-ID" dirty="0" smtClean="0">
                <a:solidFill>
                  <a:schemeClr val="bg1"/>
                </a:solidFill>
              </a:rPr>
              <a:t>Dengan object Date() dan If,</a:t>
            </a:r>
            <a:endParaRPr lang="id-ID" dirty="0" smtClean="0">
              <a:solidFill>
                <a:schemeClr val="bg1"/>
              </a:solidFill>
            </a:endParaRPr>
          </a:p>
          <a:p>
            <a:pPr algn="ctr">
              <a:lnSpc>
                <a:spcPct val="100000"/>
              </a:lnSpc>
            </a:pPr>
            <a:r>
              <a:rPr lang="id-ID" dirty="0" smtClean="0">
                <a:solidFill>
                  <a:schemeClr val="bg1"/>
                </a:solidFill>
              </a:rPr>
              <a:t>tentukan </a:t>
            </a:r>
            <a:r>
              <a:rPr lang="en-US" dirty="0" err="1" smtClean="0">
                <a:solidFill>
                  <a:schemeClr val="bg1"/>
                </a:solidFill>
              </a:rPr>
              <a:t>hari</a:t>
            </a:r>
            <a:r>
              <a:rPr lang="en-US" dirty="0" smtClean="0">
                <a:solidFill>
                  <a:schemeClr val="bg1"/>
                </a:solidFill>
              </a:rPr>
              <a:t> &amp; </a:t>
            </a:r>
            <a:r>
              <a:rPr lang="en-US" dirty="0" err="1" smtClean="0">
                <a:solidFill>
                  <a:schemeClr val="bg1"/>
                </a:solidFill>
              </a:rPr>
              <a:t>tanggal</a:t>
            </a:r>
            <a:r>
              <a:rPr lang="id-ID" dirty="0" smtClean="0">
                <a:solidFill>
                  <a:schemeClr val="bg1"/>
                </a:solidFill>
              </a:rPr>
              <a:t> </a:t>
            </a:r>
            <a:r>
              <a:rPr lang="id-ID" dirty="0" smtClean="0">
                <a:solidFill>
                  <a:schemeClr val="bg1"/>
                </a:solidFill>
              </a:rPr>
              <a:t>saat ini!</a:t>
            </a:r>
            <a:endParaRPr lang="id-ID" sz="28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05" t="61638" r="57359" b="30818"/>
          <a:stretch>
            <a:fillRect/>
          </a:stretch>
        </p:blipFill>
        <p:spPr bwMode="auto">
          <a:xfrm>
            <a:off x="864052" y="3499945"/>
            <a:ext cx="7441290" cy="1103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39921" y="-142988"/>
            <a:ext cx="9249237" cy="11919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itle 1"/>
          <p:cNvSpPr txBox="1"/>
          <p:nvPr/>
        </p:nvSpPr>
        <p:spPr>
          <a:xfrm>
            <a:off x="0" y="-120559"/>
            <a:ext cx="9143999" cy="11483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800" b="1" dirty="0" smtClean="0">
                <a:solidFill>
                  <a:srgbClr val="009696"/>
                </a:solidFill>
              </a:rPr>
              <a:t>Solve It! #1</a:t>
            </a:r>
            <a:r>
              <a:rPr lang="en-US" sz="4800" b="1" dirty="0" smtClean="0">
                <a:solidFill>
                  <a:srgbClr val="009696"/>
                </a:solidFill>
              </a:rPr>
              <a:t>2</a:t>
            </a:r>
            <a:endParaRPr lang="id-ID" sz="4800" b="1" dirty="0">
              <a:solidFill>
                <a:srgbClr val="009696"/>
              </a:solidFill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1" y="854404"/>
            <a:ext cx="9112466" cy="26455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id-ID" dirty="0" smtClean="0">
                <a:solidFill>
                  <a:schemeClr val="bg1"/>
                </a:solidFill>
              </a:rPr>
              <a:t>Dengan object Date() dan If,</a:t>
            </a:r>
            <a:endParaRPr lang="id-ID" dirty="0" smtClean="0">
              <a:solidFill>
                <a:schemeClr val="bg1"/>
              </a:solidFill>
            </a:endParaRPr>
          </a:p>
          <a:p>
            <a:pPr algn="ctr">
              <a:lnSpc>
                <a:spcPct val="100000"/>
              </a:lnSpc>
            </a:pPr>
            <a:r>
              <a:rPr lang="id-ID" dirty="0" smtClean="0">
                <a:solidFill>
                  <a:schemeClr val="bg1"/>
                </a:solidFill>
              </a:rPr>
              <a:t>tentukan </a:t>
            </a:r>
            <a:r>
              <a:rPr lang="en-US" dirty="0" err="1" smtClean="0">
                <a:solidFill>
                  <a:schemeClr val="bg1"/>
                </a:solidFill>
              </a:rPr>
              <a:t>waktu</a:t>
            </a:r>
            <a:r>
              <a:rPr lang="id-ID" dirty="0" smtClean="0">
                <a:solidFill>
                  <a:schemeClr val="bg1"/>
                </a:solidFill>
              </a:rPr>
              <a:t> saat ini!</a:t>
            </a:r>
            <a:endParaRPr lang="id-ID" sz="2800" dirty="0">
              <a:solidFill>
                <a:schemeClr val="bg1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66" t="74820" r="45160" b="14531"/>
          <a:stretch>
            <a:fillRect/>
          </a:stretch>
        </p:blipFill>
        <p:spPr bwMode="auto">
          <a:xfrm>
            <a:off x="562525" y="3294992"/>
            <a:ext cx="8044343" cy="163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39921" y="-142988"/>
            <a:ext cx="9249237" cy="128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itle 1"/>
          <p:cNvSpPr txBox="1"/>
          <p:nvPr/>
        </p:nvSpPr>
        <p:spPr>
          <a:xfrm>
            <a:off x="0" y="-120559"/>
            <a:ext cx="9143999" cy="11483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800" b="1" dirty="0" smtClean="0">
                <a:solidFill>
                  <a:srgbClr val="009696"/>
                </a:solidFill>
              </a:rPr>
              <a:t>Solve It! #1</a:t>
            </a:r>
            <a:r>
              <a:rPr lang="en-US" sz="4800" b="1" dirty="0">
                <a:solidFill>
                  <a:srgbClr val="009696"/>
                </a:solidFill>
              </a:rPr>
              <a:t>3</a:t>
            </a:r>
            <a:endParaRPr lang="id-ID" sz="4800" b="1" dirty="0">
              <a:solidFill>
                <a:srgbClr val="009696"/>
              </a:solidFill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504495" y="854402"/>
            <a:ext cx="8607971" cy="45689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id-ID" dirty="0">
                <a:solidFill>
                  <a:schemeClr val="bg1"/>
                </a:solidFill>
              </a:rPr>
              <a:t>IMT = massa(kg) / tinggi(meter)^</a:t>
            </a:r>
            <a:r>
              <a:rPr lang="id-ID" dirty="0" smtClean="0">
                <a:solidFill>
                  <a:schemeClr val="bg1"/>
                </a:solidFill>
              </a:rPr>
              <a:t>2</a:t>
            </a:r>
            <a:endParaRPr lang="id-ID" sz="28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id-ID" sz="2800" i="1" dirty="0" smtClean="0">
                <a:solidFill>
                  <a:schemeClr val="bg1"/>
                </a:solidFill>
              </a:rPr>
              <a:t>a</a:t>
            </a:r>
            <a:r>
              <a:rPr lang="id-ID" sz="2800" dirty="0">
                <a:solidFill>
                  <a:schemeClr val="bg1"/>
                </a:solidFill>
              </a:rPr>
              <a:t>. IMT </a:t>
            </a:r>
            <a:r>
              <a:rPr lang="id-ID" sz="2800" dirty="0" smtClean="0">
                <a:solidFill>
                  <a:schemeClr val="bg1"/>
                </a:solidFill>
              </a:rPr>
              <a:t>&lt; 18.5 </a:t>
            </a:r>
            <a:r>
              <a:rPr lang="id-ID" sz="2800" dirty="0">
                <a:solidFill>
                  <a:schemeClr val="bg1"/>
                </a:solidFill>
              </a:rPr>
              <a:t>artinya berat badan kurang,</a:t>
            </a:r>
            <a:endParaRPr lang="id-ID" sz="2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id-ID" sz="2800" i="1" dirty="0">
                <a:solidFill>
                  <a:schemeClr val="bg1"/>
                </a:solidFill>
              </a:rPr>
              <a:t>b</a:t>
            </a:r>
            <a:r>
              <a:rPr lang="id-ID" sz="2800" dirty="0">
                <a:solidFill>
                  <a:schemeClr val="bg1"/>
                </a:solidFill>
              </a:rPr>
              <a:t>. 18.5 - 24.9 artinya berat badan ideal,</a:t>
            </a:r>
            <a:endParaRPr lang="id-ID" sz="2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id-ID" sz="2800" i="1" dirty="0">
                <a:solidFill>
                  <a:schemeClr val="bg1"/>
                </a:solidFill>
              </a:rPr>
              <a:t>c</a:t>
            </a:r>
            <a:r>
              <a:rPr lang="id-ID" sz="2800" dirty="0">
                <a:solidFill>
                  <a:schemeClr val="bg1"/>
                </a:solidFill>
              </a:rPr>
              <a:t>. 25.0 - 29.9 artinya BB berlebih,</a:t>
            </a:r>
            <a:endParaRPr lang="id-ID" sz="2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id-ID" sz="2800" i="1" dirty="0">
                <a:solidFill>
                  <a:schemeClr val="bg1"/>
                </a:solidFill>
              </a:rPr>
              <a:t>d</a:t>
            </a:r>
            <a:r>
              <a:rPr lang="id-ID" sz="2800" dirty="0">
                <a:solidFill>
                  <a:schemeClr val="bg1"/>
                </a:solidFill>
              </a:rPr>
              <a:t>. 30.0 - 39.9 artinya BB sangat berlebih,</a:t>
            </a:r>
            <a:endParaRPr lang="id-ID" sz="2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id-ID" sz="2800" i="1" dirty="0">
                <a:solidFill>
                  <a:schemeClr val="bg1"/>
                </a:solidFill>
              </a:rPr>
              <a:t>e</a:t>
            </a:r>
            <a:r>
              <a:rPr lang="id-ID" sz="2800" dirty="0">
                <a:solidFill>
                  <a:schemeClr val="bg1"/>
                </a:solidFill>
              </a:rPr>
              <a:t>. IMT </a:t>
            </a:r>
            <a:r>
              <a:rPr lang="id-ID" sz="2800" dirty="0" smtClean="0">
                <a:solidFill>
                  <a:schemeClr val="bg1"/>
                </a:solidFill>
              </a:rPr>
              <a:t>&gt; </a:t>
            </a:r>
            <a:r>
              <a:rPr lang="id-ID" sz="2800" dirty="0">
                <a:solidFill>
                  <a:schemeClr val="bg1"/>
                </a:solidFill>
              </a:rPr>
              <a:t>39.9 artinya obesitas.</a:t>
            </a:r>
            <a:endParaRPr lang="id-ID" sz="2800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7" t="28664" r="20210" b="51940"/>
          <a:stretch>
            <a:fillRect/>
          </a:stretch>
        </p:blipFill>
        <p:spPr bwMode="auto">
          <a:xfrm>
            <a:off x="0" y="5281449"/>
            <a:ext cx="9427779" cy="1576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819810" y="1182402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292601" y="-31532"/>
            <a:ext cx="8346894" cy="1150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b="1" dirty="0">
                <a:solidFill>
                  <a:srgbClr val="009696"/>
                </a:solidFill>
              </a:rPr>
              <a:t>Assignment Operators</a:t>
            </a:r>
            <a:endParaRPr lang="id-ID" b="1" dirty="0">
              <a:solidFill>
                <a:srgbClr val="009696"/>
              </a:solidFill>
            </a:endParaRPr>
          </a:p>
        </p:txBody>
      </p:sp>
      <p:pic>
        <p:nvPicPr>
          <p:cNvPr id="8" name="Picture 3" descr="C:\Users\Windows 7\Documents\a2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18" y="950167"/>
            <a:ext cx="8424853" cy="5889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27395" y="1940771"/>
            <a:ext cx="7444095" cy="2456982"/>
            <a:chOff x="927395" y="1767351"/>
            <a:chExt cx="7444095" cy="2456982"/>
          </a:xfrm>
        </p:grpSpPr>
        <p:sp>
          <p:nvSpPr>
            <p:cNvPr id="4" name="Title 1"/>
            <p:cNvSpPr txBox="1"/>
            <p:nvPr/>
          </p:nvSpPr>
          <p:spPr>
            <a:xfrm>
              <a:off x="2191408" y="1767351"/>
              <a:ext cx="6180082" cy="245698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600" b="1" u="none" kern="1200" spc="-300" baseline="0">
                  <a:solidFill>
                    <a:schemeClr val="bg1"/>
                  </a:solidFill>
                  <a:latin typeface="Gotham Bold" panose="02000803030000020004" pitchFamily="2" charset="0"/>
                  <a:ea typeface="+mj-ea"/>
                  <a:cs typeface="+mj-cs"/>
                </a:defRPr>
              </a:lvl1pPr>
            </a:lstStyle>
            <a:p>
              <a:pPr algn="ctr"/>
              <a:r>
                <a:rPr lang="id-ID" sz="9600" dirty="0" smtClean="0"/>
                <a:t>Exploring</a:t>
              </a:r>
              <a:endParaRPr lang="id-ID" sz="9600" dirty="0" smtClean="0"/>
            </a:p>
            <a:p>
              <a:pPr algn="ctr"/>
              <a:r>
                <a:rPr lang="id-ID" sz="3200" i="1" dirty="0" smtClean="0">
                  <a:latin typeface="Gotham" panose="02000604030000020004" pitchFamily="50" charset="0"/>
                </a:rPr>
                <a:t>#4</a:t>
              </a:r>
              <a:r>
                <a:rPr lang="id-ID" sz="3200" dirty="0" smtClean="0">
                  <a:latin typeface="Gotham" panose="02000604030000020004" pitchFamily="50" charset="0"/>
                </a:rPr>
                <a:t>   </a:t>
              </a:r>
              <a:r>
                <a:rPr lang="id-ID" sz="3200" b="0" dirty="0" smtClean="0">
                  <a:latin typeface="Gotham" panose="02000604030000020004" pitchFamily="50" charset="0"/>
                </a:rPr>
                <a:t>Logic, If &amp; Switch</a:t>
              </a:r>
              <a:endParaRPr lang="en-US" sz="3200" dirty="0">
                <a:latin typeface="Gotham" panose="02000604030000020004" pitchFamily="50" charset="0"/>
              </a:endParaRPr>
            </a:p>
          </p:txBody>
        </p:sp>
        <p:pic>
          <p:nvPicPr>
            <p:cNvPr id="7" name="Picture 6" descr="D:\Purwadhika\Lintang Course PPT\0 pikt\php\icon.javascript.png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7395" y="2363835"/>
              <a:ext cx="1264013" cy="1264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292601" y="-31532"/>
            <a:ext cx="8346894" cy="14819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000" b="1" dirty="0">
                <a:solidFill>
                  <a:srgbClr val="009696"/>
                </a:solidFill>
              </a:rPr>
              <a:t>Assignment </a:t>
            </a:r>
            <a:r>
              <a:rPr lang="id-ID" sz="4000" b="1" dirty="0" smtClean="0">
                <a:solidFill>
                  <a:srgbClr val="009696"/>
                </a:solidFill>
              </a:rPr>
              <a:t>Operators</a:t>
            </a:r>
            <a:endParaRPr lang="id-ID" sz="40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709448" y="354732"/>
            <a:ext cx="7740870" cy="59961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id-ID" sz="4400" b="1" dirty="0"/>
          </a:p>
        </p:txBody>
      </p:sp>
      <p:sp>
        <p:nvSpPr>
          <p:cNvPr id="4" name="Title 1"/>
          <p:cNvSpPr txBox="1"/>
          <p:nvPr/>
        </p:nvSpPr>
        <p:spPr>
          <a:xfrm>
            <a:off x="819810" y="772503"/>
            <a:ext cx="7740870" cy="55021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b="1" dirty="0"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id-ID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usiaAndi</a:t>
            </a:r>
            <a:r>
              <a:rPr lang="id-ID" b="1" dirty="0">
                <a:latin typeface="Consolas" panose="020B0609020204030204" pitchFamily="49" charset="0"/>
                <a:cs typeface="Consolas" panose="020B0609020204030204" pitchFamily="49" charset="0"/>
              </a:rPr>
              <a:t> = 40;</a:t>
            </a:r>
            <a:endParaRPr lang="id-ID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usiaAndi</a:t>
            </a:r>
            <a:r>
              <a:rPr lang="id-ID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b="1" dirty="0">
                <a:latin typeface="Consolas" panose="020B0609020204030204" pitchFamily="49" charset="0"/>
                <a:cs typeface="Consolas" panose="020B0609020204030204" pitchFamily="49" charset="0"/>
              </a:rPr>
              <a:t>*= 2); </a:t>
            </a:r>
            <a:endParaRPr lang="id-ID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b="1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usiaAndi </a:t>
            </a:r>
            <a:r>
              <a:rPr lang="id-ID" b="1" dirty="0">
                <a:latin typeface="Consolas" panose="020B0609020204030204" pitchFamily="49" charset="0"/>
                <a:cs typeface="Consolas" panose="020B0609020204030204" pitchFamily="49" charset="0"/>
              </a:rPr>
              <a:t>/= 2); </a:t>
            </a:r>
            <a:endParaRPr lang="id-ID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b="1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usiaAndi</a:t>
            </a:r>
            <a:r>
              <a:rPr lang="id-ID" b="1" dirty="0">
                <a:latin typeface="Consolas" panose="020B0609020204030204" pitchFamily="49" charset="0"/>
                <a:cs typeface="Consolas" panose="020B0609020204030204" pitchFamily="49" charset="0"/>
              </a:rPr>
              <a:t> += 2); </a:t>
            </a:r>
            <a:endParaRPr lang="id-ID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b="1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usiaAndi</a:t>
            </a:r>
            <a:r>
              <a:rPr lang="id-ID" b="1" dirty="0">
                <a:latin typeface="Consolas" panose="020B0609020204030204" pitchFamily="49" charset="0"/>
                <a:cs typeface="Consolas" panose="020B0609020204030204" pitchFamily="49" charset="0"/>
              </a:rPr>
              <a:t> -= 2);  </a:t>
            </a:r>
            <a:endParaRPr lang="id-ID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b="1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usiaAndi</a:t>
            </a:r>
            <a:r>
              <a:rPr lang="id-ID" b="1" dirty="0">
                <a:latin typeface="Consolas" panose="020B0609020204030204" pitchFamily="49" charset="0"/>
                <a:cs typeface="Consolas" panose="020B0609020204030204" pitchFamily="49" charset="0"/>
              </a:rPr>
              <a:t> %= 2);</a:t>
            </a:r>
            <a:endParaRPr lang="id-ID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0" y="78830"/>
            <a:ext cx="8560665" cy="11666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000" b="1" dirty="0" smtClean="0">
                <a:solidFill>
                  <a:srgbClr val="009696"/>
                </a:solidFill>
              </a:rPr>
              <a:t>Comparison Operators</a:t>
            </a:r>
            <a:endParaRPr lang="id-ID" sz="40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709448" y="417796"/>
            <a:ext cx="7740870" cy="59961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id-ID" sz="4400" b="1" dirty="0"/>
          </a:p>
        </p:txBody>
      </p:sp>
      <p:sp>
        <p:nvSpPr>
          <p:cNvPr id="4" name="Title 1"/>
          <p:cNvSpPr txBox="1"/>
          <p:nvPr/>
        </p:nvSpPr>
        <p:spPr>
          <a:xfrm>
            <a:off x="677922" y="740970"/>
            <a:ext cx="8418786" cy="31531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2800" dirty="0" smtClean="0"/>
              <a:t> </a:t>
            </a:r>
            <a:r>
              <a:rPr lang="id-ID" sz="2800" b="1" dirty="0" smtClean="0">
                <a:solidFill>
                  <a:srgbClr val="009696"/>
                </a:solidFill>
              </a:rPr>
              <a:t>==</a:t>
            </a:r>
            <a:r>
              <a:rPr lang="id-ID" sz="2800" dirty="0" smtClean="0"/>
              <a:t>  	  value </a:t>
            </a:r>
            <a:r>
              <a:rPr lang="id-ID" sz="2800" dirty="0"/>
              <a:t>sama, tapi </a:t>
            </a:r>
            <a:r>
              <a:rPr lang="id-ID" sz="2800" dirty="0" smtClean="0"/>
              <a:t>data type </a:t>
            </a:r>
            <a:r>
              <a:rPr lang="id-ID" sz="2800" dirty="0"/>
              <a:t>beda</a:t>
            </a:r>
            <a:endParaRPr lang="id-ID" sz="2800" dirty="0"/>
          </a:p>
          <a:p>
            <a:r>
              <a:rPr lang="id-ID" sz="2800" dirty="0"/>
              <a:t> </a:t>
            </a:r>
            <a:r>
              <a:rPr lang="id-ID" sz="2800" b="1" dirty="0" smtClean="0">
                <a:solidFill>
                  <a:srgbClr val="009696"/>
                </a:solidFill>
              </a:rPr>
              <a:t>===</a:t>
            </a:r>
            <a:r>
              <a:rPr lang="id-ID" sz="2800" dirty="0" smtClean="0"/>
              <a:t>	  value </a:t>
            </a:r>
            <a:r>
              <a:rPr lang="id-ID" sz="2800" dirty="0"/>
              <a:t>&amp; </a:t>
            </a:r>
            <a:r>
              <a:rPr lang="id-ID" sz="2800" dirty="0" smtClean="0"/>
              <a:t>data type </a:t>
            </a:r>
            <a:r>
              <a:rPr lang="id-ID" sz="2800" dirty="0"/>
              <a:t>sama</a:t>
            </a:r>
            <a:endParaRPr lang="id-ID" sz="2800" dirty="0"/>
          </a:p>
          <a:p>
            <a:r>
              <a:rPr lang="id-ID" sz="2800" dirty="0"/>
              <a:t> </a:t>
            </a:r>
            <a:r>
              <a:rPr lang="id-ID" sz="2800" b="1" dirty="0" smtClean="0">
                <a:solidFill>
                  <a:srgbClr val="009696"/>
                </a:solidFill>
              </a:rPr>
              <a:t>&gt;</a:t>
            </a:r>
            <a:r>
              <a:rPr lang="id-ID" sz="2800" dirty="0" smtClean="0"/>
              <a:t>	  lebih dari</a:t>
            </a:r>
            <a:endParaRPr lang="id-ID" sz="2800" dirty="0"/>
          </a:p>
          <a:p>
            <a:r>
              <a:rPr lang="id-ID" sz="2800" dirty="0"/>
              <a:t> </a:t>
            </a:r>
            <a:r>
              <a:rPr lang="id-ID" sz="2800" b="1" dirty="0" smtClean="0">
                <a:solidFill>
                  <a:srgbClr val="009696"/>
                </a:solidFill>
              </a:rPr>
              <a:t>&lt;</a:t>
            </a:r>
            <a:r>
              <a:rPr lang="id-ID" sz="2800" dirty="0" smtClean="0"/>
              <a:t>	  kurang dari</a:t>
            </a:r>
            <a:endParaRPr lang="id-ID" sz="2800" dirty="0"/>
          </a:p>
          <a:p>
            <a:r>
              <a:rPr lang="id-ID" sz="2800" dirty="0"/>
              <a:t> </a:t>
            </a:r>
            <a:r>
              <a:rPr lang="id-ID" sz="2800" b="1" dirty="0" smtClean="0">
                <a:solidFill>
                  <a:srgbClr val="009696"/>
                </a:solidFill>
              </a:rPr>
              <a:t>&gt;=</a:t>
            </a:r>
            <a:r>
              <a:rPr lang="id-ID" sz="2800" dirty="0" smtClean="0"/>
              <a:t>	  </a:t>
            </a:r>
            <a:r>
              <a:rPr lang="id-ID" sz="2800" dirty="0"/>
              <a:t>lebih </a:t>
            </a:r>
            <a:r>
              <a:rPr lang="id-ID" sz="2800" dirty="0" smtClean="0"/>
              <a:t>dari sama dengan</a:t>
            </a:r>
            <a:endParaRPr lang="id-ID" sz="2800" dirty="0"/>
          </a:p>
          <a:p>
            <a:r>
              <a:rPr lang="id-ID" sz="2800" dirty="0"/>
              <a:t> </a:t>
            </a:r>
            <a:r>
              <a:rPr lang="id-ID" sz="2800" b="1" dirty="0" smtClean="0">
                <a:solidFill>
                  <a:srgbClr val="009696"/>
                </a:solidFill>
              </a:rPr>
              <a:t>&lt;=</a:t>
            </a:r>
            <a:r>
              <a:rPr lang="id-ID" sz="2800" dirty="0" smtClean="0"/>
              <a:t>	  kurang dari sama dengan</a:t>
            </a:r>
            <a:endParaRPr lang="id-ID" sz="2800" dirty="0" smtClean="0"/>
          </a:p>
        </p:txBody>
      </p:sp>
      <p:sp>
        <p:nvSpPr>
          <p:cNvPr id="7" name="Title 1"/>
          <p:cNvSpPr txBox="1"/>
          <p:nvPr/>
        </p:nvSpPr>
        <p:spPr>
          <a:xfrm>
            <a:off x="830322" y="4445878"/>
            <a:ext cx="8418786" cy="15765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id-ID" sz="2800" dirty="0"/>
          </a:p>
          <a:p>
            <a:r>
              <a:rPr lang="id-ID" sz="2800" dirty="0"/>
              <a:t> </a:t>
            </a:r>
            <a:r>
              <a:rPr lang="id-ID" sz="2800" b="1" dirty="0">
                <a:solidFill>
                  <a:srgbClr val="009696"/>
                </a:solidFill>
              </a:rPr>
              <a:t>&amp;&amp;</a:t>
            </a:r>
            <a:r>
              <a:rPr lang="id-ID" sz="2800" dirty="0"/>
              <a:t>	  and (keduanya benar, maka TRUE) </a:t>
            </a:r>
            <a:endParaRPr lang="id-ID" sz="2800" dirty="0"/>
          </a:p>
          <a:p>
            <a:r>
              <a:rPr lang="id-ID" sz="2800" dirty="0"/>
              <a:t> </a:t>
            </a:r>
            <a:r>
              <a:rPr lang="id-ID" sz="2800" b="1" dirty="0">
                <a:solidFill>
                  <a:srgbClr val="009696"/>
                </a:solidFill>
              </a:rPr>
              <a:t>||</a:t>
            </a:r>
            <a:r>
              <a:rPr lang="id-ID" sz="2800" dirty="0"/>
              <a:t>	  or (salah satu benar, maka TRUE)</a:t>
            </a:r>
            <a:endParaRPr lang="id-ID" sz="2800" dirty="0"/>
          </a:p>
          <a:p>
            <a:r>
              <a:rPr lang="id-ID" sz="2800" dirty="0"/>
              <a:t> </a:t>
            </a:r>
            <a:r>
              <a:rPr lang="id-ID" sz="2800" b="1" dirty="0">
                <a:solidFill>
                  <a:srgbClr val="009696"/>
                </a:solidFill>
              </a:rPr>
              <a:t>!</a:t>
            </a:r>
            <a:r>
              <a:rPr lang="id-ID" sz="2800" dirty="0"/>
              <a:t>	  not (membalik logika TRUE/FALSE)</a:t>
            </a:r>
            <a:endParaRPr lang="id-ID" sz="2800" dirty="0"/>
          </a:p>
          <a:p>
            <a:endParaRPr lang="id-ID" sz="2800" dirty="0"/>
          </a:p>
          <a:p>
            <a:endParaRPr lang="id-ID" sz="2800" dirty="0"/>
          </a:p>
        </p:txBody>
      </p:sp>
      <p:sp>
        <p:nvSpPr>
          <p:cNvPr id="8" name="Title 1"/>
          <p:cNvSpPr txBox="1"/>
          <p:nvPr/>
        </p:nvSpPr>
        <p:spPr>
          <a:xfrm>
            <a:off x="213771" y="3184636"/>
            <a:ext cx="8346894" cy="1513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000" b="1" dirty="0" smtClean="0">
                <a:solidFill>
                  <a:srgbClr val="009696"/>
                </a:solidFill>
              </a:rPr>
              <a:t>Logical Operators</a:t>
            </a:r>
            <a:endParaRPr lang="id-ID" sz="4000" b="1" dirty="0">
              <a:solidFill>
                <a:srgbClr val="009696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292601" y="189186"/>
            <a:ext cx="8346894" cy="15450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400" b="1" dirty="0">
                <a:solidFill>
                  <a:srgbClr val="009696"/>
                </a:solidFill>
              </a:rPr>
              <a:t>Comparison </a:t>
            </a:r>
            <a:endParaRPr lang="id-ID" sz="4400" b="1" dirty="0" smtClean="0">
              <a:solidFill>
                <a:srgbClr val="009696"/>
              </a:solidFill>
            </a:endParaRPr>
          </a:p>
          <a:p>
            <a:pPr algn="r"/>
            <a:r>
              <a:rPr lang="id-ID" sz="4400" b="1" dirty="0" smtClean="0">
                <a:solidFill>
                  <a:srgbClr val="009696"/>
                </a:solidFill>
              </a:rPr>
              <a:t>Operators</a:t>
            </a:r>
            <a:endParaRPr lang="id-ID" sz="44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844412" y="599061"/>
            <a:ext cx="8141934" cy="51875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s-ES" sz="4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s-ES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4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s-ES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 = 5;</a:t>
            </a:r>
            <a:endParaRPr lang="es-ES" sz="4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sz="4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s-ES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4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s-ES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s-ES" sz="4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'5'; </a:t>
            </a:r>
            <a:endParaRPr lang="es-ES" sz="4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es-ES" sz="40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s-ES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es-ES" sz="4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s-ES" sz="4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s-ES" sz="4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y</a:t>
            </a:r>
            <a:r>
              <a:rPr lang="es-ES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s-ES" sz="4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es-ES" sz="4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s-ES" sz="4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===</a:t>
            </a:r>
            <a:r>
              <a:rPr lang="es-ES" sz="4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y</a:t>
            </a:r>
            <a:r>
              <a:rPr lang="es-ES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s-ES" sz="4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es-ES" sz="4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s-ES" sz="4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s-ES" sz="4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y</a:t>
            </a:r>
            <a:r>
              <a:rPr lang="es-ES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s-ES" sz="4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es-ES" sz="4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s-ES" sz="4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&gt;=</a:t>
            </a:r>
            <a:r>
              <a:rPr lang="es-ES" sz="4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y</a:t>
            </a:r>
            <a:r>
              <a:rPr lang="es-ES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s-ES" sz="4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es-ES" sz="4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s-ES" sz="4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s-ES" sz="4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y</a:t>
            </a:r>
            <a:r>
              <a:rPr lang="es-ES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s-ES" sz="4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es-ES" sz="4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s-ES" sz="4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&lt;=</a:t>
            </a:r>
            <a:r>
              <a:rPr lang="es-ES" sz="4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y</a:t>
            </a:r>
            <a:r>
              <a:rPr lang="es-ES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s-ES" sz="4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15766" y="378330"/>
            <a:ext cx="8346894" cy="18445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5400" b="1" dirty="0">
                <a:solidFill>
                  <a:srgbClr val="009696"/>
                </a:solidFill>
              </a:rPr>
              <a:t>Logical </a:t>
            </a:r>
            <a:endParaRPr lang="id-ID" sz="5400" b="1" dirty="0" smtClean="0">
              <a:solidFill>
                <a:srgbClr val="009696"/>
              </a:solidFill>
            </a:endParaRPr>
          </a:p>
          <a:p>
            <a:pPr algn="r"/>
            <a:r>
              <a:rPr lang="id-ID" sz="5400" b="1" dirty="0" smtClean="0">
                <a:solidFill>
                  <a:srgbClr val="009696"/>
                </a:solidFill>
              </a:rPr>
              <a:t>Operators</a:t>
            </a:r>
            <a:endParaRPr lang="id-ID" sz="54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567559" y="394095"/>
            <a:ext cx="8481845" cy="54706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s-ES" sz="4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s-ES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4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s-ES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 = 5;</a:t>
            </a:r>
            <a:endParaRPr lang="es-ES" sz="4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sz="4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s-ES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4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s-ES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 = '5';</a:t>
            </a:r>
            <a:endParaRPr lang="es-ES" sz="4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sz="4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s-ES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4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s-ES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 = 6;</a:t>
            </a:r>
            <a:endParaRPr lang="es-ES" sz="4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es-ES" sz="40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s-ES" sz="4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es-ES" sz="40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x===y </a:t>
            </a:r>
            <a:r>
              <a:rPr lang="es-ES" sz="4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&amp;&amp;</a:t>
            </a:r>
            <a:r>
              <a:rPr lang="es-ES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40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y&lt;z</a:t>
            </a:r>
            <a:r>
              <a:rPr lang="es-ES" sz="4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s-ES" sz="4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sz="4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es-ES" sz="40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x===y </a:t>
            </a:r>
            <a:r>
              <a:rPr lang="es-ES" sz="4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||</a:t>
            </a:r>
            <a:r>
              <a:rPr lang="es-ES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40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y&lt;z</a:t>
            </a:r>
            <a:r>
              <a:rPr lang="es-ES" sz="4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id-ID" sz="4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console.log</a:t>
            </a:r>
            <a:r>
              <a:rPr lang="es-ES" sz="4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d-ID" sz="4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id-ID" sz="4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ES" sz="40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s-ES" sz="4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===y </a:t>
            </a:r>
            <a:r>
              <a:rPr lang="id-ID" sz="4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||</a:t>
            </a:r>
            <a:r>
              <a:rPr lang="es-ES" sz="4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40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y&lt;z</a:t>
            </a:r>
            <a:r>
              <a:rPr lang="id-ID" sz="4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s-ES" sz="4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s-ES" sz="4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292601" y="189185"/>
            <a:ext cx="8346894" cy="1150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4000" b="1" dirty="0">
                <a:solidFill>
                  <a:srgbClr val="009696"/>
                </a:solidFill>
              </a:rPr>
              <a:t>Conditional Statements</a:t>
            </a:r>
            <a:endParaRPr lang="en-US" sz="4000" b="1" dirty="0">
              <a:solidFill>
                <a:srgbClr val="009696"/>
              </a:solidFill>
            </a:endParaRPr>
          </a:p>
        </p:txBody>
      </p:sp>
      <p:sp>
        <p:nvSpPr>
          <p:cNvPr id="3" name="Title 1"/>
          <p:cNvSpPr txBox="1"/>
          <p:nvPr/>
        </p:nvSpPr>
        <p:spPr>
          <a:xfrm>
            <a:off x="53340" y="1278274"/>
            <a:ext cx="9143999" cy="13847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rgbClr val="009696"/>
                </a:solidFill>
              </a:rPr>
              <a:t>What ?</a:t>
            </a:r>
            <a:endParaRPr lang="en-US" sz="3200" b="1" dirty="0" smtClean="0">
              <a:solidFill>
                <a:srgbClr val="009696"/>
              </a:solidFill>
            </a:endParaRPr>
          </a:p>
          <a:p>
            <a:pPr algn="ctr"/>
            <a:r>
              <a:rPr lang="en-US" sz="2000" dirty="0">
                <a:cs typeface="Consolas" panose="020B0609020204030204" pitchFamily="49" charset="0"/>
                <a:sym typeface="+mn-ea"/>
              </a:rPr>
              <a:t>Javascript feature that help deal with all the posibilities.</a:t>
            </a:r>
            <a:endParaRPr lang="en-US" sz="2000" dirty="0">
              <a:cs typeface="Consolas" panose="020B0609020204030204" pitchFamily="49" charset="0"/>
              <a:sym typeface="+mn-ea"/>
            </a:endParaRPr>
          </a:p>
        </p:txBody>
      </p:sp>
      <p:sp>
        <p:nvSpPr>
          <p:cNvPr id="7" name="Title 1"/>
          <p:cNvSpPr txBox="1"/>
          <p:nvPr/>
        </p:nvSpPr>
        <p:spPr>
          <a:xfrm>
            <a:off x="53340" y="2743219"/>
            <a:ext cx="9143999" cy="13847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rgbClr val="009696"/>
                </a:solidFill>
              </a:rPr>
              <a:t>Why ?</a:t>
            </a:r>
            <a:endParaRPr lang="en-US" sz="3200" b="1" dirty="0" smtClean="0">
              <a:solidFill>
                <a:srgbClr val="009696"/>
              </a:solidFill>
            </a:endParaRPr>
          </a:p>
          <a:p>
            <a:pPr algn="ctr"/>
            <a:r>
              <a:rPr lang="en-US" sz="2000" dirty="0">
                <a:cs typeface="Consolas" panose="020B0609020204030204" pitchFamily="49" charset="0"/>
                <a:sym typeface="+mn-ea"/>
              </a:rPr>
              <a:t>Because there are many possibilities in programming.</a:t>
            </a:r>
            <a:endParaRPr lang="en-US" sz="3200" b="1" dirty="0">
              <a:solidFill>
                <a:srgbClr val="009696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819810" y="1182402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292601" y="189185"/>
            <a:ext cx="8346894" cy="1150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000" b="1" dirty="0">
                <a:solidFill>
                  <a:srgbClr val="009696"/>
                </a:solidFill>
              </a:rPr>
              <a:t>i</a:t>
            </a:r>
            <a:r>
              <a:rPr lang="id-ID" sz="4000" b="1" dirty="0" smtClean="0">
                <a:solidFill>
                  <a:srgbClr val="009696"/>
                </a:solidFill>
              </a:rPr>
              <a:t>f, </a:t>
            </a:r>
            <a:r>
              <a:rPr lang="en-US" sz="4000" b="1" dirty="0" smtClean="0">
                <a:solidFill>
                  <a:srgbClr val="009696"/>
                </a:solidFill>
              </a:rPr>
              <a:t>else</a:t>
            </a:r>
            <a:r>
              <a:rPr lang="id-ID" sz="4000" b="1" dirty="0" smtClean="0">
                <a:solidFill>
                  <a:srgbClr val="009696"/>
                </a:solidFill>
              </a:rPr>
              <a:t> </a:t>
            </a:r>
            <a:r>
              <a:rPr lang="en-US" sz="4000" b="1" dirty="0" smtClean="0">
                <a:solidFill>
                  <a:srgbClr val="009696"/>
                </a:solidFill>
              </a:rPr>
              <a:t>if</a:t>
            </a:r>
            <a:r>
              <a:rPr lang="id-ID" sz="4000" b="1" dirty="0" smtClean="0">
                <a:solidFill>
                  <a:srgbClr val="009696"/>
                </a:solidFill>
              </a:rPr>
              <a:t> &amp; </a:t>
            </a:r>
            <a:r>
              <a:rPr lang="en-US" sz="4000" b="1" dirty="0" smtClean="0">
                <a:solidFill>
                  <a:srgbClr val="009696"/>
                </a:solidFill>
              </a:rPr>
              <a:t>else</a:t>
            </a:r>
            <a:r>
              <a:rPr lang="id-ID" sz="4000" b="1" dirty="0" smtClean="0">
                <a:solidFill>
                  <a:srgbClr val="009696"/>
                </a:solidFill>
              </a:rPr>
              <a:t> </a:t>
            </a:r>
            <a:endParaRPr lang="id-ID" sz="40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513325" y="514970"/>
            <a:ext cx="8646447" cy="59961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4400" b="1" dirty="0"/>
              <a:t>if (</a:t>
            </a:r>
            <a:r>
              <a:rPr lang="en-US" sz="4400" b="1" i="1" dirty="0">
                <a:solidFill>
                  <a:srgbClr val="FF0000"/>
                </a:solidFill>
              </a:rPr>
              <a:t>condition</a:t>
            </a:r>
            <a:r>
              <a:rPr lang="en-US" sz="4400" b="1" dirty="0"/>
              <a:t>) </a:t>
            </a:r>
            <a:r>
              <a:rPr lang="en-US" sz="4400" b="1" dirty="0" smtClean="0"/>
              <a:t>{</a:t>
            </a:r>
            <a:r>
              <a:rPr lang="id-ID" sz="4400" b="1" i="1" dirty="0" smtClean="0">
                <a:solidFill>
                  <a:srgbClr val="FF0000"/>
                </a:solidFill>
              </a:rPr>
              <a:t>program;</a:t>
            </a:r>
            <a:r>
              <a:rPr lang="en-US" sz="4400" b="1" dirty="0" smtClean="0"/>
              <a:t>} </a:t>
            </a:r>
            <a:endParaRPr lang="id-ID" sz="4400" b="1" dirty="0" smtClean="0"/>
          </a:p>
          <a:p>
            <a:endParaRPr lang="id-ID" sz="4400" b="1" dirty="0"/>
          </a:p>
          <a:p>
            <a:r>
              <a:rPr lang="id-ID" sz="4400" dirty="0" smtClean="0"/>
              <a:t>e</a:t>
            </a:r>
            <a:r>
              <a:rPr lang="en-US" sz="4400" b="1" dirty="0" err="1" smtClean="0"/>
              <a:t>lse</a:t>
            </a:r>
            <a:r>
              <a:rPr lang="id-ID" sz="4400" b="1" dirty="0" smtClean="0"/>
              <a:t> </a:t>
            </a:r>
            <a:r>
              <a:rPr lang="en-US" sz="4400" b="1" dirty="0" smtClean="0"/>
              <a:t>if </a:t>
            </a:r>
            <a:r>
              <a:rPr lang="en-US" sz="4400" b="1" dirty="0"/>
              <a:t>(</a:t>
            </a:r>
            <a:r>
              <a:rPr lang="en-US" sz="4400" b="1" i="1" dirty="0">
                <a:solidFill>
                  <a:srgbClr val="FF0000"/>
                </a:solidFill>
              </a:rPr>
              <a:t>condition</a:t>
            </a:r>
            <a:r>
              <a:rPr lang="en-US" sz="4400" b="1" dirty="0"/>
              <a:t>) {</a:t>
            </a:r>
            <a:r>
              <a:rPr lang="id-ID" sz="4400" b="1" i="1" dirty="0">
                <a:solidFill>
                  <a:srgbClr val="FF0000"/>
                </a:solidFill>
              </a:rPr>
              <a:t>program;</a:t>
            </a:r>
            <a:r>
              <a:rPr lang="en-US" sz="4400" b="1" dirty="0"/>
              <a:t>} </a:t>
            </a:r>
            <a:endParaRPr lang="id-ID" sz="4400" b="1" dirty="0" smtClean="0"/>
          </a:p>
          <a:p>
            <a:r>
              <a:rPr lang="en-US" sz="4400" b="1" dirty="0" smtClean="0"/>
              <a:t> </a:t>
            </a:r>
            <a:endParaRPr lang="id-ID" sz="4400" b="1" dirty="0" smtClean="0"/>
          </a:p>
          <a:p>
            <a:r>
              <a:rPr lang="id-ID" sz="4400" b="1" dirty="0" smtClean="0"/>
              <a:t>e</a:t>
            </a:r>
            <a:r>
              <a:rPr lang="en-US" sz="4400" b="1" dirty="0" err="1" smtClean="0"/>
              <a:t>lse</a:t>
            </a:r>
            <a:r>
              <a:rPr lang="id-ID" sz="4400" b="1" dirty="0" smtClean="0"/>
              <a:t> </a:t>
            </a:r>
            <a:r>
              <a:rPr lang="en-US" sz="4400" b="1" dirty="0"/>
              <a:t>{</a:t>
            </a:r>
            <a:r>
              <a:rPr lang="id-ID" sz="4400" b="1" i="1" dirty="0">
                <a:solidFill>
                  <a:srgbClr val="FF0000"/>
                </a:solidFill>
              </a:rPr>
              <a:t>program;</a:t>
            </a:r>
            <a:r>
              <a:rPr lang="en-US" sz="4400" b="1" dirty="0"/>
              <a:t>} </a:t>
            </a:r>
            <a:endParaRPr lang="en-US" sz="4400" b="1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292601" y="189185"/>
            <a:ext cx="8346894" cy="1150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000" b="1" dirty="0">
                <a:solidFill>
                  <a:srgbClr val="009696"/>
                </a:solidFill>
              </a:rPr>
              <a:t>i</a:t>
            </a:r>
            <a:r>
              <a:rPr lang="id-ID" sz="4000" b="1" dirty="0" smtClean="0">
                <a:solidFill>
                  <a:srgbClr val="009696"/>
                </a:solidFill>
              </a:rPr>
              <a:t>f, </a:t>
            </a:r>
            <a:r>
              <a:rPr lang="en-US" sz="4000" b="1" dirty="0" smtClean="0">
                <a:solidFill>
                  <a:srgbClr val="009696"/>
                </a:solidFill>
              </a:rPr>
              <a:t>else</a:t>
            </a:r>
            <a:r>
              <a:rPr lang="id-ID" sz="4000" b="1" dirty="0" smtClean="0">
                <a:solidFill>
                  <a:srgbClr val="009696"/>
                </a:solidFill>
              </a:rPr>
              <a:t> </a:t>
            </a:r>
            <a:r>
              <a:rPr lang="en-US" sz="4000" b="1" dirty="0" smtClean="0">
                <a:solidFill>
                  <a:srgbClr val="009696"/>
                </a:solidFill>
              </a:rPr>
              <a:t>if</a:t>
            </a:r>
            <a:r>
              <a:rPr lang="id-ID" sz="4000" b="1" dirty="0" smtClean="0">
                <a:solidFill>
                  <a:srgbClr val="009696"/>
                </a:solidFill>
              </a:rPr>
              <a:t> &amp; </a:t>
            </a:r>
            <a:r>
              <a:rPr lang="en-US" sz="4000" b="1" dirty="0" smtClean="0">
                <a:solidFill>
                  <a:srgbClr val="009696"/>
                </a:solidFill>
              </a:rPr>
              <a:t>else</a:t>
            </a:r>
            <a:r>
              <a:rPr lang="id-ID" sz="4000" b="1" dirty="0" smtClean="0">
                <a:solidFill>
                  <a:srgbClr val="009696"/>
                </a:solidFill>
              </a:rPr>
              <a:t> </a:t>
            </a:r>
            <a:endParaRPr lang="id-ID" sz="40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749815" y="532262"/>
            <a:ext cx="8646447" cy="59777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id-ID" sz="30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nilai</a:t>
            </a:r>
            <a:r>
              <a:rPr lang="id-ID" sz="3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id-ID" sz="3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92; </a:t>
            </a:r>
            <a:endParaRPr lang="id-ID" sz="3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id-ID" sz="30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d-ID" sz="3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id-ID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sz="3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d-ID" sz="30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nilai </a:t>
            </a:r>
            <a:r>
              <a:rPr lang="id-ID" sz="3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id-ID" sz="30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80</a:t>
            </a:r>
            <a:r>
              <a:rPr lang="id-ID" sz="3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id-ID" sz="3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id-ID" sz="30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console.log</a:t>
            </a:r>
            <a:r>
              <a:rPr lang="id-ID" sz="3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d-ID" sz="3000" i="1" dirty="0">
                <a:latin typeface="Consolas" panose="020B0609020204030204" pitchFamily="49" charset="0"/>
                <a:cs typeface="Consolas" panose="020B0609020204030204" pitchFamily="49" charset="0"/>
              </a:rPr>
              <a:t>'Excellent</a:t>
            </a:r>
            <a:r>
              <a:rPr lang="id-ID" sz="30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!'</a:t>
            </a:r>
            <a:r>
              <a:rPr lang="id-ID" sz="3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id-ID" sz="3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br>
              <a:rPr lang="id-ID" sz="30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d-ID" sz="3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if </a:t>
            </a:r>
            <a:r>
              <a:rPr lang="id-ID" sz="3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d-ID" sz="30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nilai </a:t>
            </a:r>
            <a:r>
              <a:rPr lang="id-ID" sz="3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&gt;= </a:t>
            </a:r>
            <a:r>
              <a:rPr lang="id-ID" sz="30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60 </a:t>
            </a:r>
            <a:r>
              <a:rPr lang="id-ID" sz="3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&amp;&amp; </a:t>
            </a:r>
            <a:r>
              <a:rPr lang="id-ID" sz="30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nilai </a:t>
            </a:r>
            <a:r>
              <a:rPr lang="id-ID" sz="3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&lt;= </a:t>
            </a:r>
            <a:r>
              <a:rPr lang="id-ID" sz="30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80</a:t>
            </a:r>
            <a:r>
              <a:rPr lang="id-ID" sz="3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  <a:endParaRPr lang="id-ID" sz="30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console.log</a:t>
            </a:r>
            <a:r>
              <a:rPr lang="id-ID" sz="3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d-ID" sz="3000" i="1" dirty="0">
                <a:latin typeface="Consolas" panose="020B0609020204030204" pitchFamily="49" charset="0"/>
                <a:cs typeface="Consolas" panose="020B0609020204030204" pitchFamily="49" charset="0"/>
              </a:rPr>
              <a:t>'Good </a:t>
            </a:r>
            <a:r>
              <a:rPr lang="id-ID" sz="30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job!'</a:t>
            </a:r>
            <a:r>
              <a:rPr lang="id-ID" sz="3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id-ID" sz="3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id-ID" sz="30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d-ID" sz="3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id-ID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sz="3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id-ID" sz="30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console.log</a:t>
            </a:r>
            <a:r>
              <a:rPr lang="id-ID" sz="3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d-ID" sz="3000" i="1" dirty="0">
                <a:latin typeface="Consolas" panose="020B0609020204030204" pitchFamily="49" charset="0"/>
                <a:cs typeface="Consolas" panose="020B0609020204030204" pitchFamily="49" charset="0"/>
              </a:rPr>
              <a:t>'Don</a:t>
            </a:r>
            <a:r>
              <a:rPr lang="id-ID" sz="30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\’t give up!'</a:t>
            </a:r>
            <a:r>
              <a:rPr lang="id-ID" sz="3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id-ID" sz="3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id-ID" sz="30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3086</Words>
  <Application>WPS Presentation</Application>
  <PresentationFormat>On-screen Show (4:3)</PresentationFormat>
  <Paragraphs>188</Paragraphs>
  <Slides>20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6" baseType="lpstr">
      <vt:lpstr>Arial</vt:lpstr>
      <vt:lpstr>SimSun</vt:lpstr>
      <vt:lpstr>Wingdings</vt:lpstr>
      <vt:lpstr>Gotham Medium</vt:lpstr>
      <vt:lpstr>Gotham ExtraLight</vt:lpstr>
      <vt:lpstr>Gotham Bold</vt:lpstr>
      <vt:lpstr>Segoe Print</vt:lpstr>
      <vt:lpstr>Gotham</vt:lpstr>
      <vt:lpstr>Roboto</vt:lpstr>
      <vt:lpstr>Consolas</vt:lpstr>
      <vt:lpstr>Microsoft YaHei</vt:lpstr>
      <vt:lpstr>Arial Unicode MS</vt:lpstr>
      <vt:lpstr>Calibri</vt:lpstr>
      <vt:lpstr>Yu Gothic UI Semibold</vt:lpstr>
      <vt:lpstr>Verdana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Lintang</dc:creator>
  <cp:lastModifiedBy>rochafi</cp:lastModifiedBy>
  <cp:revision>626</cp:revision>
  <dcterms:created xsi:type="dcterms:W3CDTF">2015-11-07T11:59:00Z</dcterms:created>
  <dcterms:modified xsi:type="dcterms:W3CDTF">2020-01-05T03:31:00Z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1033-11.2.0.9107</vt:lpwstr>
  </property>
</Properties>
</file>