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299" r:id="rId3"/>
    <p:sldId id="448" r:id="rId5"/>
    <p:sldId id="409" r:id="rId6"/>
    <p:sldId id="410" r:id="rId7"/>
    <p:sldId id="411" r:id="rId8"/>
    <p:sldId id="412" r:id="rId9"/>
    <p:sldId id="413" r:id="rId10"/>
    <p:sldId id="433" r:id="rId11"/>
    <p:sldId id="434" r:id="rId12"/>
    <p:sldId id="435" r:id="rId13"/>
    <p:sldId id="436" r:id="rId14"/>
    <p:sldId id="414" r:id="rId15"/>
    <p:sldId id="415" r:id="rId16"/>
    <p:sldId id="416" r:id="rId17"/>
    <p:sldId id="417" r:id="rId18"/>
    <p:sldId id="418" r:id="rId19"/>
    <p:sldId id="428" r:id="rId20"/>
    <p:sldId id="429" r:id="rId21"/>
    <p:sldId id="431" r:id="rId22"/>
    <p:sldId id="432" r:id="rId23"/>
    <p:sldId id="430" r:id="rId24"/>
    <p:sldId id="437" r:id="rId2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0231" autoAdjust="0"/>
  </p:normalViewPr>
  <p:slideViewPr>
    <p:cSldViewPr snapToGrid="0">
      <p:cViewPr>
        <p:scale>
          <a:sx n="50" d="100"/>
          <a:sy n="50" d="100"/>
        </p:scale>
        <p:origin x="-990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Programming Fundamental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7395" y="1940771"/>
            <a:ext cx="7444095" cy="2456982"/>
            <a:chOff x="927395" y="1767351"/>
            <a:chExt cx="7444095" cy="2456982"/>
          </a:xfrm>
        </p:grpSpPr>
        <p:sp>
          <p:nvSpPr>
            <p:cNvPr id="4" name="Title 1"/>
            <p:cNvSpPr txBox="1"/>
            <p:nvPr/>
          </p:nvSpPr>
          <p:spPr>
            <a:xfrm>
              <a:off x="2191408" y="1767351"/>
              <a:ext cx="6180082" cy="24569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600" b="1" u="none" kern="1200" spc="-300" baseline="0">
                  <a:solidFill>
                    <a:schemeClr val="bg1"/>
                  </a:solidFill>
                  <a:latin typeface="Gotham Bold" panose="02000803030000020004" pitchFamily="2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id-ID" sz="9600" dirty="0" smtClean="0"/>
                <a:t>Exploring</a:t>
              </a:r>
              <a:endParaRPr lang="id-ID" sz="9600" dirty="0" smtClean="0"/>
            </a:p>
            <a:p>
              <a:pPr algn="ctr"/>
              <a:r>
                <a:rPr lang="id-ID" sz="3200" i="1" dirty="0" smtClean="0"/>
                <a:t>#5   </a:t>
              </a:r>
              <a:r>
                <a:rPr lang="id-ID" sz="3200" b="0" dirty="0" smtClean="0">
                  <a:latin typeface="Gotham" panose="02000604030000020004" pitchFamily="50" charset="0"/>
                </a:rPr>
                <a:t>Looping</a:t>
              </a:r>
              <a:endParaRPr lang="en-US" sz="3200" i="1" dirty="0"/>
            </a:p>
          </p:txBody>
        </p:sp>
        <p:pic>
          <p:nvPicPr>
            <p:cNvPr id="7" name="Picture 6" descr="D:\Purwadhika\Lintang Course PPT\0 pikt\php\icon.javascript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395" y="2363835"/>
              <a:ext cx="1264013" cy="1264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6969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/>
          <p:nvPr/>
        </p:nvSpPr>
        <p:spPr>
          <a:xfrm>
            <a:off x="0" y="-57495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 #14</a:t>
            </a:r>
            <a:endParaRPr lang="id-ID" sz="4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9" t="19828" r="29722" b="16810"/>
          <a:stretch>
            <a:fillRect/>
          </a:stretch>
        </p:blipFill>
        <p:spPr bwMode="auto">
          <a:xfrm>
            <a:off x="408842" y="1295844"/>
            <a:ext cx="8351709" cy="5041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5391807" y="31560"/>
            <a:ext cx="3563006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Solved!</a:t>
            </a:r>
            <a:endParaRPr lang="id-ID" sz="48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308364" y="268014"/>
            <a:ext cx="8583385" cy="2380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b="1" dirty="0"/>
              <a:t>var </a:t>
            </a:r>
            <a:r>
              <a:rPr lang="id-ID" sz="3200" b="1" dirty="0">
                <a:solidFill>
                  <a:srgbClr val="009696"/>
                </a:solidFill>
              </a:rPr>
              <a:t>y</a:t>
            </a:r>
            <a:r>
              <a:rPr lang="id-ID" sz="3200" b="1" dirty="0"/>
              <a:t> = </a:t>
            </a:r>
            <a:r>
              <a:rPr lang="id-ID" sz="3200" b="1" dirty="0">
                <a:solidFill>
                  <a:srgbClr val="009696"/>
                </a:solidFill>
              </a:rPr>
              <a:t>' Nomor urut '</a:t>
            </a:r>
            <a:r>
              <a:rPr lang="id-ID" sz="3200" b="1" dirty="0"/>
              <a:t>; </a:t>
            </a:r>
            <a:endParaRPr lang="id-ID" sz="3200" b="1" dirty="0"/>
          </a:p>
          <a:p>
            <a:r>
              <a:rPr lang="id-ID" sz="3200" b="1" dirty="0">
                <a:solidFill>
                  <a:srgbClr val="FF0000"/>
                </a:solidFill>
              </a:rPr>
              <a:t>for(</a:t>
            </a:r>
            <a:r>
              <a:rPr lang="id-ID" sz="3200" b="1" dirty="0">
                <a:solidFill>
                  <a:srgbClr val="009696"/>
                </a:solidFill>
              </a:rPr>
              <a:t>let x=1; x&lt;=20; x+=2</a:t>
            </a:r>
            <a:r>
              <a:rPr lang="id-ID" sz="3200" b="1" dirty="0">
                <a:solidFill>
                  <a:srgbClr val="FF0000"/>
                </a:solidFill>
              </a:rPr>
              <a:t>){</a:t>
            </a:r>
            <a:endParaRPr lang="id-ID" sz="3200" b="1" dirty="0">
              <a:solidFill>
                <a:srgbClr val="FF0000"/>
              </a:solidFill>
            </a:endParaRPr>
          </a:p>
          <a:p>
            <a:r>
              <a:rPr lang="id-ID" sz="3200" b="1" dirty="0"/>
              <a:t>    console.log(</a:t>
            </a:r>
            <a:r>
              <a:rPr lang="id-ID" sz="3200" b="1" dirty="0">
                <a:solidFill>
                  <a:srgbClr val="009696"/>
                </a:solidFill>
              </a:rPr>
              <a:t>y + x</a:t>
            </a:r>
            <a:r>
              <a:rPr lang="id-ID" sz="3200" b="1" dirty="0"/>
              <a:t>);</a:t>
            </a:r>
            <a:endParaRPr lang="id-ID" sz="3200" b="1" dirty="0"/>
          </a:p>
          <a:p>
            <a:r>
              <a:rPr lang="id-ID" sz="3200" b="1" dirty="0">
                <a:solidFill>
                  <a:srgbClr val="FF0000"/>
                </a:solidFill>
              </a:rPr>
              <a:t>}</a:t>
            </a:r>
            <a:endParaRPr lang="id-ID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9" t="19828" r="37894" b="26859"/>
          <a:stretch>
            <a:fillRect/>
          </a:stretch>
        </p:blipFill>
        <p:spPr bwMode="auto">
          <a:xfrm>
            <a:off x="995235" y="2144111"/>
            <a:ext cx="8369482" cy="4934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50711" y="31560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800" b="1" dirty="0">
                <a:solidFill>
                  <a:srgbClr val="009696"/>
                </a:solidFill>
              </a:rPr>
              <a:t>for </a:t>
            </a:r>
            <a:r>
              <a:rPr lang="id-ID" sz="4800" b="1" dirty="0" smtClean="0">
                <a:solidFill>
                  <a:srgbClr val="009696"/>
                </a:solidFill>
              </a:rPr>
              <a:t>Loop Drawing</a:t>
            </a:r>
            <a:endParaRPr lang="id-ID" sz="48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702516" y="969624"/>
            <a:ext cx="8583385" cy="2877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b="1" dirty="0"/>
              <a:t>let </a:t>
            </a:r>
            <a:r>
              <a:rPr lang="en-US" b="1" dirty="0">
                <a:solidFill>
                  <a:srgbClr val="009696"/>
                </a:solidFill>
              </a:rPr>
              <a:t>z</a:t>
            </a:r>
            <a:r>
              <a:rPr lang="en-US" b="1" dirty="0" smtClean="0"/>
              <a:t>=</a:t>
            </a:r>
            <a:r>
              <a:rPr lang="en-US" b="1" dirty="0" smtClean="0">
                <a:solidFill>
                  <a:srgbClr val="009696"/>
                </a:solidFill>
              </a:rPr>
              <a:t>''</a:t>
            </a:r>
            <a:r>
              <a:rPr lang="en-US" b="1" dirty="0" smtClean="0"/>
              <a:t>;</a:t>
            </a:r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for (</a:t>
            </a:r>
            <a:r>
              <a:rPr lang="en-US" b="1" dirty="0">
                <a:solidFill>
                  <a:srgbClr val="009696"/>
                </a:solidFill>
              </a:rPr>
              <a:t>let i=0;i&lt;5;i++</a:t>
            </a:r>
            <a:r>
              <a:rPr lang="en-US" b="1" dirty="0">
                <a:solidFill>
                  <a:srgbClr val="FF0000"/>
                </a:solidFill>
              </a:rPr>
              <a:t>){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rgbClr val="009696"/>
                </a:solidFill>
              </a:rPr>
              <a:t>z</a:t>
            </a:r>
            <a:r>
              <a:rPr lang="en-US" b="1" dirty="0"/>
              <a:t> += </a:t>
            </a:r>
            <a:r>
              <a:rPr lang="en-US" b="1" dirty="0">
                <a:solidFill>
                  <a:srgbClr val="009696"/>
                </a:solidFill>
              </a:rPr>
              <a:t>' * '</a:t>
            </a:r>
            <a:endParaRPr lang="en-US" b="1" dirty="0">
              <a:solidFill>
                <a:srgbClr val="009696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}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/>
              <a:t>console.log(</a:t>
            </a:r>
            <a:r>
              <a:rPr lang="en-US" b="1" dirty="0">
                <a:solidFill>
                  <a:srgbClr val="009696"/>
                </a:solidFill>
              </a:rPr>
              <a:t>z</a:t>
            </a:r>
            <a:r>
              <a:rPr lang="en-US" b="1" dirty="0"/>
              <a:t>)</a:t>
            </a:r>
            <a:endParaRPr lang="en-US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3" t="22414" r="41960" b="52223"/>
          <a:stretch>
            <a:fillRect/>
          </a:stretch>
        </p:blipFill>
        <p:spPr bwMode="auto">
          <a:xfrm>
            <a:off x="-1" y="3988676"/>
            <a:ext cx="9118903" cy="2869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50711" y="31560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800" b="1" dirty="0">
                <a:solidFill>
                  <a:srgbClr val="009696"/>
                </a:solidFill>
              </a:rPr>
              <a:t>for </a:t>
            </a:r>
            <a:r>
              <a:rPr lang="id-ID" sz="4800" b="1" dirty="0" smtClean="0">
                <a:solidFill>
                  <a:srgbClr val="009696"/>
                </a:solidFill>
              </a:rPr>
              <a:t>Loop Drawing</a:t>
            </a:r>
            <a:endParaRPr lang="id-ID" sz="48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76389" y="244392"/>
            <a:ext cx="8583385" cy="331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b="1" dirty="0"/>
              <a:t>let </a:t>
            </a:r>
            <a:r>
              <a:rPr lang="id-ID" sz="3200" b="1" dirty="0">
                <a:solidFill>
                  <a:srgbClr val="009696"/>
                </a:solidFill>
              </a:rPr>
              <a:t>z</a:t>
            </a:r>
            <a:r>
              <a:rPr lang="id-ID" sz="3200" b="1" dirty="0" smtClean="0"/>
              <a:t>='';</a:t>
            </a:r>
            <a:br>
              <a:rPr lang="id-ID" sz="3200" b="1" dirty="0"/>
            </a:br>
            <a:r>
              <a:rPr lang="id-ID" sz="3200" b="1" dirty="0">
                <a:solidFill>
                  <a:srgbClr val="FF0000"/>
                </a:solidFill>
              </a:rPr>
              <a:t>for (</a:t>
            </a:r>
            <a:r>
              <a:rPr lang="id-ID" sz="3200" b="1" dirty="0">
                <a:solidFill>
                  <a:srgbClr val="009696"/>
                </a:solidFill>
              </a:rPr>
              <a:t>let i=0;i&lt;5;i++</a:t>
            </a:r>
            <a:r>
              <a:rPr lang="id-ID" sz="3200" b="1" dirty="0">
                <a:solidFill>
                  <a:srgbClr val="FF0000"/>
                </a:solidFill>
              </a:rPr>
              <a:t>){</a:t>
            </a:r>
            <a:endParaRPr lang="id-ID" sz="3200" b="1" dirty="0">
              <a:solidFill>
                <a:srgbClr val="FF0000"/>
              </a:solidFill>
            </a:endParaRPr>
          </a:p>
          <a:p>
            <a:r>
              <a:rPr lang="id-ID" sz="3200" b="1" dirty="0" smtClean="0"/>
              <a:t>	</a:t>
            </a:r>
            <a:r>
              <a:rPr lang="id-ID" sz="3200" b="1" dirty="0" smtClean="0">
                <a:solidFill>
                  <a:srgbClr val="009696"/>
                </a:solidFill>
              </a:rPr>
              <a:t>z </a:t>
            </a:r>
            <a:r>
              <a:rPr lang="id-ID" sz="3200" b="1" dirty="0">
                <a:solidFill>
                  <a:srgbClr val="009696"/>
                </a:solidFill>
              </a:rPr>
              <a:t>+= ' * ' + '\n'</a:t>
            </a:r>
            <a:endParaRPr lang="id-ID" sz="3200" b="1" dirty="0">
              <a:solidFill>
                <a:srgbClr val="009696"/>
              </a:solidFill>
            </a:endParaRPr>
          </a:p>
          <a:p>
            <a:r>
              <a:rPr lang="id-ID" sz="3200" b="1" dirty="0" smtClean="0">
                <a:solidFill>
                  <a:srgbClr val="FF0000"/>
                </a:solidFill>
              </a:rPr>
              <a:t>}</a:t>
            </a:r>
            <a:br>
              <a:rPr lang="id-ID" sz="3200" b="1" dirty="0"/>
            </a:br>
            <a:r>
              <a:rPr lang="id-ID" sz="3200" b="1" dirty="0"/>
              <a:t>console.log(</a:t>
            </a:r>
            <a:r>
              <a:rPr lang="id-ID" sz="3200" b="1" dirty="0">
                <a:solidFill>
                  <a:srgbClr val="009696"/>
                </a:solidFill>
              </a:rPr>
              <a:t>z</a:t>
            </a:r>
            <a:r>
              <a:rPr lang="id-ID" sz="3200" b="1" dirty="0"/>
              <a:t>)</a:t>
            </a:r>
            <a:endParaRPr lang="id-ID" sz="32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3" t="22629" r="32249" b="38685"/>
          <a:stretch>
            <a:fillRect/>
          </a:stretch>
        </p:blipFill>
        <p:spPr bwMode="auto">
          <a:xfrm>
            <a:off x="150710" y="3216166"/>
            <a:ext cx="9214007" cy="3641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59604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/>
          <p:nvPr/>
        </p:nvSpPr>
        <p:spPr>
          <a:xfrm>
            <a:off x="0" y="-57495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 #15</a:t>
            </a:r>
            <a:endParaRPr lang="id-ID" sz="48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0" t="22521" r="42366" b="34375"/>
          <a:stretch>
            <a:fillRect/>
          </a:stretch>
        </p:blipFill>
        <p:spPr bwMode="auto">
          <a:xfrm>
            <a:off x="376261" y="1090892"/>
            <a:ext cx="8416872" cy="4537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450264" y="-126100"/>
            <a:ext cx="8110411" cy="16553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400" b="1" dirty="0">
                <a:solidFill>
                  <a:srgbClr val="009696"/>
                </a:solidFill>
              </a:rPr>
              <a:t>for </a:t>
            </a:r>
            <a:r>
              <a:rPr lang="id-ID" sz="4400" b="1" dirty="0" smtClean="0">
                <a:solidFill>
                  <a:srgbClr val="009696"/>
                </a:solidFill>
              </a:rPr>
              <a:t>Loop Drawing</a:t>
            </a:r>
            <a:endParaRPr lang="id-ID" sz="4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749807" y="1308538"/>
            <a:ext cx="8583385" cy="51080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4000" b="1" dirty="0"/>
              <a:t>let </a:t>
            </a:r>
            <a:r>
              <a:rPr lang="id-ID" sz="4000" b="1" dirty="0">
                <a:solidFill>
                  <a:srgbClr val="009696"/>
                </a:solidFill>
              </a:rPr>
              <a:t>z</a:t>
            </a:r>
            <a:r>
              <a:rPr lang="id-ID" sz="4000" b="1" dirty="0" smtClean="0"/>
              <a:t>='';</a:t>
            </a:r>
            <a:endParaRPr lang="id-ID" sz="4000" b="1" dirty="0"/>
          </a:p>
          <a:p>
            <a:r>
              <a:rPr lang="id-ID" sz="4000" b="1" dirty="0">
                <a:solidFill>
                  <a:srgbClr val="FF0000"/>
                </a:solidFill>
              </a:rPr>
              <a:t>for (</a:t>
            </a:r>
            <a:r>
              <a:rPr lang="id-ID" sz="4000" b="1" dirty="0">
                <a:solidFill>
                  <a:srgbClr val="009696"/>
                </a:solidFill>
              </a:rPr>
              <a:t>let i=0</a:t>
            </a:r>
            <a:r>
              <a:rPr lang="id-ID" sz="4000" b="1" dirty="0" smtClean="0">
                <a:solidFill>
                  <a:srgbClr val="009696"/>
                </a:solidFill>
              </a:rPr>
              <a:t>; i&lt;5; i</a:t>
            </a:r>
            <a:r>
              <a:rPr lang="id-ID" sz="4000" b="1" dirty="0">
                <a:solidFill>
                  <a:srgbClr val="009696"/>
                </a:solidFill>
              </a:rPr>
              <a:t>++</a:t>
            </a:r>
            <a:r>
              <a:rPr lang="id-ID" sz="4000" b="1" dirty="0">
                <a:solidFill>
                  <a:srgbClr val="FF0000"/>
                </a:solidFill>
              </a:rPr>
              <a:t>){</a:t>
            </a:r>
            <a:endParaRPr lang="id-ID" sz="4000" b="1" dirty="0">
              <a:solidFill>
                <a:srgbClr val="FF0000"/>
              </a:solidFill>
            </a:endParaRPr>
          </a:p>
          <a:p>
            <a:r>
              <a:rPr lang="id-ID" sz="4000" b="1" dirty="0"/>
              <a:t>	</a:t>
            </a:r>
            <a:r>
              <a:rPr lang="id-ID" sz="4000" b="1" dirty="0">
                <a:solidFill>
                  <a:srgbClr val="FF0000"/>
                </a:solidFill>
              </a:rPr>
              <a:t>for (</a:t>
            </a:r>
            <a:r>
              <a:rPr lang="id-ID" sz="4000" b="1" dirty="0">
                <a:solidFill>
                  <a:srgbClr val="009696"/>
                </a:solidFill>
              </a:rPr>
              <a:t>let </a:t>
            </a:r>
            <a:r>
              <a:rPr lang="id-ID" sz="4000" b="1" dirty="0" smtClean="0">
                <a:solidFill>
                  <a:srgbClr val="009696"/>
                </a:solidFill>
              </a:rPr>
              <a:t>j=0; j&lt;5 ;</a:t>
            </a:r>
            <a:r>
              <a:rPr lang="id-ID" sz="4000" b="1" dirty="0">
                <a:solidFill>
                  <a:srgbClr val="009696"/>
                </a:solidFill>
              </a:rPr>
              <a:t>j++</a:t>
            </a:r>
            <a:r>
              <a:rPr lang="id-ID" sz="4000" b="1" dirty="0">
                <a:solidFill>
                  <a:srgbClr val="FF0000"/>
                </a:solidFill>
              </a:rPr>
              <a:t>){</a:t>
            </a:r>
            <a:endParaRPr lang="id-ID" sz="4000" b="1" dirty="0">
              <a:solidFill>
                <a:srgbClr val="FF0000"/>
              </a:solidFill>
            </a:endParaRPr>
          </a:p>
          <a:p>
            <a:r>
              <a:rPr lang="id-ID" sz="4000" b="1" dirty="0"/>
              <a:t>            </a:t>
            </a:r>
            <a:r>
              <a:rPr lang="id-ID" sz="4000" b="1" dirty="0">
                <a:solidFill>
                  <a:srgbClr val="009696"/>
                </a:solidFill>
              </a:rPr>
              <a:t>z += ' * '</a:t>
            </a:r>
            <a:endParaRPr lang="id-ID" sz="4000" b="1" dirty="0">
              <a:solidFill>
                <a:srgbClr val="009696"/>
              </a:solidFill>
            </a:endParaRPr>
          </a:p>
          <a:p>
            <a:r>
              <a:rPr lang="id-ID" sz="4000" b="1" dirty="0"/>
              <a:t>        </a:t>
            </a:r>
            <a:r>
              <a:rPr lang="id-ID" sz="4000" b="1" dirty="0">
                <a:solidFill>
                  <a:srgbClr val="FF0000"/>
                </a:solidFill>
              </a:rPr>
              <a:t>}</a:t>
            </a:r>
            <a:endParaRPr lang="id-ID" sz="4000" b="1" dirty="0">
              <a:solidFill>
                <a:srgbClr val="FF0000"/>
              </a:solidFill>
            </a:endParaRPr>
          </a:p>
          <a:p>
            <a:r>
              <a:rPr lang="id-ID" sz="4000" b="1" dirty="0"/>
              <a:t>        </a:t>
            </a:r>
            <a:r>
              <a:rPr lang="id-ID" sz="4000" b="1" dirty="0">
                <a:solidFill>
                  <a:srgbClr val="009696"/>
                </a:solidFill>
              </a:rPr>
              <a:t>z += '\n'</a:t>
            </a:r>
            <a:endParaRPr lang="id-ID" sz="4000" b="1" dirty="0">
              <a:solidFill>
                <a:srgbClr val="009696"/>
              </a:solidFill>
            </a:endParaRPr>
          </a:p>
          <a:p>
            <a:r>
              <a:rPr lang="id-ID" sz="4000" b="1" dirty="0"/>
              <a:t>    </a:t>
            </a:r>
            <a:r>
              <a:rPr lang="id-ID" sz="4000" b="1" dirty="0">
                <a:solidFill>
                  <a:srgbClr val="FF0000"/>
                </a:solidFill>
              </a:rPr>
              <a:t>}</a:t>
            </a:r>
            <a:endParaRPr lang="id-ID" sz="4000" b="1" dirty="0">
              <a:solidFill>
                <a:srgbClr val="FF0000"/>
              </a:solidFill>
            </a:endParaRPr>
          </a:p>
          <a:p>
            <a:r>
              <a:rPr lang="id-ID" sz="4000" b="1" dirty="0"/>
              <a:t>    </a:t>
            </a:r>
            <a:endParaRPr lang="id-ID" sz="4000" b="1" dirty="0"/>
          </a:p>
          <a:p>
            <a:r>
              <a:rPr lang="id-ID" sz="4000" b="1" dirty="0"/>
              <a:t>console.log(</a:t>
            </a:r>
            <a:r>
              <a:rPr lang="id-ID" sz="4000" b="1" dirty="0">
                <a:solidFill>
                  <a:srgbClr val="009696"/>
                </a:solidFill>
              </a:rPr>
              <a:t>z</a:t>
            </a:r>
            <a:r>
              <a:rPr lang="id-ID" sz="4000" b="1" dirty="0"/>
              <a:t>)</a:t>
            </a:r>
            <a:endParaRPr lang="en-US" sz="4000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7"/>
            <a:ext cx="9249237" cy="58816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/>
          <p:nvPr/>
        </p:nvSpPr>
        <p:spPr>
          <a:xfrm>
            <a:off x="0" y="-57495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 #16</a:t>
            </a:r>
            <a:endParaRPr lang="id-ID" sz="48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1" t="22413" r="47534" b="37285"/>
          <a:stretch>
            <a:fillRect/>
          </a:stretch>
        </p:blipFill>
        <p:spPr bwMode="auto">
          <a:xfrm>
            <a:off x="471672" y="1090892"/>
            <a:ext cx="8226050" cy="4675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5928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/>
          <p:nvPr/>
        </p:nvSpPr>
        <p:spPr>
          <a:xfrm>
            <a:off x="0" y="-57495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 #17</a:t>
            </a:r>
            <a:endParaRPr lang="id-ID" sz="48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3" t="22198" r="46322" b="33836"/>
          <a:stretch>
            <a:fillRect/>
          </a:stretch>
        </p:blipFill>
        <p:spPr bwMode="auto">
          <a:xfrm>
            <a:off x="717329" y="1090892"/>
            <a:ext cx="7709339" cy="4652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5976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/>
          <p:nvPr/>
        </p:nvSpPr>
        <p:spPr>
          <a:xfrm>
            <a:off x="0" y="-57495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 #18</a:t>
            </a:r>
            <a:endParaRPr lang="id-ID" sz="48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3" t="22198" r="32872" b="19827"/>
          <a:stretch>
            <a:fillRect/>
          </a:stretch>
        </p:blipFill>
        <p:spPr bwMode="auto">
          <a:xfrm>
            <a:off x="624757" y="996296"/>
            <a:ext cx="7894484" cy="472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5976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/>
          <p:nvPr/>
        </p:nvSpPr>
        <p:spPr>
          <a:xfrm>
            <a:off x="0" y="-183623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 #19</a:t>
            </a:r>
            <a:endParaRPr lang="id-ID" sz="4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6" t="19396" r="29722" b="21767"/>
          <a:stretch>
            <a:fillRect/>
          </a:stretch>
        </p:blipFill>
        <p:spPr bwMode="auto">
          <a:xfrm>
            <a:off x="331074" y="980533"/>
            <a:ext cx="8551014" cy="4773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292601" y="189185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9696"/>
                </a:solidFill>
              </a:rPr>
              <a:t>Looping Statements</a:t>
            </a:r>
            <a:endParaRPr lang="en-US" sz="4000" b="1" dirty="0">
              <a:solidFill>
                <a:srgbClr val="009696"/>
              </a:solidFill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0" y="1251604"/>
            <a:ext cx="9143999" cy="1384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009696"/>
                </a:solidFill>
              </a:rPr>
              <a:t>What ?</a:t>
            </a:r>
            <a:endParaRPr lang="en-US" sz="3200" b="1" dirty="0" smtClean="0">
              <a:solidFill>
                <a:srgbClr val="009696"/>
              </a:solidFill>
            </a:endParaRPr>
          </a:p>
          <a:p>
            <a:pPr algn="ctr"/>
            <a:r>
              <a:rPr lang="en-US" sz="2000" dirty="0">
                <a:cs typeface="Consolas" panose="020B0609020204030204" pitchFamily="49" charset="0"/>
                <a:sym typeface="+mn-ea"/>
              </a:rPr>
              <a:t>Javascript feature that help deal with repeat same / identical work .</a:t>
            </a:r>
            <a:endParaRPr lang="en-US" sz="2000" dirty="0">
              <a:cs typeface="Consolas" panose="020B0609020204030204" pitchFamily="49" charset="0"/>
              <a:sym typeface="+mn-ea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53340" y="2743219"/>
            <a:ext cx="9143999" cy="1384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009696"/>
                </a:solidFill>
              </a:rPr>
              <a:t>Why ?</a:t>
            </a:r>
            <a:endParaRPr lang="en-US" sz="3200" b="1" dirty="0" smtClean="0">
              <a:solidFill>
                <a:srgbClr val="009696"/>
              </a:solidFill>
            </a:endParaRPr>
          </a:p>
          <a:p>
            <a:pPr algn="ctr"/>
            <a:r>
              <a:rPr lang="en-US" sz="2000" dirty="0">
                <a:cs typeface="Consolas" panose="020B0609020204030204" pitchFamily="49" charset="0"/>
                <a:sym typeface="+mn-ea"/>
              </a:rPr>
              <a:t>We don't want to type too much code.</a:t>
            </a:r>
            <a:endParaRPr lang="en-US" sz="3200" b="1" dirty="0">
              <a:solidFill>
                <a:srgbClr val="009696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5976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/>
          <p:nvPr/>
        </p:nvSpPr>
        <p:spPr>
          <a:xfrm>
            <a:off x="0" y="-57495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 #20</a:t>
            </a:r>
            <a:endParaRPr lang="id-ID" sz="48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7" t="19828" r="27662" b="21982"/>
          <a:stretch>
            <a:fillRect/>
          </a:stretch>
        </p:blipFill>
        <p:spPr bwMode="auto">
          <a:xfrm>
            <a:off x="191080" y="961697"/>
            <a:ext cx="8787233" cy="4698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5976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/>
          <p:nvPr/>
        </p:nvSpPr>
        <p:spPr>
          <a:xfrm>
            <a:off x="0" y="-57495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 #21</a:t>
            </a:r>
            <a:endParaRPr lang="id-ID" sz="4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6" t="19612" r="39052" b="22414"/>
          <a:stretch>
            <a:fillRect/>
          </a:stretch>
        </p:blipFill>
        <p:spPr bwMode="auto">
          <a:xfrm>
            <a:off x="945930" y="1043594"/>
            <a:ext cx="7252138" cy="473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7395" y="1940771"/>
            <a:ext cx="7444095" cy="2456982"/>
            <a:chOff x="927395" y="1767351"/>
            <a:chExt cx="7444095" cy="2456982"/>
          </a:xfrm>
        </p:grpSpPr>
        <p:sp>
          <p:nvSpPr>
            <p:cNvPr id="4" name="Title 1"/>
            <p:cNvSpPr txBox="1"/>
            <p:nvPr/>
          </p:nvSpPr>
          <p:spPr>
            <a:xfrm>
              <a:off x="2191408" y="1767351"/>
              <a:ext cx="6180082" cy="24569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600" b="1" u="none" kern="1200" spc="-300" baseline="0">
                  <a:solidFill>
                    <a:schemeClr val="bg1"/>
                  </a:solidFill>
                  <a:latin typeface="Gotham Bold" panose="02000803030000020004" pitchFamily="2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id-ID" sz="9600" dirty="0" smtClean="0"/>
                <a:t>Exploring</a:t>
              </a:r>
              <a:endParaRPr lang="id-ID" sz="9600" dirty="0" smtClean="0"/>
            </a:p>
            <a:p>
              <a:pPr algn="ctr"/>
              <a:r>
                <a:rPr lang="id-ID" sz="3200" i="1" dirty="0" smtClean="0"/>
                <a:t>#5   </a:t>
              </a:r>
              <a:r>
                <a:rPr lang="id-ID" sz="3200" b="0" dirty="0" smtClean="0">
                  <a:latin typeface="Gotham" panose="02000604030000020004" pitchFamily="50" charset="0"/>
                </a:rPr>
                <a:t>Looping</a:t>
              </a:r>
              <a:endParaRPr lang="en-US" sz="3200" i="1" dirty="0"/>
            </a:p>
          </p:txBody>
        </p:sp>
        <p:pic>
          <p:nvPicPr>
            <p:cNvPr id="7" name="Picture 6" descr="D:\Purwadhika\Lintang Course PPT\0 pikt\php\icon.javascript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395" y="2363835"/>
              <a:ext cx="1264013" cy="1264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3988677" y="63054"/>
            <a:ext cx="4698120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 smtClean="0">
                <a:solidFill>
                  <a:srgbClr val="009696"/>
                </a:solidFill>
              </a:rPr>
              <a:t>While Loop</a:t>
            </a:r>
            <a:endParaRPr lang="id-ID" sz="5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749815" y="409900"/>
            <a:ext cx="8646447" cy="62904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4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48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angka</a:t>
            </a:r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= 1</a:t>
            </a:r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4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</a:t>
            </a:r>
            <a:r>
              <a:rPr lang="id-ID" sz="48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angka </a:t>
            </a:r>
            <a:r>
              <a:rPr lang="en-US" sz="48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n-US" sz="48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4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en-US" sz="48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48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angka</a:t>
            </a:r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4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sz="48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angka</a:t>
            </a:r>
            <a:r>
              <a:rPr lang="en-US" sz="48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4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48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2979683" y="63054"/>
            <a:ext cx="570711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 smtClean="0">
                <a:solidFill>
                  <a:srgbClr val="009696"/>
                </a:solidFill>
              </a:rPr>
              <a:t>Do While Loop</a:t>
            </a:r>
            <a:endParaRPr lang="id-ID" sz="5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749815" y="409900"/>
            <a:ext cx="8646447" cy="62904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4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48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angka</a:t>
            </a:r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= 1</a:t>
            </a:r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4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4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-US" sz="4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48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id-ID" sz="48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angka</a:t>
            </a:r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4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sz="48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angka</a:t>
            </a:r>
            <a:r>
              <a:rPr lang="en-US" sz="48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4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id-ID" sz="4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</a:t>
            </a:r>
            <a:r>
              <a:rPr lang="id-ID" sz="48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angka </a:t>
            </a:r>
            <a:r>
              <a:rPr lang="en-US" sz="48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n-US" sz="48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4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  <a:endParaRPr lang="en-US" sz="4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3862553" y="236487"/>
            <a:ext cx="4698120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 smtClean="0">
                <a:solidFill>
                  <a:srgbClr val="009696"/>
                </a:solidFill>
              </a:rPr>
              <a:t>For Loop</a:t>
            </a:r>
            <a:endParaRPr lang="id-ID" sz="5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662153" y="236474"/>
            <a:ext cx="8860238" cy="62904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5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id-ID" sz="5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id-ID" sz="5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sz="5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id-ID" sz="5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d-ID" sz="5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id-ID" sz="5000" b="1" dirty="0" smtClean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x=1</a:t>
            </a:r>
            <a:r>
              <a:rPr lang="id-ID" sz="5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x&lt;=10; x++</a:t>
            </a:r>
            <a:r>
              <a:rPr lang="id-ID" sz="5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id-ID" sz="50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5000" b="1" dirty="0">
                <a:latin typeface="Consolas" panose="020B0609020204030204" pitchFamily="49" charset="0"/>
                <a:cs typeface="Consolas" panose="020B0609020204030204" pitchFamily="49" charset="0"/>
              </a:rPr>
              <a:t>    console.log(</a:t>
            </a:r>
            <a:r>
              <a:rPr lang="id-ID" sz="5000" b="1" dirty="0">
                <a:solidFill>
                  <a:srgbClr val="0096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id-ID" sz="5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id-ID" sz="5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sz="5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d-ID" sz="50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6969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/>
          <p:nvPr/>
        </p:nvSpPr>
        <p:spPr>
          <a:xfrm>
            <a:off x="0" y="-57495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</a:t>
            </a:r>
            <a:endParaRPr lang="id-ID" sz="48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9" t="28240" r="24634" b="7535"/>
          <a:stretch>
            <a:fillRect/>
          </a:stretch>
        </p:blipFill>
        <p:spPr bwMode="auto">
          <a:xfrm>
            <a:off x="141889" y="1024208"/>
            <a:ext cx="8860475" cy="5455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5391807" y="31560"/>
            <a:ext cx="3563006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Solved!</a:t>
            </a:r>
            <a:endParaRPr lang="id-ID" sz="48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308364" y="268014"/>
            <a:ext cx="8583385" cy="2380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/>
              <a:t>var </a:t>
            </a:r>
            <a:r>
              <a:rPr lang="id-ID" sz="3200" b="1" dirty="0" smtClean="0">
                <a:solidFill>
                  <a:srgbClr val="009696"/>
                </a:solidFill>
              </a:rPr>
              <a:t>y = </a:t>
            </a:r>
            <a:r>
              <a:rPr lang="en-US" sz="3200" dirty="0" smtClean="0"/>
              <a:t>'</a:t>
            </a:r>
            <a:r>
              <a:rPr lang="id-ID" sz="3200" b="1" dirty="0" smtClean="0">
                <a:solidFill>
                  <a:srgbClr val="009696"/>
                </a:solidFill>
              </a:rPr>
              <a:t>Nomor </a:t>
            </a:r>
            <a:r>
              <a:rPr lang="id-ID" sz="3200" b="1" dirty="0" smtClean="0">
                <a:solidFill>
                  <a:srgbClr val="009696"/>
                </a:solidFill>
              </a:rPr>
              <a:t>urut </a:t>
            </a:r>
            <a:r>
              <a:rPr lang="en-US" sz="3200" b="1" smtClean="0">
                <a:solidFill>
                  <a:srgbClr val="009696"/>
                </a:solidFill>
              </a:rPr>
              <a:t> </a:t>
            </a:r>
            <a:r>
              <a:rPr lang="en-US" sz="3200" smtClean="0"/>
              <a:t>'</a:t>
            </a:r>
            <a:r>
              <a:rPr lang="id-ID" sz="3200" dirty="0" smtClean="0"/>
              <a:t>;</a:t>
            </a:r>
            <a:br>
              <a:rPr lang="id-ID" sz="3200" dirty="0"/>
            </a:br>
            <a:r>
              <a:rPr lang="id-ID" sz="3200" b="1" dirty="0" smtClean="0">
                <a:solidFill>
                  <a:srgbClr val="FF0000"/>
                </a:solidFill>
              </a:rPr>
              <a:t>for(</a:t>
            </a:r>
            <a:r>
              <a:rPr lang="id-ID" sz="3200" dirty="0" smtClean="0"/>
              <a:t>let</a:t>
            </a:r>
            <a:r>
              <a:rPr lang="id-ID" sz="3200" b="1" dirty="0" smtClean="0">
                <a:solidFill>
                  <a:srgbClr val="FF0000"/>
                </a:solidFill>
              </a:rPr>
              <a:t> </a:t>
            </a:r>
            <a:r>
              <a:rPr lang="id-ID" sz="3200" b="1" dirty="0" smtClean="0">
                <a:solidFill>
                  <a:srgbClr val="009696"/>
                </a:solidFill>
              </a:rPr>
              <a:t>x=1</a:t>
            </a:r>
            <a:r>
              <a:rPr lang="id-ID" sz="3200" b="1" dirty="0">
                <a:solidFill>
                  <a:srgbClr val="009696"/>
                </a:solidFill>
              </a:rPr>
              <a:t>; x&lt;=10; x++</a:t>
            </a:r>
            <a:r>
              <a:rPr lang="id-ID" sz="3200" b="1" dirty="0">
                <a:solidFill>
                  <a:srgbClr val="FF0000"/>
                </a:solidFill>
              </a:rPr>
              <a:t>){</a:t>
            </a:r>
            <a:endParaRPr lang="id-ID" sz="3200" b="1" dirty="0">
              <a:solidFill>
                <a:srgbClr val="FF0000"/>
              </a:solidFill>
            </a:endParaRPr>
          </a:p>
          <a:p>
            <a:r>
              <a:rPr lang="id-ID" sz="3200" dirty="0"/>
              <a:t>    </a:t>
            </a:r>
            <a:r>
              <a:rPr lang="id-ID" sz="3200" dirty="0" smtClean="0"/>
              <a:t>console.log(</a:t>
            </a:r>
            <a:r>
              <a:rPr lang="id-ID" sz="3200" b="1" dirty="0" smtClean="0">
                <a:solidFill>
                  <a:srgbClr val="009696"/>
                </a:solidFill>
              </a:rPr>
              <a:t>y </a:t>
            </a:r>
            <a:r>
              <a:rPr lang="id-ID" sz="3200" b="1" dirty="0">
                <a:solidFill>
                  <a:srgbClr val="009696"/>
                </a:solidFill>
              </a:rPr>
              <a:t>+ x</a:t>
            </a:r>
            <a:r>
              <a:rPr lang="id-ID" sz="3200" dirty="0"/>
              <a:t>);</a:t>
            </a:r>
            <a:endParaRPr lang="id-ID" sz="3200" dirty="0"/>
          </a:p>
          <a:p>
            <a:r>
              <a:rPr lang="id-ID" sz="3200" b="1" dirty="0">
                <a:solidFill>
                  <a:srgbClr val="FF0000"/>
                </a:solidFill>
              </a:rPr>
              <a:t>}</a:t>
            </a:r>
            <a:endParaRPr lang="id-ID" sz="3200" b="1" dirty="0">
              <a:solidFill>
                <a:srgbClr val="FF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9" t="28240" r="24634" b="7535"/>
          <a:stretch>
            <a:fillRect/>
          </a:stretch>
        </p:blipFill>
        <p:spPr bwMode="auto">
          <a:xfrm>
            <a:off x="1297392" y="2191408"/>
            <a:ext cx="9422904" cy="5801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6969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/>
          <p:nvPr/>
        </p:nvSpPr>
        <p:spPr>
          <a:xfrm>
            <a:off x="0" y="-57495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 #13</a:t>
            </a:r>
            <a:endParaRPr lang="id-ID" sz="4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6" t="19936" r="33317" b="17026"/>
          <a:stretch>
            <a:fillRect/>
          </a:stretch>
        </p:blipFill>
        <p:spPr bwMode="auto">
          <a:xfrm>
            <a:off x="403093" y="1090892"/>
            <a:ext cx="8363207" cy="5325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5391807" y="31560"/>
            <a:ext cx="3563006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Solved!</a:t>
            </a:r>
            <a:endParaRPr lang="id-ID" sz="48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308364" y="268014"/>
            <a:ext cx="8583385" cy="2380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b="1" dirty="0"/>
              <a:t>var </a:t>
            </a:r>
            <a:r>
              <a:rPr lang="id-ID" sz="3200" b="1" dirty="0">
                <a:solidFill>
                  <a:srgbClr val="009696"/>
                </a:solidFill>
              </a:rPr>
              <a:t>y</a:t>
            </a:r>
            <a:r>
              <a:rPr lang="id-ID" sz="3200" b="1" dirty="0"/>
              <a:t> = </a:t>
            </a:r>
            <a:r>
              <a:rPr lang="id-ID" sz="3200" b="1" dirty="0">
                <a:solidFill>
                  <a:srgbClr val="009696"/>
                </a:solidFill>
              </a:rPr>
              <a:t>' Nomor urut '</a:t>
            </a:r>
            <a:r>
              <a:rPr lang="id-ID" sz="3200" b="1" dirty="0"/>
              <a:t>; </a:t>
            </a:r>
            <a:endParaRPr lang="id-ID" sz="3200" b="1" dirty="0"/>
          </a:p>
          <a:p>
            <a:r>
              <a:rPr lang="id-ID" sz="3200" b="1" dirty="0">
                <a:solidFill>
                  <a:srgbClr val="FF0000"/>
                </a:solidFill>
              </a:rPr>
              <a:t>for(</a:t>
            </a:r>
            <a:r>
              <a:rPr lang="id-ID" sz="3200" b="1" dirty="0">
                <a:solidFill>
                  <a:srgbClr val="009696"/>
                </a:solidFill>
              </a:rPr>
              <a:t>let </a:t>
            </a:r>
            <a:r>
              <a:rPr lang="id-ID" sz="3200" b="1" dirty="0" smtClean="0">
                <a:solidFill>
                  <a:srgbClr val="009696"/>
                </a:solidFill>
              </a:rPr>
              <a:t>x=0; </a:t>
            </a:r>
            <a:r>
              <a:rPr lang="id-ID" sz="3200" b="1" dirty="0">
                <a:solidFill>
                  <a:srgbClr val="009696"/>
                </a:solidFill>
              </a:rPr>
              <a:t>x&lt;=20; x+=2</a:t>
            </a:r>
            <a:r>
              <a:rPr lang="id-ID" sz="3200" b="1" dirty="0">
                <a:solidFill>
                  <a:srgbClr val="FF0000"/>
                </a:solidFill>
              </a:rPr>
              <a:t>){</a:t>
            </a:r>
            <a:endParaRPr lang="id-ID" sz="3200" b="1" dirty="0">
              <a:solidFill>
                <a:srgbClr val="FF0000"/>
              </a:solidFill>
            </a:endParaRPr>
          </a:p>
          <a:p>
            <a:r>
              <a:rPr lang="id-ID" sz="3200" b="1" dirty="0"/>
              <a:t>    console.log(</a:t>
            </a:r>
            <a:r>
              <a:rPr lang="id-ID" sz="3200" b="1" dirty="0">
                <a:solidFill>
                  <a:srgbClr val="009696"/>
                </a:solidFill>
              </a:rPr>
              <a:t>y + x</a:t>
            </a:r>
            <a:r>
              <a:rPr lang="id-ID" sz="3200" b="1" dirty="0"/>
              <a:t>);</a:t>
            </a:r>
            <a:endParaRPr lang="id-ID" sz="3200" b="1" dirty="0"/>
          </a:p>
          <a:p>
            <a:r>
              <a:rPr lang="id-ID" sz="3200" b="1" dirty="0">
                <a:solidFill>
                  <a:srgbClr val="FF0000"/>
                </a:solidFill>
              </a:rPr>
              <a:t>}</a:t>
            </a:r>
            <a:endParaRPr lang="id-ID" sz="3200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6" t="19936" r="20271" b="17026"/>
          <a:stretch>
            <a:fillRect/>
          </a:stretch>
        </p:blipFill>
        <p:spPr bwMode="auto">
          <a:xfrm>
            <a:off x="1040523" y="2246585"/>
            <a:ext cx="9049407" cy="4668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1059</Words>
  <Application>WPS Presentation</Application>
  <PresentationFormat>On-screen Show (4:3)</PresentationFormat>
  <Paragraphs>105</Paragraphs>
  <Slides>22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Arial</vt:lpstr>
      <vt:lpstr>SimSun</vt:lpstr>
      <vt:lpstr>Wingdings</vt:lpstr>
      <vt:lpstr>Gotham Medium</vt:lpstr>
      <vt:lpstr>Gotham ExtraLight</vt:lpstr>
      <vt:lpstr>Gotham Bold</vt:lpstr>
      <vt:lpstr>Segoe Print</vt:lpstr>
      <vt:lpstr>Gotham</vt:lpstr>
      <vt:lpstr>Roboto</vt:lpstr>
      <vt:lpstr>Consolas</vt:lpstr>
      <vt:lpstr>Microsoft YaHei</vt:lpstr>
      <vt:lpstr>Arial Unicode MS</vt:lpstr>
      <vt:lpstr>Calibri</vt:lpstr>
      <vt:lpstr>Yu Gothic UI Semibold</vt:lpstr>
      <vt:lpstr>Verdana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rochafi</cp:lastModifiedBy>
  <cp:revision>627</cp:revision>
  <dcterms:created xsi:type="dcterms:W3CDTF">2015-11-07T11:59:00Z</dcterms:created>
  <dcterms:modified xsi:type="dcterms:W3CDTF">2020-01-05T03:31:03Z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1033-11.2.0.9107</vt:lpwstr>
  </property>
</Properties>
</file>