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99" r:id="rId3"/>
    <p:sldId id="491" r:id="rId5"/>
    <p:sldId id="444" r:id="rId6"/>
    <p:sldId id="470" r:id="rId7"/>
    <p:sldId id="428" r:id="rId8"/>
    <p:sldId id="432" r:id="rId9"/>
    <p:sldId id="430" r:id="rId10"/>
    <p:sldId id="429" r:id="rId11"/>
    <p:sldId id="431" r:id="rId12"/>
    <p:sldId id="434" r:id="rId13"/>
    <p:sldId id="435" r:id="rId14"/>
    <p:sldId id="438" r:id="rId15"/>
    <p:sldId id="433" r:id="rId16"/>
    <p:sldId id="436" r:id="rId17"/>
    <p:sldId id="437" r:id="rId18"/>
    <p:sldId id="427" r:id="rId19"/>
    <p:sldId id="439" r:id="rId20"/>
    <p:sldId id="440" r:id="rId21"/>
    <p:sldId id="441" r:id="rId22"/>
    <p:sldId id="442" r:id="rId23"/>
    <p:sldId id="443" r:id="rId24"/>
    <p:sldId id="453" r:id="rId25"/>
    <p:sldId id="457" r:id="rId26"/>
    <p:sldId id="465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>
        <p:scale>
          <a:sx n="66" d="100"/>
          <a:sy n="66" d="100"/>
        </p:scale>
        <p:origin x="-117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</a:t>
              </a:r>
              <a:r>
                <a:rPr lang="en-US" altLang="id-ID" sz="3200" i="1" dirty="0" smtClean="0">
                  <a:latin typeface="Gotham" panose="02000604030000020004" pitchFamily="50" charset="0"/>
                </a:rPr>
                <a:t>6</a:t>
              </a:r>
              <a:r>
                <a:rPr lang="id-ID" sz="3200" i="1" dirty="0" smtClean="0">
                  <a:latin typeface="Gotham" panose="02000604030000020004" pitchFamily="50" charset="0"/>
                </a:rPr>
                <a:t>  </a:t>
              </a:r>
              <a:r>
                <a:rPr lang="id-ID" sz="3200" b="0" dirty="0" smtClean="0">
                  <a:latin typeface="Gotham" panose="02000604030000020004" pitchFamily="50" charset="0"/>
                </a:rPr>
                <a:t>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shift &amp; unshift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166638"/>
            <a:ext cx="9364718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','Nanas</a:t>
            </a:r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','Apel'];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buah.shift();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buah.unshift(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'Lemon'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32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delete</a:t>
            </a:r>
            <a:r>
              <a:rPr lang="id-ID" sz="4800" b="1" dirty="0" smtClean="0">
                <a:solidFill>
                  <a:srgbClr val="009696"/>
                </a:solidFill>
              </a:rPr>
              <a:t> &amp; </a:t>
            </a:r>
            <a:r>
              <a:rPr lang="id-ID" sz="4800" b="1" dirty="0">
                <a:solidFill>
                  <a:srgbClr val="009696"/>
                </a:solidFill>
              </a:rPr>
              <a:t>splice</a:t>
            </a:r>
            <a:r>
              <a:rPr lang="id-ID" sz="4800" b="1" dirty="0" smtClean="0">
                <a:solidFill>
                  <a:srgbClr val="009696"/>
                </a:solidFill>
              </a:rPr>
              <a:t>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308419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buah.splice(2, 0, 'Lemon', 'Kiwi');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buah.splice(0, 1);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buah[0];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slice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639495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let buah =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'Banana', 'Orange', 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'Lemon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', 'Apple', 'Mango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buah2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buah.slice(1);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console.log(buah2)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buah4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buah.slice(1,4);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console.log(buah4)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18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Adding Array Elements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71833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'Jeruk','Nanas','Apel'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('Duku');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buah[buah.length] 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Pisang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buah[6] 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Mangga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  <a:endParaRPr lang="id-ID" sz="4400" b="1" dirty="0">
              <a:solidFill>
                <a:srgbClr val="009696"/>
              </a:solidFill>
            </a:endParaRP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2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59550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'Euis'];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nn-NO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nama4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nama2.concat(nama1)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console.log(nama3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console.log(nama4)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  <a:endParaRPr lang="id-ID" sz="4400" b="1" dirty="0">
              <a:solidFill>
                <a:srgbClr val="009696"/>
              </a:solidFill>
            </a:endParaRP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3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9017878" cy="528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['Faza','Gilang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nama1.concat(nama2,nama3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chemeClr val="bg1"/>
                </a:solidFill>
              </a:rPr>
              <a:t>Buatlah algoritma untuk mengurutkan elemen array berikut:</a:t>
            </a:r>
            <a:endParaRPr lang="id-ID" sz="60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5400" b="1" dirty="0">
                <a:solidFill>
                  <a:srgbClr val="FFFF00"/>
                </a:solidFill>
              </a:rPr>
              <a:t>x = [40, 100, 1, 5, 25, 10</a:t>
            </a:r>
            <a:r>
              <a:rPr lang="id-ID" sz="5400" b="1" dirty="0" smtClean="0">
                <a:solidFill>
                  <a:srgbClr val="FFFF00"/>
                </a:solidFill>
              </a:rPr>
              <a:t>]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Ascending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  <a:endParaRPr lang="id-ID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8007924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a-b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Descending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  <a:endParaRPr lang="id-ID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7871446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b</a:t>
            </a:r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-a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268014" y="1106657"/>
            <a:ext cx="8481848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algoritma untuk menentukan elemen tertinggi &amp; terendah,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dari array berikut: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800" b="1" dirty="0">
                <a:solidFill>
                  <a:srgbClr val="FFFF00"/>
                </a:solidFill>
              </a:rPr>
              <a:t>x = [40, 100, 1, 5, 25, 10]</a:t>
            </a:r>
            <a:endParaRPr lang="id-ID" sz="48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Array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0" y="143765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One container that can store many value 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0" y="273686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need simple code, and do more with many value.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#1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7"/>
            <a:ext cx="9017878" cy="444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= [40, 100, 1, 5, 25, 10]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x.sort(function(a,b){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a-b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x[x.length-1]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#2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662158" y="1277001"/>
            <a:ext cx="8671034" cy="5076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x = [40, 100, 1, 5, 25, 10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nilaiMin(a) 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Math.min.apply(null, a);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nilaiMax(a) 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Math.max.apply(null, a);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nilaiMin(x)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54249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'Andi',24,'PNS'],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',28,'Pengacara'],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'Caca',21,'Siswa'],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arrayKu[1][1]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arrayKu[2][2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8578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'Andi',24,'PNS'],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',28,'Pengacara'],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'Caca',21,'Siswa'],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].sort()</a:t>
            </a:r>
            <a:endParaRPr lang="id-ID" sz="3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arrayKu[1].reverse()</a:t>
            </a:r>
            <a:endParaRPr lang="id-ID" sz="35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</a:t>
            </a:r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#6   </a:t>
              </a:r>
              <a:r>
                <a:rPr lang="id-ID" sz="3200" b="0" dirty="0" smtClean="0">
                  <a:latin typeface="Gotham" panose="02000604030000020004" pitchFamily="50" charset="0"/>
                </a:rPr>
                <a:t>Function &amp; 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9460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559684"/>
            <a:ext cx="7831359" cy="2483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Arrays are container-like values that can hold other values. The values inside an array are called elements.</a:t>
            </a:r>
            <a:endParaRPr lang="id-ID" sz="32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pic>
        <p:nvPicPr>
          <p:cNvPr id="2050" name="Picture 2" descr="C:\Users\usr\Pictures\knowledge_development_bo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1" y="3547233"/>
            <a:ext cx="4981904" cy="3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Pictures\variable-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2817355"/>
            <a:ext cx="3978657" cy="1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67004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mobil1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mobil2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</a:t>
            </a:r>
            <a:endParaRPr lang="id-ID" sz="3200" b="1" i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82239" y="0"/>
            <a:ext cx="8346894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1435" y="512385"/>
            <a:ext cx="8844455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*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51238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25668" y="1166648"/>
            <a:ext cx="8481848" cy="513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buah, 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bPjg, i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3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Jeruk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'Nanas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'Apel']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buah.length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bPjg; i++) {</a:t>
            </a:r>
            <a:endParaRPr lang="id-ID" sz="3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  <a:endParaRPr lang="id-ID" sz="54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76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Array Properties </a:t>
            </a:r>
            <a:r>
              <a:rPr lang="id-ID" sz="4400" b="1" dirty="0" smtClean="0">
                <a:solidFill>
                  <a:srgbClr val="009696"/>
                </a:solidFill>
              </a:rPr>
              <a:t>&amp; Methods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&lt; length, sort, reverse &amp; indexOf &gt;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1945041"/>
            <a:ext cx="8288572" cy="436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['Alya','Xenia','Avanza']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.reverse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92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pop &amp; push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1442" y="1135112"/>
            <a:ext cx="8276889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','Nanas</a:t>
            </a:r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','Apel'];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buah.pop(); 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3552</Words>
  <Application>WPS Presentation</Application>
  <PresentationFormat>On-screen Show (4:3)</PresentationFormat>
  <Paragraphs>244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715</cp:revision>
  <dcterms:created xsi:type="dcterms:W3CDTF">2015-11-07T11:59:00Z</dcterms:created>
  <dcterms:modified xsi:type="dcterms:W3CDTF">2020-01-05T03:31:05Z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