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2"/>
  </p:handoutMasterIdLst>
  <p:sldIdLst>
    <p:sldId id="299" r:id="rId3"/>
    <p:sldId id="505" r:id="rId5"/>
    <p:sldId id="469" r:id="rId6"/>
    <p:sldId id="445" r:id="rId7"/>
    <p:sldId id="464" r:id="rId8"/>
    <p:sldId id="446" r:id="rId9"/>
    <p:sldId id="447" r:id="rId10"/>
    <p:sldId id="448" r:id="rId11"/>
    <p:sldId id="449" r:id="rId12"/>
    <p:sldId id="451" r:id="rId13"/>
    <p:sldId id="452" r:id="rId14"/>
    <p:sldId id="450" r:id="rId15"/>
    <p:sldId id="460" r:id="rId16"/>
    <p:sldId id="466" r:id="rId17"/>
    <p:sldId id="467" r:id="rId18"/>
    <p:sldId id="468" r:id="rId19"/>
    <p:sldId id="444" r:id="rId20"/>
    <p:sldId id="470" r:id="rId21"/>
    <p:sldId id="428" r:id="rId22"/>
    <p:sldId id="432" r:id="rId23"/>
    <p:sldId id="430" r:id="rId24"/>
    <p:sldId id="429" r:id="rId25"/>
    <p:sldId id="431" r:id="rId26"/>
    <p:sldId id="434" r:id="rId27"/>
    <p:sldId id="435" r:id="rId28"/>
    <p:sldId id="438" r:id="rId29"/>
    <p:sldId id="433" r:id="rId30"/>
    <p:sldId id="436" r:id="rId31"/>
    <p:sldId id="437" r:id="rId32"/>
    <p:sldId id="427" r:id="rId33"/>
    <p:sldId id="439" r:id="rId34"/>
    <p:sldId id="440" r:id="rId35"/>
    <p:sldId id="441" r:id="rId36"/>
    <p:sldId id="442" r:id="rId37"/>
    <p:sldId id="443" r:id="rId38"/>
    <p:sldId id="453" r:id="rId39"/>
    <p:sldId id="457" r:id="rId40"/>
    <p:sldId id="465" r:id="rId4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0231" autoAdjust="0"/>
  </p:normalViewPr>
  <p:slideViewPr>
    <p:cSldViewPr snapToGrid="0">
      <p:cViewPr>
        <p:scale>
          <a:sx n="66" d="100"/>
          <a:sy n="66" d="100"/>
        </p:scale>
        <p:origin x="-1170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3771004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800" b="1" i="0" cap="none" spc="0" normalizeH="0" baseline="0" dirty="0" smtClean="0">
                <a:latin typeface="Gotham Medium" panose="02000603030000020004" pitchFamily="2" charset="0"/>
              </a:rPr>
              <a:t>Programming Fundamental</a:t>
            </a:r>
            <a:endParaRPr lang="en-US" sz="1800" b="1" i="0" cap="none" spc="0" normalizeH="0" baseline="0" dirty="0">
              <a:latin typeface="Gotham Medium" panose="020006030300000200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27395" y="1941406"/>
            <a:ext cx="7444095" cy="2456982"/>
            <a:chOff x="927395" y="1767986"/>
            <a:chExt cx="7444095" cy="2456982"/>
          </a:xfrm>
        </p:grpSpPr>
        <p:sp>
          <p:nvSpPr>
            <p:cNvPr id="4" name="Title 1"/>
            <p:cNvSpPr txBox="1"/>
            <p:nvPr/>
          </p:nvSpPr>
          <p:spPr>
            <a:xfrm>
              <a:off x="2191408" y="1767986"/>
              <a:ext cx="6180082" cy="24569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600" b="1" u="none" kern="1200" spc="-300" baseline="0">
                  <a:solidFill>
                    <a:schemeClr val="bg1"/>
                  </a:solidFill>
                  <a:latin typeface="Gotham Bold" panose="02000803030000020004" pitchFamily="2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id-ID" sz="9600" dirty="0" smtClean="0"/>
                <a:t>Exploring</a:t>
              </a:r>
              <a:endParaRPr lang="id-ID" sz="9600" dirty="0" smtClean="0"/>
            </a:p>
            <a:p>
              <a:pPr algn="ctr"/>
              <a:r>
                <a:rPr lang="id-ID" sz="3200" i="1" dirty="0" smtClean="0">
                  <a:latin typeface="Gotham" panose="02000604030000020004" pitchFamily="50" charset="0"/>
                </a:rPr>
                <a:t>#</a:t>
              </a:r>
              <a:r>
                <a:rPr lang="en-US" altLang="id-ID" sz="3200" i="1" dirty="0" smtClean="0">
                  <a:latin typeface="Gotham" panose="02000604030000020004" pitchFamily="50" charset="0"/>
                </a:rPr>
                <a:t>5</a:t>
              </a:r>
              <a:r>
                <a:rPr lang="id-ID" sz="3200" i="1" dirty="0" smtClean="0">
                  <a:latin typeface="Gotham" panose="02000604030000020004" pitchFamily="50" charset="0"/>
                </a:rPr>
                <a:t>  </a:t>
              </a:r>
              <a:r>
                <a:rPr lang="id-ID" sz="3200" b="0" dirty="0" smtClean="0">
                  <a:latin typeface="Gotham" panose="02000604030000020004" pitchFamily="50" charset="0"/>
                </a:rPr>
                <a:t>Function</a:t>
              </a:r>
              <a:endParaRPr lang="en-US" sz="9600" b="0" dirty="0">
                <a:latin typeface="Gotham" panose="02000604030000020004" pitchFamily="50" charset="0"/>
              </a:endParaRPr>
            </a:p>
          </p:txBody>
        </p:sp>
        <p:pic>
          <p:nvPicPr>
            <p:cNvPr id="7" name="Picture 6" descr="D:\Purwadhika\Lintang Course PPT\0 pikt\php\icon.javascript.pn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395" y="2363835"/>
              <a:ext cx="1264013" cy="1264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3304632" y="15759"/>
            <a:ext cx="5486400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Return Function</a:t>
            </a:r>
            <a:endParaRPr lang="id-ID" sz="4800" b="1" dirty="0">
              <a:solidFill>
                <a:srgbClr val="00969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5533697"/>
            <a:ext cx="9249237" cy="1324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/>
          <p:nvPr/>
        </p:nvSpPr>
        <p:spPr>
          <a:xfrm>
            <a:off x="884928" y="1103586"/>
            <a:ext cx="8288572" cy="5305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id-ID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</a:t>
            </a:r>
            <a: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(x,y) {</a:t>
            </a:r>
            <a:endParaRPr lang="id-ID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d-ID" sz="4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</a:t>
            </a:r>
            <a:r>
              <a:rPr lang="id-ID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x + </a:t>
            </a:r>
            <a:r>
              <a:rPr lang="id-ID" sz="4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id-ID" sz="4000" b="1" dirty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d-ID" sz="4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total(4,5</a:t>
            </a:r>
            <a:r>
              <a:rPr lang="id-ID" sz="4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id-ID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4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4000" b="1" dirty="0" smtClean="0"/>
          </a:p>
          <a:p>
            <a:r>
              <a:rPr lang="id-ID" sz="2200" b="1" dirty="0" smtClean="0">
                <a:solidFill>
                  <a:srgbClr val="FF0000"/>
                </a:solidFill>
              </a:rPr>
              <a:t>/*</a:t>
            </a:r>
            <a:endParaRPr lang="id-ID" sz="2200" b="1" dirty="0">
              <a:solidFill>
                <a:srgbClr val="FF0000"/>
              </a:solidFill>
            </a:endParaRPr>
          </a:p>
          <a:p>
            <a:r>
              <a:rPr lang="id-ID" sz="2200" b="1" dirty="0" smtClean="0">
                <a:solidFill>
                  <a:srgbClr val="FF0000"/>
                </a:solidFill>
              </a:rPr>
              <a:t>- z adalah local variabel dalam func total, tidak dapat</a:t>
            </a:r>
            <a:endParaRPr lang="id-ID" sz="2200" b="1" dirty="0" smtClean="0">
              <a:solidFill>
                <a:srgbClr val="FF0000"/>
              </a:solidFill>
            </a:endParaRPr>
          </a:p>
          <a:p>
            <a:r>
              <a:rPr lang="id-ID" sz="2200" b="1" dirty="0" smtClean="0">
                <a:solidFill>
                  <a:srgbClr val="FF0000"/>
                </a:solidFill>
              </a:rPr>
              <a:t>dipanggil di luar func tsb.</a:t>
            </a:r>
            <a:endParaRPr lang="id-ID" sz="2200" b="1" dirty="0" smtClean="0">
              <a:solidFill>
                <a:srgbClr val="FF0000"/>
              </a:solidFill>
            </a:endParaRPr>
          </a:p>
          <a:p>
            <a:r>
              <a:rPr lang="id-ID" sz="2200" b="1" dirty="0" smtClean="0">
                <a:solidFill>
                  <a:srgbClr val="FF0000"/>
                </a:solidFill>
              </a:rPr>
              <a:t>- jika z tidak di-return maka total(4,5) = undefined</a:t>
            </a:r>
            <a:endParaRPr lang="id-ID" sz="2200" b="1" dirty="0" smtClean="0">
              <a:solidFill>
                <a:srgbClr val="FF0000"/>
              </a:solidFill>
            </a:endParaRPr>
          </a:p>
          <a:p>
            <a:r>
              <a:rPr lang="id-ID" sz="2200" b="1" dirty="0" smtClean="0">
                <a:solidFill>
                  <a:srgbClr val="FF0000"/>
                </a:solidFill>
              </a:rPr>
              <a:t>*/</a:t>
            </a:r>
            <a:endParaRPr lang="id-ID" sz="22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3468408" y="15759"/>
            <a:ext cx="5486400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Return Function</a:t>
            </a:r>
            <a:endParaRPr lang="id-ID" sz="4800" b="1" dirty="0">
              <a:solidFill>
                <a:srgbClr val="00969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5533697"/>
            <a:ext cx="9249237" cy="1324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/>
          <p:nvPr/>
        </p:nvSpPr>
        <p:spPr>
          <a:xfrm>
            <a:off x="884928" y="1103585"/>
            <a:ext cx="8288572" cy="54473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id-ID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</a:t>
            </a:r>
            <a: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(x,y) {</a:t>
            </a:r>
            <a:endParaRPr lang="id-ID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d-ID" sz="4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</a:t>
            </a:r>
            <a:r>
              <a:rPr lang="id-ID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x + y</a:t>
            </a:r>
            <a:endParaRPr lang="id-ID" sz="4000" b="1" dirty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console.log(</a:t>
            </a:r>
            <a:r>
              <a:rPr lang="id-ID" sz="4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id-ID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4000" b="1" dirty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d-ID" sz="4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total(4,5</a:t>
            </a:r>
            <a:r>
              <a:rPr lang="id-ID" sz="4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id-ID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4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4000" b="1" dirty="0" smtClean="0"/>
          </a:p>
          <a:p>
            <a:r>
              <a:rPr lang="id-ID" sz="2200" b="1" dirty="0" smtClean="0">
                <a:solidFill>
                  <a:srgbClr val="FF0000"/>
                </a:solidFill>
              </a:rPr>
              <a:t>/*</a:t>
            </a:r>
            <a:endParaRPr lang="id-ID" sz="2200" b="1" dirty="0">
              <a:solidFill>
                <a:srgbClr val="FF0000"/>
              </a:solidFill>
            </a:endParaRPr>
          </a:p>
          <a:p>
            <a:r>
              <a:rPr lang="id-ID" sz="2200" b="1" dirty="0" smtClean="0">
                <a:solidFill>
                  <a:srgbClr val="FF0000"/>
                </a:solidFill>
              </a:rPr>
              <a:t>- z adalah local variabel dalam func total, tidak dapat</a:t>
            </a:r>
            <a:endParaRPr lang="id-ID" sz="2200" b="1" dirty="0" smtClean="0">
              <a:solidFill>
                <a:srgbClr val="FF0000"/>
              </a:solidFill>
            </a:endParaRPr>
          </a:p>
          <a:p>
            <a:r>
              <a:rPr lang="id-ID" sz="2200" b="1" dirty="0" smtClean="0">
                <a:solidFill>
                  <a:srgbClr val="FF0000"/>
                </a:solidFill>
              </a:rPr>
              <a:t>dipanggil di luar func tsb.</a:t>
            </a:r>
            <a:endParaRPr lang="id-ID" sz="2200" b="1" dirty="0" smtClean="0">
              <a:solidFill>
                <a:srgbClr val="FF0000"/>
              </a:solidFill>
            </a:endParaRPr>
          </a:p>
          <a:p>
            <a:r>
              <a:rPr lang="id-ID" sz="2200" b="1" dirty="0" smtClean="0">
                <a:solidFill>
                  <a:srgbClr val="FF0000"/>
                </a:solidFill>
              </a:rPr>
              <a:t>- jika z tidak di-return maka total(4,5) = undefined</a:t>
            </a:r>
            <a:endParaRPr lang="id-ID" sz="2200" b="1" dirty="0" smtClean="0">
              <a:solidFill>
                <a:srgbClr val="FF0000"/>
              </a:solidFill>
            </a:endParaRPr>
          </a:p>
          <a:p>
            <a:r>
              <a:rPr lang="id-ID" sz="2200" b="1" dirty="0" smtClean="0">
                <a:solidFill>
                  <a:srgbClr val="FF0000"/>
                </a:solidFill>
              </a:rPr>
              <a:t>*/</a:t>
            </a:r>
            <a:endParaRPr lang="id-ID" sz="22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2743200" y="-47305"/>
            <a:ext cx="6400800" cy="1277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 smtClean="0">
                <a:solidFill>
                  <a:srgbClr val="009696"/>
                </a:solidFill>
              </a:rPr>
              <a:t>Recursive Function</a:t>
            </a:r>
            <a:endParaRPr lang="id-ID" sz="4400" b="1" dirty="0">
              <a:solidFill>
                <a:srgbClr val="00969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3900" y="5533697"/>
            <a:ext cx="8935338" cy="1324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/>
          <p:nvPr/>
        </p:nvSpPr>
        <p:spPr>
          <a:xfrm>
            <a:off x="543728" y="1103586"/>
            <a:ext cx="8288572" cy="5305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400" b="1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id-ID" sz="34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Pangkat</a:t>
            </a:r>
            <a:r>
              <a:rPr lang="id-ID" sz="3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(x,y)</a:t>
            </a:r>
            <a:r>
              <a:rPr lang="id-ID" sz="3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id-ID" sz="3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400" b="1" dirty="0">
                <a:latin typeface="Consolas" panose="020B0609020204030204" pitchFamily="49" charset="0"/>
                <a:cs typeface="Consolas" panose="020B0609020204030204" pitchFamily="49" charset="0"/>
              </a:rPr>
              <a:t>    if (</a:t>
            </a:r>
            <a:r>
              <a:rPr lang="id-ID" sz="3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id-ID" sz="3400" b="1" dirty="0">
                <a:latin typeface="Consolas" panose="020B0609020204030204" pitchFamily="49" charset="0"/>
                <a:cs typeface="Consolas" panose="020B0609020204030204" pitchFamily="49" charset="0"/>
              </a:rPr>
              <a:t> == 1) {</a:t>
            </a:r>
            <a:endParaRPr lang="id-ID" sz="3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400" b="1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id-ID" sz="34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d-ID" sz="3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3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id-ID" sz="3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sz="3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400" b="1" dirty="0">
                <a:latin typeface="Consolas" panose="020B0609020204030204" pitchFamily="49" charset="0"/>
                <a:cs typeface="Consolas" panose="020B0609020204030204" pitchFamily="49" charset="0"/>
              </a:rPr>
              <a:t>    }</a:t>
            </a:r>
            <a:endParaRPr lang="id-ID" sz="3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400" b="1" dirty="0">
                <a:latin typeface="Consolas" panose="020B0609020204030204" pitchFamily="49" charset="0"/>
                <a:cs typeface="Consolas" panose="020B0609020204030204" pitchFamily="49" charset="0"/>
              </a:rPr>
              <a:t>    else {</a:t>
            </a:r>
            <a:endParaRPr lang="id-ID" sz="3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400" b="1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id-ID" sz="34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d-ID" sz="3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3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id-ID" sz="34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id-ID" sz="3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id-ID" sz="3400" b="1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id-ID" sz="34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Pangkat</a:t>
            </a:r>
            <a:r>
              <a:rPr lang="id-ID" sz="3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d-ID" sz="3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x,y-1</a:t>
            </a:r>
            <a:r>
              <a:rPr lang="id-ID" sz="34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id-ID" sz="3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400" b="1" dirty="0">
                <a:latin typeface="Consolas" panose="020B0609020204030204" pitchFamily="49" charset="0"/>
                <a:cs typeface="Consolas" panose="020B0609020204030204" pitchFamily="49" charset="0"/>
              </a:rPr>
              <a:t>    }</a:t>
            </a:r>
            <a:endParaRPr lang="id-ID" sz="3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d-ID" sz="3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4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4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Pangkat</a:t>
            </a:r>
            <a:r>
              <a:rPr lang="id-ID" sz="3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d-ID" sz="3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7,2</a:t>
            </a:r>
            <a:r>
              <a:rPr lang="id-ID" sz="3400" b="1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id-ID" sz="3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3944203" y="-6365"/>
            <a:ext cx="5199797" cy="1277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 smtClean="0">
                <a:solidFill>
                  <a:srgbClr val="009696"/>
                </a:solidFill>
              </a:rPr>
              <a:t>Fn inside Fn</a:t>
            </a:r>
            <a:endParaRPr lang="id-ID" sz="4400" b="1" dirty="0">
              <a:solidFill>
                <a:srgbClr val="00969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85945" y="5533697"/>
            <a:ext cx="3463292" cy="1324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/>
          <p:nvPr/>
        </p:nvSpPr>
        <p:spPr>
          <a:xfrm>
            <a:off x="704211" y="1292164"/>
            <a:ext cx="8288572" cy="49483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id-ID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kali</a:t>
            </a: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id-ID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&lt; 2</a:t>
            </a: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) {return </a:t>
            </a:r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;} </a:t>
            </a:r>
            <a:endParaRPr lang="id-ID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else </a:t>
            </a: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{return (</a:t>
            </a:r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id-ID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tiga</a:t>
            </a: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());} </a:t>
            </a:r>
            <a:endParaRPr lang="id-ID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d-ID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1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id-ID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tiga</a:t>
            </a: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id-ID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   </a:t>
            </a:r>
            <a:r>
              <a:rPr lang="id-ID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d-ID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kali</a:t>
            </a:r>
            <a:r>
              <a:rPr lang="id-ID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d-ID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id-ID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75131" y="6069724"/>
            <a:ext cx="3026979" cy="662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itle 1"/>
          <p:cNvSpPr txBox="1"/>
          <p:nvPr/>
        </p:nvSpPr>
        <p:spPr>
          <a:xfrm>
            <a:off x="3988677" y="63054"/>
            <a:ext cx="4698120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>
                <a:solidFill>
                  <a:srgbClr val="009696"/>
                </a:solidFill>
              </a:rPr>
              <a:t>setTimeout</a:t>
            </a:r>
            <a:endParaRPr lang="id-ID" sz="5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772521" y="1024741"/>
            <a:ext cx="8056169" cy="56756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setTimeout</a:t>
            </a:r>
            <a:r>
              <a:rPr lang="id-ID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d-ID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waktu, 3000</a:t>
            </a:r>
            <a:r>
              <a:rPr lang="id-ID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id-ID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id-ID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waktu() </a:t>
            </a: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id-ID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console.log</a:t>
            </a: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('Halo');</a:t>
            </a:r>
            <a:endParaRPr lang="id-ID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d-ID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('Yuk</a:t>
            </a:r>
            <a:r>
              <a:rPr lang="id-ID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endParaRPr lang="id-ID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4000" b="1" dirty="0"/>
          </a:p>
          <a:p>
            <a:pPr algn="ctr"/>
            <a:r>
              <a:rPr lang="id-ID" sz="2200" b="1" dirty="0">
                <a:solidFill>
                  <a:srgbClr val="009696"/>
                </a:solidFill>
              </a:rPr>
              <a:t>3000 ms (3 detik) setelah program running, output ‘Halo’ </a:t>
            </a:r>
            <a:r>
              <a:rPr lang="id-ID" sz="2200" b="1" dirty="0" smtClean="0">
                <a:solidFill>
                  <a:srgbClr val="009696"/>
                </a:solidFill>
              </a:rPr>
              <a:t>muncul.</a:t>
            </a:r>
            <a:r>
              <a:rPr lang="id-ID" sz="2200" b="1" dirty="0">
                <a:solidFill>
                  <a:srgbClr val="009696"/>
                </a:solidFill>
              </a:rPr>
              <a:t> </a:t>
            </a:r>
            <a:r>
              <a:rPr lang="id-ID" sz="2200" b="1" dirty="0" smtClean="0">
                <a:solidFill>
                  <a:srgbClr val="009696"/>
                </a:solidFill>
              </a:rPr>
              <a:t>Output ‘Yuk’ muncul lebih dahulu, tanpa menunggu baris kode di atasnya (‘Halo’) selesai.</a:t>
            </a:r>
            <a:endParaRPr lang="id-ID" sz="2200" b="1" dirty="0">
              <a:solidFill>
                <a:srgbClr val="009696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75131" y="6069724"/>
            <a:ext cx="3026979" cy="662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itle 1"/>
          <p:cNvSpPr txBox="1"/>
          <p:nvPr/>
        </p:nvSpPr>
        <p:spPr>
          <a:xfrm>
            <a:off x="3216166" y="63054"/>
            <a:ext cx="5470631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 smtClean="0">
                <a:solidFill>
                  <a:srgbClr val="009696"/>
                </a:solidFill>
              </a:rPr>
              <a:t>clearTimeout</a:t>
            </a:r>
            <a:endParaRPr lang="id-ID" sz="5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67559" y="1024741"/>
            <a:ext cx="8261131" cy="56756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id-ID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 x </a:t>
            </a:r>
            <a:r>
              <a:rPr lang="id-ID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setTimeout</a:t>
            </a:r>
            <a:r>
              <a:rPr lang="id-ID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d-ID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waktu, </a:t>
            </a:r>
            <a:r>
              <a:rPr lang="id-ID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3000</a:t>
            </a:r>
            <a:r>
              <a:rPr lang="id-ID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id-ID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id-ID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waktu() </a:t>
            </a: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id-ID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console.log</a:t>
            </a: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('Halo');</a:t>
            </a:r>
            <a:endParaRPr lang="id-ID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d-ID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clearTimeout(</a:t>
            </a:r>
            <a:r>
              <a:rPr lang="id-ID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id-ID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('Yuk</a:t>
            </a:r>
            <a:r>
              <a:rPr lang="id-ID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endParaRPr lang="id-ID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4000" b="1" dirty="0"/>
          </a:p>
          <a:p>
            <a:pPr algn="ctr"/>
            <a:r>
              <a:rPr lang="id-ID" sz="2200" b="1" dirty="0" smtClean="0">
                <a:solidFill>
                  <a:srgbClr val="009696"/>
                </a:solidFill>
              </a:rPr>
              <a:t>Baris setTimeout tidak diproses, lantaran dibatalkan seketika oleh clearTimeout.</a:t>
            </a:r>
            <a:endParaRPr lang="id-ID" sz="2200" b="1" dirty="0">
              <a:solidFill>
                <a:srgbClr val="009696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75131" y="6069724"/>
            <a:ext cx="3026979" cy="662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itle 1"/>
          <p:cNvSpPr txBox="1"/>
          <p:nvPr/>
        </p:nvSpPr>
        <p:spPr>
          <a:xfrm>
            <a:off x="3988677" y="63054"/>
            <a:ext cx="4414344" cy="15765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 smtClean="0">
                <a:solidFill>
                  <a:srgbClr val="009696"/>
                </a:solidFill>
              </a:rPr>
              <a:t>setInterval</a:t>
            </a:r>
            <a:endParaRPr lang="id-ID" sz="5400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772521" y="1198179"/>
            <a:ext cx="8056169" cy="5502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setInterval</a:t>
            </a:r>
            <a:r>
              <a:rPr lang="id-ID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d-ID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waktu, 1500</a:t>
            </a:r>
            <a:r>
              <a:rPr lang="id-ID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id-ID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id-ID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waktu() </a:t>
            </a: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id-ID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console.log</a:t>
            </a: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('Halo');</a:t>
            </a:r>
            <a:endParaRPr lang="id-ID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d-ID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4000" b="1" dirty="0" smtClean="0"/>
          </a:p>
          <a:p>
            <a:endParaRPr lang="id-ID" sz="4000" b="1" dirty="0"/>
          </a:p>
          <a:p>
            <a:pPr algn="ctr"/>
            <a:r>
              <a:rPr lang="id-ID" sz="2200" b="1" dirty="0" smtClean="0">
                <a:solidFill>
                  <a:srgbClr val="009696"/>
                </a:solidFill>
              </a:rPr>
              <a:t>Output ‘Halo’ akan muncul tiap 1500 ms (1.5 detik).</a:t>
            </a:r>
            <a:endParaRPr lang="id-ID" sz="2200" b="1" dirty="0" smtClean="0">
              <a:solidFill>
                <a:srgbClr val="009696"/>
              </a:solidFill>
            </a:endParaRPr>
          </a:p>
          <a:p>
            <a:pPr algn="ctr"/>
            <a:r>
              <a:rPr lang="id-ID" sz="2200" b="1" dirty="0" smtClean="0">
                <a:solidFill>
                  <a:srgbClr val="009696"/>
                </a:solidFill>
              </a:rPr>
              <a:t>Untuk stop proses di cmd, tekan CTRL + C.</a:t>
            </a:r>
            <a:endParaRPr lang="id-ID" sz="2200" b="1" dirty="0">
              <a:solidFill>
                <a:srgbClr val="009696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292601" y="-94603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 smtClean="0">
                <a:solidFill>
                  <a:srgbClr val="009696"/>
                </a:solidFill>
              </a:rPr>
              <a:t>Array</a:t>
            </a:r>
            <a:endParaRPr lang="id-ID" sz="5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650476" y="559684"/>
            <a:ext cx="7831359" cy="24830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200" dirty="0">
                <a:cs typeface="Consolas" panose="020B0609020204030204" pitchFamily="49" charset="0"/>
              </a:rPr>
              <a:t>Arrays are container-like values that can hold other values. The values inside an array are called elements.</a:t>
            </a:r>
            <a:endParaRPr lang="id-ID" sz="32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pic>
        <p:nvPicPr>
          <p:cNvPr id="2050" name="Picture 2" descr="C:\Users\usr\Pictures\knowledge_development_box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661" y="3547233"/>
            <a:ext cx="4981904" cy="334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r\Pictures\variable-1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285" y="2817355"/>
            <a:ext cx="3978657" cy="164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34941" y="189185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 smtClean="0">
                <a:solidFill>
                  <a:srgbClr val="009696"/>
                </a:solidFill>
              </a:rPr>
              <a:t>Array</a:t>
            </a:r>
            <a:endParaRPr lang="id-ID" sz="5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650476" y="670045"/>
            <a:ext cx="8288572" cy="5738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mobil1 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'Alya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mobil2 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'Xenia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 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'Avanza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  <a:endParaRPr lang="id-ID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i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=============================</a:t>
            </a:r>
            <a:endParaRPr lang="id-ID" sz="3200" b="1" i="1" dirty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id-ID" sz="3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Alya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Xenia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Avanza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id-ID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endParaRPr lang="id-ID" sz="3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Alya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id-ID" sz="3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Xenia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id-ID" sz="3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Avanza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id-ID" sz="3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id-ID" sz="3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82239" y="0"/>
            <a:ext cx="8346894" cy="15292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 smtClean="0">
                <a:solidFill>
                  <a:srgbClr val="009696"/>
                </a:solidFill>
              </a:rPr>
              <a:t>Array</a:t>
            </a:r>
            <a:endParaRPr lang="id-ID" sz="5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441435" y="512385"/>
            <a:ext cx="8844455" cy="5738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3000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id-ID" sz="3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id-ID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Alya</a:t>
            </a:r>
            <a:r>
              <a:rPr lang="id-ID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id-ID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Xenia</a:t>
            </a:r>
            <a:r>
              <a:rPr lang="id-ID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id-ID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Avanza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id-ID" sz="3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.toString()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id-ID" sz="3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.join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 * </a:t>
            </a:r>
            <a:r>
              <a:rPr lang="id-ID" sz="3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292601" y="189185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9696"/>
                </a:solidFill>
              </a:rPr>
              <a:t>Function</a:t>
            </a:r>
            <a:endParaRPr lang="en-US" sz="4000" b="1" dirty="0">
              <a:solidFill>
                <a:srgbClr val="009696"/>
              </a:solidFill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0" y="1437659"/>
            <a:ext cx="9143999" cy="13847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rgbClr val="009696"/>
                </a:solidFill>
              </a:rPr>
              <a:t>What ?</a:t>
            </a:r>
            <a:endParaRPr lang="en-US" sz="3200" b="1" dirty="0" smtClean="0">
              <a:solidFill>
                <a:srgbClr val="009696"/>
              </a:solidFill>
            </a:endParaRPr>
          </a:p>
          <a:p>
            <a:pPr algn="ctr"/>
            <a:r>
              <a:rPr lang="en-US" sz="2000" dirty="0">
                <a:cs typeface="Consolas" panose="020B0609020204030204" pitchFamily="49" charset="0"/>
                <a:sym typeface="+mn-ea"/>
              </a:rPr>
              <a:t>One block code that can called at many place and reuseable .</a:t>
            </a:r>
            <a:endParaRPr lang="en-US" sz="2000" dirty="0">
              <a:cs typeface="Consolas" panose="020B0609020204030204" pitchFamily="49" charset="0"/>
              <a:sym typeface="+mn-ea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0" y="2736869"/>
            <a:ext cx="9143999" cy="13847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rgbClr val="009696"/>
                </a:solidFill>
              </a:rPr>
              <a:t>Why ?</a:t>
            </a:r>
            <a:endParaRPr lang="en-US" sz="3200" b="1" dirty="0" smtClean="0">
              <a:solidFill>
                <a:srgbClr val="009696"/>
              </a:solidFill>
            </a:endParaRPr>
          </a:p>
          <a:p>
            <a:pPr algn="ctr"/>
            <a:r>
              <a:rPr lang="en-US" sz="2000" dirty="0">
                <a:cs typeface="Consolas" panose="020B0609020204030204" pitchFamily="49" charset="0"/>
                <a:sym typeface="+mn-ea"/>
              </a:rPr>
              <a:t>We need simple way for maintaining code that will appear at many different place.</a:t>
            </a:r>
            <a:endParaRPr lang="en-US" sz="3200" b="1" dirty="0">
              <a:solidFill>
                <a:srgbClr val="009696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245303" y="0"/>
            <a:ext cx="8346894" cy="1340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>
                <a:solidFill>
                  <a:srgbClr val="009696"/>
                </a:solidFill>
              </a:rPr>
              <a:t>Array Elements</a:t>
            </a:r>
            <a:endParaRPr lang="id-ID" sz="5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650476" y="512385"/>
            <a:ext cx="8288572" cy="5738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3000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id-ID" sz="3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id-ID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Alya</a:t>
            </a:r>
            <a:r>
              <a:rPr lang="id-ID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id-ID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Xenia</a:t>
            </a:r>
            <a:r>
              <a:rPr lang="id-ID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id-ID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Avanza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id-ID" sz="3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id-ID" sz="3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id-ID" sz="3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id-ID" sz="3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[3]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425668" y="1166648"/>
            <a:ext cx="8481848" cy="5131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3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buah, </a:t>
            </a:r>
            <a:r>
              <a:rPr lang="id-ID" sz="33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bPjg, i</a:t>
            </a:r>
            <a:r>
              <a:rPr lang="id-ID" sz="3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sz="33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300" b="1" dirty="0" smtClean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3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</a:t>
            </a:r>
            <a:r>
              <a:rPr lang="id-ID" sz="3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id-ID" sz="33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id-ID" sz="33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Jeruk</a:t>
            </a:r>
            <a:r>
              <a:rPr lang="id-ID" sz="33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'Nanas</a:t>
            </a:r>
            <a:r>
              <a:rPr lang="id-ID" sz="33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'Apel']</a:t>
            </a:r>
            <a:r>
              <a:rPr lang="id-ID" sz="3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sz="33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3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3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bPjg</a:t>
            </a:r>
            <a:r>
              <a:rPr lang="id-ID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 = buah.length</a:t>
            </a:r>
            <a:r>
              <a:rPr lang="id-ID" sz="3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sz="33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3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3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 = 0; i &lt; bPjg; i++) {</a:t>
            </a:r>
            <a:endParaRPr lang="id-ID" sz="33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console.log(</a:t>
            </a:r>
            <a:r>
              <a:rPr lang="id-ID" sz="33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</a:t>
            </a:r>
            <a:r>
              <a:rPr lang="id-ID" sz="3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id-ID" sz="33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id-ID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  <a:endParaRPr lang="id-ID" sz="33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3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d-ID" sz="33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245303" y="0"/>
            <a:ext cx="8346894" cy="1340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>
                <a:solidFill>
                  <a:srgbClr val="009696"/>
                </a:solidFill>
              </a:rPr>
              <a:t>Array Elements</a:t>
            </a:r>
            <a:endParaRPr lang="id-ID" sz="5400" b="1" dirty="0">
              <a:solidFill>
                <a:srgbClr val="009696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-1"/>
            <a:ext cx="9144000" cy="1576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>
                <a:solidFill>
                  <a:srgbClr val="009696"/>
                </a:solidFill>
              </a:rPr>
              <a:t>Array Properties </a:t>
            </a:r>
            <a:r>
              <a:rPr lang="id-ID" sz="4400" b="1" dirty="0" smtClean="0">
                <a:solidFill>
                  <a:srgbClr val="009696"/>
                </a:solidFill>
              </a:rPr>
              <a:t>&amp; Methods</a:t>
            </a:r>
            <a:endParaRPr lang="id-ID" sz="4400" b="1" dirty="0" smtClean="0">
              <a:solidFill>
                <a:srgbClr val="009696"/>
              </a:solidFill>
            </a:endParaRPr>
          </a:p>
          <a:p>
            <a:pPr algn="ctr"/>
            <a:r>
              <a:rPr lang="id-ID" sz="3200" b="1" dirty="0" smtClean="0">
                <a:solidFill>
                  <a:srgbClr val="009696"/>
                </a:solidFill>
              </a:rPr>
              <a:t>&lt; length, sort, reverse &amp; indexOf &gt;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650476" y="1945041"/>
            <a:ext cx="8288572" cy="4367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d-ID" sz="3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['Alya','Xenia','Avanza']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id-ID" sz="3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.length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id-ID" sz="3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.sort()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id-ID" sz="3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//let 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d-ID" sz="3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id-ID" sz="3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.reverse</a:t>
            </a:r>
            <a:r>
              <a:rPr lang="id-ID" sz="3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sz="3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d-ID" sz="3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id-ID" sz="3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.indexOf(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Avanza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sz="3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console.log(</a:t>
            </a:r>
            <a:r>
              <a:rPr lang="id-ID" sz="3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-1"/>
            <a:ext cx="9144000" cy="15923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pop &amp; push</a:t>
            </a:r>
            <a:endParaRPr lang="id-ID" sz="48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441442" y="1135112"/>
            <a:ext cx="8276889" cy="50922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100" dirty="0">
                <a:latin typeface="Consolas" panose="020B0609020204030204" pitchFamily="49" charset="0"/>
                <a:cs typeface="Consolas" panose="020B0609020204030204" pitchFamily="49" charset="0"/>
              </a:rPr>
              <a:t>let buah = ['Jeruk</a:t>
            </a:r>
            <a:r>
              <a:rPr lang="id-ID" sz="3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','Nanas</a:t>
            </a:r>
            <a:r>
              <a:rPr lang="id-ID" sz="3100" dirty="0">
                <a:latin typeface="Consolas" panose="020B0609020204030204" pitchFamily="49" charset="0"/>
                <a:cs typeface="Consolas" panose="020B0609020204030204" pitchFamily="49" charset="0"/>
              </a:rPr>
              <a:t>','Apel'];</a:t>
            </a:r>
            <a:endParaRPr lang="id-ID" sz="3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id-ID" sz="3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1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buah.pop(); </a:t>
            </a:r>
            <a:endParaRPr lang="id-ID" sz="3100" b="1" dirty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100" dirty="0">
                <a:latin typeface="Consolas" panose="020B0609020204030204" pitchFamily="49" charset="0"/>
                <a:cs typeface="Consolas" panose="020B0609020204030204" pitchFamily="49" charset="0"/>
              </a:rPr>
              <a:t>console.log(buah)</a:t>
            </a:r>
            <a:endParaRPr lang="id-ID" sz="3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id-ID" sz="3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1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buah.push(</a:t>
            </a:r>
            <a:r>
              <a:rPr lang="id-ID" sz="3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'Kiwi'</a:t>
            </a:r>
            <a:r>
              <a:rPr lang="id-ID" sz="31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id-ID" sz="3100" b="1" dirty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100" dirty="0">
                <a:latin typeface="Consolas" panose="020B0609020204030204" pitchFamily="49" charset="0"/>
                <a:cs typeface="Consolas" panose="020B0609020204030204" pitchFamily="49" charset="0"/>
              </a:rPr>
              <a:t>console.log(buah</a:t>
            </a:r>
            <a:r>
              <a:rPr lang="id-ID" sz="3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-1"/>
            <a:ext cx="9144000" cy="1655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shift &amp; unshift </a:t>
            </a:r>
            <a:endParaRPr lang="id-ID" sz="48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04505" y="1166638"/>
            <a:ext cx="9364718" cy="50922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100" dirty="0">
                <a:latin typeface="Consolas" panose="020B0609020204030204" pitchFamily="49" charset="0"/>
                <a:cs typeface="Consolas" panose="020B0609020204030204" pitchFamily="49" charset="0"/>
              </a:rPr>
              <a:t>let buah = ['Jeruk</a:t>
            </a:r>
            <a:r>
              <a:rPr lang="id-ID" sz="3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','Nanas</a:t>
            </a:r>
            <a:r>
              <a:rPr lang="id-ID" sz="3100" dirty="0">
                <a:latin typeface="Consolas" panose="020B0609020204030204" pitchFamily="49" charset="0"/>
                <a:cs typeface="Consolas" panose="020B0609020204030204" pitchFamily="49" charset="0"/>
              </a:rPr>
              <a:t>','Apel'];</a:t>
            </a:r>
            <a:endParaRPr lang="id-ID" sz="3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id-ID" sz="3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1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buah.shift();</a:t>
            </a:r>
            <a:endParaRPr lang="id-ID" sz="3100" b="1" dirty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100" dirty="0">
                <a:latin typeface="Consolas" panose="020B0609020204030204" pitchFamily="49" charset="0"/>
                <a:cs typeface="Consolas" panose="020B0609020204030204" pitchFamily="49" charset="0"/>
              </a:rPr>
              <a:t>console.log(buah)</a:t>
            </a:r>
            <a:endParaRPr lang="id-ID" sz="3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id-ID" sz="3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1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buah.unshift(</a:t>
            </a:r>
            <a:r>
              <a:rPr lang="id-ID" sz="3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'Lemon'</a:t>
            </a:r>
            <a:r>
              <a:rPr lang="id-ID" sz="31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id-ID" sz="3100" b="1" dirty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100" dirty="0">
                <a:latin typeface="Consolas" panose="020B0609020204030204" pitchFamily="49" charset="0"/>
                <a:cs typeface="Consolas" panose="020B0609020204030204" pitchFamily="49" charset="0"/>
              </a:rPr>
              <a:t>console.log(buah)</a:t>
            </a:r>
            <a:endParaRPr lang="id-ID" sz="3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0"/>
            <a:ext cx="9144000" cy="13243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>
                <a:solidFill>
                  <a:srgbClr val="009696"/>
                </a:solidFill>
              </a:rPr>
              <a:t>delete</a:t>
            </a:r>
            <a:r>
              <a:rPr lang="id-ID" sz="4800" b="1" dirty="0" smtClean="0">
                <a:solidFill>
                  <a:srgbClr val="009696"/>
                </a:solidFill>
              </a:rPr>
              <a:t> &amp; </a:t>
            </a:r>
            <a:r>
              <a:rPr lang="id-ID" sz="4800" b="1" dirty="0">
                <a:solidFill>
                  <a:srgbClr val="009696"/>
                </a:solidFill>
              </a:rPr>
              <a:t>splice</a:t>
            </a:r>
            <a:r>
              <a:rPr lang="id-ID" sz="4800" b="1" dirty="0" smtClean="0">
                <a:solidFill>
                  <a:srgbClr val="009696"/>
                </a:solidFill>
              </a:rPr>
              <a:t> </a:t>
            </a:r>
            <a:endParaRPr lang="id-ID" sz="48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04505" y="1434662"/>
            <a:ext cx="8308419" cy="5060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let buah = ['Jeruk','Nanas','Apel'];</a:t>
            </a:r>
            <a:endParaRPr lang="id-ID" sz="3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id-ID" sz="31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buah.splice(2, 0, 'Lemon', 'Kiwi');</a:t>
            </a:r>
            <a:endParaRPr lang="id-ID" sz="31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console.log(buah)</a:t>
            </a:r>
            <a:endParaRPr lang="id-ID" sz="3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id-ID" sz="31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buah.splice(0, 1);</a:t>
            </a:r>
            <a:endParaRPr lang="id-ID" sz="31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console.log(buah)</a:t>
            </a:r>
            <a:endParaRPr lang="id-ID" sz="3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 buah[0];</a:t>
            </a:r>
            <a:endParaRPr lang="id-ID" sz="31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console.log(buah)</a:t>
            </a:r>
            <a:endParaRPr lang="id-ID" sz="3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0"/>
            <a:ext cx="9144000" cy="143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slice </a:t>
            </a:r>
            <a:endParaRPr lang="id-ID" sz="48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04505" y="1434662"/>
            <a:ext cx="8639495" cy="5060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let buah = 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'Banana', 'Orange', </a:t>
            </a:r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'Lemon</a:t>
            </a:r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', 'Apple', 'Mango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'];</a:t>
            </a:r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buah2 </a:t>
            </a:r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id-ID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buah.slice(1);</a:t>
            </a:r>
            <a:endParaRPr lang="id-ID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console.log(buah2)</a:t>
            </a:r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buah4 </a:t>
            </a:r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id-ID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buah.slice(1,4);</a:t>
            </a:r>
            <a:endParaRPr lang="id-ID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console.log(buah4)</a:t>
            </a:r>
            <a:b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0"/>
            <a:ext cx="9144000" cy="1418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>
                <a:solidFill>
                  <a:srgbClr val="009696"/>
                </a:solidFill>
              </a:rPr>
              <a:t>Adding Array Elements</a:t>
            </a:r>
            <a:endParaRPr lang="id-ID" sz="4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425668" y="1292767"/>
            <a:ext cx="8718332" cy="50922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2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id-ID" sz="32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'Jeruk','Nanas','Apel'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id-ID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2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buah.push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('Duku');</a:t>
            </a:r>
            <a:endParaRPr lang="id-ID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buah[buah.length] = 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2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Pisang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  <a:endParaRPr lang="id-ID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buah[6] = 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2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Mangga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  <a:endParaRPr lang="id-ID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0"/>
            <a:ext cx="9144000" cy="1686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>
                <a:solidFill>
                  <a:srgbClr val="009696"/>
                </a:solidFill>
              </a:rPr>
              <a:t>Merging (Concatenating) </a:t>
            </a:r>
            <a:endParaRPr lang="id-ID" sz="4400" b="1" dirty="0">
              <a:solidFill>
                <a:srgbClr val="009696"/>
              </a:solidFill>
            </a:endParaRPr>
          </a:p>
          <a:p>
            <a:pPr algn="ctr"/>
            <a:r>
              <a:rPr lang="id-ID" sz="4400" b="1" dirty="0" smtClean="0">
                <a:solidFill>
                  <a:srgbClr val="009696"/>
                </a:solidFill>
              </a:rPr>
              <a:t>2 Arrays</a:t>
            </a:r>
            <a:endParaRPr lang="id-ID" sz="4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425668" y="1292767"/>
            <a:ext cx="8595502" cy="50922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2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nama1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['Andi','Budi'];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nama2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 = ['Caca','Dede',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'Euis'];</a:t>
            </a:r>
            <a:endParaRPr lang="id-ID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nama3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d-ID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nama1.concat(nama2)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n-NO" sz="32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nn-NO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nama4</a:t>
            </a:r>
            <a:r>
              <a:rPr lang="nn-NO" sz="3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n-NO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nama2.concat(nama1)</a:t>
            </a:r>
            <a:r>
              <a:rPr lang="nn-NO" sz="32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nn-NO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n-NO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console.log(nama3</a:t>
            </a:r>
            <a:r>
              <a:rPr lang="nn-NO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nn-NO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n-NO" sz="3200" dirty="0">
                <a:latin typeface="Consolas" panose="020B0609020204030204" pitchFamily="49" charset="0"/>
                <a:cs typeface="Consolas" panose="020B0609020204030204" pitchFamily="49" charset="0"/>
              </a:rPr>
              <a:t>console.log(nama4)</a:t>
            </a:r>
            <a:endParaRPr lang="nn-NO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0"/>
            <a:ext cx="9144000" cy="1686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>
                <a:solidFill>
                  <a:srgbClr val="009696"/>
                </a:solidFill>
              </a:rPr>
              <a:t>Merging (Concatenating) </a:t>
            </a:r>
            <a:endParaRPr lang="id-ID" sz="4400" b="1" dirty="0">
              <a:solidFill>
                <a:srgbClr val="009696"/>
              </a:solidFill>
            </a:endParaRPr>
          </a:p>
          <a:p>
            <a:pPr algn="ctr"/>
            <a:r>
              <a:rPr lang="id-ID" sz="4400" b="1" dirty="0" smtClean="0">
                <a:solidFill>
                  <a:srgbClr val="009696"/>
                </a:solidFill>
              </a:rPr>
              <a:t>3 Arrays</a:t>
            </a:r>
            <a:endParaRPr lang="id-ID" sz="4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425668" y="1292767"/>
            <a:ext cx="9017878" cy="52814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nama1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 = ['Andi','Budi'];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nama2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 = ['Caca','Dede','Euis'];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nama3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 = ['Faza','Gilang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'];</a:t>
            </a:r>
            <a:endParaRPr lang="id-ID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2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d-ID" sz="3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nama1.concat(nama2,nama3</a:t>
            </a:r>
            <a:r>
              <a:rPr lang="id-ID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nama1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nama2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nama3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34941" y="189185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 smtClean="0">
                <a:solidFill>
                  <a:srgbClr val="009696"/>
                </a:solidFill>
              </a:rPr>
              <a:t>Function</a:t>
            </a:r>
            <a:endParaRPr lang="id-ID" sz="5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997328" y="1103586"/>
            <a:ext cx="7216506" cy="1765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200" dirty="0">
                <a:cs typeface="Consolas" panose="020B0609020204030204" pitchFamily="49" charset="0"/>
              </a:rPr>
              <a:t>Functions are blocks of code that can be named and reused.</a:t>
            </a:r>
            <a:endParaRPr lang="en-US" sz="3200" dirty="0"/>
          </a:p>
        </p:txBody>
      </p:sp>
      <p:pic>
        <p:nvPicPr>
          <p:cNvPr id="1026" name="Picture 2" descr="C:\Users\usr\Pictures\Apple_slicing_function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23" y="2900853"/>
            <a:ext cx="7352316" cy="291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11456"/>
            <a:ext cx="9249237" cy="1191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/>
          <p:nvPr/>
        </p:nvSpPr>
        <p:spPr>
          <a:xfrm>
            <a:off x="0" y="-57495"/>
            <a:ext cx="9143999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Solve It!</a:t>
            </a:r>
            <a:endParaRPr lang="id-ID" sz="4800" b="1" dirty="0"/>
          </a:p>
        </p:txBody>
      </p:sp>
      <p:sp>
        <p:nvSpPr>
          <p:cNvPr id="5" name="Title 1"/>
          <p:cNvSpPr txBox="1"/>
          <p:nvPr/>
        </p:nvSpPr>
        <p:spPr>
          <a:xfrm>
            <a:off x="-39921" y="1106657"/>
            <a:ext cx="9183921" cy="4521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6000" b="1" dirty="0" smtClean="0">
                <a:solidFill>
                  <a:schemeClr val="bg1"/>
                </a:solidFill>
              </a:rPr>
              <a:t>Buatlah algoritma untuk mengurutkan elemen array berikut:</a:t>
            </a:r>
            <a:endParaRPr lang="id-ID" sz="6000" b="1" dirty="0" smtClean="0">
              <a:solidFill>
                <a:schemeClr val="bg1"/>
              </a:solidFill>
            </a:endParaRPr>
          </a:p>
          <a:p>
            <a:pPr algn="ctr"/>
            <a:r>
              <a:rPr lang="id-ID" sz="5400" b="1" dirty="0">
                <a:solidFill>
                  <a:srgbClr val="FFFF00"/>
                </a:solidFill>
              </a:rPr>
              <a:t>x = [40, 100, 1, 5, 25, 10</a:t>
            </a:r>
            <a:r>
              <a:rPr lang="id-ID" sz="5400" b="1" dirty="0" smtClean="0">
                <a:solidFill>
                  <a:srgbClr val="FFFF00"/>
                </a:solidFill>
              </a:rPr>
              <a:t>]</a:t>
            </a:r>
            <a:endParaRPr lang="id-ID" sz="5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0"/>
            <a:ext cx="9144000" cy="1292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>
                <a:solidFill>
                  <a:srgbClr val="009696"/>
                </a:solidFill>
              </a:rPr>
              <a:t>Numeric Sorting </a:t>
            </a:r>
            <a:r>
              <a:rPr lang="id-ID" sz="4400" b="1" dirty="0" smtClean="0">
                <a:solidFill>
                  <a:srgbClr val="009696"/>
                </a:solidFill>
              </a:rPr>
              <a:t>Ascending</a:t>
            </a:r>
            <a:endParaRPr lang="id-ID" sz="4400" b="1" dirty="0" smtClean="0">
              <a:solidFill>
                <a:srgbClr val="009696"/>
              </a:solidFill>
            </a:endParaRPr>
          </a:p>
          <a:p>
            <a:pPr algn="ctr"/>
            <a:r>
              <a:rPr lang="id-ID" sz="2400" b="1" dirty="0">
                <a:solidFill>
                  <a:srgbClr val="009696"/>
                </a:solidFill>
              </a:rPr>
              <a:t>Function comparison</a:t>
            </a:r>
            <a:endParaRPr lang="id-ID" sz="2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040542" y="1292766"/>
            <a:ext cx="8007924" cy="55652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US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= [40, 100, 1, 5, 25, 10];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32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.sort()</a:t>
            </a:r>
            <a:r>
              <a:rPr lang="en-US" sz="3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32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b="1" dirty="0" err="1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x.sort</a:t>
            </a:r>
            <a:r>
              <a:rPr lang="en-US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b="1" i="1" dirty="0">
                <a:latin typeface="Consolas" panose="020B0609020204030204" pitchFamily="49" charset="0"/>
                <a:cs typeface="Consolas" panose="020B0609020204030204" pitchFamily="49" charset="0"/>
              </a:rPr>
              <a:t>function(</a:t>
            </a:r>
            <a:r>
              <a:rPr lang="en-US" sz="3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US" sz="3200" b="1" i="1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en-US" sz="3200" b="1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3200" b="1" i="1" dirty="0">
                <a:latin typeface="Consolas" panose="020B0609020204030204" pitchFamily="49" charset="0"/>
                <a:cs typeface="Consolas" panose="020B0609020204030204" pitchFamily="49" charset="0"/>
              </a:rPr>
              <a:t>a-b</a:t>
            </a:r>
            <a:endParaRPr lang="en-US" sz="3200" b="1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b="1" i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3200" b="1" dirty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32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0"/>
            <a:ext cx="9144000" cy="1292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>
                <a:solidFill>
                  <a:srgbClr val="009696"/>
                </a:solidFill>
              </a:rPr>
              <a:t>Numeric Sorting </a:t>
            </a:r>
            <a:r>
              <a:rPr lang="id-ID" sz="4400" b="1" dirty="0" smtClean="0">
                <a:solidFill>
                  <a:srgbClr val="009696"/>
                </a:solidFill>
              </a:rPr>
              <a:t>Descending</a:t>
            </a:r>
            <a:endParaRPr lang="id-ID" sz="4400" b="1" dirty="0" smtClean="0">
              <a:solidFill>
                <a:srgbClr val="009696"/>
              </a:solidFill>
            </a:endParaRPr>
          </a:p>
          <a:p>
            <a:pPr algn="ctr"/>
            <a:r>
              <a:rPr lang="id-ID" sz="2400" b="1" dirty="0">
                <a:solidFill>
                  <a:srgbClr val="009696"/>
                </a:solidFill>
              </a:rPr>
              <a:t>Function comparison</a:t>
            </a:r>
            <a:endParaRPr lang="id-ID" sz="2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040542" y="1292766"/>
            <a:ext cx="7871446" cy="55652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US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= [40, 100, 1, 5, 25, 10];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32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.sort()</a:t>
            </a:r>
            <a:r>
              <a:rPr lang="en-US" sz="3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32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b="1" dirty="0" err="1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x.sort</a:t>
            </a:r>
            <a:r>
              <a:rPr lang="en-US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b="1" i="1" dirty="0">
                <a:latin typeface="Consolas" panose="020B0609020204030204" pitchFamily="49" charset="0"/>
                <a:cs typeface="Consolas" panose="020B0609020204030204" pitchFamily="49" charset="0"/>
              </a:rPr>
              <a:t>function(</a:t>
            </a:r>
            <a:r>
              <a:rPr lang="en-US" sz="3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US" sz="3200" b="1" i="1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en-US" sz="3200" b="1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i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b="1" i="1" dirty="0">
                <a:latin typeface="Consolas" panose="020B0609020204030204" pitchFamily="49" charset="0"/>
                <a:cs typeface="Consolas" panose="020B0609020204030204" pitchFamily="49" charset="0"/>
              </a:rPr>
              <a:t>return b</a:t>
            </a:r>
            <a:r>
              <a:rPr lang="id-ID" sz="3200" b="1" i="1" dirty="0">
                <a:latin typeface="Consolas" panose="020B0609020204030204" pitchFamily="49" charset="0"/>
                <a:cs typeface="Consolas" panose="020B0609020204030204" pitchFamily="49" charset="0"/>
              </a:rPr>
              <a:t>-a</a:t>
            </a:r>
            <a:endParaRPr lang="en-US" sz="3200" b="1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b="1" i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3200" b="1" dirty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32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11456"/>
            <a:ext cx="9249237" cy="1191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/>
          <p:nvPr/>
        </p:nvSpPr>
        <p:spPr>
          <a:xfrm>
            <a:off x="0" y="-57495"/>
            <a:ext cx="9143999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Solve It!</a:t>
            </a:r>
            <a:endParaRPr lang="id-ID" sz="4800" b="1" dirty="0"/>
          </a:p>
        </p:txBody>
      </p:sp>
      <p:sp>
        <p:nvSpPr>
          <p:cNvPr id="5" name="Title 1"/>
          <p:cNvSpPr txBox="1"/>
          <p:nvPr/>
        </p:nvSpPr>
        <p:spPr>
          <a:xfrm>
            <a:off x="268014" y="1106657"/>
            <a:ext cx="8481848" cy="4521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chemeClr val="bg1"/>
                </a:solidFill>
              </a:rPr>
              <a:t>Buatlah algoritma untuk menentukan elemen tertinggi &amp; terendah,</a:t>
            </a:r>
            <a:endParaRPr lang="id-ID" sz="4800" b="1" dirty="0" smtClean="0">
              <a:solidFill>
                <a:schemeClr val="bg1"/>
              </a:solidFill>
            </a:endParaRPr>
          </a:p>
          <a:p>
            <a:pPr algn="ctr"/>
            <a:r>
              <a:rPr lang="id-ID" sz="4800" b="1" dirty="0" smtClean="0">
                <a:solidFill>
                  <a:schemeClr val="bg1"/>
                </a:solidFill>
              </a:rPr>
              <a:t>dari array berikut:</a:t>
            </a:r>
            <a:endParaRPr lang="id-ID" sz="4800" b="1" dirty="0" smtClean="0">
              <a:solidFill>
                <a:schemeClr val="bg1"/>
              </a:solidFill>
            </a:endParaRPr>
          </a:p>
          <a:p>
            <a:pPr algn="ctr"/>
            <a:r>
              <a:rPr lang="id-ID" sz="4800" b="1" dirty="0">
                <a:solidFill>
                  <a:srgbClr val="FFFF00"/>
                </a:solidFill>
              </a:rPr>
              <a:t>x = [40, 100, 1, 5, 25, 10]</a:t>
            </a:r>
            <a:endParaRPr lang="id-ID" sz="4800" b="1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0"/>
            <a:ext cx="9144000" cy="1292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000" b="1" dirty="0" smtClean="0">
                <a:solidFill>
                  <a:srgbClr val="009696"/>
                </a:solidFill>
              </a:rPr>
              <a:t>Lowest &amp; Highest Element #1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040542" y="1292767"/>
            <a:ext cx="9017878" cy="44458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2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id-ID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= [40, 100, 1, 5, 25, 10]</a:t>
            </a:r>
            <a:r>
              <a:rPr lang="id-ID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x.sort(function(a,b){</a:t>
            </a:r>
            <a:endParaRPr lang="id-ID" sz="3200" b="1" dirty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a-b</a:t>
            </a:r>
            <a:endParaRPr lang="id-ID" sz="3200" b="1" dirty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id-ID" sz="3200" b="1" dirty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x[0]</a:t>
            </a: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x[x.length-1]</a:t>
            </a: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0"/>
            <a:ext cx="9144000" cy="1292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000" b="1" dirty="0" smtClean="0">
                <a:solidFill>
                  <a:srgbClr val="009696"/>
                </a:solidFill>
              </a:rPr>
              <a:t>Lowest &amp; Highest Element #2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5533697"/>
            <a:ext cx="9249237" cy="1324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/>
          <p:nvPr/>
        </p:nvSpPr>
        <p:spPr>
          <a:xfrm>
            <a:off x="662158" y="1277001"/>
            <a:ext cx="8671034" cy="5076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let x = [40, 100, 1, 5, 25, 10</a:t>
            </a:r>
            <a:r>
              <a:rPr lang="id-ID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id-ID" sz="3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nilaiMin(a) {</a:t>
            </a:r>
            <a:endParaRPr lang="id-ID" sz="3200" b="1" dirty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d-ID" sz="3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id-ID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Math.min.apply(null, a);</a:t>
            </a:r>
            <a:endParaRPr lang="id-ID" sz="32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d-ID" sz="3200" b="1" dirty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200" b="1" dirty="0" smtClean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nilaiMax(a) {</a:t>
            </a:r>
            <a:endParaRPr lang="id-ID" sz="3200" b="1" dirty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d-ID" sz="3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id-ID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Math.max.apply(null, a);</a:t>
            </a:r>
            <a:endParaRPr lang="id-ID" sz="32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d-ID" sz="3200" b="1" dirty="0" smtClean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nilaiMin(x)</a:t>
            </a: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nilaiMax(x)</a:t>
            </a: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0"/>
            <a:ext cx="9144000" cy="1132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000" b="1" dirty="0" smtClean="0">
                <a:solidFill>
                  <a:srgbClr val="009696"/>
                </a:solidFill>
              </a:rPr>
              <a:t>Array of Arrays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648" y="5533697"/>
            <a:ext cx="9249237" cy="1324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/>
          <p:nvPr/>
        </p:nvSpPr>
        <p:spPr>
          <a:xfrm>
            <a:off x="955120" y="1277001"/>
            <a:ext cx="7542494" cy="52739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arrayKu</a:t>
            </a:r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d-ID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id-ID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'Andi',24,'PNS'],</a:t>
            </a:r>
            <a:endParaRPr lang="id-ID" dirty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['Budi</a:t>
            </a:r>
            <a:r>
              <a:rPr lang="id-ID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',28,'Pengacara'],</a:t>
            </a:r>
            <a:endParaRPr lang="id-ID" dirty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[</a:t>
            </a:r>
            <a:r>
              <a:rPr lang="id-ID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'Caca',21,'Siswa'],</a:t>
            </a:r>
            <a:endParaRPr lang="id-ID" dirty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arrayKu[0</a:t>
            </a:r>
            <a:r>
              <a:rPr lang="id-ID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arrayKu[0][0]</a:t>
            </a:r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arrayKu[1][1]</a:t>
            </a:r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arrayKu[2][2</a:t>
            </a:r>
            <a:r>
              <a:rPr lang="id-ID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0"/>
            <a:ext cx="9144000" cy="1132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000" b="1" dirty="0" smtClean="0">
                <a:solidFill>
                  <a:srgbClr val="009696"/>
                </a:solidFill>
              </a:rPr>
              <a:t>Sorting Array of Arrays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648" y="5533697"/>
            <a:ext cx="9249237" cy="1324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/>
          <p:nvPr/>
        </p:nvSpPr>
        <p:spPr>
          <a:xfrm>
            <a:off x="955120" y="1277001"/>
            <a:ext cx="7857804" cy="52739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500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id-ID" sz="35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arrayKu</a:t>
            </a:r>
            <a:r>
              <a:rPr lang="id-ID" sz="35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endParaRPr lang="id-ID" sz="3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d-ID" sz="3500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id-ID" sz="3500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'Andi',24,'PNS'],</a:t>
            </a:r>
            <a:endParaRPr lang="id-ID" sz="3500" dirty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500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['Budi</a:t>
            </a:r>
            <a:r>
              <a:rPr lang="id-ID" sz="3500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',28,'Pengacara'],</a:t>
            </a:r>
            <a:endParaRPr lang="id-ID" sz="3500" dirty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500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[</a:t>
            </a:r>
            <a:r>
              <a:rPr lang="id-ID" sz="3500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'Caca',21,'Siswa'],</a:t>
            </a:r>
            <a:endParaRPr lang="id-ID" sz="3500" dirty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id-ID" sz="3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5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arrayKu[0</a:t>
            </a:r>
            <a:r>
              <a:rPr lang="id-ID" sz="35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].sort()</a:t>
            </a:r>
            <a:endParaRPr lang="id-ID" sz="35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5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arrayKu[1].reverse()</a:t>
            </a:r>
            <a:endParaRPr lang="id-ID" sz="35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5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5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arrayKu[0</a:t>
            </a:r>
            <a:r>
              <a:rPr lang="id-ID" sz="35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id-ID" sz="3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5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arrayKu[1]</a:t>
            </a:r>
            <a:r>
              <a:rPr lang="id-ID" sz="3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id-ID" sz="3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d-ID" sz="3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27395" y="1940771"/>
            <a:ext cx="7444095" cy="2456982"/>
            <a:chOff x="927395" y="1767351"/>
            <a:chExt cx="7444095" cy="2456982"/>
          </a:xfrm>
        </p:grpSpPr>
        <p:sp>
          <p:nvSpPr>
            <p:cNvPr id="4" name="Title 1"/>
            <p:cNvSpPr txBox="1"/>
            <p:nvPr/>
          </p:nvSpPr>
          <p:spPr>
            <a:xfrm>
              <a:off x="2191408" y="1767351"/>
              <a:ext cx="6180082" cy="24569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600" b="1" u="none" kern="1200" spc="-300" baseline="0">
                  <a:solidFill>
                    <a:schemeClr val="bg1"/>
                  </a:solidFill>
                  <a:latin typeface="Gotham Bold" panose="02000803030000020004" pitchFamily="2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id-ID" sz="9600" dirty="0" smtClean="0"/>
                <a:t>Exploring</a:t>
              </a:r>
              <a:endParaRPr lang="id-ID" sz="9600" dirty="0" smtClean="0"/>
            </a:p>
            <a:p>
              <a:pPr algn="ctr"/>
              <a:r>
                <a:rPr lang="id-ID" sz="3200" i="1" dirty="0" smtClean="0">
                  <a:latin typeface="Gotham" panose="02000604030000020004" pitchFamily="50" charset="0"/>
                </a:rPr>
                <a:t>#6   </a:t>
              </a:r>
              <a:r>
                <a:rPr lang="id-ID" sz="3200" b="0" dirty="0" smtClean="0">
                  <a:latin typeface="Gotham" panose="02000604030000020004" pitchFamily="50" charset="0"/>
                </a:rPr>
                <a:t>Function &amp; Array</a:t>
              </a:r>
              <a:endParaRPr lang="en-US" sz="9600" b="0" dirty="0">
                <a:latin typeface="Gotham" panose="02000604030000020004" pitchFamily="50" charset="0"/>
              </a:endParaRPr>
            </a:p>
          </p:txBody>
        </p:sp>
        <p:pic>
          <p:nvPicPr>
            <p:cNvPr id="7" name="Picture 6" descr="D:\Purwadhika\Lintang Course PPT\0 pikt\php\icon.javascript.pn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395" y="2363835"/>
              <a:ext cx="1264013" cy="1264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66701" y="189185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400" b="1" dirty="0" smtClean="0">
                <a:solidFill>
                  <a:srgbClr val="009696"/>
                </a:solidFill>
              </a:rPr>
              <a:t>Function Statement</a:t>
            </a:r>
            <a:endParaRPr lang="id-ID" sz="4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679652" y="1119352"/>
            <a:ext cx="9013786" cy="5289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id-ID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contoh()</a:t>
            </a: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id-ID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    console.log(</a:t>
            </a:r>
            <a:r>
              <a:rPr lang="id-ID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'Halo Dunia!');</a:t>
            </a:r>
            <a:endParaRPr lang="id-ID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d-ID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contoh()</a:t>
            </a:r>
            <a:r>
              <a:rPr lang="id-ID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sz="6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i="1" dirty="0" smtClean="0">
              <a:solidFill>
                <a:srgbClr val="009696"/>
              </a:solidFill>
            </a:endParaRPr>
          </a:p>
          <a:p>
            <a:r>
              <a:rPr lang="id-ID" i="1" dirty="0" smtClean="0">
                <a:solidFill>
                  <a:srgbClr val="009696"/>
                </a:solidFill>
              </a:rPr>
              <a:t>/*</a:t>
            </a:r>
            <a:endParaRPr lang="id-ID" i="1" dirty="0">
              <a:solidFill>
                <a:srgbClr val="009696"/>
              </a:solidFill>
            </a:endParaRPr>
          </a:p>
          <a:p>
            <a:r>
              <a:rPr lang="id-ID" i="1" dirty="0">
                <a:solidFill>
                  <a:srgbClr val="009696"/>
                </a:solidFill>
              </a:rPr>
              <a:t>function namafunc(param) {prog}</a:t>
            </a:r>
            <a:endParaRPr lang="id-ID" i="1" dirty="0">
              <a:solidFill>
                <a:srgbClr val="009696"/>
              </a:solidFill>
            </a:endParaRPr>
          </a:p>
          <a:p>
            <a:r>
              <a:rPr lang="id-ID" i="1" dirty="0" smtClean="0">
                <a:solidFill>
                  <a:srgbClr val="009696"/>
                </a:solidFill>
              </a:rPr>
              <a:t>*/</a:t>
            </a:r>
            <a:endParaRPr lang="id-ID" i="1" dirty="0">
              <a:solidFill>
                <a:srgbClr val="009696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66701" y="189185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400" b="1" dirty="0" smtClean="0">
                <a:solidFill>
                  <a:srgbClr val="009696"/>
                </a:solidFill>
              </a:rPr>
              <a:t>Function Expression</a:t>
            </a:r>
            <a:endParaRPr lang="id-ID" sz="4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679652" y="1119352"/>
            <a:ext cx="9013786" cy="5289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id-ID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contoh </a:t>
            </a:r>
            <a:r>
              <a:rPr lang="id-ID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id-ID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function</a:t>
            </a:r>
            <a:r>
              <a:rPr lang="id-ID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 </a:t>
            </a: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id-ID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    console.log(</a:t>
            </a:r>
            <a:r>
              <a:rPr lang="id-ID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'Halo Dunia!');</a:t>
            </a:r>
            <a:endParaRPr lang="id-ID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d-ID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contoh()</a:t>
            </a:r>
            <a:r>
              <a:rPr lang="id-ID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sz="6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i="1" dirty="0" smtClean="0">
              <a:solidFill>
                <a:srgbClr val="009696"/>
              </a:solidFill>
            </a:endParaRPr>
          </a:p>
          <a:p>
            <a:r>
              <a:rPr lang="id-ID" sz="2800" i="1" dirty="0" smtClean="0">
                <a:solidFill>
                  <a:srgbClr val="009696"/>
                </a:solidFill>
              </a:rPr>
              <a:t>/*</a:t>
            </a:r>
            <a:endParaRPr lang="id-ID" sz="2800" i="1" dirty="0">
              <a:solidFill>
                <a:srgbClr val="009696"/>
              </a:solidFill>
            </a:endParaRPr>
          </a:p>
          <a:p>
            <a:r>
              <a:rPr lang="en-US" sz="2800" i="1" dirty="0" err="1" smtClean="0">
                <a:solidFill>
                  <a:srgbClr val="009696"/>
                </a:solidFill>
              </a:rPr>
              <a:t>var</a:t>
            </a:r>
            <a:r>
              <a:rPr lang="en-US" sz="2800" i="1" dirty="0" smtClean="0">
                <a:solidFill>
                  <a:srgbClr val="009696"/>
                </a:solidFill>
              </a:rPr>
              <a:t> </a:t>
            </a:r>
            <a:r>
              <a:rPr lang="id-ID" sz="2800" i="1" dirty="0" smtClean="0">
                <a:solidFill>
                  <a:srgbClr val="009696"/>
                </a:solidFill>
              </a:rPr>
              <a:t>namafunc</a:t>
            </a:r>
            <a:r>
              <a:rPr lang="en-US" sz="2800" i="1" dirty="0" smtClean="0">
                <a:solidFill>
                  <a:srgbClr val="009696"/>
                </a:solidFill>
              </a:rPr>
              <a:t> = </a:t>
            </a:r>
            <a:r>
              <a:rPr lang="id-ID" sz="2800" i="1" dirty="0">
                <a:solidFill>
                  <a:srgbClr val="009696"/>
                </a:solidFill>
              </a:rPr>
              <a:t>function (param) {prog}</a:t>
            </a:r>
            <a:endParaRPr lang="id-ID" sz="2800" i="1" dirty="0">
              <a:solidFill>
                <a:srgbClr val="009696"/>
              </a:solidFill>
            </a:endParaRPr>
          </a:p>
          <a:p>
            <a:r>
              <a:rPr lang="id-ID" sz="2800" i="1" dirty="0" smtClean="0">
                <a:solidFill>
                  <a:srgbClr val="009696"/>
                </a:solidFill>
              </a:rPr>
              <a:t>*/</a:t>
            </a:r>
            <a:endParaRPr lang="id-ID" sz="2800" i="1" dirty="0">
              <a:solidFill>
                <a:srgbClr val="009696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34941" y="189185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 smtClean="0">
                <a:solidFill>
                  <a:srgbClr val="009696"/>
                </a:solidFill>
              </a:rPr>
              <a:t>Function</a:t>
            </a:r>
            <a:endParaRPr lang="id-ID" sz="5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997328" y="1103586"/>
            <a:ext cx="8288572" cy="5305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US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 = 10</a:t>
            </a:r>
            <a:endParaRPr lang="en-US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US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 = 50</a:t>
            </a:r>
            <a:endParaRPr lang="en-US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40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contoh</a:t>
            </a:r>
            <a:r>
              <a:rPr lang="en-US" sz="4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sz="4000" b="1" dirty="0" err="1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x+y</a:t>
            </a:r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4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0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contoh</a:t>
            </a:r>
            <a:r>
              <a:rPr lang="en-US" sz="4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0" b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1"/>
            <a:ext cx="9144000" cy="11035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 smtClean="0">
                <a:solidFill>
                  <a:srgbClr val="009696"/>
                </a:solidFill>
              </a:rPr>
              <a:t>Function with a Parameter</a:t>
            </a:r>
            <a:endParaRPr lang="id-ID" sz="4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818866" y="1323832"/>
            <a:ext cx="8070846" cy="5084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4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namaku(nama)</a:t>
            </a:r>
            <a:r>
              <a:rPr lang="id-ID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id-ID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console.log (</a:t>
            </a:r>
            <a:r>
              <a:rPr lang="id-ID" sz="4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</a:t>
            </a:r>
            <a:r>
              <a:rPr lang="id-ID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+' Susilo</a:t>
            </a:r>
            <a: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endParaRPr lang="id-ID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d-ID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4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namaku</a:t>
            </a:r>
            <a: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('Adi');</a:t>
            </a:r>
            <a:endParaRPr lang="id-ID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4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namaku</a:t>
            </a:r>
            <a: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('Budi');</a:t>
            </a:r>
            <a:endParaRPr lang="id-ID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4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namaku</a:t>
            </a:r>
            <a: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('Caca');</a:t>
            </a:r>
            <a:endParaRPr lang="id-ID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4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namaku</a:t>
            </a:r>
            <a: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('Dedi');</a:t>
            </a:r>
            <a:endParaRPr lang="id-ID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189185"/>
            <a:ext cx="91440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 smtClean="0">
                <a:solidFill>
                  <a:srgbClr val="009696"/>
                </a:solidFill>
              </a:rPr>
              <a:t>Function with 2 Parameters</a:t>
            </a:r>
            <a:endParaRPr lang="id-ID" sz="4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668740" y="1103586"/>
            <a:ext cx="8504760" cy="5305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id-ID" sz="33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id-ID" sz="3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d-ID" sz="33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id-ID" sz="3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id-ID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id-ID" sz="33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3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console.log (</a:t>
            </a:r>
            <a:r>
              <a:rPr lang="id-ID" sz="33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id-ID" sz="3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+' </a:t>
            </a:r>
            <a:r>
              <a:rPr lang="id-ID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Lahir </a:t>
            </a:r>
            <a:r>
              <a:rPr lang="id-ID" sz="3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th '+</a:t>
            </a:r>
            <a:r>
              <a:rPr lang="id-ID" sz="33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id-ID" sz="3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id-ID" sz="33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d-ID" sz="33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id-ID" sz="33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3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id-ID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('Adi','1990');</a:t>
            </a:r>
            <a:endParaRPr lang="id-ID" sz="33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3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id-ID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('Budi','1991');</a:t>
            </a:r>
            <a:endParaRPr lang="id-ID" sz="33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3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id-ID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('Caca','1992');</a:t>
            </a:r>
            <a:endParaRPr lang="id-ID" sz="33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3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id-ID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('Dedi','1993');</a:t>
            </a:r>
            <a:endParaRPr lang="id-ID" sz="33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3468408" y="15759"/>
            <a:ext cx="5486400" cy="10351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Return Function</a:t>
            </a:r>
            <a:endParaRPr lang="id-ID" sz="4800" b="1" dirty="0">
              <a:solidFill>
                <a:srgbClr val="00969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5533697"/>
            <a:ext cx="9249237" cy="1324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/>
          <p:nvPr/>
        </p:nvSpPr>
        <p:spPr>
          <a:xfrm>
            <a:off x="884928" y="1294654"/>
            <a:ext cx="8288572" cy="5305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id-ID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</a:t>
            </a:r>
            <a: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(x,y) {</a:t>
            </a:r>
            <a:endParaRPr lang="id-ID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d-ID" sz="4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</a:t>
            </a:r>
            <a:r>
              <a:rPr lang="id-ID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x + y</a:t>
            </a:r>
            <a:endParaRPr lang="id-ID" sz="4000" b="1" dirty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d-ID" sz="4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d-ID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id-ID" sz="4000" b="1" dirty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4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total(4,5</a:t>
            </a:r>
            <a:r>
              <a:rPr lang="id-ID" sz="4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id-ID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4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4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id-ID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4000" b="1" dirty="0" smtClean="0"/>
          </a:p>
          <a:p>
            <a:r>
              <a:rPr lang="id-ID" sz="2200" b="1" dirty="0" smtClean="0">
                <a:solidFill>
                  <a:srgbClr val="FF0000"/>
                </a:solidFill>
              </a:rPr>
              <a:t>/*</a:t>
            </a:r>
            <a:endParaRPr lang="id-ID" sz="2200" b="1" dirty="0">
              <a:solidFill>
                <a:srgbClr val="FF0000"/>
              </a:solidFill>
            </a:endParaRPr>
          </a:p>
          <a:p>
            <a:r>
              <a:rPr lang="id-ID" sz="2200" b="1" dirty="0" smtClean="0">
                <a:solidFill>
                  <a:srgbClr val="FF0000"/>
                </a:solidFill>
              </a:rPr>
              <a:t>- z adalah local variabel dalam func total, tidak dapat</a:t>
            </a:r>
            <a:endParaRPr lang="id-ID" sz="2200" b="1" dirty="0" smtClean="0">
              <a:solidFill>
                <a:srgbClr val="FF0000"/>
              </a:solidFill>
            </a:endParaRPr>
          </a:p>
          <a:p>
            <a:r>
              <a:rPr lang="id-ID" sz="2200" b="1" dirty="0" smtClean="0">
                <a:solidFill>
                  <a:srgbClr val="FF0000"/>
                </a:solidFill>
              </a:rPr>
              <a:t>dipanggil di luar func tsb.</a:t>
            </a:r>
            <a:endParaRPr lang="id-ID" sz="2200" b="1" dirty="0" smtClean="0">
              <a:solidFill>
                <a:srgbClr val="FF0000"/>
              </a:solidFill>
            </a:endParaRPr>
          </a:p>
          <a:p>
            <a:r>
              <a:rPr lang="id-ID" sz="2200" b="1" dirty="0" smtClean="0">
                <a:solidFill>
                  <a:srgbClr val="FF0000"/>
                </a:solidFill>
              </a:rPr>
              <a:t>- jika z tidak di-return maka total(4,5) = undefined</a:t>
            </a:r>
            <a:endParaRPr lang="id-ID" sz="2200" b="1" dirty="0" smtClean="0">
              <a:solidFill>
                <a:srgbClr val="FF0000"/>
              </a:solidFill>
            </a:endParaRPr>
          </a:p>
          <a:p>
            <a:r>
              <a:rPr lang="id-ID" sz="2200" b="1" dirty="0" smtClean="0">
                <a:solidFill>
                  <a:srgbClr val="FF0000"/>
                </a:solidFill>
              </a:rPr>
              <a:t>*/</a:t>
            </a:r>
            <a:endParaRPr lang="id-ID" sz="22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5862</Words>
  <Application>WPS Presentation</Application>
  <PresentationFormat>On-screen Show (4:3)</PresentationFormat>
  <Paragraphs>400</Paragraphs>
  <Slides>38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4" baseType="lpstr">
      <vt:lpstr>Arial</vt:lpstr>
      <vt:lpstr>SimSun</vt:lpstr>
      <vt:lpstr>Wingdings</vt:lpstr>
      <vt:lpstr>Gotham Medium</vt:lpstr>
      <vt:lpstr>Gotham ExtraLight</vt:lpstr>
      <vt:lpstr>Gotham Bold</vt:lpstr>
      <vt:lpstr>Segoe Print</vt:lpstr>
      <vt:lpstr>Gotham</vt:lpstr>
      <vt:lpstr>Roboto</vt:lpstr>
      <vt:lpstr>Consolas</vt:lpstr>
      <vt:lpstr>Microsoft YaHei</vt:lpstr>
      <vt:lpstr>Arial Unicode MS</vt:lpstr>
      <vt:lpstr>Calibri</vt:lpstr>
      <vt:lpstr>Yu Gothic UI Semibold</vt:lpstr>
      <vt:lpstr>Verdana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Lintang</dc:creator>
  <cp:lastModifiedBy>rochafi</cp:lastModifiedBy>
  <cp:revision>715</cp:revision>
  <dcterms:created xsi:type="dcterms:W3CDTF">2015-11-07T11:59:00Z</dcterms:created>
  <dcterms:modified xsi:type="dcterms:W3CDTF">2020-01-05T03:31:06Z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1033-11.2.0.9107</vt:lpwstr>
  </property>
</Properties>
</file>