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76" r:id="rId2"/>
    <p:sldId id="312" r:id="rId3"/>
    <p:sldId id="257" r:id="rId4"/>
    <p:sldId id="258" r:id="rId5"/>
    <p:sldId id="259" r:id="rId6"/>
    <p:sldId id="278" r:id="rId7"/>
    <p:sldId id="307" r:id="rId8"/>
    <p:sldId id="308" r:id="rId9"/>
    <p:sldId id="309" r:id="rId10"/>
    <p:sldId id="310" r:id="rId11"/>
    <p:sldId id="294" r:id="rId12"/>
    <p:sldId id="277" r:id="rId13"/>
    <p:sldId id="260" r:id="rId14"/>
    <p:sldId id="299" r:id="rId15"/>
    <p:sldId id="266" r:id="rId16"/>
    <p:sldId id="296" r:id="rId17"/>
    <p:sldId id="297" r:id="rId18"/>
    <p:sldId id="298" r:id="rId19"/>
    <p:sldId id="295" r:id="rId20"/>
    <p:sldId id="300" r:id="rId21"/>
    <p:sldId id="261" r:id="rId22"/>
    <p:sldId id="262" r:id="rId23"/>
    <p:sldId id="263" r:id="rId24"/>
    <p:sldId id="283" r:id="rId25"/>
    <p:sldId id="268" r:id="rId26"/>
    <p:sldId id="302" r:id="rId27"/>
    <p:sldId id="284" r:id="rId28"/>
    <p:sldId id="303" r:id="rId29"/>
    <p:sldId id="304" r:id="rId30"/>
    <p:sldId id="305" r:id="rId31"/>
    <p:sldId id="306" r:id="rId32"/>
    <p:sldId id="311" r:id="rId33"/>
    <p:sldId id="313" r:id="rId34"/>
  </p:sldIdLst>
  <p:sldSz cx="10693400" cy="756126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نمط متوسط 3 - تميي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aximized" horzBarState="maximized">
    <p:restoredLeft sz="84380"/>
    <p:restoredTop sz="94660"/>
  </p:normalViewPr>
  <p:slideViewPr>
    <p:cSldViewPr>
      <p:cViewPr varScale="1">
        <p:scale>
          <a:sx n="63" d="100"/>
          <a:sy n="63" d="100"/>
        </p:scale>
        <p:origin x="-1842" y="-114"/>
      </p:cViewPr>
      <p:guideLst>
        <p:guide orient="horz" pos="2382"/>
        <p:guide pos="3368"/>
      </p:guideLst>
    </p:cSldViewPr>
  </p:slideViewPr>
  <p:notesTextViewPr>
    <p:cViewPr>
      <p:scale>
        <a:sx n="100" d="100"/>
        <a:sy n="100" d="100"/>
      </p:scale>
      <p:origin x="0" y="0"/>
    </p:cViewPr>
  </p:notesTextViewPr>
  <p:sorterViewPr>
    <p:cViewPr>
      <p:scale>
        <a:sx n="100" d="100"/>
        <a:sy n="100" d="100"/>
      </p:scale>
      <p:origin x="0" y="56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802005" y="2348894"/>
            <a:ext cx="9089390" cy="1620771"/>
          </a:xfrm>
        </p:spPr>
        <p:txBody>
          <a:bodyPr/>
          <a:lstStyle/>
          <a:p>
            <a:r>
              <a:rPr lang="ar-SA" smtClean="0"/>
              <a:t>انقر لتحرير نمط العنوان الرئيسي</a:t>
            </a:r>
            <a:endParaRPr lang="ar-YE"/>
          </a:p>
        </p:txBody>
      </p:sp>
      <p:sp>
        <p:nvSpPr>
          <p:cNvPr id="3" name="عنوان فرعي 2"/>
          <p:cNvSpPr>
            <a:spLocks noGrp="1"/>
          </p:cNvSpPr>
          <p:nvPr>
            <p:ph type="subTitle" idx="1"/>
          </p:nvPr>
        </p:nvSpPr>
        <p:spPr>
          <a:xfrm>
            <a:off x="1604010" y="4284718"/>
            <a:ext cx="7485380" cy="193232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YE"/>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533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YE"/>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54050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7752717" y="302805"/>
            <a:ext cx="2406015" cy="6451577"/>
          </a:xfrm>
        </p:spPr>
        <p:txBody>
          <a:bodyPr vert="eaVert"/>
          <a:lstStyle/>
          <a:p>
            <a:r>
              <a:rPr lang="ar-SA" smtClean="0"/>
              <a:t>انقر لتحرير نمط العنوان الرئيسي</a:t>
            </a:r>
            <a:endParaRPr lang="ar-YE"/>
          </a:p>
        </p:txBody>
      </p:sp>
      <p:sp>
        <p:nvSpPr>
          <p:cNvPr id="3" name="عنصر نائب للعنوان العمودي 2"/>
          <p:cNvSpPr>
            <a:spLocks noGrp="1"/>
          </p:cNvSpPr>
          <p:nvPr>
            <p:ph type="body" orient="vert" idx="1"/>
          </p:nvPr>
        </p:nvSpPr>
        <p:spPr>
          <a:xfrm>
            <a:off x="534670" y="302805"/>
            <a:ext cx="7039822" cy="6451577"/>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209193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YE"/>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240951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44705" y="4858813"/>
            <a:ext cx="9089390" cy="1501751"/>
          </a:xfrm>
        </p:spPr>
        <p:txBody>
          <a:bodyPr anchor="t"/>
          <a:lstStyle>
            <a:lvl1pPr algn="r">
              <a:defRPr sz="4000" b="1" cap="all"/>
            </a:lvl1pPr>
          </a:lstStyle>
          <a:p>
            <a:r>
              <a:rPr lang="ar-SA" smtClean="0"/>
              <a:t>انقر لتحرير نمط العنوان الرئيسي</a:t>
            </a:r>
            <a:endParaRPr lang="ar-YE"/>
          </a:p>
        </p:txBody>
      </p:sp>
      <p:sp>
        <p:nvSpPr>
          <p:cNvPr id="3" name="عنصر نائب للنص 2"/>
          <p:cNvSpPr>
            <a:spLocks noGrp="1"/>
          </p:cNvSpPr>
          <p:nvPr>
            <p:ph type="body" idx="1"/>
          </p:nvPr>
        </p:nvSpPr>
        <p:spPr>
          <a:xfrm>
            <a:off x="844705" y="3204789"/>
            <a:ext cx="9089390" cy="16540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201995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YE"/>
          </a:p>
        </p:txBody>
      </p:sp>
      <p:sp>
        <p:nvSpPr>
          <p:cNvPr id="3" name="عنصر نائب للمحتوى 2"/>
          <p:cNvSpPr>
            <a:spLocks noGrp="1"/>
          </p:cNvSpPr>
          <p:nvPr>
            <p:ph sz="half" idx="1"/>
          </p:nvPr>
        </p:nvSpPr>
        <p:spPr>
          <a:xfrm>
            <a:off x="534670" y="1764297"/>
            <a:ext cx="4722918" cy="49900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محتوى 3"/>
          <p:cNvSpPr>
            <a:spLocks noGrp="1"/>
          </p:cNvSpPr>
          <p:nvPr>
            <p:ph sz="half" idx="2"/>
          </p:nvPr>
        </p:nvSpPr>
        <p:spPr>
          <a:xfrm>
            <a:off x="5435812" y="1764297"/>
            <a:ext cx="4722918" cy="49900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03/01/1440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10416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YE"/>
          </a:p>
        </p:txBody>
      </p:sp>
      <p:sp>
        <p:nvSpPr>
          <p:cNvPr id="3" name="عنصر نائب للنص 2"/>
          <p:cNvSpPr>
            <a:spLocks noGrp="1"/>
          </p:cNvSpPr>
          <p:nvPr>
            <p:ph type="body" idx="1"/>
          </p:nvPr>
        </p:nvSpPr>
        <p:spPr>
          <a:xfrm>
            <a:off x="534672" y="1692535"/>
            <a:ext cx="4724775"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534672" y="2397902"/>
            <a:ext cx="4724775"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5" name="عنصر نائب للنص 4"/>
          <p:cNvSpPr>
            <a:spLocks noGrp="1"/>
          </p:cNvSpPr>
          <p:nvPr>
            <p:ph type="body" sz="quarter" idx="3"/>
          </p:nvPr>
        </p:nvSpPr>
        <p:spPr>
          <a:xfrm>
            <a:off x="5432103" y="1692535"/>
            <a:ext cx="4726631" cy="70536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5432103" y="2397902"/>
            <a:ext cx="4726631" cy="43564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7" name="عنصر نائب للتاريخ 6"/>
          <p:cNvSpPr>
            <a:spLocks noGrp="1"/>
          </p:cNvSpPr>
          <p:nvPr>
            <p:ph type="dt" sz="half" idx="10"/>
          </p:nvPr>
        </p:nvSpPr>
        <p:spPr/>
        <p:txBody>
          <a:bodyPr/>
          <a:lstStyle/>
          <a:p>
            <a:fld id="{1B8ABB09-4A1D-463E-8065-109CC2B7EFAA}" type="datetimeFigureOut">
              <a:rPr lang="ar-SA" smtClean="0"/>
              <a:t>03/01/1440</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20681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YE"/>
          </a:p>
        </p:txBody>
      </p:sp>
      <p:sp>
        <p:nvSpPr>
          <p:cNvPr id="3" name="عنصر نائب للتاريخ 2"/>
          <p:cNvSpPr>
            <a:spLocks noGrp="1"/>
          </p:cNvSpPr>
          <p:nvPr>
            <p:ph type="dt" sz="half" idx="10"/>
          </p:nvPr>
        </p:nvSpPr>
        <p:spPr/>
        <p:txBody>
          <a:bodyPr/>
          <a:lstStyle/>
          <a:p>
            <a:fld id="{1B8ABB09-4A1D-463E-8065-109CC2B7EFAA}" type="datetimeFigureOut">
              <a:rPr lang="ar-SA" smtClean="0"/>
              <a:t>03/01/1440</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187899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t>03/01/1440</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77141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34674" y="301051"/>
            <a:ext cx="3518055" cy="1281213"/>
          </a:xfrm>
        </p:spPr>
        <p:txBody>
          <a:bodyPr anchor="b"/>
          <a:lstStyle>
            <a:lvl1pPr algn="r">
              <a:defRPr sz="2000" b="1"/>
            </a:lvl1pPr>
          </a:lstStyle>
          <a:p>
            <a:r>
              <a:rPr lang="ar-SA" smtClean="0"/>
              <a:t>انقر لتحرير نمط العنوان الرئيسي</a:t>
            </a:r>
            <a:endParaRPr lang="ar-YE"/>
          </a:p>
        </p:txBody>
      </p:sp>
      <p:sp>
        <p:nvSpPr>
          <p:cNvPr id="3" name="عنصر نائب للمحتوى 2"/>
          <p:cNvSpPr>
            <a:spLocks noGrp="1"/>
          </p:cNvSpPr>
          <p:nvPr>
            <p:ph idx="1"/>
          </p:nvPr>
        </p:nvSpPr>
        <p:spPr>
          <a:xfrm>
            <a:off x="4180822" y="301052"/>
            <a:ext cx="5977908" cy="64533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نص 3"/>
          <p:cNvSpPr>
            <a:spLocks noGrp="1"/>
          </p:cNvSpPr>
          <p:nvPr>
            <p:ph type="body" sz="half" idx="2"/>
          </p:nvPr>
        </p:nvSpPr>
        <p:spPr>
          <a:xfrm>
            <a:off x="534674" y="1582266"/>
            <a:ext cx="3518055" cy="5172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03/01/1440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250509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2095981" y="5292885"/>
            <a:ext cx="6416040" cy="624855"/>
          </a:xfrm>
        </p:spPr>
        <p:txBody>
          <a:bodyPr anchor="b"/>
          <a:lstStyle>
            <a:lvl1pPr algn="r">
              <a:defRPr sz="2000" b="1"/>
            </a:lvl1pPr>
          </a:lstStyle>
          <a:p>
            <a:r>
              <a:rPr lang="ar-SA" smtClean="0"/>
              <a:t>انقر لتحرير نمط العنوان الرئيسي</a:t>
            </a:r>
            <a:endParaRPr lang="ar-YE"/>
          </a:p>
        </p:txBody>
      </p:sp>
      <p:sp>
        <p:nvSpPr>
          <p:cNvPr id="3" name="عنصر نائب للصورة 2"/>
          <p:cNvSpPr>
            <a:spLocks noGrp="1"/>
          </p:cNvSpPr>
          <p:nvPr>
            <p:ph type="pic" idx="1"/>
          </p:nvPr>
        </p:nvSpPr>
        <p:spPr>
          <a:xfrm>
            <a:off x="2095981" y="675614"/>
            <a:ext cx="6416040" cy="45367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YE"/>
          </a:p>
        </p:txBody>
      </p:sp>
      <p:sp>
        <p:nvSpPr>
          <p:cNvPr id="4" name="عنصر نائب للنص 3"/>
          <p:cNvSpPr>
            <a:spLocks noGrp="1"/>
          </p:cNvSpPr>
          <p:nvPr>
            <p:ph type="body" sz="half" idx="2"/>
          </p:nvPr>
        </p:nvSpPr>
        <p:spPr>
          <a:xfrm>
            <a:off x="2095981" y="5917741"/>
            <a:ext cx="6416040" cy="8873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t>03/01/1440</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t>‹#›</a:t>
            </a:fld>
            <a:endParaRPr lang="ar-SA"/>
          </a:p>
        </p:txBody>
      </p:sp>
    </p:spTree>
    <p:extLst>
      <p:ext uri="{BB962C8B-B14F-4D97-AF65-F5344CB8AC3E}">
        <p14:creationId xmlns:p14="http://schemas.microsoft.com/office/powerpoint/2010/main" val="381773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534670" y="302803"/>
            <a:ext cx="9624060" cy="1260211"/>
          </a:xfrm>
          <a:prstGeom prst="rect">
            <a:avLst/>
          </a:prstGeom>
        </p:spPr>
        <p:txBody>
          <a:bodyPr vert="horz" lIns="91440" tIns="45720" rIns="91440" bIns="45720" rtlCol="1" anchor="ctr">
            <a:normAutofit/>
          </a:bodyPr>
          <a:lstStyle/>
          <a:p>
            <a:r>
              <a:rPr lang="ar-SA" smtClean="0"/>
              <a:t>انقر لتحرير نمط العنوان الرئيسي</a:t>
            </a:r>
            <a:endParaRPr lang="ar-YE"/>
          </a:p>
        </p:txBody>
      </p:sp>
      <p:sp>
        <p:nvSpPr>
          <p:cNvPr id="3" name="عنصر نائب للنص 2"/>
          <p:cNvSpPr>
            <a:spLocks noGrp="1"/>
          </p:cNvSpPr>
          <p:nvPr>
            <p:ph type="body" idx="1"/>
          </p:nvPr>
        </p:nvSpPr>
        <p:spPr>
          <a:xfrm>
            <a:off x="534670" y="1764297"/>
            <a:ext cx="9624060" cy="4990084"/>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YE"/>
          </a:p>
        </p:txBody>
      </p:sp>
      <p:sp>
        <p:nvSpPr>
          <p:cNvPr id="4" name="عنصر نائب للتاريخ 3"/>
          <p:cNvSpPr>
            <a:spLocks noGrp="1"/>
          </p:cNvSpPr>
          <p:nvPr>
            <p:ph type="dt" sz="half" idx="2"/>
          </p:nvPr>
        </p:nvSpPr>
        <p:spPr>
          <a:xfrm>
            <a:off x="7663605" y="7008173"/>
            <a:ext cx="2495127" cy="402567"/>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t>03/01/1440</a:t>
            </a:fld>
            <a:endParaRPr lang="ar-SA"/>
          </a:p>
        </p:txBody>
      </p:sp>
      <p:sp>
        <p:nvSpPr>
          <p:cNvPr id="5" name="عنصر نائب للتذييل 4"/>
          <p:cNvSpPr>
            <a:spLocks noGrp="1"/>
          </p:cNvSpPr>
          <p:nvPr>
            <p:ph type="ftr" sz="quarter" idx="3"/>
          </p:nvPr>
        </p:nvSpPr>
        <p:spPr>
          <a:xfrm>
            <a:off x="3653582" y="7008173"/>
            <a:ext cx="3386243" cy="402567"/>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534671" y="7008173"/>
            <a:ext cx="2495127" cy="402567"/>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t>‹#›</a:t>
            </a:fld>
            <a:endParaRPr lang="ar-SA"/>
          </a:p>
        </p:txBody>
      </p:sp>
    </p:spTree>
    <p:extLst>
      <p:ext uri="{BB962C8B-B14F-4D97-AF65-F5344CB8AC3E}">
        <p14:creationId xmlns:p14="http://schemas.microsoft.com/office/powerpoint/2010/main" val="33539635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YE"/>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iki.hsoub.com/Python/st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2"/>
          <p:cNvSpPr txBox="1">
            <a:spLocks/>
          </p:cNvSpPr>
          <p:nvPr/>
        </p:nvSpPr>
        <p:spPr>
          <a:xfrm>
            <a:off x="1386260" y="4788743"/>
            <a:ext cx="5472608" cy="576064"/>
          </a:xfrm>
          <a:prstGeom prst="rect">
            <a:avLst/>
          </a:prstGeom>
        </p:spPr>
        <p:txBody>
          <a:bodyPr vert="horz" lIns="91440" tIns="45720" rIns="91440" bIns="45720" rtlCol="1">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ar-YE" dirty="0" smtClean="0">
                <a:solidFill>
                  <a:schemeClr val="bg1"/>
                </a:solidFill>
                <a:cs typeface="Alarabiya Font" pitchFamily="2" charset="-78"/>
              </a:rPr>
              <a:t>عبدالواحد عبدالكريم الجمالي </a:t>
            </a:r>
            <a:endParaRPr lang="ar-YE" dirty="0">
              <a:solidFill>
                <a:schemeClr val="bg1"/>
              </a:solidFill>
              <a:cs typeface="Alarabiya Font" pitchFamily="2" charset="-78"/>
            </a:endParaRPr>
          </a:p>
        </p:txBody>
      </p:sp>
    </p:spTree>
    <p:extLst>
      <p:ext uri="{BB962C8B-B14F-4D97-AF65-F5344CB8AC3E}">
        <p14:creationId xmlns:p14="http://schemas.microsoft.com/office/powerpoint/2010/main" val="2878408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600770" y="2319113"/>
            <a:ext cx="9532564" cy="4845893"/>
          </a:xfrm>
          <a:prstGeom prst="rect">
            <a:avLst/>
          </a:prstGeom>
        </p:spPr>
        <p:txBody>
          <a:bodyPr vert="horz" lIns="91440" tIns="45720" rIns="91440" bIns="45720" rtlCol="1">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dirty="0"/>
              <a:t>قواعد ترتيب الكود في </a:t>
            </a:r>
            <a:r>
              <a:rPr lang="ar-YE" dirty="0" smtClean="0"/>
              <a:t>بايثون :</a:t>
            </a:r>
            <a:endParaRPr lang="ar-YE" dirty="0"/>
          </a:p>
          <a:p>
            <a:pPr fontAlgn="ctr"/>
            <a:r>
              <a:rPr lang="ar-YE" sz="2400" dirty="0">
                <a:solidFill>
                  <a:schemeClr val="bg1"/>
                </a:solidFill>
              </a:rPr>
              <a:t>لا تقم بإضافة أي مسافة فارغة باستخدام الزر </a:t>
            </a:r>
            <a:r>
              <a:rPr lang="en-US" sz="2400" dirty="0">
                <a:solidFill>
                  <a:schemeClr val="bg1"/>
                </a:solidFill>
              </a:rPr>
              <a:t>TAB </a:t>
            </a:r>
            <a:r>
              <a:rPr lang="ar-YE" sz="2400" dirty="0">
                <a:solidFill>
                  <a:schemeClr val="bg1"/>
                </a:solidFill>
              </a:rPr>
              <a:t>لأن المسافة التي يعطيها هذا الزر غير مسموح </a:t>
            </a:r>
            <a:r>
              <a:rPr lang="ar-YE" sz="2400" dirty="0" err="1">
                <a:solidFill>
                  <a:schemeClr val="bg1"/>
                </a:solidFill>
              </a:rPr>
              <a:t>إستخدامها</a:t>
            </a:r>
            <a:r>
              <a:rPr lang="ar-YE" sz="2400" dirty="0">
                <a:solidFill>
                  <a:schemeClr val="bg1"/>
                </a:solidFill>
              </a:rPr>
              <a:t> في لغة بايثون.</a:t>
            </a:r>
          </a:p>
          <a:p>
            <a:pPr fontAlgn="ctr"/>
            <a:r>
              <a:rPr lang="ar-YE" sz="2400" dirty="0" err="1">
                <a:solidFill>
                  <a:schemeClr val="bg1"/>
                </a:solidFill>
              </a:rPr>
              <a:t>إستخدم</a:t>
            </a:r>
            <a:r>
              <a:rPr lang="ar-YE" sz="2400" dirty="0">
                <a:solidFill>
                  <a:schemeClr val="bg1"/>
                </a:solidFill>
              </a:rPr>
              <a:t> </a:t>
            </a:r>
            <a:r>
              <a:rPr lang="ar-YE" sz="2400" b="1" dirty="0">
                <a:solidFill>
                  <a:schemeClr val="bg1"/>
                </a:solidFill>
              </a:rPr>
              <a:t>4</a:t>
            </a:r>
            <a:r>
              <a:rPr lang="ar-YE" sz="2400" dirty="0">
                <a:solidFill>
                  <a:schemeClr val="bg1"/>
                </a:solidFill>
              </a:rPr>
              <a:t> مسافات فارغة </a:t>
            </a:r>
            <a:r>
              <a:rPr lang="en-US" sz="2400" dirty="0">
                <a:solidFill>
                  <a:schemeClr val="bg1"/>
                </a:solidFill>
              </a:rPr>
              <a:t>Space </a:t>
            </a:r>
            <a:r>
              <a:rPr lang="ar-YE" sz="2400" dirty="0">
                <a:solidFill>
                  <a:schemeClr val="bg1"/>
                </a:solidFill>
              </a:rPr>
              <a:t>عند وضع الكود بشكل متداخل.</a:t>
            </a:r>
          </a:p>
          <a:p>
            <a:pPr fontAlgn="ctr"/>
            <a:r>
              <a:rPr lang="ar-YE" sz="2400" dirty="0">
                <a:solidFill>
                  <a:schemeClr val="bg1"/>
                </a:solidFill>
              </a:rPr>
              <a:t>ضع سطر فارغ على الأقل بين السطر الذي تم فيه تعريف الكلاس و الدوال المعرفة بداخله.</a:t>
            </a:r>
          </a:p>
          <a:p>
            <a:pPr fontAlgn="ctr"/>
            <a:r>
              <a:rPr lang="ar-YE" sz="2400" dirty="0">
                <a:solidFill>
                  <a:schemeClr val="bg1"/>
                </a:solidFill>
              </a:rPr>
              <a:t>ضع سطر فارغ على الأقل بين كل دالتين.</a:t>
            </a:r>
          </a:p>
          <a:p>
            <a:pPr fontAlgn="ctr"/>
            <a:r>
              <a:rPr lang="ar-YE" sz="2400" dirty="0">
                <a:solidFill>
                  <a:schemeClr val="bg1"/>
                </a:solidFill>
              </a:rPr>
              <a:t>ضع سطر فارغ بين كل </a:t>
            </a:r>
            <a:r>
              <a:rPr lang="ar-YE" sz="2400" dirty="0" err="1">
                <a:solidFill>
                  <a:schemeClr val="bg1"/>
                </a:solidFill>
              </a:rPr>
              <a:t>إثنين</a:t>
            </a:r>
            <a:r>
              <a:rPr lang="ar-YE" sz="2400" dirty="0">
                <a:solidFill>
                  <a:schemeClr val="bg1"/>
                </a:solidFill>
              </a:rPr>
              <a:t> بلوك تضيفهما بداخل الدوال.</a:t>
            </a:r>
          </a:p>
          <a:p>
            <a:pPr fontAlgn="ctr"/>
            <a:r>
              <a:rPr lang="ar-YE" sz="2400" dirty="0">
                <a:solidFill>
                  <a:schemeClr val="bg1"/>
                </a:solidFill>
              </a:rPr>
              <a:t>ضع مسافة فارغة حول جمل التحكم و جمل الشرط.</a:t>
            </a:r>
          </a:p>
          <a:p>
            <a:pPr fontAlgn="ctr"/>
            <a:r>
              <a:rPr lang="ar-YE" sz="2400" dirty="0">
                <a:solidFill>
                  <a:schemeClr val="bg1"/>
                </a:solidFill>
              </a:rPr>
              <a:t>عند وضع التعليقات يفضل </a:t>
            </a:r>
            <a:r>
              <a:rPr lang="ar-YE" sz="2400" dirty="0" err="1">
                <a:solidFill>
                  <a:schemeClr val="bg1"/>
                </a:solidFill>
              </a:rPr>
              <a:t>إستخدام</a:t>
            </a:r>
            <a:r>
              <a:rPr lang="ar-YE" sz="2400" dirty="0">
                <a:solidFill>
                  <a:schemeClr val="bg1"/>
                </a:solidFill>
              </a:rPr>
              <a:t> الرمز # في بداية كل سطر حتى و إن كان التعليق يتألف من عدة أسطر.</a:t>
            </a:r>
          </a:p>
          <a:p>
            <a:pPr fontAlgn="ctr"/>
            <a:r>
              <a:rPr lang="ar-YE" sz="2400" dirty="0">
                <a:solidFill>
                  <a:schemeClr val="bg1"/>
                </a:solidFill>
              </a:rPr>
              <a:t>عدد الأحرف القصوى التي يمكن وضعها في كل سطر هو </a:t>
            </a:r>
            <a:r>
              <a:rPr lang="ar-YE" sz="2400" b="1" dirty="0">
                <a:solidFill>
                  <a:schemeClr val="bg1"/>
                </a:solidFill>
              </a:rPr>
              <a:t>79</a:t>
            </a:r>
            <a:r>
              <a:rPr lang="ar-YE" sz="2400" dirty="0">
                <a:solidFill>
                  <a:schemeClr val="bg1"/>
                </a:solidFill>
              </a:rPr>
              <a:t> حرف.</a:t>
            </a:r>
          </a:p>
        </p:txBody>
      </p:sp>
      <p:sp>
        <p:nvSpPr>
          <p:cNvPr id="5" name="مستطيل 4"/>
          <p:cNvSpPr/>
          <p:nvPr/>
        </p:nvSpPr>
        <p:spPr>
          <a:xfrm>
            <a:off x="4986660" y="1632585"/>
            <a:ext cx="5256584" cy="646331"/>
          </a:xfrm>
          <a:prstGeom prst="rect">
            <a:avLst/>
          </a:prstGeom>
        </p:spPr>
        <p:txBody>
          <a:bodyPr wrap="square">
            <a:spAutoFit/>
          </a:bodyPr>
          <a:lstStyle/>
          <a:p>
            <a:pPr algn="ct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اسلوب  </a:t>
            </a:r>
            <a:r>
              <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rPr>
              <a:t>كتابة الكود في </a:t>
            </a: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بايثون :</a:t>
            </a:r>
            <a:endPar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endParaRPr>
          </a:p>
        </p:txBody>
      </p:sp>
    </p:spTree>
    <p:extLst>
      <p:ext uri="{BB962C8B-B14F-4D97-AF65-F5344CB8AC3E}">
        <p14:creationId xmlns:p14="http://schemas.microsoft.com/office/powerpoint/2010/main" val="360044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21490" y="2556495"/>
            <a:ext cx="9001000" cy="2301409"/>
          </a:xfrm>
        </p:spPr>
        <p:txBody>
          <a:bodyPr>
            <a:noAutofit/>
          </a:bodyPr>
          <a:lstStyle/>
          <a:p>
            <a:r>
              <a:rPr lang="en-US" sz="2400" dirty="0" smtClean="0">
                <a:solidFill>
                  <a:srgbClr val="FFC000"/>
                </a:solidFill>
                <a:cs typeface="Alarabiya Font" pitchFamily="2" charset="-78"/>
              </a:rPr>
              <a:t>-</a:t>
            </a:r>
            <a:r>
              <a:rPr lang="en-US" sz="2800" dirty="0">
                <a:solidFill>
                  <a:srgbClr val="FFC000"/>
                </a:solidFill>
                <a:cs typeface="Alarabiya Font" pitchFamily="2" charset="-78"/>
              </a:rPr>
              <a:t>1 </a:t>
            </a:r>
            <a:r>
              <a:rPr lang="ar-YE" sz="2800" dirty="0" smtClean="0">
                <a:solidFill>
                  <a:srgbClr val="FFC000"/>
                </a:solidFill>
                <a:cs typeface="Alarabiya Font" pitchFamily="2" charset="-78"/>
              </a:rPr>
              <a:t>القيم </a:t>
            </a:r>
            <a:r>
              <a:rPr lang="ar-YE" sz="2800" dirty="0">
                <a:solidFill>
                  <a:srgbClr val="FFC000"/>
                </a:solidFill>
                <a:cs typeface="Alarabiya Font" pitchFamily="2" charset="-78"/>
              </a:rPr>
              <a:t>المنطقية </a:t>
            </a:r>
            <a:r>
              <a:rPr lang="ar-YE" sz="2800" dirty="0" smtClean="0">
                <a:solidFill>
                  <a:srgbClr val="FFC000"/>
                </a:solidFill>
                <a:cs typeface="Alarabiya Font" pitchFamily="2" charset="-78"/>
              </a:rPr>
              <a:t>( </a:t>
            </a:r>
            <a:r>
              <a:rPr lang="en-US" sz="2800" dirty="0" smtClean="0">
                <a:solidFill>
                  <a:srgbClr val="FFC000"/>
                </a:solidFill>
                <a:cs typeface="Alarabiya Font" pitchFamily="2" charset="-78"/>
              </a:rPr>
              <a:t> </a:t>
            </a:r>
            <a:r>
              <a:rPr lang="en-US" sz="2800" dirty="0" err="1" smtClean="0">
                <a:solidFill>
                  <a:srgbClr val="FFC000"/>
                </a:solidFill>
                <a:cs typeface="Alarabiya Font" pitchFamily="2" charset="-78"/>
              </a:rPr>
              <a:t>boolean</a:t>
            </a:r>
            <a:r>
              <a:rPr lang="ar-YE" sz="2800" dirty="0" smtClean="0">
                <a:solidFill>
                  <a:srgbClr val="FFC000"/>
                </a:solidFill>
                <a:cs typeface="Alarabiya Font" pitchFamily="2" charset="-78"/>
              </a:rPr>
              <a:t>) :</a:t>
            </a:r>
            <a:endParaRPr lang="en-US" sz="2800" dirty="0">
              <a:solidFill>
                <a:srgbClr val="FFC000"/>
              </a:solidFill>
              <a:cs typeface="Alarabiya Font" pitchFamily="2" charset="-78"/>
            </a:endParaRPr>
          </a:p>
          <a:p>
            <a:r>
              <a:rPr lang="ar-YE" sz="2400" dirty="0">
                <a:solidFill>
                  <a:schemeClr val="bg1"/>
                </a:solidFill>
                <a:cs typeface="Alarabiya Font" pitchFamily="2" charset="-78"/>
              </a:rPr>
              <a:t>القيمتان المنطقيتان </a:t>
            </a:r>
            <a:r>
              <a:rPr lang="en-US" sz="2400" dirty="0">
                <a:solidFill>
                  <a:schemeClr val="bg1"/>
                </a:solidFill>
                <a:cs typeface="Alarabiya Font" pitchFamily="2" charset="-78"/>
              </a:rPr>
              <a:t>(Boolean) </a:t>
            </a:r>
            <a:r>
              <a:rPr lang="ar-YE" sz="2400" dirty="0">
                <a:solidFill>
                  <a:schemeClr val="bg1"/>
                </a:solidFill>
                <a:cs typeface="Alarabiya Font" pitchFamily="2" charset="-78"/>
              </a:rPr>
              <a:t>التي  تدعمهما بايثون هما</a:t>
            </a:r>
            <a:r>
              <a:rPr lang="en-US" sz="2400" dirty="0">
                <a:solidFill>
                  <a:schemeClr val="bg1"/>
                </a:solidFill>
                <a:cs typeface="Alarabiya Font" pitchFamily="2" charset="-78"/>
              </a:rPr>
              <a:t> True </a:t>
            </a:r>
            <a:r>
              <a:rPr lang="ar-YE" sz="2400" dirty="0">
                <a:solidFill>
                  <a:schemeClr val="bg1"/>
                </a:solidFill>
                <a:cs typeface="Alarabiya Font" pitchFamily="2" charset="-78"/>
              </a:rPr>
              <a:t>و</a:t>
            </a:r>
            <a:r>
              <a:rPr lang="en-US" sz="2400" dirty="0">
                <a:solidFill>
                  <a:schemeClr val="bg1"/>
                </a:solidFill>
                <a:cs typeface="Alarabiya Font" pitchFamily="2" charset="-78"/>
              </a:rPr>
              <a:t> False </a:t>
            </a:r>
            <a:r>
              <a:rPr lang="ar-YE" sz="2400" dirty="0">
                <a:solidFill>
                  <a:schemeClr val="bg1"/>
                </a:solidFill>
                <a:cs typeface="Alarabiya Font" pitchFamily="2" charset="-78"/>
              </a:rPr>
              <a:t>وهما كائنان ثابتا يعبران عن صحّة تعبير ما، فإمّا أن يكون صحيحًا</a:t>
            </a:r>
            <a:r>
              <a:rPr lang="en-US" sz="2400" dirty="0">
                <a:solidFill>
                  <a:schemeClr val="bg1"/>
                </a:solidFill>
                <a:cs typeface="Alarabiya Font" pitchFamily="2" charset="-78"/>
              </a:rPr>
              <a:t> True </a:t>
            </a:r>
            <a:r>
              <a:rPr lang="ar-YE" sz="2400" dirty="0">
                <a:solidFill>
                  <a:schemeClr val="bg1"/>
                </a:solidFill>
                <a:cs typeface="Alarabiya Font" pitchFamily="2" charset="-78"/>
              </a:rPr>
              <a:t>أو خطأً</a:t>
            </a:r>
            <a:r>
              <a:rPr lang="en-US" sz="2400" dirty="0">
                <a:solidFill>
                  <a:schemeClr val="bg1"/>
                </a:solidFill>
                <a:cs typeface="Alarabiya Font" pitchFamily="2" charset="-78"/>
              </a:rPr>
              <a:t> False. </a:t>
            </a:r>
            <a:r>
              <a:rPr lang="ar-YE" sz="2400" dirty="0">
                <a:solidFill>
                  <a:schemeClr val="bg1"/>
                </a:solidFill>
                <a:cs typeface="Alarabiya Font" pitchFamily="2" charset="-78"/>
              </a:rPr>
              <a:t>وتسلك القيمتان</a:t>
            </a:r>
            <a:r>
              <a:rPr lang="en-US" sz="2400" dirty="0">
                <a:solidFill>
                  <a:schemeClr val="bg1"/>
                </a:solidFill>
                <a:cs typeface="Alarabiya Font" pitchFamily="2" charset="-78"/>
              </a:rPr>
              <a:t> False  </a:t>
            </a:r>
            <a:r>
              <a:rPr lang="ar-YE" sz="2400" dirty="0">
                <a:solidFill>
                  <a:schemeClr val="bg1"/>
                </a:solidFill>
                <a:cs typeface="Alarabiya Font" pitchFamily="2" charset="-78"/>
              </a:rPr>
              <a:t>و</a:t>
            </a:r>
            <a:r>
              <a:rPr lang="en-US" sz="2400" dirty="0">
                <a:solidFill>
                  <a:schemeClr val="bg1"/>
                </a:solidFill>
                <a:cs typeface="Alarabiya Font" pitchFamily="2" charset="-78"/>
              </a:rPr>
              <a:t> True  </a:t>
            </a:r>
            <a:r>
              <a:rPr lang="ar-YE" sz="2400" dirty="0">
                <a:solidFill>
                  <a:schemeClr val="bg1"/>
                </a:solidFill>
                <a:cs typeface="Alarabiya Font" pitchFamily="2" charset="-78"/>
              </a:rPr>
              <a:t>سلوك القيمتين</a:t>
            </a:r>
            <a:r>
              <a:rPr lang="en-US" sz="2400" dirty="0">
                <a:solidFill>
                  <a:schemeClr val="bg1"/>
                </a:solidFill>
                <a:cs typeface="Alarabiya Font" pitchFamily="2" charset="-78"/>
              </a:rPr>
              <a:t> 0 </a:t>
            </a:r>
            <a:r>
              <a:rPr lang="ar-YE" sz="2400" dirty="0">
                <a:solidFill>
                  <a:schemeClr val="bg1"/>
                </a:solidFill>
                <a:cs typeface="Alarabiya Font" pitchFamily="2" charset="-78"/>
              </a:rPr>
              <a:t>و</a:t>
            </a:r>
            <a:r>
              <a:rPr lang="en-US" sz="2400" dirty="0">
                <a:solidFill>
                  <a:schemeClr val="bg1"/>
                </a:solidFill>
                <a:cs typeface="Alarabiya Font" pitchFamily="2" charset="-78"/>
              </a:rPr>
              <a:t> 1 </a:t>
            </a:r>
            <a:r>
              <a:rPr lang="ar-YE" sz="2400" dirty="0">
                <a:solidFill>
                  <a:schemeClr val="bg1"/>
                </a:solidFill>
                <a:cs typeface="Alarabiya Font" pitchFamily="2" charset="-78"/>
              </a:rPr>
              <a:t>على التوالي في معظم السياقات تقريبًا، ويستثنى  تحويل القيم المنطقية إلى</a:t>
            </a:r>
            <a:r>
              <a:rPr lang="en-US" sz="2400" dirty="0">
                <a:solidFill>
                  <a:schemeClr val="bg1"/>
                </a:solidFill>
                <a:cs typeface="Alarabiya Font" pitchFamily="2" charset="-78"/>
              </a:rPr>
              <a:t> </a:t>
            </a:r>
            <a:r>
              <a:rPr lang="ar-YE" sz="2400" dirty="0" smtClean="0">
                <a:solidFill>
                  <a:schemeClr val="bg1"/>
                </a:solidFill>
                <a:cs typeface="Alarabiya Font" pitchFamily="2" charset="-78"/>
              </a:rPr>
              <a:t> سلاسل نصية</a:t>
            </a:r>
            <a:endParaRPr lang="en-US" sz="2400" dirty="0">
              <a:solidFill>
                <a:schemeClr val="bg1"/>
              </a:solidFill>
              <a:cs typeface="Alarabiya Font" pitchFamily="2" charset="-78"/>
            </a:endParaRPr>
          </a:p>
          <a:p>
            <a:endParaRPr lang="ar-YE" sz="2400" dirty="0">
              <a:solidFill>
                <a:schemeClr val="bg1"/>
              </a:solidFill>
              <a:cs typeface="Alarabiya Font" pitchFamily="2" charset="-78"/>
            </a:endParaRPr>
          </a:p>
        </p:txBody>
      </p:sp>
      <p:sp>
        <p:nvSpPr>
          <p:cNvPr id="4" name="مستطيل 3"/>
          <p:cNvSpPr/>
          <p:nvPr/>
        </p:nvSpPr>
        <p:spPr>
          <a:xfrm>
            <a:off x="7002884" y="1620391"/>
            <a:ext cx="3456384"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انواع البيانات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مستطيل 4"/>
          <p:cNvSpPr/>
          <p:nvPr/>
        </p:nvSpPr>
        <p:spPr>
          <a:xfrm>
            <a:off x="2034332" y="5223218"/>
            <a:ext cx="3960440" cy="707886"/>
          </a:xfrm>
          <a:prstGeom prst="rect">
            <a:avLst/>
          </a:prstGeom>
        </p:spPr>
        <p:txBody>
          <a:bodyPr wrap="square">
            <a:spAutoFit/>
          </a:bodyPr>
          <a:lstStyle/>
          <a:p>
            <a:pPr algn="l" rtl="0"/>
            <a:r>
              <a:rPr lang="en-US" sz="2000" dirty="0">
                <a:solidFill>
                  <a:srgbClr val="FFC000"/>
                </a:solidFill>
              </a:rPr>
              <a:t>&gt;&gt;&gt; foo = </a:t>
            </a:r>
            <a:r>
              <a:rPr lang="en-US" sz="2000" b="1" dirty="0">
                <a:solidFill>
                  <a:srgbClr val="FFC000"/>
                </a:solidFill>
              </a:rPr>
              <a:t>True</a:t>
            </a:r>
            <a:r>
              <a:rPr lang="en-US" sz="2000" dirty="0">
                <a:solidFill>
                  <a:srgbClr val="FFC000"/>
                </a:solidFill>
              </a:rPr>
              <a:t> </a:t>
            </a:r>
          </a:p>
          <a:p>
            <a:pPr algn="l" rtl="0"/>
            <a:r>
              <a:rPr lang="en-US" sz="2000" dirty="0">
                <a:solidFill>
                  <a:srgbClr val="FFC000"/>
                </a:solidFill>
              </a:rPr>
              <a:t>&gt;&gt;&gt; bar = </a:t>
            </a:r>
            <a:r>
              <a:rPr lang="en-US" sz="2000" b="1" dirty="0" smtClean="0">
                <a:solidFill>
                  <a:srgbClr val="FFC000"/>
                </a:solidFill>
              </a:rPr>
              <a:t>False11</a:t>
            </a:r>
            <a:endParaRPr lang="en-US" sz="2000" dirty="0">
              <a:solidFill>
                <a:srgbClr val="FFC000"/>
              </a:solidFill>
            </a:endParaRPr>
          </a:p>
        </p:txBody>
      </p:sp>
      <p:sp>
        <p:nvSpPr>
          <p:cNvPr id="7" name="مستطيل 6"/>
          <p:cNvSpPr/>
          <p:nvPr/>
        </p:nvSpPr>
        <p:spPr>
          <a:xfrm>
            <a:off x="680716" y="5051804"/>
            <a:ext cx="9418512" cy="105071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مستطيل 5"/>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1025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a:spLocks noGrp="1"/>
          </p:cNvSpPr>
          <p:nvPr>
            <p:ph idx="1"/>
          </p:nvPr>
        </p:nvSpPr>
        <p:spPr>
          <a:xfrm>
            <a:off x="774192" y="2704349"/>
            <a:ext cx="9145016" cy="2300418"/>
          </a:xfrm>
        </p:spPr>
        <p:txBody>
          <a:bodyPr>
            <a:noAutofit/>
          </a:bodyPr>
          <a:lstStyle/>
          <a:p>
            <a:r>
              <a:rPr lang="ar-SA" sz="2400" dirty="0">
                <a:solidFill>
                  <a:schemeClr val="bg1"/>
                </a:solidFill>
                <a:cs typeface="Alarabiya Font" pitchFamily="2" charset="-78"/>
              </a:rPr>
              <a:t>هو أي عدد موجب أو سالب لا يتضمن فاصلة عشرية، ويمكن تمثيله بالنظام العشري</a:t>
            </a:r>
            <a:r>
              <a:rPr lang="en-US" sz="2400" dirty="0">
                <a:solidFill>
                  <a:schemeClr val="bg1"/>
                </a:solidFill>
                <a:cs typeface="Alarabiya Font" pitchFamily="2" charset="-78"/>
              </a:rPr>
              <a:t>  </a:t>
            </a:r>
            <a:r>
              <a:rPr lang="ar-SA" sz="2400" dirty="0">
                <a:solidFill>
                  <a:schemeClr val="bg1"/>
                </a:solidFill>
                <a:cs typeface="Alarabiya Font" pitchFamily="2" charset="-78"/>
              </a:rPr>
              <a:t>والست عشري والثماني</a:t>
            </a:r>
            <a:r>
              <a:rPr lang="en-US" sz="2400" dirty="0">
                <a:solidFill>
                  <a:schemeClr val="bg1"/>
                </a:solidFill>
                <a:cs typeface="Alarabiya Font" pitchFamily="2" charset="-78"/>
              </a:rPr>
              <a:t>  </a:t>
            </a:r>
            <a:r>
              <a:rPr lang="ar-SA" sz="2400" dirty="0">
                <a:solidFill>
                  <a:schemeClr val="bg1"/>
                </a:solidFill>
                <a:cs typeface="Alarabiya Font" pitchFamily="2" charset="-78"/>
              </a:rPr>
              <a:t>والثنائي </a:t>
            </a:r>
            <a:endParaRPr lang="en-US" sz="2400" dirty="0">
              <a:solidFill>
                <a:schemeClr val="bg1"/>
              </a:solidFill>
              <a:cs typeface="Alarabiya Font" pitchFamily="2" charset="-78"/>
            </a:endParaRPr>
          </a:p>
          <a:p>
            <a:r>
              <a:rPr lang="ar-SA" sz="2400" dirty="0">
                <a:solidFill>
                  <a:schemeClr val="bg1"/>
                </a:solidFill>
                <a:cs typeface="Alarabiya Font" pitchFamily="2" charset="-78"/>
              </a:rPr>
              <a:t>يجب أن يكون العدد الصحيح مسبوقًا بالقيمة</a:t>
            </a:r>
            <a:r>
              <a:rPr lang="en-US" sz="2400" dirty="0">
                <a:solidFill>
                  <a:schemeClr val="bg1"/>
                </a:solidFill>
                <a:cs typeface="Alarabiya Font" pitchFamily="2" charset="-78"/>
              </a:rPr>
              <a:t> 0o </a:t>
            </a:r>
            <a:r>
              <a:rPr lang="ar-SA" sz="2400" dirty="0">
                <a:solidFill>
                  <a:schemeClr val="bg1"/>
                </a:solidFill>
                <a:cs typeface="Alarabiya Font" pitchFamily="2" charset="-78"/>
              </a:rPr>
              <a:t>لاستخدامه في النظام الثماني، وبالقيمة</a:t>
            </a:r>
            <a:r>
              <a:rPr lang="en-US" sz="2400" dirty="0">
                <a:solidFill>
                  <a:schemeClr val="bg1"/>
                </a:solidFill>
                <a:cs typeface="Alarabiya Font" pitchFamily="2" charset="-78"/>
              </a:rPr>
              <a:t> 0x </a:t>
            </a:r>
            <a:r>
              <a:rPr lang="ar-SA" sz="2400" dirty="0">
                <a:solidFill>
                  <a:schemeClr val="bg1"/>
                </a:solidFill>
                <a:cs typeface="Alarabiya Font" pitchFamily="2" charset="-78"/>
              </a:rPr>
              <a:t>لاستخدامه في النظام الست عشري، وبالقيمة</a:t>
            </a:r>
            <a:r>
              <a:rPr lang="en-US" sz="2400" dirty="0">
                <a:solidFill>
                  <a:schemeClr val="bg1"/>
                </a:solidFill>
                <a:cs typeface="Alarabiya Font" pitchFamily="2" charset="-78"/>
              </a:rPr>
              <a:t> 0b </a:t>
            </a:r>
            <a:r>
              <a:rPr lang="ar-SA" sz="2400" dirty="0">
                <a:solidFill>
                  <a:schemeClr val="bg1"/>
                </a:solidFill>
                <a:cs typeface="Alarabiya Font" pitchFamily="2" charset="-78"/>
              </a:rPr>
              <a:t>لاستخدامه في النظام الثنائي، وفيما يلي مجموعة من الأمثلة</a:t>
            </a:r>
            <a:endParaRPr lang="en-US" sz="2400" dirty="0">
              <a:solidFill>
                <a:schemeClr val="bg1"/>
              </a:solidFill>
              <a:cs typeface="Alarabiya Font" pitchFamily="2" charset="-78"/>
            </a:endParaRPr>
          </a:p>
          <a:p>
            <a:pPr marL="0" indent="0">
              <a:buNone/>
            </a:pPr>
            <a:endParaRPr lang="en-US" sz="2400" dirty="0">
              <a:solidFill>
                <a:schemeClr val="bg1"/>
              </a:solidFill>
              <a:cs typeface="Alarabiya Font" pitchFamily="2" charset="-78"/>
            </a:endParaRPr>
          </a:p>
        </p:txBody>
      </p:sp>
      <p:sp>
        <p:nvSpPr>
          <p:cNvPr id="7" name="مستطيل 6"/>
          <p:cNvSpPr/>
          <p:nvPr/>
        </p:nvSpPr>
        <p:spPr>
          <a:xfrm>
            <a:off x="1804603" y="4957727"/>
            <a:ext cx="4752528" cy="1785104"/>
          </a:xfrm>
          <a:prstGeom prst="rect">
            <a:avLst/>
          </a:prstGeom>
        </p:spPr>
        <p:txBody>
          <a:bodyPr wrap="square">
            <a:spAutoFit/>
          </a:bodyPr>
          <a:lstStyle/>
          <a:p>
            <a:pPr algn="l" rtl="0"/>
            <a:r>
              <a:rPr lang="en-US" sz="2200" dirty="0">
                <a:solidFill>
                  <a:srgbClr val="FFCC00"/>
                </a:solidFill>
                <a:cs typeface="Alarabiya Font" pitchFamily="2" charset="-78"/>
              </a:rPr>
              <a:t>&gt;&gt;&gt; q = 3571       </a:t>
            </a:r>
            <a:r>
              <a:rPr lang="en-US" sz="2200" i="1" dirty="0">
                <a:solidFill>
                  <a:srgbClr val="FFCC00"/>
                </a:solidFill>
                <a:cs typeface="Alarabiya Font" pitchFamily="2" charset="-78"/>
              </a:rPr>
              <a:t># </a:t>
            </a:r>
            <a:r>
              <a:rPr lang="ar-SA" sz="2200" i="1" dirty="0">
                <a:solidFill>
                  <a:srgbClr val="FFCC00"/>
                </a:solidFill>
                <a:cs typeface="Alarabiya Font" pitchFamily="2" charset="-78"/>
              </a:rPr>
              <a:t>عدد صحيح في النظام العشري</a:t>
            </a:r>
            <a:endParaRPr lang="en-US" sz="2200" dirty="0">
              <a:solidFill>
                <a:srgbClr val="FFCC00"/>
              </a:solidFill>
              <a:cs typeface="Alarabiya Font" pitchFamily="2" charset="-78"/>
            </a:endParaRPr>
          </a:p>
          <a:p>
            <a:pPr algn="l" rtl="0"/>
            <a:r>
              <a:rPr lang="en-US" sz="2200" dirty="0">
                <a:solidFill>
                  <a:srgbClr val="FFCC00"/>
                </a:solidFill>
                <a:cs typeface="Alarabiya Font" pitchFamily="2" charset="-78"/>
              </a:rPr>
              <a:t>&gt;&gt;&gt; q = -424       </a:t>
            </a:r>
            <a:r>
              <a:rPr lang="en-US" sz="2200" i="1" dirty="0">
                <a:solidFill>
                  <a:srgbClr val="FFCC00"/>
                </a:solidFill>
                <a:cs typeface="Alarabiya Font" pitchFamily="2" charset="-78"/>
              </a:rPr>
              <a:t># </a:t>
            </a:r>
            <a:r>
              <a:rPr lang="ar-SA" sz="2200" i="1" dirty="0">
                <a:solidFill>
                  <a:srgbClr val="FFCC00"/>
                </a:solidFill>
                <a:cs typeface="Alarabiya Font" pitchFamily="2" charset="-78"/>
              </a:rPr>
              <a:t>عدد صحيح سالب</a:t>
            </a:r>
            <a:endParaRPr lang="en-US" sz="2200" dirty="0">
              <a:solidFill>
                <a:srgbClr val="FFCC00"/>
              </a:solidFill>
              <a:cs typeface="Alarabiya Font" pitchFamily="2" charset="-78"/>
            </a:endParaRPr>
          </a:p>
          <a:p>
            <a:pPr algn="l" rtl="0"/>
            <a:r>
              <a:rPr lang="en-US" sz="2200" dirty="0">
                <a:solidFill>
                  <a:srgbClr val="FFCC00"/>
                </a:solidFill>
                <a:cs typeface="Alarabiya Font" pitchFamily="2" charset="-78"/>
              </a:rPr>
              <a:t>&gt;&gt;&gt; q = 0o675      </a:t>
            </a:r>
            <a:r>
              <a:rPr lang="en-US" sz="2200" i="1" dirty="0">
                <a:solidFill>
                  <a:srgbClr val="FFCC00"/>
                </a:solidFill>
                <a:cs typeface="Alarabiya Font" pitchFamily="2" charset="-78"/>
              </a:rPr>
              <a:t># </a:t>
            </a:r>
            <a:r>
              <a:rPr lang="ar-SA" sz="2200" i="1" dirty="0">
                <a:solidFill>
                  <a:srgbClr val="FFCC00"/>
                </a:solidFill>
                <a:cs typeface="Alarabiya Font" pitchFamily="2" charset="-78"/>
              </a:rPr>
              <a:t>في النظام الثماني</a:t>
            </a:r>
            <a:endParaRPr lang="en-US" sz="2200" dirty="0">
              <a:solidFill>
                <a:srgbClr val="FFCC00"/>
              </a:solidFill>
              <a:cs typeface="Alarabiya Font" pitchFamily="2" charset="-78"/>
            </a:endParaRPr>
          </a:p>
          <a:p>
            <a:pPr algn="l" rtl="0"/>
            <a:r>
              <a:rPr lang="en-US" sz="2200" dirty="0">
                <a:solidFill>
                  <a:srgbClr val="FFCC00"/>
                </a:solidFill>
                <a:cs typeface="Alarabiya Font" pitchFamily="2" charset="-78"/>
              </a:rPr>
              <a:t>&gt;&gt;&gt; q = 0xAB23     </a:t>
            </a:r>
            <a:r>
              <a:rPr lang="en-US" sz="2200" i="1" dirty="0">
                <a:solidFill>
                  <a:srgbClr val="FFCC00"/>
                </a:solidFill>
                <a:cs typeface="Alarabiya Font" pitchFamily="2" charset="-78"/>
              </a:rPr>
              <a:t># </a:t>
            </a:r>
            <a:r>
              <a:rPr lang="ar-SA" sz="2200" i="1" dirty="0">
                <a:solidFill>
                  <a:srgbClr val="FFCC00"/>
                </a:solidFill>
                <a:cs typeface="Alarabiya Font" pitchFamily="2" charset="-78"/>
              </a:rPr>
              <a:t>في النظام الست عشري</a:t>
            </a:r>
            <a:endParaRPr lang="en-US" sz="2200" dirty="0">
              <a:solidFill>
                <a:srgbClr val="FFCC00"/>
              </a:solidFill>
              <a:cs typeface="Alarabiya Font" pitchFamily="2" charset="-78"/>
            </a:endParaRPr>
          </a:p>
          <a:p>
            <a:pPr algn="l" rtl="0"/>
            <a:r>
              <a:rPr lang="en-US" sz="2200" dirty="0">
                <a:solidFill>
                  <a:srgbClr val="FFCC00"/>
                </a:solidFill>
                <a:cs typeface="Alarabiya Font" pitchFamily="2" charset="-78"/>
              </a:rPr>
              <a:t>&gt;&gt;&gt; q = 0b11001010 </a:t>
            </a:r>
            <a:r>
              <a:rPr lang="en-US" sz="2200" i="1" dirty="0">
                <a:solidFill>
                  <a:srgbClr val="FFCC00"/>
                </a:solidFill>
                <a:cs typeface="Alarabiya Font" pitchFamily="2" charset="-78"/>
              </a:rPr>
              <a:t># </a:t>
            </a:r>
            <a:r>
              <a:rPr lang="ar-SA" sz="2200" i="1" dirty="0">
                <a:solidFill>
                  <a:srgbClr val="FFCC00"/>
                </a:solidFill>
                <a:cs typeface="Alarabiya Font" pitchFamily="2" charset="-78"/>
              </a:rPr>
              <a:t>في النظام </a:t>
            </a:r>
            <a:r>
              <a:rPr lang="ar-SA" sz="2200" i="1" dirty="0" smtClean="0">
                <a:solidFill>
                  <a:srgbClr val="FFCC00"/>
                </a:solidFill>
                <a:cs typeface="Alarabiya Font" pitchFamily="2" charset="-78"/>
              </a:rPr>
              <a:t>الثنائي</a:t>
            </a:r>
            <a:endParaRPr lang="en-US" sz="2200" dirty="0">
              <a:solidFill>
                <a:srgbClr val="FFCC00"/>
              </a:solidFill>
              <a:cs typeface="Alarabiya Font" pitchFamily="2" charset="-78"/>
            </a:endParaRPr>
          </a:p>
        </p:txBody>
      </p:sp>
      <p:sp>
        <p:nvSpPr>
          <p:cNvPr id="8" name="مستطيل 7"/>
          <p:cNvSpPr/>
          <p:nvPr/>
        </p:nvSpPr>
        <p:spPr>
          <a:xfrm>
            <a:off x="666180" y="4808296"/>
            <a:ext cx="9361040" cy="2068679"/>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9" name="مستطيل 8"/>
          <p:cNvSpPr/>
          <p:nvPr/>
        </p:nvSpPr>
        <p:spPr>
          <a:xfrm>
            <a:off x="6887552" y="1604010"/>
            <a:ext cx="3643724"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انواع البيانات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6" name="مستطيل 5"/>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2" name="مستطيل 1"/>
          <p:cNvSpPr/>
          <p:nvPr/>
        </p:nvSpPr>
        <p:spPr>
          <a:xfrm>
            <a:off x="7650956" y="2268464"/>
            <a:ext cx="2376264" cy="523220"/>
          </a:xfrm>
          <a:prstGeom prst="rect">
            <a:avLst/>
          </a:prstGeom>
        </p:spPr>
        <p:txBody>
          <a:bodyPr wrap="square">
            <a:spAutoFit/>
          </a:bodyPr>
          <a:lstStyle/>
          <a:p>
            <a:pPr algn="ctr"/>
            <a:r>
              <a:rPr lang="ar-YE" sz="2800" dirty="0" smtClean="0">
                <a:solidFill>
                  <a:srgbClr val="FFC000"/>
                </a:solidFill>
                <a:cs typeface="Alarabiya Font" pitchFamily="2" charset="-78"/>
              </a:rPr>
              <a:t>2-</a:t>
            </a:r>
            <a:r>
              <a:rPr lang="ar-YE" sz="2800" dirty="0">
                <a:solidFill>
                  <a:srgbClr val="FFC000"/>
                </a:solidFill>
                <a:cs typeface="Alarabiya Font" pitchFamily="2" charset="-78"/>
              </a:rPr>
              <a:t>الاعداد  </a:t>
            </a:r>
            <a:r>
              <a:rPr lang="ar-YE" sz="2800" dirty="0" smtClean="0">
                <a:solidFill>
                  <a:srgbClr val="FFC000"/>
                </a:solidFill>
                <a:cs typeface="Alarabiya Font" pitchFamily="2" charset="-78"/>
              </a:rPr>
              <a:t>الصحيحة</a:t>
            </a:r>
            <a:endParaRPr lang="en-US" sz="2800" dirty="0">
              <a:solidFill>
                <a:srgbClr val="FFC000"/>
              </a:solidFill>
              <a:cs typeface="Alarabiya Font" pitchFamily="2" charset="-78"/>
            </a:endParaRPr>
          </a:p>
        </p:txBody>
      </p:sp>
    </p:spTree>
    <p:extLst>
      <p:ext uri="{BB962C8B-B14F-4D97-AF65-F5344CB8AC3E}">
        <p14:creationId xmlns:p14="http://schemas.microsoft.com/office/powerpoint/2010/main" val="3977860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مستطيل 11"/>
          <p:cNvSpPr/>
          <p:nvPr/>
        </p:nvSpPr>
        <p:spPr>
          <a:xfrm>
            <a:off x="738188" y="3307617"/>
            <a:ext cx="9289032" cy="105071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5" name="عنصر نائب للمحتوى 2"/>
          <p:cNvSpPr>
            <a:spLocks noGrp="1"/>
          </p:cNvSpPr>
          <p:nvPr>
            <p:ph idx="1"/>
          </p:nvPr>
        </p:nvSpPr>
        <p:spPr>
          <a:xfrm>
            <a:off x="1128788" y="2282830"/>
            <a:ext cx="8831972" cy="1096939"/>
          </a:xfrm>
        </p:spPr>
        <p:txBody>
          <a:bodyPr>
            <a:noAutofit/>
          </a:bodyPr>
          <a:lstStyle/>
          <a:p>
            <a:r>
              <a:rPr lang="ar-SA" sz="2600" dirty="0" smtClean="0">
                <a:solidFill>
                  <a:srgbClr val="FFC000"/>
                </a:solidFill>
                <a:cs typeface="Alarabiya Font" pitchFamily="2" charset="-78"/>
              </a:rPr>
              <a:t>2-1</a:t>
            </a:r>
            <a:r>
              <a:rPr lang="ar-YE" sz="2600" dirty="0" smtClean="0">
                <a:solidFill>
                  <a:srgbClr val="FFC000"/>
                </a:solidFill>
                <a:cs typeface="Alarabiya Font" pitchFamily="2" charset="-78"/>
              </a:rPr>
              <a:t> </a:t>
            </a:r>
            <a:r>
              <a:rPr lang="ar-SA" sz="2600" dirty="0" smtClean="0">
                <a:solidFill>
                  <a:srgbClr val="FFC000"/>
                </a:solidFill>
                <a:cs typeface="Alarabiya Font" pitchFamily="2" charset="-78"/>
              </a:rPr>
              <a:t>الدالة </a:t>
            </a:r>
            <a:r>
              <a:rPr lang="ar-YE" sz="2600" dirty="0" smtClean="0">
                <a:solidFill>
                  <a:srgbClr val="FFC000"/>
                </a:solidFill>
                <a:cs typeface="Alarabiya Font" pitchFamily="2" charset="-78"/>
              </a:rPr>
              <a:t>  </a:t>
            </a:r>
            <a:r>
              <a:rPr lang="en-US" sz="2600" dirty="0">
                <a:solidFill>
                  <a:srgbClr val="FFC000"/>
                </a:solidFill>
                <a:cs typeface="Alarabiya Font" pitchFamily="2" charset="-78"/>
              </a:rPr>
              <a:t>(</a:t>
            </a:r>
            <a:r>
              <a:rPr lang="en-US" sz="2600" dirty="0" err="1">
                <a:solidFill>
                  <a:srgbClr val="FFC000"/>
                </a:solidFill>
                <a:cs typeface="Alarabiya Font" pitchFamily="2" charset="-78"/>
              </a:rPr>
              <a:t>int</a:t>
            </a:r>
            <a:r>
              <a:rPr lang="en-US" sz="2600" dirty="0">
                <a:solidFill>
                  <a:srgbClr val="FFC000"/>
                </a:solidFill>
                <a:cs typeface="Alarabiya Font" pitchFamily="2" charset="-78"/>
              </a:rPr>
              <a:t>)</a:t>
            </a:r>
            <a:r>
              <a:rPr lang="ar-YE" sz="2600" dirty="0">
                <a:solidFill>
                  <a:srgbClr val="FFC000"/>
                </a:solidFill>
                <a:cs typeface="Alarabiya Font" pitchFamily="2" charset="-78"/>
              </a:rPr>
              <a:t> :</a:t>
            </a:r>
            <a:endParaRPr lang="en-US" sz="2600" dirty="0">
              <a:solidFill>
                <a:srgbClr val="FFC000"/>
              </a:solidFill>
              <a:cs typeface="Alarabiya Font" pitchFamily="2" charset="-78"/>
            </a:endParaRPr>
          </a:p>
          <a:p>
            <a:r>
              <a:rPr lang="ar-YE" sz="2400" dirty="0" smtClean="0">
                <a:solidFill>
                  <a:schemeClr val="bg1"/>
                </a:solidFill>
                <a:cs typeface="Alarabiya Font" pitchFamily="2" charset="-78"/>
              </a:rPr>
              <a:t>دالة </a:t>
            </a:r>
            <a:r>
              <a:rPr lang="ar-YE" sz="2400" dirty="0">
                <a:solidFill>
                  <a:schemeClr val="bg1"/>
                </a:solidFill>
                <a:cs typeface="Alarabiya Font" pitchFamily="2" charset="-78"/>
              </a:rPr>
              <a:t>تقوم بتحويل الاعداد العشرية الى اعداد صحيحة </a:t>
            </a:r>
            <a:r>
              <a:rPr lang="ar-YE" sz="2400" dirty="0" smtClean="0">
                <a:solidFill>
                  <a:schemeClr val="bg1"/>
                </a:solidFill>
                <a:cs typeface="Alarabiya Font" pitchFamily="2" charset="-78"/>
              </a:rPr>
              <a:t> :</a:t>
            </a:r>
            <a:endParaRPr lang="en-US" sz="2400" dirty="0">
              <a:solidFill>
                <a:schemeClr val="bg1"/>
              </a:solidFill>
              <a:cs typeface="Alarabiya Font" pitchFamily="2" charset="-78"/>
            </a:endParaRPr>
          </a:p>
        </p:txBody>
      </p:sp>
      <p:sp>
        <p:nvSpPr>
          <p:cNvPr id="6" name="مستطيل 5"/>
          <p:cNvSpPr/>
          <p:nvPr/>
        </p:nvSpPr>
        <p:spPr>
          <a:xfrm>
            <a:off x="1403115" y="3275769"/>
            <a:ext cx="2160240" cy="1323439"/>
          </a:xfrm>
          <a:prstGeom prst="rect">
            <a:avLst/>
          </a:prstGeom>
        </p:spPr>
        <p:txBody>
          <a:bodyPr wrap="square">
            <a:spAutoFit/>
          </a:bodyPr>
          <a:lstStyle/>
          <a:p>
            <a:r>
              <a:rPr lang="en-US" sz="2000" dirty="0">
                <a:solidFill>
                  <a:srgbClr val="FFCC00"/>
                </a:solidFill>
              </a:rPr>
              <a:t>&gt;&gt;&gt; x = </a:t>
            </a:r>
            <a:r>
              <a:rPr lang="en-US" sz="2000" dirty="0" smtClean="0">
                <a:solidFill>
                  <a:srgbClr val="FFCC00"/>
                </a:solidFill>
              </a:rPr>
              <a:t>3.9</a:t>
            </a:r>
          </a:p>
          <a:p>
            <a:r>
              <a:rPr lang="en-US" sz="2000" dirty="0">
                <a:solidFill>
                  <a:srgbClr val="FFCC00"/>
                </a:solidFill>
              </a:rPr>
              <a:t>&gt;&gt;&gt; </a:t>
            </a:r>
            <a:r>
              <a:rPr lang="en-US" sz="2000" dirty="0" err="1">
                <a:solidFill>
                  <a:srgbClr val="FFCC00"/>
                </a:solidFill>
              </a:rPr>
              <a:t>int</a:t>
            </a:r>
            <a:r>
              <a:rPr lang="en-US" sz="2000" dirty="0">
                <a:solidFill>
                  <a:srgbClr val="FFCC00"/>
                </a:solidFill>
              </a:rPr>
              <a:t>(x)</a:t>
            </a:r>
          </a:p>
          <a:p>
            <a:r>
              <a:rPr lang="en-US" sz="2000" dirty="0">
                <a:solidFill>
                  <a:srgbClr val="FFCC00"/>
                </a:solidFill>
              </a:rPr>
              <a:t>3</a:t>
            </a:r>
          </a:p>
          <a:p>
            <a:endParaRPr lang="en-US" sz="2000" dirty="0">
              <a:solidFill>
                <a:srgbClr val="FFCC00"/>
              </a:solidFill>
              <a:effectLst/>
            </a:endParaRPr>
          </a:p>
        </p:txBody>
      </p:sp>
      <p:sp>
        <p:nvSpPr>
          <p:cNvPr id="8" name="عنصر نائب للمحتوى 2"/>
          <p:cNvSpPr txBox="1">
            <a:spLocks/>
          </p:cNvSpPr>
          <p:nvPr/>
        </p:nvSpPr>
        <p:spPr>
          <a:xfrm>
            <a:off x="1195248" y="4140671"/>
            <a:ext cx="8831972" cy="1411815"/>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8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nSpc>
                <a:spcPct val="200000"/>
              </a:lnSpc>
              <a:buNone/>
            </a:pPr>
            <a:r>
              <a:rPr lang="ar-YE" sz="2600" dirty="0" smtClean="0">
                <a:solidFill>
                  <a:srgbClr val="FFC000"/>
                </a:solidFill>
              </a:rPr>
              <a:t>3-  الاعداد </a:t>
            </a:r>
            <a:r>
              <a:rPr lang="ar-YE" sz="2600" dirty="0">
                <a:solidFill>
                  <a:srgbClr val="FFC000"/>
                </a:solidFill>
              </a:rPr>
              <a:t>العشرية     </a:t>
            </a:r>
            <a:r>
              <a:rPr lang="en-US" sz="2600" dirty="0">
                <a:solidFill>
                  <a:srgbClr val="FFC000"/>
                </a:solidFill>
              </a:rPr>
              <a:t>float)</a:t>
            </a:r>
            <a:r>
              <a:rPr lang="ar-YE" sz="2600" dirty="0" smtClean="0">
                <a:solidFill>
                  <a:srgbClr val="FFC000"/>
                </a:solidFill>
              </a:rPr>
              <a:t>) : </a:t>
            </a:r>
          </a:p>
          <a:p>
            <a:r>
              <a:rPr lang="ar-SA" sz="2400" dirty="0"/>
              <a:t>هي الأعداد التي تتضمن فاصلة عشرية أو علامة </a:t>
            </a:r>
            <a:r>
              <a:rPr lang="ar-SA" sz="2400" dirty="0" smtClean="0"/>
              <a:t>أس</a:t>
            </a:r>
            <a:r>
              <a:rPr lang="ar-YE" sz="2400" dirty="0" smtClean="0"/>
              <a:t>ي</a:t>
            </a:r>
            <a:r>
              <a:rPr lang="ar-SA" sz="2400" dirty="0" smtClean="0"/>
              <a:t>ة</a:t>
            </a:r>
            <a:r>
              <a:rPr lang="en-US" sz="2400" dirty="0" smtClean="0"/>
              <a:t> </a:t>
            </a:r>
            <a:r>
              <a:rPr lang="en-US" sz="2600" dirty="0" smtClean="0"/>
              <a:t>  : </a:t>
            </a:r>
            <a:endParaRPr lang="en-US" sz="2600" dirty="0"/>
          </a:p>
          <a:p>
            <a:endParaRPr lang="en-US" sz="2600" dirty="0"/>
          </a:p>
        </p:txBody>
      </p:sp>
      <p:sp>
        <p:nvSpPr>
          <p:cNvPr id="11" name="مستطيل 10"/>
          <p:cNvSpPr/>
          <p:nvPr/>
        </p:nvSpPr>
        <p:spPr>
          <a:xfrm>
            <a:off x="939223" y="5724847"/>
            <a:ext cx="2592288" cy="1015663"/>
          </a:xfrm>
          <a:prstGeom prst="rect">
            <a:avLst/>
          </a:prstGeom>
        </p:spPr>
        <p:txBody>
          <a:bodyPr wrap="square">
            <a:spAutoFit/>
          </a:bodyPr>
          <a:lstStyle/>
          <a:p>
            <a:r>
              <a:rPr lang="en-US" sz="2000" dirty="0">
                <a:solidFill>
                  <a:srgbClr val="FFC000"/>
                </a:solidFill>
              </a:rPr>
              <a:t>&gt;&gt;&gt; x = 2.5</a:t>
            </a:r>
          </a:p>
          <a:p>
            <a:r>
              <a:rPr lang="en-US" sz="2000" dirty="0">
                <a:solidFill>
                  <a:srgbClr val="FFC000"/>
                </a:solidFill>
              </a:rPr>
              <a:t>&gt;&gt;&gt; y = -1.609</a:t>
            </a:r>
          </a:p>
          <a:p>
            <a:endParaRPr lang="en-US" sz="2000" dirty="0">
              <a:solidFill>
                <a:srgbClr val="FFC000"/>
              </a:solidFill>
              <a:effectLst/>
            </a:endParaRPr>
          </a:p>
        </p:txBody>
      </p:sp>
      <p:sp>
        <p:nvSpPr>
          <p:cNvPr id="15" name="مستطيل 14"/>
          <p:cNvSpPr/>
          <p:nvPr/>
        </p:nvSpPr>
        <p:spPr>
          <a:xfrm>
            <a:off x="738188" y="5708010"/>
            <a:ext cx="9289032" cy="882671"/>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6" name="مستطيل 15"/>
          <p:cNvSpPr/>
          <p:nvPr/>
        </p:nvSpPr>
        <p:spPr>
          <a:xfrm>
            <a:off x="7074892" y="1589346"/>
            <a:ext cx="3456384"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انواع البيانات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9" name="مستطيل 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317367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03160" y="2124447"/>
            <a:ext cx="9624060" cy="3477916"/>
          </a:xfrm>
        </p:spPr>
        <p:txBody>
          <a:bodyPr>
            <a:noAutofit/>
          </a:bodyPr>
          <a:lstStyle/>
          <a:p>
            <a:pPr marL="0" indent="0">
              <a:buNone/>
            </a:pPr>
            <a:endParaRPr lang="en-US" sz="2400" dirty="0" smtClean="0">
              <a:solidFill>
                <a:srgbClr val="FFC000"/>
              </a:solidFill>
              <a:cs typeface="Alarabiya Font" pitchFamily="2" charset="-78"/>
            </a:endParaRPr>
          </a:p>
          <a:p>
            <a:r>
              <a:rPr lang="ar-YE" sz="2800" dirty="0" smtClean="0">
                <a:solidFill>
                  <a:srgbClr val="FFC000"/>
                </a:solidFill>
                <a:cs typeface="Alarabiya Font" pitchFamily="2" charset="-78"/>
              </a:rPr>
              <a:t>4-السلاسل     :(</a:t>
            </a:r>
            <a:r>
              <a:rPr lang="en-US" sz="2800" dirty="0" smtClean="0">
                <a:solidFill>
                  <a:srgbClr val="FFC000"/>
                </a:solidFill>
                <a:cs typeface="Alarabiya Font" pitchFamily="2" charset="-78"/>
              </a:rPr>
              <a:t>String</a:t>
            </a:r>
            <a:r>
              <a:rPr lang="ar-YE" sz="2800" dirty="0" smtClean="0">
                <a:solidFill>
                  <a:srgbClr val="FFC000"/>
                </a:solidFill>
                <a:cs typeface="Alarabiya Font" pitchFamily="2" charset="-78"/>
              </a:rPr>
              <a:t>)</a:t>
            </a:r>
            <a:endParaRPr lang="ar-YE" sz="2800" dirty="0">
              <a:solidFill>
                <a:srgbClr val="FFC000"/>
              </a:solidFill>
              <a:cs typeface="Alarabiya Font" pitchFamily="2" charset="-78"/>
            </a:endParaRPr>
          </a:p>
          <a:p>
            <a:r>
              <a:rPr lang="en-US" sz="2400" dirty="0" smtClean="0">
                <a:cs typeface="Alarabiya Font" pitchFamily="2" charset="-78"/>
              </a:rPr>
              <a:t> </a:t>
            </a:r>
            <a:r>
              <a:rPr lang="en-US" sz="2400" dirty="0" smtClean="0">
                <a:solidFill>
                  <a:schemeClr val="bg1"/>
                </a:solidFill>
                <a:cs typeface="Alarabiya Font" pitchFamily="2" charset="-78"/>
              </a:rPr>
              <a:t> </a:t>
            </a:r>
            <a:r>
              <a:rPr lang="ar-YE" sz="2400" dirty="0">
                <a:solidFill>
                  <a:schemeClr val="bg1"/>
                </a:solidFill>
                <a:cs typeface="Alarabiya Font" pitchFamily="2" charset="-78"/>
              </a:rPr>
              <a:t>هي متغير يحتوي على عدد من الاحرف وهي غير قابلة للتعديل </a:t>
            </a:r>
          </a:p>
          <a:p>
            <a:r>
              <a:rPr lang="ar-YE" sz="2400" dirty="0">
                <a:solidFill>
                  <a:schemeClr val="bg1"/>
                </a:solidFill>
                <a:cs typeface="Alarabiya Font" pitchFamily="2" charset="-78"/>
              </a:rPr>
              <a:t>يوجد طرق مختلفة للتعبير عنها </a:t>
            </a:r>
            <a:endParaRPr lang="ar-YE" sz="2400" dirty="0" smtClean="0">
              <a:solidFill>
                <a:schemeClr val="bg1"/>
              </a:solidFill>
              <a:cs typeface="Alarabiya Font" pitchFamily="2" charset="-78"/>
            </a:endParaRPr>
          </a:p>
          <a:p>
            <a:endParaRPr lang="ar-YE" sz="2400" dirty="0">
              <a:solidFill>
                <a:schemeClr val="bg1"/>
              </a:solidFill>
              <a:cs typeface="Alarabiya Font" pitchFamily="2" charset="-78"/>
            </a:endParaRPr>
          </a:p>
          <a:p>
            <a:r>
              <a:rPr lang="ar-YE" sz="2400" dirty="0" smtClean="0">
                <a:solidFill>
                  <a:schemeClr val="bg1"/>
                </a:solidFill>
                <a:cs typeface="Alarabiya Font" pitchFamily="2" charset="-78"/>
              </a:rPr>
              <a:t>سلسلة  </a:t>
            </a:r>
            <a:r>
              <a:rPr lang="ar-YE" sz="2400" dirty="0">
                <a:solidFill>
                  <a:schemeClr val="bg1"/>
                </a:solidFill>
                <a:cs typeface="Alarabiya Font" pitchFamily="2" charset="-78"/>
              </a:rPr>
              <a:t>بعلامة الاقتباس منفردة </a:t>
            </a:r>
            <a:r>
              <a:rPr lang="ar-YE" sz="2400" dirty="0" smtClean="0">
                <a:solidFill>
                  <a:schemeClr val="bg1"/>
                </a:solidFill>
                <a:cs typeface="Alarabiya Font" pitchFamily="2" charset="-78"/>
              </a:rPr>
              <a:t>  </a:t>
            </a:r>
            <a:endParaRPr lang="en-US" sz="2400" dirty="0" smtClean="0">
              <a:solidFill>
                <a:schemeClr val="bg1"/>
              </a:solidFill>
              <a:cs typeface="Alarabiya Font" pitchFamily="2" charset="-78"/>
            </a:endParaRPr>
          </a:p>
          <a:p>
            <a:pPr algn="ctr"/>
            <a:r>
              <a:rPr lang="ar-YE" sz="2400" dirty="0" smtClean="0">
                <a:solidFill>
                  <a:srgbClr val="FFCC00"/>
                </a:solidFill>
                <a:cs typeface="Alarabiya Font" pitchFamily="2" charset="-78"/>
              </a:rPr>
              <a:t>               </a:t>
            </a:r>
            <a:r>
              <a:rPr lang="en-US" sz="2400" dirty="0">
                <a:solidFill>
                  <a:srgbClr val="FFCC00"/>
                </a:solidFill>
                <a:cs typeface="Alarabiya Font" pitchFamily="2" charset="-78"/>
              </a:rPr>
              <a:t>X</a:t>
            </a:r>
            <a:r>
              <a:rPr lang="en-US" sz="2400" dirty="0" smtClean="0">
                <a:solidFill>
                  <a:srgbClr val="FFCC00"/>
                </a:solidFill>
                <a:cs typeface="Alarabiya Font" pitchFamily="2" charset="-78"/>
              </a:rPr>
              <a:t>='------'</a:t>
            </a:r>
            <a:endParaRPr lang="en-US" sz="2400" dirty="0">
              <a:solidFill>
                <a:srgbClr val="FFCC00"/>
              </a:solidFill>
              <a:cs typeface="Alarabiya Font" pitchFamily="2" charset="-78"/>
            </a:endParaRPr>
          </a:p>
          <a:p>
            <a:pPr marL="0" indent="0">
              <a:buNone/>
            </a:pPr>
            <a:r>
              <a:rPr lang="ar-YE" sz="2400" dirty="0" smtClean="0">
                <a:solidFill>
                  <a:schemeClr val="bg1"/>
                </a:solidFill>
                <a:cs typeface="Alarabiya Font" pitchFamily="2" charset="-78"/>
              </a:rPr>
              <a:t>     سلسلة </a:t>
            </a:r>
            <a:r>
              <a:rPr lang="ar-YE" sz="2400" dirty="0">
                <a:solidFill>
                  <a:schemeClr val="bg1"/>
                </a:solidFill>
                <a:cs typeface="Alarabiya Font" pitchFamily="2" charset="-78"/>
              </a:rPr>
              <a:t>بعلامة اقتباس مزدوجة </a:t>
            </a:r>
            <a:r>
              <a:rPr lang="ar-YE" sz="2400" dirty="0" smtClean="0">
                <a:solidFill>
                  <a:schemeClr val="bg1"/>
                </a:solidFill>
                <a:cs typeface="Alarabiya Font" pitchFamily="2" charset="-78"/>
              </a:rPr>
              <a:t>  </a:t>
            </a:r>
            <a:endParaRPr lang="en-US" sz="2400" dirty="0" smtClean="0">
              <a:solidFill>
                <a:schemeClr val="bg1"/>
              </a:solidFill>
              <a:cs typeface="Alarabiya Font" pitchFamily="2" charset="-78"/>
            </a:endParaRPr>
          </a:p>
          <a:p>
            <a:pPr marL="0" indent="0" algn="ctr">
              <a:buNone/>
            </a:pPr>
            <a:r>
              <a:rPr lang="ar-YE" sz="2400" dirty="0" smtClean="0">
                <a:solidFill>
                  <a:srgbClr val="FFCC00"/>
                </a:solidFill>
                <a:cs typeface="Alarabiya Font" pitchFamily="2" charset="-78"/>
              </a:rPr>
              <a:t>             </a:t>
            </a:r>
            <a:r>
              <a:rPr lang="en-US" sz="2400" dirty="0" smtClean="0">
                <a:solidFill>
                  <a:srgbClr val="FFCC00"/>
                </a:solidFill>
                <a:cs typeface="Alarabiya Font" pitchFamily="2" charset="-78"/>
              </a:rPr>
              <a:t>X</a:t>
            </a:r>
            <a:r>
              <a:rPr lang="en-US" sz="2400" dirty="0">
                <a:solidFill>
                  <a:srgbClr val="FFCC00"/>
                </a:solidFill>
                <a:cs typeface="Alarabiya Font" pitchFamily="2" charset="-78"/>
              </a:rPr>
              <a:t>="------"</a:t>
            </a:r>
          </a:p>
          <a:p>
            <a:pPr marL="0" indent="0">
              <a:buNone/>
            </a:pPr>
            <a:r>
              <a:rPr lang="ar-YE" sz="2400" dirty="0" smtClean="0">
                <a:solidFill>
                  <a:schemeClr val="bg1"/>
                </a:solidFill>
                <a:cs typeface="Alarabiya Font" pitchFamily="2" charset="-78"/>
              </a:rPr>
              <a:t>سلسلة </a:t>
            </a:r>
            <a:r>
              <a:rPr lang="ar-YE" sz="2400" dirty="0">
                <a:solidFill>
                  <a:schemeClr val="bg1"/>
                </a:solidFill>
                <a:cs typeface="Alarabiya Font" pitchFamily="2" charset="-78"/>
              </a:rPr>
              <a:t>من عدة اسطر بثلاث علامة اقتباس </a:t>
            </a:r>
            <a:endParaRPr lang="en-US" sz="2400" dirty="0" smtClean="0">
              <a:solidFill>
                <a:schemeClr val="bg1"/>
              </a:solidFill>
              <a:cs typeface="Alarabiya Font" pitchFamily="2" charset="-78"/>
            </a:endParaRPr>
          </a:p>
          <a:p>
            <a:pPr marL="0" indent="0" algn="ctr">
              <a:buNone/>
            </a:pPr>
            <a:r>
              <a:rPr lang="ar-YE" sz="2400" dirty="0" smtClean="0">
                <a:solidFill>
                  <a:srgbClr val="FFCC00"/>
                </a:solidFill>
                <a:cs typeface="Alarabiya Font" pitchFamily="2" charset="-78"/>
              </a:rPr>
              <a:t>     </a:t>
            </a:r>
            <a:r>
              <a:rPr lang="en-US" sz="2400" dirty="0">
                <a:solidFill>
                  <a:srgbClr val="FFCC00"/>
                </a:solidFill>
                <a:cs typeface="Alarabiya Font" pitchFamily="2" charset="-78"/>
              </a:rPr>
              <a:t>X</a:t>
            </a:r>
            <a:r>
              <a:rPr lang="en-US" sz="2400" dirty="0" smtClean="0">
                <a:solidFill>
                  <a:srgbClr val="FFCC00"/>
                </a:solidFill>
                <a:cs typeface="Alarabiya Font" pitchFamily="2" charset="-78"/>
              </a:rPr>
              <a:t>=‘"------’"</a:t>
            </a:r>
            <a:endParaRPr lang="en-US" sz="2400" dirty="0">
              <a:solidFill>
                <a:srgbClr val="FFCC00"/>
              </a:solidFill>
              <a:cs typeface="Alarabiya Font" pitchFamily="2" charset="-78"/>
            </a:endParaRPr>
          </a:p>
          <a:p>
            <a:r>
              <a:rPr lang="ar-YE" sz="2400" dirty="0" smtClean="0">
                <a:cs typeface="Alarabiya Font" pitchFamily="2" charset="-78"/>
              </a:rPr>
              <a:t>             ء</a:t>
            </a:r>
            <a:endParaRPr lang="ar-YE" sz="2400" dirty="0">
              <a:cs typeface="Alarabiya Font" pitchFamily="2" charset="-78"/>
            </a:endParaRPr>
          </a:p>
          <a:p>
            <a:r>
              <a:rPr lang="en-US" sz="2400" dirty="0" smtClean="0">
                <a:cs typeface="Alarabiya Font" pitchFamily="2" charset="-78"/>
              </a:rPr>
              <a:t> </a:t>
            </a:r>
            <a:endParaRPr lang="en-US" sz="2400" dirty="0">
              <a:cs typeface="Alarabiya Font" pitchFamily="2" charset="-78"/>
            </a:endParaRPr>
          </a:p>
          <a:p>
            <a:endParaRPr lang="ar-YE" sz="2400" dirty="0">
              <a:cs typeface="Alarabiya Font" pitchFamily="2" charset="-78"/>
            </a:endParaRPr>
          </a:p>
        </p:txBody>
      </p:sp>
      <p:sp>
        <p:nvSpPr>
          <p:cNvPr id="4" name="مستطيل 3"/>
          <p:cNvSpPr/>
          <p:nvPr/>
        </p:nvSpPr>
        <p:spPr>
          <a:xfrm>
            <a:off x="7290916" y="1571913"/>
            <a:ext cx="2952328"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انواع البيانات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مستطيل 4"/>
          <p:cNvSpPr/>
          <p:nvPr/>
        </p:nvSpPr>
        <p:spPr>
          <a:xfrm>
            <a:off x="450156" y="4788743"/>
            <a:ext cx="9433048" cy="376877"/>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مستطيل 5"/>
          <p:cNvSpPr/>
          <p:nvPr/>
        </p:nvSpPr>
        <p:spPr>
          <a:xfrm>
            <a:off x="450156" y="5708010"/>
            <a:ext cx="9433048" cy="376877"/>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7" name="مستطيل 6"/>
          <p:cNvSpPr/>
          <p:nvPr/>
        </p:nvSpPr>
        <p:spPr>
          <a:xfrm>
            <a:off x="450156" y="6588943"/>
            <a:ext cx="9433048" cy="43204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مستطيل 7"/>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0316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صر نائب للمحتوى 2"/>
          <p:cNvSpPr>
            <a:spLocks noGrp="1"/>
          </p:cNvSpPr>
          <p:nvPr>
            <p:ph idx="1"/>
          </p:nvPr>
        </p:nvSpPr>
        <p:spPr>
          <a:xfrm>
            <a:off x="162124" y="4068663"/>
            <a:ext cx="9980063" cy="1008252"/>
          </a:xfrm>
        </p:spPr>
        <p:txBody>
          <a:bodyPr vert="horz" lIns="91440" tIns="45720" rIns="91440" bIns="45720" rtlCol="1">
            <a:noAutofit/>
          </a:bodyPr>
          <a:lstStyle/>
          <a:p>
            <a:r>
              <a:rPr lang="ar-SA" sz="2800" dirty="0">
                <a:solidFill>
                  <a:srgbClr val="FFCC00"/>
                </a:solidFill>
                <a:cs typeface="Alarabiya Font" pitchFamily="2" charset="-78"/>
              </a:rPr>
              <a:t>اختصار</a:t>
            </a:r>
            <a:r>
              <a:rPr lang="en-US" sz="2800" dirty="0">
                <a:solidFill>
                  <a:srgbClr val="FFCC00"/>
                </a:solidFill>
                <a:cs typeface="Alarabiya Font" pitchFamily="2" charset="-78"/>
              </a:rPr>
              <a:t>( r) </a:t>
            </a:r>
          </a:p>
          <a:p>
            <a:r>
              <a:rPr lang="ar-YE" sz="2400" dirty="0" err="1">
                <a:solidFill>
                  <a:schemeClr val="bg1"/>
                </a:solidFill>
                <a:cs typeface="Alarabiya Font" pitchFamily="2" charset="-78"/>
              </a:rPr>
              <a:t>هذة</a:t>
            </a:r>
            <a:r>
              <a:rPr lang="ar-YE" sz="2400" dirty="0">
                <a:solidFill>
                  <a:schemeClr val="bg1"/>
                </a:solidFill>
                <a:cs typeface="Alarabiya Font" pitchFamily="2" charset="-78"/>
              </a:rPr>
              <a:t> هو اختصار </a:t>
            </a:r>
            <a:r>
              <a:rPr lang="en-US" sz="2400" dirty="0">
                <a:solidFill>
                  <a:schemeClr val="bg1"/>
                </a:solidFill>
                <a:cs typeface="Alarabiya Font" pitchFamily="2" charset="-78"/>
              </a:rPr>
              <a:t>raw</a:t>
            </a:r>
            <a:r>
              <a:rPr lang="ar-YE" sz="2400" dirty="0">
                <a:solidFill>
                  <a:schemeClr val="bg1"/>
                </a:solidFill>
                <a:cs typeface="Alarabiya Font" pitchFamily="2" charset="-78"/>
              </a:rPr>
              <a:t>  يستخدم من اجل </a:t>
            </a:r>
            <a:r>
              <a:rPr lang="ar-YE" sz="2400" dirty="0" err="1">
                <a:solidFill>
                  <a:schemeClr val="bg1"/>
                </a:solidFill>
                <a:cs typeface="Alarabiya Font" pitchFamily="2" charset="-78"/>
              </a:rPr>
              <a:t>اللغا</a:t>
            </a:r>
            <a:r>
              <a:rPr lang="ar-YE" sz="2400" dirty="0">
                <a:solidFill>
                  <a:schemeClr val="bg1"/>
                </a:solidFill>
                <a:cs typeface="Alarabiya Font" pitchFamily="2" charset="-78"/>
              </a:rPr>
              <a:t> </a:t>
            </a:r>
            <a:r>
              <a:rPr lang="ar-YE" sz="2400" dirty="0" smtClean="0">
                <a:solidFill>
                  <a:schemeClr val="bg1"/>
                </a:solidFill>
                <a:cs typeface="Alarabiya Font" pitchFamily="2" charset="-78"/>
              </a:rPr>
              <a:t>عملية </a:t>
            </a:r>
            <a:r>
              <a:rPr lang="ar-YE" sz="2400" dirty="0">
                <a:solidFill>
                  <a:schemeClr val="bg1"/>
                </a:solidFill>
                <a:cs typeface="Alarabiya Font" pitchFamily="2" charset="-78"/>
              </a:rPr>
              <a:t>تهريب الحروف وذلك بكتابة قبل علامة الاقتباس</a:t>
            </a:r>
            <a:endParaRPr lang="en-US" sz="2400" dirty="0">
              <a:solidFill>
                <a:schemeClr val="bg1"/>
              </a:solidFill>
              <a:cs typeface="Alarabiya Font" pitchFamily="2" charset="-78"/>
            </a:endParaRPr>
          </a:p>
        </p:txBody>
      </p:sp>
      <p:sp>
        <p:nvSpPr>
          <p:cNvPr id="7" name="مستطيل 6"/>
          <p:cNvSpPr/>
          <p:nvPr/>
        </p:nvSpPr>
        <p:spPr>
          <a:xfrm>
            <a:off x="666180" y="3434914"/>
            <a:ext cx="9313882" cy="705757"/>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مستطيل 7"/>
          <p:cNvSpPr/>
          <p:nvPr/>
        </p:nvSpPr>
        <p:spPr>
          <a:xfrm>
            <a:off x="965357" y="3413040"/>
            <a:ext cx="2849760" cy="1015663"/>
          </a:xfrm>
          <a:prstGeom prst="rect">
            <a:avLst/>
          </a:prstGeom>
        </p:spPr>
        <p:txBody>
          <a:bodyPr wrap="square">
            <a:spAutoFit/>
          </a:bodyPr>
          <a:lstStyle/>
          <a:p>
            <a:r>
              <a:rPr lang="en-US" sz="2000" b="1" dirty="0">
                <a:solidFill>
                  <a:srgbClr val="FFCC00"/>
                </a:solidFill>
              </a:rPr>
              <a:t>x='any \ </a:t>
            </a:r>
            <a:r>
              <a:rPr lang="en-US" sz="2000" b="1" dirty="0" err="1">
                <a:solidFill>
                  <a:srgbClr val="FFCC00"/>
                </a:solidFill>
              </a:rPr>
              <a:t>st</a:t>
            </a:r>
            <a:r>
              <a:rPr lang="en-US" sz="2000" b="1" dirty="0">
                <a:solidFill>
                  <a:srgbClr val="FFCC00"/>
                </a:solidFill>
              </a:rPr>
              <a:t>\ring'</a:t>
            </a:r>
          </a:p>
          <a:p>
            <a:r>
              <a:rPr lang="en-US" sz="2000" b="1" dirty="0">
                <a:solidFill>
                  <a:srgbClr val="FFCC00"/>
                </a:solidFill>
              </a:rPr>
              <a:t>&gt;&gt;&gt; print x</a:t>
            </a:r>
          </a:p>
          <a:p>
            <a:endParaRPr lang="en-US" sz="2000" b="1" dirty="0">
              <a:solidFill>
                <a:srgbClr val="FFCC00"/>
              </a:solidFill>
            </a:endParaRPr>
          </a:p>
        </p:txBody>
      </p:sp>
      <p:sp>
        <p:nvSpPr>
          <p:cNvPr id="9" name="عنصر نائب للمحتوى 2"/>
          <p:cNvSpPr txBox="1">
            <a:spLocks/>
          </p:cNvSpPr>
          <p:nvPr/>
        </p:nvSpPr>
        <p:spPr>
          <a:xfrm>
            <a:off x="920921" y="2331348"/>
            <a:ext cx="8831972" cy="924232"/>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a:solidFill>
                  <a:srgbClr val="FFCC00"/>
                </a:solidFill>
              </a:rPr>
              <a:t>الرمز </a:t>
            </a:r>
            <a:r>
              <a:rPr lang="en-US" sz="2800" dirty="0">
                <a:solidFill>
                  <a:srgbClr val="FFCC00"/>
                </a:solidFill>
              </a:rPr>
              <a:t>(\)  </a:t>
            </a:r>
          </a:p>
          <a:p>
            <a:r>
              <a:rPr lang="ar-YE" sz="2400" dirty="0"/>
              <a:t>يستخدم لتهريب الاحرف من السلسلة حيث اذا </a:t>
            </a:r>
            <a:r>
              <a:rPr lang="ar-YE" sz="2400" dirty="0" err="1"/>
              <a:t>اتا</a:t>
            </a:r>
            <a:r>
              <a:rPr lang="ar-YE" sz="2400" dirty="0"/>
              <a:t>  قبل اي حرف يتم  </a:t>
            </a:r>
            <a:r>
              <a:rPr lang="ar-YE" sz="2400" dirty="0" err="1"/>
              <a:t>اللغاة</a:t>
            </a:r>
            <a:r>
              <a:rPr lang="ar-YE" sz="2400" dirty="0"/>
              <a:t>  من السلسلة </a:t>
            </a:r>
            <a:endParaRPr lang="en-US" sz="2400" dirty="0"/>
          </a:p>
        </p:txBody>
      </p:sp>
      <p:sp>
        <p:nvSpPr>
          <p:cNvPr id="13" name="مستطيل 12"/>
          <p:cNvSpPr/>
          <p:nvPr/>
        </p:nvSpPr>
        <p:spPr>
          <a:xfrm>
            <a:off x="666180" y="5114068"/>
            <a:ext cx="9313882" cy="1932485"/>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4" name="مستطيل 13"/>
          <p:cNvSpPr/>
          <p:nvPr/>
        </p:nvSpPr>
        <p:spPr>
          <a:xfrm>
            <a:off x="1360141" y="4932759"/>
            <a:ext cx="3960440" cy="2246769"/>
          </a:xfrm>
          <a:prstGeom prst="rect">
            <a:avLst/>
          </a:prstGeom>
        </p:spPr>
        <p:txBody>
          <a:bodyPr wrap="square">
            <a:spAutoFit/>
          </a:bodyPr>
          <a:lstStyle/>
          <a:p>
            <a:pPr algn="l"/>
            <a:endParaRPr lang="en-US" sz="2000" b="1" dirty="0">
              <a:solidFill>
                <a:srgbClr val="FFCC00"/>
              </a:solidFill>
            </a:endParaRPr>
          </a:p>
          <a:p>
            <a:pPr algn="l"/>
            <a:r>
              <a:rPr lang="en-US" sz="2000" b="1" dirty="0">
                <a:solidFill>
                  <a:srgbClr val="FFCC00"/>
                </a:solidFill>
              </a:rPr>
              <a:t>&gt;&gt;&gt; print('C:\some\name')</a:t>
            </a:r>
          </a:p>
          <a:p>
            <a:pPr algn="l"/>
            <a:r>
              <a:rPr lang="en-US" sz="2000" b="1" dirty="0">
                <a:solidFill>
                  <a:srgbClr val="FFCC00"/>
                </a:solidFill>
              </a:rPr>
              <a:t>C:\some</a:t>
            </a:r>
          </a:p>
          <a:p>
            <a:pPr algn="l"/>
            <a:r>
              <a:rPr lang="en-US" sz="2000" b="1" dirty="0" err="1">
                <a:solidFill>
                  <a:srgbClr val="FFCC00"/>
                </a:solidFill>
              </a:rPr>
              <a:t>ame</a:t>
            </a:r>
            <a:endParaRPr lang="en-US" sz="2000" b="1" dirty="0">
              <a:solidFill>
                <a:srgbClr val="FFCC00"/>
              </a:solidFill>
            </a:endParaRPr>
          </a:p>
          <a:p>
            <a:pPr algn="l"/>
            <a:r>
              <a:rPr lang="en-US" sz="2000" b="1" dirty="0">
                <a:solidFill>
                  <a:srgbClr val="FFCC00"/>
                </a:solidFill>
              </a:rPr>
              <a:t> &gt;&gt;&gt; print(</a:t>
            </a:r>
            <a:r>
              <a:rPr lang="en-US" sz="2000" b="1" dirty="0" err="1">
                <a:solidFill>
                  <a:srgbClr val="FFCC00"/>
                </a:solidFill>
              </a:rPr>
              <a:t>r'C</a:t>
            </a:r>
            <a:r>
              <a:rPr lang="en-US" sz="2000" b="1" dirty="0">
                <a:solidFill>
                  <a:srgbClr val="FFCC00"/>
                </a:solidFill>
              </a:rPr>
              <a:t>:\some\name')  </a:t>
            </a:r>
          </a:p>
          <a:p>
            <a:pPr algn="l"/>
            <a:r>
              <a:rPr lang="en-US" sz="2000" b="1" dirty="0">
                <a:solidFill>
                  <a:srgbClr val="FFCC00"/>
                </a:solidFill>
              </a:rPr>
              <a:t>C:\some\name</a:t>
            </a:r>
          </a:p>
          <a:p>
            <a:pPr algn="l"/>
            <a:endParaRPr lang="en-US" sz="2000" b="1" dirty="0">
              <a:solidFill>
                <a:srgbClr val="FFCC00"/>
              </a:solidFill>
            </a:endParaRPr>
          </a:p>
        </p:txBody>
      </p:sp>
      <p:sp>
        <p:nvSpPr>
          <p:cNvPr id="15" name="مستطيل 14"/>
          <p:cNvSpPr/>
          <p:nvPr/>
        </p:nvSpPr>
        <p:spPr>
          <a:xfrm>
            <a:off x="4914652" y="1620391"/>
            <a:ext cx="5472608"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 – السلاسل   </a:t>
            </a:r>
            <a:r>
              <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:(string</a:t>
            </a:r>
            <a:r>
              <a:rPr lang="en-US"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10" name="مستطيل 9"/>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608823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594172" y="2400286"/>
            <a:ext cx="9577064" cy="948297"/>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400" dirty="0"/>
              <a:t>ربط السلاسل النصية  وتكرارها:</a:t>
            </a:r>
            <a:endParaRPr lang="en-US" sz="2400" dirty="0"/>
          </a:p>
          <a:p>
            <a:r>
              <a:rPr lang="ar-SA" sz="2400" dirty="0" smtClean="0"/>
              <a:t>يمكن </a:t>
            </a:r>
            <a:r>
              <a:rPr lang="ar-SA" sz="2400" dirty="0"/>
              <a:t>ربط السلاسل النصية بعضها ببعض بواسطة العامل</a:t>
            </a:r>
            <a:r>
              <a:rPr lang="en-US" sz="2400" dirty="0"/>
              <a:t> </a:t>
            </a:r>
            <a:r>
              <a:rPr lang="ar-SA" sz="2400" dirty="0"/>
              <a:t>+، ويمكن تكرار السلاسل باستخدام العامل</a:t>
            </a:r>
            <a:r>
              <a:rPr lang="en-US" sz="2400" dirty="0"/>
              <a:t> </a:t>
            </a:r>
          </a:p>
        </p:txBody>
      </p:sp>
      <p:sp>
        <p:nvSpPr>
          <p:cNvPr id="5" name="مستطيل 4"/>
          <p:cNvSpPr/>
          <p:nvPr/>
        </p:nvSpPr>
        <p:spPr>
          <a:xfrm>
            <a:off x="594172" y="3732458"/>
            <a:ext cx="9441938" cy="836484"/>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مستطيل 5"/>
          <p:cNvSpPr/>
          <p:nvPr/>
        </p:nvSpPr>
        <p:spPr>
          <a:xfrm>
            <a:off x="998089" y="3780631"/>
            <a:ext cx="2849760" cy="707886"/>
          </a:xfrm>
          <a:prstGeom prst="rect">
            <a:avLst/>
          </a:prstGeom>
        </p:spPr>
        <p:txBody>
          <a:bodyPr wrap="square">
            <a:spAutoFit/>
          </a:bodyPr>
          <a:lstStyle/>
          <a:p>
            <a:r>
              <a:rPr lang="en-US" sz="2000" b="1" dirty="0">
                <a:solidFill>
                  <a:srgbClr val="FFCC00"/>
                </a:solidFill>
              </a:rPr>
              <a:t>&gt;&gt;&gt; 3 * 'un' + '</a:t>
            </a:r>
            <a:r>
              <a:rPr lang="en-US" sz="2000" b="1" dirty="0" err="1">
                <a:solidFill>
                  <a:srgbClr val="FFCC00"/>
                </a:solidFill>
              </a:rPr>
              <a:t>ium</a:t>
            </a:r>
            <a:r>
              <a:rPr lang="en-US" sz="2000" b="1" dirty="0">
                <a:solidFill>
                  <a:srgbClr val="FFCC00"/>
                </a:solidFill>
              </a:rPr>
              <a:t>'</a:t>
            </a:r>
          </a:p>
          <a:p>
            <a:r>
              <a:rPr lang="en-US" sz="2000" b="1" dirty="0" smtClean="0">
                <a:solidFill>
                  <a:srgbClr val="FFCC00"/>
                </a:solidFill>
              </a:rPr>
              <a:t> </a:t>
            </a:r>
            <a:r>
              <a:rPr lang="en-US" sz="2000" b="1" dirty="0">
                <a:solidFill>
                  <a:srgbClr val="FFCC00"/>
                </a:solidFill>
              </a:rPr>
              <a:t>'</a:t>
            </a:r>
            <a:r>
              <a:rPr lang="en-US" sz="2000" b="1" dirty="0" err="1">
                <a:solidFill>
                  <a:srgbClr val="FFCC00"/>
                </a:solidFill>
              </a:rPr>
              <a:t>ium</a:t>
            </a:r>
            <a:r>
              <a:rPr lang="en-US" sz="2000" b="1" dirty="0">
                <a:solidFill>
                  <a:srgbClr val="FFCC00"/>
                </a:solidFill>
              </a:rPr>
              <a:t>''</a:t>
            </a:r>
            <a:r>
              <a:rPr lang="en-US" sz="2000" b="1" dirty="0" err="1">
                <a:solidFill>
                  <a:srgbClr val="FFCC00"/>
                </a:solidFill>
              </a:rPr>
              <a:t>unununium</a:t>
            </a:r>
            <a:r>
              <a:rPr lang="en-US" sz="2000" b="1" dirty="0">
                <a:solidFill>
                  <a:srgbClr val="FFCC00"/>
                </a:solidFill>
              </a:rPr>
              <a:t>'</a:t>
            </a:r>
            <a:endParaRPr lang="en-US" sz="2000" b="1" dirty="0">
              <a:solidFill>
                <a:srgbClr val="FFCC00"/>
              </a:solidFill>
              <a:effectLst/>
            </a:endParaRPr>
          </a:p>
        </p:txBody>
      </p:sp>
      <p:sp>
        <p:nvSpPr>
          <p:cNvPr id="7" name="عنصر نائب للمحتوى 2"/>
          <p:cNvSpPr txBox="1">
            <a:spLocks/>
          </p:cNvSpPr>
          <p:nvPr/>
        </p:nvSpPr>
        <p:spPr>
          <a:xfrm>
            <a:off x="1193956" y="4866652"/>
            <a:ext cx="8842154" cy="714179"/>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SA" sz="2400" dirty="0"/>
              <a:t>يمكنا ربط </a:t>
            </a:r>
            <a:r>
              <a:rPr lang="ar-SA" sz="2400" dirty="0" err="1"/>
              <a:t>السلسل</a:t>
            </a:r>
            <a:r>
              <a:rPr lang="ar-SA" sz="2400" dirty="0"/>
              <a:t> بالمتغيرات كما في المثال </a:t>
            </a:r>
            <a:r>
              <a:rPr lang="ar-SA" sz="2400" dirty="0" smtClean="0"/>
              <a:t>التالي</a:t>
            </a:r>
            <a:r>
              <a:rPr lang="ar-YE" sz="2400" dirty="0" smtClean="0"/>
              <a:t> : </a:t>
            </a:r>
            <a:endParaRPr lang="en-US" sz="2400" dirty="0"/>
          </a:p>
        </p:txBody>
      </p:sp>
      <p:sp>
        <p:nvSpPr>
          <p:cNvPr id="8" name="مستطيل 7"/>
          <p:cNvSpPr/>
          <p:nvPr/>
        </p:nvSpPr>
        <p:spPr>
          <a:xfrm>
            <a:off x="594172" y="5600155"/>
            <a:ext cx="9418622" cy="127682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9" name="مستطيل 8"/>
          <p:cNvSpPr/>
          <p:nvPr/>
        </p:nvSpPr>
        <p:spPr>
          <a:xfrm>
            <a:off x="1376985" y="5596429"/>
            <a:ext cx="2489720" cy="1015663"/>
          </a:xfrm>
          <a:prstGeom prst="rect">
            <a:avLst/>
          </a:prstGeom>
        </p:spPr>
        <p:txBody>
          <a:bodyPr wrap="square">
            <a:spAutoFit/>
          </a:bodyPr>
          <a:lstStyle/>
          <a:p>
            <a:pPr algn="l"/>
            <a:r>
              <a:rPr lang="en-US" sz="2000" b="1" dirty="0">
                <a:solidFill>
                  <a:srgbClr val="FFCC00"/>
                </a:solidFill>
              </a:rPr>
              <a:t>&gt;&gt;&gt; x = </a:t>
            </a:r>
            <a:r>
              <a:rPr lang="en-US" sz="2000" b="1" dirty="0" smtClean="0">
                <a:solidFill>
                  <a:srgbClr val="FFCC00"/>
                </a:solidFill>
              </a:rPr>
              <a:t>'</a:t>
            </a:r>
            <a:r>
              <a:rPr lang="en-US" sz="2000" b="1" dirty="0" err="1" smtClean="0">
                <a:solidFill>
                  <a:srgbClr val="FFCC00"/>
                </a:solidFill>
              </a:rPr>
              <a:t>Py</a:t>
            </a:r>
            <a:r>
              <a:rPr lang="en-US" sz="2000" b="1" dirty="0" smtClean="0">
                <a:solidFill>
                  <a:srgbClr val="FFCC00"/>
                </a:solidFill>
              </a:rPr>
              <a:t>‘</a:t>
            </a:r>
            <a:endParaRPr lang="ar-YE" sz="2000" b="1" dirty="0" smtClean="0">
              <a:solidFill>
                <a:srgbClr val="FFCC00"/>
              </a:solidFill>
            </a:endParaRPr>
          </a:p>
          <a:p>
            <a:pPr algn="l"/>
            <a:r>
              <a:rPr lang="en-US" sz="2000" b="1" dirty="0">
                <a:solidFill>
                  <a:srgbClr val="FFCC00"/>
                </a:solidFill>
              </a:rPr>
              <a:t>&gt;&gt;&gt; x +='thon'</a:t>
            </a:r>
          </a:p>
          <a:p>
            <a:pPr algn="l"/>
            <a:r>
              <a:rPr lang="en-US" sz="2000" b="1" dirty="0">
                <a:solidFill>
                  <a:srgbClr val="FFCC00"/>
                </a:solidFill>
              </a:rPr>
              <a:t> &gt;&gt;&gt;</a:t>
            </a:r>
            <a:r>
              <a:rPr lang="en-US" sz="2000" b="1" i="1" dirty="0">
                <a:solidFill>
                  <a:srgbClr val="FFCC00"/>
                </a:solidFill>
              </a:rPr>
              <a:t>print </a:t>
            </a:r>
            <a:r>
              <a:rPr lang="en-US" sz="2000" b="1" i="1" dirty="0" smtClean="0">
                <a:solidFill>
                  <a:srgbClr val="FFCC00"/>
                </a:solidFill>
              </a:rPr>
              <a:t>x</a:t>
            </a:r>
            <a:endParaRPr lang="en-US" sz="2000" b="1" dirty="0">
              <a:solidFill>
                <a:srgbClr val="FFCC00"/>
              </a:solidFill>
            </a:endParaRPr>
          </a:p>
        </p:txBody>
      </p:sp>
      <p:sp>
        <p:nvSpPr>
          <p:cNvPr id="11" name="مستطيل 10"/>
          <p:cNvSpPr/>
          <p:nvPr/>
        </p:nvSpPr>
        <p:spPr>
          <a:xfrm>
            <a:off x="4914652" y="1694140"/>
            <a:ext cx="5472608"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 – السلاسل   </a:t>
            </a:r>
            <a:r>
              <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:(string</a:t>
            </a:r>
            <a:r>
              <a:rPr lang="en-US"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10" name="مستطيل 9"/>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8234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244108" y="2322672"/>
            <a:ext cx="5472608" cy="523220"/>
          </a:xfrm>
          <a:prstGeom prst="rect">
            <a:avLst/>
          </a:prstGeom>
        </p:spPr>
        <p:txBody>
          <a:bodyPr wrap="square">
            <a:spAutoFit/>
          </a:bodyPr>
          <a:lstStyle/>
          <a:p>
            <a:pPr algn="ctr"/>
            <a:r>
              <a:rPr lang="ar-YE" sz="2800" b="1" kern="0" cap="all" dirty="0" smtClean="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4-1 فهرسة </a:t>
            </a:r>
            <a:r>
              <a:rPr lang="ar-YE" sz="2800" b="1" kern="0" cap="all" dirty="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السلاسل النصية  </a:t>
            </a:r>
            <a:endParaRPr lang="en-US" sz="2800" b="1" kern="0" cap="all" dirty="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عنصر نائب للمحتوى 2"/>
          <p:cNvSpPr txBox="1">
            <a:spLocks/>
          </p:cNvSpPr>
          <p:nvPr/>
        </p:nvSpPr>
        <p:spPr>
          <a:xfrm>
            <a:off x="958997" y="2772519"/>
            <a:ext cx="9013131" cy="1428359"/>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SA" sz="2400" dirty="0"/>
              <a:t>يمكن فهرسة السلاسل النصية في بايثون، ويحمل الحرف الأول رقم الفهرس</a:t>
            </a:r>
            <a:r>
              <a:rPr lang="en-US" sz="2400" dirty="0"/>
              <a:t> 0.</a:t>
            </a:r>
          </a:p>
          <a:p>
            <a:r>
              <a:rPr lang="ar-SA" sz="2400" dirty="0" smtClean="0"/>
              <a:t>السلاسل </a:t>
            </a:r>
            <a:r>
              <a:rPr lang="ar-SA" sz="2400" dirty="0"/>
              <a:t>النصية في بايثون غير قابلة للتعديل  لذا فإنّ إسناد قيمة إلى موقع مفهرس ضمن السلسلة سيؤدي إلى حدوث خطأ</a:t>
            </a:r>
            <a:r>
              <a:rPr lang="en-US" sz="2400" dirty="0"/>
              <a:t> : </a:t>
            </a:r>
          </a:p>
          <a:p>
            <a:endParaRPr lang="en-US" sz="2400" dirty="0"/>
          </a:p>
        </p:txBody>
      </p:sp>
      <p:sp>
        <p:nvSpPr>
          <p:cNvPr id="7" name="مستطيل 6"/>
          <p:cNvSpPr/>
          <p:nvPr/>
        </p:nvSpPr>
        <p:spPr>
          <a:xfrm>
            <a:off x="958997" y="4788743"/>
            <a:ext cx="2849760" cy="523220"/>
          </a:xfrm>
          <a:prstGeom prst="rect">
            <a:avLst/>
          </a:prstGeom>
        </p:spPr>
        <p:txBody>
          <a:bodyPr wrap="square">
            <a:spAutoFit/>
          </a:bodyPr>
          <a:lstStyle/>
          <a:p>
            <a:r>
              <a:rPr lang="ar-YE" sz="2800" dirty="0">
                <a:solidFill>
                  <a:srgbClr val="FFCC00"/>
                </a:solidFill>
              </a:rPr>
              <a:t> </a:t>
            </a:r>
            <a:r>
              <a:rPr lang="en-US" sz="2800" dirty="0">
                <a:solidFill>
                  <a:srgbClr val="FFCC00"/>
                </a:solidFill>
              </a:rPr>
              <a:t>string"</a:t>
            </a:r>
            <a:r>
              <a:rPr lang="ar-YE" sz="2800" dirty="0">
                <a:solidFill>
                  <a:srgbClr val="FFCC00"/>
                </a:solidFill>
              </a:rPr>
              <a:t>  </a:t>
            </a:r>
            <a:r>
              <a:rPr lang="en-US" sz="2800" dirty="0">
                <a:solidFill>
                  <a:srgbClr val="FFCC00"/>
                </a:solidFill>
              </a:rPr>
              <a:t>s="any  </a:t>
            </a:r>
          </a:p>
        </p:txBody>
      </p:sp>
      <p:graphicFrame>
        <p:nvGraphicFramePr>
          <p:cNvPr id="8" name="جدول 7"/>
          <p:cNvGraphicFramePr>
            <a:graphicFrameLocks noGrp="1"/>
          </p:cNvGraphicFramePr>
          <p:nvPr>
            <p:extLst>
              <p:ext uri="{D42A27DB-BD31-4B8C-83A1-F6EECF244321}">
                <p14:modId xmlns:p14="http://schemas.microsoft.com/office/powerpoint/2010/main" val="132081417"/>
              </p:ext>
            </p:extLst>
          </p:nvPr>
        </p:nvGraphicFramePr>
        <p:xfrm>
          <a:off x="738188" y="5580832"/>
          <a:ext cx="9361040" cy="1728192"/>
        </p:xfrm>
        <a:graphic>
          <a:graphicData uri="http://schemas.openxmlformats.org/drawingml/2006/table">
            <a:tbl>
              <a:tblPr rtl="1" firstRow="1" firstCol="1" bandRow="1">
                <a:tableStyleId>{BC89EF96-8CEA-46FF-86C4-4CE0E7609802}</a:tableStyleId>
              </a:tblPr>
              <a:tblGrid>
                <a:gridCol w="782149"/>
                <a:gridCol w="739576"/>
                <a:gridCol w="735617"/>
                <a:gridCol w="736608"/>
                <a:gridCol w="777199"/>
                <a:gridCol w="777199"/>
                <a:gridCol w="777199"/>
                <a:gridCol w="777199"/>
                <a:gridCol w="782149"/>
                <a:gridCol w="815811"/>
                <a:gridCol w="1660334"/>
              </a:tblGrid>
              <a:tr h="543807">
                <a:tc>
                  <a:txBody>
                    <a:bodyPr/>
                    <a:lstStyle/>
                    <a:p>
                      <a:pPr algn="r" rtl="1">
                        <a:lnSpc>
                          <a:spcPct val="115000"/>
                        </a:lnSpc>
                        <a:spcAft>
                          <a:spcPts val="0"/>
                        </a:spcAft>
                      </a:pPr>
                      <a:r>
                        <a:rPr lang="ar-YE" sz="2300" dirty="0">
                          <a:solidFill>
                            <a:schemeClr val="bg1"/>
                          </a:solidFill>
                          <a:effectLst/>
                        </a:rPr>
                        <a:t>9</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8</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7</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6</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5</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4</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3</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2</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1</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0</a:t>
                      </a:r>
                      <a:endParaRPr lang="en-US" sz="2300">
                        <a:solidFill>
                          <a:schemeClr val="bg1"/>
                        </a:solidFill>
                        <a:effectLst/>
                        <a:latin typeface="Calibri"/>
                        <a:ea typeface="Calibri"/>
                        <a:cs typeface="Arial"/>
                      </a:endParaRPr>
                    </a:p>
                  </a:txBody>
                  <a:tcPr marL="68580" marR="68580" marT="0" marB="0"/>
                </a:tc>
                <a:tc>
                  <a:txBody>
                    <a:bodyPr/>
                    <a:lstStyle/>
                    <a:p>
                      <a:pPr algn="ctr" rtl="1">
                        <a:lnSpc>
                          <a:spcPct val="115000"/>
                        </a:lnSpc>
                        <a:spcAft>
                          <a:spcPts val="0"/>
                        </a:spcAft>
                      </a:pPr>
                      <a:r>
                        <a:rPr lang="ar-YE" sz="2300" b="1">
                          <a:solidFill>
                            <a:srgbClr val="FFCC00"/>
                          </a:solidFill>
                          <a:effectLst/>
                          <a:cs typeface="Alarabiya Font" pitchFamily="2" charset="-78"/>
                        </a:rPr>
                        <a:t>الاندكس(+ )</a:t>
                      </a:r>
                      <a:endParaRPr lang="en-US" sz="2300" b="1">
                        <a:solidFill>
                          <a:srgbClr val="FFCC00"/>
                        </a:solidFill>
                        <a:effectLst/>
                        <a:latin typeface="Calibri"/>
                        <a:ea typeface="Calibri"/>
                        <a:cs typeface="Alarabiya Font" pitchFamily="2" charset="-78"/>
                      </a:endParaRPr>
                    </a:p>
                  </a:txBody>
                  <a:tcPr marL="68580" marR="68580" marT="0" marB="0"/>
                </a:tc>
              </a:tr>
              <a:tr h="663000">
                <a:tc>
                  <a:txBody>
                    <a:bodyPr/>
                    <a:lstStyle/>
                    <a:p>
                      <a:pPr algn="r" rtl="1">
                        <a:lnSpc>
                          <a:spcPct val="115000"/>
                        </a:lnSpc>
                        <a:spcAft>
                          <a:spcPts val="0"/>
                        </a:spcAft>
                      </a:pPr>
                      <a:r>
                        <a:rPr lang="en-US" sz="3300" b="1">
                          <a:solidFill>
                            <a:srgbClr val="FFCC00"/>
                          </a:solidFill>
                          <a:effectLst/>
                        </a:rPr>
                        <a:t>g</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n</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dirty="0">
                          <a:solidFill>
                            <a:srgbClr val="FFCC00"/>
                          </a:solidFill>
                          <a:effectLst/>
                        </a:rPr>
                        <a:t>i</a:t>
                      </a:r>
                      <a:endParaRPr lang="en-US" sz="3300" b="1" dirty="0">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r</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t</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s</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3300" b="1">
                          <a:solidFill>
                            <a:srgbClr val="FFCC00"/>
                          </a:solidFill>
                          <a:effectLst/>
                        </a:rPr>
                        <a:t> </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y</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a:solidFill>
                            <a:srgbClr val="FFCC00"/>
                          </a:solidFill>
                          <a:effectLst/>
                        </a:rPr>
                        <a:t>n</a:t>
                      </a:r>
                      <a:endParaRPr lang="en-US" sz="3300" b="1">
                        <a:solidFill>
                          <a:srgbClr val="FFCC00"/>
                        </a:solidFill>
                        <a:effectLst/>
                        <a:latin typeface="Calibri"/>
                        <a:ea typeface="Calibri"/>
                        <a:cs typeface="Arial"/>
                      </a:endParaRPr>
                    </a:p>
                  </a:txBody>
                  <a:tcPr marL="68580" marR="68580" marT="0" marB="0"/>
                </a:tc>
                <a:tc>
                  <a:txBody>
                    <a:bodyPr/>
                    <a:lstStyle/>
                    <a:p>
                      <a:pPr algn="r" rtl="1">
                        <a:lnSpc>
                          <a:spcPct val="115000"/>
                        </a:lnSpc>
                        <a:spcAft>
                          <a:spcPts val="0"/>
                        </a:spcAft>
                      </a:pPr>
                      <a:r>
                        <a:rPr lang="en-US" sz="3300" b="1" dirty="0">
                          <a:solidFill>
                            <a:srgbClr val="FFCC00"/>
                          </a:solidFill>
                          <a:effectLst/>
                        </a:rPr>
                        <a:t>a</a:t>
                      </a:r>
                      <a:endParaRPr lang="en-US" sz="3300" b="1" dirty="0">
                        <a:solidFill>
                          <a:srgbClr val="FFCC00"/>
                        </a:solidFill>
                        <a:effectLst/>
                        <a:latin typeface="Calibri"/>
                        <a:ea typeface="Calibri"/>
                        <a:cs typeface="Arial"/>
                      </a:endParaRPr>
                    </a:p>
                  </a:txBody>
                  <a:tcPr marL="68580" marR="68580" marT="0" marB="0"/>
                </a:tc>
                <a:tc>
                  <a:txBody>
                    <a:bodyPr/>
                    <a:lstStyle/>
                    <a:p>
                      <a:pPr algn="ctr" rtl="1">
                        <a:lnSpc>
                          <a:spcPct val="115000"/>
                        </a:lnSpc>
                        <a:spcAft>
                          <a:spcPts val="0"/>
                        </a:spcAft>
                      </a:pPr>
                      <a:r>
                        <a:rPr lang="ar-YE" sz="2300" b="1" dirty="0">
                          <a:solidFill>
                            <a:srgbClr val="FFCC00"/>
                          </a:solidFill>
                          <a:effectLst/>
                          <a:cs typeface="Alarabiya Font" pitchFamily="2" charset="-78"/>
                        </a:rPr>
                        <a:t>السلسلة </a:t>
                      </a:r>
                      <a:endParaRPr lang="en-US" sz="2300" b="1" dirty="0">
                        <a:solidFill>
                          <a:srgbClr val="FFCC00"/>
                        </a:solidFill>
                        <a:effectLst/>
                        <a:latin typeface="Calibri"/>
                        <a:ea typeface="Calibri"/>
                        <a:cs typeface="Alarabiya Font" pitchFamily="2" charset="-78"/>
                      </a:endParaRPr>
                    </a:p>
                  </a:txBody>
                  <a:tcPr marL="68580" marR="68580" marT="0" marB="0"/>
                </a:tc>
              </a:tr>
              <a:tr h="521385">
                <a:tc>
                  <a:txBody>
                    <a:bodyPr/>
                    <a:lstStyle/>
                    <a:p>
                      <a:pPr algn="r" rtl="1">
                        <a:lnSpc>
                          <a:spcPct val="115000"/>
                        </a:lnSpc>
                        <a:spcAft>
                          <a:spcPts val="0"/>
                        </a:spcAft>
                      </a:pPr>
                      <a:r>
                        <a:rPr lang="ar-YE" sz="2300">
                          <a:solidFill>
                            <a:schemeClr val="bg1"/>
                          </a:solidFill>
                          <a:effectLst/>
                        </a:rPr>
                        <a:t>1-</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2-</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3-</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4-</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5-</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6-</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7-</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a:solidFill>
                            <a:schemeClr val="bg1"/>
                          </a:solidFill>
                          <a:effectLst/>
                        </a:rPr>
                        <a:t>8-</a:t>
                      </a:r>
                      <a:endParaRPr lang="en-US" sz="230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9-</a:t>
                      </a:r>
                      <a:endParaRPr lang="en-US" sz="2300" dirty="0">
                        <a:solidFill>
                          <a:schemeClr val="bg1"/>
                        </a:solidFill>
                        <a:effectLst/>
                        <a:latin typeface="Calibri"/>
                        <a:ea typeface="Calibri"/>
                        <a:cs typeface="Arial"/>
                      </a:endParaRPr>
                    </a:p>
                  </a:txBody>
                  <a:tcPr marL="68580" marR="68580" marT="0" marB="0"/>
                </a:tc>
                <a:tc>
                  <a:txBody>
                    <a:bodyPr/>
                    <a:lstStyle/>
                    <a:p>
                      <a:pPr algn="r" rtl="1">
                        <a:lnSpc>
                          <a:spcPct val="115000"/>
                        </a:lnSpc>
                        <a:spcAft>
                          <a:spcPts val="0"/>
                        </a:spcAft>
                      </a:pPr>
                      <a:r>
                        <a:rPr lang="ar-YE" sz="2300" dirty="0">
                          <a:solidFill>
                            <a:schemeClr val="bg1"/>
                          </a:solidFill>
                          <a:effectLst/>
                        </a:rPr>
                        <a:t>10-</a:t>
                      </a:r>
                      <a:endParaRPr lang="en-US" sz="2300" dirty="0">
                        <a:solidFill>
                          <a:schemeClr val="bg1"/>
                        </a:solidFill>
                        <a:effectLst/>
                        <a:latin typeface="Calibri"/>
                        <a:ea typeface="Calibri"/>
                        <a:cs typeface="Arial"/>
                      </a:endParaRPr>
                    </a:p>
                  </a:txBody>
                  <a:tcPr marL="68580" marR="68580" marT="0" marB="0"/>
                </a:tc>
                <a:tc>
                  <a:txBody>
                    <a:bodyPr/>
                    <a:lstStyle/>
                    <a:p>
                      <a:pPr algn="ctr" rtl="1">
                        <a:lnSpc>
                          <a:spcPct val="115000"/>
                        </a:lnSpc>
                        <a:spcAft>
                          <a:spcPts val="0"/>
                        </a:spcAft>
                      </a:pPr>
                      <a:r>
                        <a:rPr lang="ar-YE" sz="2300" b="1" dirty="0" err="1" smtClean="0">
                          <a:solidFill>
                            <a:srgbClr val="FFCC00"/>
                          </a:solidFill>
                          <a:effectLst/>
                          <a:cs typeface="Alarabiya Font" pitchFamily="2" charset="-78"/>
                        </a:rPr>
                        <a:t>الاندكس</a:t>
                      </a:r>
                      <a:r>
                        <a:rPr lang="ar-YE" sz="2300" b="1" dirty="0" smtClean="0">
                          <a:solidFill>
                            <a:srgbClr val="FFCC00"/>
                          </a:solidFill>
                          <a:effectLst/>
                          <a:cs typeface="Alarabiya Font" pitchFamily="2" charset="-78"/>
                        </a:rPr>
                        <a:t> </a:t>
                      </a:r>
                      <a:r>
                        <a:rPr lang="ar-YE" sz="2300" b="1" dirty="0">
                          <a:solidFill>
                            <a:srgbClr val="FFCC00"/>
                          </a:solidFill>
                          <a:effectLst/>
                          <a:cs typeface="Alarabiya Font" pitchFamily="2" charset="-78"/>
                        </a:rPr>
                        <a:t>(-)</a:t>
                      </a:r>
                      <a:endParaRPr lang="en-US" sz="2300" b="1" dirty="0">
                        <a:solidFill>
                          <a:srgbClr val="FFCC00"/>
                        </a:solidFill>
                        <a:effectLst/>
                        <a:latin typeface="Calibri"/>
                        <a:ea typeface="Calibri"/>
                        <a:cs typeface="Alarabiya Font" pitchFamily="2" charset="-78"/>
                      </a:endParaRPr>
                    </a:p>
                  </a:txBody>
                  <a:tcPr marL="68580" marR="68580" marT="0" marB="0"/>
                </a:tc>
              </a:tr>
            </a:tbl>
          </a:graphicData>
        </a:graphic>
      </p:graphicFrame>
      <p:sp>
        <p:nvSpPr>
          <p:cNvPr id="11" name="مستطيل 10"/>
          <p:cNvSpPr/>
          <p:nvPr/>
        </p:nvSpPr>
        <p:spPr>
          <a:xfrm>
            <a:off x="4914652" y="1620391"/>
            <a:ext cx="5472608"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 – السلاسل   </a:t>
            </a:r>
            <a:r>
              <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:(string</a:t>
            </a:r>
            <a:r>
              <a:rPr lang="en-US"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12" name="مستطيل 11"/>
          <p:cNvSpPr/>
          <p:nvPr/>
        </p:nvSpPr>
        <p:spPr>
          <a:xfrm>
            <a:off x="666180" y="4128454"/>
            <a:ext cx="9433047" cy="51627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4" name="مستطيل 13"/>
          <p:cNvSpPr/>
          <p:nvPr/>
        </p:nvSpPr>
        <p:spPr>
          <a:xfrm>
            <a:off x="1090380" y="3845088"/>
            <a:ext cx="8653633" cy="1015663"/>
          </a:xfrm>
          <a:prstGeom prst="rect">
            <a:avLst/>
          </a:prstGeom>
        </p:spPr>
        <p:txBody>
          <a:bodyPr wrap="square">
            <a:spAutoFit/>
          </a:bodyPr>
          <a:lstStyle/>
          <a:p>
            <a:pPr algn="l"/>
            <a:endParaRPr lang="en-US" sz="2000" dirty="0">
              <a:solidFill>
                <a:srgbClr val="FFCC00"/>
              </a:solidFill>
            </a:endParaRPr>
          </a:p>
          <a:p>
            <a:pPr algn="l"/>
            <a:r>
              <a:rPr lang="en-US" sz="2000" dirty="0">
                <a:solidFill>
                  <a:srgbClr val="FFCC00"/>
                </a:solidFill>
              </a:rPr>
              <a:t>&gt;&gt;&gt; s[0] = </a:t>
            </a:r>
            <a:r>
              <a:rPr lang="en-US" sz="2000" dirty="0" smtClean="0">
                <a:solidFill>
                  <a:srgbClr val="FFCC00"/>
                </a:solidFill>
              </a:rPr>
              <a:t>'J </a:t>
            </a:r>
            <a:r>
              <a:rPr lang="en-US" sz="2000" dirty="0">
                <a:solidFill>
                  <a:srgbClr val="FFCC00"/>
                </a:solidFill>
              </a:rPr>
              <a:t>‘</a:t>
            </a:r>
            <a:r>
              <a:rPr lang="en-US" sz="2000" dirty="0" smtClean="0">
                <a:solidFill>
                  <a:srgbClr val="FFCC00"/>
                </a:solidFill>
              </a:rPr>
              <a:t>               </a:t>
            </a:r>
            <a:r>
              <a:rPr lang="en-US" sz="2000" dirty="0" err="1">
                <a:solidFill>
                  <a:srgbClr val="FFCC00"/>
                </a:solidFill>
              </a:rPr>
              <a:t>TypeError</a:t>
            </a:r>
            <a:r>
              <a:rPr lang="en-US" sz="2000" dirty="0">
                <a:solidFill>
                  <a:srgbClr val="FFCC00"/>
                </a:solidFill>
              </a:rPr>
              <a:t>: '</a:t>
            </a:r>
            <a:r>
              <a:rPr lang="en-US" sz="2000" dirty="0" err="1">
                <a:solidFill>
                  <a:srgbClr val="FFCC00"/>
                </a:solidFill>
              </a:rPr>
              <a:t>str</a:t>
            </a:r>
            <a:r>
              <a:rPr lang="en-US" sz="2000" dirty="0">
                <a:solidFill>
                  <a:srgbClr val="FFCC00"/>
                </a:solidFill>
              </a:rPr>
              <a:t>' object does not support item assignment </a:t>
            </a:r>
          </a:p>
          <a:p>
            <a:pPr algn="l"/>
            <a:r>
              <a:rPr lang="en-US" sz="2000" dirty="0" smtClean="0">
                <a:solidFill>
                  <a:srgbClr val="FFCC00"/>
                </a:solidFill>
              </a:rPr>
              <a:t> </a:t>
            </a:r>
            <a:endParaRPr lang="en-US" sz="2000" dirty="0">
              <a:solidFill>
                <a:srgbClr val="FFCC00"/>
              </a:solidFill>
            </a:endParaRPr>
          </a:p>
        </p:txBody>
      </p:sp>
      <p:sp>
        <p:nvSpPr>
          <p:cNvPr id="15" name="مستطيل 14"/>
          <p:cNvSpPr/>
          <p:nvPr/>
        </p:nvSpPr>
        <p:spPr>
          <a:xfrm>
            <a:off x="666180" y="4788743"/>
            <a:ext cx="9433047" cy="51627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0" name="مستطيل 9"/>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205177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562724" y="2331760"/>
            <a:ext cx="5472608" cy="523220"/>
          </a:xfrm>
          <a:prstGeom prst="rect">
            <a:avLst/>
          </a:prstGeom>
        </p:spPr>
        <p:txBody>
          <a:bodyPr wrap="square">
            <a:spAutoFit/>
          </a:bodyPr>
          <a:lstStyle/>
          <a:p>
            <a:pPr algn="ctr"/>
            <a:r>
              <a:rPr lang="ar-YE" sz="2800" b="1" kern="0" cap="all" dirty="0" smtClean="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4-2  قطع </a:t>
            </a:r>
            <a:r>
              <a:rPr lang="ar-YE" sz="2800" b="1" kern="0" cap="all" dirty="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السلسلة</a:t>
            </a:r>
            <a:endParaRPr lang="en-US" sz="2800" b="1" kern="0" cap="all" dirty="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عنصر نائب للمحتوى 2"/>
          <p:cNvSpPr txBox="1">
            <a:spLocks/>
          </p:cNvSpPr>
          <p:nvPr/>
        </p:nvSpPr>
        <p:spPr>
          <a:xfrm>
            <a:off x="582650" y="2922436"/>
            <a:ext cx="8828448" cy="714179"/>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400" dirty="0"/>
              <a:t>تستخدم الفهرسة للحصول على حرف واحد اما التقطيع نحصل فيه على جز من </a:t>
            </a:r>
            <a:r>
              <a:rPr lang="ar-YE" sz="2400" dirty="0" smtClean="0"/>
              <a:t>السلسلة.</a:t>
            </a:r>
            <a:endParaRPr lang="en-US" sz="2400" dirty="0"/>
          </a:p>
        </p:txBody>
      </p:sp>
      <p:sp>
        <p:nvSpPr>
          <p:cNvPr id="6" name="عنصر نائب للمحتوى 2"/>
          <p:cNvSpPr txBox="1">
            <a:spLocks/>
          </p:cNvSpPr>
          <p:nvPr/>
        </p:nvSpPr>
        <p:spPr>
          <a:xfrm>
            <a:off x="6936275" y="3504173"/>
            <a:ext cx="2442874" cy="714179"/>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smtClean="0">
                <a:solidFill>
                  <a:srgbClr val="FFCC00"/>
                </a:solidFill>
              </a:rPr>
              <a:t>خوارزمية </a:t>
            </a:r>
            <a:r>
              <a:rPr lang="ar-YE" sz="2800" dirty="0">
                <a:solidFill>
                  <a:srgbClr val="FFCC00"/>
                </a:solidFill>
              </a:rPr>
              <a:t>القطع :</a:t>
            </a:r>
            <a:endParaRPr lang="en-US" sz="2800" dirty="0">
              <a:solidFill>
                <a:srgbClr val="FFCC00"/>
              </a:solidFill>
            </a:endParaRPr>
          </a:p>
        </p:txBody>
      </p:sp>
      <p:sp>
        <p:nvSpPr>
          <p:cNvPr id="7" name="عنصر نائب للمحتوى 2"/>
          <p:cNvSpPr txBox="1">
            <a:spLocks/>
          </p:cNvSpPr>
          <p:nvPr/>
        </p:nvSpPr>
        <p:spPr>
          <a:xfrm>
            <a:off x="1128" y="4307266"/>
            <a:ext cx="9378021" cy="481618"/>
          </a:xfrm>
          <a:prstGeom prst="rect">
            <a:avLst/>
          </a:prstGeom>
        </p:spPr>
        <p:txBody>
          <a:bodyPr vert="horz" lIns="91440" tIns="45720" rIns="91440" bIns="45720" rtlCol="1">
            <a:noAutofit/>
          </a:bodyPr>
          <a:lstStyle>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400" b="1" dirty="0" smtClean="0">
                <a:solidFill>
                  <a:srgbClr val="FFCC00"/>
                </a:solidFill>
              </a:rPr>
              <a:t>STOP</a:t>
            </a:r>
            <a:r>
              <a:rPr lang="en-US" sz="2400" b="1" dirty="0">
                <a:solidFill>
                  <a:srgbClr val="FFCC00"/>
                </a:solidFill>
              </a:rPr>
              <a:t>]</a:t>
            </a:r>
            <a:r>
              <a:rPr lang="ar-YE" sz="2400" b="1" dirty="0">
                <a:solidFill>
                  <a:srgbClr val="FFCC00"/>
                </a:solidFill>
              </a:rPr>
              <a:t>  : </a:t>
            </a:r>
            <a:r>
              <a:rPr lang="en-US" sz="2400" b="1" dirty="0">
                <a:solidFill>
                  <a:srgbClr val="FFCC00"/>
                </a:solidFill>
              </a:rPr>
              <a:t>[START   </a:t>
            </a:r>
            <a:r>
              <a:rPr lang="ar-YE" sz="2400" b="1" dirty="0" smtClean="0">
                <a:solidFill>
                  <a:srgbClr val="FFCC00"/>
                </a:solidFill>
              </a:rPr>
              <a:t>  </a:t>
            </a:r>
            <a:r>
              <a:rPr lang="en-US" sz="2400" b="1" dirty="0">
                <a:solidFill>
                  <a:srgbClr val="FFCC00"/>
                </a:solidFill>
              </a:rPr>
              <a:t>&lt;string&gt;</a:t>
            </a:r>
          </a:p>
        </p:txBody>
      </p:sp>
      <p:sp>
        <p:nvSpPr>
          <p:cNvPr id="9" name="مستطيل 8"/>
          <p:cNvSpPr/>
          <p:nvPr/>
        </p:nvSpPr>
        <p:spPr>
          <a:xfrm>
            <a:off x="582650" y="4284758"/>
            <a:ext cx="9444569" cy="73569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1" name="مستطيل 10"/>
          <p:cNvSpPr/>
          <p:nvPr/>
        </p:nvSpPr>
        <p:spPr>
          <a:xfrm>
            <a:off x="4914652" y="1620391"/>
            <a:ext cx="5472608"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 – السلاسل   </a:t>
            </a:r>
            <a:r>
              <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:(string</a:t>
            </a:r>
            <a:r>
              <a:rPr lang="en-US"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8" name="مستطيل 7"/>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96647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220792" y="2246808"/>
            <a:ext cx="5472608" cy="523220"/>
          </a:xfrm>
          <a:prstGeom prst="rect">
            <a:avLst/>
          </a:prstGeom>
        </p:spPr>
        <p:txBody>
          <a:bodyPr wrap="square">
            <a:spAutoFit/>
          </a:bodyPr>
          <a:lstStyle/>
          <a:p>
            <a:pPr algn="ctr"/>
            <a:r>
              <a:rPr lang="ar-YE" sz="2800" b="1" kern="0" cap="all" dirty="0" smtClean="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4 –2  القطع    </a:t>
            </a:r>
            <a:r>
              <a:rPr lang="en-US" sz="2800" b="1" kern="0" cap="all" dirty="0" smtClean="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:(sub)</a:t>
            </a:r>
            <a:endParaRPr lang="en-US" sz="2800" b="1" kern="0" cap="all" dirty="0">
              <a:ln w="0"/>
              <a:solidFill>
                <a:srgbClr val="FFCC00"/>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عنصر نائب للمحتوى 2"/>
          <p:cNvSpPr txBox="1">
            <a:spLocks/>
          </p:cNvSpPr>
          <p:nvPr/>
        </p:nvSpPr>
        <p:spPr>
          <a:xfrm>
            <a:off x="1156256" y="2712242"/>
            <a:ext cx="8615948" cy="1932485"/>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SA" sz="2400" dirty="0" smtClean="0"/>
              <a:t>1-</a:t>
            </a:r>
            <a:r>
              <a:rPr lang="ar-YE" sz="2400" dirty="0" smtClean="0"/>
              <a:t> </a:t>
            </a:r>
            <a:r>
              <a:rPr lang="ar-SA" sz="2400" dirty="0" smtClean="0"/>
              <a:t>الرقم </a:t>
            </a:r>
            <a:r>
              <a:rPr lang="ar-SA" sz="2400" dirty="0"/>
              <a:t>الأول يكون مشمولًا دائمًا بعملية القطع أما الرقم الأخير فلا يكون مشمولًا </a:t>
            </a:r>
            <a:endParaRPr lang="en-US" sz="2400" dirty="0"/>
          </a:p>
          <a:p>
            <a:r>
              <a:rPr lang="ar-SA" sz="2400" dirty="0"/>
              <a:t>2- هناك بعض القيم الافتراضية المفيدة في خاصية التقطيع، فإذا حذف الرقم الأول فإنّ القيمة الافتراضية له ستكون صفرًا، وإذا حُذف الرقم الثاني فإنّ القيمة الافتراضية تكون طول السلسلة النصية التي سيجري اقتطاعها</a:t>
            </a:r>
            <a:r>
              <a:rPr lang="en-US" sz="2400" dirty="0"/>
              <a:t>.</a:t>
            </a:r>
          </a:p>
        </p:txBody>
      </p:sp>
      <p:sp>
        <p:nvSpPr>
          <p:cNvPr id="7" name="مستطيل 6"/>
          <p:cNvSpPr/>
          <p:nvPr/>
        </p:nvSpPr>
        <p:spPr>
          <a:xfrm>
            <a:off x="594172" y="4500711"/>
            <a:ext cx="9505056" cy="802606"/>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مستطيل 7"/>
          <p:cNvSpPr/>
          <p:nvPr/>
        </p:nvSpPr>
        <p:spPr>
          <a:xfrm>
            <a:off x="1185516" y="4212679"/>
            <a:ext cx="2849760" cy="1015663"/>
          </a:xfrm>
          <a:prstGeom prst="rect">
            <a:avLst/>
          </a:prstGeom>
        </p:spPr>
        <p:txBody>
          <a:bodyPr wrap="square">
            <a:spAutoFit/>
          </a:bodyPr>
          <a:lstStyle/>
          <a:p>
            <a:endParaRPr lang="en-US" sz="2000" b="1" dirty="0">
              <a:solidFill>
                <a:srgbClr val="FFCC00"/>
              </a:solidFill>
            </a:endParaRPr>
          </a:p>
          <a:p>
            <a:r>
              <a:rPr lang="en-US" sz="2000" b="1" dirty="0">
                <a:solidFill>
                  <a:srgbClr val="FFCC00"/>
                </a:solidFill>
              </a:rPr>
              <a:t>&gt;&gt; s='any string ‘</a:t>
            </a:r>
          </a:p>
          <a:p>
            <a:r>
              <a:rPr lang="en-US" sz="2000" b="1" dirty="0">
                <a:solidFill>
                  <a:srgbClr val="FFCC00"/>
                </a:solidFill>
              </a:rPr>
              <a:t>&gt;&gt;&gt; s[ : 4]+s[ 4:  ]</a:t>
            </a:r>
          </a:p>
        </p:txBody>
      </p:sp>
      <p:sp>
        <p:nvSpPr>
          <p:cNvPr id="9" name="عنصر نائب للمحتوى 2"/>
          <p:cNvSpPr txBox="1">
            <a:spLocks/>
          </p:cNvSpPr>
          <p:nvPr/>
        </p:nvSpPr>
        <p:spPr>
          <a:xfrm>
            <a:off x="1052431" y="5592562"/>
            <a:ext cx="8615948" cy="1932485"/>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SA" sz="2400" dirty="0"/>
              <a:t>3-قبل التفكير في عملية القطع يجب عليك معرفة الفهرس لكل </a:t>
            </a:r>
            <a:r>
              <a:rPr lang="ar-SA" sz="2400" dirty="0" smtClean="0"/>
              <a:t>حرف</a:t>
            </a:r>
            <a:endParaRPr lang="ar-YE" sz="2400" dirty="0" smtClean="0"/>
          </a:p>
          <a:p>
            <a:r>
              <a:rPr lang="ar-SA" sz="2400" dirty="0"/>
              <a:t>يكون طول جملة القط  عند استخدام الفهارس غير السالبة هو الفرق بين الرقمين إن كانا ضمن الحدود، فعلى سبيل المثال </a:t>
            </a:r>
            <a:r>
              <a:rPr lang="en-US" sz="2400" dirty="0"/>
              <a:t>S=[1:3]</a:t>
            </a:r>
          </a:p>
          <a:p>
            <a:endParaRPr lang="en-US" sz="2400" dirty="0"/>
          </a:p>
        </p:txBody>
      </p:sp>
      <p:sp>
        <p:nvSpPr>
          <p:cNvPr id="10" name="مستطيل 9"/>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68976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8167518" y="1692399"/>
            <a:ext cx="1859702" cy="576064"/>
          </a:xfrm>
          <a:prstGeom prst="rect">
            <a:avLst/>
          </a:prstGeom>
        </p:spPr>
        <p:txBody>
          <a:bodyPr vert="horz" lIns="91440" tIns="45720" rIns="91440" bIns="45720" rtlCol="1">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ar-YE" dirty="0" smtClean="0">
                <a:solidFill>
                  <a:schemeClr val="bg1"/>
                </a:solidFill>
                <a:cs typeface="Alarabiya Font" pitchFamily="2" charset="-78"/>
              </a:rPr>
              <a:t>الفهرس  : </a:t>
            </a:r>
            <a:endParaRPr lang="ar-YE" dirty="0">
              <a:solidFill>
                <a:schemeClr val="bg1"/>
              </a:solidFill>
              <a:cs typeface="Alarabiya Font" pitchFamily="2" charset="-78"/>
            </a:endParaRPr>
          </a:p>
        </p:txBody>
      </p:sp>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مستطيل 5"/>
          <p:cNvSpPr/>
          <p:nvPr/>
        </p:nvSpPr>
        <p:spPr>
          <a:xfrm>
            <a:off x="935733" y="2734480"/>
            <a:ext cx="9073007" cy="3108543"/>
          </a:xfrm>
          <a:prstGeom prst="rect">
            <a:avLst/>
          </a:prstGeom>
        </p:spPr>
        <p:txBody>
          <a:bodyPr wrap="square">
            <a:spAutoFit/>
          </a:bodyPr>
          <a:lstStyle/>
          <a:p>
            <a:r>
              <a:rPr lang="ar-YE" sz="2800" dirty="0" smtClean="0">
                <a:solidFill>
                  <a:srgbClr val="FFCC00"/>
                </a:solidFill>
                <a:cs typeface="Alarabiya Font" pitchFamily="2" charset="-78"/>
              </a:rPr>
              <a:t>1-مقدمة بايثون </a:t>
            </a:r>
          </a:p>
          <a:p>
            <a:r>
              <a:rPr lang="ar-YE" sz="2800" dirty="0" smtClean="0">
                <a:solidFill>
                  <a:srgbClr val="FFCC00"/>
                </a:solidFill>
                <a:cs typeface="Alarabiya Font" pitchFamily="2" charset="-78"/>
              </a:rPr>
              <a:t>2- مقارنة لغات المستوى العالي   والأدنى</a:t>
            </a:r>
          </a:p>
          <a:p>
            <a:r>
              <a:rPr lang="ar-YE" sz="2800" dirty="0" smtClean="0">
                <a:solidFill>
                  <a:srgbClr val="FFCC00"/>
                </a:solidFill>
                <a:cs typeface="Alarabiya Font" pitchFamily="2" charset="-78"/>
              </a:rPr>
              <a:t>3- اسلوب الكتابة       </a:t>
            </a:r>
          </a:p>
          <a:p>
            <a:r>
              <a:rPr lang="ar-YE" sz="2800" dirty="0" smtClean="0">
                <a:solidFill>
                  <a:srgbClr val="FFCC00"/>
                </a:solidFill>
                <a:cs typeface="Alarabiya Font" pitchFamily="2" charset="-78"/>
              </a:rPr>
              <a:t>4-   انواع  البيانات</a:t>
            </a:r>
          </a:p>
          <a:p>
            <a:r>
              <a:rPr lang="ar-YE" sz="2800" dirty="0" smtClean="0">
                <a:solidFill>
                  <a:srgbClr val="FFCC00"/>
                </a:solidFill>
                <a:cs typeface="Alarabiya Font" pitchFamily="2" charset="-78"/>
              </a:rPr>
              <a:t>5- الارجاع والطباعة </a:t>
            </a:r>
          </a:p>
          <a:p>
            <a:r>
              <a:rPr lang="ar-YE" sz="2800" dirty="0" smtClean="0">
                <a:solidFill>
                  <a:srgbClr val="FFCC00"/>
                </a:solidFill>
                <a:cs typeface="Alarabiya Font" pitchFamily="2" charset="-78"/>
              </a:rPr>
              <a:t>6- المدخلات والمخرجات</a:t>
            </a:r>
          </a:p>
          <a:p>
            <a:r>
              <a:rPr lang="ar-YE" sz="2800" dirty="0" smtClean="0">
                <a:solidFill>
                  <a:srgbClr val="FFCC00"/>
                </a:solidFill>
                <a:cs typeface="Alarabiya Font" pitchFamily="2" charset="-78"/>
              </a:rPr>
              <a:t>7- جمل التحكم      </a:t>
            </a:r>
            <a:endParaRPr lang="ar-YE" sz="2800" dirty="0">
              <a:solidFill>
                <a:srgbClr val="FFCC00"/>
              </a:solidFill>
              <a:cs typeface="Alarabiya Font" pitchFamily="2" charset="-78"/>
            </a:endParaRPr>
          </a:p>
        </p:txBody>
      </p:sp>
    </p:spTree>
    <p:extLst>
      <p:ext uri="{BB962C8B-B14F-4D97-AF65-F5344CB8AC3E}">
        <p14:creationId xmlns:p14="http://schemas.microsoft.com/office/powerpoint/2010/main" val="3605286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جدول 8"/>
          <p:cNvGraphicFramePr>
            <a:graphicFrameLocks noGrp="1"/>
          </p:cNvGraphicFramePr>
          <p:nvPr>
            <p:extLst>
              <p:ext uri="{D42A27DB-BD31-4B8C-83A1-F6EECF244321}">
                <p14:modId xmlns:p14="http://schemas.microsoft.com/office/powerpoint/2010/main" val="1291678270"/>
              </p:ext>
            </p:extLst>
          </p:nvPr>
        </p:nvGraphicFramePr>
        <p:xfrm>
          <a:off x="671636" y="2605708"/>
          <a:ext cx="9427592" cy="1895003"/>
        </p:xfrm>
        <a:graphic>
          <a:graphicData uri="http://schemas.openxmlformats.org/drawingml/2006/table">
            <a:tbl>
              <a:tblPr rtl="1" firstRow="1" firstCol="1" bandRow="1">
                <a:tableStyleId>{BC89EF96-8CEA-46FF-86C4-4CE0E7609802}</a:tableStyleId>
              </a:tblPr>
              <a:tblGrid>
                <a:gridCol w="766579"/>
                <a:gridCol w="724855"/>
                <a:gridCol w="720974"/>
                <a:gridCol w="721943"/>
                <a:gridCol w="761730"/>
                <a:gridCol w="761730"/>
                <a:gridCol w="761730"/>
                <a:gridCol w="761730"/>
                <a:gridCol w="766579"/>
                <a:gridCol w="799572"/>
                <a:gridCol w="1596234"/>
                <a:gridCol w="283936"/>
              </a:tblGrid>
              <a:tr h="432707">
                <a:tc>
                  <a:txBody>
                    <a:bodyPr/>
                    <a:lstStyle/>
                    <a:p>
                      <a:pPr algn="r" rtl="1">
                        <a:lnSpc>
                          <a:spcPct val="115000"/>
                        </a:lnSpc>
                        <a:spcAft>
                          <a:spcPts val="0"/>
                        </a:spcAft>
                      </a:pPr>
                      <a:r>
                        <a:rPr lang="ar-YE" sz="2300" b="1" kern="1200" dirty="0">
                          <a:solidFill>
                            <a:schemeClr val="bg1"/>
                          </a:solidFill>
                          <a:effectLst/>
                          <a:latin typeface="+mn-lt"/>
                          <a:ea typeface="+mn-ea"/>
                          <a:cs typeface="+mn-cs"/>
                        </a:rPr>
                        <a:t>9</a:t>
                      </a:r>
                      <a:endParaRPr lang="en-US" sz="2300" b="1" kern="1200" dirty="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8</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7</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6</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5</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4</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3</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2</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1</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dirty="0">
                          <a:solidFill>
                            <a:schemeClr val="bg1"/>
                          </a:solidFill>
                          <a:effectLst/>
                          <a:latin typeface="+mn-lt"/>
                          <a:ea typeface="+mn-ea"/>
                          <a:cs typeface="+mn-cs"/>
                        </a:rPr>
                        <a:t>0</a:t>
                      </a:r>
                      <a:endParaRPr lang="en-US" sz="2300" b="1" kern="1200" dirty="0">
                        <a:solidFill>
                          <a:schemeClr val="bg1"/>
                        </a:solidFill>
                        <a:effectLst/>
                        <a:latin typeface="+mn-lt"/>
                        <a:ea typeface="+mn-ea"/>
                        <a:cs typeface="+mn-cs"/>
                      </a:endParaRPr>
                    </a:p>
                  </a:txBody>
                  <a:tcPr marL="68580" marR="68580" marT="0" marB="0"/>
                </a:tc>
                <a:tc gridSpan="2">
                  <a:txBody>
                    <a:bodyPr/>
                    <a:lstStyle/>
                    <a:p>
                      <a:pPr algn="ctr" rtl="1">
                        <a:lnSpc>
                          <a:spcPct val="115000"/>
                        </a:lnSpc>
                        <a:spcAft>
                          <a:spcPts val="0"/>
                        </a:spcAft>
                      </a:pPr>
                      <a:r>
                        <a:rPr lang="ar-YE" sz="2300" b="1" kern="1200" dirty="0" err="1">
                          <a:solidFill>
                            <a:srgbClr val="FFCC00"/>
                          </a:solidFill>
                          <a:effectLst/>
                          <a:latin typeface="+mn-lt"/>
                          <a:ea typeface="+mn-ea"/>
                          <a:cs typeface="Alarabiya Font" pitchFamily="2" charset="-78"/>
                        </a:rPr>
                        <a:t>الاندكس</a:t>
                      </a:r>
                      <a:r>
                        <a:rPr lang="ar-YE" sz="2300" b="1" kern="1200" dirty="0">
                          <a:solidFill>
                            <a:srgbClr val="FFCC00"/>
                          </a:solidFill>
                          <a:effectLst/>
                          <a:latin typeface="+mn-lt"/>
                          <a:ea typeface="+mn-ea"/>
                          <a:cs typeface="Alarabiya Font" pitchFamily="2" charset="-78"/>
                        </a:rPr>
                        <a:t>(+ )</a:t>
                      </a:r>
                      <a:endParaRPr lang="en-US" sz="2300" b="1" kern="1200" dirty="0">
                        <a:solidFill>
                          <a:srgbClr val="FFCC00"/>
                        </a:solidFill>
                        <a:effectLst/>
                        <a:latin typeface="+mn-lt"/>
                        <a:ea typeface="+mn-ea"/>
                        <a:cs typeface="Alarabiya Font" pitchFamily="2" charset="-78"/>
                      </a:endParaRPr>
                    </a:p>
                  </a:txBody>
                  <a:tcPr marL="68580" marR="68580" marT="0" marB="0"/>
                </a:tc>
                <a:tc hMerge="1">
                  <a:txBody>
                    <a:bodyPr/>
                    <a:lstStyle/>
                    <a:p>
                      <a:pPr rtl="1"/>
                      <a:endParaRPr lang="ar-YE"/>
                    </a:p>
                  </a:txBody>
                  <a:tcPr/>
                </a:tc>
              </a:tr>
              <a:tr h="538958">
                <a:tc>
                  <a:txBody>
                    <a:bodyPr/>
                    <a:lstStyle/>
                    <a:p>
                      <a:pPr algn="r" rtl="1">
                        <a:lnSpc>
                          <a:spcPct val="115000"/>
                        </a:lnSpc>
                        <a:spcAft>
                          <a:spcPts val="0"/>
                        </a:spcAft>
                      </a:pPr>
                      <a:r>
                        <a:rPr lang="en-US" sz="3300" b="1" kern="1200">
                          <a:solidFill>
                            <a:srgbClr val="FFCC00"/>
                          </a:solidFill>
                          <a:effectLst/>
                          <a:latin typeface="+mn-lt"/>
                          <a:ea typeface="+mn-ea"/>
                          <a:cs typeface="+mn-cs"/>
                        </a:rPr>
                        <a:t>g</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n</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i</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r</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t</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s</a:t>
                      </a:r>
                    </a:p>
                  </a:txBody>
                  <a:tcPr marL="68580" marR="68580" marT="0" marB="0"/>
                </a:tc>
                <a:tc>
                  <a:txBody>
                    <a:bodyPr/>
                    <a:lstStyle/>
                    <a:p>
                      <a:pPr algn="r" rtl="1">
                        <a:lnSpc>
                          <a:spcPct val="115000"/>
                        </a:lnSpc>
                        <a:spcAft>
                          <a:spcPts val="0"/>
                        </a:spcAft>
                      </a:pPr>
                      <a:r>
                        <a:rPr lang="ar-YE" sz="3300" b="1" kern="1200">
                          <a:solidFill>
                            <a:srgbClr val="FFCC00"/>
                          </a:solidFill>
                          <a:effectLst/>
                          <a:latin typeface="+mn-lt"/>
                          <a:ea typeface="+mn-ea"/>
                          <a:cs typeface="+mn-cs"/>
                        </a:rPr>
                        <a:t> </a:t>
                      </a:r>
                      <a:endParaRPr lang="en-US" sz="3300" b="1" kern="1200">
                        <a:solidFill>
                          <a:srgbClr val="FFCC00"/>
                        </a:solidFill>
                        <a:effectLst/>
                        <a:latin typeface="+mn-lt"/>
                        <a:ea typeface="+mn-ea"/>
                        <a:cs typeface="+mn-cs"/>
                      </a:endParaRP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y</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n</a:t>
                      </a:r>
                    </a:p>
                  </a:txBody>
                  <a:tcPr marL="68580" marR="68580" marT="0" marB="0"/>
                </a:tc>
                <a:tc>
                  <a:txBody>
                    <a:bodyPr/>
                    <a:lstStyle/>
                    <a:p>
                      <a:pPr algn="r" rtl="1">
                        <a:lnSpc>
                          <a:spcPct val="115000"/>
                        </a:lnSpc>
                        <a:spcAft>
                          <a:spcPts val="0"/>
                        </a:spcAft>
                      </a:pPr>
                      <a:r>
                        <a:rPr lang="en-US" sz="3300" b="1" kern="1200" dirty="0">
                          <a:solidFill>
                            <a:srgbClr val="FFCC00"/>
                          </a:solidFill>
                          <a:effectLst/>
                          <a:latin typeface="+mn-lt"/>
                          <a:ea typeface="+mn-ea"/>
                          <a:cs typeface="+mn-cs"/>
                        </a:rPr>
                        <a:t>a</a:t>
                      </a:r>
                    </a:p>
                  </a:txBody>
                  <a:tcPr marL="68580" marR="68580" marT="0" marB="0"/>
                </a:tc>
                <a:tc>
                  <a:txBody>
                    <a:bodyPr/>
                    <a:lstStyle/>
                    <a:p>
                      <a:pPr algn="ctr" rtl="1">
                        <a:lnSpc>
                          <a:spcPct val="115000"/>
                        </a:lnSpc>
                        <a:spcAft>
                          <a:spcPts val="0"/>
                        </a:spcAft>
                      </a:pPr>
                      <a:r>
                        <a:rPr lang="ar-YE" sz="2300" b="1" kern="1200" dirty="0">
                          <a:solidFill>
                            <a:srgbClr val="FFCC00"/>
                          </a:solidFill>
                          <a:effectLst/>
                          <a:latin typeface="+mn-lt"/>
                          <a:ea typeface="+mn-ea"/>
                          <a:cs typeface="Alarabiya Font" pitchFamily="2" charset="-78"/>
                        </a:rPr>
                        <a:t>السلسلة </a:t>
                      </a:r>
                      <a:endParaRPr lang="en-US" sz="2300" b="1" kern="1200" dirty="0">
                        <a:solidFill>
                          <a:srgbClr val="FFCC00"/>
                        </a:solidFill>
                        <a:effectLst/>
                        <a:latin typeface="+mn-lt"/>
                        <a:ea typeface="+mn-ea"/>
                        <a:cs typeface="Alarabiya Font" pitchFamily="2" charset="-78"/>
                      </a:endParaRPr>
                    </a:p>
                  </a:txBody>
                  <a:tcPr marL="68580" marR="68580" marT="0" marB="0"/>
                </a:tc>
                <a:tc>
                  <a:txBody>
                    <a:bodyPr/>
                    <a:lstStyle/>
                    <a:p>
                      <a:pPr algn="r" rtl="1">
                        <a:lnSpc>
                          <a:spcPct val="115000"/>
                        </a:lnSpc>
                        <a:spcAft>
                          <a:spcPts val="1000"/>
                        </a:spcAft>
                      </a:pPr>
                      <a:r>
                        <a:rPr lang="en-US" sz="1300">
                          <a:effectLst/>
                        </a:rPr>
                        <a:t> </a:t>
                      </a:r>
                      <a:endParaRPr lang="en-US" sz="1300">
                        <a:effectLst/>
                        <a:latin typeface="Calibri"/>
                        <a:ea typeface="Calibri"/>
                        <a:cs typeface="Arial"/>
                      </a:endParaRPr>
                    </a:p>
                  </a:txBody>
                  <a:tcPr marL="0" marR="0" marT="0" marB="0" anchor="ctr"/>
                </a:tc>
              </a:tr>
              <a:tr h="883938">
                <a:tc>
                  <a:txBody>
                    <a:bodyPr/>
                    <a:lstStyle/>
                    <a:p>
                      <a:pPr algn="r" rtl="1">
                        <a:lnSpc>
                          <a:spcPct val="115000"/>
                        </a:lnSpc>
                        <a:spcAft>
                          <a:spcPts val="0"/>
                        </a:spcAft>
                      </a:pPr>
                      <a:r>
                        <a:rPr lang="ar-YE" sz="2300" kern="1200">
                          <a:solidFill>
                            <a:schemeClr val="bg1"/>
                          </a:solidFill>
                          <a:effectLst/>
                          <a:latin typeface="+mn-lt"/>
                          <a:ea typeface="+mn-ea"/>
                          <a:cs typeface="+mn-cs"/>
                        </a:rPr>
                        <a:t>1-</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2-</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3-</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4-</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5-</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6-</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7-</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8-</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9-</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dirty="0">
                          <a:solidFill>
                            <a:schemeClr val="bg1"/>
                          </a:solidFill>
                          <a:effectLst/>
                          <a:latin typeface="+mn-lt"/>
                          <a:ea typeface="+mn-ea"/>
                          <a:cs typeface="+mn-cs"/>
                        </a:rPr>
                        <a:t>10-</a:t>
                      </a:r>
                      <a:endParaRPr lang="en-US" sz="2300" kern="1200" dirty="0">
                        <a:solidFill>
                          <a:schemeClr val="bg1"/>
                        </a:solidFill>
                        <a:effectLst/>
                        <a:latin typeface="+mn-lt"/>
                        <a:ea typeface="+mn-ea"/>
                        <a:cs typeface="+mn-cs"/>
                      </a:endParaRPr>
                    </a:p>
                  </a:txBody>
                  <a:tcPr marL="68580" marR="68580" marT="0" marB="0"/>
                </a:tc>
                <a:tc gridSpan="2">
                  <a:txBody>
                    <a:bodyPr/>
                    <a:lstStyle/>
                    <a:p>
                      <a:pPr algn="ctr" rtl="1">
                        <a:lnSpc>
                          <a:spcPct val="115000"/>
                        </a:lnSpc>
                        <a:spcAft>
                          <a:spcPts val="0"/>
                        </a:spcAft>
                      </a:pPr>
                      <a:r>
                        <a:rPr lang="ar-YE" sz="2300" b="1" kern="1200" dirty="0" err="1">
                          <a:solidFill>
                            <a:srgbClr val="FFCC00"/>
                          </a:solidFill>
                          <a:effectLst/>
                          <a:latin typeface="+mn-lt"/>
                          <a:ea typeface="+mn-ea"/>
                          <a:cs typeface="Alarabiya Font" pitchFamily="2" charset="-78"/>
                        </a:rPr>
                        <a:t>الاندكس</a:t>
                      </a:r>
                      <a:r>
                        <a:rPr lang="ar-YE" sz="2300" b="1" kern="1200" dirty="0">
                          <a:solidFill>
                            <a:srgbClr val="FFCC00"/>
                          </a:solidFill>
                          <a:effectLst/>
                          <a:latin typeface="+mn-lt"/>
                          <a:ea typeface="+mn-ea"/>
                          <a:cs typeface="Alarabiya Font" pitchFamily="2" charset="-78"/>
                        </a:rPr>
                        <a:t> (-)</a:t>
                      </a:r>
                      <a:endParaRPr lang="en-US" sz="2300" b="1" kern="1200" dirty="0">
                        <a:solidFill>
                          <a:srgbClr val="FFCC00"/>
                        </a:solidFill>
                        <a:effectLst/>
                        <a:latin typeface="+mn-lt"/>
                        <a:ea typeface="+mn-ea"/>
                        <a:cs typeface="Alarabiya Font" pitchFamily="2" charset="-78"/>
                      </a:endParaRPr>
                    </a:p>
                  </a:txBody>
                  <a:tcPr marL="68580" marR="68580" marT="0" marB="0"/>
                </a:tc>
                <a:tc hMerge="1">
                  <a:txBody>
                    <a:bodyPr/>
                    <a:lstStyle/>
                    <a:p>
                      <a:pPr rtl="1"/>
                      <a:endParaRPr lang="ar-YE"/>
                    </a:p>
                  </a:txBody>
                  <a:tcPr/>
                </a:tc>
              </a:tr>
            </a:tbl>
          </a:graphicData>
        </a:graphic>
      </p:graphicFrame>
      <p:sp>
        <p:nvSpPr>
          <p:cNvPr id="10" name="مستطيل 9"/>
          <p:cNvSpPr/>
          <p:nvPr/>
        </p:nvSpPr>
        <p:spPr>
          <a:xfrm>
            <a:off x="666180" y="4932759"/>
            <a:ext cx="9433048" cy="1936339"/>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2" name="مستطيل 11"/>
          <p:cNvSpPr/>
          <p:nvPr/>
        </p:nvSpPr>
        <p:spPr>
          <a:xfrm>
            <a:off x="1185516" y="5016927"/>
            <a:ext cx="3369096" cy="1631216"/>
          </a:xfrm>
          <a:prstGeom prst="rect">
            <a:avLst/>
          </a:prstGeom>
        </p:spPr>
        <p:txBody>
          <a:bodyPr wrap="square">
            <a:spAutoFit/>
          </a:bodyPr>
          <a:lstStyle/>
          <a:p>
            <a:pPr algn="l" rtl="0"/>
            <a:r>
              <a:rPr lang="en-US" sz="2000" b="1" dirty="0">
                <a:solidFill>
                  <a:srgbClr val="FFCC00"/>
                </a:solidFill>
              </a:rPr>
              <a:t>&gt;&gt; s='any </a:t>
            </a:r>
            <a:r>
              <a:rPr lang="en-US" sz="2000" b="1" dirty="0" smtClean="0">
                <a:solidFill>
                  <a:srgbClr val="FFCC00"/>
                </a:solidFill>
              </a:rPr>
              <a:t> string ‘</a:t>
            </a:r>
          </a:p>
          <a:p>
            <a:pPr algn="l"/>
            <a:r>
              <a:rPr lang="en-US" sz="2000" b="1" dirty="0">
                <a:solidFill>
                  <a:srgbClr val="FFCC00"/>
                </a:solidFill>
              </a:rPr>
              <a:t>&gt;&gt;&gt;print s[0 :  2] </a:t>
            </a:r>
            <a:r>
              <a:rPr lang="en-US" sz="2000" b="1" dirty="0" smtClean="0">
                <a:solidFill>
                  <a:srgbClr val="FFCC00"/>
                </a:solidFill>
              </a:rPr>
              <a:t>=an</a:t>
            </a:r>
          </a:p>
          <a:p>
            <a:pPr algn="l"/>
            <a:r>
              <a:rPr lang="en-US" sz="2000" b="1" dirty="0" smtClean="0">
                <a:solidFill>
                  <a:srgbClr val="FFCC00"/>
                </a:solidFill>
              </a:rPr>
              <a:t>  </a:t>
            </a:r>
            <a:r>
              <a:rPr lang="en-US" sz="2000" b="1" dirty="0">
                <a:solidFill>
                  <a:srgbClr val="FFCC00"/>
                </a:solidFill>
              </a:rPr>
              <a:t>print   s[1 : 5</a:t>
            </a:r>
            <a:r>
              <a:rPr lang="en-US" sz="2000" b="1" dirty="0" smtClean="0">
                <a:solidFill>
                  <a:srgbClr val="FFCC00"/>
                </a:solidFill>
              </a:rPr>
              <a:t>]=</a:t>
            </a:r>
          </a:p>
          <a:p>
            <a:pPr algn="l"/>
            <a:r>
              <a:rPr lang="en-US" sz="2000" b="1" dirty="0" smtClean="0">
                <a:solidFill>
                  <a:srgbClr val="FFCC00"/>
                </a:solidFill>
              </a:rPr>
              <a:t>    </a:t>
            </a:r>
            <a:r>
              <a:rPr lang="en-US" sz="2000" b="1" dirty="0">
                <a:solidFill>
                  <a:srgbClr val="FFCC00"/>
                </a:solidFill>
              </a:rPr>
              <a:t>print   s[ : 4</a:t>
            </a:r>
            <a:r>
              <a:rPr lang="en-US" sz="2000" b="1" dirty="0" smtClean="0">
                <a:solidFill>
                  <a:srgbClr val="FFCC00"/>
                </a:solidFill>
              </a:rPr>
              <a:t>]=</a:t>
            </a:r>
          </a:p>
          <a:p>
            <a:pPr algn="l"/>
            <a:r>
              <a:rPr lang="ar-YE" sz="2000" b="1" dirty="0" smtClean="0">
                <a:solidFill>
                  <a:srgbClr val="FFCC00"/>
                </a:solidFill>
              </a:rPr>
              <a:t>=</a:t>
            </a:r>
            <a:r>
              <a:rPr lang="en-US" sz="2000" b="1" dirty="0" smtClean="0">
                <a:solidFill>
                  <a:srgbClr val="FFCC00"/>
                </a:solidFill>
              </a:rPr>
              <a:t>   </a:t>
            </a:r>
            <a:r>
              <a:rPr lang="en-US" sz="2000" b="1" dirty="0">
                <a:solidFill>
                  <a:srgbClr val="FFCC00"/>
                </a:solidFill>
              </a:rPr>
              <a:t>print  s[5,-1]</a:t>
            </a:r>
            <a:endParaRPr lang="en-US" sz="2000" b="1" dirty="0">
              <a:solidFill>
                <a:srgbClr val="FFCC00"/>
              </a:solidFill>
              <a:effectLst/>
            </a:endParaRPr>
          </a:p>
        </p:txBody>
      </p:sp>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9532187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6"/>
          <p:cNvSpPr/>
          <p:nvPr/>
        </p:nvSpPr>
        <p:spPr>
          <a:xfrm>
            <a:off x="633755" y="3564607"/>
            <a:ext cx="9425890" cy="73569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عنصر نائب للمحتوى 2"/>
          <p:cNvSpPr txBox="1">
            <a:spLocks/>
          </p:cNvSpPr>
          <p:nvPr/>
        </p:nvSpPr>
        <p:spPr>
          <a:xfrm>
            <a:off x="1196336" y="2495740"/>
            <a:ext cx="8615948" cy="1284413"/>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SA" sz="2800" dirty="0" smtClean="0">
                <a:solidFill>
                  <a:srgbClr val="FFCC00"/>
                </a:solidFill>
              </a:rPr>
              <a:t>4-</a:t>
            </a:r>
            <a:r>
              <a:rPr lang="ar-YE" sz="2800" dirty="0" smtClean="0">
                <a:solidFill>
                  <a:srgbClr val="FFCC00"/>
                </a:solidFill>
              </a:rPr>
              <a:t>  </a:t>
            </a:r>
            <a:r>
              <a:rPr lang="ar-SA" sz="2800" dirty="0" smtClean="0">
                <a:solidFill>
                  <a:srgbClr val="FFCC00"/>
                </a:solidFill>
              </a:rPr>
              <a:t>3الدالة</a:t>
            </a:r>
            <a:r>
              <a:rPr lang="ar-SA" sz="2800" dirty="0">
                <a:solidFill>
                  <a:srgbClr val="FFCC00"/>
                </a:solidFill>
              </a:rPr>
              <a:t>( </a:t>
            </a:r>
            <a:r>
              <a:rPr lang="en-US" sz="2800" dirty="0" err="1">
                <a:solidFill>
                  <a:srgbClr val="FFCC00"/>
                </a:solidFill>
              </a:rPr>
              <a:t>len</a:t>
            </a:r>
            <a:r>
              <a:rPr lang="ar-YE" sz="2800" dirty="0">
                <a:solidFill>
                  <a:srgbClr val="FFCC00"/>
                </a:solidFill>
              </a:rPr>
              <a:t>)</a:t>
            </a:r>
            <a:endParaRPr lang="en-US" sz="2800" dirty="0">
              <a:solidFill>
                <a:srgbClr val="FFCC00"/>
              </a:solidFill>
            </a:endParaRPr>
          </a:p>
          <a:p>
            <a:r>
              <a:rPr lang="ar-YE" sz="2400" dirty="0"/>
              <a:t>هي دالة </a:t>
            </a:r>
            <a:r>
              <a:rPr lang="ar-YE" sz="2400" dirty="0" smtClean="0"/>
              <a:t>تقوم  </a:t>
            </a:r>
            <a:r>
              <a:rPr lang="ar-YE" sz="2400" dirty="0" err="1"/>
              <a:t>بأيجاد</a:t>
            </a:r>
            <a:r>
              <a:rPr lang="ar-YE" sz="2400" dirty="0"/>
              <a:t>   طول السلسلة  وتبدا العد من </a:t>
            </a:r>
            <a:r>
              <a:rPr lang="ar-YE" sz="2400" dirty="0" smtClean="0"/>
              <a:t>واحد </a:t>
            </a:r>
            <a:r>
              <a:rPr lang="ar-YE" sz="2400" dirty="0"/>
              <a:t>والفراغ يدخل في </a:t>
            </a:r>
            <a:r>
              <a:rPr lang="ar-YE" sz="2400" dirty="0" smtClean="0"/>
              <a:t>العد .</a:t>
            </a:r>
            <a:endParaRPr lang="en-US" sz="2400" dirty="0"/>
          </a:p>
        </p:txBody>
      </p:sp>
      <p:sp>
        <p:nvSpPr>
          <p:cNvPr id="9" name="مستطيل 8"/>
          <p:cNvSpPr/>
          <p:nvPr/>
        </p:nvSpPr>
        <p:spPr>
          <a:xfrm>
            <a:off x="1185516" y="3564607"/>
            <a:ext cx="3369096" cy="707886"/>
          </a:xfrm>
          <a:prstGeom prst="rect">
            <a:avLst/>
          </a:prstGeom>
        </p:spPr>
        <p:txBody>
          <a:bodyPr wrap="square">
            <a:spAutoFit/>
          </a:bodyPr>
          <a:lstStyle/>
          <a:p>
            <a:pPr algn="l"/>
            <a:r>
              <a:rPr lang="en-US" sz="2000" b="1" dirty="0">
                <a:solidFill>
                  <a:srgbClr val="FFCC00"/>
                </a:solidFill>
              </a:rPr>
              <a:t>&gt;&gt;&gt; s = </a:t>
            </a:r>
            <a:r>
              <a:rPr lang="en-US" sz="2000" b="1" dirty="0" smtClean="0">
                <a:solidFill>
                  <a:srgbClr val="FFCC00"/>
                </a:solidFill>
              </a:rPr>
              <a:t>'any    string‘</a:t>
            </a:r>
          </a:p>
          <a:p>
            <a:pPr algn="l" rtl="0"/>
            <a:r>
              <a:rPr lang="en-US" sz="2000" b="1" dirty="0" smtClean="0">
                <a:solidFill>
                  <a:srgbClr val="FFCC00"/>
                </a:solidFill>
              </a:rPr>
              <a:t>&gt;&gt;&gt; </a:t>
            </a:r>
            <a:r>
              <a:rPr lang="en-US" sz="2000" b="1" dirty="0" err="1">
                <a:solidFill>
                  <a:srgbClr val="FFCC00"/>
                </a:solidFill>
              </a:rPr>
              <a:t>len</a:t>
            </a:r>
            <a:r>
              <a:rPr lang="en-US" sz="2000" b="1" dirty="0">
                <a:solidFill>
                  <a:srgbClr val="FFCC00"/>
                </a:solidFill>
              </a:rPr>
              <a:t>(s)</a:t>
            </a:r>
            <a:endParaRPr lang="en-US" sz="2000" b="1" dirty="0">
              <a:solidFill>
                <a:srgbClr val="FFCC00"/>
              </a:solidFill>
              <a:effectLst/>
            </a:endParaRPr>
          </a:p>
        </p:txBody>
      </p:sp>
      <p:sp>
        <p:nvSpPr>
          <p:cNvPr id="10" name="عنصر نائب للمحتوى 2"/>
          <p:cNvSpPr txBox="1">
            <a:spLocks/>
          </p:cNvSpPr>
          <p:nvPr/>
        </p:nvSpPr>
        <p:spPr>
          <a:xfrm>
            <a:off x="1185516" y="4356695"/>
            <a:ext cx="8615948" cy="1284413"/>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400" dirty="0"/>
              <a:t> </a:t>
            </a:r>
            <a:r>
              <a:rPr lang="ar-YE" sz="2800" dirty="0" smtClean="0">
                <a:solidFill>
                  <a:srgbClr val="FFCC00"/>
                </a:solidFill>
              </a:rPr>
              <a:t>4-4الدالة </a:t>
            </a:r>
            <a:r>
              <a:rPr lang="ar-YE" sz="2800" dirty="0">
                <a:solidFill>
                  <a:srgbClr val="FFCC00"/>
                </a:solidFill>
              </a:rPr>
              <a:t>(</a:t>
            </a:r>
            <a:r>
              <a:rPr lang="en-US" sz="2800" dirty="0" err="1">
                <a:solidFill>
                  <a:srgbClr val="FFCC00"/>
                </a:solidFill>
              </a:rPr>
              <a:t>str</a:t>
            </a:r>
            <a:r>
              <a:rPr lang="ar-YE" sz="2800" dirty="0">
                <a:solidFill>
                  <a:srgbClr val="FFCC00"/>
                </a:solidFill>
              </a:rPr>
              <a:t>) :</a:t>
            </a:r>
            <a:endParaRPr lang="en-US" sz="2800" dirty="0">
              <a:solidFill>
                <a:srgbClr val="FFCC00"/>
              </a:solidFill>
            </a:endParaRPr>
          </a:p>
          <a:p>
            <a:r>
              <a:rPr lang="en-US" sz="2400" dirty="0"/>
              <a:t> </a:t>
            </a:r>
            <a:r>
              <a:rPr lang="ar-SA" sz="2400" dirty="0"/>
              <a:t>لتحويل الكائنات الى سلاسل  نصية و تعيد سلسلة فارغة في حال عدم تقديم  أي كائن لها ن كان الكائن سلسلة نصية فإنّ الدالة تعيد السلسلة النصّية ذاتها</a:t>
            </a:r>
            <a:r>
              <a:rPr lang="en-US" sz="2400" dirty="0"/>
              <a:t>.</a:t>
            </a:r>
          </a:p>
        </p:txBody>
      </p:sp>
      <p:sp>
        <p:nvSpPr>
          <p:cNvPr id="11" name="مستطيل 10"/>
          <p:cNvSpPr/>
          <p:nvPr/>
        </p:nvSpPr>
        <p:spPr>
          <a:xfrm>
            <a:off x="633755" y="5733041"/>
            <a:ext cx="9425890" cy="1215942"/>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2" name="مستطيل 11"/>
          <p:cNvSpPr/>
          <p:nvPr/>
        </p:nvSpPr>
        <p:spPr>
          <a:xfrm>
            <a:off x="1196336" y="5724847"/>
            <a:ext cx="3369096" cy="1200329"/>
          </a:xfrm>
          <a:prstGeom prst="rect">
            <a:avLst/>
          </a:prstGeom>
        </p:spPr>
        <p:txBody>
          <a:bodyPr wrap="square">
            <a:spAutoFit/>
          </a:bodyPr>
          <a:lstStyle/>
          <a:p>
            <a:pPr algn="l" rtl="0"/>
            <a:r>
              <a:rPr lang="en-US" sz="2400" b="1" dirty="0">
                <a:solidFill>
                  <a:srgbClr val="FFCC00"/>
                </a:solidFill>
              </a:rPr>
              <a:t>x = [1, 2, 3</a:t>
            </a:r>
            <a:r>
              <a:rPr lang="en-US" sz="2400" b="1" dirty="0" smtClean="0">
                <a:solidFill>
                  <a:srgbClr val="FFCC00"/>
                </a:solidFill>
              </a:rPr>
              <a:t>]</a:t>
            </a:r>
          </a:p>
          <a:p>
            <a:pPr algn="l" rtl="0"/>
            <a:r>
              <a:rPr lang="en-US" sz="2400" b="1" dirty="0" smtClean="0">
                <a:solidFill>
                  <a:srgbClr val="FFCC00"/>
                </a:solidFill>
              </a:rPr>
              <a:t>print </a:t>
            </a:r>
            <a:r>
              <a:rPr lang="en-US" sz="2400" b="1" dirty="0" err="1">
                <a:solidFill>
                  <a:srgbClr val="FFCC00"/>
                </a:solidFill>
              </a:rPr>
              <a:t>str</a:t>
            </a:r>
            <a:r>
              <a:rPr lang="en-US" sz="2400" b="1" dirty="0">
                <a:solidFill>
                  <a:srgbClr val="FFCC00"/>
                </a:solidFill>
              </a:rPr>
              <a:t>(x</a:t>
            </a:r>
            <a:r>
              <a:rPr lang="en-US" sz="2400" b="1" dirty="0" smtClean="0">
                <a:solidFill>
                  <a:srgbClr val="FFCC00"/>
                </a:solidFill>
              </a:rPr>
              <a:t>)</a:t>
            </a:r>
          </a:p>
          <a:p>
            <a:pPr algn="l" rtl="0"/>
            <a:r>
              <a:rPr lang="en-US" sz="2400" b="1" dirty="0" smtClean="0">
                <a:solidFill>
                  <a:srgbClr val="FFCC00"/>
                </a:solidFill>
              </a:rPr>
              <a:t>‘[</a:t>
            </a:r>
            <a:r>
              <a:rPr lang="en-US" sz="2400" b="1" dirty="0">
                <a:solidFill>
                  <a:srgbClr val="FFCC00"/>
                </a:solidFill>
              </a:rPr>
              <a:t>1, 2, 3</a:t>
            </a:r>
            <a:r>
              <a:rPr lang="en-US" sz="2400" b="1" dirty="0" smtClean="0">
                <a:solidFill>
                  <a:srgbClr val="FFCC00"/>
                </a:solidFill>
              </a:rPr>
              <a:t>]‘</a:t>
            </a:r>
          </a:p>
        </p:txBody>
      </p:sp>
      <p:sp>
        <p:nvSpPr>
          <p:cNvPr id="13" name="مستطيل 12"/>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2099155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30176" y="3562710"/>
            <a:ext cx="9433048" cy="105779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5" name="عنصر نائب للمحتوى 2"/>
          <p:cNvSpPr txBox="1">
            <a:spLocks/>
          </p:cNvSpPr>
          <p:nvPr/>
        </p:nvSpPr>
        <p:spPr>
          <a:xfrm>
            <a:off x="1196336" y="2495740"/>
            <a:ext cx="8615948" cy="1284891"/>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smtClean="0">
                <a:solidFill>
                  <a:srgbClr val="FFCC00"/>
                </a:solidFill>
              </a:rPr>
              <a:t>4- 5الدالة   </a:t>
            </a:r>
            <a:r>
              <a:rPr lang="ar-YE" sz="2800" dirty="0">
                <a:solidFill>
                  <a:srgbClr val="FFCC00"/>
                </a:solidFill>
              </a:rPr>
              <a:t>() </a:t>
            </a:r>
            <a:r>
              <a:rPr lang="en-US" sz="2800" dirty="0">
                <a:solidFill>
                  <a:srgbClr val="FFCC00"/>
                </a:solidFill>
              </a:rPr>
              <a:t>capitalize</a:t>
            </a:r>
          </a:p>
          <a:p>
            <a:r>
              <a:rPr lang="ar-YE" sz="2400" dirty="0" err="1"/>
              <a:t>هذة</a:t>
            </a:r>
            <a:r>
              <a:rPr lang="ar-YE" sz="2400" dirty="0"/>
              <a:t> دالة تقوم بتحويل اول حرف من السلسلة الى حرف </a:t>
            </a:r>
            <a:r>
              <a:rPr lang="ar-YE" sz="2400" dirty="0" err="1"/>
              <a:t>كابتل</a:t>
            </a:r>
            <a:r>
              <a:rPr lang="ar-YE" sz="2400" dirty="0"/>
              <a:t> </a:t>
            </a:r>
            <a:endParaRPr lang="en-US" sz="2400" dirty="0"/>
          </a:p>
        </p:txBody>
      </p:sp>
      <p:sp>
        <p:nvSpPr>
          <p:cNvPr id="6" name="مستطيل 5"/>
          <p:cNvSpPr/>
          <p:nvPr/>
        </p:nvSpPr>
        <p:spPr>
          <a:xfrm>
            <a:off x="1746300" y="3586937"/>
            <a:ext cx="3369096" cy="1015663"/>
          </a:xfrm>
          <a:prstGeom prst="rect">
            <a:avLst/>
          </a:prstGeom>
        </p:spPr>
        <p:txBody>
          <a:bodyPr wrap="square">
            <a:spAutoFit/>
          </a:bodyPr>
          <a:lstStyle/>
          <a:p>
            <a:pPr algn="l"/>
            <a:r>
              <a:rPr lang="en-US" sz="2000" dirty="0">
                <a:solidFill>
                  <a:srgbClr val="FFCC00"/>
                </a:solidFill>
              </a:rPr>
              <a:t>x="</a:t>
            </a:r>
            <a:r>
              <a:rPr lang="en-US" sz="2000" dirty="0" err="1">
                <a:solidFill>
                  <a:srgbClr val="FFCC00"/>
                </a:solidFill>
              </a:rPr>
              <a:t>ali</a:t>
            </a:r>
            <a:r>
              <a:rPr lang="en-US" sz="2000" dirty="0">
                <a:solidFill>
                  <a:srgbClr val="FFCC00"/>
                </a:solidFill>
              </a:rPr>
              <a:t>"</a:t>
            </a:r>
          </a:p>
          <a:p>
            <a:pPr algn="l"/>
            <a:r>
              <a:rPr lang="en-US" sz="2000" dirty="0">
                <a:solidFill>
                  <a:srgbClr val="FFCC00"/>
                </a:solidFill>
              </a:rPr>
              <a:t>print </a:t>
            </a:r>
            <a:r>
              <a:rPr lang="en-US" sz="2000" dirty="0" err="1">
                <a:solidFill>
                  <a:srgbClr val="FFCC00"/>
                </a:solidFill>
              </a:rPr>
              <a:t>x.capitalize</a:t>
            </a:r>
            <a:r>
              <a:rPr lang="en-US" sz="2000" dirty="0" smtClean="0">
                <a:solidFill>
                  <a:srgbClr val="FFCC00"/>
                </a:solidFill>
              </a:rPr>
              <a:t>()</a:t>
            </a:r>
          </a:p>
          <a:p>
            <a:pPr algn="l"/>
            <a:r>
              <a:rPr lang="en-US" sz="2000" dirty="0" smtClean="0">
                <a:solidFill>
                  <a:srgbClr val="FFCC00"/>
                </a:solidFill>
              </a:rPr>
              <a:t>Ali</a:t>
            </a:r>
            <a:endParaRPr lang="en-US" sz="2000" dirty="0">
              <a:solidFill>
                <a:srgbClr val="FFCC00"/>
              </a:solidFill>
            </a:endParaRPr>
          </a:p>
        </p:txBody>
      </p:sp>
      <p:sp>
        <p:nvSpPr>
          <p:cNvPr id="7" name="عنصر نائب للمحتوى 2"/>
          <p:cNvSpPr txBox="1">
            <a:spLocks/>
          </p:cNvSpPr>
          <p:nvPr/>
        </p:nvSpPr>
        <p:spPr>
          <a:xfrm>
            <a:off x="306140" y="4716735"/>
            <a:ext cx="9577064" cy="2376264"/>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a:solidFill>
                  <a:srgbClr val="FFCC00"/>
                </a:solidFill>
              </a:rPr>
              <a:t>الدالة </a:t>
            </a:r>
            <a:r>
              <a:rPr lang="en-US" sz="2800" dirty="0">
                <a:solidFill>
                  <a:srgbClr val="FFCC00"/>
                </a:solidFill>
              </a:rPr>
              <a:t>find </a:t>
            </a:r>
            <a:r>
              <a:rPr lang="en-US" sz="2800" dirty="0" smtClean="0">
                <a:solidFill>
                  <a:srgbClr val="FFCC00"/>
                </a:solidFill>
              </a:rPr>
              <a:t>(  ) </a:t>
            </a:r>
            <a:endParaRPr lang="en-US" sz="2800" dirty="0">
              <a:solidFill>
                <a:srgbClr val="FFCC00"/>
              </a:solidFill>
            </a:endParaRPr>
          </a:p>
          <a:p>
            <a:r>
              <a:rPr lang="ar-YE" sz="2400" dirty="0"/>
              <a:t>دالة تقوم </a:t>
            </a:r>
            <a:r>
              <a:rPr lang="ar-YE" sz="2400" dirty="0" err="1" smtClean="0"/>
              <a:t>بأيجاد</a:t>
            </a:r>
            <a:r>
              <a:rPr lang="ar-YE" sz="2400" dirty="0" smtClean="0"/>
              <a:t>  </a:t>
            </a:r>
            <a:r>
              <a:rPr lang="ar-YE" sz="2400" dirty="0" err="1"/>
              <a:t>اندكس</a:t>
            </a:r>
            <a:r>
              <a:rPr lang="ar-YE" sz="2400" dirty="0"/>
              <a:t>  السلسلة الفرعية المراد البحث عنها داخل السلسلة الاصلية </a:t>
            </a:r>
            <a:endParaRPr lang="en-US" sz="2400" dirty="0"/>
          </a:p>
          <a:p>
            <a:r>
              <a:rPr lang="ar-YE" sz="2400" dirty="0"/>
              <a:t>خوارزمية  </a:t>
            </a:r>
            <a:r>
              <a:rPr lang="en-US" sz="2400" dirty="0"/>
              <a:t>(find)</a:t>
            </a:r>
            <a:r>
              <a:rPr lang="ar-YE" sz="2400" dirty="0" smtClean="0"/>
              <a:t>:</a:t>
            </a:r>
          </a:p>
          <a:p>
            <a:r>
              <a:rPr lang="ar-YE" sz="2400" dirty="0">
                <a:solidFill>
                  <a:srgbClr val="FFCC00"/>
                </a:solidFill>
              </a:rPr>
              <a:t>(</a:t>
            </a:r>
            <a:r>
              <a:rPr lang="en-US" sz="2400" dirty="0">
                <a:solidFill>
                  <a:srgbClr val="FFCC00"/>
                </a:solidFill>
              </a:rPr>
              <a:t>&lt;STRING &gt;.find ('text'  ,star, stop</a:t>
            </a:r>
          </a:p>
          <a:p>
            <a:r>
              <a:rPr lang="ar-YE" sz="2400" dirty="0"/>
              <a:t>تستخدم </a:t>
            </a:r>
            <a:r>
              <a:rPr lang="ar-YE" sz="2400" dirty="0" err="1"/>
              <a:t>هذة</a:t>
            </a:r>
            <a:r>
              <a:rPr lang="ar-YE" sz="2400" dirty="0"/>
              <a:t> الدالة </a:t>
            </a:r>
            <a:r>
              <a:rPr lang="ar-YE" sz="2400" dirty="0" err="1"/>
              <a:t>لايجاد</a:t>
            </a:r>
            <a:r>
              <a:rPr lang="ar-YE" sz="2400" dirty="0"/>
              <a:t> موقع الكلمة فقط</a:t>
            </a:r>
            <a:r>
              <a:rPr lang="en-US" sz="2400" dirty="0"/>
              <a:t>. </a:t>
            </a:r>
          </a:p>
        </p:txBody>
      </p:sp>
      <p:sp>
        <p:nvSpPr>
          <p:cNvPr id="8" name="مستطيل 7"/>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946004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YE" dirty="0" smtClean="0"/>
              <a:t> </a:t>
            </a:r>
            <a:endParaRPr lang="ar-YE" dirty="0"/>
          </a:p>
        </p:txBody>
      </p:sp>
      <p:graphicFrame>
        <p:nvGraphicFramePr>
          <p:cNvPr id="6" name="جدول 5"/>
          <p:cNvGraphicFramePr>
            <a:graphicFrameLocks noGrp="1"/>
          </p:cNvGraphicFramePr>
          <p:nvPr>
            <p:extLst>
              <p:ext uri="{D42A27DB-BD31-4B8C-83A1-F6EECF244321}">
                <p14:modId xmlns:p14="http://schemas.microsoft.com/office/powerpoint/2010/main" val="4046160184"/>
              </p:ext>
            </p:extLst>
          </p:nvPr>
        </p:nvGraphicFramePr>
        <p:xfrm>
          <a:off x="594172" y="2556495"/>
          <a:ext cx="9433049" cy="1584176"/>
        </p:xfrm>
        <a:graphic>
          <a:graphicData uri="http://schemas.openxmlformats.org/drawingml/2006/table">
            <a:tbl>
              <a:tblPr rtl="1" firstRow="1" firstCol="1" bandRow="1">
                <a:tableStyleId>{BC89EF96-8CEA-46FF-86C4-4CE0E7609802}</a:tableStyleId>
              </a:tblPr>
              <a:tblGrid>
                <a:gridCol w="778464"/>
                <a:gridCol w="736093"/>
                <a:gridCol w="732152"/>
                <a:gridCol w="733136"/>
                <a:gridCol w="773540"/>
                <a:gridCol w="773540"/>
                <a:gridCol w="773540"/>
                <a:gridCol w="773540"/>
                <a:gridCol w="778464"/>
                <a:gridCol w="811969"/>
                <a:gridCol w="1620982"/>
                <a:gridCol w="147629"/>
              </a:tblGrid>
              <a:tr h="432707">
                <a:tc>
                  <a:txBody>
                    <a:bodyPr/>
                    <a:lstStyle/>
                    <a:p>
                      <a:pPr algn="r" rtl="1">
                        <a:lnSpc>
                          <a:spcPct val="115000"/>
                        </a:lnSpc>
                        <a:spcAft>
                          <a:spcPts val="0"/>
                        </a:spcAft>
                      </a:pPr>
                      <a:r>
                        <a:rPr lang="ar-YE" sz="2300" b="1" kern="1200" dirty="0">
                          <a:solidFill>
                            <a:schemeClr val="bg1"/>
                          </a:solidFill>
                          <a:effectLst/>
                          <a:latin typeface="+mn-lt"/>
                          <a:ea typeface="+mn-ea"/>
                          <a:cs typeface="+mn-cs"/>
                        </a:rPr>
                        <a:t>9</a:t>
                      </a:r>
                      <a:endParaRPr lang="en-US" sz="2300" b="1" kern="1200" dirty="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8</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7</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6</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5</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4</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3</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2</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a:solidFill>
                            <a:schemeClr val="bg1"/>
                          </a:solidFill>
                          <a:effectLst/>
                          <a:latin typeface="+mn-lt"/>
                          <a:ea typeface="+mn-ea"/>
                          <a:cs typeface="+mn-cs"/>
                        </a:rPr>
                        <a:t>1</a:t>
                      </a:r>
                      <a:endParaRPr lang="en-US" sz="2300" b="1"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b="1" kern="1200" dirty="0">
                          <a:solidFill>
                            <a:schemeClr val="bg1"/>
                          </a:solidFill>
                          <a:effectLst/>
                          <a:latin typeface="+mn-lt"/>
                          <a:ea typeface="+mn-ea"/>
                          <a:cs typeface="+mn-cs"/>
                        </a:rPr>
                        <a:t>0</a:t>
                      </a:r>
                      <a:endParaRPr lang="en-US" sz="2300" b="1" kern="1200" dirty="0">
                        <a:solidFill>
                          <a:schemeClr val="bg1"/>
                        </a:solidFill>
                        <a:effectLst/>
                        <a:latin typeface="+mn-lt"/>
                        <a:ea typeface="+mn-ea"/>
                        <a:cs typeface="+mn-cs"/>
                      </a:endParaRPr>
                    </a:p>
                  </a:txBody>
                  <a:tcPr marL="68580" marR="68580" marT="0" marB="0"/>
                </a:tc>
                <a:tc gridSpan="2">
                  <a:txBody>
                    <a:bodyPr/>
                    <a:lstStyle/>
                    <a:p>
                      <a:pPr algn="ctr" rtl="1">
                        <a:lnSpc>
                          <a:spcPct val="115000"/>
                        </a:lnSpc>
                        <a:spcAft>
                          <a:spcPts val="0"/>
                        </a:spcAft>
                      </a:pPr>
                      <a:r>
                        <a:rPr lang="ar-YE" sz="2300" b="1" kern="1200" dirty="0" err="1">
                          <a:solidFill>
                            <a:srgbClr val="FFCC00"/>
                          </a:solidFill>
                          <a:effectLst/>
                          <a:latin typeface="+mn-lt"/>
                          <a:ea typeface="+mn-ea"/>
                          <a:cs typeface="Alarabiya Font" pitchFamily="2" charset="-78"/>
                        </a:rPr>
                        <a:t>الاندكس</a:t>
                      </a:r>
                      <a:r>
                        <a:rPr lang="ar-YE" sz="2300" b="1" kern="1200" dirty="0">
                          <a:solidFill>
                            <a:srgbClr val="FFCC00"/>
                          </a:solidFill>
                          <a:effectLst/>
                          <a:latin typeface="+mn-lt"/>
                          <a:ea typeface="+mn-ea"/>
                          <a:cs typeface="Alarabiya Font" pitchFamily="2" charset="-78"/>
                        </a:rPr>
                        <a:t>(+ )</a:t>
                      </a:r>
                      <a:endParaRPr lang="en-US" sz="2300" b="1" kern="1200" dirty="0">
                        <a:solidFill>
                          <a:srgbClr val="FFCC00"/>
                        </a:solidFill>
                        <a:effectLst/>
                        <a:latin typeface="+mn-lt"/>
                        <a:ea typeface="+mn-ea"/>
                        <a:cs typeface="Alarabiya Font" pitchFamily="2" charset="-78"/>
                      </a:endParaRPr>
                    </a:p>
                  </a:txBody>
                  <a:tcPr marL="68580" marR="68580" marT="0" marB="0"/>
                </a:tc>
                <a:tc hMerge="1">
                  <a:txBody>
                    <a:bodyPr/>
                    <a:lstStyle/>
                    <a:p>
                      <a:pPr rtl="1"/>
                      <a:endParaRPr lang="ar-YE"/>
                    </a:p>
                  </a:txBody>
                  <a:tcPr/>
                </a:tc>
              </a:tr>
              <a:tr h="538958">
                <a:tc>
                  <a:txBody>
                    <a:bodyPr/>
                    <a:lstStyle/>
                    <a:p>
                      <a:pPr algn="r" rtl="1">
                        <a:lnSpc>
                          <a:spcPct val="115000"/>
                        </a:lnSpc>
                        <a:spcAft>
                          <a:spcPts val="0"/>
                        </a:spcAft>
                      </a:pPr>
                      <a:r>
                        <a:rPr lang="en-US" sz="3300" b="1" kern="1200">
                          <a:solidFill>
                            <a:srgbClr val="FFCC00"/>
                          </a:solidFill>
                          <a:effectLst/>
                          <a:latin typeface="+mn-lt"/>
                          <a:ea typeface="+mn-ea"/>
                          <a:cs typeface="+mn-cs"/>
                        </a:rPr>
                        <a:t>g</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n</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i</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r</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t</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s</a:t>
                      </a:r>
                    </a:p>
                  </a:txBody>
                  <a:tcPr marL="68580" marR="68580" marT="0" marB="0"/>
                </a:tc>
                <a:tc>
                  <a:txBody>
                    <a:bodyPr/>
                    <a:lstStyle/>
                    <a:p>
                      <a:pPr algn="r" rtl="1">
                        <a:lnSpc>
                          <a:spcPct val="115000"/>
                        </a:lnSpc>
                        <a:spcAft>
                          <a:spcPts val="0"/>
                        </a:spcAft>
                      </a:pPr>
                      <a:r>
                        <a:rPr lang="ar-YE" sz="3300" b="1" kern="1200">
                          <a:solidFill>
                            <a:srgbClr val="FFCC00"/>
                          </a:solidFill>
                          <a:effectLst/>
                          <a:latin typeface="+mn-lt"/>
                          <a:ea typeface="+mn-ea"/>
                          <a:cs typeface="+mn-cs"/>
                        </a:rPr>
                        <a:t> </a:t>
                      </a:r>
                      <a:endParaRPr lang="en-US" sz="3300" b="1" kern="1200">
                        <a:solidFill>
                          <a:srgbClr val="FFCC00"/>
                        </a:solidFill>
                        <a:effectLst/>
                        <a:latin typeface="+mn-lt"/>
                        <a:ea typeface="+mn-ea"/>
                        <a:cs typeface="+mn-cs"/>
                      </a:endParaRP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y</a:t>
                      </a:r>
                    </a:p>
                  </a:txBody>
                  <a:tcPr marL="68580" marR="68580" marT="0" marB="0"/>
                </a:tc>
                <a:tc>
                  <a:txBody>
                    <a:bodyPr/>
                    <a:lstStyle/>
                    <a:p>
                      <a:pPr algn="r" rtl="1">
                        <a:lnSpc>
                          <a:spcPct val="115000"/>
                        </a:lnSpc>
                        <a:spcAft>
                          <a:spcPts val="0"/>
                        </a:spcAft>
                      </a:pPr>
                      <a:r>
                        <a:rPr lang="en-US" sz="3300" b="1" kern="1200">
                          <a:solidFill>
                            <a:srgbClr val="FFCC00"/>
                          </a:solidFill>
                          <a:effectLst/>
                          <a:latin typeface="+mn-lt"/>
                          <a:ea typeface="+mn-ea"/>
                          <a:cs typeface="+mn-cs"/>
                        </a:rPr>
                        <a:t>n</a:t>
                      </a:r>
                    </a:p>
                  </a:txBody>
                  <a:tcPr marL="68580" marR="68580" marT="0" marB="0"/>
                </a:tc>
                <a:tc>
                  <a:txBody>
                    <a:bodyPr/>
                    <a:lstStyle/>
                    <a:p>
                      <a:pPr algn="r" rtl="1">
                        <a:lnSpc>
                          <a:spcPct val="115000"/>
                        </a:lnSpc>
                        <a:spcAft>
                          <a:spcPts val="0"/>
                        </a:spcAft>
                      </a:pPr>
                      <a:r>
                        <a:rPr lang="en-US" sz="3300" b="1" kern="1200" dirty="0">
                          <a:solidFill>
                            <a:srgbClr val="FFCC00"/>
                          </a:solidFill>
                          <a:effectLst/>
                          <a:latin typeface="+mn-lt"/>
                          <a:ea typeface="+mn-ea"/>
                          <a:cs typeface="+mn-cs"/>
                        </a:rPr>
                        <a:t>a</a:t>
                      </a:r>
                    </a:p>
                  </a:txBody>
                  <a:tcPr marL="68580" marR="68580" marT="0" marB="0"/>
                </a:tc>
                <a:tc>
                  <a:txBody>
                    <a:bodyPr/>
                    <a:lstStyle/>
                    <a:p>
                      <a:pPr algn="ctr" rtl="1">
                        <a:lnSpc>
                          <a:spcPct val="115000"/>
                        </a:lnSpc>
                        <a:spcAft>
                          <a:spcPts val="0"/>
                        </a:spcAft>
                      </a:pPr>
                      <a:r>
                        <a:rPr lang="ar-YE" sz="2300" b="1" kern="1200" dirty="0">
                          <a:solidFill>
                            <a:srgbClr val="FFCC00"/>
                          </a:solidFill>
                          <a:effectLst/>
                          <a:latin typeface="+mn-lt"/>
                          <a:ea typeface="+mn-ea"/>
                          <a:cs typeface="Alarabiya Font" pitchFamily="2" charset="-78"/>
                        </a:rPr>
                        <a:t>السلسلة </a:t>
                      </a:r>
                      <a:endParaRPr lang="en-US" sz="2300" b="1" kern="1200" dirty="0">
                        <a:solidFill>
                          <a:srgbClr val="FFCC00"/>
                        </a:solidFill>
                        <a:effectLst/>
                        <a:latin typeface="+mn-lt"/>
                        <a:ea typeface="+mn-ea"/>
                        <a:cs typeface="Alarabiya Font" pitchFamily="2" charset="-78"/>
                      </a:endParaRPr>
                    </a:p>
                  </a:txBody>
                  <a:tcPr marL="68580" marR="68580" marT="0" marB="0"/>
                </a:tc>
                <a:tc>
                  <a:txBody>
                    <a:bodyPr/>
                    <a:lstStyle/>
                    <a:p>
                      <a:pPr algn="r" rtl="1">
                        <a:lnSpc>
                          <a:spcPct val="115000"/>
                        </a:lnSpc>
                        <a:spcAft>
                          <a:spcPts val="1000"/>
                        </a:spcAft>
                      </a:pPr>
                      <a:r>
                        <a:rPr lang="en-US" sz="1300">
                          <a:effectLst/>
                        </a:rPr>
                        <a:t> </a:t>
                      </a:r>
                      <a:endParaRPr lang="en-US" sz="1300">
                        <a:effectLst/>
                        <a:latin typeface="Calibri"/>
                        <a:ea typeface="Calibri"/>
                        <a:cs typeface="Arial"/>
                      </a:endParaRPr>
                    </a:p>
                  </a:txBody>
                  <a:tcPr marL="0" marR="0" marT="0" marB="0" anchor="ctr"/>
                </a:tc>
              </a:tr>
              <a:tr h="573111">
                <a:tc>
                  <a:txBody>
                    <a:bodyPr/>
                    <a:lstStyle/>
                    <a:p>
                      <a:pPr algn="r" rtl="1">
                        <a:lnSpc>
                          <a:spcPct val="115000"/>
                        </a:lnSpc>
                        <a:spcAft>
                          <a:spcPts val="0"/>
                        </a:spcAft>
                      </a:pPr>
                      <a:r>
                        <a:rPr lang="ar-YE" sz="2300" kern="1200">
                          <a:solidFill>
                            <a:schemeClr val="bg1"/>
                          </a:solidFill>
                          <a:effectLst/>
                          <a:latin typeface="+mn-lt"/>
                          <a:ea typeface="+mn-ea"/>
                          <a:cs typeface="+mn-cs"/>
                        </a:rPr>
                        <a:t>1-</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2-</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3-</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4-</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5-</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6-</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7-</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8-</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a:solidFill>
                            <a:schemeClr val="bg1"/>
                          </a:solidFill>
                          <a:effectLst/>
                          <a:latin typeface="+mn-lt"/>
                          <a:ea typeface="+mn-ea"/>
                          <a:cs typeface="+mn-cs"/>
                        </a:rPr>
                        <a:t>9-</a:t>
                      </a:r>
                      <a:endParaRPr lang="en-US" sz="2300" kern="1200">
                        <a:solidFill>
                          <a:schemeClr val="bg1"/>
                        </a:solidFill>
                        <a:effectLst/>
                        <a:latin typeface="+mn-lt"/>
                        <a:ea typeface="+mn-ea"/>
                        <a:cs typeface="+mn-cs"/>
                      </a:endParaRPr>
                    </a:p>
                  </a:txBody>
                  <a:tcPr marL="68580" marR="68580" marT="0" marB="0"/>
                </a:tc>
                <a:tc>
                  <a:txBody>
                    <a:bodyPr/>
                    <a:lstStyle/>
                    <a:p>
                      <a:pPr algn="r" rtl="1">
                        <a:lnSpc>
                          <a:spcPct val="115000"/>
                        </a:lnSpc>
                        <a:spcAft>
                          <a:spcPts val="0"/>
                        </a:spcAft>
                      </a:pPr>
                      <a:r>
                        <a:rPr lang="ar-YE" sz="2300" kern="1200" dirty="0">
                          <a:solidFill>
                            <a:schemeClr val="bg1"/>
                          </a:solidFill>
                          <a:effectLst/>
                          <a:latin typeface="+mn-lt"/>
                          <a:ea typeface="+mn-ea"/>
                          <a:cs typeface="+mn-cs"/>
                        </a:rPr>
                        <a:t>10-</a:t>
                      </a:r>
                      <a:endParaRPr lang="en-US" sz="2300" kern="1200" dirty="0">
                        <a:solidFill>
                          <a:schemeClr val="bg1"/>
                        </a:solidFill>
                        <a:effectLst/>
                        <a:latin typeface="+mn-lt"/>
                        <a:ea typeface="+mn-ea"/>
                        <a:cs typeface="+mn-cs"/>
                      </a:endParaRPr>
                    </a:p>
                  </a:txBody>
                  <a:tcPr marL="68580" marR="68580" marT="0" marB="0"/>
                </a:tc>
                <a:tc gridSpan="2">
                  <a:txBody>
                    <a:bodyPr/>
                    <a:lstStyle/>
                    <a:p>
                      <a:pPr algn="ctr" rtl="1">
                        <a:lnSpc>
                          <a:spcPct val="115000"/>
                        </a:lnSpc>
                        <a:spcAft>
                          <a:spcPts val="0"/>
                        </a:spcAft>
                      </a:pPr>
                      <a:r>
                        <a:rPr lang="ar-YE" sz="2300" b="1" kern="1200" dirty="0" err="1">
                          <a:solidFill>
                            <a:srgbClr val="FFCC00"/>
                          </a:solidFill>
                          <a:effectLst/>
                          <a:latin typeface="+mn-lt"/>
                          <a:ea typeface="+mn-ea"/>
                          <a:cs typeface="Alarabiya Font" pitchFamily="2" charset="-78"/>
                        </a:rPr>
                        <a:t>الاندكس</a:t>
                      </a:r>
                      <a:r>
                        <a:rPr lang="ar-YE" sz="2300" b="1" kern="1200" dirty="0">
                          <a:solidFill>
                            <a:srgbClr val="FFCC00"/>
                          </a:solidFill>
                          <a:effectLst/>
                          <a:latin typeface="+mn-lt"/>
                          <a:ea typeface="+mn-ea"/>
                          <a:cs typeface="Alarabiya Font" pitchFamily="2" charset="-78"/>
                        </a:rPr>
                        <a:t> (-)</a:t>
                      </a:r>
                      <a:endParaRPr lang="en-US" sz="2300" b="1" kern="1200" dirty="0">
                        <a:solidFill>
                          <a:srgbClr val="FFCC00"/>
                        </a:solidFill>
                        <a:effectLst/>
                        <a:latin typeface="+mn-lt"/>
                        <a:ea typeface="+mn-ea"/>
                        <a:cs typeface="Alarabiya Font" pitchFamily="2" charset="-78"/>
                      </a:endParaRPr>
                    </a:p>
                  </a:txBody>
                  <a:tcPr marL="68580" marR="68580" marT="0" marB="0"/>
                </a:tc>
                <a:tc hMerge="1">
                  <a:txBody>
                    <a:bodyPr/>
                    <a:lstStyle/>
                    <a:p>
                      <a:pPr rtl="1"/>
                      <a:endParaRPr lang="ar-YE"/>
                    </a:p>
                  </a:txBody>
                  <a:tcPr/>
                </a:tc>
              </a:tr>
            </a:tbl>
          </a:graphicData>
        </a:graphic>
      </p:graphicFrame>
      <p:sp>
        <p:nvSpPr>
          <p:cNvPr id="7" name="مستطيل 6"/>
          <p:cNvSpPr/>
          <p:nvPr/>
        </p:nvSpPr>
        <p:spPr>
          <a:xfrm>
            <a:off x="594172" y="4322430"/>
            <a:ext cx="9433048" cy="2554545"/>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rgbClr val="FFCC00"/>
              </a:solidFill>
            </a:endParaRPr>
          </a:p>
        </p:txBody>
      </p:sp>
      <p:sp>
        <p:nvSpPr>
          <p:cNvPr id="8" name="مستطيل 7"/>
          <p:cNvSpPr/>
          <p:nvPr/>
        </p:nvSpPr>
        <p:spPr>
          <a:xfrm>
            <a:off x="1194312" y="4356695"/>
            <a:ext cx="3369096" cy="2554545"/>
          </a:xfrm>
          <a:prstGeom prst="rect">
            <a:avLst/>
          </a:prstGeom>
        </p:spPr>
        <p:txBody>
          <a:bodyPr wrap="square">
            <a:spAutoFit/>
          </a:bodyPr>
          <a:lstStyle/>
          <a:p>
            <a:pPr algn="l" rtl="0"/>
            <a:r>
              <a:rPr lang="en-US" sz="2000" b="1" dirty="0">
                <a:solidFill>
                  <a:srgbClr val="FFCC00"/>
                </a:solidFill>
              </a:rPr>
              <a:t> &gt;&gt;&gt; </a:t>
            </a:r>
            <a:r>
              <a:rPr lang="en-US" sz="2000" b="1" dirty="0" err="1">
                <a:solidFill>
                  <a:srgbClr val="FFCC00"/>
                </a:solidFill>
              </a:rPr>
              <a:t>string.find</a:t>
            </a:r>
            <a:r>
              <a:rPr lang="en-US" sz="2000" b="1" dirty="0">
                <a:solidFill>
                  <a:srgbClr val="FFCC00"/>
                </a:solidFill>
              </a:rPr>
              <a:t>("a") </a:t>
            </a:r>
            <a:endParaRPr lang="en-US" sz="2000" b="1" dirty="0" smtClean="0">
              <a:solidFill>
                <a:srgbClr val="FFCC00"/>
              </a:solidFill>
            </a:endParaRPr>
          </a:p>
          <a:p>
            <a:pPr algn="l" rtl="0"/>
            <a:r>
              <a:rPr lang="en-US" sz="2000" b="1" dirty="0" smtClean="0">
                <a:solidFill>
                  <a:srgbClr val="FFCC00"/>
                </a:solidFill>
              </a:rPr>
              <a:t>0</a:t>
            </a:r>
            <a:endParaRPr lang="en-US" sz="2000" b="1" dirty="0">
              <a:solidFill>
                <a:srgbClr val="FFCC00"/>
              </a:solidFill>
            </a:endParaRPr>
          </a:p>
          <a:p>
            <a:pPr algn="l" rtl="0"/>
            <a:r>
              <a:rPr lang="en-US" sz="2000" b="1" dirty="0">
                <a:solidFill>
                  <a:srgbClr val="FFCC00"/>
                </a:solidFill>
              </a:rPr>
              <a:t>&gt;&gt;&gt; </a:t>
            </a:r>
            <a:r>
              <a:rPr lang="en-US" sz="2000" b="1" dirty="0" err="1">
                <a:solidFill>
                  <a:srgbClr val="FFCC00"/>
                </a:solidFill>
              </a:rPr>
              <a:t>string.find</a:t>
            </a:r>
            <a:r>
              <a:rPr lang="en-US" sz="2000" b="1" dirty="0">
                <a:solidFill>
                  <a:srgbClr val="FFCC00"/>
                </a:solidFill>
              </a:rPr>
              <a:t>("St")</a:t>
            </a:r>
          </a:p>
          <a:p>
            <a:pPr algn="l" rtl="0"/>
            <a:r>
              <a:rPr lang="en-US" sz="2000" b="1" dirty="0">
                <a:solidFill>
                  <a:srgbClr val="FFCC00"/>
                </a:solidFill>
              </a:rPr>
              <a:t>-1</a:t>
            </a:r>
          </a:p>
          <a:p>
            <a:pPr algn="l" rtl="0"/>
            <a:r>
              <a:rPr lang="en-US" sz="2000" b="1" dirty="0">
                <a:solidFill>
                  <a:srgbClr val="FFCC00"/>
                </a:solidFill>
              </a:rPr>
              <a:t>&gt;&gt;&gt; </a:t>
            </a:r>
            <a:r>
              <a:rPr lang="en-US" sz="2000" b="1" dirty="0" err="1">
                <a:solidFill>
                  <a:srgbClr val="FFCC00"/>
                </a:solidFill>
              </a:rPr>
              <a:t>string.find</a:t>
            </a:r>
            <a:r>
              <a:rPr lang="en-US" sz="2000" b="1" dirty="0">
                <a:solidFill>
                  <a:srgbClr val="FFCC00"/>
                </a:solidFill>
              </a:rPr>
              <a:t>("y", 0, 2)</a:t>
            </a:r>
          </a:p>
          <a:p>
            <a:pPr algn="l" rtl="0"/>
            <a:r>
              <a:rPr lang="en-US" sz="2000" b="1" dirty="0" smtClean="0">
                <a:solidFill>
                  <a:srgbClr val="FFCC00"/>
                </a:solidFill>
              </a:rPr>
              <a:t>&gt;&gt;&gt; </a:t>
            </a:r>
            <a:r>
              <a:rPr lang="en-US" sz="2000" b="1" dirty="0" err="1">
                <a:solidFill>
                  <a:srgbClr val="FFCC00"/>
                </a:solidFill>
              </a:rPr>
              <a:t>string.find</a:t>
            </a:r>
            <a:r>
              <a:rPr lang="en-US" sz="2000" b="1" dirty="0">
                <a:solidFill>
                  <a:srgbClr val="FFCC00"/>
                </a:solidFill>
              </a:rPr>
              <a:t>("</a:t>
            </a:r>
            <a:r>
              <a:rPr lang="en-US" sz="2000" b="1" dirty="0" err="1">
                <a:solidFill>
                  <a:srgbClr val="FFCC00"/>
                </a:solidFill>
              </a:rPr>
              <a:t>mr</a:t>
            </a:r>
            <a:r>
              <a:rPr lang="en-US" sz="2000" b="1" dirty="0" smtClean="0">
                <a:solidFill>
                  <a:srgbClr val="FFCC00"/>
                </a:solidFill>
              </a:rPr>
              <a:t>")</a:t>
            </a:r>
            <a:r>
              <a:rPr lang="en-US" sz="2000" b="1" dirty="0">
                <a:solidFill>
                  <a:srgbClr val="FFCC00"/>
                </a:solidFill>
              </a:rPr>
              <a:t>	</a:t>
            </a:r>
          </a:p>
          <a:p>
            <a:pPr algn="l" rtl="0"/>
            <a:r>
              <a:rPr lang="en-US" sz="2000" b="1" dirty="0">
                <a:solidFill>
                  <a:srgbClr val="FFCC00"/>
                </a:solidFill>
              </a:rPr>
              <a:t>&gt;&gt;&gt; </a:t>
            </a:r>
            <a:r>
              <a:rPr lang="en-US" sz="2000" b="1" dirty="0" err="1">
                <a:solidFill>
                  <a:srgbClr val="FFCC00"/>
                </a:solidFill>
              </a:rPr>
              <a:t>string.find</a:t>
            </a:r>
            <a:r>
              <a:rPr lang="en-US" sz="2000" b="1" dirty="0">
                <a:solidFill>
                  <a:srgbClr val="FFCC00"/>
                </a:solidFill>
              </a:rPr>
              <a:t>("m", 1)</a:t>
            </a:r>
          </a:p>
          <a:p>
            <a:pPr algn="l" rtl="0"/>
            <a:r>
              <a:rPr lang="en-US" sz="2000" b="1" dirty="0">
                <a:solidFill>
                  <a:srgbClr val="FFCC00"/>
                </a:solidFill>
              </a:rPr>
              <a:t>-1</a:t>
            </a:r>
          </a:p>
        </p:txBody>
      </p:sp>
      <p:sp>
        <p:nvSpPr>
          <p:cNvPr id="9" name="مستطيل 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097352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1150090" y="5724847"/>
            <a:ext cx="8784976" cy="14401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عنصر نائب للمحتوى 2"/>
          <p:cNvSpPr txBox="1">
            <a:spLocks/>
          </p:cNvSpPr>
          <p:nvPr/>
        </p:nvSpPr>
        <p:spPr>
          <a:xfrm>
            <a:off x="737100" y="1849913"/>
            <a:ext cx="9218112" cy="1284413"/>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a:t> </a:t>
            </a:r>
            <a:endParaRPr lang="en-US" sz="2800" dirty="0"/>
          </a:p>
          <a:p>
            <a:r>
              <a:rPr lang="ar-YE" sz="2800" dirty="0">
                <a:solidFill>
                  <a:srgbClr val="FFCC00"/>
                </a:solidFill>
              </a:rPr>
              <a:t>4-6الدالة   () </a:t>
            </a:r>
            <a:r>
              <a:rPr lang="en-US" sz="2800" dirty="0">
                <a:solidFill>
                  <a:srgbClr val="FFCC00"/>
                </a:solidFill>
              </a:rPr>
              <a:t>split </a:t>
            </a:r>
          </a:p>
          <a:p>
            <a:r>
              <a:rPr lang="ar-YE" sz="2800" dirty="0"/>
              <a:t>تقسم السلسلة الاصلية الى  قائمة من السلاسل النصية بالاعتماد على فاصل محدد</a:t>
            </a:r>
            <a:endParaRPr lang="en-US" sz="2800" dirty="0"/>
          </a:p>
        </p:txBody>
      </p:sp>
      <p:sp>
        <p:nvSpPr>
          <p:cNvPr id="7" name="مستطيل 6"/>
          <p:cNvSpPr/>
          <p:nvPr/>
        </p:nvSpPr>
        <p:spPr>
          <a:xfrm>
            <a:off x="1642844" y="3564678"/>
            <a:ext cx="3369096" cy="1200329"/>
          </a:xfrm>
          <a:prstGeom prst="rect">
            <a:avLst/>
          </a:prstGeom>
        </p:spPr>
        <p:txBody>
          <a:bodyPr wrap="square">
            <a:spAutoFit/>
          </a:bodyPr>
          <a:lstStyle/>
          <a:p>
            <a:pPr algn="l"/>
            <a:r>
              <a:rPr lang="en-US" sz="2400" dirty="0">
                <a:solidFill>
                  <a:srgbClr val="FFCC00"/>
                </a:solidFill>
              </a:rPr>
              <a:t>s="</a:t>
            </a:r>
            <a:r>
              <a:rPr lang="en-US" sz="2400" dirty="0" err="1">
                <a:solidFill>
                  <a:srgbClr val="FFCC00"/>
                </a:solidFill>
              </a:rPr>
              <a:t>ali</a:t>
            </a:r>
            <a:r>
              <a:rPr lang="en-US" sz="2400" dirty="0">
                <a:solidFill>
                  <a:srgbClr val="FFCC00"/>
                </a:solidFill>
              </a:rPr>
              <a:t> </a:t>
            </a:r>
            <a:r>
              <a:rPr lang="en-US" sz="2400" dirty="0" err="1">
                <a:solidFill>
                  <a:srgbClr val="FFCC00"/>
                </a:solidFill>
              </a:rPr>
              <a:t>ahmed</a:t>
            </a:r>
            <a:r>
              <a:rPr lang="en-US" sz="2400" dirty="0">
                <a:solidFill>
                  <a:srgbClr val="FFCC00"/>
                </a:solidFill>
              </a:rPr>
              <a:t>"</a:t>
            </a:r>
          </a:p>
          <a:p>
            <a:pPr algn="l"/>
            <a:r>
              <a:rPr lang="en-US" sz="2400" dirty="0">
                <a:solidFill>
                  <a:srgbClr val="FFCC00"/>
                </a:solidFill>
              </a:rPr>
              <a:t>print </a:t>
            </a:r>
            <a:r>
              <a:rPr lang="en-US" sz="2400" dirty="0" err="1">
                <a:solidFill>
                  <a:srgbClr val="FFCC00"/>
                </a:solidFill>
              </a:rPr>
              <a:t>s.split</a:t>
            </a:r>
            <a:r>
              <a:rPr lang="en-US" sz="2400" dirty="0">
                <a:solidFill>
                  <a:srgbClr val="FFCC00"/>
                </a:solidFill>
              </a:rPr>
              <a:t>()</a:t>
            </a:r>
          </a:p>
          <a:p>
            <a:pPr algn="l"/>
            <a:r>
              <a:rPr lang="en-US" sz="2400" dirty="0">
                <a:solidFill>
                  <a:srgbClr val="FFCC00"/>
                </a:solidFill>
              </a:rPr>
              <a:t>['</a:t>
            </a:r>
            <a:r>
              <a:rPr lang="en-US" sz="2400" dirty="0" err="1">
                <a:solidFill>
                  <a:srgbClr val="FFCC00"/>
                </a:solidFill>
              </a:rPr>
              <a:t>ali</a:t>
            </a:r>
            <a:r>
              <a:rPr lang="en-US" sz="2400" dirty="0">
                <a:solidFill>
                  <a:srgbClr val="FFCC00"/>
                </a:solidFill>
              </a:rPr>
              <a:t>', '</a:t>
            </a:r>
            <a:r>
              <a:rPr lang="en-US" sz="2400" dirty="0" err="1">
                <a:solidFill>
                  <a:srgbClr val="FFCC00"/>
                </a:solidFill>
              </a:rPr>
              <a:t>ahmed</a:t>
            </a:r>
            <a:r>
              <a:rPr lang="en-US" sz="2400" dirty="0" smtClean="0">
                <a:solidFill>
                  <a:srgbClr val="FFCC00"/>
                </a:solidFill>
              </a:rPr>
              <a:t>']</a:t>
            </a:r>
            <a:endParaRPr lang="en-US" sz="2400" dirty="0">
              <a:solidFill>
                <a:srgbClr val="FFCC00"/>
              </a:solidFill>
            </a:endParaRPr>
          </a:p>
        </p:txBody>
      </p:sp>
      <p:sp>
        <p:nvSpPr>
          <p:cNvPr id="8" name="عنصر نائب للمحتوى 2"/>
          <p:cNvSpPr txBox="1">
            <a:spLocks/>
          </p:cNvSpPr>
          <p:nvPr/>
        </p:nvSpPr>
        <p:spPr>
          <a:xfrm>
            <a:off x="761552" y="4716735"/>
            <a:ext cx="9218112" cy="924373"/>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smtClean="0">
                <a:solidFill>
                  <a:srgbClr val="FFCC00"/>
                </a:solidFill>
              </a:rPr>
              <a:t>4-7  الدالة  </a:t>
            </a:r>
            <a:r>
              <a:rPr lang="en-US" sz="2800" dirty="0">
                <a:solidFill>
                  <a:srgbClr val="FFCC00"/>
                </a:solidFill>
              </a:rPr>
              <a:t>join()</a:t>
            </a:r>
          </a:p>
          <a:p>
            <a:r>
              <a:rPr lang="ar-YE" sz="2800" dirty="0"/>
              <a:t>دالة تقوم بربط عدة قوائم  في سلسلة واحد</a:t>
            </a:r>
            <a:endParaRPr lang="en-US" sz="2800" dirty="0"/>
          </a:p>
        </p:txBody>
      </p:sp>
      <p:sp>
        <p:nvSpPr>
          <p:cNvPr id="9" name="مستطيل 8"/>
          <p:cNvSpPr/>
          <p:nvPr/>
        </p:nvSpPr>
        <p:spPr>
          <a:xfrm>
            <a:off x="1458268" y="5796855"/>
            <a:ext cx="3369096" cy="1569660"/>
          </a:xfrm>
          <a:prstGeom prst="rect">
            <a:avLst/>
          </a:prstGeom>
        </p:spPr>
        <p:txBody>
          <a:bodyPr wrap="square">
            <a:spAutoFit/>
          </a:bodyPr>
          <a:lstStyle/>
          <a:p>
            <a:pPr algn="l"/>
            <a:r>
              <a:rPr lang="en-US" sz="2400" dirty="0">
                <a:solidFill>
                  <a:srgbClr val="FFCC00"/>
                </a:solidFill>
              </a:rPr>
              <a:t>s=['</a:t>
            </a:r>
            <a:r>
              <a:rPr lang="en-US" sz="2400" dirty="0" err="1">
                <a:solidFill>
                  <a:srgbClr val="FFCC00"/>
                </a:solidFill>
              </a:rPr>
              <a:t>ali</a:t>
            </a:r>
            <a:r>
              <a:rPr lang="en-US" sz="2400" dirty="0">
                <a:solidFill>
                  <a:srgbClr val="FFCC00"/>
                </a:solidFill>
              </a:rPr>
              <a:t>','</a:t>
            </a:r>
            <a:r>
              <a:rPr lang="en-US" sz="2400" dirty="0" err="1">
                <a:solidFill>
                  <a:srgbClr val="FFCC00"/>
                </a:solidFill>
              </a:rPr>
              <a:t>ahmed</a:t>
            </a:r>
            <a:r>
              <a:rPr lang="en-US" sz="2400" dirty="0">
                <a:solidFill>
                  <a:srgbClr val="FFCC00"/>
                </a:solidFill>
              </a:rPr>
              <a:t>','</a:t>
            </a:r>
            <a:r>
              <a:rPr lang="en-US" sz="2400" dirty="0" err="1">
                <a:solidFill>
                  <a:srgbClr val="FFCC00"/>
                </a:solidFill>
              </a:rPr>
              <a:t>salah</a:t>
            </a:r>
            <a:r>
              <a:rPr lang="en-US" sz="2400" dirty="0">
                <a:solidFill>
                  <a:srgbClr val="FFCC00"/>
                </a:solidFill>
              </a:rPr>
              <a:t>']</a:t>
            </a:r>
          </a:p>
          <a:p>
            <a:pPr algn="l"/>
            <a:r>
              <a:rPr lang="en-US" sz="2400" dirty="0" err="1">
                <a:solidFill>
                  <a:srgbClr val="FFCC00"/>
                </a:solidFill>
              </a:rPr>
              <a:t>print','.join</a:t>
            </a:r>
            <a:r>
              <a:rPr lang="en-US" sz="2400" dirty="0">
                <a:solidFill>
                  <a:srgbClr val="FFCC00"/>
                </a:solidFill>
              </a:rPr>
              <a:t>(s)</a:t>
            </a:r>
          </a:p>
          <a:p>
            <a:pPr algn="l"/>
            <a:r>
              <a:rPr lang="en-US" sz="2400" dirty="0" err="1">
                <a:solidFill>
                  <a:srgbClr val="FFCC00"/>
                </a:solidFill>
              </a:rPr>
              <a:t>aliahmedsalah</a:t>
            </a:r>
            <a:endParaRPr lang="ar-YE" sz="2400" dirty="0" smtClean="0">
              <a:solidFill>
                <a:srgbClr val="FFCC00"/>
              </a:solidFill>
            </a:endParaRPr>
          </a:p>
          <a:p>
            <a:pPr algn="l"/>
            <a:endParaRPr lang="en-US" sz="2400" dirty="0" smtClean="0">
              <a:solidFill>
                <a:srgbClr val="FFCC00"/>
              </a:solidFill>
            </a:endParaRPr>
          </a:p>
        </p:txBody>
      </p:sp>
      <p:sp>
        <p:nvSpPr>
          <p:cNvPr id="10" name="مستطيل 9"/>
          <p:cNvSpPr/>
          <p:nvPr/>
        </p:nvSpPr>
        <p:spPr>
          <a:xfrm>
            <a:off x="1120317" y="3564678"/>
            <a:ext cx="8784976" cy="1200329"/>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1" name="مستطيل 10"/>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520200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737100" y="2268463"/>
            <a:ext cx="9218112" cy="1284413"/>
          </a:xfrm>
          <a:prstGeom prst="rect">
            <a:avLst/>
          </a:prstGeom>
        </p:spPr>
        <p:txBody>
          <a:bodyPr vert="horz" lIns="91440" tIns="45720" rIns="91440" bIns="45720" rtlCol="1">
            <a:noAutofit/>
          </a:bodyPr>
          <a:lstStyle>
            <a:defPPr>
              <a:defRPr lang="ar-SA"/>
            </a:defPPr>
            <a:lvl1pPr marL="342900" indent="-342900">
              <a:spcBef>
                <a:spcPct val="20000"/>
              </a:spcBef>
              <a:buFont typeface="Arial" pitchFamily="34" charset="0"/>
              <a:buChar char="•"/>
              <a:defRPr sz="2200">
                <a:solidFill>
                  <a:schemeClr val="bg1"/>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sz="2800" dirty="0">
                <a:solidFill>
                  <a:srgbClr val="FFCC00"/>
                </a:solidFill>
              </a:rPr>
              <a:t>4-8الدالة </a:t>
            </a:r>
            <a:r>
              <a:rPr lang="en-US" sz="2800" dirty="0" err="1">
                <a:solidFill>
                  <a:srgbClr val="FFCC00"/>
                </a:solidFill>
              </a:rPr>
              <a:t>raplace</a:t>
            </a:r>
            <a:r>
              <a:rPr lang="en-US" sz="2800" dirty="0">
                <a:solidFill>
                  <a:srgbClr val="FFCC00"/>
                </a:solidFill>
              </a:rPr>
              <a:t> ()      </a:t>
            </a:r>
          </a:p>
          <a:p>
            <a:r>
              <a:rPr lang="ar-YE" sz="2400" dirty="0"/>
              <a:t>تقوم </a:t>
            </a:r>
            <a:r>
              <a:rPr lang="ar-YE" sz="2400" dirty="0" err="1"/>
              <a:t>بأستبدال</a:t>
            </a:r>
            <a:r>
              <a:rPr lang="ar-YE" sz="2400" dirty="0"/>
              <a:t>  النص القديم الموجود في السلسلة بنص جديد </a:t>
            </a:r>
            <a:endParaRPr lang="en-US" sz="2400" dirty="0"/>
          </a:p>
          <a:p>
            <a:r>
              <a:rPr lang="ar-YE" sz="2400" dirty="0"/>
              <a:t>الخوارزمية</a:t>
            </a:r>
            <a:endParaRPr lang="en-US" sz="2400" dirty="0"/>
          </a:p>
        </p:txBody>
      </p:sp>
      <p:sp>
        <p:nvSpPr>
          <p:cNvPr id="5" name="مستطيل 4"/>
          <p:cNvSpPr/>
          <p:nvPr/>
        </p:nvSpPr>
        <p:spPr>
          <a:xfrm>
            <a:off x="1962324" y="3942379"/>
            <a:ext cx="5944749" cy="461665"/>
          </a:xfrm>
          <a:prstGeom prst="rect">
            <a:avLst/>
          </a:prstGeom>
        </p:spPr>
        <p:txBody>
          <a:bodyPr wrap="square">
            <a:spAutoFit/>
          </a:bodyPr>
          <a:lstStyle/>
          <a:p>
            <a:pPr algn="l"/>
            <a:r>
              <a:rPr lang="en-US" sz="2400" b="1" dirty="0">
                <a:solidFill>
                  <a:srgbClr val="FFCC00"/>
                </a:solidFill>
              </a:rPr>
              <a:t>&lt;string&gt;.</a:t>
            </a:r>
            <a:r>
              <a:rPr lang="en-US" sz="2400" b="1" dirty="0" err="1">
                <a:solidFill>
                  <a:srgbClr val="FFCC00"/>
                </a:solidFill>
              </a:rPr>
              <a:t>rplace</a:t>
            </a:r>
            <a:r>
              <a:rPr lang="en-US" sz="2400" b="1" dirty="0">
                <a:solidFill>
                  <a:srgbClr val="FFCC00"/>
                </a:solidFill>
              </a:rPr>
              <a:t>[old, </a:t>
            </a:r>
            <a:r>
              <a:rPr lang="en-US" sz="2400" b="1" dirty="0" err="1">
                <a:solidFill>
                  <a:srgbClr val="FFCC00"/>
                </a:solidFill>
              </a:rPr>
              <a:t>new,cont</a:t>
            </a:r>
            <a:r>
              <a:rPr lang="en-US" sz="2400" b="1" dirty="0">
                <a:solidFill>
                  <a:srgbClr val="FFCC00"/>
                </a:solidFill>
              </a:rPr>
              <a:t>] </a:t>
            </a:r>
            <a:endParaRPr lang="en-US" sz="2400" dirty="0">
              <a:solidFill>
                <a:srgbClr val="FFCC00"/>
              </a:solidFill>
            </a:endParaRPr>
          </a:p>
        </p:txBody>
      </p:sp>
      <p:sp>
        <p:nvSpPr>
          <p:cNvPr id="6" name="مستطيل 5"/>
          <p:cNvSpPr/>
          <p:nvPr/>
        </p:nvSpPr>
        <p:spPr>
          <a:xfrm>
            <a:off x="666180" y="3888679"/>
            <a:ext cx="9374484" cy="68404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7" name="مستطيل 6"/>
          <p:cNvSpPr/>
          <p:nvPr/>
        </p:nvSpPr>
        <p:spPr>
          <a:xfrm>
            <a:off x="666180" y="4788743"/>
            <a:ext cx="9335972" cy="223224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9" name="مستطيل 8"/>
          <p:cNvSpPr/>
          <p:nvPr/>
        </p:nvSpPr>
        <p:spPr>
          <a:xfrm>
            <a:off x="3402484" y="4932759"/>
            <a:ext cx="6201742" cy="2936188"/>
          </a:xfrm>
          <a:prstGeom prst="rect">
            <a:avLst/>
          </a:prstGeom>
        </p:spPr>
        <p:txBody>
          <a:bodyPr vert="horz" lIns="91440" tIns="45720" rIns="91440" bIns="45720" rtlCol="1">
            <a:noAutofit/>
          </a:bodyPr>
          <a:lstStyle/>
          <a:p>
            <a:pPr marL="342900" indent="-342900">
              <a:spcBef>
                <a:spcPct val="20000"/>
              </a:spcBef>
              <a:buFont typeface="Arial" pitchFamily="34" charset="0"/>
              <a:buChar char="•"/>
            </a:pPr>
            <a:r>
              <a:rPr lang="ar-YE" sz="2400" dirty="0" smtClean="0">
                <a:solidFill>
                  <a:srgbClr val="FFCC00"/>
                </a:solidFill>
                <a:cs typeface="Alarabiya Font" pitchFamily="2" charset="-78"/>
              </a:rPr>
              <a:t>اسم السلسلة </a:t>
            </a:r>
            <a:r>
              <a:rPr lang="en-US" sz="2400" dirty="0" smtClean="0">
                <a:solidFill>
                  <a:srgbClr val="FFCC00"/>
                </a:solidFill>
                <a:cs typeface="Alarabiya Font" pitchFamily="2" charset="-78"/>
              </a:rPr>
              <a:t>     String=</a:t>
            </a:r>
          </a:p>
          <a:p>
            <a:pPr>
              <a:spcBef>
                <a:spcPct val="20000"/>
              </a:spcBef>
            </a:pPr>
            <a:r>
              <a:rPr lang="ar-YE" sz="2400" dirty="0" smtClean="0">
                <a:solidFill>
                  <a:srgbClr val="FFCC00"/>
                </a:solidFill>
                <a:cs typeface="Alarabiya Font" pitchFamily="2" charset="-78"/>
              </a:rPr>
              <a:t>         السلسلة النصية الفرعية المراد استبدالها  =</a:t>
            </a:r>
            <a:r>
              <a:rPr lang="en-US" sz="2400" dirty="0" smtClean="0">
                <a:solidFill>
                  <a:srgbClr val="FFCC00"/>
                </a:solidFill>
                <a:cs typeface="Alarabiya Font" pitchFamily="2" charset="-78"/>
              </a:rPr>
              <a:t>Old  </a:t>
            </a:r>
          </a:p>
          <a:p>
            <a:pPr marL="342900" indent="-342900">
              <a:spcBef>
                <a:spcPct val="20000"/>
              </a:spcBef>
              <a:buFont typeface="Arial" pitchFamily="34" charset="0"/>
              <a:buChar char="•"/>
            </a:pPr>
            <a:r>
              <a:rPr lang="ar-YE" sz="2400" dirty="0" smtClean="0">
                <a:solidFill>
                  <a:srgbClr val="FFCC00"/>
                </a:solidFill>
                <a:cs typeface="Alarabiya Font" pitchFamily="2" charset="-78"/>
              </a:rPr>
              <a:t>السلسلة </a:t>
            </a:r>
            <a:r>
              <a:rPr lang="ar-YE" sz="2400" dirty="0">
                <a:solidFill>
                  <a:srgbClr val="FFCC00"/>
                </a:solidFill>
                <a:cs typeface="Alarabiya Font" pitchFamily="2" charset="-78"/>
              </a:rPr>
              <a:t>النصية الفرعية الجديدة  </a:t>
            </a:r>
            <a:r>
              <a:rPr lang="en-US" sz="2400" dirty="0">
                <a:solidFill>
                  <a:srgbClr val="FFCC00"/>
                </a:solidFill>
                <a:cs typeface="Alarabiya Font" pitchFamily="2" charset="-78"/>
              </a:rPr>
              <a:t>New</a:t>
            </a:r>
            <a:r>
              <a:rPr lang="en-US" sz="2400" dirty="0" smtClean="0">
                <a:solidFill>
                  <a:srgbClr val="FFCC00"/>
                </a:solidFill>
                <a:cs typeface="Alarabiya Font" pitchFamily="2" charset="-78"/>
              </a:rPr>
              <a:t>=</a:t>
            </a:r>
          </a:p>
          <a:p>
            <a:pPr marL="342900" indent="-342900">
              <a:spcBef>
                <a:spcPct val="20000"/>
              </a:spcBef>
              <a:buFont typeface="Arial" pitchFamily="34" charset="0"/>
              <a:buChar char="•"/>
            </a:pPr>
            <a:r>
              <a:rPr lang="ar-YE" sz="2400" dirty="0" smtClean="0">
                <a:solidFill>
                  <a:srgbClr val="FFCC00"/>
                </a:solidFill>
                <a:cs typeface="Alarabiya Font" pitchFamily="2" charset="-78"/>
              </a:rPr>
              <a:t> </a:t>
            </a:r>
            <a:r>
              <a:rPr lang="ar-YE" sz="2400" dirty="0">
                <a:solidFill>
                  <a:srgbClr val="FFCC00"/>
                </a:solidFill>
                <a:cs typeface="Alarabiya Font" pitchFamily="2" charset="-78"/>
              </a:rPr>
              <a:t>عدد مرات التي نريد فيها استبدال  الكلمة </a:t>
            </a:r>
            <a:r>
              <a:rPr lang="en-US" sz="2400" dirty="0">
                <a:solidFill>
                  <a:srgbClr val="FFCC00"/>
                </a:solidFill>
                <a:cs typeface="Alarabiya Font" pitchFamily="2" charset="-78"/>
              </a:rPr>
              <a:t>Count=  </a:t>
            </a:r>
            <a:r>
              <a:rPr lang="ar-YE" sz="2400" dirty="0">
                <a:solidFill>
                  <a:srgbClr val="FFCC00"/>
                </a:solidFill>
                <a:cs typeface="Alarabiya Font" pitchFamily="2" charset="-78"/>
              </a:rPr>
              <a:t>  </a:t>
            </a:r>
            <a:endParaRPr lang="en-US" sz="2400" dirty="0">
              <a:solidFill>
                <a:srgbClr val="FFCC00"/>
              </a:solidFill>
              <a:cs typeface="Alarabiya Font" pitchFamily="2" charset="-78"/>
            </a:endParaRPr>
          </a:p>
        </p:txBody>
      </p:sp>
      <p:sp>
        <p:nvSpPr>
          <p:cNvPr id="8" name="مستطيل 7"/>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031044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7280320" y="1715229"/>
            <a:ext cx="2674892" cy="523220"/>
          </a:xfrm>
          <a:prstGeom prst="rect">
            <a:avLst/>
          </a:prstGeom>
        </p:spPr>
        <p:txBody>
          <a:bodyPr wrap="square">
            <a:spAutoFit/>
          </a:bodyPr>
          <a:lstStyle/>
          <a:p>
            <a:pPr algn="ctr"/>
            <a:r>
              <a:rPr lang="ar-YE" sz="28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5-  القوائم </a:t>
            </a:r>
            <a:r>
              <a:rPr lang="ar-YE" sz="2800" b="1" kern="0" cap="all" dirty="0" err="1"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list</a:t>
            </a:r>
            <a:endParaRPr lang="ar-YE" sz="28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مستطيل 4"/>
          <p:cNvSpPr/>
          <p:nvPr/>
        </p:nvSpPr>
        <p:spPr>
          <a:xfrm>
            <a:off x="738188" y="2220549"/>
            <a:ext cx="9361040" cy="1938992"/>
          </a:xfrm>
          <a:prstGeom prst="rect">
            <a:avLst/>
          </a:prstGeom>
        </p:spPr>
        <p:txBody>
          <a:bodyPr wrap="square">
            <a:spAutoFit/>
          </a:bodyPr>
          <a:lstStyle/>
          <a:p>
            <a:r>
              <a:rPr lang="ar-YE" sz="2400" dirty="0">
                <a:solidFill>
                  <a:schemeClr val="bg1"/>
                </a:solidFill>
                <a:cs typeface="Alarabiya Font" pitchFamily="2" charset="-78"/>
              </a:rPr>
              <a:t/>
            </a:r>
            <a:br>
              <a:rPr lang="ar-YE" sz="2400" dirty="0">
                <a:solidFill>
                  <a:schemeClr val="bg1"/>
                </a:solidFill>
                <a:cs typeface="Alarabiya Font" pitchFamily="2" charset="-78"/>
              </a:rPr>
            </a:br>
            <a:r>
              <a:rPr lang="ar-YE" sz="2400" dirty="0">
                <a:solidFill>
                  <a:schemeClr val="bg1"/>
                </a:solidFill>
                <a:cs typeface="Alarabiya Font" pitchFamily="2" charset="-78"/>
              </a:rPr>
              <a:t>تمتلك بايثون عددًا من أنواع البيانات المركبة والتي تستخدم لتجميع القيم الأخرى مع بعضها البعض، والقوائم هي أوسع هذه الأنواع وأكثرها شمولًا، ويمكن كتابتها كقائمة من القيم (العناصر) المفصولة عن بعضها البعض بفواصل (،) ومحاطة بأقواس مربعة. يمكن للقوائم أن تتضمّن أنواعًا مختلفة، ولكن عادة ما تكون العناصر كلها من النوع نفسه</a:t>
            </a:r>
            <a:r>
              <a:rPr lang="ar-YE" sz="2400" dirty="0" smtClean="0">
                <a:solidFill>
                  <a:schemeClr val="bg1"/>
                </a:solidFill>
                <a:cs typeface="Alarabiya Font" pitchFamily="2" charset="-78"/>
              </a:rPr>
              <a:t>.</a:t>
            </a:r>
            <a:endParaRPr lang="en-US" sz="24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2" name="مستطيل 1"/>
          <p:cNvSpPr/>
          <p:nvPr/>
        </p:nvSpPr>
        <p:spPr>
          <a:xfrm>
            <a:off x="-125908" y="4441477"/>
            <a:ext cx="7776864" cy="1015663"/>
          </a:xfrm>
          <a:prstGeom prst="rect">
            <a:avLst/>
          </a:prstGeom>
        </p:spPr>
        <p:txBody>
          <a:bodyPr wrap="square">
            <a:spAutoFit/>
          </a:bodyPr>
          <a:lstStyle/>
          <a:p>
            <a:pPr algn="ctr"/>
            <a:r>
              <a:rPr lang="en-US" sz="2000" b="1" dirty="0" smtClean="0">
                <a:solidFill>
                  <a:srgbClr val="FFCC00"/>
                </a:solidFill>
              </a:rPr>
              <a:t>&gt;&gt;&gt; </a:t>
            </a:r>
            <a:r>
              <a:rPr lang="en-US" sz="2000" b="1" dirty="0">
                <a:solidFill>
                  <a:srgbClr val="FFCC00"/>
                </a:solidFill>
              </a:rPr>
              <a:t>squares = [1, 4, 9, 16, 25]</a:t>
            </a:r>
          </a:p>
          <a:p>
            <a:pPr algn="ctr"/>
            <a:r>
              <a:rPr lang="en-US" sz="2000" b="1" dirty="0">
                <a:solidFill>
                  <a:srgbClr val="FFCC00"/>
                </a:solidFill>
              </a:rPr>
              <a:t>&gt;&gt;&gt; </a:t>
            </a:r>
            <a:r>
              <a:rPr lang="en-US" sz="2000" b="1" dirty="0" smtClean="0">
                <a:solidFill>
                  <a:srgbClr val="FFCC00"/>
                </a:solidFill>
              </a:rPr>
              <a:t>square</a:t>
            </a:r>
            <a:endParaRPr lang="en-US" sz="2000" b="1" dirty="0">
              <a:solidFill>
                <a:srgbClr val="FFCC00"/>
              </a:solidFill>
            </a:endParaRPr>
          </a:p>
          <a:p>
            <a:pPr algn="ctr"/>
            <a:r>
              <a:rPr lang="en-US" sz="2000" b="1" dirty="0">
                <a:solidFill>
                  <a:srgbClr val="FFCC00"/>
                </a:solidFill>
              </a:rPr>
              <a:t>[1, 4, 9, 16, 25]</a:t>
            </a:r>
          </a:p>
        </p:txBody>
      </p:sp>
      <p:sp>
        <p:nvSpPr>
          <p:cNvPr id="6" name="مستطيل 5"/>
          <p:cNvSpPr/>
          <p:nvPr/>
        </p:nvSpPr>
        <p:spPr>
          <a:xfrm>
            <a:off x="882204" y="4356695"/>
            <a:ext cx="9073008" cy="1116124"/>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7" name="مستطيل 6"/>
          <p:cNvSpPr/>
          <p:nvPr/>
        </p:nvSpPr>
        <p:spPr>
          <a:xfrm>
            <a:off x="882204" y="5508823"/>
            <a:ext cx="9073008" cy="2000548"/>
          </a:xfrm>
          <a:prstGeom prst="rect">
            <a:avLst/>
          </a:prstGeom>
        </p:spPr>
        <p:txBody>
          <a:bodyPr wrap="square">
            <a:spAutoFit/>
          </a:bodyPr>
          <a:lstStyle/>
          <a:p>
            <a:r>
              <a:rPr lang="ar-YE" sz="2800" dirty="0" smtClean="0">
                <a:solidFill>
                  <a:srgbClr val="FFCC00"/>
                </a:solidFill>
                <a:cs typeface="Alarabiya Font" pitchFamily="2" charset="-78"/>
              </a:rPr>
              <a:t>5-1</a:t>
            </a:r>
            <a:r>
              <a:rPr lang="en-US" sz="2800" dirty="0" smtClean="0">
                <a:solidFill>
                  <a:srgbClr val="FFCC00"/>
                </a:solidFill>
                <a:cs typeface="Alarabiya Font" pitchFamily="2" charset="-78"/>
              </a:rPr>
              <a:t> </a:t>
            </a:r>
            <a:r>
              <a:rPr lang="ar-YE" sz="2800" dirty="0" smtClean="0">
                <a:solidFill>
                  <a:srgbClr val="FFCC00"/>
                </a:solidFill>
                <a:cs typeface="Alarabiya Font" pitchFamily="2" charset="-78"/>
              </a:rPr>
              <a:t>فهرسة القوائم </a:t>
            </a:r>
            <a:r>
              <a:rPr lang="en-US" sz="2800" dirty="0" smtClean="0">
                <a:solidFill>
                  <a:srgbClr val="FFCC00"/>
                </a:solidFill>
                <a:cs typeface="Alarabiya Font" pitchFamily="2" charset="-78"/>
              </a:rPr>
              <a:t> :</a:t>
            </a:r>
            <a:endParaRPr lang="ar-YE" sz="2800" dirty="0" smtClean="0">
              <a:solidFill>
                <a:srgbClr val="FFCC00"/>
              </a:solidFill>
              <a:cs typeface="Alarabiya Font" pitchFamily="2" charset="-78"/>
            </a:endParaRPr>
          </a:p>
          <a:p>
            <a:r>
              <a:rPr lang="ar-YE" sz="2400" dirty="0" smtClean="0">
                <a:solidFill>
                  <a:schemeClr val="bg1"/>
                </a:solidFill>
                <a:cs typeface="Alarabiya Font" pitchFamily="2" charset="-78"/>
              </a:rPr>
              <a:t>كما هو الحال مع </a:t>
            </a:r>
            <a:r>
              <a:rPr lang="ar-YE" sz="2400" dirty="0" err="1" smtClean="0">
                <a:solidFill>
                  <a:schemeClr val="bg1"/>
                </a:solidFill>
                <a:cs typeface="Alarabiya Font" pitchFamily="2" charset="-78"/>
                <a:hlinkClick r:id="rId2" tooltip="Python/str"/>
              </a:rPr>
              <a:t>ا</a:t>
            </a:r>
            <a:r>
              <a:rPr lang="ar-YE" sz="2400" dirty="0" err="1" smtClean="0">
                <a:solidFill>
                  <a:schemeClr val="bg1"/>
                </a:solidFill>
                <a:cs typeface="Alarabiya Font" pitchFamily="2" charset="-78"/>
              </a:rPr>
              <a:t>السلاسل</a:t>
            </a:r>
            <a:r>
              <a:rPr lang="ar-YE" sz="2400" dirty="0" smtClean="0">
                <a:solidFill>
                  <a:schemeClr val="bg1"/>
                </a:solidFill>
                <a:cs typeface="Alarabiya Font" pitchFamily="2" charset="-78"/>
              </a:rPr>
              <a:t> النصية</a:t>
            </a:r>
            <a:endParaRPr lang="en-US" sz="2400" dirty="0" smtClean="0">
              <a:solidFill>
                <a:schemeClr val="bg1"/>
              </a:solidFill>
              <a:cs typeface="Alarabiya Font" pitchFamily="2" charset="-78"/>
            </a:endParaRPr>
          </a:p>
          <a:p>
            <a:r>
              <a:rPr lang="ar-YE" sz="2400" dirty="0">
                <a:solidFill>
                  <a:schemeClr val="bg1"/>
                </a:solidFill>
                <a:cs typeface="Alarabiya Font" pitchFamily="2" charset="-78"/>
              </a:rPr>
              <a:t>ولكن على العكس من السلاسل النصية فإنّ القوائم قابلة للتعديل (</a:t>
            </a:r>
            <a:r>
              <a:rPr lang="en-US" sz="2400" dirty="0">
                <a:solidFill>
                  <a:schemeClr val="bg1"/>
                </a:solidFill>
                <a:cs typeface="Alarabiya Font" pitchFamily="2" charset="-78"/>
              </a:rPr>
              <a:t>mutable)، </a:t>
            </a:r>
            <a:r>
              <a:rPr lang="ar-YE" sz="2400" dirty="0">
                <a:solidFill>
                  <a:schemeClr val="bg1"/>
                </a:solidFill>
                <a:cs typeface="Alarabiya Font" pitchFamily="2" charset="-78"/>
              </a:rPr>
              <a:t>أي يمكن تعديل محتوياتها حسب  الحاجة:</a:t>
            </a:r>
            <a:endParaRPr lang="en-US" sz="2400" dirty="0">
              <a:solidFill>
                <a:schemeClr val="bg1"/>
              </a:solidFill>
              <a:cs typeface="Alarabiya Font" pitchFamily="2" charset="-78"/>
            </a:endParaRPr>
          </a:p>
          <a:p>
            <a:endParaRPr lang="en-US" sz="2400" dirty="0">
              <a:solidFill>
                <a:schemeClr val="bg1"/>
              </a:solidFill>
              <a:cs typeface="Alarabiya Font" pitchFamily="2" charset="-78"/>
            </a:endParaRPr>
          </a:p>
        </p:txBody>
      </p:sp>
      <p:sp>
        <p:nvSpPr>
          <p:cNvPr id="9" name="مستطيل 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1378449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0" y="0"/>
            <a:ext cx="10693400" cy="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fontAlgn="base">
              <a:spcBef>
                <a:spcPct val="0"/>
              </a:spcBef>
              <a:spcAft>
                <a:spcPct val="0"/>
              </a:spcAft>
              <a:defRPr>
                <a:solidFill>
                  <a:schemeClr val="tx1"/>
                </a:solidFill>
                <a:latin typeface="Arial" pitchFamily="34" charset="0"/>
                <a:cs typeface="Arial" pitchFamily="34" charset="0"/>
              </a:defRPr>
            </a:lvl1pPr>
            <a:lvl2pPr algn="l" rtl="0" fontAlgn="base">
              <a:spcBef>
                <a:spcPct val="0"/>
              </a:spcBef>
              <a:spcAft>
                <a:spcPct val="0"/>
              </a:spcAft>
              <a:defRPr>
                <a:solidFill>
                  <a:schemeClr val="tx1"/>
                </a:solidFill>
                <a:latin typeface="Arial" pitchFamily="34" charset="0"/>
                <a:cs typeface="Arial" pitchFamily="34" charset="0"/>
              </a:defRPr>
            </a:lvl2pPr>
            <a:lvl3pPr algn="l" rtl="0" fontAlgn="base">
              <a:spcBef>
                <a:spcPct val="0"/>
              </a:spcBef>
              <a:spcAft>
                <a:spcPct val="0"/>
              </a:spcAft>
              <a:defRPr>
                <a:solidFill>
                  <a:schemeClr val="tx1"/>
                </a:solidFill>
                <a:latin typeface="Arial" pitchFamily="34" charset="0"/>
                <a:cs typeface="Arial" pitchFamily="34" charset="0"/>
              </a:defRPr>
            </a:lvl3pPr>
            <a:lvl4pPr algn="l" rtl="0" fontAlgn="base">
              <a:spcBef>
                <a:spcPct val="0"/>
              </a:spcBef>
              <a:spcAft>
                <a:spcPct val="0"/>
              </a:spcAft>
              <a:defRPr>
                <a:solidFill>
                  <a:schemeClr val="tx1"/>
                </a:solidFill>
                <a:latin typeface="Arial" pitchFamily="34" charset="0"/>
                <a:cs typeface="Arial" pitchFamily="34" charset="0"/>
              </a:defRPr>
            </a:lvl4pPr>
            <a:lvl5pPr algn="l" rtl="0" fontAlgn="base">
              <a:spcBef>
                <a:spcPct val="0"/>
              </a:spcBef>
              <a:spcAft>
                <a:spcPct val="0"/>
              </a:spcAft>
              <a:defRPr>
                <a:solidFill>
                  <a:schemeClr val="tx1"/>
                </a:solidFill>
                <a:latin typeface="Arial" pitchFamily="34" charset="0"/>
                <a:cs typeface="Arial" pitchFamily="34" charset="0"/>
              </a:defRPr>
            </a:lvl5pPr>
            <a:lvl6pPr algn="l" rtl="0" fontAlgn="base">
              <a:spcBef>
                <a:spcPct val="0"/>
              </a:spcBef>
              <a:spcAft>
                <a:spcPct val="0"/>
              </a:spcAft>
              <a:defRPr>
                <a:solidFill>
                  <a:schemeClr val="tx1"/>
                </a:solidFill>
                <a:latin typeface="Arial" pitchFamily="34" charset="0"/>
                <a:cs typeface="Arial" pitchFamily="34" charset="0"/>
              </a:defRPr>
            </a:lvl6pPr>
            <a:lvl7pPr algn="l" rtl="0" fontAlgn="base">
              <a:spcBef>
                <a:spcPct val="0"/>
              </a:spcBef>
              <a:spcAft>
                <a:spcPct val="0"/>
              </a:spcAft>
              <a:defRPr>
                <a:solidFill>
                  <a:schemeClr val="tx1"/>
                </a:solidFill>
                <a:latin typeface="Arial" pitchFamily="34" charset="0"/>
                <a:cs typeface="Arial" pitchFamily="34" charset="0"/>
              </a:defRPr>
            </a:lvl7pPr>
            <a:lvl8pPr algn="l" rtl="0" fontAlgn="base">
              <a:spcBef>
                <a:spcPct val="0"/>
              </a:spcBef>
              <a:spcAft>
                <a:spcPct val="0"/>
              </a:spcAft>
              <a:defRPr>
                <a:solidFill>
                  <a:schemeClr val="tx1"/>
                </a:solidFill>
                <a:latin typeface="Arial" pitchFamily="34" charset="0"/>
                <a:cs typeface="Arial" pitchFamily="34" charset="0"/>
              </a:defRPr>
            </a:lvl8pPr>
            <a:lvl9pPr algn="l" rtl="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en-US" sz="1200" b="0" i="0" u="none" strike="noStrike" cap="none" normalizeH="0" baseline="0" smtClean="0">
                <a:ln>
                  <a:noFill/>
                </a:ln>
                <a:solidFill>
                  <a:srgbClr val="222222"/>
                </a:solidFill>
                <a:effectLst/>
                <a:latin typeface="Noto Naskh Arabic"/>
                <a:cs typeface="Arial" pitchFamily="34" charset="0"/>
              </a:rPr>
              <a:t>يمكن أيضًا إضافة عناصر جديدة إلى نهاية القائمة، وذلك بواسطة التابع</a:t>
            </a:r>
            <a:r>
              <a:rPr kumimoji="0" lang="en-US" altLang="en-US" sz="1200" b="0" i="0" u="none" strike="noStrike" cap="none" normalizeH="0" baseline="0" smtClean="0">
                <a:ln>
                  <a:noFill/>
                </a:ln>
                <a:solidFill>
                  <a:srgbClr val="222222"/>
                </a:solidFill>
                <a:effectLst/>
                <a:latin typeface="Noto Naskh Arabic"/>
                <a:cs typeface="Arial" pitchFamily="34" charset="0"/>
              </a:rPr>
              <a:t> </a:t>
            </a:r>
            <a:r>
              <a:rPr kumimoji="0" lang="en-US" altLang="en-US" sz="1200" b="0" i="0" u="none" strike="noStrike" cap="none" normalizeH="0" baseline="0" smtClean="0">
                <a:ln>
                  <a:noFill/>
                </a:ln>
                <a:solidFill>
                  <a:srgbClr val="000000"/>
                </a:solidFill>
                <a:effectLst/>
                <a:latin typeface="Courier New" pitchFamily="49" charset="0"/>
                <a:cs typeface="Courier New" pitchFamily="49" charset="0"/>
              </a:rPr>
              <a:t>append()</a:t>
            </a:r>
            <a:r>
              <a:rPr kumimoji="0" lang="en-US" altLang="en-US" sz="10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152400" y="152400"/>
            <a:ext cx="10693400" cy="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fontAlgn="base">
              <a:spcBef>
                <a:spcPct val="0"/>
              </a:spcBef>
              <a:spcAft>
                <a:spcPct val="0"/>
              </a:spcAft>
              <a:defRPr>
                <a:solidFill>
                  <a:schemeClr val="tx1"/>
                </a:solidFill>
                <a:latin typeface="Arial" pitchFamily="34" charset="0"/>
                <a:cs typeface="Arial" pitchFamily="34" charset="0"/>
              </a:defRPr>
            </a:lvl1pPr>
            <a:lvl2pPr algn="l" rtl="0" fontAlgn="base">
              <a:spcBef>
                <a:spcPct val="0"/>
              </a:spcBef>
              <a:spcAft>
                <a:spcPct val="0"/>
              </a:spcAft>
              <a:defRPr>
                <a:solidFill>
                  <a:schemeClr val="tx1"/>
                </a:solidFill>
                <a:latin typeface="Arial" pitchFamily="34" charset="0"/>
                <a:cs typeface="Arial" pitchFamily="34" charset="0"/>
              </a:defRPr>
            </a:lvl2pPr>
            <a:lvl3pPr algn="l" rtl="0" fontAlgn="base">
              <a:spcBef>
                <a:spcPct val="0"/>
              </a:spcBef>
              <a:spcAft>
                <a:spcPct val="0"/>
              </a:spcAft>
              <a:defRPr>
                <a:solidFill>
                  <a:schemeClr val="tx1"/>
                </a:solidFill>
                <a:latin typeface="Arial" pitchFamily="34" charset="0"/>
                <a:cs typeface="Arial" pitchFamily="34" charset="0"/>
              </a:defRPr>
            </a:lvl3pPr>
            <a:lvl4pPr algn="l" rtl="0" fontAlgn="base">
              <a:spcBef>
                <a:spcPct val="0"/>
              </a:spcBef>
              <a:spcAft>
                <a:spcPct val="0"/>
              </a:spcAft>
              <a:defRPr>
                <a:solidFill>
                  <a:schemeClr val="tx1"/>
                </a:solidFill>
                <a:latin typeface="Arial" pitchFamily="34" charset="0"/>
                <a:cs typeface="Arial" pitchFamily="34" charset="0"/>
              </a:defRPr>
            </a:lvl4pPr>
            <a:lvl5pPr algn="l" rtl="0" fontAlgn="base">
              <a:spcBef>
                <a:spcPct val="0"/>
              </a:spcBef>
              <a:spcAft>
                <a:spcPct val="0"/>
              </a:spcAft>
              <a:defRPr>
                <a:solidFill>
                  <a:schemeClr val="tx1"/>
                </a:solidFill>
                <a:latin typeface="Arial" pitchFamily="34" charset="0"/>
                <a:cs typeface="Arial" pitchFamily="34" charset="0"/>
              </a:defRPr>
            </a:lvl5pPr>
            <a:lvl6pPr algn="l" rtl="0" fontAlgn="base">
              <a:spcBef>
                <a:spcPct val="0"/>
              </a:spcBef>
              <a:spcAft>
                <a:spcPct val="0"/>
              </a:spcAft>
              <a:defRPr>
                <a:solidFill>
                  <a:schemeClr val="tx1"/>
                </a:solidFill>
                <a:latin typeface="Arial" pitchFamily="34" charset="0"/>
                <a:cs typeface="Arial" pitchFamily="34" charset="0"/>
              </a:defRPr>
            </a:lvl6pPr>
            <a:lvl7pPr algn="l" rtl="0" fontAlgn="base">
              <a:spcBef>
                <a:spcPct val="0"/>
              </a:spcBef>
              <a:spcAft>
                <a:spcPct val="0"/>
              </a:spcAft>
              <a:defRPr>
                <a:solidFill>
                  <a:schemeClr val="tx1"/>
                </a:solidFill>
                <a:latin typeface="Arial" pitchFamily="34" charset="0"/>
                <a:cs typeface="Arial" pitchFamily="34" charset="0"/>
              </a:defRPr>
            </a:lvl7pPr>
            <a:lvl8pPr algn="l" rtl="0" fontAlgn="base">
              <a:spcBef>
                <a:spcPct val="0"/>
              </a:spcBef>
              <a:spcAft>
                <a:spcPct val="0"/>
              </a:spcAft>
              <a:defRPr>
                <a:solidFill>
                  <a:schemeClr val="tx1"/>
                </a:solidFill>
                <a:latin typeface="Arial" pitchFamily="34" charset="0"/>
                <a:cs typeface="Arial" pitchFamily="34" charset="0"/>
              </a:defRPr>
            </a:lvl8pPr>
            <a:lvl9pPr algn="l" rtl="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SA" altLang="en-US" sz="1200" b="0" i="0" u="none" strike="noStrike" cap="none" normalizeH="0" baseline="0" smtClean="0">
                <a:ln>
                  <a:noFill/>
                </a:ln>
                <a:solidFill>
                  <a:srgbClr val="222222"/>
                </a:solidFill>
                <a:effectLst/>
                <a:latin typeface="Noto Naskh Arabic"/>
                <a:cs typeface="Arial" pitchFamily="34" charset="0"/>
              </a:rPr>
              <a:t>يمكن أيضًا إضافة عناصر جديدة إلى نهاية القائمة، وذلك بواسطة التابع</a:t>
            </a:r>
            <a:r>
              <a:rPr kumimoji="0" lang="en-US" altLang="en-US" sz="1200" b="0" i="0" u="none" strike="noStrike" cap="none" normalizeH="0" baseline="0" smtClean="0">
                <a:ln>
                  <a:noFill/>
                </a:ln>
                <a:solidFill>
                  <a:srgbClr val="222222"/>
                </a:solidFill>
                <a:effectLst/>
                <a:latin typeface="Noto Naskh Arabic"/>
                <a:cs typeface="Arial" pitchFamily="34" charset="0"/>
              </a:rPr>
              <a:t> </a:t>
            </a:r>
            <a:r>
              <a:rPr kumimoji="0" lang="en-US" altLang="en-US" sz="1200" b="0" i="0" u="none" strike="noStrike" cap="none" normalizeH="0" baseline="0" smtClean="0">
                <a:ln>
                  <a:noFill/>
                </a:ln>
                <a:solidFill>
                  <a:srgbClr val="000000"/>
                </a:solidFill>
                <a:effectLst/>
                <a:latin typeface="Courier New" pitchFamily="49" charset="0"/>
                <a:cs typeface="Courier New" pitchFamily="49" charset="0"/>
              </a:rPr>
              <a:t>append()</a:t>
            </a:r>
            <a:r>
              <a:rPr kumimoji="0" lang="en-US" altLang="en-US" sz="1000" b="0" i="0" u="none" strike="noStrike" cap="none" normalizeH="0" baseline="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مستطيل 7"/>
          <p:cNvSpPr/>
          <p:nvPr/>
        </p:nvSpPr>
        <p:spPr>
          <a:xfrm>
            <a:off x="666180" y="2441195"/>
            <a:ext cx="9361040" cy="461665"/>
          </a:xfrm>
          <a:prstGeom prst="rect">
            <a:avLst/>
          </a:prstGeom>
        </p:spPr>
        <p:txBody>
          <a:bodyPr wrap="square">
            <a:spAutoFit/>
          </a:bodyPr>
          <a:lstStyle/>
          <a:p>
            <a:r>
              <a:rPr lang="ar-YE" sz="2400" dirty="0">
                <a:solidFill>
                  <a:schemeClr val="bg1"/>
                </a:solidFill>
                <a:cs typeface="Alarabiya Font" pitchFamily="2" charset="-78"/>
              </a:rPr>
              <a:t>يمكن أيضًا إضافة عناصر جديدة إلى نهاية القائمة، وذلك بواسطة التابع </a:t>
            </a:r>
            <a:r>
              <a:rPr lang="en-US" sz="2400" dirty="0">
                <a:solidFill>
                  <a:schemeClr val="bg1"/>
                </a:solidFill>
                <a:cs typeface="Alarabiya Font" pitchFamily="2" charset="-78"/>
              </a:rPr>
              <a:t>append()</a:t>
            </a:r>
          </a:p>
        </p:txBody>
      </p:sp>
      <p:sp>
        <p:nvSpPr>
          <p:cNvPr id="9" name="مستطيل 8"/>
          <p:cNvSpPr/>
          <p:nvPr/>
        </p:nvSpPr>
        <p:spPr>
          <a:xfrm>
            <a:off x="-121468" y="3217341"/>
            <a:ext cx="7776864" cy="707886"/>
          </a:xfrm>
          <a:prstGeom prst="rect">
            <a:avLst/>
          </a:prstGeom>
        </p:spPr>
        <p:txBody>
          <a:bodyPr wrap="square">
            <a:spAutoFit/>
          </a:bodyPr>
          <a:lstStyle/>
          <a:p>
            <a:pPr algn="ctr"/>
            <a:r>
              <a:rPr lang="es-ES" sz="2000" b="1" dirty="0">
                <a:solidFill>
                  <a:srgbClr val="FFCC00"/>
                </a:solidFill>
              </a:rPr>
              <a:t>&gt;&gt;&gt; cubes = [1, 8, 27, 65, 125</a:t>
            </a:r>
            <a:r>
              <a:rPr lang="es-ES" sz="2000" b="1" dirty="0" smtClean="0">
                <a:solidFill>
                  <a:srgbClr val="FFCC00"/>
                </a:solidFill>
              </a:rPr>
              <a:t>]</a:t>
            </a:r>
          </a:p>
          <a:p>
            <a:pPr algn="ctr"/>
            <a:r>
              <a:rPr lang="en-US" sz="2000" b="1" dirty="0">
                <a:solidFill>
                  <a:srgbClr val="FFCC00"/>
                </a:solidFill>
              </a:rPr>
              <a:t>&gt;&gt;&gt; </a:t>
            </a:r>
            <a:r>
              <a:rPr lang="en-US" sz="2000" b="1" dirty="0" err="1">
                <a:solidFill>
                  <a:srgbClr val="FFCC00"/>
                </a:solidFill>
              </a:rPr>
              <a:t>cubes.append</a:t>
            </a:r>
            <a:r>
              <a:rPr lang="en-US" sz="2000" b="1" dirty="0">
                <a:solidFill>
                  <a:srgbClr val="FFCC00"/>
                </a:solidFill>
              </a:rPr>
              <a:t>(216)</a:t>
            </a:r>
          </a:p>
        </p:txBody>
      </p:sp>
      <p:sp>
        <p:nvSpPr>
          <p:cNvPr id="10" name="مستطيل 9"/>
          <p:cNvSpPr/>
          <p:nvPr/>
        </p:nvSpPr>
        <p:spPr>
          <a:xfrm>
            <a:off x="666180" y="3204567"/>
            <a:ext cx="9293472" cy="79266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2" name="مستطيل 11"/>
          <p:cNvSpPr/>
          <p:nvPr/>
        </p:nvSpPr>
        <p:spPr>
          <a:xfrm>
            <a:off x="526108" y="4284687"/>
            <a:ext cx="9361040" cy="523220"/>
          </a:xfrm>
          <a:prstGeom prst="rect">
            <a:avLst/>
          </a:prstGeom>
        </p:spPr>
        <p:txBody>
          <a:bodyPr wrap="square">
            <a:spAutoFit/>
          </a:bodyPr>
          <a:lstStyle/>
          <a:p>
            <a:r>
              <a:rPr lang="en-US" sz="2400" dirty="0" err="1">
                <a:solidFill>
                  <a:srgbClr val="FFCC00"/>
                </a:solidFill>
              </a:rPr>
              <a:t>l</a:t>
            </a:r>
            <a:r>
              <a:rPr lang="en-US" sz="2800" b="1" dirty="0" err="1">
                <a:solidFill>
                  <a:srgbClr val="FFCC00"/>
                </a:solidFill>
              </a:rPr>
              <a:t>ist.insert</a:t>
            </a:r>
            <a:r>
              <a:rPr lang="en-US" sz="2800" b="1" dirty="0">
                <a:solidFill>
                  <a:srgbClr val="FFCC00"/>
                </a:solidFill>
              </a:rPr>
              <a:t>()</a:t>
            </a:r>
          </a:p>
        </p:txBody>
      </p:sp>
      <p:sp>
        <p:nvSpPr>
          <p:cNvPr id="13" name="مستطيل 12"/>
          <p:cNvSpPr/>
          <p:nvPr/>
        </p:nvSpPr>
        <p:spPr>
          <a:xfrm>
            <a:off x="450156" y="4746352"/>
            <a:ext cx="9361040" cy="461665"/>
          </a:xfrm>
          <a:prstGeom prst="rect">
            <a:avLst/>
          </a:prstGeom>
        </p:spPr>
        <p:txBody>
          <a:bodyPr wrap="square">
            <a:spAutoFit/>
          </a:bodyPr>
          <a:lstStyle/>
          <a:p>
            <a:r>
              <a:rPr lang="ar-YE" sz="2400" dirty="0">
                <a:solidFill>
                  <a:schemeClr val="bg1"/>
                </a:solidFill>
                <a:cs typeface="Alarabiya Font" pitchFamily="2" charset="-78"/>
              </a:rPr>
              <a:t>يضيف التابع عنصرًا إلى القائمة في الموقع الذي يحدّده المستخدم.</a:t>
            </a:r>
            <a:endParaRPr lang="en-US" sz="2400" dirty="0">
              <a:solidFill>
                <a:schemeClr val="bg1"/>
              </a:solidFill>
              <a:cs typeface="Alarabiya Font" pitchFamily="2" charset="-78"/>
            </a:endParaRPr>
          </a:p>
        </p:txBody>
      </p:sp>
      <p:sp>
        <p:nvSpPr>
          <p:cNvPr id="14" name="مستطيل 13"/>
          <p:cNvSpPr/>
          <p:nvPr/>
        </p:nvSpPr>
        <p:spPr>
          <a:xfrm>
            <a:off x="601340" y="5208017"/>
            <a:ext cx="9361040" cy="461665"/>
          </a:xfrm>
          <a:prstGeom prst="rect">
            <a:avLst/>
          </a:prstGeom>
        </p:spPr>
        <p:txBody>
          <a:bodyPr wrap="square">
            <a:spAutoFit/>
          </a:bodyPr>
          <a:lstStyle/>
          <a:p>
            <a:r>
              <a:rPr lang="ar-YE" sz="2400" dirty="0">
                <a:solidFill>
                  <a:srgbClr val="FFCC00"/>
                </a:solidFill>
                <a:cs typeface="Alarabiya Font" pitchFamily="2" charset="-78"/>
              </a:rPr>
              <a:t>البنية العامة</a:t>
            </a:r>
            <a:r>
              <a:rPr lang="en-US" sz="2400" dirty="0" err="1">
                <a:solidFill>
                  <a:srgbClr val="FFCC00"/>
                </a:solidFill>
                <a:cs typeface="Alarabiya Font" pitchFamily="2" charset="-78"/>
              </a:rPr>
              <a:t>l.insert</a:t>
            </a:r>
            <a:r>
              <a:rPr lang="en-US" sz="2400" dirty="0">
                <a:solidFill>
                  <a:srgbClr val="FFCC00"/>
                </a:solidFill>
                <a:cs typeface="Alarabiya Font" pitchFamily="2" charset="-78"/>
              </a:rPr>
              <a:t>()   </a:t>
            </a:r>
            <a:endParaRPr lang="ar-YE" sz="2400" dirty="0">
              <a:solidFill>
                <a:srgbClr val="FFCC00"/>
              </a:solidFill>
              <a:cs typeface="Alarabiya Font" pitchFamily="2" charset="-78"/>
            </a:endParaRPr>
          </a:p>
        </p:txBody>
      </p:sp>
      <p:sp>
        <p:nvSpPr>
          <p:cNvPr id="17" name="مستطيل 16"/>
          <p:cNvSpPr/>
          <p:nvPr/>
        </p:nvSpPr>
        <p:spPr>
          <a:xfrm>
            <a:off x="1314252" y="5963880"/>
            <a:ext cx="5346700" cy="707886"/>
          </a:xfrm>
          <a:prstGeom prst="rect">
            <a:avLst/>
          </a:prstGeom>
        </p:spPr>
        <p:txBody>
          <a:bodyPr>
            <a:spAutoFit/>
          </a:bodyPr>
          <a:lstStyle/>
          <a:p>
            <a:pPr algn="ctr"/>
            <a:r>
              <a:rPr lang="es-ES" sz="2000" b="1" dirty="0">
                <a:solidFill>
                  <a:srgbClr val="FFCC00"/>
                </a:solidFill>
              </a:rPr>
              <a:t>&gt;&gt;&gt; cubes = [1, 8, 27, 65, 125]</a:t>
            </a:r>
          </a:p>
          <a:p>
            <a:pPr algn="ctr"/>
            <a:r>
              <a:rPr lang="en-US" sz="2000" b="1" dirty="0">
                <a:solidFill>
                  <a:srgbClr val="FFCC00"/>
                </a:solidFill>
              </a:rPr>
              <a:t>&gt;&gt;&gt; </a:t>
            </a:r>
            <a:r>
              <a:rPr lang="en-US" sz="2000" b="1" dirty="0" err="1">
                <a:solidFill>
                  <a:srgbClr val="FFCC00"/>
                </a:solidFill>
              </a:rPr>
              <a:t>cubes.append</a:t>
            </a:r>
            <a:r>
              <a:rPr lang="en-US" sz="2000" b="1" dirty="0">
                <a:solidFill>
                  <a:srgbClr val="FFCC00"/>
                </a:solidFill>
              </a:rPr>
              <a:t>(216)</a:t>
            </a:r>
          </a:p>
        </p:txBody>
      </p:sp>
      <p:sp>
        <p:nvSpPr>
          <p:cNvPr id="18" name="مستطيل 17"/>
          <p:cNvSpPr/>
          <p:nvPr/>
        </p:nvSpPr>
        <p:spPr>
          <a:xfrm>
            <a:off x="666180" y="5868283"/>
            <a:ext cx="9289900" cy="79266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9" name="مستطيل 1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42743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06140" y="2902860"/>
            <a:ext cx="9361040" cy="830997"/>
          </a:xfrm>
          <a:prstGeom prst="rect">
            <a:avLst/>
          </a:prstGeom>
        </p:spPr>
        <p:txBody>
          <a:bodyPr wrap="square">
            <a:spAutoFit/>
          </a:bodyPr>
          <a:lstStyle/>
          <a:p>
            <a:r>
              <a:rPr lang="ar-YE" sz="2400" dirty="0">
                <a:solidFill>
                  <a:schemeClr val="bg1"/>
                </a:solidFill>
                <a:cs typeface="Alarabiya Font" pitchFamily="2" charset="-78"/>
              </a:rPr>
              <a:t>يحذف هذا التابع العنصر في الموقع المحدّد من قبل </a:t>
            </a:r>
            <a:r>
              <a:rPr lang="ar-YE" sz="2400" dirty="0" smtClean="0">
                <a:solidFill>
                  <a:schemeClr val="bg1"/>
                </a:solidFill>
                <a:cs typeface="Alarabiya Font" pitchFamily="2" charset="-78"/>
              </a:rPr>
              <a:t>المستخدم</a:t>
            </a:r>
          </a:p>
          <a:p>
            <a:r>
              <a:rPr lang="ar-YE" sz="2400" dirty="0" smtClean="0">
                <a:solidFill>
                  <a:schemeClr val="bg1"/>
                </a:solidFill>
                <a:cs typeface="Alarabiya Font" pitchFamily="2" charset="-78"/>
              </a:rPr>
              <a:t>ويحذف العنصر الأخير اذا لم  يحدد  الموقع .</a:t>
            </a:r>
            <a:endParaRPr lang="en-US" sz="2400" dirty="0">
              <a:solidFill>
                <a:schemeClr val="bg1"/>
              </a:solidFill>
              <a:cs typeface="Alarabiya Font" pitchFamily="2" charset="-78"/>
            </a:endParaRPr>
          </a:p>
        </p:txBody>
      </p:sp>
      <p:sp>
        <p:nvSpPr>
          <p:cNvPr id="5" name="مستطيل 4"/>
          <p:cNvSpPr/>
          <p:nvPr/>
        </p:nvSpPr>
        <p:spPr>
          <a:xfrm>
            <a:off x="1049536" y="4103786"/>
            <a:ext cx="7776864" cy="1631216"/>
          </a:xfrm>
          <a:prstGeom prst="rect">
            <a:avLst/>
          </a:prstGeom>
        </p:spPr>
        <p:txBody>
          <a:bodyPr wrap="square">
            <a:spAutoFit/>
          </a:bodyPr>
          <a:lstStyle/>
          <a:p>
            <a:pPr algn="l"/>
            <a:r>
              <a:rPr lang="en-US" sz="2000" b="1" dirty="0">
                <a:solidFill>
                  <a:srgbClr val="FFCC00"/>
                </a:solidFill>
              </a:rPr>
              <a:t>&gt;&gt;&gt; fruits = ['orange', 'apple', 'pear', 'banana', 'kiwi', 'apple', 'banana</a:t>
            </a:r>
            <a:r>
              <a:rPr lang="en-US" sz="2000" b="1" dirty="0" smtClean="0">
                <a:solidFill>
                  <a:srgbClr val="FFCC00"/>
                </a:solidFill>
              </a:rPr>
              <a:t>']</a:t>
            </a:r>
            <a:endParaRPr lang="ar-YE" sz="2000" b="1" dirty="0" smtClean="0">
              <a:solidFill>
                <a:srgbClr val="FFCC00"/>
              </a:solidFill>
            </a:endParaRPr>
          </a:p>
          <a:p>
            <a:pPr algn="l"/>
            <a:r>
              <a:rPr lang="en-US" sz="2000" b="1" dirty="0" smtClean="0">
                <a:solidFill>
                  <a:srgbClr val="FFCC00"/>
                </a:solidFill>
              </a:rPr>
              <a:t>&gt;&gt;&gt; </a:t>
            </a:r>
            <a:r>
              <a:rPr lang="en-US" sz="2000" b="1" dirty="0" err="1">
                <a:solidFill>
                  <a:srgbClr val="FFCC00"/>
                </a:solidFill>
              </a:rPr>
              <a:t>fruits.pop</a:t>
            </a:r>
            <a:r>
              <a:rPr lang="en-US" sz="2000" b="1" dirty="0">
                <a:solidFill>
                  <a:srgbClr val="FFCC00"/>
                </a:solidFill>
              </a:rPr>
              <a:t>(2</a:t>
            </a:r>
            <a:r>
              <a:rPr lang="en-US" sz="2000" b="1" dirty="0" smtClean="0">
                <a:solidFill>
                  <a:srgbClr val="FFCC00"/>
                </a:solidFill>
              </a:rPr>
              <a:t>)</a:t>
            </a:r>
            <a:endParaRPr lang="ar-YE" sz="2000" b="1" dirty="0" smtClean="0">
              <a:solidFill>
                <a:srgbClr val="FFCC00"/>
              </a:solidFill>
            </a:endParaRPr>
          </a:p>
          <a:p>
            <a:pPr algn="l"/>
            <a:r>
              <a:rPr lang="en-US" sz="2000" b="1" dirty="0">
                <a:solidFill>
                  <a:srgbClr val="FFCC00"/>
                </a:solidFill>
              </a:rPr>
              <a:t>'pear' </a:t>
            </a:r>
            <a:endParaRPr lang="ar-YE" sz="2000" b="1" dirty="0" smtClean="0">
              <a:solidFill>
                <a:srgbClr val="FFCC00"/>
              </a:solidFill>
            </a:endParaRPr>
          </a:p>
          <a:p>
            <a:pPr algn="l"/>
            <a:r>
              <a:rPr lang="en-US" sz="2000" b="1" dirty="0" smtClean="0">
                <a:solidFill>
                  <a:srgbClr val="FFCC00"/>
                </a:solidFill>
              </a:rPr>
              <a:t>&gt;&gt;&gt; </a:t>
            </a:r>
            <a:r>
              <a:rPr lang="en-US" sz="2000" b="1" dirty="0" err="1">
                <a:solidFill>
                  <a:srgbClr val="FFCC00"/>
                </a:solidFill>
              </a:rPr>
              <a:t>fruits.pop</a:t>
            </a:r>
            <a:r>
              <a:rPr lang="en-US" sz="2000" b="1" dirty="0">
                <a:solidFill>
                  <a:srgbClr val="FFCC00"/>
                </a:solidFill>
              </a:rPr>
              <a:t>() </a:t>
            </a:r>
            <a:endParaRPr lang="ar-YE" sz="2000" b="1" dirty="0" smtClean="0">
              <a:solidFill>
                <a:srgbClr val="FFCC00"/>
              </a:solidFill>
            </a:endParaRPr>
          </a:p>
          <a:p>
            <a:pPr algn="l"/>
            <a:r>
              <a:rPr lang="en-US" sz="2000" b="1" dirty="0" smtClean="0">
                <a:solidFill>
                  <a:srgbClr val="FFCC00"/>
                </a:solidFill>
              </a:rPr>
              <a:t>'banana</a:t>
            </a:r>
            <a:r>
              <a:rPr lang="en-US" sz="2000" b="1" dirty="0">
                <a:solidFill>
                  <a:srgbClr val="FFCC00"/>
                </a:solidFill>
              </a:rPr>
              <a:t>' &gt;&gt;&gt;</a:t>
            </a:r>
          </a:p>
        </p:txBody>
      </p:sp>
      <p:sp>
        <p:nvSpPr>
          <p:cNvPr id="6" name="مستطيل 5"/>
          <p:cNvSpPr/>
          <p:nvPr/>
        </p:nvSpPr>
        <p:spPr>
          <a:xfrm>
            <a:off x="886644" y="4068662"/>
            <a:ext cx="9073008" cy="1666339"/>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7" name="مستطيل 6"/>
          <p:cNvSpPr/>
          <p:nvPr/>
        </p:nvSpPr>
        <p:spPr>
          <a:xfrm>
            <a:off x="701700" y="2407882"/>
            <a:ext cx="9361040" cy="523220"/>
          </a:xfrm>
          <a:prstGeom prst="rect">
            <a:avLst/>
          </a:prstGeom>
        </p:spPr>
        <p:txBody>
          <a:bodyPr wrap="square">
            <a:spAutoFit/>
          </a:bodyPr>
          <a:lstStyle/>
          <a:p>
            <a:r>
              <a:rPr lang="en-US" sz="2800" b="1" dirty="0" err="1">
                <a:solidFill>
                  <a:srgbClr val="FFCC00"/>
                </a:solidFill>
              </a:rPr>
              <a:t>list.pop</a:t>
            </a:r>
            <a:r>
              <a:rPr lang="en-US" sz="2800" b="1" dirty="0">
                <a:solidFill>
                  <a:srgbClr val="FFCC00"/>
                </a:solidFill>
              </a:rPr>
              <a:t>()‎</a:t>
            </a:r>
          </a:p>
        </p:txBody>
      </p:sp>
      <p:sp>
        <p:nvSpPr>
          <p:cNvPr id="11" name="مستطيل 10"/>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2167989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55972" y="2874144"/>
            <a:ext cx="9361040" cy="830997"/>
          </a:xfrm>
          <a:prstGeom prst="rect">
            <a:avLst/>
          </a:prstGeom>
        </p:spPr>
        <p:txBody>
          <a:bodyPr wrap="square">
            <a:spAutoFit/>
          </a:bodyPr>
          <a:lstStyle/>
          <a:p>
            <a:r>
              <a:rPr lang="ar-YE" sz="2400" dirty="0">
                <a:solidFill>
                  <a:schemeClr val="bg1"/>
                </a:solidFill>
                <a:cs typeface="Alarabiya Font" pitchFamily="2" charset="-78"/>
              </a:rPr>
              <a:t>يتكوّن الصفّ من عدد من القيم المفصولة عن بعضها بفاصلة، </a:t>
            </a:r>
            <a:r>
              <a:rPr lang="ar-YE" sz="2400" dirty="0" smtClean="0">
                <a:solidFill>
                  <a:schemeClr val="bg1"/>
                </a:solidFill>
                <a:cs typeface="Alarabiya Font" pitchFamily="2" charset="-78"/>
              </a:rPr>
              <a:t>وتنتهي  (  ) </a:t>
            </a:r>
          </a:p>
          <a:p>
            <a:r>
              <a:rPr lang="ar-YE" sz="2400" dirty="0" smtClean="0">
                <a:solidFill>
                  <a:schemeClr val="bg1"/>
                </a:solidFill>
                <a:cs typeface="Alarabiya Font" pitchFamily="2" charset="-78"/>
              </a:rPr>
              <a:t>لا يمكنك تعديل قيمة اي  عنصر وهذا </a:t>
            </a:r>
            <a:r>
              <a:rPr lang="ar-YE" sz="2400" dirty="0" err="1" smtClean="0">
                <a:solidFill>
                  <a:schemeClr val="bg1"/>
                </a:solidFill>
                <a:cs typeface="Alarabiya Font" pitchFamily="2" charset="-78"/>
              </a:rPr>
              <a:t>مايميز</a:t>
            </a:r>
            <a:r>
              <a:rPr lang="ar-YE" sz="2400" dirty="0" smtClean="0">
                <a:solidFill>
                  <a:schemeClr val="bg1"/>
                </a:solidFill>
                <a:cs typeface="Alarabiya Font" pitchFamily="2" charset="-78"/>
              </a:rPr>
              <a:t> القائمة علية :</a:t>
            </a:r>
            <a:endParaRPr lang="en-US" sz="2400" dirty="0">
              <a:solidFill>
                <a:schemeClr val="bg1"/>
              </a:solidFill>
              <a:cs typeface="Alarabiya Font" pitchFamily="2" charset="-78"/>
            </a:endParaRPr>
          </a:p>
        </p:txBody>
      </p:sp>
      <p:sp>
        <p:nvSpPr>
          <p:cNvPr id="5" name="مستطيل 4"/>
          <p:cNvSpPr/>
          <p:nvPr/>
        </p:nvSpPr>
        <p:spPr>
          <a:xfrm>
            <a:off x="708372" y="2412479"/>
            <a:ext cx="9361040" cy="523220"/>
          </a:xfrm>
          <a:prstGeom prst="rect">
            <a:avLst/>
          </a:prstGeom>
        </p:spPr>
        <p:txBody>
          <a:bodyPr wrap="square">
            <a:spAutoFit/>
          </a:bodyPr>
          <a:lstStyle/>
          <a:p>
            <a:r>
              <a:rPr lang="en-US" sz="2800" b="1" dirty="0">
                <a:solidFill>
                  <a:srgbClr val="FFCC00"/>
                </a:solidFill>
              </a:rPr>
              <a:t>Tuples</a:t>
            </a:r>
          </a:p>
        </p:txBody>
      </p:sp>
      <p:sp>
        <p:nvSpPr>
          <p:cNvPr id="6" name="مستطيل 5"/>
          <p:cNvSpPr/>
          <p:nvPr/>
        </p:nvSpPr>
        <p:spPr>
          <a:xfrm>
            <a:off x="770432" y="4124845"/>
            <a:ext cx="9073008" cy="813073"/>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مستطيل 7"/>
          <p:cNvSpPr/>
          <p:nvPr/>
        </p:nvSpPr>
        <p:spPr>
          <a:xfrm>
            <a:off x="1049536" y="4284687"/>
            <a:ext cx="7776864" cy="400110"/>
          </a:xfrm>
          <a:prstGeom prst="rect">
            <a:avLst/>
          </a:prstGeom>
        </p:spPr>
        <p:txBody>
          <a:bodyPr wrap="square">
            <a:spAutoFit/>
          </a:bodyPr>
          <a:lstStyle/>
          <a:p>
            <a:pPr algn="l"/>
            <a:r>
              <a:rPr lang="en-US" sz="2000" b="1" dirty="0">
                <a:solidFill>
                  <a:srgbClr val="FFCC00"/>
                </a:solidFill>
              </a:rPr>
              <a:t>&gt;&gt;&gt; t = </a:t>
            </a:r>
            <a:r>
              <a:rPr lang="en-US" sz="2000" b="1" dirty="0" smtClean="0">
                <a:solidFill>
                  <a:srgbClr val="FFCC00"/>
                </a:solidFill>
              </a:rPr>
              <a:t>(12345</a:t>
            </a:r>
            <a:r>
              <a:rPr lang="en-US" sz="2000" b="1" dirty="0">
                <a:solidFill>
                  <a:srgbClr val="FFCC00"/>
                </a:solidFill>
              </a:rPr>
              <a:t>, 54321, 'hello</a:t>
            </a:r>
            <a:r>
              <a:rPr lang="en-US" sz="2000" b="1" dirty="0" smtClean="0">
                <a:solidFill>
                  <a:srgbClr val="FFCC00"/>
                </a:solidFill>
              </a:rPr>
              <a:t>!‘)</a:t>
            </a:r>
            <a:endParaRPr lang="en-US" sz="2000" b="1" dirty="0">
              <a:solidFill>
                <a:srgbClr val="FFCC00"/>
              </a:solidFill>
            </a:endParaRPr>
          </a:p>
        </p:txBody>
      </p:sp>
      <p:sp>
        <p:nvSpPr>
          <p:cNvPr id="10" name="مستطيل 9"/>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04806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522164" y="1836415"/>
            <a:ext cx="9532564" cy="5976663"/>
          </a:xfrm>
        </p:spPr>
        <p:txBody>
          <a:bodyPr>
            <a:noAutofit/>
          </a:bodyPr>
          <a:lstStyle/>
          <a:p>
            <a:endParaRPr lang="ar-YE" sz="2400" dirty="0" smtClean="0">
              <a:solidFill>
                <a:schemeClr val="bg1"/>
              </a:solidFill>
              <a:cs typeface="Alarabiya Font" pitchFamily="2" charset="-78"/>
            </a:endParaRPr>
          </a:p>
          <a:p>
            <a:r>
              <a:rPr lang="ar-YE" sz="2400" dirty="0" smtClean="0">
                <a:solidFill>
                  <a:srgbClr val="FFC000"/>
                </a:solidFill>
                <a:cs typeface="Alarabiya Font" pitchFamily="2" charset="-78"/>
              </a:rPr>
              <a:t>التعريف :</a:t>
            </a:r>
            <a:r>
              <a:rPr lang="ar-YE" sz="2400" dirty="0">
                <a:solidFill>
                  <a:srgbClr val="FFC000"/>
                </a:solidFill>
                <a:cs typeface="Alarabiya Font" pitchFamily="2" charset="-78"/>
              </a:rPr>
              <a:t> </a:t>
            </a:r>
            <a:r>
              <a:rPr lang="ar-YE" sz="2400" dirty="0" smtClean="0">
                <a:solidFill>
                  <a:schemeClr val="bg1"/>
                </a:solidFill>
                <a:cs typeface="Alarabiya Font" pitchFamily="2" charset="-78"/>
              </a:rPr>
              <a:t> هي</a:t>
            </a:r>
            <a:r>
              <a:rPr lang="ar-YE" sz="2400" dirty="0">
                <a:solidFill>
                  <a:schemeClr val="bg1"/>
                </a:solidFill>
                <a:cs typeface="Alarabiya Font" pitchFamily="2" charset="-78"/>
              </a:rPr>
              <a:t> </a:t>
            </a:r>
            <a:r>
              <a:rPr lang="ar-YE" sz="2400" dirty="0" smtClean="0">
                <a:solidFill>
                  <a:schemeClr val="bg1"/>
                </a:solidFill>
                <a:cs typeface="Alarabiya Font" pitchFamily="2" charset="-78"/>
              </a:rPr>
              <a:t>لغة برمجية  تفسيرية </a:t>
            </a:r>
            <a:r>
              <a:rPr lang="ar-YE" sz="2400" dirty="0">
                <a:solidFill>
                  <a:schemeClr val="bg1"/>
                </a:solidFill>
                <a:cs typeface="Alarabiya Font" pitchFamily="2" charset="-78"/>
              </a:rPr>
              <a:t>من لغات المستوى العالي، تتميز ببساطة كتابتها وقراءتها، سهلة التعلم، وقابلة للتطوير</a:t>
            </a:r>
            <a:r>
              <a:rPr lang="ar-YE" sz="2400" dirty="0" smtClean="0">
                <a:solidFill>
                  <a:schemeClr val="bg1"/>
                </a:solidFill>
                <a:cs typeface="Alarabiya Font" pitchFamily="2" charset="-78"/>
              </a:rPr>
              <a:t>. </a:t>
            </a:r>
            <a:r>
              <a:rPr lang="ar-YE" sz="2400" dirty="0">
                <a:solidFill>
                  <a:schemeClr val="bg1"/>
                </a:solidFill>
                <a:cs typeface="Alarabiya Font" pitchFamily="2" charset="-78"/>
              </a:rPr>
              <a:t>تستخدم أسلوب البرمجة  الكائنية، مفتوحة المصدر </a:t>
            </a:r>
            <a:endParaRPr lang="ar-YE" sz="2400" dirty="0" smtClean="0">
              <a:solidFill>
                <a:schemeClr val="bg1"/>
              </a:solidFill>
              <a:cs typeface="Alarabiya Font" pitchFamily="2" charset="-78"/>
            </a:endParaRPr>
          </a:p>
          <a:p>
            <a:r>
              <a:rPr lang="ar-YE" sz="2400" dirty="0" smtClean="0">
                <a:solidFill>
                  <a:schemeClr val="bg1"/>
                </a:solidFill>
                <a:cs typeface="Alarabiya Font" pitchFamily="2" charset="-78"/>
              </a:rPr>
              <a:t>, </a:t>
            </a:r>
            <a:r>
              <a:rPr lang="ar-YE" sz="2400" dirty="0" smtClean="0">
                <a:solidFill>
                  <a:srgbClr val="FFC000"/>
                </a:solidFill>
                <a:cs typeface="Alarabiya Font" pitchFamily="2" charset="-78"/>
              </a:rPr>
              <a:t>الاستخدام :</a:t>
            </a:r>
          </a:p>
          <a:p>
            <a:r>
              <a:rPr lang="ar-YE" sz="2400" dirty="0" smtClean="0">
                <a:solidFill>
                  <a:schemeClr val="bg1"/>
                </a:solidFill>
                <a:cs typeface="Alarabiya Font" pitchFamily="2" charset="-78"/>
              </a:rPr>
              <a:t>تستخدم في  بناء </a:t>
            </a:r>
            <a:r>
              <a:rPr lang="ar-YE" sz="2400" dirty="0">
                <a:solidFill>
                  <a:schemeClr val="bg1"/>
                </a:solidFill>
                <a:cs typeface="Alarabiya Font" pitchFamily="2" charset="-78"/>
              </a:rPr>
              <a:t>البرامج المستقلة باستخدام </a:t>
            </a:r>
            <a:r>
              <a:rPr lang="ar-YE" sz="2400" dirty="0" smtClean="0">
                <a:solidFill>
                  <a:schemeClr val="bg1"/>
                </a:solidFill>
                <a:cs typeface="Alarabiya Font" pitchFamily="2" charset="-78"/>
              </a:rPr>
              <a:t>الواجهات الرسومية</a:t>
            </a:r>
            <a:r>
              <a:rPr lang="ar-YE" sz="2400" dirty="0">
                <a:solidFill>
                  <a:schemeClr val="bg1"/>
                </a:solidFill>
                <a:cs typeface="Alarabiya Font" pitchFamily="2" charset="-78"/>
              </a:rPr>
              <a:t> المعروفة </a:t>
            </a:r>
            <a:endParaRPr lang="ar-YE" sz="2400" dirty="0" smtClean="0">
              <a:solidFill>
                <a:schemeClr val="bg1"/>
              </a:solidFill>
              <a:cs typeface="Alarabiya Font" pitchFamily="2" charset="-78"/>
            </a:endParaRPr>
          </a:p>
          <a:p>
            <a:r>
              <a:rPr lang="ar-YE" sz="2400" dirty="0">
                <a:solidFill>
                  <a:schemeClr val="bg1"/>
                </a:solidFill>
                <a:cs typeface="Alarabiya Font" pitchFamily="2" charset="-78"/>
              </a:rPr>
              <a:t> </a:t>
            </a:r>
            <a:r>
              <a:rPr lang="ar-YE" sz="2400" dirty="0" smtClean="0">
                <a:solidFill>
                  <a:schemeClr val="bg1"/>
                </a:solidFill>
                <a:cs typeface="Alarabiya Font" pitchFamily="2" charset="-78"/>
              </a:rPr>
              <a:t>تستخدم </a:t>
            </a:r>
            <a:r>
              <a:rPr lang="ar-YE" sz="2400" dirty="0">
                <a:solidFill>
                  <a:schemeClr val="bg1"/>
                </a:solidFill>
                <a:cs typeface="Alarabiya Font" pitchFamily="2" charset="-78"/>
              </a:rPr>
              <a:t> </a:t>
            </a:r>
            <a:r>
              <a:rPr lang="ar-YE" sz="2400" dirty="0" smtClean="0">
                <a:solidFill>
                  <a:schemeClr val="bg1"/>
                </a:solidFill>
                <a:cs typeface="Alarabiya Font" pitchFamily="2" charset="-78"/>
              </a:rPr>
              <a:t> في عمل </a:t>
            </a:r>
            <a:r>
              <a:rPr lang="ar-YE" sz="2400" dirty="0">
                <a:solidFill>
                  <a:schemeClr val="bg1"/>
                </a:solidFill>
                <a:cs typeface="Alarabiya Font" pitchFamily="2" charset="-78"/>
              </a:rPr>
              <a:t> </a:t>
            </a:r>
            <a:r>
              <a:rPr lang="ar-YE" sz="2400" dirty="0" smtClean="0">
                <a:solidFill>
                  <a:schemeClr val="bg1"/>
                </a:solidFill>
                <a:cs typeface="Alarabiya Font" pitchFamily="2" charset="-78"/>
              </a:rPr>
              <a:t>برامج الويب، بالإضافة </a:t>
            </a:r>
            <a:r>
              <a:rPr lang="ar-YE" sz="2400" dirty="0">
                <a:solidFill>
                  <a:schemeClr val="bg1"/>
                </a:solidFill>
                <a:cs typeface="Alarabiya Font" pitchFamily="2" charset="-78"/>
              </a:rPr>
              <a:t>إلى استخدامها كلغة برمجة نصية للتحكم في أداء بعض من أشهر البرامج المعروفة أو في بناء برامج ملحقة لها. وبشكل عام </a:t>
            </a:r>
            <a:endParaRPr lang="ar-YE" sz="2400" dirty="0" smtClean="0">
              <a:solidFill>
                <a:schemeClr val="bg1"/>
              </a:solidFill>
              <a:cs typeface="Alarabiya Font" pitchFamily="2" charset="-78"/>
            </a:endParaRPr>
          </a:p>
          <a:p>
            <a:r>
              <a:rPr lang="ar-YE" sz="2400" dirty="0" smtClean="0">
                <a:solidFill>
                  <a:schemeClr val="bg1"/>
                </a:solidFill>
                <a:cs typeface="Alarabiya Font" pitchFamily="2" charset="-78"/>
              </a:rPr>
              <a:t>يمكن </a:t>
            </a:r>
            <a:r>
              <a:rPr lang="ar-YE" sz="2400" dirty="0">
                <a:solidFill>
                  <a:schemeClr val="bg1"/>
                </a:solidFill>
                <a:cs typeface="Alarabiya Font" pitchFamily="2" charset="-78"/>
              </a:rPr>
              <a:t>استخدام بايثون لبرمجة البرامج البسيطة للمبتدئين، ولإنجاز المشاريع الضخمة كأي لغة برمجية أخرى في نفس الوقت. غالباً ما يُنصح المبتدؤون في ميدان البرمجة بتعلم هذه اللغة لأنها من بين أسرع اللغات البرمجية تعلماً.</a:t>
            </a:r>
          </a:p>
          <a:p>
            <a:r>
              <a:rPr lang="ar-YE" sz="2400" dirty="0">
                <a:solidFill>
                  <a:srgbClr val="FFC000"/>
                </a:solidFill>
                <a:cs typeface="Alarabiya Font" pitchFamily="2" charset="-78"/>
              </a:rPr>
              <a:t>نشأت </a:t>
            </a:r>
            <a:r>
              <a:rPr lang="ar-YE" sz="2400" dirty="0" smtClean="0">
                <a:solidFill>
                  <a:srgbClr val="FFC000"/>
                </a:solidFill>
                <a:cs typeface="Alarabiya Font" pitchFamily="2" charset="-78"/>
              </a:rPr>
              <a:t>بايثون</a:t>
            </a:r>
          </a:p>
          <a:p>
            <a:r>
              <a:rPr lang="ar-YE" sz="2400" dirty="0" smtClean="0">
                <a:solidFill>
                  <a:srgbClr val="FFC000"/>
                </a:solidFill>
                <a:cs typeface="Alarabiya Font" pitchFamily="2" charset="-78"/>
              </a:rPr>
              <a:t>  </a:t>
            </a:r>
            <a:r>
              <a:rPr lang="ar-YE" sz="2400" dirty="0" smtClean="0">
                <a:solidFill>
                  <a:schemeClr val="bg1"/>
                </a:solidFill>
                <a:cs typeface="Alarabiya Font" pitchFamily="2" charset="-78"/>
              </a:rPr>
              <a:t>في مركز </a:t>
            </a:r>
            <a:r>
              <a:rPr lang="ar-YE" sz="2400" dirty="0">
                <a:solidFill>
                  <a:schemeClr val="bg1"/>
                </a:solidFill>
                <a:cs typeface="Alarabiya Font" pitchFamily="2" charset="-78"/>
              </a:rPr>
              <a:t>العلوم والحاسب </a:t>
            </a:r>
            <a:r>
              <a:rPr lang="ar-YE" sz="2400" dirty="0" smtClean="0">
                <a:solidFill>
                  <a:schemeClr val="bg1"/>
                </a:solidFill>
                <a:cs typeface="Alarabiya Font" pitchFamily="2" charset="-78"/>
              </a:rPr>
              <a:t>الآلي  بأمستردام</a:t>
            </a:r>
            <a:r>
              <a:rPr lang="ar-YE" sz="2400" dirty="0">
                <a:solidFill>
                  <a:schemeClr val="bg1"/>
                </a:solidFill>
                <a:cs typeface="Alarabiya Font" pitchFamily="2" charset="-78"/>
              </a:rPr>
              <a:t> </a:t>
            </a:r>
            <a:r>
              <a:rPr lang="ar-YE" sz="2400" dirty="0" smtClean="0">
                <a:solidFill>
                  <a:schemeClr val="bg1"/>
                </a:solidFill>
                <a:cs typeface="Alarabiya Font" pitchFamily="2" charset="-78"/>
              </a:rPr>
              <a:t> على </a:t>
            </a:r>
            <a:r>
              <a:rPr lang="ar-YE" sz="2400" dirty="0">
                <a:solidFill>
                  <a:schemeClr val="bg1"/>
                </a:solidFill>
                <a:cs typeface="Alarabiya Font" pitchFamily="2" charset="-78"/>
              </a:rPr>
              <a:t>يد  </a:t>
            </a:r>
            <a:r>
              <a:rPr lang="ar-YE" sz="2400" dirty="0" err="1">
                <a:solidFill>
                  <a:schemeClr val="bg1"/>
                </a:solidFill>
                <a:cs typeface="Alarabiya Font" pitchFamily="2" charset="-78"/>
              </a:rPr>
              <a:t>جايدو</a:t>
            </a:r>
            <a:r>
              <a:rPr lang="ar-YE" sz="2400" dirty="0">
                <a:solidFill>
                  <a:schemeClr val="bg1"/>
                </a:solidFill>
                <a:cs typeface="Alarabiya Font" pitchFamily="2" charset="-78"/>
              </a:rPr>
              <a:t>  </a:t>
            </a:r>
            <a:r>
              <a:rPr lang="ar-YE" sz="2400" dirty="0" smtClean="0">
                <a:solidFill>
                  <a:schemeClr val="bg1"/>
                </a:solidFill>
                <a:cs typeface="Alarabiya Font" pitchFamily="2" charset="-78"/>
              </a:rPr>
              <a:t>روسم </a:t>
            </a:r>
            <a:r>
              <a:rPr lang="ar-YE" sz="2400" dirty="0">
                <a:solidFill>
                  <a:schemeClr val="bg1"/>
                </a:solidFill>
                <a:cs typeface="Alarabiya Font" pitchFamily="2" charset="-78"/>
              </a:rPr>
              <a:t> في أواخر الثمانينات من القرن المنصرم، وكان أول إعلان عنها في عام 1991.</a:t>
            </a:r>
            <a:r>
              <a:rPr lang="ar-YE" sz="2400" dirty="0">
                <a:solidFill>
                  <a:schemeClr val="bg1"/>
                </a:solidFill>
              </a:rPr>
              <a:t> </a:t>
            </a:r>
          </a:p>
        </p:txBody>
      </p:sp>
      <p:sp>
        <p:nvSpPr>
          <p:cNvPr id="5" name="مستطيل 4"/>
          <p:cNvSpPr/>
          <p:nvPr/>
        </p:nvSpPr>
        <p:spPr>
          <a:xfrm>
            <a:off x="6498828" y="1620391"/>
            <a:ext cx="3384376" cy="646331"/>
          </a:xfrm>
          <a:prstGeom prst="rect">
            <a:avLst/>
          </a:prstGeom>
        </p:spPr>
        <p:txBody>
          <a:bodyPr wrap="square">
            <a:spAutoFit/>
          </a:bodyPr>
          <a:lstStyle/>
          <a:p>
            <a:pPr algn="ctr" defTabSz="914400"/>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1-مقدمة  </a:t>
            </a:r>
            <a:r>
              <a:rPr lang="ar-YE" sz="3600" b="1" kern="0" cap="all" dirty="0" err="1" smtClean="0">
                <a:ln w="0"/>
                <a:solidFill>
                  <a:schemeClr val="bg1"/>
                </a:solidFill>
                <a:effectLst>
                  <a:reflection blurRad="12700" stA="50000" endPos="50000" dist="5000" dir="5400000" sy="-100000" rotWithShape="0"/>
                </a:effectLst>
                <a:latin typeface="Andalus" pitchFamily="2" charset="-78"/>
                <a:cs typeface="Alarabiya Font" pitchFamily="2" charset="-78"/>
              </a:rPr>
              <a:t>البايثون</a:t>
            </a: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 :</a:t>
            </a:r>
          </a:p>
        </p:txBody>
      </p:sp>
      <p:sp>
        <p:nvSpPr>
          <p:cNvPr id="4" name="مستطيل 3"/>
          <p:cNvSpPr/>
          <p:nvPr/>
        </p:nvSpPr>
        <p:spPr>
          <a:xfrm>
            <a:off x="90116" y="324247"/>
            <a:ext cx="10603284" cy="7128792"/>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204165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ستطيل 6"/>
          <p:cNvSpPr/>
          <p:nvPr/>
        </p:nvSpPr>
        <p:spPr>
          <a:xfrm>
            <a:off x="475952" y="2412479"/>
            <a:ext cx="9361040" cy="4401205"/>
          </a:xfrm>
          <a:prstGeom prst="rect">
            <a:avLst/>
          </a:prstGeom>
        </p:spPr>
        <p:txBody>
          <a:bodyPr wrap="square">
            <a:spAutoFit/>
          </a:bodyPr>
          <a:lstStyle/>
          <a:p>
            <a:r>
              <a:rPr lang="ar-YE" sz="2800" dirty="0" smtClean="0">
                <a:solidFill>
                  <a:srgbClr val="FFCC00"/>
                </a:solidFill>
                <a:cs typeface="Alarabiya Font" pitchFamily="2" charset="-78"/>
              </a:rPr>
              <a:t>جملة الارجاع </a:t>
            </a:r>
            <a:r>
              <a:rPr lang="ar-YE" sz="2800" dirty="0">
                <a:solidFill>
                  <a:srgbClr val="FFCC00"/>
                </a:solidFill>
                <a:cs typeface="Alarabiya Font" pitchFamily="2" charset="-78"/>
              </a:rPr>
              <a:t>:</a:t>
            </a:r>
          </a:p>
          <a:p>
            <a:r>
              <a:rPr lang="ar-YE" sz="2400" dirty="0">
                <a:solidFill>
                  <a:schemeClr val="bg1"/>
                </a:solidFill>
                <a:cs typeface="Alarabiya Font" pitchFamily="2" charset="-78"/>
              </a:rPr>
              <a:t>ترجع قيمة وليس طباعتها </a:t>
            </a:r>
            <a:r>
              <a:rPr lang="ar-YE" sz="2400" dirty="0" smtClean="0">
                <a:solidFill>
                  <a:schemeClr val="bg1"/>
                </a:solidFill>
                <a:cs typeface="Alarabiya Font" pitchFamily="2" charset="-78"/>
              </a:rPr>
              <a:t> </a:t>
            </a:r>
          </a:p>
          <a:p>
            <a:endParaRPr lang="ar-YE" sz="2400" dirty="0" smtClean="0">
              <a:solidFill>
                <a:schemeClr val="bg1"/>
              </a:solidFill>
              <a:cs typeface="Alarabiya Font" pitchFamily="2" charset="-78"/>
            </a:endParaRPr>
          </a:p>
          <a:p>
            <a:r>
              <a:rPr lang="ar-YE" sz="2800" dirty="0" smtClean="0">
                <a:solidFill>
                  <a:srgbClr val="FFCC00"/>
                </a:solidFill>
                <a:cs typeface="Alarabiya Font" pitchFamily="2" charset="-78"/>
              </a:rPr>
              <a:t>جملة الطباعة :</a:t>
            </a:r>
            <a:endParaRPr lang="ar-YE" sz="2800" dirty="0">
              <a:solidFill>
                <a:srgbClr val="FFCC00"/>
              </a:solidFill>
              <a:cs typeface="Alarabiya Font" pitchFamily="2" charset="-78"/>
            </a:endParaRPr>
          </a:p>
          <a:p>
            <a:r>
              <a:rPr lang="ar-YE" sz="2400" dirty="0" smtClean="0">
                <a:solidFill>
                  <a:schemeClr val="bg1"/>
                </a:solidFill>
                <a:cs typeface="Alarabiya Font" pitchFamily="2" charset="-78"/>
              </a:rPr>
              <a:t>تطبع </a:t>
            </a:r>
            <a:r>
              <a:rPr lang="ar-YE" sz="2400" dirty="0" err="1" smtClean="0">
                <a:solidFill>
                  <a:schemeClr val="bg1"/>
                </a:solidFill>
                <a:cs typeface="Alarabiya Font" pitchFamily="2" charset="-78"/>
              </a:rPr>
              <a:t>قيمةا</a:t>
            </a:r>
            <a:endParaRPr lang="ar-YE" sz="2400" dirty="0" smtClean="0">
              <a:solidFill>
                <a:schemeClr val="bg1"/>
              </a:solidFill>
              <a:cs typeface="Alarabiya Font" pitchFamily="2" charset="-78"/>
            </a:endParaRPr>
          </a:p>
          <a:p>
            <a:endParaRPr lang="ar-YE" sz="2400" dirty="0" smtClean="0">
              <a:solidFill>
                <a:schemeClr val="bg1"/>
              </a:solidFill>
              <a:cs typeface="Alarabiya Font" pitchFamily="2" charset="-78"/>
            </a:endParaRPr>
          </a:p>
          <a:p>
            <a:r>
              <a:rPr lang="ar-YE" sz="2800" dirty="0" smtClean="0">
                <a:solidFill>
                  <a:srgbClr val="FFCC00"/>
                </a:solidFill>
                <a:cs typeface="Alarabiya Font" pitchFamily="2" charset="-78"/>
              </a:rPr>
              <a:t>جملة </a:t>
            </a:r>
            <a:r>
              <a:rPr lang="ar-YE" sz="2800" dirty="0">
                <a:solidFill>
                  <a:srgbClr val="FFCC00"/>
                </a:solidFill>
                <a:cs typeface="Alarabiya Font" pitchFamily="2" charset="-78"/>
              </a:rPr>
              <a:t>الإرجاع قبل </a:t>
            </a:r>
            <a:r>
              <a:rPr lang="ar-YE" sz="2800" dirty="0" smtClean="0">
                <a:solidFill>
                  <a:srgbClr val="FFCC00"/>
                </a:solidFill>
                <a:cs typeface="Alarabiya Font" pitchFamily="2" charset="-78"/>
              </a:rPr>
              <a:t>جملة الطباعة</a:t>
            </a:r>
            <a:endParaRPr lang="ar-YE" sz="2800" dirty="0">
              <a:solidFill>
                <a:srgbClr val="FFCC00"/>
              </a:solidFill>
              <a:cs typeface="Alarabiya Font" pitchFamily="2" charset="-78"/>
            </a:endParaRPr>
          </a:p>
          <a:p>
            <a:r>
              <a:rPr lang="ar-YE" sz="2400" dirty="0" smtClean="0">
                <a:solidFill>
                  <a:schemeClr val="bg1"/>
                </a:solidFill>
                <a:cs typeface="Alarabiya Font" pitchFamily="2" charset="-78"/>
              </a:rPr>
              <a:t>اذا  اتت جملة الإرجاع قبل </a:t>
            </a:r>
            <a:r>
              <a:rPr lang="ar-YE" sz="2400" dirty="0" err="1" smtClean="0">
                <a:solidFill>
                  <a:schemeClr val="bg1"/>
                </a:solidFill>
                <a:cs typeface="Alarabiya Font" pitchFamily="2" charset="-78"/>
              </a:rPr>
              <a:t>جملةالطباعة</a:t>
            </a:r>
            <a:r>
              <a:rPr lang="ar-YE" sz="2400" dirty="0" smtClean="0">
                <a:solidFill>
                  <a:schemeClr val="bg1"/>
                </a:solidFill>
                <a:cs typeface="Alarabiya Font" pitchFamily="2" charset="-78"/>
              </a:rPr>
              <a:t>  يتم تجاهل جملة الطباعة .</a:t>
            </a:r>
          </a:p>
          <a:p>
            <a:endParaRPr lang="ar-YE" sz="2400" dirty="0" smtClean="0">
              <a:solidFill>
                <a:schemeClr val="bg1"/>
              </a:solidFill>
              <a:cs typeface="Alarabiya Font" pitchFamily="2" charset="-78"/>
            </a:endParaRPr>
          </a:p>
          <a:p>
            <a:r>
              <a:rPr lang="ar-YE" sz="2800" dirty="0" smtClean="0">
                <a:solidFill>
                  <a:srgbClr val="FFCC00"/>
                </a:solidFill>
                <a:cs typeface="Alarabiya Font" pitchFamily="2" charset="-78"/>
              </a:rPr>
              <a:t>جملة الطباعة </a:t>
            </a:r>
            <a:r>
              <a:rPr lang="ar-YE" sz="2800" dirty="0">
                <a:solidFill>
                  <a:srgbClr val="FFCC00"/>
                </a:solidFill>
                <a:cs typeface="Alarabiya Font" pitchFamily="2" charset="-78"/>
              </a:rPr>
              <a:t>قبل جملة الإرجاع </a:t>
            </a:r>
          </a:p>
          <a:p>
            <a:r>
              <a:rPr lang="ar-YE" sz="2400" dirty="0" smtClean="0">
                <a:solidFill>
                  <a:schemeClr val="bg1"/>
                </a:solidFill>
                <a:cs typeface="Alarabiya Font" pitchFamily="2" charset="-78"/>
              </a:rPr>
              <a:t>يتم </a:t>
            </a:r>
            <a:r>
              <a:rPr lang="ar-YE" sz="2400" dirty="0" err="1" smtClean="0">
                <a:solidFill>
                  <a:schemeClr val="bg1"/>
                </a:solidFill>
                <a:cs typeface="Alarabiya Font" pitchFamily="2" charset="-78"/>
              </a:rPr>
              <a:t>الطباعةوالإرجاع</a:t>
            </a:r>
            <a:r>
              <a:rPr lang="ar-YE" sz="2400" dirty="0" smtClean="0">
                <a:solidFill>
                  <a:schemeClr val="bg1"/>
                </a:solidFill>
                <a:cs typeface="Alarabiya Font" pitchFamily="2" charset="-78"/>
              </a:rPr>
              <a:t> </a:t>
            </a:r>
            <a:endParaRPr lang="en-US" sz="2400" dirty="0">
              <a:solidFill>
                <a:schemeClr val="bg1"/>
              </a:solidFill>
              <a:cs typeface="Alarabiya Font" pitchFamily="2" charset="-78"/>
            </a:endParaRPr>
          </a:p>
        </p:txBody>
      </p:sp>
      <p:sp>
        <p:nvSpPr>
          <p:cNvPr id="8" name="مستطيل 7"/>
          <p:cNvSpPr/>
          <p:nvPr/>
        </p:nvSpPr>
        <p:spPr>
          <a:xfrm>
            <a:off x="5720408" y="1548383"/>
            <a:ext cx="4738860"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جمل  الإرجاع والطباعة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9" name="مستطيل 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264256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720408" y="1548383"/>
            <a:ext cx="4738860"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المدخلات  والمخرجات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6" name="مستطيل 5"/>
          <p:cNvSpPr/>
          <p:nvPr/>
        </p:nvSpPr>
        <p:spPr>
          <a:xfrm>
            <a:off x="475952" y="2412479"/>
            <a:ext cx="9361040" cy="2431435"/>
          </a:xfrm>
          <a:prstGeom prst="rect">
            <a:avLst/>
          </a:prstGeom>
        </p:spPr>
        <p:txBody>
          <a:bodyPr wrap="square">
            <a:spAutoFit/>
          </a:bodyPr>
          <a:lstStyle/>
          <a:p>
            <a:r>
              <a:rPr lang="ar-YE" sz="2800" dirty="0" smtClean="0">
                <a:solidFill>
                  <a:srgbClr val="FFCC00"/>
                </a:solidFill>
                <a:cs typeface="Alarabiya Font" pitchFamily="2" charset="-78"/>
              </a:rPr>
              <a:t>المدخلات :</a:t>
            </a:r>
            <a:endParaRPr lang="ar-YE" sz="2800" dirty="0">
              <a:solidFill>
                <a:srgbClr val="FFCC00"/>
              </a:solidFill>
              <a:cs typeface="Alarabiya Font" pitchFamily="2" charset="-78"/>
            </a:endParaRPr>
          </a:p>
          <a:p>
            <a:r>
              <a:rPr lang="ar-YE" sz="2400" dirty="0" smtClean="0">
                <a:solidFill>
                  <a:schemeClr val="bg1"/>
                </a:solidFill>
                <a:cs typeface="Alarabiya Font" pitchFamily="2" charset="-78"/>
              </a:rPr>
              <a:t>هي القيم التي  نرسلها  عبر استدعاء الدالة .</a:t>
            </a:r>
          </a:p>
          <a:p>
            <a:r>
              <a:rPr lang="ar-YE" sz="2400" dirty="0" smtClean="0">
                <a:solidFill>
                  <a:schemeClr val="bg1"/>
                </a:solidFill>
                <a:cs typeface="Alarabiya Font" pitchFamily="2" charset="-78"/>
              </a:rPr>
              <a:t>المتغير داخل الدالة الذي يستقبل القيم يعتبر مدخل . </a:t>
            </a:r>
          </a:p>
          <a:p>
            <a:endParaRPr lang="ar-YE" sz="2400" dirty="0" smtClean="0">
              <a:solidFill>
                <a:schemeClr val="bg1"/>
              </a:solidFill>
              <a:cs typeface="Alarabiya Font" pitchFamily="2" charset="-78"/>
            </a:endParaRPr>
          </a:p>
          <a:p>
            <a:r>
              <a:rPr lang="ar-YE" sz="2800" dirty="0" smtClean="0">
                <a:solidFill>
                  <a:srgbClr val="FFCC00"/>
                </a:solidFill>
                <a:cs typeface="Alarabiya Font" pitchFamily="2" charset="-78"/>
              </a:rPr>
              <a:t>المخرجات :</a:t>
            </a:r>
            <a:endParaRPr lang="ar-YE" sz="2800" dirty="0">
              <a:solidFill>
                <a:srgbClr val="FFCC00"/>
              </a:solidFill>
              <a:cs typeface="Alarabiya Font" pitchFamily="2" charset="-78"/>
            </a:endParaRPr>
          </a:p>
          <a:p>
            <a:r>
              <a:rPr lang="ar-YE" sz="2400" dirty="0" smtClean="0">
                <a:solidFill>
                  <a:schemeClr val="bg1"/>
                </a:solidFill>
                <a:cs typeface="Alarabiya Font" pitchFamily="2" charset="-78"/>
              </a:rPr>
              <a:t>هي نتائج القيم المدخلة  وتتمثل في جمل الطباعة والإرجاع فقط. </a:t>
            </a:r>
          </a:p>
        </p:txBody>
      </p:sp>
    </p:spTree>
    <p:extLst>
      <p:ext uri="{BB962C8B-B14F-4D97-AF65-F5344CB8AC3E}">
        <p14:creationId xmlns:p14="http://schemas.microsoft.com/office/powerpoint/2010/main" val="1976919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6224464" y="1548383"/>
            <a:ext cx="4738860" cy="646331"/>
          </a:xfrm>
          <a:prstGeom prst="rect">
            <a:avLst/>
          </a:prstGeom>
        </p:spPr>
        <p:txBody>
          <a:bodyPr wrap="square">
            <a:spAutoFit/>
          </a:bodyPr>
          <a:lstStyle/>
          <a:p>
            <a:pPr algn="ctr"/>
            <a:r>
              <a:rPr lang="ar-YE" sz="3600" b="1" kern="0" cap="all" dirty="0" smtClean="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rPr>
              <a:t>جمل التحكم   :</a:t>
            </a:r>
            <a:endParaRPr lang="en-US" sz="3600" b="1" kern="0" cap="all" dirty="0">
              <a:ln w="0"/>
              <a:solidFill>
                <a:schemeClr val="bg1"/>
              </a:solidFill>
              <a:effectLst>
                <a:outerShdw blurRad="38100" dist="38100" dir="2700000" algn="tl">
                  <a:srgbClr val="000000">
                    <a:alpha val="43137"/>
                  </a:srgbClr>
                </a:outerShdw>
                <a:reflection blurRad="12700" stA="50000" endPos="50000" dist="5000" dir="5400000" sy="-100000" rotWithShape="0"/>
              </a:effectLst>
              <a:latin typeface="Andalus" pitchFamily="2" charset="-78"/>
              <a:cs typeface="Alarabiya Font" pitchFamily="2" charset="-78"/>
            </a:endParaRPr>
          </a:p>
        </p:txBody>
      </p:sp>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pic>
        <p:nvPicPr>
          <p:cNvPr id="1027" name="Picture 3" descr="C:\Users\SCC\Desktop\ملفات بايثون المحاضرة\خورزمية الشرط.JPG"/>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970437" y="2268463"/>
            <a:ext cx="4432596" cy="476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998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66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مستطيل 11"/>
          <p:cNvSpPr/>
          <p:nvPr/>
        </p:nvSpPr>
        <p:spPr>
          <a:xfrm>
            <a:off x="810196" y="2066769"/>
            <a:ext cx="9145016" cy="215444"/>
          </a:xfrm>
          <a:prstGeom prst="rect">
            <a:avLst/>
          </a:prstGeom>
        </p:spPr>
        <p:txBody>
          <a:bodyPr wrap="square">
            <a:spAutoFit/>
          </a:bodyPr>
          <a:lstStyle/>
          <a:p>
            <a:endParaRPr lang="ar-YE" sz="800" dirty="0"/>
          </a:p>
        </p:txBody>
      </p:sp>
      <p:sp>
        <p:nvSpPr>
          <p:cNvPr id="16" name="مستطيل 15"/>
          <p:cNvSpPr/>
          <p:nvPr/>
        </p:nvSpPr>
        <p:spPr>
          <a:xfrm>
            <a:off x="3834532" y="1635882"/>
            <a:ext cx="6120680" cy="646331"/>
          </a:xfrm>
          <a:prstGeom prst="rect">
            <a:avLst/>
          </a:prstGeom>
        </p:spPr>
        <p:txBody>
          <a:bodyPr wrap="square">
            <a:spAutoFit/>
          </a:bodyPr>
          <a:lstStyle/>
          <a:p>
            <a:pPr algn="ctr" defTabSz="914400"/>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لغات المستوى العالي والمستوى الأدنى :</a:t>
            </a:r>
          </a:p>
        </p:txBody>
      </p:sp>
      <p:graphicFrame>
        <p:nvGraphicFramePr>
          <p:cNvPr id="17" name="عنصر نائب للمحتوى 3"/>
          <p:cNvGraphicFramePr>
            <a:graphicFrameLocks noGrp="1"/>
          </p:cNvGraphicFramePr>
          <p:nvPr>
            <p:ph idx="1"/>
            <p:extLst>
              <p:ext uri="{D42A27DB-BD31-4B8C-83A1-F6EECF244321}">
                <p14:modId xmlns:p14="http://schemas.microsoft.com/office/powerpoint/2010/main" val="1649482248"/>
              </p:ext>
            </p:extLst>
          </p:nvPr>
        </p:nvGraphicFramePr>
        <p:xfrm>
          <a:off x="594548" y="2484487"/>
          <a:ext cx="9504680" cy="4683180"/>
        </p:xfrm>
        <a:graphic>
          <a:graphicData uri="http://schemas.openxmlformats.org/drawingml/2006/table">
            <a:tbl>
              <a:tblPr rtl="1" firstRow="1" bandRow="1">
                <a:tableStyleId>{BC89EF96-8CEA-46FF-86C4-4CE0E7609802}</a:tableStyleId>
              </a:tblPr>
              <a:tblGrid>
                <a:gridCol w="2869103"/>
                <a:gridCol w="3122415"/>
                <a:gridCol w="3513162"/>
              </a:tblGrid>
              <a:tr h="484882">
                <a:tc>
                  <a:txBody>
                    <a:bodyPr/>
                    <a:lstStyle/>
                    <a:p>
                      <a:pPr lvl="0" algn="ctr" rtl="1"/>
                      <a:r>
                        <a:rPr lang="ar-YE" sz="2400" b="0" baseline="0" dirty="0" smtClean="0">
                          <a:solidFill>
                            <a:srgbClr val="FFC000"/>
                          </a:solidFill>
                          <a:cs typeface="Alarabiya Font" pitchFamily="2" charset="-78"/>
                        </a:rPr>
                        <a:t> من الاحداث الاتية</a:t>
                      </a:r>
                      <a:endParaRPr lang="ar-YE" sz="2400" b="0" dirty="0">
                        <a:solidFill>
                          <a:srgbClr val="FFC000"/>
                        </a:solidFill>
                        <a:cs typeface="Alarabiya Font" pitchFamily="2" charset="-78"/>
                      </a:endParaRPr>
                    </a:p>
                  </a:txBody>
                  <a:tcPr marL="106912" marR="106912" marT="50409" marB="50409"/>
                </a:tc>
                <a:tc>
                  <a:txBody>
                    <a:bodyPr/>
                    <a:lstStyle/>
                    <a:p>
                      <a:pPr lvl="0" algn="ctr" rtl="1"/>
                      <a:r>
                        <a:rPr lang="ar-YE" sz="2400" b="0" baseline="0" dirty="0" smtClean="0">
                          <a:solidFill>
                            <a:srgbClr val="FFC000"/>
                          </a:solidFill>
                          <a:cs typeface="Alarabiya Font" pitchFamily="2" charset="-78"/>
                        </a:rPr>
                        <a:t>  اللغات منخفضة المستوى</a:t>
                      </a:r>
                      <a:endParaRPr lang="ar-YE" sz="2400" b="0" dirty="0">
                        <a:solidFill>
                          <a:srgbClr val="FFC000"/>
                        </a:solidFill>
                        <a:cs typeface="Alarabiya Font" pitchFamily="2" charset="-78"/>
                      </a:endParaRPr>
                    </a:p>
                  </a:txBody>
                  <a:tcPr marL="106912" marR="106912" marT="50409" marB="50409"/>
                </a:tc>
                <a:tc>
                  <a:txBody>
                    <a:bodyPr/>
                    <a:lstStyle/>
                    <a:p>
                      <a:pPr lvl="0" algn="ctr" rtl="1"/>
                      <a:r>
                        <a:rPr lang="ar-YE" sz="2400" b="0" dirty="0" smtClean="0">
                          <a:solidFill>
                            <a:srgbClr val="FFC000"/>
                          </a:solidFill>
                          <a:cs typeface="Alarabiya Font" pitchFamily="2" charset="-78"/>
                        </a:rPr>
                        <a:t> اللغات  عالية   المستوى</a:t>
                      </a:r>
                      <a:endParaRPr lang="ar-YE" sz="2400" b="0" dirty="0">
                        <a:solidFill>
                          <a:srgbClr val="FFC000"/>
                        </a:solidFill>
                        <a:cs typeface="Alarabiya Font" pitchFamily="2" charset="-78"/>
                      </a:endParaRPr>
                    </a:p>
                  </a:txBody>
                  <a:tcPr marL="106912" marR="106912" marT="50409" marB="50409"/>
                </a:tc>
              </a:tr>
              <a:tr h="484882">
                <a:tc>
                  <a:txBody>
                    <a:bodyPr/>
                    <a:lstStyle/>
                    <a:p>
                      <a:pPr lvl="0" algn="ctr" rtl="1"/>
                      <a:r>
                        <a:rPr lang="ar-YE" sz="2400" b="0" dirty="0" smtClean="0">
                          <a:solidFill>
                            <a:schemeClr val="bg1"/>
                          </a:solidFill>
                          <a:cs typeface="Alarabiya Font" pitchFamily="2" charset="-78"/>
                        </a:rPr>
                        <a:t>قابلية</a:t>
                      </a:r>
                      <a:r>
                        <a:rPr lang="ar-YE" sz="2400" b="0" baseline="0" dirty="0" smtClean="0">
                          <a:solidFill>
                            <a:schemeClr val="bg1"/>
                          </a:solidFill>
                          <a:cs typeface="Alarabiya Font" pitchFamily="2" charset="-78"/>
                        </a:rPr>
                        <a:t> القراءة</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صيغة قابلة للقراءة آليًا للبرنامج</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صيغة قابلة للقرة من قبل </a:t>
                      </a:r>
                      <a:r>
                        <a:rPr lang="ar-YE" sz="2400" b="0" dirty="0" err="1" smtClean="0">
                          <a:solidFill>
                            <a:schemeClr val="bg1"/>
                          </a:solidFill>
                          <a:cs typeface="Alarabiya Font" pitchFamily="2" charset="-78"/>
                        </a:rPr>
                        <a:t>اليشر</a:t>
                      </a:r>
                      <a:endParaRPr lang="ar-YE" sz="2400" b="0" dirty="0">
                        <a:solidFill>
                          <a:schemeClr val="bg1"/>
                        </a:solidFill>
                        <a:cs typeface="Alarabiya Font" pitchFamily="2" charset="-78"/>
                      </a:endParaRPr>
                    </a:p>
                  </a:txBody>
                  <a:tcPr marL="106912" marR="106912" marT="50409" marB="50409"/>
                </a:tc>
              </a:tr>
              <a:tr h="1167768">
                <a:tc>
                  <a:txBody>
                    <a:bodyPr/>
                    <a:lstStyle/>
                    <a:p>
                      <a:pPr lvl="0" algn="ctr" rtl="1"/>
                      <a:endParaRPr lang="ar-YE" sz="2400" b="0" dirty="0" smtClean="0">
                        <a:solidFill>
                          <a:schemeClr val="bg1"/>
                        </a:solidFill>
                        <a:cs typeface="Alarabiya Font" pitchFamily="2" charset="-78"/>
                      </a:endParaRPr>
                    </a:p>
                    <a:p>
                      <a:pPr lvl="0" algn="ctr" rtl="1"/>
                      <a:r>
                        <a:rPr lang="ar-YE" sz="2400" b="0" dirty="0" smtClean="0">
                          <a:solidFill>
                            <a:schemeClr val="bg1"/>
                          </a:solidFill>
                          <a:cs typeface="Alarabiya Font" pitchFamily="2" charset="-78"/>
                        </a:rPr>
                        <a:t> الكتابة</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kern="1200" dirty="0" smtClean="0">
                          <a:solidFill>
                            <a:schemeClr val="bg1"/>
                          </a:solidFill>
                          <a:effectLst/>
                          <a:cs typeface="Alarabiya Font" pitchFamily="2" charset="-78"/>
                        </a:rPr>
                        <a:t>من الصعب كتابة </a:t>
                      </a:r>
                      <a:r>
                        <a:rPr lang="ar-YE" sz="2400" b="0" kern="1200" dirty="0" err="1" smtClean="0">
                          <a:solidFill>
                            <a:schemeClr val="bg1"/>
                          </a:solidFill>
                          <a:effectLst/>
                          <a:cs typeface="Alarabiya Font" pitchFamily="2" charset="-78"/>
                        </a:rPr>
                        <a:t>اكواد</a:t>
                      </a:r>
                      <a:r>
                        <a:rPr lang="ar-YE" sz="2400" b="0" kern="1200" dirty="0" smtClean="0">
                          <a:solidFill>
                            <a:schemeClr val="bg1"/>
                          </a:solidFill>
                          <a:effectLst/>
                          <a:cs typeface="Alarabiya Font" pitchFamily="2" charset="-78"/>
                        </a:rPr>
                        <a:t> اللغة منخفضة المستوى وتجميعها</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من السهل كتابة اللغات ذات المستوى العالي بالإضافة إلى تجميعها.</a:t>
                      </a:r>
                      <a:endParaRPr lang="ar-YE" sz="2400" b="0" dirty="0">
                        <a:solidFill>
                          <a:schemeClr val="bg1"/>
                        </a:solidFill>
                        <a:cs typeface="Alarabiya Font" pitchFamily="2" charset="-78"/>
                      </a:endParaRPr>
                    </a:p>
                  </a:txBody>
                  <a:tcPr marL="106912" marR="106912" marT="50409" marB="50409"/>
                </a:tc>
              </a:tr>
              <a:tr h="868947">
                <a:tc>
                  <a:txBody>
                    <a:bodyPr/>
                    <a:lstStyle/>
                    <a:p>
                      <a:pPr lvl="0" algn="ctr" rtl="1"/>
                      <a:endParaRPr lang="ar-YE" sz="2400" b="0" dirty="0" smtClean="0">
                        <a:solidFill>
                          <a:schemeClr val="bg1"/>
                        </a:solidFill>
                        <a:cs typeface="Alarabiya Font" pitchFamily="2" charset="-78"/>
                      </a:endParaRPr>
                    </a:p>
                    <a:p>
                      <a:pPr lvl="0" algn="ctr" rtl="1"/>
                      <a:r>
                        <a:rPr lang="ar-YE" sz="2400" b="0" dirty="0" smtClean="0">
                          <a:solidFill>
                            <a:schemeClr val="bg1"/>
                          </a:solidFill>
                          <a:cs typeface="Alarabiya Font" pitchFamily="2" charset="-78"/>
                        </a:rPr>
                        <a:t>المساحة في الذاكرة</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kern="1200" dirty="0" smtClean="0">
                          <a:solidFill>
                            <a:schemeClr val="bg1"/>
                          </a:solidFill>
                          <a:effectLst/>
                          <a:cs typeface="Alarabiya Font" pitchFamily="2" charset="-78"/>
                        </a:rPr>
                        <a:t>اللغة منخفضة المستوى مضغوطة وتتطلب مساحة أقل للذاكرة</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يتطلب مساحة كبيرة للذاكرة.</a:t>
                      </a:r>
                      <a:endParaRPr lang="ar-YE" sz="2400" b="0" dirty="0">
                        <a:solidFill>
                          <a:schemeClr val="bg1"/>
                        </a:solidFill>
                        <a:cs typeface="Alarabiya Font" pitchFamily="2" charset="-78"/>
                      </a:endParaRPr>
                    </a:p>
                  </a:txBody>
                  <a:tcPr marL="106912" marR="106912" marT="50409" marB="50409"/>
                </a:tc>
              </a:tr>
              <a:tr h="812118">
                <a:tc>
                  <a:txBody>
                    <a:bodyPr/>
                    <a:lstStyle/>
                    <a:p>
                      <a:pPr lvl="0" algn="ctr" rtl="1"/>
                      <a:r>
                        <a:rPr lang="ar-YE" sz="2400" b="0" dirty="0" smtClean="0">
                          <a:solidFill>
                            <a:schemeClr val="bg1"/>
                          </a:solidFill>
                          <a:cs typeface="Alarabiya Font" pitchFamily="2" charset="-78"/>
                        </a:rPr>
                        <a:t>اكتشاف الأخطاء</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صعوبة في تصحيح الأخطاء</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سهولة </a:t>
                      </a:r>
                      <a:r>
                        <a:rPr lang="ar-YE" sz="2400" b="0" baseline="0" dirty="0" smtClean="0">
                          <a:solidFill>
                            <a:schemeClr val="bg1"/>
                          </a:solidFill>
                          <a:cs typeface="Alarabiya Font" pitchFamily="2" charset="-78"/>
                        </a:rPr>
                        <a:t> اكتشاف الأخطاء وتصحيحها</a:t>
                      </a:r>
                      <a:endParaRPr lang="ar-YE" sz="2400" b="0" dirty="0">
                        <a:solidFill>
                          <a:schemeClr val="bg1"/>
                        </a:solidFill>
                        <a:cs typeface="Alarabiya Font" pitchFamily="2" charset="-78"/>
                      </a:endParaRPr>
                    </a:p>
                  </a:txBody>
                  <a:tcPr marL="106912" marR="106912" marT="50409" marB="50409"/>
                </a:tc>
              </a:tr>
              <a:tr h="484882">
                <a:tc>
                  <a:txBody>
                    <a:bodyPr/>
                    <a:lstStyle/>
                    <a:p>
                      <a:pPr lvl="0" algn="ctr" rtl="1"/>
                      <a:r>
                        <a:rPr lang="ar-YE" sz="2400" b="0" dirty="0" smtClean="0">
                          <a:solidFill>
                            <a:schemeClr val="bg1"/>
                          </a:solidFill>
                          <a:cs typeface="Alarabiya Font" pitchFamily="2" charset="-78"/>
                        </a:rPr>
                        <a:t> الامثلة</a:t>
                      </a:r>
                      <a:endParaRPr lang="ar-YE" sz="2400" b="0" dirty="0">
                        <a:solidFill>
                          <a:schemeClr val="bg1"/>
                        </a:solidFill>
                        <a:cs typeface="Alarabiya Font" pitchFamily="2" charset="-78"/>
                      </a:endParaRPr>
                    </a:p>
                  </a:txBody>
                  <a:tcPr marL="106912" marR="106912" marT="50409" marB="50409"/>
                </a:tc>
                <a:tc>
                  <a:txBody>
                    <a:bodyPr/>
                    <a:lstStyle/>
                    <a:p>
                      <a:pPr lvl="0" algn="ctr" rtl="1"/>
                      <a:r>
                        <a:rPr lang="ar-YE" sz="2400" b="0" dirty="0" smtClean="0">
                          <a:solidFill>
                            <a:schemeClr val="bg1"/>
                          </a:solidFill>
                          <a:cs typeface="Alarabiya Font" pitchFamily="2" charset="-78"/>
                        </a:rPr>
                        <a:t> لغات الالة</a:t>
                      </a:r>
                      <a:endParaRPr lang="ar-YE" sz="2400" b="0" dirty="0">
                        <a:solidFill>
                          <a:schemeClr val="bg1"/>
                        </a:solidFill>
                        <a:cs typeface="Alarabiya Font" pitchFamily="2" charset="-78"/>
                      </a:endParaRPr>
                    </a:p>
                  </a:txBody>
                  <a:tcPr marL="106912" marR="106912" marT="50409" marB="50409"/>
                </a:tc>
                <a:tc>
                  <a:txBody>
                    <a:bodyPr/>
                    <a:lstStyle/>
                    <a:p>
                      <a:pPr lvl="0" algn="ctr" rtl="1"/>
                      <a:r>
                        <a:rPr lang="en-US" sz="2400" b="0" dirty="0" smtClean="0">
                          <a:solidFill>
                            <a:schemeClr val="bg1"/>
                          </a:solidFill>
                          <a:cs typeface="Alarabiya Font" pitchFamily="2" charset="-78"/>
                        </a:rPr>
                        <a:t>C</a:t>
                      </a:r>
                      <a:r>
                        <a:rPr lang="en-US" sz="2400" b="0" baseline="0" dirty="0" smtClean="0">
                          <a:solidFill>
                            <a:schemeClr val="bg1"/>
                          </a:solidFill>
                          <a:cs typeface="Alarabiya Font" pitchFamily="2" charset="-78"/>
                        </a:rPr>
                        <a:t> ,python,</a:t>
                      </a:r>
                      <a:endParaRPr lang="ar-YE" sz="2400" b="0" dirty="0">
                        <a:solidFill>
                          <a:schemeClr val="bg1"/>
                        </a:solidFill>
                        <a:cs typeface="Alarabiya Font" pitchFamily="2" charset="-78"/>
                      </a:endParaRPr>
                    </a:p>
                  </a:txBody>
                  <a:tcPr marL="106912" marR="106912" marT="50409" marB="50409"/>
                </a:tc>
              </a:tr>
            </a:tbl>
          </a:graphicData>
        </a:graphic>
      </p:graphicFrame>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2136678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7022132" y="1622132"/>
            <a:ext cx="3456384" cy="646331"/>
          </a:xfrm>
          <a:prstGeom prst="rect">
            <a:avLst/>
          </a:prstGeom>
        </p:spPr>
        <p:txBody>
          <a:bodyPr wrap="square">
            <a:spAutoFit/>
          </a:bodyPr>
          <a:lstStyle/>
          <a:p>
            <a:pPr algn="ctr" defTabSz="914400"/>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تنفيذ البرنامج :</a:t>
            </a:r>
          </a:p>
        </p:txBody>
      </p:sp>
      <p:pic>
        <p:nvPicPr>
          <p:cNvPr id="11" name="عنصر نائب للمحتوى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Effect>
                      <a14:saturation sat="310000"/>
                    </a14:imgEffect>
                  </a14:imgLayer>
                </a14:imgProps>
              </a:ext>
              <a:ext uri="{28A0092B-C50C-407E-A947-70E740481C1C}">
                <a14:useLocalDpi xmlns:a14="http://schemas.microsoft.com/office/drawing/2010/main" val="0"/>
              </a:ext>
            </a:extLst>
          </a:blip>
          <a:stretch>
            <a:fillRect/>
          </a:stretch>
        </p:blipFill>
        <p:spPr>
          <a:xfrm>
            <a:off x="594172" y="2196455"/>
            <a:ext cx="9505056" cy="5256584"/>
          </a:xfrm>
          <a:prstGeom prst="rect">
            <a:avLst/>
          </a:prstGeom>
          <a:ln>
            <a:noFill/>
          </a:ln>
          <a:effectLst>
            <a:softEdge rad="112500"/>
          </a:effectLst>
        </p:spPr>
      </p:pic>
      <p:sp>
        <p:nvSpPr>
          <p:cNvPr id="5" name="مستطيل 4"/>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554166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p:cNvSpPr/>
          <p:nvPr/>
        </p:nvSpPr>
        <p:spPr>
          <a:xfrm>
            <a:off x="7362924" y="1632585"/>
            <a:ext cx="3456384" cy="646331"/>
          </a:xfrm>
          <a:prstGeom prst="rect">
            <a:avLst/>
          </a:prstGeom>
        </p:spPr>
        <p:txBody>
          <a:bodyPr wrap="square">
            <a:spAutoFit/>
          </a:bodyPr>
          <a:lstStyle/>
          <a:p>
            <a:pPr algn="ctr" defTabSz="914400"/>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المميزات :</a:t>
            </a:r>
          </a:p>
        </p:txBody>
      </p:sp>
      <p:sp>
        <p:nvSpPr>
          <p:cNvPr id="5" name="عنصر نائب للمحتوى 2"/>
          <p:cNvSpPr>
            <a:spLocks noGrp="1"/>
          </p:cNvSpPr>
          <p:nvPr>
            <p:ph idx="1"/>
          </p:nvPr>
        </p:nvSpPr>
        <p:spPr>
          <a:xfrm>
            <a:off x="378148" y="2278916"/>
            <a:ext cx="9649072" cy="5262979"/>
          </a:xfrm>
        </p:spPr>
        <p:txBody>
          <a:bodyPr wrap="square">
            <a:spAutoFit/>
          </a:bodyPr>
          <a:lstStyle/>
          <a:p>
            <a:pPr marL="0" indent="0">
              <a:buNone/>
            </a:pPr>
            <a:r>
              <a:rPr lang="ar-YE" sz="2400" dirty="0">
                <a:solidFill>
                  <a:srgbClr val="FFCC00"/>
                </a:solidFill>
                <a:cs typeface="Alarabiya Font" pitchFamily="2" charset="-78"/>
              </a:rPr>
              <a:t>العمل على أكثر من منصة </a:t>
            </a:r>
          </a:p>
          <a:p>
            <a:pPr marL="0" indent="0">
              <a:buNone/>
            </a:pPr>
            <a:r>
              <a:rPr lang="ar-YE" sz="2400" dirty="0">
                <a:solidFill>
                  <a:schemeClr val="bg1"/>
                </a:solidFill>
                <a:cs typeface="Alarabiya Font" pitchFamily="2" charset="-78"/>
              </a:rPr>
              <a:t>البرنامج الذي تبنيه بواسطة لغة بايثون يعمل على </a:t>
            </a:r>
            <a:r>
              <a:rPr lang="ar-YE" sz="2400" dirty="0" smtClean="0">
                <a:solidFill>
                  <a:schemeClr val="bg1"/>
                </a:solidFill>
                <a:cs typeface="Alarabiya Font" pitchFamily="2" charset="-78"/>
              </a:rPr>
              <a:t>جميع  أنظمة </a:t>
            </a:r>
            <a:r>
              <a:rPr lang="ar-YE" sz="2400" dirty="0">
                <a:solidFill>
                  <a:schemeClr val="bg1"/>
                </a:solidFill>
                <a:cs typeface="Alarabiya Font" pitchFamily="2" charset="-78"/>
              </a:rPr>
              <a:t>التشغيل </a:t>
            </a:r>
            <a:endParaRPr lang="ar-YE" sz="2400" dirty="0" smtClean="0">
              <a:solidFill>
                <a:schemeClr val="bg1"/>
              </a:solidFill>
              <a:cs typeface="Alarabiya Font" pitchFamily="2" charset="-78"/>
            </a:endParaRPr>
          </a:p>
          <a:p>
            <a:pPr marL="0" indent="0">
              <a:buNone/>
            </a:pPr>
            <a:r>
              <a:rPr lang="ar-YE" sz="2400" dirty="0" err="1" smtClean="0">
                <a:solidFill>
                  <a:srgbClr val="FFCC00"/>
                </a:solidFill>
                <a:cs typeface="Alarabiya Font" pitchFamily="2" charset="-78"/>
              </a:rPr>
              <a:t>كائينة</a:t>
            </a:r>
            <a:r>
              <a:rPr lang="ar-YE" sz="2400" dirty="0" smtClean="0">
                <a:solidFill>
                  <a:srgbClr val="FFCC00"/>
                </a:solidFill>
                <a:cs typeface="Alarabiya Font" pitchFamily="2" charset="-78"/>
              </a:rPr>
              <a:t> </a:t>
            </a:r>
            <a:r>
              <a:rPr lang="ar-YE" sz="2400" dirty="0">
                <a:solidFill>
                  <a:srgbClr val="FFCC00"/>
                </a:solidFill>
                <a:cs typeface="Alarabiya Font" pitchFamily="2" charset="-78"/>
              </a:rPr>
              <a:t>التوجه </a:t>
            </a:r>
          </a:p>
          <a:p>
            <a:pPr marL="0" indent="0">
              <a:buNone/>
            </a:pPr>
            <a:r>
              <a:rPr lang="ar-YE" sz="2400" dirty="0" smtClean="0">
                <a:solidFill>
                  <a:schemeClr val="bg1"/>
                </a:solidFill>
                <a:cs typeface="Alarabiya Font" pitchFamily="2" charset="-78"/>
              </a:rPr>
              <a:t>تدعم </a:t>
            </a:r>
            <a:r>
              <a:rPr lang="ar-YE" sz="2400" dirty="0">
                <a:solidFill>
                  <a:schemeClr val="bg1"/>
                </a:solidFill>
                <a:cs typeface="Alarabiya Font" pitchFamily="2" charset="-78"/>
              </a:rPr>
              <a:t>مفهوم الكلاس, الكائن, التغليف, الوراثة </a:t>
            </a:r>
            <a:endParaRPr lang="ar-YE" sz="2400" dirty="0" smtClean="0">
              <a:solidFill>
                <a:schemeClr val="bg1"/>
              </a:solidFill>
              <a:cs typeface="Alarabiya Font" pitchFamily="2" charset="-78"/>
            </a:endParaRPr>
          </a:p>
          <a:p>
            <a:pPr marL="0" indent="0">
              <a:buNone/>
            </a:pPr>
            <a:r>
              <a:rPr lang="ar-YE" sz="2400" dirty="0" smtClean="0">
                <a:solidFill>
                  <a:srgbClr val="FFCC00"/>
                </a:solidFill>
                <a:cs typeface="Alarabiya Font" pitchFamily="2" charset="-78"/>
              </a:rPr>
              <a:t>تعدد </a:t>
            </a:r>
            <a:r>
              <a:rPr lang="ar-YE" sz="2400" dirty="0">
                <a:solidFill>
                  <a:srgbClr val="FFCC00"/>
                </a:solidFill>
                <a:cs typeface="Alarabiya Font" pitchFamily="2" charset="-78"/>
              </a:rPr>
              <a:t>المهام </a:t>
            </a:r>
          </a:p>
          <a:p>
            <a:pPr marL="0" indent="0">
              <a:buNone/>
            </a:pPr>
            <a:r>
              <a:rPr lang="ar-YE" sz="2400" dirty="0">
                <a:solidFill>
                  <a:schemeClr val="bg1"/>
                </a:solidFill>
                <a:cs typeface="Alarabiya Font" pitchFamily="2" charset="-78"/>
              </a:rPr>
              <a:t>بايثون توفر لك تقنية الـ </a:t>
            </a:r>
            <a:r>
              <a:rPr lang="en-US" sz="2400" dirty="0">
                <a:solidFill>
                  <a:schemeClr val="bg1"/>
                </a:solidFill>
                <a:cs typeface="Alarabiya Font" pitchFamily="2" charset="-78"/>
              </a:rPr>
              <a:t>Multithreading </a:t>
            </a:r>
            <a:r>
              <a:rPr lang="ar-YE" sz="2400" dirty="0">
                <a:solidFill>
                  <a:schemeClr val="bg1"/>
                </a:solidFill>
                <a:cs typeface="Alarabiya Font" pitchFamily="2" charset="-78"/>
              </a:rPr>
              <a:t>و التي تسمح لك بجعل برنامجك قادراً على تنفيذ عدة </a:t>
            </a:r>
            <a:r>
              <a:rPr lang="ar-YE" sz="2400" dirty="0" smtClean="0">
                <a:solidFill>
                  <a:schemeClr val="bg1"/>
                </a:solidFill>
                <a:cs typeface="Alarabiya Font" pitchFamily="2" charset="-78"/>
              </a:rPr>
              <a:t>             أوامر </a:t>
            </a:r>
            <a:r>
              <a:rPr lang="ar-YE" sz="2400" dirty="0">
                <a:solidFill>
                  <a:schemeClr val="bg1"/>
                </a:solidFill>
                <a:cs typeface="Alarabiya Font" pitchFamily="2" charset="-78"/>
              </a:rPr>
              <a:t>مع بعض و بنفس الوقت.</a:t>
            </a:r>
          </a:p>
          <a:p>
            <a:pPr marL="0" indent="0">
              <a:buNone/>
            </a:pPr>
            <a:r>
              <a:rPr lang="ar-YE" sz="2400" dirty="0" smtClean="0">
                <a:solidFill>
                  <a:srgbClr val="FFCC00"/>
                </a:solidFill>
                <a:cs typeface="Alarabiya Font" pitchFamily="2" charset="-78"/>
              </a:rPr>
              <a:t>قواعد </a:t>
            </a:r>
            <a:r>
              <a:rPr lang="ar-YE" sz="2400" dirty="0">
                <a:solidFill>
                  <a:srgbClr val="FFCC00"/>
                </a:solidFill>
                <a:cs typeface="Alarabiya Font" pitchFamily="2" charset="-78"/>
              </a:rPr>
              <a:t>البيانات </a:t>
            </a:r>
          </a:p>
          <a:p>
            <a:pPr marL="0" indent="0">
              <a:buNone/>
            </a:pPr>
            <a:r>
              <a:rPr lang="ar-YE" sz="2400" dirty="0">
                <a:solidFill>
                  <a:schemeClr val="bg1"/>
                </a:solidFill>
                <a:cs typeface="Alarabiya Font" pitchFamily="2" charset="-78"/>
              </a:rPr>
              <a:t>بايثون توفر </a:t>
            </a:r>
            <a:r>
              <a:rPr lang="ar-YE" sz="2400" dirty="0" err="1">
                <a:solidFill>
                  <a:schemeClr val="bg1"/>
                </a:solidFill>
                <a:cs typeface="Alarabiya Font" pitchFamily="2" charset="-78"/>
              </a:rPr>
              <a:t>إنترفيسات</a:t>
            </a:r>
            <a:r>
              <a:rPr lang="ar-YE" sz="2400" dirty="0">
                <a:solidFill>
                  <a:schemeClr val="bg1"/>
                </a:solidFill>
                <a:cs typeface="Alarabiya Font" pitchFamily="2" charset="-78"/>
              </a:rPr>
              <a:t> جاهزة للتعامل مع أهم قواعد البيانات.</a:t>
            </a:r>
          </a:p>
          <a:p>
            <a:pPr marL="0" indent="0">
              <a:buNone/>
            </a:pPr>
            <a:r>
              <a:rPr lang="ar-YE" sz="2400" dirty="0" smtClean="0">
                <a:solidFill>
                  <a:srgbClr val="FFCC00"/>
                </a:solidFill>
                <a:cs typeface="Alarabiya Font" pitchFamily="2" charset="-78"/>
              </a:rPr>
              <a:t>واجهة </a:t>
            </a:r>
            <a:r>
              <a:rPr lang="ar-YE" sz="2400" dirty="0">
                <a:solidFill>
                  <a:srgbClr val="FFCC00"/>
                </a:solidFill>
                <a:cs typeface="Alarabiya Font" pitchFamily="2" charset="-78"/>
              </a:rPr>
              <a:t>المستخدم </a:t>
            </a:r>
          </a:p>
          <a:p>
            <a:pPr marL="0" indent="0">
              <a:buNone/>
            </a:pPr>
            <a:r>
              <a:rPr lang="ar-YE" sz="2400" dirty="0">
                <a:solidFill>
                  <a:schemeClr val="bg1"/>
                </a:solidFill>
                <a:cs typeface="Alarabiya Font" pitchFamily="2" charset="-78"/>
              </a:rPr>
              <a:t>يمكن بناء تطبيقات </a:t>
            </a:r>
            <a:r>
              <a:rPr lang="ar-YE" sz="2400" dirty="0" err="1">
                <a:solidFill>
                  <a:schemeClr val="bg1"/>
                </a:solidFill>
                <a:cs typeface="Alarabiya Font" pitchFamily="2" charset="-78"/>
              </a:rPr>
              <a:t>تطبيقات</a:t>
            </a:r>
            <a:r>
              <a:rPr lang="ar-YE" sz="2400" dirty="0">
                <a:solidFill>
                  <a:schemeClr val="bg1"/>
                </a:solidFill>
                <a:cs typeface="Alarabiya Font" pitchFamily="2" charset="-78"/>
              </a:rPr>
              <a:t> فيها واجهة مستخدم فيها</a:t>
            </a:r>
            <a:r>
              <a:rPr lang="ar-YE" sz="2400" dirty="0" smtClean="0">
                <a:solidFill>
                  <a:schemeClr val="bg1"/>
                </a:solidFill>
                <a:cs typeface="Alarabiya Font" pitchFamily="2" charset="-78"/>
              </a:rPr>
              <a:t>.</a:t>
            </a:r>
            <a:endParaRPr lang="ar-YE" sz="2400" dirty="0">
              <a:solidFill>
                <a:schemeClr val="bg1"/>
              </a:solidFill>
              <a:cs typeface="Alarabiya Font" pitchFamily="2" charset="-78"/>
            </a:endParaRPr>
          </a:p>
          <a:p>
            <a:pPr marL="0" indent="0">
              <a:buNone/>
            </a:pPr>
            <a:endParaRPr lang="en-US" sz="2400" dirty="0">
              <a:solidFill>
                <a:srgbClr val="FFCC00"/>
              </a:solidFill>
              <a:cs typeface="Alarabiya Font" pitchFamily="2" charset="-78"/>
            </a:endParaRPr>
          </a:p>
        </p:txBody>
      </p:sp>
      <p:sp>
        <p:nvSpPr>
          <p:cNvPr id="4" name="مستطيل 3"/>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3977860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a:spLocks noGrp="1"/>
          </p:cNvSpPr>
          <p:nvPr>
            <p:ph idx="1"/>
          </p:nvPr>
        </p:nvSpPr>
        <p:spPr>
          <a:xfrm>
            <a:off x="450156" y="2412479"/>
            <a:ext cx="9532564" cy="1872208"/>
          </a:xfrm>
        </p:spPr>
        <p:txBody>
          <a:bodyPr>
            <a:noAutofit/>
          </a:bodyPr>
          <a:lstStyle/>
          <a:p>
            <a:r>
              <a:rPr lang="en-US" sz="2800" b="1" dirty="0">
                <a:solidFill>
                  <a:srgbClr val="FFCC00"/>
                </a:solidFill>
              </a:rPr>
              <a:t>Case </a:t>
            </a:r>
            <a:r>
              <a:rPr lang="en-US" sz="2800" b="1" dirty="0" smtClean="0">
                <a:solidFill>
                  <a:srgbClr val="FFCC00"/>
                </a:solidFill>
              </a:rPr>
              <a:t>Sensitivity</a:t>
            </a:r>
            <a:endParaRPr lang="ar-YE" sz="2800" b="1" dirty="0" smtClean="0">
              <a:solidFill>
                <a:srgbClr val="FFCC00"/>
              </a:solidFill>
            </a:endParaRPr>
          </a:p>
          <a:p>
            <a:pPr fontAlgn="ctr"/>
            <a:r>
              <a:rPr lang="ar-YE" sz="2400" dirty="0">
                <a:solidFill>
                  <a:schemeClr val="bg1"/>
                </a:solidFill>
                <a:cs typeface="Alarabiya Font" pitchFamily="2" charset="-78"/>
              </a:rPr>
              <a:t>تعني أن لغة البرمجة تميز بين الأحرف الكبيرة و الأحرف الصغيرة.</a:t>
            </a:r>
          </a:p>
          <a:p>
            <a:pPr fontAlgn="ctr"/>
            <a:r>
              <a:rPr lang="ar-YE" sz="2400" dirty="0">
                <a:solidFill>
                  <a:schemeClr val="bg1"/>
                </a:solidFill>
                <a:cs typeface="Alarabiya Font" pitchFamily="2" charset="-78"/>
              </a:rPr>
              <a:t>بايثون تعامل الأسماء التي نستخدمها بتأني سواء للمتغيرات, الدوال, </a:t>
            </a:r>
            <a:r>
              <a:rPr lang="ar-YE" sz="2400" dirty="0" err="1">
                <a:solidFill>
                  <a:schemeClr val="bg1"/>
                </a:solidFill>
                <a:cs typeface="Alarabiya Font" pitchFamily="2" charset="-78"/>
              </a:rPr>
              <a:t>الكلاسات</a:t>
            </a:r>
            <a:r>
              <a:rPr lang="ar-YE" sz="2400" dirty="0">
                <a:solidFill>
                  <a:schemeClr val="bg1"/>
                </a:solidFill>
                <a:cs typeface="Alarabiya Font" pitchFamily="2" charset="-78"/>
              </a:rPr>
              <a:t>, الكائنات إلخ.</a:t>
            </a:r>
            <a:br>
              <a:rPr lang="ar-YE" sz="2400" dirty="0">
                <a:solidFill>
                  <a:schemeClr val="bg1"/>
                </a:solidFill>
                <a:cs typeface="Alarabiya Font" pitchFamily="2" charset="-78"/>
              </a:rPr>
            </a:br>
            <a:r>
              <a:rPr lang="ar-YE" sz="2400" dirty="0">
                <a:solidFill>
                  <a:schemeClr val="bg1"/>
                </a:solidFill>
                <a:cs typeface="Alarabiya Font" pitchFamily="2" charset="-78"/>
              </a:rPr>
              <a:t>مثال: </a:t>
            </a:r>
            <a:r>
              <a:rPr lang="en-US" sz="2400" dirty="0">
                <a:solidFill>
                  <a:schemeClr val="bg1"/>
                </a:solidFill>
                <a:cs typeface="Alarabiya Font" pitchFamily="2" charset="-78"/>
              </a:rPr>
              <a:t>note </a:t>
            </a:r>
            <a:r>
              <a:rPr lang="ar-YE" sz="2400" dirty="0">
                <a:solidFill>
                  <a:schemeClr val="bg1"/>
                </a:solidFill>
                <a:cs typeface="Alarabiya Font" pitchFamily="2" charset="-78"/>
              </a:rPr>
              <a:t>و </a:t>
            </a:r>
            <a:r>
              <a:rPr lang="en-US" sz="2400" dirty="0">
                <a:solidFill>
                  <a:schemeClr val="bg1"/>
                </a:solidFill>
                <a:cs typeface="Alarabiya Font" pitchFamily="2" charset="-78"/>
              </a:rPr>
              <a:t>Note </a:t>
            </a:r>
            <a:r>
              <a:rPr lang="ar-YE" sz="2400" dirty="0">
                <a:solidFill>
                  <a:schemeClr val="bg1"/>
                </a:solidFill>
                <a:cs typeface="Alarabiya Font" pitchFamily="2" charset="-78"/>
              </a:rPr>
              <a:t>ليسوا شيئاً واحداً</a:t>
            </a:r>
            <a:r>
              <a:rPr lang="ar-YE" sz="2400" dirty="0" smtClean="0">
                <a:solidFill>
                  <a:schemeClr val="bg1"/>
                </a:solidFill>
                <a:cs typeface="Alarabiya Font" pitchFamily="2" charset="-78"/>
              </a:rPr>
              <a:t>.</a:t>
            </a:r>
            <a:endParaRPr lang="ar-YE" sz="2400" dirty="0">
              <a:solidFill>
                <a:schemeClr val="bg1"/>
              </a:solidFill>
              <a:cs typeface="Alarabiya Font" pitchFamily="2" charset="-78"/>
            </a:endParaRPr>
          </a:p>
        </p:txBody>
      </p:sp>
      <p:sp>
        <p:nvSpPr>
          <p:cNvPr id="5" name="مستطيل 4"/>
          <p:cNvSpPr/>
          <p:nvPr/>
        </p:nvSpPr>
        <p:spPr>
          <a:xfrm>
            <a:off x="4986660" y="1632585"/>
            <a:ext cx="5256584" cy="646331"/>
          </a:xfrm>
          <a:prstGeom prst="rect">
            <a:avLst/>
          </a:prstGeom>
        </p:spPr>
        <p:txBody>
          <a:bodyPr wrap="square">
            <a:spAutoFit/>
          </a:bodyPr>
          <a:lstStyle/>
          <a:p>
            <a:pPr algn="ct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اسلوب  </a:t>
            </a:r>
            <a:r>
              <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rPr>
              <a:t>كتابة الكود في </a:t>
            </a: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بايثون :</a:t>
            </a:r>
            <a:endPar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endParaRPr>
          </a:p>
        </p:txBody>
      </p:sp>
      <p:sp>
        <p:nvSpPr>
          <p:cNvPr id="6" name="مستطيل 5"/>
          <p:cNvSpPr/>
          <p:nvPr/>
        </p:nvSpPr>
        <p:spPr>
          <a:xfrm>
            <a:off x="634108" y="4416757"/>
            <a:ext cx="3960440" cy="461665"/>
          </a:xfrm>
          <a:prstGeom prst="rect">
            <a:avLst/>
          </a:prstGeom>
        </p:spPr>
        <p:txBody>
          <a:bodyPr wrap="square">
            <a:spAutoFit/>
          </a:bodyPr>
          <a:lstStyle/>
          <a:p>
            <a:pPr fontAlgn="ctr"/>
            <a:r>
              <a:rPr lang="en-US" sz="2400" dirty="0" smtClean="0">
                <a:solidFill>
                  <a:srgbClr val="FFCC00"/>
                </a:solidFill>
                <a:cs typeface="Alarabiya Font" pitchFamily="2" charset="-78"/>
              </a:rPr>
              <a:t>Note</a:t>
            </a:r>
            <a:r>
              <a:rPr lang="en-US" sz="2400" dirty="0">
                <a:solidFill>
                  <a:srgbClr val="FFCC00"/>
                </a:solidFill>
                <a:cs typeface="Alarabiya Font" pitchFamily="2" charset="-78"/>
              </a:rPr>
              <a:t> </a:t>
            </a:r>
            <a:r>
              <a:rPr lang="en-US" sz="2400" dirty="0" smtClean="0">
                <a:solidFill>
                  <a:srgbClr val="FFCC00"/>
                </a:solidFill>
                <a:cs typeface="Alarabiya Font" pitchFamily="2" charset="-78"/>
              </a:rPr>
              <a:t> </a:t>
            </a:r>
            <a:r>
              <a:rPr lang="ar-YE" sz="2400" dirty="0">
                <a:solidFill>
                  <a:srgbClr val="FFCC00"/>
                </a:solidFill>
                <a:cs typeface="Alarabiya Font" pitchFamily="2" charset="-78"/>
              </a:rPr>
              <a:t> </a:t>
            </a:r>
            <a:r>
              <a:rPr lang="en-US" sz="2400" dirty="0" smtClean="0">
                <a:solidFill>
                  <a:srgbClr val="FFCC00"/>
                </a:solidFill>
                <a:cs typeface="Alarabiya Font" pitchFamily="2" charset="-78"/>
              </a:rPr>
              <a:t>Note   </a:t>
            </a:r>
            <a:r>
              <a:rPr lang="en-US" sz="2400" dirty="0">
                <a:solidFill>
                  <a:srgbClr val="FFCC00"/>
                </a:solidFill>
                <a:cs typeface="Alarabiya Font" pitchFamily="2" charset="-78"/>
              </a:rPr>
              <a:t> </a:t>
            </a:r>
            <a:endParaRPr lang="ar-YE" sz="2400" dirty="0">
              <a:solidFill>
                <a:srgbClr val="FFCC00"/>
              </a:solidFill>
              <a:cs typeface="Alarabiya Font" pitchFamily="2" charset="-78"/>
            </a:endParaRPr>
          </a:p>
        </p:txBody>
      </p:sp>
      <p:sp>
        <p:nvSpPr>
          <p:cNvPr id="7" name="مستطيل 6"/>
          <p:cNvSpPr/>
          <p:nvPr/>
        </p:nvSpPr>
        <p:spPr>
          <a:xfrm>
            <a:off x="630288" y="4373034"/>
            <a:ext cx="9418512" cy="847757"/>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8" name="مستطيل 7"/>
          <p:cNvSpPr/>
          <p:nvPr/>
        </p:nvSpPr>
        <p:spPr>
          <a:xfrm>
            <a:off x="594172" y="4716736"/>
            <a:ext cx="3960440" cy="461665"/>
          </a:xfrm>
          <a:prstGeom prst="rect">
            <a:avLst/>
          </a:prstGeom>
        </p:spPr>
        <p:txBody>
          <a:bodyPr wrap="square">
            <a:spAutoFit/>
          </a:bodyPr>
          <a:lstStyle/>
          <a:p>
            <a:pPr fontAlgn="ctr"/>
            <a:r>
              <a:rPr lang="en-US" sz="2400" dirty="0" smtClean="0">
                <a:solidFill>
                  <a:srgbClr val="FFCC00"/>
                </a:solidFill>
                <a:cs typeface="Alarabiya Font" pitchFamily="2" charset="-78"/>
              </a:rPr>
              <a:t>Print     </a:t>
            </a:r>
            <a:r>
              <a:rPr lang="en-US" sz="2400" dirty="0" err="1" smtClean="0">
                <a:solidFill>
                  <a:srgbClr val="FFCC00"/>
                </a:solidFill>
                <a:cs typeface="Alarabiya Font" pitchFamily="2" charset="-78"/>
              </a:rPr>
              <a:t>print</a:t>
            </a:r>
            <a:r>
              <a:rPr lang="en-US" sz="2400" dirty="0" smtClean="0">
                <a:solidFill>
                  <a:srgbClr val="FFCC00"/>
                </a:solidFill>
                <a:cs typeface="Alarabiya Font" pitchFamily="2" charset="-78"/>
              </a:rPr>
              <a:t>  </a:t>
            </a:r>
            <a:endParaRPr lang="ar-YE" sz="2400" dirty="0">
              <a:solidFill>
                <a:srgbClr val="FFCC00"/>
              </a:solidFill>
              <a:cs typeface="Alarabiya Font" pitchFamily="2" charset="-78"/>
            </a:endParaRPr>
          </a:p>
        </p:txBody>
      </p:sp>
      <p:sp>
        <p:nvSpPr>
          <p:cNvPr id="9" name="عنصر نائب للمحتوى 2"/>
          <p:cNvSpPr txBox="1">
            <a:spLocks/>
          </p:cNvSpPr>
          <p:nvPr/>
        </p:nvSpPr>
        <p:spPr>
          <a:xfrm>
            <a:off x="602556" y="5364807"/>
            <a:ext cx="9532564" cy="648072"/>
          </a:xfrm>
          <a:prstGeom prst="rect">
            <a:avLst/>
          </a:prstGeom>
        </p:spPr>
        <p:txBody>
          <a:bodyPr vert="horz" lIns="91440" tIns="45720" rIns="91440" bIns="45720" rtlCol="1">
            <a:noAutofit/>
          </a:bodyPr>
          <a:lst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ar-YE" sz="2800" dirty="0" err="1">
                <a:solidFill>
                  <a:srgbClr val="FFCC00"/>
                </a:solidFill>
                <a:cs typeface="Alarabiya Font" pitchFamily="2" charset="-78"/>
              </a:rPr>
              <a:t>إسم</a:t>
            </a:r>
            <a:r>
              <a:rPr lang="ar-YE" sz="2800" dirty="0">
                <a:solidFill>
                  <a:srgbClr val="FFCC00"/>
                </a:solidFill>
                <a:cs typeface="Alarabiya Font" pitchFamily="2" charset="-78"/>
              </a:rPr>
              <a:t> </a:t>
            </a:r>
            <a:r>
              <a:rPr lang="ar-YE" sz="2800" dirty="0" smtClean="0">
                <a:solidFill>
                  <a:srgbClr val="FFCC00"/>
                </a:solidFill>
                <a:cs typeface="Alarabiya Font" pitchFamily="2" charset="-78"/>
              </a:rPr>
              <a:t>الكلاس </a:t>
            </a:r>
            <a:endParaRPr lang="ar-YE" sz="2800" dirty="0">
              <a:solidFill>
                <a:srgbClr val="FFCC00"/>
              </a:solidFill>
              <a:cs typeface="Alarabiya Font" pitchFamily="2" charset="-78"/>
            </a:endParaRPr>
          </a:p>
          <a:p>
            <a:pPr marL="0" indent="0" fontAlgn="ctr">
              <a:buNone/>
            </a:pPr>
            <a:endParaRPr lang="ar-YE" sz="2400" dirty="0">
              <a:solidFill>
                <a:schemeClr val="bg1"/>
              </a:solidFill>
              <a:cs typeface="Alarabiya Font" pitchFamily="2" charset="-78"/>
            </a:endParaRPr>
          </a:p>
        </p:txBody>
      </p:sp>
      <p:sp>
        <p:nvSpPr>
          <p:cNvPr id="11" name="مستطيل 10"/>
          <p:cNvSpPr/>
          <p:nvPr/>
        </p:nvSpPr>
        <p:spPr>
          <a:xfrm>
            <a:off x="597992" y="6128610"/>
            <a:ext cx="3960440" cy="461665"/>
          </a:xfrm>
          <a:prstGeom prst="rect">
            <a:avLst/>
          </a:prstGeom>
        </p:spPr>
        <p:txBody>
          <a:bodyPr wrap="square">
            <a:spAutoFit/>
          </a:bodyPr>
          <a:lstStyle/>
          <a:p>
            <a:pPr rtl="0" fontAlgn="base"/>
            <a:r>
              <a:rPr lang="en-US" sz="2400" b="1" dirty="0">
                <a:solidFill>
                  <a:srgbClr val="FFCC00"/>
                </a:solidFill>
              </a:rPr>
              <a:t>class First:</a:t>
            </a:r>
          </a:p>
        </p:txBody>
      </p:sp>
      <p:sp>
        <p:nvSpPr>
          <p:cNvPr id="12" name="مستطيل 11"/>
          <p:cNvSpPr/>
          <p:nvPr/>
        </p:nvSpPr>
        <p:spPr>
          <a:xfrm>
            <a:off x="594172" y="6012879"/>
            <a:ext cx="9418512" cy="1008112"/>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3" name="مستطيل 12"/>
          <p:cNvSpPr/>
          <p:nvPr/>
        </p:nvSpPr>
        <p:spPr>
          <a:xfrm>
            <a:off x="666180" y="6559326"/>
            <a:ext cx="3960440" cy="461665"/>
          </a:xfrm>
          <a:prstGeom prst="rect">
            <a:avLst/>
          </a:prstGeom>
        </p:spPr>
        <p:txBody>
          <a:bodyPr wrap="square">
            <a:spAutoFit/>
          </a:bodyPr>
          <a:lstStyle/>
          <a:p>
            <a:pPr rtl="0" fontAlgn="base"/>
            <a:r>
              <a:rPr lang="en-US" sz="2400" b="1" dirty="0">
                <a:solidFill>
                  <a:srgbClr val="FFCC00"/>
                </a:solidFill>
              </a:rPr>
              <a:t>class </a:t>
            </a:r>
            <a:r>
              <a:rPr lang="en-US" sz="2400" b="1" dirty="0" err="1">
                <a:solidFill>
                  <a:srgbClr val="FFCC00"/>
                </a:solidFill>
              </a:rPr>
              <a:t>FirstPythonClass</a:t>
            </a:r>
            <a:r>
              <a:rPr lang="en-US" sz="2400" b="1" dirty="0">
                <a:solidFill>
                  <a:srgbClr val="FFCC00"/>
                </a:solidFill>
              </a:rPr>
              <a:t>:</a:t>
            </a:r>
          </a:p>
        </p:txBody>
      </p:sp>
      <p:sp>
        <p:nvSpPr>
          <p:cNvPr id="14" name="مستطيل 13"/>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61872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600770" y="2319114"/>
            <a:ext cx="9532564" cy="1389509"/>
          </a:xfrm>
          <a:prstGeom prst="rect">
            <a:avLst/>
          </a:prstGeom>
        </p:spPr>
        <p:txBody>
          <a:bodyPr vert="horz" lIns="91440" tIns="45720" rIns="91440" bIns="45720" rtlCol="1">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dirty="0"/>
              <a:t>اسم المتغير :</a:t>
            </a:r>
          </a:p>
          <a:p>
            <a:r>
              <a:rPr lang="ar-YE" sz="2400" dirty="0" smtClean="0">
                <a:solidFill>
                  <a:schemeClr val="bg1"/>
                </a:solidFill>
              </a:rPr>
              <a:t>استخدم </a:t>
            </a:r>
            <a:r>
              <a:rPr lang="ar-YE" sz="2400" dirty="0">
                <a:solidFill>
                  <a:schemeClr val="bg1"/>
                </a:solidFill>
              </a:rPr>
              <a:t>الأحرف الصغيرة عند وضع أسماء للمتغيرات و في حال كان </a:t>
            </a:r>
            <a:r>
              <a:rPr lang="ar-YE" sz="2400" dirty="0" err="1">
                <a:solidFill>
                  <a:schemeClr val="bg1"/>
                </a:solidFill>
              </a:rPr>
              <a:t>إسم</a:t>
            </a:r>
            <a:r>
              <a:rPr lang="ar-YE" sz="2400" dirty="0">
                <a:solidFill>
                  <a:schemeClr val="bg1"/>
                </a:solidFill>
              </a:rPr>
              <a:t> المتغير يتألف من أكثر من كلمة قم بوضع _ بين كل </a:t>
            </a:r>
            <a:r>
              <a:rPr lang="ar-YE" sz="2400" dirty="0" smtClean="0">
                <a:solidFill>
                  <a:schemeClr val="bg1"/>
                </a:solidFill>
              </a:rPr>
              <a:t>كلمتين </a:t>
            </a:r>
          </a:p>
        </p:txBody>
      </p:sp>
      <p:sp>
        <p:nvSpPr>
          <p:cNvPr id="5" name="مستطيل 4"/>
          <p:cNvSpPr/>
          <p:nvPr/>
        </p:nvSpPr>
        <p:spPr>
          <a:xfrm>
            <a:off x="532582" y="3708623"/>
            <a:ext cx="3960440" cy="461665"/>
          </a:xfrm>
          <a:prstGeom prst="rect">
            <a:avLst/>
          </a:prstGeom>
        </p:spPr>
        <p:txBody>
          <a:bodyPr wrap="square">
            <a:spAutoFit/>
          </a:bodyPr>
          <a:lstStyle/>
          <a:p>
            <a:pPr rtl="0" fontAlgn="base"/>
            <a:r>
              <a:rPr lang="en-US" sz="2400" b="1" dirty="0">
                <a:solidFill>
                  <a:srgbClr val="FFCC00"/>
                </a:solidFill>
              </a:rPr>
              <a:t>average = 10</a:t>
            </a:r>
          </a:p>
        </p:txBody>
      </p:sp>
      <p:sp>
        <p:nvSpPr>
          <p:cNvPr id="6" name="مستطيل 5"/>
          <p:cNvSpPr/>
          <p:nvPr/>
        </p:nvSpPr>
        <p:spPr>
          <a:xfrm>
            <a:off x="528762" y="3708623"/>
            <a:ext cx="9418512" cy="86245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7" name="مستطيل 6"/>
          <p:cNvSpPr/>
          <p:nvPr/>
        </p:nvSpPr>
        <p:spPr>
          <a:xfrm>
            <a:off x="954212" y="4065693"/>
            <a:ext cx="3960440" cy="461665"/>
          </a:xfrm>
          <a:prstGeom prst="rect">
            <a:avLst/>
          </a:prstGeom>
        </p:spPr>
        <p:txBody>
          <a:bodyPr wrap="square">
            <a:spAutoFit/>
          </a:bodyPr>
          <a:lstStyle/>
          <a:p>
            <a:pPr rtl="0" fontAlgn="base"/>
            <a:r>
              <a:rPr lang="en-US" sz="2400" b="1" dirty="0" err="1" smtClean="0">
                <a:solidFill>
                  <a:srgbClr val="FFCC00"/>
                </a:solidFill>
              </a:rPr>
              <a:t>total_score</a:t>
            </a:r>
            <a:r>
              <a:rPr lang="en-US" sz="2400" b="1" dirty="0" smtClean="0">
                <a:solidFill>
                  <a:srgbClr val="FFCC00"/>
                </a:solidFill>
              </a:rPr>
              <a:t> </a:t>
            </a:r>
            <a:r>
              <a:rPr lang="en-US" sz="2400" b="1" dirty="0">
                <a:solidFill>
                  <a:srgbClr val="FFCC00"/>
                </a:solidFill>
              </a:rPr>
              <a:t>= 20</a:t>
            </a:r>
          </a:p>
        </p:txBody>
      </p:sp>
      <p:sp>
        <p:nvSpPr>
          <p:cNvPr id="9" name="مستطيل 8"/>
          <p:cNvSpPr/>
          <p:nvPr/>
        </p:nvSpPr>
        <p:spPr>
          <a:xfrm>
            <a:off x="532582" y="5940871"/>
            <a:ext cx="3960440" cy="461665"/>
          </a:xfrm>
          <a:prstGeom prst="rect">
            <a:avLst/>
          </a:prstGeom>
        </p:spPr>
        <p:txBody>
          <a:bodyPr wrap="square">
            <a:spAutoFit/>
          </a:bodyPr>
          <a:lstStyle/>
          <a:p>
            <a:pPr rtl="0" fontAlgn="base"/>
            <a:r>
              <a:rPr lang="en-US" sz="2400" b="1" dirty="0" err="1">
                <a:solidFill>
                  <a:srgbClr val="FFCC00"/>
                </a:solidFill>
              </a:rPr>
              <a:t>def</a:t>
            </a:r>
            <a:r>
              <a:rPr lang="en-US" sz="2400" b="1" dirty="0">
                <a:solidFill>
                  <a:srgbClr val="FFCC00"/>
                </a:solidFill>
              </a:rPr>
              <a:t> display():</a:t>
            </a:r>
          </a:p>
        </p:txBody>
      </p:sp>
      <p:sp>
        <p:nvSpPr>
          <p:cNvPr id="10" name="مستطيل 9"/>
          <p:cNvSpPr/>
          <p:nvPr/>
        </p:nvSpPr>
        <p:spPr>
          <a:xfrm>
            <a:off x="528762" y="5940871"/>
            <a:ext cx="9418512" cy="862458"/>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1" name="مستطيل 10"/>
          <p:cNvSpPr/>
          <p:nvPr/>
        </p:nvSpPr>
        <p:spPr>
          <a:xfrm>
            <a:off x="1890316" y="6297941"/>
            <a:ext cx="3960440" cy="461665"/>
          </a:xfrm>
          <a:prstGeom prst="rect">
            <a:avLst/>
          </a:prstGeom>
        </p:spPr>
        <p:txBody>
          <a:bodyPr wrap="square">
            <a:spAutoFit/>
          </a:bodyPr>
          <a:lstStyle/>
          <a:p>
            <a:pPr rtl="0" fontAlgn="base"/>
            <a:r>
              <a:rPr lang="en-US" sz="2400" b="1" dirty="0" err="1">
                <a:solidFill>
                  <a:srgbClr val="FFCC00"/>
                </a:solidFill>
              </a:rPr>
              <a:t>def</a:t>
            </a:r>
            <a:r>
              <a:rPr lang="en-US" sz="2400" b="1" dirty="0">
                <a:solidFill>
                  <a:srgbClr val="FFCC00"/>
                </a:solidFill>
              </a:rPr>
              <a:t> </a:t>
            </a:r>
            <a:r>
              <a:rPr lang="en-US" sz="2400" b="1" dirty="0" err="1">
                <a:solidFill>
                  <a:srgbClr val="FFCC00"/>
                </a:solidFill>
              </a:rPr>
              <a:t>display_user_info</a:t>
            </a:r>
            <a:r>
              <a:rPr lang="en-US" sz="2400" b="1" dirty="0">
                <a:solidFill>
                  <a:srgbClr val="FFCC00"/>
                </a:solidFill>
              </a:rPr>
              <a:t>():</a:t>
            </a:r>
          </a:p>
        </p:txBody>
      </p:sp>
      <p:sp>
        <p:nvSpPr>
          <p:cNvPr id="12" name="عنصر نائب للمحتوى 2"/>
          <p:cNvSpPr txBox="1">
            <a:spLocks/>
          </p:cNvSpPr>
          <p:nvPr/>
        </p:nvSpPr>
        <p:spPr>
          <a:xfrm>
            <a:off x="450156" y="4572719"/>
            <a:ext cx="9532564" cy="1368152"/>
          </a:xfrm>
          <a:prstGeom prst="rect">
            <a:avLst/>
          </a:prstGeom>
        </p:spPr>
        <p:txBody>
          <a:bodyPr vert="horz" lIns="91440" tIns="45720" rIns="91440" bIns="45720" rtlCol="1">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dirty="0" err="1" smtClean="0">
                <a:effectLst>
                  <a:outerShdw blurRad="38100" dist="38100" dir="2700000" algn="tl">
                    <a:srgbClr val="000000">
                      <a:alpha val="43137"/>
                    </a:srgbClr>
                  </a:outerShdw>
                </a:effectLst>
              </a:rPr>
              <a:t>إسم</a:t>
            </a:r>
            <a:r>
              <a:rPr lang="ar-YE" dirty="0" smtClean="0">
                <a:effectLst>
                  <a:outerShdw blurRad="38100" dist="38100" dir="2700000" algn="tl">
                    <a:srgbClr val="000000">
                      <a:alpha val="43137"/>
                    </a:srgbClr>
                  </a:outerShdw>
                </a:effectLst>
              </a:rPr>
              <a:t> الدالة :</a:t>
            </a:r>
            <a:endParaRPr lang="ar-YE" dirty="0"/>
          </a:p>
          <a:p>
            <a:r>
              <a:rPr lang="ar-YE" sz="2400" dirty="0" err="1">
                <a:solidFill>
                  <a:schemeClr val="bg1"/>
                </a:solidFill>
              </a:rPr>
              <a:t>إستخدم</a:t>
            </a:r>
            <a:r>
              <a:rPr lang="ar-YE" sz="2400" dirty="0">
                <a:solidFill>
                  <a:schemeClr val="bg1"/>
                </a:solidFill>
              </a:rPr>
              <a:t> الأحرف الصغيرة عند وضع أسماء للدوال و في حال كان </a:t>
            </a:r>
            <a:r>
              <a:rPr lang="ar-YE" sz="2400" dirty="0" err="1">
                <a:solidFill>
                  <a:schemeClr val="bg1"/>
                </a:solidFill>
              </a:rPr>
              <a:t>إسم</a:t>
            </a:r>
            <a:r>
              <a:rPr lang="ar-YE" sz="2400" dirty="0">
                <a:solidFill>
                  <a:schemeClr val="bg1"/>
                </a:solidFill>
              </a:rPr>
              <a:t> الدالة يتألف من أكثر من كلمة قم بوضع </a:t>
            </a:r>
            <a:r>
              <a:rPr lang="ar-YE" sz="2400" b="1" dirty="0">
                <a:solidFill>
                  <a:schemeClr val="bg1"/>
                </a:solidFill>
              </a:rPr>
              <a:t>_</a:t>
            </a:r>
            <a:r>
              <a:rPr lang="ar-YE" sz="2400" dirty="0">
                <a:solidFill>
                  <a:schemeClr val="bg1"/>
                </a:solidFill>
              </a:rPr>
              <a:t> بين كل كلمتين.</a:t>
            </a:r>
          </a:p>
        </p:txBody>
      </p:sp>
      <p:sp>
        <p:nvSpPr>
          <p:cNvPr id="13" name="مستطيل 12"/>
          <p:cNvSpPr/>
          <p:nvPr/>
        </p:nvSpPr>
        <p:spPr>
          <a:xfrm>
            <a:off x="4986660" y="1632585"/>
            <a:ext cx="5256584" cy="646331"/>
          </a:xfrm>
          <a:prstGeom prst="rect">
            <a:avLst/>
          </a:prstGeom>
        </p:spPr>
        <p:txBody>
          <a:bodyPr wrap="square">
            <a:spAutoFit/>
          </a:bodyPr>
          <a:lstStyle/>
          <a:p>
            <a:pPr algn="ct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اسلوب كتابة </a:t>
            </a:r>
            <a:r>
              <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rPr>
              <a:t>الكود في </a:t>
            </a: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بايثون :</a:t>
            </a:r>
            <a:endPar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endParaRPr>
          </a:p>
        </p:txBody>
      </p:sp>
      <p:sp>
        <p:nvSpPr>
          <p:cNvPr id="14" name="مستطيل 13"/>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101518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لمحتوى 2"/>
          <p:cNvSpPr txBox="1">
            <a:spLocks/>
          </p:cNvSpPr>
          <p:nvPr/>
        </p:nvSpPr>
        <p:spPr>
          <a:xfrm>
            <a:off x="600770" y="2319114"/>
            <a:ext cx="9532564" cy="1734740"/>
          </a:xfrm>
          <a:prstGeom prst="rect">
            <a:avLst/>
          </a:prstGeom>
        </p:spPr>
        <p:txBody>
          <a:bodyPr vert="horz" lIns="91440" tIns="45720" rIns="91440" bIns="45720" rtlCol="1">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ar-YE" dirty="0"/>
              <a:t>الكلمات المحجوزة في </a:t>
            </a:r>
            <a:r>
              <a:rPr lang="ar-YE" dirty="0" smtClean="0"/>
              <a:t>بايثون  :</a:t>
            </a:r>
            <a:endParaRPr lang="ar-YE" dirty="0"/>
          </a:p>
          <a:p>
            <a:r>
              <a:rPr lang="ar-YE" sz="2400" dirty="0">
                <a:solidFill>
                  <a:schemeClr val="bg1"/>
                </a:solidFill>
              </a:rPr>
              <a:t>جميع الكلمات التالية محجوزة للغة بايثون, أي لا يمكن </a:t>
            </a:r>
            <a:r>
              <a:rPr lang="ar-YE" sz="2400" dirty="0" err="1">
                <a:solidFill>
                  <a:schemeClr val="bg1"/>
                </a:solidFill>
              </a:rPr>
              <a:t>إستخدامها</a:t>
            </a:r>
            <a:r>
              <a:rPr lang="ar-YE" sz="2400" dirty="0">
                <a:solidFill>
                  <a:schemeClr val="bg1"/>
                </a:solidFill>
              </a:rPr>
              <a:t> كـ </a:t>
            </a:r>
            <a:r>
              <a:rPr lang="en-US" sz="2400" b="1" dirty="0" smtClean="0">
                <a:solidFill>
                  <a:schemeClr val="bg1"/>
                </a:solidFill>
              </a:rPr>
              <a:t>Identifiers</a:t>
            </a:r>
            <a:r>
              <a:rPr lang="en-US" sz="2400" dirty="0">
                <a:solidFill>
                  <a:schemeClr val="bg1"/>
                </a:solidFill>
              </a:rPr>
              <a:t>.</a:t>
            </a:r>
            <a:endParaRPr lang="ar-YE" sz="2400" dirty="0">
              <a:solidFill>
                <a:schemeClr val="bg1"/>
              </a:solidFill>
            </a:endParaRPr>
          </a:p>
        </p:txBody>
      </p:sp>
      <p:sp>
        <p:nvSpPr>
          <p:cNvPr id="6" name="مستطيل 5"/>
          <p:cNvSpPr/>
          <p:nvPr/>
        </p:nvSpPr>
        <p:spPr>
          <a:xfrm>
            <a:off x="532582" y="3420590"/>
            <a:ext cx="9418512" cy="2160241"/>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
        <p:nvSpPr>
          <p:cNvPr id="10" name="عنصر نائب للمحتوى 2"/>
          <p:cNvSpPr txBox="1">
            <a:spLocks/>
          </p:cNvSpPr>
          <p:nvPr/>
        </p:nvSpPr>
        <p:spPr>
          <a:xfrm>
            <a:off x="7546900" y="2931789"/>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pass</a:t>
            </a:r>
            <a:br>
              <a:rPr lang="en-US" sz="2200" dirty="0"/>
            </a:br>
            <a:r>
              <a:rPr lang="en-US" sz="2200" dirty="0"/>
              <a:t>print</a:t>
            </a:r>
            <a:br>
              <a:rPr lang="en-US" sz="2200" dirty="0"/>
            </a:br>
            <a:r>
              <a:rPr lang="en-US" sz="2200" dirty="0"/>
              <a:t>raise</a:t>
            </a:r>
            <a:br>
              <a:rPr lang="en-US" sz="2200" dirty="0"/>
            </a:br>
            <a:r>
              <a:rPr lang="en-US" sz="2200" dirty="0"/>
              <a:t>return</a:t>
            </a:r>
            <a:br>
              <a:rPr lang="en-US" sz="2200" dirty="0"/>
            </a:br>
            <a:r>
              <a:rPr lang="en-US" sz="2200" dirty="0"/>
              <a:t>True</a:t>
            </a:r>
          </a:p>
        </p:txBody>
      </p:sp>
      <p:sp>
        <p:nvSpPr>
          <p:cNvPr id="12" name="عنصر نائب للمحتوى 2"/>
          <p:cNvSpPr txBox="1">
            <a:spLocks/>
          </p:cNvSpPr>
          <p:nvPr/>
        </p:nvSpPr>
        <p:spPr>
          <a:xfrm>
            <a:off x="6066780" y="2973935"/>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lambda</a:t>
            </a:r>
            <a:br>
              <a:rPr lang="en-US" sz="2200" dirty="0"/>
            </a:br>
            <a:r>
              <a:rPr lang="en-US" sz="2200" dirty="0"/>
              <a:t>None</a:t>
            </a:r>
            <a:br>
              <a:rPr lang="en-US" sz="2200" dirty="0"/>
            </a:br>
            <a:r>
              <a:rPr lang="en-US" sz="2200" dirty="0"/>
              <a:t>nonlocal</a:t>
            </a:r>
            <a:br>
              <a:rPr lang="en-US" sz="2200" dirty="0"/>
            </a:br>
            <a:r>
              <a:rPr lang="en-US" sz="2200" dirty="0"/>
              <a:t>not</a:t>
            </a:r>
            <a:br>
              <a:rPr lang="en-US" sz="2200" dirty="0"/>
            </a:br>
            <a:r>
              <a:rPr lang="en-US" sz="2200" dirty="0"/>
              <a:t>or</a:t>
            </a:r>
          </a:p>
        </p:txBody>
      </p:sp>
      <p:sp>
        <p:nvSpPr>
          <p:cNvPr id="13" name="عنصر نائب للمحتوى 2"/>
          <p:cNvSpPr txBox="1">
            <a:spLocks/>
          </p:cNvSpPr>
          <p:nvPr/>
        </p:nvSpPr>
        <p:spPr>
          <a:xfrm>
            <a:off x="4770636" y="2916535"/>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global</a:t>
            </a:r>
            <a:br>
              <a:rPr lang="en-US" sz="2200" dirty="0"/>
            </a:br>
            <a:r>
              <a:rPr lang="en-US" sz="2200" dirty="0"/>
              <a:t>if</a:t>
            </a:r>
            <a:br>
              <a:rPr lang="en-US" sz="2200" dirty="0"/>
            </a:br>
            <a:r>
              <a:rPr lang="en-US" sz="2200" dirty="0"/>
              <a:t>import</a:t>
            </a:r>
            <a:br>
              <a:rPr lang="en-US" sz="2200" dirty="0"/>
            </a:br>
            <a:r>
              <a:rPr lang="en-US" sz="2200" dirty="0"/>
              <a:t>in</a:t>
            </a:r>
            <a:br>
              <a:rPr lang="en-US" sz="2200" dirty="0"/>
            </a:br>
            <a:r>
              <a:rPr lang="en-US" sz="2200" dirty="0"/>
              <a:t>is</a:t>
            </a:r>
          </a:p>
        </p:txBody>
      </p:sp>
      <p:sp>
        <p:nvSpPr>
          <p:cNvPr id="14" name="عنصر نائب للمحتوى 2"/>
          <p:cNvSpPr txBox="1">
            <a:spLocks/>
          </p:cNvSpPr>
          <p:nvPr/>
        </p:nvSpPr>
        <p:spPr>
          <a:xfrm>
            <a:off x="3474492" y="2916535"/>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exec</a:t>
            </a:r>
            <a:br>
              <a:rPr lang="en-US" sz="2200" dirty="0"/>
            </a:br>
            <a:r>
              <a:rPr lang="en-US" sz="2200" dirty="0"/>
              <a:t>False</a:t>
            </a:r>
            <a:br>
              <a:rPr lang="en-US" sz="2200" dirty="0"/>
            </a:br>
            <a:r>
              <a:rPr lang="en-US" sz="2200" dirty="0"/>
              <a:t>finally</a:t>
            </a:r>
            <a:br>
              <a:rPr lang="en-US" sz="2200" dirty="0"/>
            </a:br>
            <a:r>
              <a:rPr lang="en-US" sz="2200" dirty="0"/>
              <a:t>for</a:t>
            </a:r>
            <a:br>
              <a:rPr lang="en-US" sz="2200" dirty="0"/>
            </a:br>
            <a:r>
              <a:rPr lang="en-US" sz="2200" dirty="0"/>
              <a:t>from</a:t>
            </a:r>
          </a:p>
        </p:txBody>
      </p:sp>
      <p:sp>
        <p:nvSpPr>
          <p:cNvPr id="15" name="عنصر نائب للمحتوى 2"/>
          <p:cNvSpPr txBox="1">
            <a:spLocks/>
          </p:cNvSpPr>
          <p:nvPr/>
        </p:nvSpPr>
        <p:spPr>
          <a:xfrm>
            <a:off x="2105100" y="2916535"/>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err="1"/>
              <a:t>def</a:t>
            </a:r>
            <a:r>
              <a:rPr lang="en-US" sz="2200" dirty="0"/>
              <a:t/>
            </a:r>
            <a:br>
              <a:rPr lang="en-US" sz="2200" dirty="0"/>
            </a:br>
            <a:r>
              <a:rPr lang="en-US" sz="2200" dirty="0"/>
              <a:t>del</a:t>
            </a:r>
            <a:br>
              <a:rPr lang="en-US" sz="2200" dirty="0"/>
            </a:br>
            <a:r>
              <a:rPr lang="en-US" sz="2200" dirty="0" err="1"/>
              <a:t>elif</a:t>
            </a:r>
            <a:r>
              <a:rPr lang="en-US" sz="2200" dirty="0"/>
              <a:t/>
            </a:r>
            <a:br>
              <a:rPr lang="en-US" sz="2200" dirty="0"/>
            </a:br>
            <a:r>
              <a:rPr lang="en-US" sz="2200" dirty="0"/>
              <a:t>else</a:t>
            </a:r>
            <a:br>
              <a:rPr lang="en-US" sz="2200" dirty="0"/>
            </a:br>
            <a:r>
              <a:rPr lang="en-US" sz="2200" dirty="0"/>
              <a:t>except</a:t>
            </a:r>
          </a:p>
        </p:txBody>
      </p:sp>
      <p:sp>
        <p:nvSpPr>
          <p:cNvPr id="16" name="عنصر نائب للمحتوى 2"/>
          <p:cNvSpPr txBox="1">
            <a:spLocks/>
          </p:cNvSpPr>
          <p:nvPr/>
        </p:nvSpPr>
        <p:spPr>
          <a:xfrm>
            <a:off x="702184" y="2916535"/>
            <a:ext cx="154817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and</a:t>
            </a:r>
            <a:br>
              <a:rPr lang="en-US" sz="2200" dirty="0"/>
            </a:br>
            <a:r>
              <a:rPr lang="en-US" sz="2200" dirty="0"/>
              <a:t>assert</a:t>
            </a:r>
            <a:br>
              <a:rPr lang="en-US" sz="2200" dirty="0"/>
            </a:br>
            <a:r>
              <a:rPr lang="en-US" sz="2200" dirty="0"/>
              <a:t>break</a:t>
            </a:r>
            <a:br>
              <a:rPr lang="en-US" sz="2200" dirty="0"/>
            </a:br>
            <a:r>
              <a:rPr lang="en-US" sz="2200" dirty="0"/>
              <a:t>class</a:t>
            </a:r>
            <a:br>
              <a:rPr lang="en-US" sz="2200" dirty="0"/>
            </a:br>
            <a:r>
              <a:rPr lang="en-US" sz="2200" dirty="0"/>
              <a:t>continue</a:t>
            </a:r>
          </a:p>
        </p:txBody>
      </p:sp>
      <p:sp>
        <p:nvSpPr>
          <p:cNvPr id="17" name="عنصر نائب للمحتوى 2"/>
          <p:cNvSpPr txBox="1">
            <a:spLocks/>
          </p:cNvSpPr>
          <p:nvPr/>
        </p:nvSpPr>
        <p:spPr>
          <a:xfrm>
            <a:off x="8731076" y="2844527"/>
            <a:ext cx="1368152" cy="3024336"/>
          </a:xfrm>
          <a:prstGeom prst="rect">
            <a:avLst/>
          </a:prstGeom>
        </p:spPr>
        <p:txBody>
          <a:bodyPr vert="horz" lIns="91440" tIns="45720" rIns="91440" bIns="45720" numCol="1" rtlCol="1" anchor="ctr">
            <a:noAutofit/>
          </a:bodyPr>
          <a:lstStyle>
            <a:defPPr>
              <a:defRPr lang="ar-SA"/>
            </a:defPPr>
            <a:lvl1pPr marL="342900" indent="-342900" fontAlgn="base">
              <a:spcBef>
                <a:spcPct val="20000"/>
              </a:spcBef>
              <a:buFont typeface="Arial" pitchFamily="34" charset="0"/>
              <a:buChar char="•"/>
              <a:defRPr sz="2800">
                <a:solidFill>
                  <a:srgbClr val="FFCC00"/>
                </a:solidFill>
                <a:cs typeface="Alarabiya Font" pitchFamily="2" charset="-78"/>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l" rtl="0">
              <a:buNone/>
            </a:pPr>
            <a:r>
              <a:rPr lang="en-US" sz="2200" dirty="0"/>
              <a:t>try</a:t>
            </a:r>
            <a:br>
              <a:rPr lang="en-US" sz="2200" dirty="0"/>
            </a:br>
            <a:r>
              <a:rPr lang="en-US" sz="2200" dirty="0"/>
              <a:t>while</a:t>
            </a:r>
            <a:br>
              <a:rPr lang="en-US" sz="2200" dirty="0"/>
            </a:br>
            <a:r>
              <a:rPr lang="en-US" sz="2200" dirty="0"/>
              <a:t>with</a:t>
            </a:r>
            <a:br>
              <a:rPr lang="en-US" sz="2200" dirty="0"/>
            </a:br>
            <a:r>
              <a:rPr lang="en-US" sz="2200" dirty="0"/>
              <a:t>yield</a:t>
            </a:r>
          </a:p>
        </p:txBody>
      </p:sp>
      <p:sp>
        <p:nvSpPr>
          <p:cNvPr id="18" name="مستطيل 17"/>
          <p:cNvSpPr/>
          <p:nvPr/>
        </p:nvSpPr>
        <p:spPr>
          <a:xfrm>
            <a:off x="4986660" y="1632585"/>
            <a:ext cx="5256584" cy="646331"/>
          </a:xfrm>
          <a:prstGeom prst="rect">
            <a:avLst/>
          </a:prstGeom>
        </p:spPr>
        <p:txBody>
          <a:bodyPr wrap="square">
            <a:spAutoFit/>
          </a:bodyPr>
          <a:lstStyle/>
          <a:p>
            <a:pPr algn="ct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اسلوب  </a:t>
            </a:r>
            <a:r>
              <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rPr>
              <a:t>كتابة الكود في </a:t>
            </a:r>
            <a:r>
              <a:rPr lang="ar-YE" sz="3600" b="1" kern="0" cap="all" dirty="0" smtClean="0">
                <a:ln w="0"/>
                <a:solidFill>
                  <a:schemeClr val="bg1"/>
                </a:solidFill>
                <a:effectLst>
                  <a:reflection blurRad="12700" stA="50000" endPos="50000" dist="5000" dir="5400000" sy="-100000" rotWithShape="0"/>
                </a:effectLst>
                <a:latin typeface="Andalus" pitchFamily="2" charset="-78"/>
                <a:cs typeface="Alarabiya Font" pitchFamily="2" charset="-78"/>
              </a:rPr>
              <a:t>بايثون :</a:t>
            </a:r>
            <a:endParaRPr lang="ar-YE" sz="3600" b="1" kern="0" cap="all" dirty="0">
              <a:ln w="0"/>
              <a:solidFill>
                <a:schemeClr val="bg1"/>
              </a:solidFill>
              <a:effectLst>
                <a:reflection blurRad="12700" stA="50000" endPos="50000" dist="5000" dir="5400000" sy="-100000" rotWithShape="0"/>
              </a:effectLst>
              <a:latin typeface="Andalus" pitchFamily="2" charset="-78"/>
              <a:cs typeface="Alarabiya Font" pitchFamily="2" charset="-78"/>
            </a:endParaRPr>
          </a:p>
        </p:txBody>
      </p:sp>
      <p:sp>
        <p:nvSpPr>
          <p:cNvPr id="19" name="مستطيل 18"/>
          <p:cNvSpPr/>
          <p:nvPr/>
        </p:nvSpPr>
        <p:spPr>
          <a:xfrm>
            <a:off x="234132" y="468263"/>
            <a:ext cx="10225136" cy="6840760"/>
          </a:xfrm>
          <a:prstGeom prst="rect">
            <a:avLst/>
          </a:prstGeom>
          <a:no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YE">
              <a:ln>
                <a:solidFill>
                  <a:schemeClr val="bg1"/>
                </a:solidFill>
              </a:ln>
              <a:solidFill>
                <a:schemeClr val="bg1"/>
              </a:solidFill>
            </a:endParaRPr>
          </a:p>
        </p:txBody>
      </p:sp>
    </p:spTree>
    <p:extLst>
      <p:ext uri="{BB962C8B-B14F-4D97-AF65-F5344CB8AC3E}">
        <p14:creationId xmlns:p14="http://schemas.microsoft.com/office/powerpoint/2010/main" val="4174671641"/>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TotalTime>
  <Words>1526</Words>
  <Application>Microsoft Office PowerPoint</Application>
  <PresentationFormat>مخصص</PresentationFormat>
  <Paragraphs>373</Paragraphs>
  <Slides>33</Slides>
  <Notes>0</Notes>
  <HiddenSlides>0</HiddenSlides>
  <MMClips>0</MMClips>
  <ScaleCrop>false</ScaleCrop>
  <HeadingPairs>
    <vt:vector size="4" baseType="variant">
      <vt:variant>
        <vt:lpstr>نسق</vt:lpstr>
      </vt:variant>
      <vt:variant>
        <vt:i4>1</vt:i4>
      </vt:variant>
      <vt:variant>
        <vt:lpstr>عناوين الشرائح</vt:lpstr>
      </vt:variant>
      <vt:variant>
        <vt:i4>33</vt:i4>
      </vt:variant>
    </vt:vector>
  </HeadingPairs>
  <TitlesOfParts>
    <vt:vector size="34" baseType="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لغة باثيون</dc:title>
  <dc:creator>Amr -jamali</dc:creator>
  <cp:lastModifiedBy>SCC</cp:lastModifiedBy>
  <cp:revision>258</cp:revision>
  <dcterms:created xsi:type="dcterms:W3CDTF">2018-09-10T16:31:41Z</dcterms:created>
  <dcterms:modified xsi:type="dcterms:W3CDTF">2018-09-13T16:48:15Z</dcterms:modified>
</cp:coreProperties>
</file>