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02E"/>
    <a:srgbClr val="C2E5B5"/>
    <a:srgbClr val="529C73"/>
    <a:srgbClr val="398345"/>
    <a:srgbClr val="396B27"/>
    <a:srgbClr val="1D5724"/>
    <a:srgbClr val="226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DC6A6-7EBE-466E-89CA-B0340DFBC7CE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E263F-904F-475F-9718-C814450B40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8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E263F-904F-475F-9718-C814450B40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94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5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06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0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4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9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2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0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5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4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CDAA-6D65-41C2-A763-21764485A7EF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4442D9-9CF7-4107-BFA3-88A3A5B25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s://bing.com/im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zyre.com/" TargetMode="External"/><Relationship Id="rId4" Type="http://schemas.openxmlformats.org/officeDocument/2006/relationships/hyperlink" Target="http://www.edubilla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Prediction of Credit Card Acceptance</a:t>
            </a:r>
            <a:r>
              <a:rPr lang="en-IN" b="1" i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 </a:t>
            </a:r>
            <a:endParaRPr lang="en-IN" b="1" i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n-IN" sz="2800" b="1" i="1" dirty="0" smtClean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pPr algn="just"/>
            <a:endParaRPr lang="en-IN" sz="2800" b="1" i="1" dirty="0" smtClean="0">
              <a:solidFill>
                <a:schemeClr val="tx2"/>
              </a:solidFill>
              <a:latin typeface="Arial Rounded MT Bold" panose="020F0704030504030204" pitchFamily="34" charset="0"/>
            </a:endParaRPr>
          </a:p>
          <a:p>
            <a:r>
              <a:rPr lang="en-IN" sz="2800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Team Members</a:t>
            </a:r>
            <a:r>
              <a:rPr lang="en-IN" sz="3200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Joydeep Das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Jhumpa Das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Puja Mandol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 Injamamul Haque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Soumen Mahata</a:t>
            </a:r>
          </a:p>
          <a:p>
            <a:pPr marL="0" indent="0">
              <a:buNone/>
            </a:pPr>
            <a:r>
              <a:rPr lang="en-IN" b="1" i="1" dirty="0" smtClean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Md Rabiul Islam</a:t>
            </a:r>
            <a:endParaRPr lang="en-IN" b="1" i="1" dirty="0">
              <a:solidFill>
                <a:schemeClr val="tx2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IN" sz="2800" b="1" i="1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933205"/>
            <a:ext cx="4184034" cy="3108157"/>
          </a:xfrm>
        </p:spPr>
        <p:txBody>
          <a:bodyPr>
            <a:normAutofit lnSpcReduction="10000"/>
          </a:bodyPr>
          <a:lstStyle/>
          <a:p>
            <a:r>
              <a:rPr lang="en-IN" sz="3000" b="1" dirty="0" smtClean="0">
                <a:solidFill>
                  <a:schemeClr val="tx2"/>
                </a:solidFill>
              </a:rPr>
              <a:t>Project Mentor: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 Prof. Arnab Chakroborty</a:t>
            </a:r>
            <a:endParaRPr lang="en-IN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201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455"/>
            <a:ext cx="4743170" cy="184167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Segoe Print" panose="02000600000000000000" pitchFamily="2" charset="0"/>
              </a:rPr>
              <a:t>	Now we have a data sample 	which can be considered for 	modelling. We are splitting the 	data sample into test sample 	and train sample  </a:t>
            </a:r>
            <a:endParaRPr lang="en-IN" b="1" dirty="0">
              <a:solidFill>
                <a:schemeClr val="tx2"/>
              </a:solidFill>
              <a:latin typeface="Segoe Print" panose="020006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15" y="2839976"/>
            <a:ext cx="3639058" cy="87642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9100" y="2356834"/>
            <a:ext cx="4038916" cy="3004685"/>
          </a:xfrm>
          <a:solidFill>
            <a:schemeClr val="tx2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Using KNN algorithm we can predict the optimal number for K-nearest neighbours . Decision tree shows the paths of the output. Thus they  can predict the result.</a:t>
            </a:r>
            <a:endParaRPr lang="en-IN" sz="2400" b="1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77334" y="283335"/>
            <a:ext cx="8596668" cy="991673"/>
          </a:xfr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14402E"/>
                </a:solidFill>
                <a:latin typeface="Cooper Black" panose="0208090404030B020404" pitchFamily="18" charset="0"/>
              </a:rPr>
              <a:t>Future Scope of Machine Learning</a:t>
            </a:r>
            <a:endParaRPr lang="en-IN" dirty="0">
              <a:solidFill>
                <a:srgbClr val="14402E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77334" y="1275008"/>
            <a:ext cx="8596668" cy="4766355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involves the development of autonomous computers, software programs face reorganizations and other automated tasks.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future users will receive more precise recommendation and ads will become both more effective and less annoying.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can reduce the human tasks and give birth to new technology.</a:t>
            </a:r>
            <a:endParaRPr lang="en-IN" sz="28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7380"/>
          </a:xfrm>
        </p:spPr>
        <p:txBody>
          <a:bodyPr/>
          <a:lstStyle/>
          <a:p>
            <a:r>
              <a:rPr lang="en-IN" b="1" u="sng" dirty="0" smtClean="0">
                <a:solidFill>
                  <a:schemeClr val="tx2"/>
                </a:solidFill>
                <a:latin typeface="Bodoni MT Black" panose="02070A03080606020203" pitchFamily="18" charset="0"/>
              </a:rPr>
              <a:t>Conclusion</a:t>
            </a:r>
            <a:endParaRPr lang="en-IN" b="1" u="sng" dirty="0">
              <a:solidFill>
                <a:schemeClr val="tx2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96980"/>
            <a:ext cx="5813618" cy="346441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2"/>
                </a:solidFill>
                <a:latin typeface="High Tower Text" panose="0204050205050603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What are the uses of Machine Learning.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2"/>
                </a:solidFill>
                <a:latin typeface="High Tower Text" panose="0204050205050603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Different types of graphical representation.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2"/>
                </a:solidFill>
                <a:latin typeface="High Tower Text" panose="0204050205050603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How different types of algorithms predict the result.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dirty="0" smtClean="0">
                <a:solidFill>
                  <a:schemeClr val="tx2"/>
                </a:solidFill>
                <a:latin typeface="High Tower Text" panose="020405020505060303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 of the whole process.</a:t>
            </a:r>
            <a:endParaRPr lang="en-IN" sz="2400" dirty="0">
              <a:solidFill>
                <a:schemeClr val="tx2"/>
              </a:solidFill>
              <a:latin typeface="High Tower Text" panose="020405020505060303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93272" y="6554762"/>
            <a:ext cx="141668" cy="60647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3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7182" y="54520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 smtClean="0">
                <a:solidFill>
                  <a:schemeClr val="tx2"/>
                </a:solidFill>
                <a:latin typeface="Copperplate Gothic Bold" panose="020E0705020206020404" pitchFamily="34" charset="0"/>
              </a:rPr>
              <a:t>Bibliography</a:t>
            </a:r>
            <a:endParaRPr lang="en-IN" sz="6000" b="1" u="sng" dirty="0">
              <a:solidFill>
                <a:schemeClr val="tx2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866007"/>
            <a:ext cx="8596668" cy="4175356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/>
                </a:solidFill>
                <a:latin typeface="Constantia" panose="02030602050306030303" pitchFamily="18" charset="0"/>
                <a:hlinkClick r:id="rId2"/>
              </a:rPr>
              <a:t>https://bing.com/images</a:t>
            </a:r>
            <a:endParaRPr lang="en-IN" sz="3200" dirty="0" smtClean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/>
                </a:solidFill>
                <a:latin typeface="Constantia" panose="02030602050306030303" pitchFamily="18" charset="0"/>
                <a:hlinkClick r:id="rId3"/>
              </a:rPr>
              <a:t>https://en.wikipedia.org</a:t>
            </a:r>
            <a:endParaRPr lang="en-IN" sz="3200" dirty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/>
                </a:solidFill>
                <a:latin typeface="Constantia" panose="02030602050306030303" pitchFamily="18" charset="0"/>
                <a:hlinkClick r:id="rId4"/>
              </a:rPr>
              <a:t>www.edubilla.com</a:t>
            </a:r>
            <a:endParaRPr lang="en-IN" sz="3200" dirty="0" smtClean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1"/>
                </a:solidFill>
                <a:latin typeface="Constantia" panose="02030602050306030303" pitchFamily="18" charset="0"/>
                <a:hlinkClick r:id="rId5"/>
              </a:rPr>
              <a:t>https://www.dezyre.com</a:t>
            </a:r>
            <a:endParaRPr lang="en-IN" sz="3200" dirty="0" smtClean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accent1"/>
              </a:solidFill>
              <a:latin typeface="Constantia" panose="0203060205030603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2550016"/>
            <a:ext cx="8596668" cy="2202287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solidFill>
                  <a:schemeClr val="tx2"/>
                </a:solidFill>
                <a:latin typeface="Matura MT Script Capitals" panose="03020802060602070202" pitchFamily="66" charset="0"/>
              </a:rPr>
              <a:t>Thank You</a:t>
            </a:r>
            <a:endParaRPr lang="en-IN" sz="8000" dirty="0">
              <a:solidFill>
                <a:schemeClr val="tx2"/>
              </a:solidFill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u="sng" dirty="0" smtClean="0">
                <a:solidFill>
                  <a:schemeClr val="tx2"/>
                </a:solidFill>
              </a:rPr>
              <a:t>Contents</a:t>
            </a:r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626919"/>
            <a:ext cx="8596668" cy="37019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What is Machine Learning?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Why Mach	ine Learning?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Workflow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Project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Project Objectives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Analysis Through Graph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Future Scopes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Conclusion</a:t>
            </a:r>
          </a:p>
          <a:p>
            <a:pPr lvl="8" algn="just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Bibliography</a:t>
            </a:r>
          </a:p>
          <a:p>
            <a:pPr lvl="8" algn="just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  <a:latin typeface="Rockwell Extra Bold" panose="02060903040505020403" pitchFamily="18" charset="0"/>
              </a:rPr>
              <a:t>	What is Machine Learning</a:t>
            </a:r>
            <a:endParaRPr lang="en-IN" b="1" dirty="0">
              <a:solidFill>
                <a:schemeClr val="tx2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5045"/>
            <a:ext cx="8596668" cy="38238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tx2"/>
                </a:solidFill>
              </a:rPr>
              <a:t>	Machine Learning is the scientific study of algorithms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/>
                </a:solidFill>
              </a:rPr>
              <a:t>	</a:t>
            </a:r>
            <a:r>
              <a:rPr lang="en-IN" sz="2400" dirty="0" smtClean="0">
                <a:solidFill>
                  <a:schemeClr val="tx2"/>
                </a:solidFill>
              </a:rPr>
              <a:t>and statistical models that computer systems use in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/>
                </a:solidFill>
              </a:rPr>
              <a:t>	</a:t>
            </a:r>
            <a:r>
              <a:rPr lang="en-IN" sz="2400" dirty="0" smtClean="0">
                <a:solidFill>
                  <a:schemeClr val="tx2"/>
                </a:solidFill>
              </a:rPr>
              <a:t>order to perform specific tasks effectively relying on 	patterns and interference instead. The name Machine 	Learning was coined in 1959 by Aurthur Samuel.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  <a:solidFill>
            <a:srgbClr val="529C73"/>
          </a:solidFill>
          <a:ln w="38100">
            <a:solidFill>
              <a:srgbClr val="1D5724"/>
            </a:solidFill>
          </a:ln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2"/>
                </a:solidFill>
                <a:latin typeface="Broadway" panose="04040905080B02020502" pitchFamily="82" charset="0"/>
              </a:rPr>
              <a:t>	</a:t>
            </a:r>
            <a:r>
              <a:rPr lang="en-IN" sz="3200" dirty="0" smtClean="0">
                <a:solidFill>
                  <a:schemeClr val="tx2"/>
                </a:solidFill>
                <a:latin typeface="Broadway" panose="04040905080B02020502" pitchFamily="82" charset="0"/>
              </a:rPr>
              <a:t>		</a:t>
            </a:r>
            <a:r>
              <a:rPr lang="en-I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Why Machine Learning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  <a:solidFill>
            <a:srgbClr val="C2E5B5"/>
          </a:solidFill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Automatically adapt and customize to individual users.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Discover new knowledge from huge amount of data.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Perform repetitive monotonous tasks of humans which require intelligence and experience.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No human experts.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tx2"/>
                </a:solidFill>
                <a:latin typeface="Comic Sans MS" panose="030F0702030302020204" pitchFamily="66" charset="0"/>
              </a:rPr>
              <a:t>Rapidly changing phenomenon.</a:t>
            </a:r>
          </a:p>
        </p:txBody>
      </p:sp>
    </p:spTree>
    <p:extLst>
      <p:ext uri="{BB962C8B-B14F-4D97-AF65-F5344CB8AC3E}">
        <p14:creationId xmlns:p14="http://schemas.microsoft.com/office/powerpoint/2010/main" val="32909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4800600"/>
            <a:ext cx="8596313" cy="56673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Workflow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87" y="0"/>
            <a:ext cx="3800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	Data Analysis of </a:t>
            </a:r>
            <a:br>
              <a:rPr lang="en-IN" sz="3200" b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</a:br>
            <a:r>
              <a:rPr lang="en-IN" sz="3200" b="1" dirty="0" smtClean="0">
                <a:solidFill>
                  <a:schemeClr val="tx2"/>
                </a:solidFill>
                <a:latin typeface="Lucida Console" panose="020B0609040504020204" pitchFamily="49" charset="0"/>
              </a:rPr>
              <a:t>			Credit Card Acceptance</a:t>
            </a:r>
            <a:endParaRPr lang="en-IN" sz="3200" b="1" dirty="0">
              <a:solidFill>
                <a:schemeClr val="tx2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Factors of Credit Card Acceptance</a:t>
            </a:r>
            <a:r>
              <a:rPr lang="en-IN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Reports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Expenditure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Salary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Income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Share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Owner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Self Employed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Dependants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 smtClean="0">
                <a:solidFill>
                  <a:schemeClr val="tx2"/>
                </a:solidFill>
                <a:latin typeface="Lucida Handwriting" panose="03010101010101010101" pitchFamily="66" charset="0"/>
              </a:rPr>
              <a:t>Months</a:t>
            </a:r>
          </a:p>
        </p:txBody>
      </p:sp>
    </p:spTree>
    <p:extLst>
      <p:ext uri="{BB962C8B-B14F-4D97-AF65-F5344CB8AC3E}">
        <p14:creationId xmlns:p14="http://schemas.microsoft.com/office/powerpoint/2010/main" val="34228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06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400" b="1" u="sng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Objective</a:t>
            </a:r>
            <a:endParaRPr lang="en-IN" sz="44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50671"/>
            <a:ext cx="8596668" cy="439069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tx2"/>
                </a:solidFill>
                <a:latin typeface="Footlight MT Light" panose="0204060206030A020304" pitchFamily="18" charset="0"/>
              </a:rPr>
              <a:t>	</a:t>
            </a:r>
            <a:r>
              <a:rPr lang="en-IN" sz="3200" b="1" dirty="0" smtClean="0">
                <a:solidFill>
                  <a:schemeClr val="tx2"/>
                </a:solidFill>
                <a:latin typeface="Footlight MT Light" panose="0204060206030A020304" pitchFamily="18" charset="0"/>
              </a:rPr>
              <a:t>Main objective of this project is to predict 	whether credit card should be given to a 	person or not by using some Machine Learning 	algorithms. We also have showed the 	dependencies among various attributes using  	different graphs such as heat plot, bar graph, 	histogram etc.</a:t>
            </a:r>
            <a:endParaRPr lang="en-IN" sz="3200" b="1" dirty="0">
              <a:solidFill>
                <a:schemeClr val="tx2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84200"/>
            <a:ext cx="8596668" cy="180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2400" b="1" u="sng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Analysis Through Graphs: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IN" sz="2400" b="1" dirty="0" smtClean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IN" sz="2400" b="1" dirty="0" smtClean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This graph shows the correlation among 	data. 	Range=-1 to 1.Nearly +1 denotes highly positive 	correlation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nd nearly -1 denotes negative 	correlation. 0 means no relation.</a:t>
            </a:r>
            <a:endParaRPr lang="en-IN" sz="2400" b="1" dirty="0">
              <a:solidFill>
                <a:schemeClr val="tx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68" y="2524259"/>
            <a:ext cx="6316701" cy="4005330"/>
          </a:xfrm>
        </p:spPr>
      </p:pic>
    </p:spTree>
    <p:extLst>
      <p:ext uri="{BB962C8B-B14F-4D97-AF65-F5344CB8AC3E}">
        <p14:creationId xmlns:p14="http://schemas.microsoft.com/office/powerpoint/2010/main" val="37647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657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2"/>
                </a:solidFill>
              </a:rPr>
              <a:t>	This is a scatter plot of Income v/s active and 						non active credit cards</a:t>
            </a: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9" y="609600"/>
            <a:ext cx="8602131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214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40" baseType="lpstr">
      <vt:lpstr>Arial Unicode MS</vt:lpstr>
      <vt:lpstr>Arial</vt:lpstr>
      <vt:lpstr>Arial Black</vt:lpstr>
      <vt:lpstr>Arial Rounded MT Bold</vt:lpstr>
      <vt:lpstr>Bodoni MT Black</vt:lpstr>
      <vt:lpstr>Bradley Hand ITC</vt:lpstr>
      <vt:lpstr>Broadway</vt:lpstr>
      <vt:lpstr>Calibri</vt:lpstr>
      <vt:lpstr>Cambria Math</vt:lpstr>
      <vt:lpstr>Comic Sans MS</vt:lpstr>
      <vt:lpstr>Constantia</vt:lpstr>
      <vt:lpstr>Cooper Black</vt:lpstr>
      <vt:lpstr>Copperplate Gothic Bold</vt:lpstr>
      <vt:lpstr>Courier New</vt:lpstr>
      <vt:lpstr>Footlight MT Light</vt:lpstr>
      <vt:lpstr>High Tower Text</vt:lpstr>
      <vt:lpstr>Lucida Calligraphy</vt:lpstr>
      <vt:lpstr>Lucida Console</vt:lpstr>
      <vt:lpstr>Lucida Handwriting</vt:lpstr>
      <vt:lpstr>Matura MT Script Capitals</vt:lpstr>
      <vt:lpstr>Rockwell Extra Bold</vt:lpstr>
      <vt:lpstr>Segoe Print</vt:lpstr>
      <vt:lpstr>Trebuchet MS</vt:lpstr>
      <vt:lpstr>Wingdings</vt:lpstr>
      <vt:lpstr>Wingdings 3</vt:lpstr>
      <vt:lpstr>Facet</vt:lpstr>
      <vt:lpstr>Prediction of Credit Card Acceptance </vt:lpstr>
      <vt:lpstr>Contents </vt:lpstr>
      <vt:lpstr> What is Machine Learning</vt:lpstr>
      <vt:lpstr>   Why Machine Learning</vt:lpstr>
      <vt:lpstr>Workflow</vt:lpstr>
      <vt:lpstr>    Data Analysis of     Credit Card Acceptance</vt:lpstr>
      <vt:lpstr>Objective</vt:lpstr>
      <vt:lpstr>Analysis Through Graphs:  This graph shows the correlation among  data.  Range=-1 to 1.Nearly +1 denotes highly positive  correlation and nearly -1 denotes negative  correlation. 0 means no relation.</vt:lpstr>
      <vt:lpstr>PowerPoint Presentation</vt:lpstr>
      <vt:lpstr> Now we have a data sample  which can be considered for  modelling. We are splitting the  data sample into test sample  and train sample  </vt:lpstr>
      <vt:lpstr>Future Scope of Machine Learning</vt:lpstr>
      <vt:lpstr>Conclusion</vt:lpstr>
      <vt:lpstr>Bibliography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Credit Card Acceptance</dc:title>
  <dc:creator>Jhumpa Das</dc:creator>
  <cp:lastModifiedBy>Jhumpa Das</cp:lastModifiedBy>
  <cp:revision>33</cp:revision>
  <dcterms:created xsi:type="dcterms:W3CDTF">2019-07-18T18:15:45Z</dcterms:created>
  <dcterms:modified xsi:type="dcterms:W3CDTF">2019-07-20T07:17:39Z</dcterms:modified>
</cp:coreProperties>
</file>