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2" r:id="rId9"/>
    <p:sldId id="263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</p:sldIdLst>
  <p:sldSz cx="9144000" cy="6858000"/>
  <p:notesSz cx="6858000" cy="9144000"/>
  <p:embeddedFontLst>
    <p:embeddedFont>
      <p:font typeface="SimSun" panose="02010600030101010101" pitchFamily="2" charset="-122"/>
      <p:regular r:id="rId23"/>
    </p:embeddedFont>
    <p:embeddedFont>
      <p:font typeface="Constantia" panose="02030602050306030303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" name="Google Shape;165;p1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6" name="Google Shape;176;p1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2" name="Google Shape;182;p1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2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" name="Google Shape;205;p2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" name="Google Shape;123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/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/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9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ctrTitle"/>
          </p:nvPr>
        </p:nvSpPr>
        <p:spPr>
          <a:xfrm>
            <a:off x="457200" y="1433732"/>
            <a:ext cx="83058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800"/>
              <a:buFont typeface="Constantia" panose="02030602050306030303"/>
              <a:buNone/>
            </a:pPr>
            <a:r>
              <a:rPr lang="ru-RU" sz="4400"/>
              <a:t>Модели данных</a:t>
            </a:r>
            <a:endParaRPr lang="ru-RU" sz="4400"/>
          </a:p>
        </p:txBody>
      </p:sp>
      <p:sp>
        <p:nvSpPr>
          <p:cNvPr id="1" name="Текстовое поле 0"/>
          <p:cNvSpPr txBox="1"/>
          <p:nvPr/>
        </p:nvSpPr>
        <p:spPr>
          <a:xfrm>
            <a:off x="5962015" y="5008245"/>
            <a:ext cx="304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Выполнила студентка 2 курса</a:t>
            </a:r>
            <a:endParaRPr lang="ru-RU" altLang="en-US"/>
          </a:p>
          <a:p>
            <a:r>
              <a:rPr lang="ru-RU" altLang="en-US"/>
              <a:t>1 группа 2 подгруппа</a:t>
            </a:r>
            <a:endParaRPr lang="ru-RU" altLang="en-US"/>
          </a:p>
          <a:p>
            <a:r>
              <a:rPr lang="ru-RU" altLang="en-US"/>
              <a:t>Нуриева Джамиля Эльхановна</a:t>
            </a:r>
            <a:endParaRPr lang="ru-RU" alt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 descr="Снимок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457200" y="1990613"/>
            <a:ext cx="8229600" cy="363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Пример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body" idx="1"/>
          </p:nvPr>
        </p:nvSpPr>
        <p:spPr>
          <a:xfrm>
            <a:off x="457200" y="1705610"/>
            <a:ext cx="8028940" cy="4390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50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Таблица состоит из строк и столбцов и имеет имя, уникальное внутри базы данных, которое именуется, как отношение . 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Строка таблицы носит название картежа , а столбец – атрибута . </a:t>
            </a:r>
            <a:br>
              <a:rPr lang="ru-RU"/>
            </a:br>
            <a:br>
              <a:rPr lang="ru-RU"/>
            </a:br>
            <a:r>
              <a:rPr lang="ru-RU"/>
              <a:t>- Количество кортежей называется кардинальным числом , а количество атрибутов – степенью отношения . </a:t>
            </a:r>
            <a:br>
              <a:rPr lang="ru-RU"/>
            </a:br>
            <a:br>
              <a:rPr lang="ru-RU"/>
            </a:br>
            <a:r>
              <a:rPr lang="ru-RU"/>
              <a:t>Первичный ключ является уникальным идентификатором и представляет собой такой столбец или комбинацию столбцов, что в любой момент времени не существует двух строк, содержащих одинаковое значение в этом столбце или комбинации столбцов. </a:t>
            </a:r>
            <a:endParaRPr lang="ru-RU"/>
          </a:p>
        </p:txBody>
      </p:sp>
      <p:sp>
        <p:nvSpPr>
          <p:cNvPr id="168" name="Google Shape;168;p26"/>
          <p:cNvSpPr txBox="1"/>
          <p:nvPr>
            <p:ph type="title"/>
          </p:nvPr>
        </p:nvSpPr>
        <p:spPr>
          <a:xfrm>
            <a:off x="457200" y="421005"/>
            <a:ext cx="8229600" cy="75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Описание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body" idx="1"/>
          </p:nvPr>
        </p:nvSpPr>
        <p:spPr>
          <a:xfrm>
            <a:off x="457200" y="1743710"/>
            <a:ext cx="8133715" cy="4352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ru-RU"/>
              <a:t> Существуют четыре типа отношений между таблицами</a:t>
            </a:r>
            <a:r>
              <a:rPr lang="ru-RU" i="1"/>
              <a:t>: </a:t>
            </a:r>
            <a:r>
              <a:rPr lang="ru-RU" b="1" i="1"/>
              <a:t>один к одному</a:t>
            </a:r>
            <a:r>
              <a:rPr lang="ru-RU" i="1"/>
              <a:t>, </a:t>
            </a:r>
            <a:r>
              <a:rPr lang="ru-RU" b="1" i="1"/>
              <a:t>один ко многим, много к одному, много ко многим</a:t>
            </a:r>
            <a:r>
              <a:rPr lang="ru-RU" i="1"/>
              <a:t>.</a:t>
            </a:r>
            <a:endParaRPr lang="ru-RU" i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Char char="⚫"/>
            </a:pPr>
            <a:r>
              <a:rPr lang="ru-RU" b="1" i="1"/>
              <a:t>Отношение</a:t>
            </a:r>
            <a:r>
              <a:rPr lang="ru-RU" i="1"/>
              <a:t> </a:t>
            </a:r>
            <a:r>
              <a:rPr lang="ru-RU" b="1" i="1"/>
              <a:t>один к одному</a:t>
            </a:r>
            <a:r>
              <a:rPr lang="ru-RU" b="1"/>
              <a:t> </a:t>
            </a:r>
            <a:r>
              <a:rPr lang="ru-RU"/>
              <a:t>означает, что каждая запись в </a:t>
            </a:r>
            <a:r>
              <a:rPr lang="ru-RU" b="1"/>
              <a:t>одной </a:t>
            </a:r>
            <a:r>
              <a:rPr lang="ru-RU"/>
              <a:t>таблице соответствует </a:t>
            </a:r>
            <a:r>
              <a:rPr lang="ru-RU" b="1"/>
              <a:t>только одной</a:t>
            </a:r>
            <a:r>
              <a:rPr lang="ru-RU"/>
              <a:t> записи в другой таблице.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Char char="⚫"/>
            </a:pPr>
            <a:r>
              <a:rPr lang="ru-RU" b="1" i="1"/>
              <a:t>Отношение один ко многим</a:t>
            </a:r>
            <a:r>
              <a:rPr lang="ru-RU"/>
              <a:t> означает, что </a:t>
            </a:r>
            <a:r>
              <a:rPr lang="ru-RU" b="1"/>
              <a:t>одна</a:t>
            </a:r>
            <a:r>
              <a:rPr lang="ru-RU"/>
              <a:t> запись из первой таблицы может быть связана </a:t>
            </a:r>
            <a:r>
              <a:rPr lang="ru-RU" b="1"/>
              <a:t>более чем с одной </a:t>
            </a:r>
            <a:r>
              <a:rPr lang="ru-RU"/>
              <a:t>записью из другой таблицы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Char char="⚫"/>
            </a:pPr>
            <a:r>
              <a:rPr lang="ru-RU"/>
              <a:t>И 2 другие противоположны данным отношениям.</a:t>
            </a:r>
            <a:endParaRPr lang="ru-RU"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/>
              <a:t>Отношения между таблицами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body" idx="1"/>
          </p:nvPr>
        </p:nvSpPr>
        <p:spPr>
          <a:xfrm>
            <a:off x="457200" y="1868805"/>
            <a:ext cx="7981315" cy="4227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ru-RU" b="1"/>
              <a:t>Объектно-ориентированная модель </a:t>
            </a:r>
            <a:r>
              <a:rPr lang="ru-RU"/>
              <a:t>изначально строилась с учетом ее эволюции и расширения.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Char char="⚫"/>
            </a:pPr>
            <a:r>
              <a:rPr lang="ru-RU"/>
              <a:t>Данная модель появились в начале 90-ых и довольно скоро зарекомендовала себя в ряде важных областей, таких как САПР (система автоматизированного проектирования), промышленность программного обеспечения, финансовая сфера, медицина, телекоммуникации, мультимедиа, управляющие информационные системы. Именно в тех областях требовалось найти адекватные средства хранения больших объемов разнообразных данных.</a:t>
            </a:r>
            <a:endParaRPr lang="ru-RU"/>
          </a:p>
        </p:txBody>
      </p:sp>
      <p:sp>
        <p:nvSpPr>
          <p:cNvPr id="185" name="Google Shape;185;p29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100000"/>
              <a:buFont typeface="Constantia" panose="02030602050306030303"/>
              <a:buNone/>
            </a:pPr>
            <a:r>
              <a:rPr lang="ru-RU" b="1"/>
              <a:t>Объектно-ориентированная модель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1" descr="img-vLPjOc.png"/>
          <p:cNvPicPr preferRelativeResize="0"/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800100" y="1524000"/>
            <a:ext cx="75438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Пример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body" idx="1"/>
          </p:nvPr>
        </p:nvSpPr>
        <p:spPr>
          <a:xfrm>
            <a:off x="457200" y="1430020"/>
            <a:ext cx="8171180" cy="4665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ru-RU"/>
              <a:t>В объектно-реляционных СУБД (ОРСУБД) используется базовая реляционная модель данных. ОРСУБД являются постепенным развитием предшествующих им реляционным СУБД.  </a:t>
            </a:r>
            <a:br>
              <a:rPr lang="ru-RU"/>
            </a:br>
            <a:br>
              <a:rPr lang="ru-RU"/>
            </a:br>
            <a:r>
              <a:rPr lang="ru-RU"/>
              <a:t>Основная идея объектно-реляционного подхода - это допущение использовать в качестве атрибутов не только простые, атомарные типы данных, но и </a:t>
            </a:r>
            <a:r>
              <a:rPr lang="ru-RU" b="1"/>
              <a:t>составные, абстрактные типы данных</a:t>
            </a:r>
            <a:r>
              <a:rPr lang="ru-RU"/>
              <a:t>, что противоречит классической концепции реляционных СУБД. </a:t>
            </a:r>
            <a:endParaRPr lang="ru-RU"/>
          </a:p>
        </p:txBody>
      </p:sp>
      <p:sp>
        <p:nvSpPr>
          <p:cNvPr id="202" name="Google Shape;202;p32"/>
          <p:cNvSpPr txBox="1"/>
          <p:nvPr>
            <p:ph type="title"/>
          </p:nvPr>
        </p:nvSpPr>
        <p:spPr>
          <a:xfrm>
            <a:off x="457200" y="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Объектно-реляционная модель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body" idx="1"/>
          </p:nvPr>
        </p:nvSpPr>
        <p:spPr>
          <a:xfrm>
            <a:off x="217805" y="1134110"/>
            <a:ext cx="8161655" cy="4417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Их возникновение объясняется тем, что реляционные базы данных хорошо работают со встроенными типами данных и гораздо хуже — с пользовательскими, нестандартными. Когда появляется новый важный тип данных, приходится либо включать его поддержку в СУБД, либо заставлять программиста самостоятельно управлять данными в приложении.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Объектно-реляционная СУБД позволяет загружать код, предназначенный для обработки "нетипичных" данных. Таким образом, база данных сохраняет свою табличную структуру, но способ обработки некоторых полей таблиц определяется извне, т.е. программистом.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body" idx="1"/>
          </p:nvPr>
        </p:nvSpPr>
        <p:spPr>
          <a:xfrm>
            <a:off x="457200" y="1878330"/>
            <a:ext cx="7922895" cy="4217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 b="1"/>
              <a:t>Модель данных</a:t>
            </a:r>
            <a:r>
              <a:rPr lang="ru-RU"/>
              <a:t> - это совокупность взаимосвязанных структур данных и операций над этими структурами. Она позволяет пользователям трактовать данные как информацию (сведения, содержащие не только данные, но и связи между ними). </a:t>
            </a:r>
            <a:endParaRPr lang="ru-RU"/>
          </a:p>
          <a:p>
            <a:pPr marL="274320" lvl="0" indent="-14478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rPr lang="ru-RU"/>
              <a:t>С помощью модели данных могут быть представленные объекты предметной области и взаимосвязи между ними.</a:t>
            </a:r>
            <a:endParaRPr lang="ru-RU"/>
          </a:p>
          <a:p>
            <a:pPr marL="274320" lvl="0" indent="-14478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</a:p>
          <a:p>
            <a:pPr marL="274320" lvl="0" indent="-14478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</a:p>
          <a:p>
            <a:pPr marL="274320" lvl="0" indent="-274320" algn="r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  <a:br>
              <a:rPr lang="ru-RU"/>
            </a:br>
            <a:endParaRPr lang="ru-RU"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ct val="100000"/>
              <a:buFont typeface="Constantia" panose="02030602050306030303"/>
              <a:buNone/>
            </a:pPr>
            <a:r>
              <a:rPr lang="ru-RU" b="1"/>
              <a:t>Определение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/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8" name="Замещающий текст 7"/>
          <p:cNvSpPr/>
          <p:nvPr>
            <p:ph type="body" idx="1"/>
          </p:nvPr>
        </p:nvSpPr>
        <p:spPr/>
        <p:txBody>
          <a:bodyPr/>
          <a:p>
            <a:endParaRPr lang="ru-RU" altLang="en-US"/>
          </a:p>
        </p:txBody>
      </p:sp>
      <p:pic>
        <p:nvPicPr>
          <p:cNvPr id="6" name="Замещающая рамка рисунка 5"/>
          <p:cNvPicPr>
            <a:picLocks noChangeAspect="1"/>
          </p:cNvPicPr>
          <p:nvPr>
            <p:ph type="pic" idx="2"/>
          </p:nvPr>
        </p:nvPicPr>
        <p:blipFill>
          <a:blip r:embed="rId1"/>
          <a:stretch>
            <a:fillRect/>
          </a:stretch>
        </p:blipFill>
        <p:spPr>
          <a:xfrm>
            <a:off x="350520" y="1043305"/>
            <a:ext cx="4308475" cy="2297430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3552190"/>
            <a:ext cx="3634740" cy="2367915"/>
          </a:xfrm>
          <a:prstGeom prst="rect">
            <a:avLst/>
          </a:prstGeom>
        </p:spPr>
      </p:pic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" y="3735705"/>
            <a:ext cx="3851275" cy="1674495"/>
          </a:xfrm>
          <a:prstGeom prst="rect">
            <a:avLst/>
          </a:prstGeom>
        </p:spPr>
      </p:pic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3450" y="892810"/>
            <a:ext cx="4046855" cy="24479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body" idx="1"/>
          </p:nvPr>
        </p:nvSpPr>
        <p:spPr>
          <a:xfrm>
            <a:off x="457200" y="15240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ru-RU"/>
              <a:t>Модели данных делятся на: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1. </a:t>
            </a:r>
            <a:r>
              <a:rPr lang="ru-RU" b="1"/>
              <a:t>Иерархическую</a:t>
            </a:r>
            <a:endParaRPr lang="ru-RU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 b="1"/>
              <a:t>2. Сетевую</a:t>
            </a:r>
            <a:endParaRPr lang="ru-RU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 b="1"/>
              <a:t>3. Реляционную</a:t>
            </a:r>
            <a:endParaRPr lang="ru-RU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 b="1"/>
              <a:t>4. Объектно-ориентированную</a:t>
            </a:r>
            <a:endParaRPr lang="ru-RU" b="1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 b="1"/>
              <a:t>5. Объектно-реляционную</a:t>
            </a:r>
            <a:endParaRPr lang="ru-RU" b="1"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Виды моделей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body" idx="1"/>
          </p:nvPr>
        </p:nvSpPr>
        <p:spPr>
          <a:xfrm>
            <a:off x="457200" y="1974215"/>
            <a:ext cx="7560310" cy="412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ru-RU" sz="2000" b="1"/>
              <a:t>Иерархические модели СУБД</a:t>
            </a:r>
            <a:r>
              <a:rPr lang="ru-RU" sz="2000"/>
              <a:t> имеют </a:t>
            </a:r>
            <a:r>
              <a:rPr lang="ru-RU" sz="2000" b="1"/>
              <a:t>древовидную </a:t>
            </a:r>
            <a:r>
              <a:rPr lang="ru-RU" sz="2000"/>
              <a:t>структуру. При этом каждому узлу структуры соответствует один </a:t>
            </a:r>
            <a:r>
              <a:rPr lang="ru-RU" sz="2000" b="1"/>
              <a:t>сегмент</a:t>
            </a:r>
            <a:r>
              <a:rPr lang="ru-RU" sz="2000" b="1" i="1"/>
              <a:t>,</a:t>
            </a:r>
            <a:r>
              <a:rPr lang="ru-RU" sz="2000"/>
              <a:t> представляющий собой поименованный линейный кортеж </a:t>
            </a:r>
            <a:r>
              <a:rPr lang="ru-RU" sz="2000" b="1"/>
              <a:t>полей данных</a:t>
            </a:r>
            <a:r>
              <a:rPr lang="ru-RU" sz="2000" b="1" i="1"/>
              <a:t>.</a:t>
            </a:r>
            <a:r>
              <a:rPr lang="ru-RU" sz="2000"/>
              <a:t> Каждому сегменту соответствует </a:t>
            </a:r>
            <a:r>
              <a:rPr lang="ru-RU" sz="2000" b="1"/>
              <a:t>один входной</a:t>
            </a:r>
            <a:r>
              <a:rPr lang="ru-RU" sz="2000"/>
              <a:t> и </a:t>
            </a:r>
            <a:r>
              <a:rPr lang="ru-RU" sz="2000" b="1"/>
              <a:t>несколько выходных</a:t>
            </a:r>
            <a:r>
              <a:rPr lang="ru-RU" sz="2000"/>
              <a:t> сегментов.</a:t>
            </a:r>
            <a:endParaRPr lang="ru-RU" sz="2000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endParaRPr lang="ru-RU" sz="2000"/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/>
              <a:t>Иерархическая модель</a:t>
            </a:r>
            <a:endParaRPr lang="ru-RU"/>
          </a:p>
        </p:txBody>
      </p:sp>
      <p:pic>
        <p:nvPicPr>
          <p:cNvPr id="115" name="Google Shape;115;p17" descr="image003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51920" y="4693752"/>
            <a:ext cx="4741494" cy="16109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body" idx="1"/>
          </p:nvPr>
        </p:nvSpPr>
        <p:spPr>
          <a:xfrm>
            <a:off x="457200" y="1609725"/>
            <a:ext cx="8134985" cy="448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-добавлять в базу данных новую запись с обязательным        формированием значения ключа для корневой записи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изменять значения данных, причем ключевые значения данных не должны подвергаться изменениям 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удалять некоторую запись и все подчиненные ей записи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извлекать ключевую запись по ключевому значению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</a:t>
            </a:r>
            <a:endParaRPr lang="ru-RU"/>
          </a:p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None/>
            </a:pPr>
            <a:r>
              <a:rPr lang="ru-RU"/>
              <a:t>  - извлекать следующую запись (следующая запись извлекается в порядке левостороннего/правостороннего обхода дерева). </a:t>
            </a:r>
            <a:endParaRPr lang="ru-RU"/>
          </a:p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Основные операции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body" idx="1"/>
          </p:nvPr>
        </p:nvSpPr>
        <p:spPr>
          <a:xfrm>
            <a:off x="610870" y="1606550"/>
            <a:ext cx="6955790" cy="3644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Char char="⚫"/>
            </a:pPr>
            <a:r>
              <a:rPr lang="ru-RU" b="1"/>
              <a:t>Сетевая модель СУБД</a:t>
            </a:r>
            <a:r>
              <a:rPr lang="ru-RU"/>
              <a:t> во многом подобна иерархической. </a:t>
            </a:r>
            <a:r>
              <a:rPr lang="ru-RU" b="1"/>
              <a:t>Отличие заключается </a:t>
            </a:r>
            <a:r>
              <a:rPr lang="ru-RU"/>
              <a:t>в том, что если в иерархической модели для каждого сегмента записи допускается только один входной сегмент при N выходных</a:t>
            </a:r>
            <a:r>
              <a:rPr lang="ru-RU" i="1"/>
              <a:t>,</a:t>
            </a:r>
            <a:r>
              <a:rPr lang="ru-RU"/>
              <a:t> то в сетевой модели для сегментов </a:t>
            </a:r>
            <a:r>
              <a:rPr lang="ru-RU" b="1"/>
              <a:t>допускается несколько входных сегментов</a:t>
            </a:r>
            <a:r>
              <a:rPr lang="ru-RU"/>
              <a:t> наряду с возможностью наличия сегментов без входов с точки зрения иерархической структуры.</a:t>
            </a:r>
            <a:endParaRPr lang="ru-RU"/>
          </a:p>
        </p:txBody>
      </p:sp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/>
              <a:t>Сетевая модель</a:t>
            </a:r>
            <a:endParaRPr lang="ru-RU"/>
          </a:p>
        </p:txBody>
      </p:sp>
      <p:pic>
        <p:nvPicPr>
          <p:cNvPr id="133" name="Google Shape;133;p20" descr="image005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076056" y="4941534"/>
            <a:ext cx="3888432" cy="1334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body" idx="1"/>
          </p:nvPr>
        </p:nvSpPr>
        <p:spPr>
          <a:xfrm>
            <a:off x="457200" y="1762760"/>
            <a:ext cx="7904480" cy="433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-переход от предка к потомку по некоторой связи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-переход к следующему потомку в некоторой связи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-переход от потомка к предку по некоторой связи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-включение в связь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-исключение из связи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ts val="2210"/>
              <a:buNone/>
            </a:pPr>
            <a:r>
              <a:rPr lang="ru-RU"/>
              <a:t>  -перестановка в другую связь</a:t>
            </a:r>
            <a:endParaRPr lang="ru-RU"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Операции навигации</a:t>
            </a:r>
            <a:endParaRPr lang="ru-RU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body" idx="1"/>
          </p:nvPr>
        </p:nvSpPr>
        <p:spPr>
          <a:xfrm>
            <a:off x="457200" y="1696085"/>
            <a:ext cx="8057515" cy="439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7500" lnSpcReduction="20000"/>
          </a:bodyPr>
          <a:lstStyle/>
          <a:p>
            <a:pPr marL="274320" lvl="0" indent="-274320" algn="l" rtl="0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ru-RU" b="1"/>
              <a:t>Реляционной называется СУБД, </a:t>
            </a:r>
            <a:r>
              <a:rPr lang="ru-RU"/>
              <a:t>в которой средства управления БД поддерживают реляционную модель данных. В такой модели общая структура данных (отношение) может быть представлена в виде таблицы, в которой каждая строка значений (кортеж) соответствует логической записи</a:t>
            </a:r>
            <a:r>
              <a:rPr lang="ru-RU" i="1"/>
              <a:t>,</a:t>
            </a:r>
            <a:r>
              <a:rPr lang="ru-RU"/>
              <a:t> а заголовки столбцов являются названиями полей(элементов) записи.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Данная модель позволяет определять: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rPr lang="ru-RU"/>
              <a:t>  • операции по запоминанию и поиску данных;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  <a:r>
              <a:rPr lang="ru-RU"/>
              <a:t>  • ограничения, связанные с обеспечением целостности данных.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Операции запоминания и поиска делятся на две группы: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- операции </a:t>
            </a:r>
            <a:r>
              <a:rPr lang="ru-RU" b="1"/>
              <a:t>на множествах</a:t>
            </a:r>
            <a:r>
              <a:rPr lang="ru-RU"/>
              <a:t> (объединение, пересечение, разность, произведение);</a:t>
            </a:r>
            <a:endParaRPr lang="ru-RU"/>
          </a:p>
          <a:p>
            <a:pPr marL="274320" lvl="0" indent="-274320" algn="l" rtl="0">
              <a:spcBef>
                <a:spcPts val="600"/>
              </a:spcBef>
              <a:spcAft>
                <a:spcPts val="0"/>
              </a:spcAft>
              <a:buSzPct val="85000"/>
              <a:buChar char="⚫"/>
            </a:pPr>
            <a:r>
              <a:rPr lang="ru-RU"/>
              <a:t>- </a:t>
            </a:r>
            <a:r>
              <a:rPr lang="ru-RU" b="1"/>
              <a:t>реляционные</a:t>
            </a:r>
            <a:r>
              <a:rPr lang="ru-RU"/>
              <a:t> операции (выбрать, спроецировать, соединить, разделить).</a:t>
            </a:r>
            <a:endParaRPr lang="ru-RU"/>
          </a:p>
          <a:p>
            <a:pPr marL="274320" lvl="0" indent="-165735" algn="l" rtl="0">
              <a:spcBef>
                <a:spcPts val="600"/>
              </a:spcBef>
              <a:spcAft>
                <a:spcPts val="0"/>
              </a:spcAft>
              <a:buSzPct val="85000"/>
              <a:buNone/>
            </a:pPr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9F9F9"/>
              </a:buClr>
              <a:buSzPts val="4200"/>
              <a:buFont typeface="Constantia" panose="02030602050306030303"/>
              <a:buNone/>
            </a:pPr>
            <a:r>
              <a:rPr lang="ru-RU" b="1"/>
              <a:t>Реляционная модель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699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5073</Words>
  <Application>WPS Presentation</Application>
  <PresentationFormat/>
  <Paragraphs>93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SimSun</vt:lpstr>
      <vt:lpstr>Wingdings</vt:lpstr>
      <vt:lpstr>Arial</vt:lpstr>
      <vt:lpstr>Noto Sans Symbols</vt:lpstr>
      <vt:lpstr>Segoe Print</vt:lpstr>
      <vt:lpstr>Constantia</vt:lpstr>
      <vt:lpstr>Microsoft YaHei</vt:lpstr>
      <vt:lpstr>Arial Unicode MS</vt:lpstr>
      <vt:lpstr>Gear Drives</vt:lpstr>
      <vt:lpstr>Модели данных</vt:lpstr>
      <vt:lpstr>Понятие о моделях данных. Пример</vt:lpstr>
      <vt:lpstr>НАПРИМЕР</vt:lpstr>
      <vt:lpstr>Виды моделей</vt:lpstr>
      <vt:lpstr>Иерархическая модель</vt:lpstr>
      <vt:lpstr>Основные операции</vt:lpstr>
      <vt:lpstr>Сетевая модель</vt:lpstr>
      <vt:lpstr>Операции навигации</vt:lpstr>
      <vt:lpstr>Реляционная модель</vt:lpstr>
      <vt:lpstr>Пример</vt:lpstr>
      <vt:lpstr>Описание</vt:lpstr>
      <vt:lpstr>Отношения между таблицами</vt:lpstr>
      <vt:lpstr>Объектно-ориентированная модель</vt:lpstr>
      <vt:lpstr>Пример</vt:lpstr>
      <vt:lpstr>Объектно-реляционная модель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 данных</dc:title>
  <dc:creator/>
  <cp:lastModifiedBy>WPS_1694268484</cp:lastModifiedBy>
  <cp:revision>1</cp:revision>
  <dcterms:created xsi:type="dcterms:W3CDTF">2025-04-08T16:24:10Z</dcterms:created>
  <dcterms:modified xsi:type="dcterms:W3CDTF">2025-04-08T16:24:11Z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818D1EE23D14414988BD3571AFDAF57E_12</vt:lpwstr>
  </property>
  <property fmtid="{D5CDD505-2E9C-101B-9397-08002B2CF9AE}" pid="3" name="KSOProductBuildVer">
    <vt:lpwstr>1049-12.2.0.20782</vt:lpwstr>
  </property>
</Properties>
</file>