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Этапы</a:t>
            </a:r>
            <a:r>
              <a:rPr lang="en-US" altLang="ru-RU"/>
              <a:t> </a:t>
            </a:r>
            <a:r>
              <a:rPr lang="en-US" altLang="en-US"/>
              <a:t>развития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endParaRPr lang="en-US" altLang="en-US"/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1878330" y="40236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altLang="en-US"/>
              <a:t>Работу выполнила</a:t>
            </a:r>
            <a:endParaRPr lang="ru-RU" altLang="en-US"/>
          </a:p>
          <a:p>
            <a:pPr algn="r"/>
            <a:r>
              <a:rPr lang="ru-RU" altLang="en-US"/>
              <a:t>студентка 2 курса ИВТ</a:t>
            </a:r>
            <a:endParaRPr lang="ru-RU" altLang="en-US"/>
          </a:p>
          <a:p>
            <a:pPr algn="r"/>
            <a:r>
              <a:rPr lang="ru-RU" altLang="en-US"/>
              <a:t>Нуриева Джамиля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Заключение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Итоги</a:t>
            </a:r>
            <a:r>
              <a:rPr lang="en-US" altLang="ru-RU"/>
              <a:t> </a:t>
            </a:r>
            <a:r>
              <a:rPr lang="en-US" altLang="en-US"/>
              <a:t>эволюции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: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простых</a:t>
            </a:r>
            <a:r>
              <a:rPr lang="en-US" altLang="ru-RU"/>
              <a:t> </a:t>
            </a:r>
            <a:r>
              <a:rPr lang="en-US" altLang="en-US"/>
              <a:t>иерархических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до</a:t>
            </a:r>
            <a:r>
              <a:rPr lang="en-US" altLang="ru-RU"/>
              <a:t> </a:t>
            </a:r>
            <a:r>
              <a:rPr lang="en-US" altLang="en-US"/>
              <a:t>современных</a:t>
            </a:r>
            <a:r>
              <a:rPr lang="en-US" altLang="ru-RU"/>
              <a:t> </a:t>
            </a:r>
            <a:r>
              <a:rPr lang="en-US" altLang="en-US"/>
              <a:t>распределенных</a:t>
            </a:r>
            <a:r>
              <a:rPr lang="en-US" altLang="ru-RU"/>
              <a:t> </a:t>
            </a:r>
            <a:r>
              <a:rPr lang="en-US" altLang="en-US"/>
              <a:t>систем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Постоянное</a:t>
            </a:r>
            <a:r>
              <a:rPr lang="en-US" altLang="ru-RU"/>
              <a:t> </a:t>
            </a:r>
            <a:r>
              <a:rPr lang="en-US" altLang="en-US"/>
              <a:t>расширение</a:t>
            </a:r>
            <a:r>
              <a:rPr lang="en-US" altLang="ru-RU"/>
              <a:t> </a:t>
            </a:r>
            <a:r>
              <a:rPr lang="en-US" altLang="en-US"/>
              <a:t>функциональности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адаптация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новым</a:t>
            </a:r>
            <a:r>
              <a:rPr lang="en-US" altLang="ru-RU"/>
              <a:t> </a:t>
            </a:r>
            <a:r>
              <a:rPr lang="en-US" altLang="en-US"/>
              <a:t>требованиям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Будущее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: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Продолжающаяся</a:t>
            </a:r>
            <a:r>
              <a:rPr lang="en-US" altLang="ru-RU"/>
              <a:t> </a:t>
            </a:r>
            <a:r>
              <a:rPr lang="en-US" altLang="en-US"/>
              <a:t>интеграция</a:t>
            </a:r>
            <a:r>
              <a:rPr lang="en-US" altLang="ru-RU"/>
              <a:t> </a:t>
            </a:r>
            <a:r>
              <a:rPr lang="en-US" altLang="en-US"/>
              <a:t>разных</a:t>
            </a:r>
            <a:r>
              <a:rPr lang="en-US" altLang="ru-RU"/>
              <a:t> </a:t>
            </a:r>
            <a:r>
              <a:rPr lang="en-US" altLang="en-US"/>
              <a:t>парадигм</a:t>
            </a:r>
            <a:r>
              <a:rPr lang="en-US" altLang="ru-RU"/>
              <a:t> </a:t>
            </a:r>
            <a:r>
              <a:rPr lang="en-US" altLang="en-US"/>
              <a:t>хранения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Автоматизация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переход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самоуправляемым</a:t>
            </a:r>
            <a:r>
              <a:rPr lang="en-US" altLang="ru-RU"/>
              <a:t> </a:t>
            </a:r>
            <a:r>
              <a:rPr lang="en-US" altLang="en-US"/>
              <a:t>системам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9090"/>
            <a:ext cx="10972800" cy="582613"/>
          </a:xfrm>
        </p:spPr>
        <p:txBody>
          <a:bodyPr>
            <a:normAutofit fontScale="90000"/>
          </a:bodyPr>
          <a:p>
            <a:r>
              <a:rPr lang="en-US" altLang="en-US"/>
              <a:t>Введение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403225" y="1252855"/>
            <a:ext cx="10741660" cy="4351655"/>
          </a:xfrm>
        </p:spPr>
        <p:txBody>
          <a:bodyPr>
            <a:normAutofit fontScale="90000" lnSpcReduction="10000"/>
          </a:bodyPr>
          <a:p>
            <a:r>
              <a:rPr lang="en-US" altLang="en-US" i="1"/>
              <a:t>Что</a:t>
            </a:r>
            <a:r>
              <a:rPr lang="en-US" altLang="ru-RU" i="1"/>
              <a:t> </a:t>
            </a:r>
            <a:r>
              <a:rPr lang="en-US" altLang="en-US" i="1"/>
              <a:t>такое</a:t>
            </a:r>
            <a:r>
              <a:rPr lang="en-US" altLang="ru-RU" i="1"/>
              <a:t> </a:t>
            </a:r>
            <a:r>
              <a:rPr lang="en-US" altLang="en-US" i="1"/>
              <a:t>СУБД</a:t>
            </a:r>
            <a:r>
              <a:rPr lang="en-US" altLang="ru-RU" i="1"/>
              <a:t>?</a:t>
            </a:r>
            <a:endParaRPr lang="en-US" altLang="ru-RU" i="1"/>
          </a:p>
          <a:p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базами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</a:t>
            </a:r>
            <a:r>
              <a:rPr lang="en-US" altLang="en-US"/>
              <a:t>СУБД</a:t>
            </a:r>
            <a:r>
              <a:rPr lang="en-US" altLang="ru-RU"/>
              <a:t>)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программное</a:t>
            </a:r>
            <a:r>
              <a:rPr lang="en-US" altLang="ru-RU"/>
              <a:t> </a:t>
            </a:r>
            <a:r>
              <a:rPr lang="en-US" altLang="en-US"/>
              <a:t>обеспечение</a:t>
            </a:r>
            <a:r>
              <a:rPr lang="en-US" altLang="ru-RU"/>
              <a:t>, </a:t>
            </a:r>
            <a:r>
              <a:rPr lang="en-US" altLang="en-US"/>
              <a:t>предназначенное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, </a:t>
            </a:r>
            <a:r>
              <a:rPr lang="en-US" altLang="en-US"/>
              <a:t>организации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  <a:p>
            <a:r>
              <a:rPr lang="en-US" altLang="en-US" i="1"/>
              <a:t>Зачем</a:t>
            </a:r>
            <a:r>
              <a:rPr lang="en-US" altLang="ru-RU" i="1"/>
              <a:t> </a:t>
            </a:r>
            <a:r>
              <a:rPr lang="en-US" altLang="en-US" i="1"/>
              <a:t>изучать</a:t>
            </a:r>
            <a:r>
              <a:rPr lang="en-US" altLang="ru-RU" i="1"/>
              <a:t> </a:t>
            </a:r>
            <a:r>
              <a:rPr lang="en-US" altLang="en-US" i="1"/>
              <a:t>историю</a:t>
            </a:r>
            <a:r>
              <a:rPr lang="en-US" altLang="ru-RU" i="1"/>
              <a:t> </a:t>
            </a:r>
            <a:r>
              <a:rPr lang="en-US" altLang="en-US" i="1"/>
              <a:t>СУБД</a:t>
            </a:r>
            <a:r>
              <a:rPr lang="en-US" altLang="ru-RU" i="1"/>
              <a:t>?</a:t>
            </a:r>
            <a:endParaRPr lang="en-US" altLang="ru-RU" i="1"/>
          </a:p>
          <a:p>
            <a:r>
              <a:rPr lang="en-US" altLang="en-US"/>
              <a:t>Понимание</a:t>
            </a:r>
            <a:r>
              <a:rPr lang="en-US" altLang="ru-RU"/>
              <a:t> </a:t>
            </a:r>
            <a:r>
              <a:rPr lang="en-US" altLang="en-US"/>
              <a:t>эволюции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</a:t>
            </a:r>
            <a:r>
              <a:rPr lang="en-US" altLang="en-US"/>
              <a:t>позволяет</a:t>
            </a:r>
            <a:r>
              <a:rPr lang="en-US" altLang="ru-RU"/>
              <a:t> </a:t>
            </a:r>
            <a:r>
              <a:rPr lang="en-US" altLang="en-US"/>
              <a:t>оценить</a:t>
            </a:r>
            <a:r>
              <a:rPr lang="en-US" altLang="ru-RU"/>
              <a:t> </a:t>
            </a:r>
            <a:r>
              <a:rPr lang="en-US" altLang="en-US"/>
              <a:t>современные</a:t>
            </a:r>
            <a:r>
              <a:rPr lang="en-US" altLang="ru-RU"/>
              <a:t> </a:t>
            </a:r>
            <a:r>
              <a:rPr lang="en-US" altLang="en-US"/>
              <a:t>технологии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предсказывать</a:t>
            </a:r>
            <a:r>
              <a:rPr lang="en-US" altLang="ru-RU"/>
              <a:t> </a:t>
            </a:r>
            <a:r>
              <a:rPr lang="en-US" altLang="en-US"/>
              <a:t>будущие</a:t>
            </a:r>
            <a:r>
              <a:rPr lang="en-US" altLang="ru-RU"/>
              <a:t> </a:t>
            </a:r>
            <a:r>
              <a:rPr lang="en-US" altLang="en-US"/>
              <a:t>тенденции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49665" y="4945380"/>
            <a:ext cx="3019425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Прото</a:t>
            </a:r>
            <a:r>
              <a:rPr lang="en-US" altLang="ru-RU"/>
              <a:t>-</a:t>
            </a:r>
            <a:r>
              <a:rPr lang="en-US" altLang="en-US"/>
              <a:t>СУБД</a:t>
            </a:r>
            <a:r>
              <a:rPr lang="en-US" altLang="ru-RU"/>
              <a:t> (</a:t>
            </a:r>
            <a:r>
              <a:rPr lang="en-US" altLang="en-US"/>
              <a:t>до</a:t>
            </a:r>
            <a:r>
              <a:rPr lang="en-US" altLang="ru-RU"/>
              <a:t> 1960-</a:t>
            </a:r>
            <a:r>
              <a:rPr lang="en-US" altLang="en-US"/>
              <a:t>х</a:t>
            </a:r>
            <a:r>
              <a:rPr lang="en-US" altLang="ru-RU"/>
              <a:t> </a:t>
            </a:r>
            <a:r>
              <a:rPr lang="en-US" altLang="en-US"/>
              <a:t>годов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Появление</a:t>
            </a:r>
            <a:r>
              <a:rPr lang="en-US" altLang="ru-RU"/>
              <a:t> </a:t>
            </a:r>
            <a:r>
              <a:rPr lang="en-US" altLang="en-US"/>
              <a:t>первых</a:t>
            </a:r>
            <a:r>
              <a:rPr lang="en-US" altLang="ru-RU"/>
              <a:t> </a:t>
            </a:r>
            <a:r>
              <a:rPr lang="en-US" altLang="en-US"/>
              <a:t>электронных</a:t>
            </a:r>
            <a:r>
              <a:rPr lang="en-US" altLang="ru-RU"/>
              <a:t> </a:t>
            </a:r>
            <a:r>
              <a:rPr lang="en-US" altLang="en-US"/>
              <a:t>вычислительных</a:t>
            </a:r>
            <a:r>
              <a:rPr lang="en-US" altLang="ru-RU"/>
              <a:t> </a:t>
            </a:r>
            <a:r>
              <a:rPr lang="en-US" altLang="en-US"/>
              <a:t>машин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Хранение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осуществлялось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перфокартах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магнитных</a:t>
            </a:r>
            <a:r>
              <a:rPr lang="en-US" altLang="ru-RU"/>
              <a:t> </a:t>
            </a:r>
            <a:r>
              <a:rPr lang="en-US" altLang="en-US"/>
              <a:t>лентах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1940-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: </a:t>
            </a:r>
            <a:r>
              <a:rPr lang="en-US" altLang="en-US"/>
              <a:t>Начало</a:t>
            </a:r>
            <a:r>
              <a:rPr lang="en-US" altLang="ru-RU"/>
              <a:t> </a:t>
            </a:r>
            <a:r>
              <a:rPr lang="en-US" altLang="en-US"/>
              <a:t>использования</a:t>
            </a:r>
            <a:r>
              <a:rPr lang="en-US" altLang="ru-RU"/>
              <a:t> </a:t>
            </a:r>
            <a:r>
              <a:rPr lang="en-US" altLang="en-US"/>
              <a:t>перфокарт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хранения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1950-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: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первых</a:t>
            </a:r>
            <a:r>
              <a:rPr lang="en-US" altLang="ru-RU"/>
              <a:t> </a:t>
            </a:r>
            <a:r>
              <a:rPr lang="en-US" altLang="en-US"/>
              <a:t>коммерческих</a:t>
            </a:r>
            <a:r>
              <a:rPr lang="en-US" altLang="ru-RU"/>
              <a:t> </a:t>
            </a:r>
            <a:r>
              <a:rPr lang="en-US" altLang="en-US"/>
              <a:t>компьютеров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Иерархическая</a:t>
            </a:r>
            <a:r>
              <a:rPr lang="en-US" altLang="ru-RU"/>
              <a:t> </a:t>
            </a:r>
            <a:r>
              <a:rPr lang="en-US" altLang="en-US"/>
              <a:t>модель</a:t>
            </a:r>
            <a:r>
              <a:rPr lang="en-US" altLang="ru-RU"/>
              <a:t> (1960–1970-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Иерархическое</a:t>
            </a:r>
            <a:r>
              <a:rPr lang="en-US" altLang="ru-RU"/>
              <a:t> </a:t>
            </a:r>
            <a:r>
              <a:rPr lang="en-US" altLang="en-US"/>
              <a:t>представление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Прямая</a:t>
            </a:r>
            <a:r>
              <a:rPr lang="en-US" altLang="ru-RU"/>
              <a:t> </a:t>
            </a:r>
            <a:r>
              <a:rPr lang="en-US" altLang="en-US"/>
              <a:t>связь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родителями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потомками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1968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IMS (Information Management System) </a:t>
            </a:r>
            <a:r>
              <a:rPr lang="en-US" altLang="en-US"/>
              <a:t>компанией</a:t>
            </a:r>
            <a:r>
              <a:rPr lang="en-US" altLang="ru-RU"/>
              <a:t> IBM.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Популяризация</a:t>
            </a:r>
            <a:r>
              <a:rPr lang="en-US" altLang="ru-RU"/>
              <a:t> </a:t>
            </a:r>
            <a:r>
              <a:rPr lang="en-US" altLang="en-US"/>
              <a:t>иерархической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корпоративных</a:t>
            </a:r>
            <a:r>
              <a:rPr lang="en-US" altLang="ru-RU"/>
              <a:t> </a:t>
            </a:r>
            <a:r>
              <a:rPr lang="en-US" altLang="en-US"/>
              <a:t>системах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Сетевые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(1970-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Представление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сети</a:t>
            </a:r>
            <a:r>
              <a:rPr lang="en-US" altLang="ru-RU"/>
              <a:t> </a:t>
            </a:r>
            <a:r>
              <a:rPr lang="en-US" altLang="en-US"/>
              <a:t>связей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Улучшение</a:t>
            </a:r>
            <a:r>
              <a:rPr lang="en-US" altLang="ru-RU"/>
              <a:t> </a:t>
            </a:r>
            <a:r>
              <a:rPr lang="en-US" altLang="en-US"/>
              <a:t>гибкости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сравнению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иерархическими</a:t>
            </a:r>
            <a:r>
              <a:rPr lang="en-US" altLang="ru-RU"/>
              <a:t> </a:t>
            </a:r>
            <a:r>
              <a:rPr lang="en-US" altLang="en-US"/>
              <a:t>моделями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1971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Публикация</a:t>
            </a:r>
            <a:r>
              <a:rPr lang="en-US" altLang="ru-RU"/>
              <a:t> </a:t>
            </a:r>
            <a:r>
              <a:rPr lang="en-US" altLang="en-US"/>
              <a:t>спецификации</a:t>
            </a:r>
            <a:r>
              <a:rPr lang="en-US" altLang="ru-RU"/>
              <a:t> CODASYL (Conference on Data Systems Languages).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Широкое</a:t>
            </a:r>
            <a:r>
              <a:rPr lang="en-US" altLang="ru-RU"/>
              <a:t> </a:t>
            </a:r>
            <a:r>
              <a:rPr lang="en-US" altLang="en-US"/>
              <a:t>использование</a:t>
            </a:r>
            <a:r>
              <a:rPr lang="en-US" altLang="ru-RU"/>
              <a:t> </a:t>
            </a:r>
            <a:r>
              <a:rPr lang="en-US" altLang="en-US"/>
              <a:t>сетевой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промышленных</a:t>
            </a:r>
            <a:r>
              <a:rPr lang="en-US" altLang="ru-RU"/>
              <a:t> </a:t>
            </a:r>
            <a:r>
              <a:rPr lang="en-US" altLang="en-US"/>
              <a:t>приложениях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Реляционные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(1970–1980-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Основывались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реляционной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предложенной</a:t>
            </a:r>
            <a:r>
              <a:rPr lang="en-US" altLang="ru-RU"/>
              <a:t> </a:t>
            </a:r>
            <a:r>
              <a:rPr lang="en-US" altLang="en-US"/>
              <a:t>Эдгаром</a:t>
            </a:r>
            <a:r>
              <a:rPr lang="en-US" altLang="ru-RU"/>
              <a:t> </a:t>
            </a:r>
            <a:r>
              <a:rPr lang="en-US" altLang="en-US"/>
              <a:t>Коддом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1970 </a:t>
            </a:r>
            <a:r>
              <a:rPr lang="en-US" altLang="en-US"/>
              <a:t>году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Данные</a:t>
            </a:r>
            <a:r>
              <a:rPr lang="en-US" altLang="ru-RU"/>
              <a:t> </a:t>
            </a:r>
            <a:r>
              <a:rPr lang="en-US" altLang="en-US"/>
              <a:t>организованы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таблицы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отношениями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ними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1974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Первая</a:t>
            </a:r>
            <a:r>
              <a:rPr lang="en-US" altLang="ru-RU"/>
              <a:t> </a:t>
            </a:r>
            <a:r>
              <a:rPr lang="en-US" altLang="en-US"/>
              <a:t>реализация</a:t>
            </a:r>
            <a:r>
              <a:rPr lang="en-US" altLang="ru-RU"/>
              <a:t> </a:t>
            </a:r>
            <a:r>
              <a:rPr lang="en-US" altLang="en-US"/>
              <a:t>реляционной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System R </a:t>
            </a:r>
            <a:r>
              <a:rPr lang="en-US" altLang="en-US"/>
              <a:t>от</a:t>
            </a:r>
            <a:r>
              <a:rPr lang="en-US" altLang="ru-RU"/>
              <a:t> IBM.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1980-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: </a:t>
            </a:r>
            <a:r>
              <a:rPr lang="en-US" altLang="en-US"/>
              <a:t>Массовое</a:t>
            </a:r>
            <a:r>
              <a:rPr lang="en-US" altLang="ru-RU"/>
              <a:t> </a:t>
            </a:r>
            <a:r>
              <a:rPr lang="en-US" altLang="en-US"/>
              <a:t>внедрение</a:t>
            </a:r>
            <a:r>
              <a:rPr lang="en-US" altLang="ru-RU"/>
              <a:t> </a:t>
            </a:r>
            <a:r>
              <a:rPr lang="en-US" altLang="en-US"/>
              <a:t>реляционных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бизнес</a:t>
            </a:r>
            <a:r>
              <a:rPr lang="en-US" altLang="ru-RU"/>
              <a:t>-</a:t>
            </a:r>
            <a:r>
              <a:rPr lang="en-US" altLang="en-US"/>
              <a:t>приложениях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Объектно</a:t>
            </a:r>
            <a:r>
              <a:rPr lang="en-US" altLang="ru-RU"/>
              <a:t>-</a:t>
            </a:r>
            <a:r>
              <a:rPr lang="en-US" altLang="en-US"/>
              <a:t>реляционные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(1990-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Интеграция</a:t>
            </a:r>
            <a:r>
              <a:rPr lang="en-US" altLang="ru-RU"/>
              <a:t> </a:t>
            </a:r>
            <a:r>
              <a:rPr lang="en-US" altLang="en-US"/>
              <a:t>объектно</a:t>
            </a:r>
            <a:r>
              <a:rPr lang="en-US" altLang="ru-RU"/>
              <a:t>-</a:t>
            </a:r>
            <a:r>
              <a:rPr lang="en-US" altLang="en-US"/>
              <a:t>ориентированных</a:t>
            </a:r>
            <a:r>
              <a:rPr lang="en-US" altLang="ru-RU"/>
              <a:t> </a:t>
            </a:r>
            <a:r>
              <a:rPr lang="en-US" altLang="en-US"/>
              <a:t>принципов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реляционные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Поддержка</a:t>
            </a:r>
            <a:r>
              <a:rPr lang="en-US" altLang="ru-RU"/>
              <a:t> </a:t>
            </a:r>
            <a:r>
              <a:rPr lang="en-US" altLang="en-US"/>
              <a:t>наследования</a:t>
            </a:r>
            <a:r>
              <a:rPr lang="en-US" altLang="ru-RU"/>
              <a:t>, </a:t>
            </a:r>
            <a:r>
              <a:rPr lang="en-US" altLang="en-US"/>
              <a:t>полиморфизма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других</a:t>
            </a:r>
            <a:r>
              <a:rPr lang="en-US" altLang="ru-RU"/>
              <a:t> </a:t>
            </a:r>
            <a:r>
              <a:rPr lang="en-US" altLang="en-US"/>
              <a:t>объектных</a:t>
            </a:r>
            <a:r>
              <a:rPr lang="en-US" altLang="ru-RU"/>
              <a:t> </a:t>
            </a:r>
            <a:r>
              <a:rPr lang="en-US" altLang="en-US"/>
              <a:t>характеристик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1996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Внедрение</a:t>
            </a:r>
            <a:r>
              <a:rPr lang="en-US" altLang="ru-RU"/>
              <a:t> </a:t>
            </a:r>
            <a:r>
              <a:rPr lang="en-US" altLang="en-US"/>
              <a:t>объектно</a:t>
            </a:r>
            <a:r>
              <a:rPr lang="en-US" altLang="ru-RU"/>
              <a:t>-</a:t>
            </a:r>
            <a:r>
              <a:rPr lang="en-US" altLang="en-US"/>
              <a:t>реляционных</a:t>
            </a:r>
            <a:r>
              <a:rPr lang="en-US" altLang="ru-RU"/>
              <a:t> </a:t>
            </a:r>
            <a:r>
              <a:rPr lang="en-US" altLang="en-US"/>
              <a:t>расширений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PostgreSQL.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Повышение</a:t>
            </a:r>
            <a:r>
              <a:rPr lang="en-US" altLang="ru-RU"/>
              <a:t> </a:t>
            </a:r>
            <a:r>
              <a:rPr lang="en-US" altLang="en-US"/>
              <a:t>интереса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гибридным</a:t>
            </a:r>
            <a:r>
              <a:rPr lang="en-US" altLang="ru-RU"/>
              <a:t> </a:t>
            </a:r>
            <a:r>
              <a:rPr lang="en-US" altLang="en-US"/>
              <a:t>моделям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NoSQL </a:t>
            </a:r>
            <a:r>
              <a:rPr lang="en-US" altLang="en-US"/>
              <a:t>СУБД</a:t>
            </a:r>
            <a:r>
              <a:rPr lang="en-US" altLang="ru-RU"/>
              <a:t> (2000-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Характеристика</a:t>
            </a:r>
            <a:r>
              <a:rPr lang="en-US" altLang="ru-RU" b="1"/>
              <a:t> </a:t>
            </a:r>
            <a:r>
              <a:rPr lang="en-US" altLang="en-US" b="1"/>
              <a:t>этапа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Возникновение</a:t>
            </a:r>
            <a:r>
              <a:rPr lang="en-US" altLang="ru-RU"/>
              <a:t> </a:t>
            </a:r>
            <a:r>
              <a:rPr lang="en-US" altLang="en-US"/>
              <a:t>новых</a:t>
            </a:r>
            <a:r>
              <a:rPr lang="en-US" altLang="ru-RU"/>
              <a:t> </a:t>
            </a:r>
            <a:r>
              <a:rPr lang="en-US" altLang="en-US"/>
              <a:t>подходов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хранению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отличающихся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реляционных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Ориентация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горизонтальное</a:t>
            </a:r>
            <a:r>
              <a:rPr lang="en-US" altLang="ru-RU"/>
              <a:t> </a:t>
            </a:r>
            <a:r>
              <a:rPr lang="en-US" altLang="en-US"/>
              <a:t>масштабирование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высокую</a:t>
            </a:r>
            <a:r>
              <a:rPr lang="en-US" altLang="ru-RU"/>
              <a:t> </a:t>
            </a:r>
            <a:r>
              <a:rPr lang="en-US" altLang="en-US"/>
              <a:t>производительность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Ключевые</a:t>
            </a:r>
            <a:r>
              <a:rPr lang="en-US" altLang="ru-RU" b="1"/>
              <a:t> </a:t>
            </a:r>
            <a:r>
              <a:rPr lang="en-US" altLang="en-US" b="1"/>
              <a:t>события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2004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Разработка</a:t>
            </a:r>
            <a:r>
              <a:rPr lang="en-US" altLang="ru-RU"/>
              <a:t> BigTable </a:t>
            </a:r>
            <a:r>
              <a:rPr lang="en-US" altLang="en-US"/>
              <a:t>от</a:t>
            </a:r>
            <a:r>
              <a:rPr lang="en-US" altLang="ru-RU"/>
              <a:t> Google.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2007 </a:t>
            </a:r>
            <a:r>
              <a:rPr lang="en-US" altLang="en-US"/>
              <a:t>год</a:t>
            </a:r>
            <a:r>
              <a:rPr lang="en-US" altLang="ru-RU"/>
              <a:t>: </a:t>
            </a:r>
            <a:r>
              <a:rPr lang="en-US" altLang="en-US"/>
              <a:t>Появление</a:t>
            </a:r>
            <a:r>
              <a:rPr lang="en-US" altLang="ru-RU"/>
              <a:t> DynamoDB </a:t>
            </a:r>
            <a:r>
              <a:rPr lang="en-US" altLang="en-US"/>
              <a:t>от</a:t>
            </a:r>
            <a:r>
              <a:rPr lang="en-US" altLang="ru-RU"/>
              <a:t> Amazon.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Активное</a:t>
            </a:r>
            <a:r>
              <a:rPr lang="en-US" altLang="ru-RU"/>
              <a:t> </a:t>
            </a:r>
            <a:r>
              <a:rPr lang="en-US" altLang="en-US"/>
              <a:t>использование</a:t>
            </a:r>
            <a:r>
              <a:rPr lang="en-US" altLang="ru-RU"/>
              <a:t> NoSQL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облачных</a:t>
            </a:r>
            <a:r>
              <a:rPr lang="en-US" altLang="ru-RU"/>
              <a:t> </a:t>
            </a:r>
            <a:r>
              <a:rPr lang="en-US" altLang="en-US"/>
              <a:t>вычислениях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Современные</a:t>
            </a:r>
            <a:r>
              <a:rPr lang="en-US" altLang="ru-RU"/>
              <a:t> </a:t>
            </a:r>
            <a:r>
              <a:rPr lang="en-US" altLang="en-US"/>
              <a:t>тренды</a:t>
            </a:r>
            <a:r>
              <a:rPr lang="en-US" altLang="ru-RU"/>
              <a:t> (2010-</a:t>
            </a:r>
            <a:r>
              <a:rPr lang="en-US" altLang="en-US"/>
              <a:t>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далее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Новые</a:t>
            </a:r>
            <a:r>
              <a:rPr lang="en-US" altLang="ru-RU" b="1"/>
              <a:t> </a:t>
            </a:r>
            <a:r>
              <a:rPr lang="en-US" altLang="en-US" b="1"/>
              <a:t>типы</a:t>
            </a:r>
            <a:r>
              <a:rPr lang="en-US" altLang="ru-RU" b="1"/>
              <a:t> </a:t>
            </a:r>
            <a:r>
              <a:rPr lang="en-US" altLang="en-US" b="1"/>
              <a:t>СУБД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en-US"/>
              <a:t>Графовые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(Neo4j).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Временные</a:t>
            </a:r>
            <a:r>
              <a:rPr lang="en-US" altLang="ru-RU"/>
              <a:t> </a:t>
            </a:r>
            <a:r>
              <a:rPr lang="en-US" altLang="en-US"/>
              <a:t>ряды</a:t>
            </a:r>
            <a:r>
              <a:rPr lang="en-US" altLang="ru-RU"/>
              <a:t> (InfluxDB).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временных</a:t>
            </a:r>
            <a:r>
              <a:rPr lang="en-US" altLang="ru-RU"/>
              <a:t> </a:t>
            </a:r>
            <a:r>
              <a:rPr lang="en-US" altLang="en-US"/>
              <a:t>рядов</a:t>
            </a:r>
            <a:r>
              <a:rPr lang="en-US" altLang="ru-RU"/>
              <a:t> (TimescaleDB).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Большие</a:t>
            </a:r>
            <a:r>
              <a:rPr lang="en-US" altLang="ru-RU"/>
              <a:t> </a:t>
            </a:r>
            <a:r>
              <a:rPr lang="en-US" altLang="en-US"/>
              <a:t>данные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аналитика</a:t>
            </a:r>
            <a:r>
              <a:rPr lang="en-US" altLang="ru-RU"/>
              <a:t>: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Увеличение</a:t>
            </a:r>
            <a:r>
              <a:rPr lang="en-US" altLang="ru-RU"/>
              <a:t> </a:t>
            </a:r>
            <a:r>
              <a:rPr lang="en-US" altLang="en-US"/>
              <a:t>роли</a:t>
            </a:r>
            <a:r>
              <a:rPr lang="en-US" altLang="ru-RU"/>
              <a:t> </a:t>
            </a:r>
            <a:r>
              <a:rPr lang="en-US" altLang="en-US"/>
              <a:t>аналитических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(Greenplum, Vertica).</a:t>
            </a:r>
            <a:endParaRPr lang="en-US" altLang="ru-RU"/>
          </a:p>
          <a:p>
            <a:pPr marL="0" indent="0">
              <a:buNone/>
            </a:pPr>
            <a:r>
              <a:rPr lang="en-US" altLang="en-US"/>
              <a:t>Рост</a:t>
            </a:r>
            <a:r>
              <a:rPr lang="en-US" altLang="ru-RU"/>
              <a:t> </a:t>
            </a:r>
            <a:r>
              <a:rPr lang="en-US" altLang="en-US"/>
              <a:t>популярности</a:t>
            </a:r>
            <a:r>
              <a:rPr lang="en-US" altLang="ru-RU"/>
              <a:t> </a:t>
            </a:r>
            <a:r>
              <a:rPr lang="en-US" altLang="en-US"/>
              <a:t>распределенных</a:t>
            </a:r>
            <a:r>
              <a:rPr lang="en-US" altLang="ru-RU"/>
              <a:t> </a:t>
            </a:r>
            <a:r>
              <a:rPr lang="en-US" altLang="en-US"/>
              <a:t>вычислений</a:t>
            </a:r>
            <a:r>
              <a:rPr lang="en-US" altLang="ru-RU"/>
              <a:t> (Hadoop, Spark).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Presentation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matin</cp:lastModifiedBy>
  <cp:revision>2</cp:revision>
  <dcterms:created xsi:type="dcterms:W3CDTF">2025-02-20T18:48:57Z</dcterms:created>
  <dcterms:modified xsi:type="dcterms:W3CDTF">2025-02-20T19:13:47Z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1049-12.2.0.20323</vt:lpwstr>
  </property>
  <property fmtid="{D5CDD505-2E9C-101B-9397-08002B2CF9AE}" pid="3" name="ICV">
    <vt:lpwstr>37E5A57E041C4F8D8B3AA8DE30A0919E_12</vt:lpwstr>
  </property>
</Properties>
</file>