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Ведущие</a:t>
            </a:r>
            <a:r>
              <a:rPr lang="en-US" altLang="ru-RU"/>
              <a:t> </a:t>
            </a:r>
            <a:r>
              <a:rPr lang="en-US" altLang="en-US"/>
              <a:t>производители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endParaRPr lang="en-US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8330" y="4023678"/>
            <a:ext cx="9144000" cy="1655762"/>
          </a:xfrm>
        </p:spPr>
        <p:txBody>
          <a:bodyPr/>
          <a:p>
            <a:pPr algn="r"/>
            <a:r>
              <a:rPr lang="ru-RU" altLang="en-US"/>
              <a:t>Работу выполнила</a:t>
            </a:r>
            <a:endParaRPr lang="ru-RU" altLang="en-US"/>
          </a:p>
          <a:p>
            <a:pPr algn="r"/>
            <a:r>
              <a:rPr lang="ru-RU" altLang="en-US"/>
              <a:t>студентка 2 курса ИВТ</a:t>
            </a:r>
            <a:endParaRPr lang="ru-RU" altLang="en-US"/>
          </a:p>
          <a:p>
            <a:pPr algn="r"/>
            <a:r>
              <a:rPr lang="ru-RU" altLang="en-US"/>
              <a:t>Нуриева Джамиля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MariaDB Corporation Ab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 altLang="en-US" b="1"/>
              <a:t>СУБД</a:t>
            </a:r>
            <a:r>
              <a:rPr lang="en-US" altLang="ru-RU" b="1"/>
              <a:t>: </a:t>
            </a:r>
            <a:r>
              <a:rPr lang="en-US" altLang="ru-RU"/>
              <a:t>MariaDB</a:t>
            </a:r>
            <a:endParaRPr lang="en-US" altLang="ru-RU"/>
          </a:p>
          <a:p>
            <a:r>
              <a:rPr lang="en-US" altLang="en-US" b="1"/>
              <a:t>Характеристика</a:t>
            </a:r>
            <a:r>
              <a:rPr lang="en-US" altLang="ru-RU" b="1"/>
              <a:t>: </a:t>
            </a:r>
            <a:r>
              <a:rPr lang="en-US" altLang="en-US"/>
              <a:t>Форк</a:t>
            </a:r>
            <a:r>
              <a:rPr lang="en-US" altLang="ru-RU"/>
              <a:t> MySQL, </a:t>
            </a:r>
            <a:r>
              <a:rPr lang="en-US" altLang="en-US"/>
              <a:t>поддерживающий</a:t>
            </a:r>
            <a:r>
              <a:rPr lang="en-US" altLang="ru-RU"/>
              <a:t> </a:t>
            </a:r>
            <a:r>
              <a:rPr lang="en-US" altLang="en-US"/>
              <a:t>совместимость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MySQL, </a:t>
            </a:r>
            <a:r>
              <a:rPr lang="en-US" altLang="en-US"/>
              <a:t>но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дополнительными</a:t>
            </a:r>
            <a:r>
              <a:rPr lang="en-US" altLang="ru-RU"/>
              <a:t> </a:t>
            </a:r>
            <a:r>
              <a:rPr lang="en-US" altLang="en-US"/>
              <a:t>возможностями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улучшениями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Преимущества</a:t>
            </a:r>
            <a:r>
              <a:rPr lang="en-US" altLang="ru-RU" b="1"/>
              <a:t>: </a:t>
            </a:r>
            <a:r>
              <a:rPr lang="en-US" altLang="en-US"/>
              <a:t>Совместимость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MySQL, </a:t>
            </a:r>
            <a:r>
              <a:rPr lang="en-US" altLang="en-US"/>
              <a:t>улучшенная</a:t>
            </a:r>
            <a:r>
              <a:rPr lang="en-US" altLang="ru-RU"/>
              <a:t> </a:t>
            </a:r>
            <a:r>
              <a:rPr lang="en-US" altLang="en-US"/>
              <a:t>производительность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безопасность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Недостатки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Менее</a:t>
            </a:r>
            <a:r>
              <a:rPr lang="en-US" altLang="ru-RU"/>
              <a:t> </a:t>
            </a:r>
            <a:r>
              <a:rPr lang="en-US" altLang="en-US"/>
              <a:t>распространена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сравнению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MySQL.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1911985"/>
            <a:ext cx="6132830" cy="34499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Заключение</a:t>
            </a:r>
            <a:r>
              <a:rPr lang="en-US" altLang="ru-RU">
                <a:sym typeface="+mn-ea"/>
              </a:rPr>
              <a:t>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515600" cy="4351655"/>
          </a:xfrm>
        </p:spPr>
        <p:txBody>
          <a:bodyPr>
            <a:normAutofit/>
          </a:bodyPr>
          <a:p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рынке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 </a:t>
            </a:r>
            <a:r>
              <a:rPr lang="en-US" altLang="en-US"/>
              <a:t>представлено</a:t>
            </a:r>
            <a:r>
              <a:rPr lang="en-US" altLang="ru-RU"/>
              <a:t> </a:t>
            </a:r>
            <a:r>
              <a:rPr lang="en-US" altLang="en-US"/>
              <a:t>множество</a:t>
            </a:r>
            <a:r>
              <a:rPr lang="en-US" altLang="ru-RU"/>
              <a:t> </a:t>
            </a:r>
            <a:r>
              <a:rPr lang="en-US" altLang="en-US"/>
              <a:t>решений</a:t>
            </a:r>
            <a:r>
              <a:rPr lang="en-US" altLang="ru-RU"/>
              <a:t>, </a:t>
            </a:r>
            <a:r>
              <a:rPr lang="en-US" altLang="en-US"/>
              <a:t>каждое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которых</a:t>
            </a:r>
            <a:r>
              <a:rPr lang="en-US" altLang="ru-RU"/>
              <a:t> </a:t>
            </a:r>
            <a:r>
              <a:rPr lang="en-US" altLang="en-US"/>
              <a:t>имеет</a:t>
            </a:r>
            <a:r>
              <a:rPr lang="en-US" altLang="ru-RU"/>
              <a:t> </a:t>
            </a:r>
            <a:r>
              <a:rPr lang="en-US" altLang="en-US"/>
              <a:t>свои</a:t>
            </a:r>
            <a:r>
              <a:rPr lang="en-US" altLang="ru-RU"/>
              <a:t> </a:t>
            </a:r>
            <a:r>
              <a:rPr lang="en-US" altLang="en-US"/>
              <a:t>сильные</a:t>
            </a:r>
            <a:r>
              <a:rPr lang="en-US" altLang="ru-RU"/>
              <a:t> </a:t>
            </a:r>
            <a:r>
              <a:rPr lang="en-US" altLang="en-US"/>
              <a:t>стороны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подходит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различных</a:t>
            </a:r>
            <a:r>
              <a:rPr lang="en-US" altLang="ru-RU"/>
              <a:t> </a:t>
            </a:r>
            <a:r>
              <a:rPr lang="en-US" altLang="en-US"/>
              <a:t>сценариев</a:t>
            </a:r>
            <a:r>
              <a:rPr lang="en-US" altLang="ru-RU"/>
              <a:t> </a:t>
            </a:r>
            <a:r>
              <a:rPr lang="en-US" altLang="en-US"/>
              <a:t>использования</a:t>
            </a:r>
            <a:r>
              <a:rPr lang="en-US" altLang="ru-RU"/>
              <a:t>. </a:t>
            </a:r>
            <a:r>
              <a:rPr lang="en-US" altLang="en-US"/>
              <a:t>Выбор</a:t>
            </a:r>
            <a:r>
              <a:rPr lang="en-US" altLang="ru-RU"/>
              <a:t> </a:t>
            </a:r>
            <a:r>
              <a:rPr lang="en-US" altLang="en-US"/>
              <a:t>конкретной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 </a:t>
            </a:r>
            <a:r>
              <a:rPr lang="en-US" altLang="en-US"/>
              <a:t>зависит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требований</a:t>
            </a:r>
            <a:r>
              <a:rPr lang="en-US" altLang="ru-RU"/>
              <a:t> </a:t>
            </a:r>
            <a:r>
              <a:rPr lang="en-US" altLang="en-US"/>
              <a:t>проекта</a:t>
            </a:r>
            <a:r>
              <a:rPr lang="en-US" altLang="ru-RU"/>
              <a:t>, </a:t>
            </a:r>
            <a:r>
              <a:rPr lang="en-US" altLang="en-US"/>
              <a:t>объема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, </a:t>
            </a:r>
            <a:r>
              <a:rPr lang="en-US" altLang="en-US"/>
              <a:t>необходимых</a:t>
            </a:r>
            <a:r>
              <a:rPr lang="en-US" altLang="ru-RU"/>
              <a:t> </a:t>
            </a:r>
            <a:r>
              <a:rPr lang="en-US" altLang="en-US"/>
              <a:t>функций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бюджета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501015" y="885190"/>
            <a:ext cx="11266805" cy="4372610"/>
          </a:xfrm>
        </p:spPr>
        <p:txBody>
          <a:bodyPr>
            <a:normAutofit fontScale="80000"/>
          </a:bodyPr>
          <a:p>
            <a:r>
              <a:rPr lang="en-US" altLang="en-US" b="1"/>
              <a:t>Определение</a:t>
            </a:r>
            <a:r>
              <a:rPr lang="en-US" altLang="ru-RU" b="1"/>
              <a:t> </a:t>
            </a:r>
            <a:r>
              <a:rPr lang="en-US" altLang="en-US" b="1"/>
              <a:t>СУБД</a:t>
            </a:r>
            <a:r>
              <a:rPr lang="en-US" altLang="ru-RU" b="1"/>
              <a:t>:</a:t>
            </a:r>
            <a:endParaRPr lang="en-US" altLang="ru-RU" b="1"/>
          </a:p>
          <a:p>
            <a:r>
              <a:rPr lang="en-US" altLang="en-US"/>
              <a:t>СУБД</a:t>
            </a:r>
            <a:r>
              <a:rPr lang="en-US" altLang="ru-RU"/>
              <a:t> (</a:t>
            </a:r>
            <a:r>
              <a:rPr lang="en-US" altLang="en-US"/>
              <a:t>Система</a:t>
            </a:r>
            <a:r>
              <a:rPr lang="en-US" altLang="ru-RU"/>
              <a:t> </a:t>
            </a:r>
            <a:r>
              <a:rPr lang="en-US" altLang="en-US"/>
              <a:t>Управления</a:t>
            </a:r>
            <a:r>
              <a:rPr lang="en-US" altLang="ru-RU"/>
              <a:t> </a:t>
            </a:r>
            <a:r>
              <a:rPr lang="en-US" altLang="en-US"/>
              <a:t>Базами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) — </a:t>
            </a:r>
            <a:r>
              <a:rPr lang="en-US" altLang="en-US"/>
              <a:t>программное</a:t>
            </a:r>
            <a:r>
              <a:rPr lang="en-US" altLang="ru-RU"/>
              <a:t> </a:t>
            </a:r>
            <a:r>
              <a:rPr lang="en-US" altLang="en-US"/>
              <a:t>обеспечение</a:t>
            </a:r>
            <a:r>
              <a:rPr lang="en-US" altLang="ru-RU"/>
              <a:t>, </a:t>
            </a:r>
            <a:r>
              <a:rPr lang="en-US" altLang="en-US"/>
              <a:t>предназначенное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создания</a:t>
            </a:r>
            <a:r>
              <a:rPr lang="en-US" altLang="ru-RU"/>
              <a:t>, </a:t>
            </a:r>
            <a:r>
              <a:rPr lang="en-US" altLang="en-US"/>
              <a:t>управления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обеспечения</a:t>
            </a:r>
            <a:r>
              <a:rPr lang="en-US" altLang="ru-RU"/>
              <a:t> </a:t>
            </a:r>
            <a:r>
              <a:rPr lang="en-US" altLang="en-US"/>
              <a:t>доступа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базам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Классификация</a:t>
            </a:r>
            <a:r>
              <a:rPr lang="en-US" altLang="ru-RU" b="1"/>
              <a:t> </a:t>
            </a:r>
            <a:r>
              <a:rPr lang="en-US" altLang="en-US" b="1"/>
              <a:t>СУБД</a:t>
            </a:r>
            <a:r>
              <a:rPr lang="en-US" altLang="ru-RU" b="1"/>
              <a:t>:</a:t>
            </a:r>
            <a:endParaRPr lang="en-US" altLang="ru-RU" b="1"/>
          </a:p>
          <a:p>
            <a:r>
              <a:rPr lang="en-US" altLang="en-US"/>
              <a:t>Реляционные</a:t>
            </a:r>
            <a:r>
              <a:rPr lang="en-US" altLang="ru-RU"/>
              <a:t> </a:t>
            </a:r>
            <a:r>
              <a:rPr lang="en-US" altLang="en-US"/>
              <a:t>базы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(RDBMS)</a:t>
            </a:r>
            <a:endParaRPr lang="en-US" altLang="ru-RU"/>
          </a:p>
          <a:p>
            <a:r>
              <a:rPr lang="en-US" altLang="en-US"/>
              <a:t>Объектно</a:t>
            </a:r>
            <a:r>
              <a:rPr lang="en-US" altLang="ru-RU"/>
              <a:t>-</a:t>
            </a:r>
            <a:r>
              <a:rPr lang="en-US" altLang="en-US"/>
              <a:t>реляционные</a:t>
            </a:r>
            <a:r>
              <a:rPr lang="en-US" altLang="ru-RU"/>
              <a:t> </a:t>
            </a:r>
            <a:r>
              <a:rPr lang="en-US" altLang="en-US"/>
              <a:t>базы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(ORDBMS)</a:t>
            </a:r>
            <a:endParaRPr lang="en-US" altLang="ru-RU"/>
          </a:p>
          <a:p>
            <a:r>
              <a:rPr lang="en-US" altLang="en-US"/>
              <a:t>Нерадиционные</a:t>
            </a:r>
            <a:r>
              <a:rPr lang="en-US" altLang="ru-RU"/>
              <a:t> </a:t>
            </a:r>
            <a:r>
              <a:rPr lang="en-US" altLang="en-US"/>
              <a:t>базы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(NoSQL)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ym typeface="+mn-ea"/>
              </a:rPr>
              <a:t>Oracle Corporation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 altLang="en-US" b="1"/>
              <a:t>СУБД</a:t>
            </a:r>
            <a:r>
              <a:rPr lang="en-US" altLang="ru-RU" b="1"/>
              <a:t>:</a:t>
            </a:r>
            <a:r>
              <a:rPr lang="en-US" altLang="ru-RU"/>
              <a:t> Oracle Database</a:t>
            </a:r>
            <a:endParaRPr lang="en-US" altLang="ru-RU"/>
          </a:p>
          <a:p>
            <a:r>
              <a:rPr lang="en-US" altLang="en-US" b="1"/>
              <a:t>Характеристика</a:t>
            </a:r>
            <a:r>
              <a:rPr lang="en-US" altLang="ru-RU" b="1"/>
              <a:t>: </a:t>
            </a:r>
            <a:r>
              <a:rPr lang="en-US" altLang="en-US"/>
              <a:t>Один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лидеров</a:t>
            </a:r>
            <a:r>
              <a:rPr lang="en-US" altLang="ru-RU"/>
              <a:t> </a:t>
            </a:r>
            <a:r>
              <a:rPr lang="en-US" altLang="en-US"/>
              <a:t>рынка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, </a:t>
            </a:r>
            <a:r>
              <a:rPr lang="en-US" altLang="en-US"/>
              <a:t>известна</a:t>
            </a:r>
            <a:r>
              <a:rPr lang="en-US" altLang="ru-RU"/>
              <a:t> </a:t>
            </a:r>
            <a:r>
              <a:rPr lang="en-US" altLang="en-US"/>
              <a:t>высокой</a:t>
            </a:r>
            <a:r>
              <a:rPr lang="en-US" altLang="ru-RU"/>
              <a:t> </a:t>
            </a:r>
            <a:r>
              <a:rPr lang="en-US" altLang="en-US"/>
              <a:t>производительностью</a:t>
            </a:r>
            <a:r>
              <a:rPr lang="en-US" altLang="ru-RU"/>
              <a:t>, </a:t>
            </a:r>
            <a:r>
              <a:rPr lang="en-US" altLang="en-US"/>
              <a:t>надежностью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масштабируемостью</a:t>
            </a:r>
            <a:r>
              <a:rPr lang="en-US" altLang="ru-RU"/>
              <a:t>. </a:t>
            </a:r>
            <a:r>
              <a:rPr lang="en-US" altLang="en-US"/>
              <a:t>Поддерживает</a:t>
            </a:r>
            <a:r>
              <a:rPr lang="en-US" altLang="ru-RU"/>
              <a:t> </a:t>
            </a:r>
            <a:r>
              <a:rPr lang="en-US" altLang="en-US"/>
              <a:t>сложные</a:t>
            </a:r>
            <a:r>
              <a:rPr lang="en-US" altLang="ru-RU"/>
              <a:t> </a:t>
            </a:r>
            <a:r>
              <a:rPr lang="en-US" altLang="en-US"/>
              <a:t>транзакции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аналитические</a:t>
            </a:r>
            <a:r>
              <a:rPr lang="en-US" altLang="ru-RU"/>
              <a:t> </a:t>
            </a:r>
            <a:r>
              <a:rPr lang="en-US" altLang="en-US"/>
              <a:t>функции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Преимущества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Высокое</a:t>
            </a:r>
            <a:r>
              <a:rPr lang="en-US" altLang="ru-RU"/>
              <a:t> </a:t>
            </a:r>
            <a:r>
              <a:rPr lang="en-US" altLang="en-US"/>
              <a:t>качество</a:t>
            </a:r>
            <a:r>
              <a:rPr lang="en-US" altLang="ru-RU"/>
              <a:t> </a:t>
            </a:r>
            <a:r>
              <a:rPr lang="en-US" altLang="en-US"/>
              <a:t>поддержки</a:t>
            </a:r>
            <a:r>
              <a:rPr lang="en-US" altLang="ru-RU"/>
              <a:t>, </a:t>
            </a:r>
            <a:r>
              <a:rPr lang="en-US" altLang="en-US"/>
              <a:t>широкий</a:t>
            </a:r>
            <a:r>
              <a:rPr lang="en-US" altLang="ru-RU"/>
              <a:t> </a:t>
            </a:r>
            <a:r>
              <a:rPr lang="en-US" altLang="en-US"/>
              <a:t>спектр</a:t>
            </a:r>
            <a:r>
              <a:rPr lang="en-US" altLang="ru-RU"/>
              <a:t> </a:t>
            </a:r>
            <a:r>
              <a:rPr lang="en-US" altLang="en-US"/>
              <a:t>возможностей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анализа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Недостатки</a:t>
            </a:r>
            <a:r>
              <a:rPr lang="en-US" altLang="ru-RU"/>
              <a:t>: </a:t>
            </a:r>
            <a:r>
              <a:rPr lang="en-US" altLang="en-US"/>
              <a:t>Высокая</a:t>
            </a:r>
            <a:r>
              <a:rPr lang="en-US" altLang="ru-RU"/>
              <a:t> </a:t>
            </a:r>
            <a:r>
              <a:rPr lang="en-US" altLang="en-US"/>
              <a:t>стоимость</a:t>
            </a:r>
            <a:r>
              <a:rPr lang="en-US" altLang="ru-RU"/>
              <a:t> </a:t>
            </a:r>
            <a:r>
              <a:rPr lang="en-US" altLang="en-US"/>
              <a:t>лицензий</a:t>
            </a:r>
            <a:r>
              <a:rPr lang="en-US" altLang="ru-RU"/>
              <a:t>, </a:t>
            </a:r>
            <a:r>
              <a:rPr lang="en-US" altLang="en-US"/>
              <a:t>сложность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настройке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эксплуатации</a:t>
            </a:r>
            <a:r>
              <a:rPr lang="en-US" altLang="ru-RU"/>
              <a:t>.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76695" y="1715135"/>
            <a:ext cx="4947920" cy="3298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Microsoft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 altLang="en-US" b="1"/>
              <a:t>СУБД</a:t>
            </a:r>
            <a:r>
              <a:rPr lang="en-US" altLang="ru-RU" b="1"/>
              <a:t>: </a:t>
            </a:r>
            <a:r>
              <a:rPr lang="en-US" altLang="ru-RU"/>
              <a:t>Microsoft SQL Server</a:t>
            </a:r>
            <a:endParaRPr lang="en-US" altLang="ru-RU"/>
          </a:p>
          <a:p>
            <a:r>
              <a:rPr lang="en-US" altLang="en-US" b="1"/>
              <a:t>Характеристика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Популярная</a:t>
            </a:r>
            <a:r>
              <a:rPr lang="en-US" altLang="ru-RU"/>
              <a:t> </a:t>
            </a:r>
            <a:r>
              <a:rPr lang="en-US" altLang="en-US"/>
              <a:t>среди</a:t>
            </a:r>
            <a:r>
              <a:rPr lang="en-US" altLang="ru-RU"/>
              <a:t> </a:t>
            </a:r>
            <a:r>
              <a:rPr lang="en-US" altLang="en-US"/>
              <a:t>корпоративных</a:t>
            </a:r>
            <a:r>
              <a:rPr lang="en-US" altLang="ru-RU"/>
              <a:t> </a:t>
            </a:r>
            <a:r>
              <a:rPr lang="en-US" altLang="en-US"/>
              <a:t>пользователей</a:t>
            </a:r>
            <a:r>
              <a:rPr lang="en-US" altLang="ru-RU"/>
              <a:t> </a:t>
            </a:r>
            <a:r>
              <a:rPr lang="en-US" altLang="en-US"/>
              <a:t>благодаря</a:t>
            </a:r>
            <a:r>
              <a:rPr lang="en-US" altLang="ru-RU"/>
              <a:t> </a:t>
            </a:r>
            <a:r>
              <a:rPr lang="en-US" altLang="en-US"/>
              <a:t>интеграции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экосистемой</a:t>
            </a:r>
            <a:r>
              <a:rPr lang="en-US" altLang="ru-RU"/>
              <a:t> </a:t>
            </a:r>
            <a:r>
              <a:rPr lang="en-US" altLang="en-US"/>
              <a:t>продуктов</a:t>
            </a:r>
            <a:r>
              <a:rPr lang="en-US" altLang="ru-RU"/>
              <a:t> Microsoft. </a:t>
            </a:r>
            <a:r>
              <a:rPr lang="en-US" altLang="en-US"/>
              <a:t>Подходит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средних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крупных</a:t>
            </a:r>
            <a:r>
              <a:rPr lang="en-US" altLang="ru-RU"/>
              <a:t> </a:t>
            </a:r>
            <a:r>
              <a:rPr lang="en-US" altLang="en-US"/>
              <a:t>организаций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Преимущества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Простота</a:t>
            </a:r>
            <a:r>
              <a:rPr lang="en-US" altLang="ru-RU"/>
              <a:t> </a:t>
            </a:r>
            <a:r>
              <a:rPr lang="en-US" altLang="en-US"/>
              <a:t>установки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администрирования</a:t>
            </a:r>
            <a:r>
              <a:rPr lang="en-US" altLang="ru-RU"/>
              <a:t>, </a:t>
            </a:r>
            <a:r>
              <a:rPr lang="en-US" altLang="en-US"/>
              <a:t>тесная</a:t>
            </a:r>
            <a:r>
              <a:rPr lang="en-US" altLang="ru-RU"/>
              <a:t> </a:t>
            </a:r>
            <a:r>
              <a:rPr lang="en-US" altLang="en-US"/>
              <a:t>интеграция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Windows-</a:t>
            </a:r>
            <a:r>
              <a:rPr lang="en-US" altLang="en-US"/>
              <a:t>системами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Недостатки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Ограниченная</a:t>
            </a:r>
            <a:r>
              <a:rPr lang="en-US" altLang="ru-RU"/>
              <a:t> </a:t>
            </a:r>
            <a:r>
              <a:rPr lang="en-US" altLang="en-US"/>
              <a:t>совместимость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другими</a:t>
            </a:r>
            <a:r>
              <a:rPr lang="en-US" altLang="ru-RU"/>
              <a:t> </a:t>
            </a:r>
            <a:r>
              <a:rPr lang="en-US" altLang="en-US"/>
              <a:t>операционными</a:t>
            </a:r>
            <a:r>
              <a:rPr lang="en-US" altLang="ru-RU"/>
              <a:t> </a:t>
            </a:r>
            <a:r>
              <a:rPr lang="en-US" altLang="en-US"/>
              <a:t>системами</a:t>
            </a:r>
            <a:r>
              <a:rPr lang="en-US" altLang="ru-RU"/>
              <a:t>.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14415" y="1744980"/>
            <a:ext cx="5647055" cy="3764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IBM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 altLang="en-US" b="1"/>
              <a:t>СУБД</a:t>
            </a:r>
            <a:r>
              <a:rPr lang="en-US" altLang="ru-RU" b="1"/>
              <a:t>:</a:t>
            </a:r>
            <a:r>
              <a:rPr lang="en-US" altLang="ru-RU"/>
              <a:t> IBM DB2</a:t>
            </a:r>
            <a:endParaRPr lang="en-US" altLang="ru-RU"/>
          </a:p>
          <a:p>
            <a:r>
              <a:rPr lang="en-US" altLang="en-US" b="1"/>
              <a:t>Характеристика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Мощная</a:t>
            </a:r>
            <a:r>
              <a:rPr lang="en-US" altLang="ru-RU"/>
              <a:t> </a:t>
            </a:r>
            <a:r>
              <a:rPr lang="en-US" altLang="en-US"/>
              <a:t>система</a:t>
            </a:r>
            <a:r>
              <a:rPr lang="en-US" altLang="ru-RU"/>
              <a:t> </a:t>
            </a:r>
            <a:r>
              <a:rPr lang="en-US" altLang="en-US"/>
              <a:t>управления</a:t>
            </a:r>
            <a:r>
              <a:rPr lang="en-US" altLang="ru-RU"/>
              <a:t> </a:t>
            </a:r>
            <a:r>
              <a:rPr lang="en-US" altLang="en-US"/>
              <a:t>базами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, </a:t>
            </a:r>
            <a:r>
              <a:rPr lang="en-US" altLang="en-US"/>
              <a:t>широко</a:t>
            </a:r>
            <a:r>
              <a:rPr lang="en-US" altLang="ru-RU"/>
              <a:t> </a:t>
            </a:r>
            <a:r>
              <a:rPr lang="en-US" altLang="en-US"/>
              <a:t>используемая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корпоративной</a:t>
            </a:r>
            <a:r>
              <a:rPr lang="en-US" altLang="ru-RU"/>
              <a:t> </a:t>
            </a:r>
            <a:r>
              <a:rPr lang="en-US" altLang="en-US"/>
              <a:t>среде</a:t>
            </a:r>
            <a:r>
              <a:rPr lang="en-US" altLang="ru-RU"/>
              <a:t>. </a:t>
            </a:r>
            <a:r>
              <a:rPr lang="en-US" altLang="en-US"/>
              <a:t>Поддерживает</a:t>
            </a:r>
            <a:r>
              <a:rPr lang="en-US" altLang="ru-RU"/>
              <a:t> </a:t>
            </a:r>
            <a:r>
              <a:rPr lang="en-US" altLang="en-US"/>
              <a:t>высокую</a:t>
            </a:r>
            <a:r>
              <a:rPr lang="en-US" altLang="ru-RU"/>
              <a:t> </a:t>
            </a:r>
            <a:r>
              <a:rPr lang="en-US" altLang="en-US"/>
              <a:t>нагрузку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масштабирование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Преимущества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Надежность</a:t>
            </a:r>
            <a:r>
              <a:rPr lang="en-US" altLang="ru-RU"/>
              <a:t>, </a:t>
            </a:r>
            <a:r>
              <a:rPr lang="en-US" altLang="en-US"/>
              <a:t>высокие</a:t>
            </a:r>
            <a:r>
              <a:rPr lang="en-US" altLang="ru-RU"/>
              <a:t> </a:t>
            </a:r>
            <a:r>
              <a:rPr lang="en-US" altLang="en-US"/>
              <a:t>показатели</a:t>
            </a:r>
            <a:r>
              <a:rPr lang="en-US" altLang="ru-RU"/>
              <a:t> </a:t>
            </a:r>
            <a:r>
              <a:rPr lang="en-US" altLang="en-US"/>
              <a:t>производительности</a:t>
            </a:r>
            <a:r>
              <a:rPr lang="en-US" altLang="ru-RU"/>
              <a:t>, </a:t>
            </a:r>
            <a:r>
              <a:rPr lang="en-US" altLang="en-US"/>
              <a:t>широкая</a:t>
            </a:r>
            <a:r>
              <a:rPr lang="en-US" altLang="ru-RU"/>
              <a:t> </a:t>
            </a:r>
            <a:r>
              <a:rPr lang="en-US" altLang="en-US"/>
              <a:t>функциональность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Недостатки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Более</a:t>
            </a:r>
            <a:r>
              <a:rPr lang="en-US" altLang="ru-RU"/>
              <a:t> </a:t>
            </a:r>
            <a:r>
              <a:rPr lang="en-US" altLang="en-US"/>
              <a:t>сложная</a:t>
            </a:r>
            <a:r>
              <a:rPr lang="en-US" altLang="ru-RU"/>
              <a:t> </a:t>
            </a:r>
            <a:r>
              <a:rPr lang="en-US" altLang="en-US"/>
              <a:t>настройка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эксплуатация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сравнению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конкурентами</a:t>
            </a:r>
            <a:r>
              <a:rPr lang="en-US" altLang="ru-RU"/>
              <a:t>.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05830" y="1435735"/>
            <a:ext cx="5712460" cy="4290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PostgreSQL Global Development Group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 altLang="en-US" b="1"/>
              <a:t>СУБД</a:t>
            </a:r>
            <a:r>
              <a:rPr lang="en-US" altLang="ru-RU" b="1"/>
              <a:t>:</a:t>
            </a:r>
            <a:r>
              <a:rPr lang="en-US" altLang="ru-RU"/>
              <a:t> PostgreSQL</a:t>
            </a:r>
            <a:endParaRPr lang="en-US" altLang="ru-RU"/>
          </a:p>
          <a:p>
            <a:r>
              <a:rPr lang="en-US" altLang="en-US" b="1"/>
              <a:t>Характеристика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Открытая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бесплатная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, </a:t>
            </a:r>
            <a:r>
              <a:rPr lang="en-US" altLang="en-US"/>
              <a:t>популярная</a:t>
            </a:r>
            <a:r>
              <a:rPr lang="en-US" altLang="ru-RU"/>
              <a:t> </a:t>
            </a:r>
            <a:r>
              <a:rPr lang="en-US" altLang="en-US"/>
              <a:t>среди</a:t>
            </a:r>
            <a:r>
              <a:rPr lang="en-US" altLang="ru-RU"/>
              <a:t> </a:t>
            </a:r>
            <a:r>
              <a:rPr lang="en-US" altLang="en-US"/>
              <a:t>разработчиков</a:t>
            </a:r>
            <a:r>
              <a:rPr lang="en-US" altLang="ru-RU"/>
              <a:t> </a:t>
            </a:r>
            <a:r>
              <a:rPr lang="en-US" altLang="en-US"/>
              <a:t>благодаря</a:t>
            </a:r>
            <a:r>
              <a:rPr lang="en-US" altLang="ru-RU"/>
              <a:t> </a:t>
            </a:r>
            <a:r>
              <a:rPr lang="en-US" altLang="en-US"/>
              <a:t>гибкости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поддержке</a:t>
            </a:r>
            <a:r>
              <a:rPr lang="en-US" altLang="ru-RU"/>
              <a:t> </a:t>
            </a:r>
            <a:r>
              <a:rPr lang="en-US" altLang="en-US"/>
              <a:t>множества</a:t>
            </a:r>
            <a:r>
              <a:rPr lang="en-US" altLang="ru-RU"/>
              <a:t> </a:t>
            </a:r>
            <a:r>
              <a:rPr lang="en-US" altLang="en-US"/>
              <a:t>типов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Преимущества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Бесплатность</a:t>
            </a:r>
            <a:r>
              <a:rPr lang="en-US" altLang="ru-RU"/>
              <a:t>, </a:t>
            </a:r>
            <a:r>
              <a:rPr lang="en-US" altLang="en-US"/>
              <a:t>открытость</a:t>
            </a:r>
            <a:r>
              <a:rPr lang="en-US" altLang="ru-RU"/>
              <a:t> </a:t>
            </a:r>
            <a:r>
              <a:rPr lang="en-US" altLang="en-US"/>
              <a:t>исходного</a:t>
            </a:r>
            <a:r>
              <a:rPr lang="en-US" altLang="ru-RU"/>
              <a:t> </a:t>
            </a:r>
            <a:r>
              <a:rPr lang="en-US" altLang="en-US"/>
              <a:t>кода</a:t>
            </a:r>
            <a:r>
              <a:rPr lang="en-US" altLang="ru-RU"/>
              <a:t>, </a:t>
            </a:r>
            <a:r>
              <a:rPr lang="en-US" altLang="en-US"/>
              <a:t>активное</a:t>
            </a:r>
            <a:r>
              <a:rPr lang="en-US" altLang="ru-RU"/>
              <a:t> </a:t>
            </a:r>
            <a:r>
              <a:rPr lang="en-US" altLang="en-US"/>
              <a:t>сообщество</a:t>
            </a:r>
            <a:r>
              <a:rPr lang="en-US" altLang="ru-RU"/>
              <a:t> </a:t>
            </a:r>
            <a:r>
              <a:rPr lang="en-US" altLang="en-US"/>
              <a:t>разработчиков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Недостатки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Может</a:t>
            </a:r>
            <a:r>
              <a:rPr lang="en-US" altLang="ru-RU"/>
              <a:t> </a:t>
            </a:r>
            <a:r>
              <a:rPr lang="en-US" altLang="en-US"/>
              <a:t>уступать</a:t>
            </a:r>
            <a:r>
              <a:rPr lang="en-US" altLang="ru-RU"/>
              <a:t> </a:t>
            </a:r>
            <a:r>
              <a:rPr lang="en-US" altLang="en-US"/>
              <a:t>коммерческим</a:t>
            </a:r>
            <a:r>
              <a:rPr lang="en-US" altLang="ru-RU"/>
              <a:t> </a:t>
            </a:r>
            <a:r>
              <a:rPr lang="en-US" altLang="en-US"/>
              <a:t>продуктам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производительности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поддержке</a:t>
            </a:r>
            <a:r>
              <a:rPr lang="en-US" altLang="ru-RU"/>
              <a:t> </a:t>
            </a:r>
            <a:r>
              <a:rPr lang="en-US" altLang="en-US"/>
              <a:t>сложных</a:t>
            </a:r>
            <a:r>
              <a:rPr lang="en-US" altLang="ru-RU"/>
              <a:t> </a:t>
            </a:r>
            <a:r>
              <a:rPr lang="en-US" altLang="en-US"/>
              <a:t>транзакций</a:t>
            </a:r>
            <a:r>
              <a:rPr lang="en-US" altLang="ru-RU"/>
              <a:t>.</a:t>
            </a:r>
            <a:endParaRPr lang="en-US" altLang="ru-RU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17285" y="2166620"/>
            <a:ext cx="5635625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 MySQL AB (</a:t>
            </a:r>
            <a:r>
              <a:rPr lang="en-US" altLang="en-US"/>
              <a:t>ныне</a:t>
            </a:r>
            <a:r>
              <a:rPr lang="en-US" altLang="ru-RU"/>
              <a:t> </a:t>
            </a:r>
            <a:r>
              <a:rPr lang="en-US" altLang="en-US"/>
              <a:t>принадлежит</a:t>
            </a:r>
            <a:r>
              <a:rPr lang="en-US" altLang="ru-RU"/>
              <a:t> Oracle)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 altLang="en-US" b="1"/>
              <a:t>СУБД</a:t>
            </a:r>
            <a:r>
              <a:rPr lang="en-US" altLang="ru-RU" b="1"/>
              <a:t>:</a:t>
            </a:r>
            <a:r>
              <a:rPr lang="en-US" altLang="ru-RU"/>
              <a:t> MySQL</a:t>
            </a:r>
            <a:endParaRPr lang="en-US" altLang="ru-RU"/>
          </a:p>
          <a:p>
            <a:r>
              <a:rPr lang="en-US" altLang="en-US" b="1"/>
              <a:t>Характеристика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Одна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самых</a:t>
            </a:r>
            <a:r>
              <a:rPr lang="en-US" altLang="ru-RU"/>
              <a:t> </a:t>
            </a:r>
            <a:r>
              <a:rPr lang="en-US" altLang="en-US"/>
              <a:t>популярных</a:t>
            </a:r>
            <a:r>
              <a:rPr lang="en-US" altLang="ru-RU"/>
              <a:t> </a:t>
            </a:r>
            <a:r>
              <a:rPr lang="en-US" altLang="en-US"/>
              <a:t>открытых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, </a:t>
            </a:r>
            <a:r>
              <a:rPr lang="en-US" altLang="en-US"/>
              <a:t>особенно</a:t>
            </a:r>
            <a:r>
              <a:rPr lang="en-US" altLang="ru-RU"/>
              <a:t> </a:t>
            </a:r>
            <a:r>
              <a:rPr lang="en-US" altLang="en-US"/>
              <a:t>востребована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веб</a:t>
            </a:r>
            <a:r>
              <a:rPr lang="en-US" altLang="ru-RU"/>
              <a:t>-</a:t>
            </a:r>
            <a:r>
              <a:rPr lang="en-US" altLang="en-US"/>
              <a:t>разработке</a:t>
            </a:r>
            <a:r>
              <a:rPr lang="en-US" altLang="ru-RU"/>
              <a:t> </a:t>
            </a:r>
            <a:r>
              <a:rPr lang="en-US" altLang="en-US"/>
              <a:t>благодаря</a:t>
            </a:r>
            <a:r>
              <a:rPr lang="en-US" altLang="ru-RU"/>
              <a:t> </a:t>
            </a:r>
            <a:r>
              <a:rPr lang="en-US" altLang="en-US"/>
              <a:t>простоте</a:t>
            </a:r>
            <a:r>
              <a:rPr lang="en-US" altLang="ru-RU"/>
              <a:t> </a:t>
            </a:r>
            <a:r>
              <a:rPr lang="en-US" altLang="en-US"/>
              <a:t>использования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легковесности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Преимущества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Легкость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освоении</a:t>
            </a:r>
            <a:r>
              <a:rPr lang="en-US" altLang="ru-RU"/>
              <a:t>, </a:t>
            </a:r>
            <a:r>
              <a:rPr lang="en-US" altLang="en-US"/>
              <a:t>доступность</a:t>
            </a:r>
            <a:r>
              <a:rPr lang="en-US" altLang="ru-RU"/>
              <a:t>, </a:t>
            </a:r>
            <a:r>
              <a:rPr lang="en-US" altLang="en-US"/>
              <a:t>высокая</a:t>
            </a:r>
            <a:r>
              <a:rPr lang="en-US" altLang="ru-RU"/>
              <a:t> </a:t>
            </a:r>
            <a:r>
              <a:rPr lang="en-US" altLang="en-US"/>
              <a:t>скорость</a:t>
            </a:r>
            <a:r>
              <a:rPr lang="en-US" altLang="ru-RU"/>
              <a:t> </a:t>
            </a:r>
            <a:r>
              <a:rPr lang="en-US" altLang="en-US"/>
              <a:t>обработки</a:t>
            </a:r>
            <a:r>
              <a:rPr lang="en-US" altLang="ru-RU"/>
              <a:t> </a:t>
            </a:r>
            <a:r>
              <a:rPr lang="en-US" altLang="en-US"/>
              <a:t>запросов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Недостатки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Меньшая</a:t>
            </a:r>
            <a:r>
              <a:rPr lang="en-US" altLang="ru-RU"/>
              <a:t> </a:t>
            </a:r>
            <a:r>
              <a:rPr lang="en-US" altLang="en-US"/>
              <a:t>стабильность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надежность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сравнению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коммерческими</a:t>
            </a:r>
            <a:r>
              <a:rPr lang="en-US" altLang="ru-RU"/>
              <a:t> </a:t>
            </a:r>
            <a:r>
              <a:rPr lang="en-US" altLang="en-US"/>
              <a:t>аналогами</a:t>
            </a:r>
            <a:r>
              <a:rPr lang="en-US" altLang="ru-RU"/>
              <a:t>.</a:t>
            </a:r>
            <a:endParaRPr lang="en-US" altLang="ru-RU"/>
          </a:p>
          <a:p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29300" y="1584325"/>
            <a:ext cx="5897880" cy="4088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 MongoDB Inc.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 altLang="en-US" b="1"/>
              <a:t>СУБД</a:t>
            </a:r>
            <a:r>
              <a:rPr lang="en-US" altLang="ru-RU" b="1"/>
              <a:t>:</a:t>
            </a:r>
            <a:r>
              <a:rPr lang="en-US" altLang="ru-RU"/>
              <a:t> MongoDB</a:t>
            </a:r>
            <a:endParaRPr lang="en-US" altLang="ru-RU"/>
          </a:p>
          <a:p>
            <a:r>
              <a:rPr lang="en-US" altLang="en-US" b="1"/>
              <a:t>Характеристика</a:t>
            </a:r>
            <a:r>
              <a:rPr lang="en-US" altLang="ru-RU" b="1"/>
              <a:t>: </a:t>
            </a:r>
            <a:r>
              <a:rPr lang="en-US" altLang="en-US"/>
              <a:t>Документно</a:t>
            </a:r>
            <a:r>
              <a:rPr lang="en-US" altLang="ru-RU"/>
              <a:t>-</a:t>
            </a:r>
            <a:r>
              <a:rPr lang="en-US" altLang="en-US"/>
              <a:t>ориентированная</a:t>
            </a:r>
            <a:r>
              <a:rPr lang="en-US" altLang="ru-RU"/>
              <a:t> NoSQL </a:t>
            </a:r>
            <a:r>
              <a:rPr lang="en-US" altLang="en-US"/>
              <a:t>база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, </a:t>
            </a:r>
            <a:r>
              <a:rPr lang="en-US" altLang="en-US"/>
              <a:t>подходящая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большими</a:t>
            </a:r>
            <a:r>
              <a:rPr lang="en-US" altLang="ru-RU"/>
              <a:t> </a:t>
            </a:r>
            <a:r>
              <a:rPr lang="en-US" altLang="en-US"/>
              <a:t>объемами</a:t>
            </a:r>
            <a:r>
              <a:rPr lang="en-US" altLang="ru-RU"/>
              <a:t> </a:t>
            </a:r>
            <a:r>
              <a:rPr lang="en-US" altLang="en-US"/>
              <a:t>слабо</a:t>
            </a:r>
            <a:r>
              <a:rPr lang="en-US" altLang="ru-RU"/>
              <a:t> </a:t>
            </a:r>
            <a:r>
              <a:rPr lang="en-US" altLang="en-US"/>
              <a:t>структурированных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Преимущества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Гибкость</a:t>
            </a:r>
            <a:r>
              <a:rPr lang="en-US" altLang="ru-RU"/>
              <a:t> </a:t>
            </a:r>
            <a:r>
              <a:rPr lang="en-US" altLang="en-US"/>
              <a:t>схемы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, </a:t>
            </a:r>
            <a:r>
              <a:rPr lang="en-US" altLang="en-US"/>
              <a:t>горизонтальная</a:t>
            </a:r>
            <a:r>
              <a:rPr lang="en-US" altLang="ru-RU"/>
              <a:t> </a:t>
            </a:r>
            <a:r>
              <a:rPr lang="en-US" altLang="en-US"/>
              <a:t>масштабируемость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Недостатки</a:t>
            </a:r>
            <a:r>
              <a:rPr lang="en-US" altLang="ru-RU" b="1"/>
              <a:t>: </a:t>
            </a:r>
            <a:r>
              <a:rPr lang="en-US" altLang="en-US"/>
              <a:t>Отсутствие</a:t>
            </a:r>
            <a:r>
              <a:rPr lang="en-US" altLang="ru-RU"/>
              <a:t> </a:t>
            </a:r>
            <a:r>
              <a:rPr lang="en-US" altLang="en-US"/>
              <a:t>полноценной</a:t>
            </a:r>
            <a:r>
              <a:rPr lang="en-US" altLang="ru-RU"/>
              <a:t> </a:t>
            </a:r>
            <a:r>
              <a:rPr lang="en-US" altLang="en-US"/>
              <a:t>поддержки</a:t>
            </a:r>
            <a:r>
              <a:rPr lang="en-US" altLang="ru-RU"/>
              <a:t> ACID-</a:t>
            </a:r>
            <a:r>
              <a:rPr lang="en-US" altLang="en-US"/>
              <a:t>транзакций</a:t>
            </a:r>
            <a:r>
              <a:rPr lang="en-US" altLang="ru-RU"/>
              <a:t>, </a:t>
            </a:r>
            <a:r>
              <a:rPr lang="en-US" altLang="en-US"/>
              <a:t>ограниченность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сложных</a:t>
            </a:r>
            <a:r>
              <a:rPr lang="en-US" altLang="ru-RU"/>
              <a:t> </a:t>
            </a:r>
            <a:r>
              <a:rPr lang="en-US" altLang="en-US"/>
              <a:t>запросах</a:t>
            </a:r>
            <a:r>
              <a:rPr lang="en-US" altLang="ru-RU"/>
              <a:t>.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34860" y="1671320"/>
            <a:ext cx="3876675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Apache Software Foundation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r>
              <a:rPr lang="en-US" altLang="en-US" b="1"/>
              <a:t>СУБД</a:t>
            </a:r>
            <a:r>
              <a:rPr lang="en-US" altLang="ru-RU" b="1"/>
              <a:t>:</a:t>
            </a:r>
            <a:r>
              <a:rPr lang="en-US" altLang="ru-RU"/>
              <a:t> Apache Cassandra</a:t>
            </a:r>
            <a:endParaRPr lang="en-US" altLang="ru-RU"/>
          </a:p>
          <a:p>
            <a:r>
              <a:rPr lang="en-US" altLang="en-US" b="1"/>
              <a:t>Характеристика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Распределённая</a:t>
            </a:r>
            <a:r>
              <a:rPr lang="en-US" altLang="ru-RU"/>
              <a:t> NoSQL </a:t>
            </a:r>
            <a:r>
              <a:rPr lang="en-US" altLang="en-US"/>
              <a:t>база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, </a:t>
            </a:r>
            <a:r>
              <a:rPr lang="en-US" altLang="en-US"/>
              <a:t>оптимизированная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больших</a:t>
            </a:r>
            <a:r>
              <a:rPr lang="en-US" altLang="ru-RU"/>
              <a:t> </a:t>
            </a:r>
            <a:r>
              <a:rPr lang="en-US" altLang="en-US"/>
              <a:t>объемов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высокой</a:t>
            </a:r>
            <a:r>
              <a:rPr lang="en-US" altLang="ru-RU"/>
              <a:t> </a:t>
            </a:r>
            <a:r>
              <a:rPr lang="en-US" altLang="en-US"/>
              <a:t>нагрузки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Преимущества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Горизонтальная</a:t>
            </a:r>
            <a:r>
              <a:rPr lang="en-US" altLang="ru-RU"/>
              <a:t> </a:t>
            </a:r>
            <a:r>
              <a:rPr lang="en-US" altLang="en-US"/>
              <a:t>масштабируемость</a:t>
            </a:r>
            <a:r>
              <a:rPr lang="en-US" altLang="ru-RU"/>
              <a:t>, </a:t>
            </a:r>
            <a:r>
              <a:rPr lang="en-US" altLang="en-US"/>
              <a:t>устойчивость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сбоям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 b="1"/>
              <a:t>Недостатки</a:t>
            </a:r>
            <a:r>
              <a:rPr lang="en-US" altLang="ru-RU" b="1"/>
              <a:t>:</a:t>
            </a:r>
            <a:r>
              <a:rPr lang="en-US" altLang="ru-RU"/>
              <a:t> </a:t>
            </a:r>
            <a:r>
              <a:rPr lang="en-US" altLang="en-US"/>
              <a:t>Сложность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управлении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обслуживании</a:t>
            </a:r>
            <a:r>
              <a:rPr lang="en-US" altLang="ru-RU"/>
              <a:t>.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64885" y="1919605"/>
            <a:ext cx="5098415" cy="3399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3304</Words>
  <Application>WPS Presentation</Application>
  <PresentationFormat>宽屏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Orange Waves</vt:lpstr>
      <vt:lpstr>Ведущие производители СУБД</vt:lpstr>
      <vt:lpstr>PowerPoint 演示文稿</vt:lpstr>
      <vt:lpstr>Oracle Corporation</vt:lpstr>
      <vt:lpstr>Microsoft</vt:lpstr>
      <vt:lpstr>IBM</vt:lpstr>
      <vt:lpstr>PostgreSQL Global Development Group</vt:lpstr>
      <vt:lpstr> MySQL AB (ныне принадлежит Oracle)</vt:lpstr>
      <vt:lpstr> MongoDB Inc.</vt:lpstr>
      <vt:lpstr>Apache Software Foundation</vt:lpstr>
      <vt:lpstr>MariaDB Corporation Ab</vt:lpstr>
      <vt:lpstr>Заключение: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matin</cp:lastModifiedBy>
  <cp:revision>4</cp:revision>
  <dcterms:created xsi:type="dcterms:W3CDTF">2025-02-20T18:18:00Z</dcterms:created>
  <dcterms:modified xsi:type="dcterms:W3CDTF">2025-02-20T19:14:44Z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1049-12.2.0.20323</vt:lpwstr>
  </property>
  <property fmtid="{D5CDD505-2E9C-101B-9397-08002B2CF9AE}" pid="3" name="ICV">
    <vt:lpwstr>D589B6AA95FE4893A17D24E68D956D5B_12</vt:lpwstr>
  </property>
</Properties>
</file>