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307" r:id="rId6"/>
    <p:sldId id="257" r:id="rId7"/>
    <p:sldId id="305" r:id="rId8"/>
    <p:sldId id="282" r:id="rId9"/>
    <p:sldId id="309" r:id="rId10"/>
    <p:sldId id="280" r:id="rId11"/>
    <p:sldId id="285" r:id="rId12"/>
  </p:sldIdLst>
  <p:sldSz cx="9144000" cy="5143500"/>
  <p:notesSz cx="6858000" cy="9144000"/>
  <p:embeddedFontLst>
    <p:embeddedFont>
      <p:font typeface="Quicksand"/>
      <p:regular r:id="rId16"/>
    </p:embeddedFont>
    <p:embeddedFont>
      <p:font typeface="Mulish"/>
      <p:bold r:id="rId17"/>
      <p:italic r:id="rId18"/>
      <p:boldItalic r:id="rId19"/>
    </p:embeddedFont>
    <p:embeddedFont>
      <p:font typeface="Bebas Neue" panose="020B0606020202050201"/>
      <p:regular r:id="rId20"/>
    </p:embeddedFont>
    <p:embeddedFont>
      <p:font typeface="PT Sans" panose="020B0503020203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5260bdd85_0_2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5260bdd85_0_2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/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2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 panose="020B0606020202050201"/>
              <a:buNone/>
              <a:defRPr sz="2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" name="Google Shape;204;p20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type="subTitle" idx="1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type="subTitle" idx="2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type="subTitle" idx="3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type="subTitle" idx="4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type="subTitle" idx="5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type="subTitle" idx="6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type="subTitle" idx="7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type="subTitle" idx="8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2" name="Google Shape;242;p22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244;p22"/>
          <p:cNvSpPr txBox="1"/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type="subTitle" idx="1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type="title" idx="2" hasCustomPrompt="1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type="subTitle" idx="3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type="title" idx="4" hasCustomPrompt="1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type="subTitle" idx="5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-GB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-GB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2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/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ctrTitle"/>
          </p:nvPr>
        </p:nvSpPr>
        <p:spPr>
          <a:xfrm>
            <a:off x="1626345" y="1348040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6700"/>
              <a:t>Мост</a:t>
            </a:r>
            <a:br>
              <a:rPr lang="ru-RU" altLang="en-GB" sz="6700"/>
            </a:br>
            <a:r>
              <a:rPr lang="ru-RU" altLang="en-GB" sz="3600">
                <a:solidFill>
                  <a:schemeClr val="dk2"/>
                </a:solidFill>
              </a:rPr>
              <a:t>Паттерн проектирования</a:t>
            </a:r>
            <a:endParaRPr lang="ru-RU" altLang="en-GB" sz="360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/>
          <p:nvPr>
            <p:ph type="subTitle" idx="1"/>
          </p:nvPr>
        </p:nvSpPr>
        <p:spPr>
          <a:xfrm>
            <a:off x="2267695" y="3573775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Выполнила студенка 2 курса ИВТ</a:t>
            </a:r>
            <a:endParaRPr lang="ru-RU" alt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Нуриева Джамиля Эльхановна</a:t>
            </a:r>
            <a:endParaRPr lang="ru-RU" altLang="en-GB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539750" y="628015"/>
            <a:ext cx="3944620" cy="670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Bridge(</a:t>
            </a:r>
            <a:r>
              <a:rPr lang="ru-RU" altLang="en-GB"/>
              <a:t>моcт)</a:t>
            </a:r>
            <a:endParaRPr lang="ru-RU" altLang="en-GB"/>
          </a:p>
        </p:txBody>
      </p:sp>
      <p:sp>
        <p:nvSpPr>
          <p:cNvPr id="382" name="Google Shape;382;p37"/>
          <p:cNvSpPr txBox="1"/>
          <p:nvPr>
            <p:ph type="subTitle" idx="1"/>
          </p:nvPr>
        </p:nvSpPr>
        <p:spPr>
          <a:xfrm>
            <a:off x="539750" y="1564005"/>
            <a:ext cx="3944620" cy="213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altLang="en-GB"/>
              <a:t>Мост - паттерн, структурирующий объекты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altLang="en-GB" b="1"/>
              <a:t>Назначение: </a:t>
            </a:r>
            <a:endParaRPr lang="ru-RU" altLang="en-GB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altLang="en-GB"/>
              <a:t>Отделить абстракцию от ее реализации так, чтобы и то и другое можно было изменять независимо</a:t>
            </a:r>
            <a:endParaRPr lang="ru-RU" altLang="en-GB"/>
          </a:p>
        </p:txBody>
      </p:sp>
      <p:sp>
        <p:nvSpPr>
          <p:cNvPr id="383" name="Google Shape;383;p37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1275715"/>
            <a:ext cx="3659505" cy="2287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Абстракция и реализация</a:t>
            </a:r>
            <a:endParaRPr lang="ru-RU" altLang="en-GB"/>
          </a:p>
        </p:txBody>
      </p:sp>
      <p:sp>
        <p:nvSpPr>
          <p:cNvPr id="296" name="Google Shape;296;p30"/>
          <p:cNvSpPr txBox="1"/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0" name="Google Shape;300;p30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347470"/>
            <a:ext cx="5715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Рассмотрим пример</a:t>
            </a:r>
            <a:endParaRPr lang="ru-RU" altLang="en-GB"/>
          </a:p>
        </p:txBody>
      </p:sp>
      <p:sp>
        <p:nvSpPr>
          <p:cNvPr id="296" name="Google Shape;296;p30"/>
          <p:cNvSpPr txBox="1"/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0" name="Google Shape;300;p30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1471930"/>
            <a:ext cx="377825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Рассмотрим пример</a:t>
            </a:r>
            <a:endParaRPr lang="ru-RU" altLang="en-GB"/>
          </a:p>
        </p:txBody>
      </p:sp>
      <p:sp>
        <p:nvSpPr>
          <p:cNvPr id="296" name="Google Shape;296;p30"/>
          <p:cNvSpPr txBox="1"/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0" name="Google Shape;300;p30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419860"/>
            <a:ext cx="5904230" cy="2567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Заголовок 0"/>
          <p:cNvSpPr/>
          <p:nvPr>
            <p:ph type="title"/>
          </p:nvPr>
        </p:nvSpPr>
        <p:spPr>
          <a:xfrm>
            <a:off x="539750" y="483870"/>
            <a:ext cx="6187440" cy="700405"/>
          </a:xfrm>
        </p:spPr>
        <p:txBody>
          <a:bodyPr/>
          <a:p>
            <a:r>
              <a:rPr lang="ru-RU" altLang="en-US"/>
              <a:t>Листинг кода без паттерна</a:t>
            </a:r>
            <a:endParaRPr lang="ru-RU" altLang="en-US"/>
          </a:p>
        </p:txBody>
      </p:sp>
      <p:sp>
        <p:nvSpPr>
          <p:cNvPr id="2" name="Подзаголовок 1"/>
          <p:cNvSpPr/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31570"/>
            <a:ext cx="3514725" cy="36703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203960"/>
            <a:ext cx="2990215" cy="2926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Заголовок 0"/>
          <p:cNvSpPr/>
          <p:nvPr>
            <p:ph type="title"/>
          </p:nvPr>
        </p:nvSpPr>
        <p:spPr>
          <a:xfrm>
            <a:off x="539750" y="483870"/>
            <a:ext cx="6187440" cy="700405"/>
          </a:xfrm>
        </p:spPr>
        <p:txBody>
          <a:bodyPr/>
          <a:p>
            <a:r>
              <a:rPr lang="ru-RU" altLang="en-US"/>
              <a:t>Листинг кода с паттерном</a:t>
            </a:r>
            <a:endParaRPr lang="ru-RU" altLang="en-US"/>
          </a:p>
        </p:txBody>
      </p:sp>
      <p:sp>
        <p:nvSpPr>
          <p:cNvPr id="2" name="Подзаголовок 1"/>
          <p:cNvSpPr/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03960"/>
            <a:ext cx="2790825" cy="34925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1203960"/>
            <a:ext cx="3340735" cy="3340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Вывод</a:t>
            </a:r>
            <a:endParaRPr lang="ru-RU" altLang="en-GB"/>
          </a:p>
        </p:txBody>
      </p:sp>
      <p:sp>
        <p:nvSpPr>
          <p:cNvPr id="732" name="Google Shape;732;p53"/>
          <p:cNvSpPr txBox="1"/>
          <p:nvPr>
            <p:ph type="subTitle" idx="1"/>
          </p:nvPr>
        </p:nvSpPr>
        <p:spPr>
          <a:xfrm>
            <a:off x="1403350" y="1812290"/>
            <a:ext cx="2557145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Много</a:t>
            </a:r>
            <a:r>
              <a:rPr lang="en-US" altLang="ru-RU"/>
              <a:t> </a:t>
            </a:r>
            <a:r>
              <a:rPr lang="en-US" altLang="en-US"/>
              <a:t>классов</a:t>
            </a:r>
            <a:r>
              <a:rPr lang="en-US" altLang="ru-RU"/>
              <a:t> (RedCircle, BlueSquare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т</a:t>
            </a:r>
            <a:r>
              <a:rPr lang="en-US" altLang="ru-RU"/>
              <a:t>. </a:t>
            </a:r>
            <a:r>
              <a:rPr lang="en-US" altLang="en-US"/>
              <a:t>д</a:t>
            </a:r>
            <a:r>
              <a:rPr lang="en-US" altLang="ru-RU"/>
              <a:t>.)</a:t>
            </a:r>
            <a:endParaRPr lang="en-US" altLang="ru-RU"/>
          </a:p>
        </p:txBody>
      </p:sp>
      <p:sp>
        <p:nvSpPr>
          <p:cNvPr id="733" name="Google Shape;733;p53"/>
          <p:cNvSpPr txBox="1"/>
          <p:nvPr>
            <p:ph type="subTitle" idx="2"/>
          </p:nvPr>
        </p:nvSpPr>
        <p:spPr>
          <a:xfrm>
            <a:off x="5363905" y="1843183"/>
            <a:ext cx="25569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Всего</a:t>
            </a:r>
            <a:r>
              <a:rPr lang="en-US" altLang="ru-RU"/>
              <a:t> 2 </a:t>
            </a:r>
            <a:r>
              <a:rPr lang="en-US" altLang="en-US"/>
              <a:t>иерархии</a:t>
            </a:r>
            <a:r>
              <a:rPr lang="en-US" altLang="ru-RU"/>
              <a:t> (Shape + Color)</a:t>
            </a:r>
            <a:endParaRPr lang="en-US" altLang="ru-RU"/>
          </a:p>
        </p:txBody>
      </p:sp>
      <p:sp>
        <p:nvSpPr>
          <p:cNvPr id="736" name="Google Shape;736;p53"/>
          <p:cNvSpPr txBox="1"/>
          <p:nvPr>
            <p:ph type="subTitle" idx="5"/>
          </p:nvPr>
        </p:nvSpPr>
        <p:spPr>
          <a:xfrm>
            <a:off x="1403535" y="1203738"/>
            <a:ext cx="25569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Без паттерна</a:t>
            </a:r>
            <a:endParaRPr lang="ru-RU" altLang="en-GB"/>
          </a:p>
        </p:txBody>
      </p:sp>
      <p:sp>
        <p:nvSpPr>
          <p:cNvPr id="737" name="Google Shape;737;p53"/>
          <p:cNvSpPr txBox="1"/>
          <p:nvPr>
            <p:ph type="subTitle" idx="6"/>
          </p:nvPr>
        </p:nvSpPr>
        <p:spPr>
          <a:xfrm>
            <a:off x="5363905" y="1166908"/>
            <a:ext cx="25569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С паттерном</a:t>
            </a:r>
            <a:endParaRPr lang="ru-RU" altLang="en-GB"/>
          </a:p>
        </p:txBody>
      </p:sp>
      <p:sp>
        <p:nvSpPr>
          <p:cNvPr id="740" name="Google Shape;740;p53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546" name="Google Shape;10546;p72"/>
          <p:cNvSpPr/>
          <p:nvPr/>
        </p:nvSpPr>
        <p:spPr>
          <a:xfrm rot="10800000">
            <a:off x="971825" y="1275487"/>
            <a:ext cx="367805" cy="259871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927C7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Google Shape;10546;p72"/>
          <p:cNvSpPr/>
          <p:nvPr/>
        </p:nvSpPr>
        <p:spPr>
          <a:xfrm>
            <a:off x="4932320" y="1166902"/>
            <a:ext cx="367805" cy="259871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927C7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732;p53"/>
          <p:cNvSpPr txBox="1"/>
          <p:nvPr/>
        </p:nvSpPr>
        <p:spPr>
          <a:xfrm>
            <a:off x="1340035" y="3219863"/>
            <a:ext cx="2556900" cy="9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Жёсткая</a:t>
            </a:r>
            <a:r>
              <a:rPr lang="en-US" altLang="ru-RU"/>
              <a:t> </a:t>
            </a:r>
            <a:r>
              <a:rPr lang="en-US" altLang="en-US"/>
              <a:t>связь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ru-RU" altLang="en-US"/>
              <a:t>классами</a:t>
            </a:r>
            <a:endParaRPr lang="ru-RU" altLang="en-US"/>
          </a:p>
        </p:txBody>
      </p:sp>
      <p:sp>
        <p:nvSpPr>
          <p:cNvPr id="7" name="Google Shape;732;p53"/>
          <p:cNvSpPr txBox="1"/>
          <p:nvPr/>
        </p:nvSpPr>
        <p:spPr>
          <a:xfrm>
            <a:off x="1403535" y="2499773"/>
            <a:ext cx="2556900" cy="9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Сложно</a:t>
            </a:r>
            <a:r>
              <a:rPr lang="en-US" altLang="ru-RU"/>
              <a:t> </a:t>
            </a:r>
            <a:r>
              <a:rPr lang="en-US" altLang="en-US"/>
              <a:t>добавлять</a:t>
            </a:r>
            <a:r>
              <a:rPr lang="en-US" altLang="ru-RU"/>
              <a:t> </a:t>
            </a:r>
            <a:r>
              <a:rPr lang="en-US" altLang="en-US"/>
              <a:t>новые</a:t>
            </a:r>
            <a:r>
              <a:rPr lang="ru-RU" altLang="en-US"/>
              <a:t> элементы</a:t>
            </a:r>
            <a:r>
              <a:rPr lang="en-US" altLang="ru-RU"/>
              <a:t> </a:t>
            </a:r>
            <a:r>
              <a:rPr lang="ru-RU" altLang="en-US"/>
              <a:t>(</a:t>
            </a:r>
            <a:r>
              <a:rPr lang="en-US" altLang="en-US"/>
              <a:t>цвета</a:t>
            </a:r>
            <a:r>
              <a:rPr lang="en-US" altLang="ru-RU"/>
              <a:t>/</a:t>
            </a:r>
            <a:r>
              <a:rPr lang="en-US" altLang="en-US"/>
              <a:t>фигуры</a:t>
            </a:r>
            <a:r>
              <a:rPr lang="ru-RU" altLang="en-US"/>
              <a:t>)</a:t>
            </a:r>
            <a:endParaRPr lang="ru-RU" altLang="en-US"/>
          </a:p>
        </p:txBody>
      </p:sp>
      <p:sp>
        <p:nvSpPr>
          <p:cNvPr id="8" name="Google Shape;732;p53"/>
          <p:cNvSpPr txBox="1"/>
          <p:nvPr/>
        </p:nvSpPr>
        <p:spPr>
          <a:xfrm>
            <a:off x="5364030" y="2570258"/>
            <a:ext cx="2556900" cy="9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Легко</a:t>
            </a:r>
            <a:r>
              <a:rPr lang="en-US" altLang="ru-RU"/>
              <a:t> </a:t>
            </a:r>
            <a:r>
              <a:rPr lang="en-US" altLang="en-US"/>
              <a:t>расширяется</a:t>
            </a:r>
            <a:endParaRPr lang="en-US" altLang="en-US"/>
          </a:p>
        </p:txBody>
      </p:sp>
      <p:sp>
        <p:nvSpPr>
          <p:cNvPr id="9" name="Google Shape;732;p53"/>
          <p:cNvSpPr txBox="1"/>
          <p:nvPr/>
        </p:nvSpPr>
        <p:spPr>
          <a:xfrm>
            <a:off x="5363845" y="3147695"/>
            <a:ext cx="2557145" cy="911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Гибкость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переиспользование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/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en-US" sz="1100">
                <a:solidFill>
                  <a:schemeClr val="dk1"/>
                </a:solidFill>
              </a:rPr>
              <a:t>Гамма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Э</a:t>
            </a:r>
            <a:r>
              <a:rPr lang="en-US" altLang="ru-RU" sz="1100">
                <a:solidFill>
                  <a:schemeClr val="dk1"/>
                </a:solidFill>
              </a:rPr>
              <a:t>., </a:t>
            </a:r>
            <a:r>
              <a:rPr lang="en-US" altLang="en-US" sz="1100">
                <a:solidFill>
                  <a:schemeClr val="dk1"/>
                </a:solidFill>
              </a:rPr>
              <a:t>Хелм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Р</a:t>
            </a:r>
            <a:r>
              <a:rPr lang="en-US" altLang="ru-RU" sz="1100">
                <a:solidFill>
                  <a:schemeClr val="dk1"/>
                </a:solidFill>
              </a:rPr>
              <a:t>., </a:t>
            </a:r>
            <a:r>
              <a:rPr lang="en-US" altLang="en-US" sz="1100">
                <a:solidFill>
                  <a:schemeClr val="dk1"/>
                </a:solidFill>
              </a:rPr>
              <a:t>Джонсон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Р</a:t>
            </a:r>
            <a:r>
              <a:rPr lang="en-US" altLang="ru-RU" sz="1100">
                <a:solidFill>
                  <a:schemeClr val="dk1"/>
                </a:solidFill>
              </a:rPr>
              <a:t>., </a:t>
            </a:r>
            <a:r>
              <a:rPr lang="en-US" altLang="en-US" sz="1100">
                <a:solidFill>
                  <a:schemeClr val="dk1"/>
                </a:solidFill>
              </a:rPr>
              <a:t>Влиссидес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Дж</a:t>
            </a:r>
            <a:r>
              <a:rPr lang="en-US" altLang="ru-RU" sz="1100">
                <a:solidFill>
                  <a:schemeClr val="dk1"/>
                </a:solidFill>
              </a:rPr>
              <a:t>. </a:t>
            </a:r>
            <a:r>
              <a:rPr lang="en-US" altLang="en-US" sz="1100">
                <a:solidFill>
                  <a:schemeClr val="dk1"/>
                </a:solidFill>
              </a:rPr>
              <a:t>Паттерны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объектно</a:t>
            </a:r>
            <a:r>
              <a:rPr lang="en-US" altLang="ru-RU" sz="1100">
                <a:solidFill>
                  <a:schemeClr val="dk1"/>
                </a:solidFill>
              </a:rPr>
              <a:t>-</a:t>
            </a:r>
            <a:r>
              <a:rPr lang="en-US" altLang="en-US" sz="1100">
                <a:solidFill>
                  <a:schemeClr val="dk1"/>
                </a:solidFill>
              </a:rPr>
              <a:t>ориентированного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проектирования</a:t>
            </a:r>
            <a:r>
              <a:rPr lang="en-US" altLang="ru-RU" sz="1100">
                <a:solidFill>
                  <a:schemeClr val="dk1"/>
                </a:solidFill>
              </a:rPr>
              <a:t> [</a:t>
            </a:r>
            <a:r>
              <a:rPr lang="en-US" altLang="en-US" sz="1100">
                <a:solidFill>
                  <a:schemeClr val="dk1"/>
                </a:solidFill>
              </a:rPr>
              <a:t>Электронный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ресурс</a:t>
            </a:r>
            <a:r>
              <a:rPr lang="en-US" altLang="ru-RU" sz="1100">
                <a:solidFill>
                  <a:schemeClr val="dk1"/>
                </a:solidFill>
              </a:rPr>
              <a:t>] // Ugolok.vercel.app. – URL: https://ugolok.vercel.app/books/algoritms/patterny_oop.pdf </a:t>
            </a:r>
            <a:endParaRPr lang="en-US" altLang="ru-RU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altLang="ru-RU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ru-RU" sz="1100">
                <a:solidFill>
                  <a:schemeClr val="dk1"/>
                </a:solidFill>
              </a:rPr>
              <a:t>Refactoring.Guru. </a:t>
            </a:r>
            <a:r>
              <a:rPr lang="en-US" altLang="en-US" sz="1100">
                <a:solidFill>
                  <a:schemeClr val="dk1"/>
                </a:solidFill>
              </a:rPr>
              <a:t>Паттерн</a:t>
            </a:r>
            <a:r>
              <a:rPr lang="en-US" altLang="ru-RU" sz="1100">
                <a:solidFill>
                  <a:schemeClr val="dk1"/>
                </a:solidFill>
              </a:rPr>
              <a:t> "</a:t>
            </a:r>
            <a:r>
              <a:rPr lang="en-US" altLang="en-US" sz="1100">
                <a:solidFill>
                  <a:schemeClr val="dk1"/>
                </a:solidFill>
              </a:rPr>
              <a:t>Мост</a:t>
            </a:r>
            <a:r>
              <a:rPr lang="en-US" altLang="ru-RU" sz="1100">
                <a:solidFill>
                  <a:schemeClr val="dk1"/>
                </a:solidFill>
              </a:rPr>
              <a:t>" [</a:t>
            </a:r>
            <a:r>
              <a:rPr lang="en-US" altLang="en-US" sz="1100">
                <a:solidFill>
                  <a:schemeClr val="dk1"/>
                </a:solidFill>
              </a:rPr>
              <a:t>Электронный</a:t>
            </a:r>
            <a:r>
              <a:rPr lang="en-US" altLang="ru-RU" sz="1100">
                <a:solidFill>
                  <a:schemeClr val="dk1"/>
                </a:solidFill>
              </a:rPr>
              <a:t> </a:t>
            </a:r>
            <a:r>
              <a:rPr lang="en-US" altLang="en-US" sz="1100">
                <a:solidFill>
                  <a:schemeClr val="dk1"/>
                </a:solidFill>
              </a:rPr>
              <a:t>ресурс</a:t>
            </a:r>
            <a:r>
              <a:rPr lang="en-US" altLang="ru-RU" sz="1100">
                <a:solidFill>
                  <a:schemeClr val="dk1"/>
                </a:solidFill>
              </a:rPr>
              <a:t>] // Refactoring.Guru. – URL: https://refactoring.guru/ru/design-patterns/bridge</a:t>
            </a:r>
            <a:endParaRPr lang="en-US" altLang="ru-RU" sz="1100">
              <a:solidFill>
                <a:schemeClr val="dk1"/>
              </a:solidFill>
            </a:endParaRPr>
          </a:p>
        </p:txBody>
      </p:sp>
      <p:sp>
        <p:nvSpPr>
          <p:cNvPr id="1207" name="Google Shape;1207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Источники</a:t>
            </a:r>
            <a:endParaRPr lang="ru-RU" altLang="en-GB"/>
          </a:p>
        </p:txBody>
      </p:sp>
      <p:sp>
        <p:nvSpPr>
          <p:cNvPr id="1208" name="Google Shape;1208;p58"/>
          <p:cNvSpPr txBox="1"/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Presentation</Application>
  <PresentationFormat/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SimSun</vt:lpstr>
      <vt:lpstr>Wingdings</vt:lpstr>
      <vt:lpstr>Arial</vt:lpstr>
      <vt:lpstr>Quicksand</vt:lpstr>
      <vt:lpstr>Mulish</vt:lpstr>
      <vt:lpstr>Nunito Light</vt:lpstr>
      <vt:lpstr>Segoe Print</vt:lpstr>
      <vt:lpstr>Bebas Neue</vt:lpstr>
      <vt:lpstr>DM Sans</vt:lpstr>
      <vt:lpstr>PT Sans</vt:lpstr>
      <vt:lpstr>Proxima Nova</vt:lpstr>
      <vt:lpstr>IBM Plex Sans</vt:lpstr>
      <vt:lpstr>Microsoft YaHei</vt:lpstr>
      <vt:lpstr>Arial Unicode MS</vt:lpstr>
      <vt:lpstr>Nunito</vt:lpstr>
      <vt:lpstr>Lato</vt:lpstr>
      <vt:lpstr>Anaheim</vt:lpstr>
      <vt:lpstr>Calibri</vt:lpstr>
      <vt:lpstr>Amatic SC</vt:lpstr>
      <vt:lpstr>Roboto Medium</vt:lpstr>
      <vt:lpstr>Elegant Bachelor Thesis by Slidesgo</vt:lpstr>
      <vt:lpstr>Elegant Bachelor Thesis</vt:lpstr>
      <vt:lpstr>the concept</vt:lpstr>
      <vt:lpstr>Рассмотрим пример</vt:lpstr>
      <vt:lpstr>Contents of this template</vt:lpstr>
      <vt:lpstr>Рассмотрим пример</vt:lpstr>
      <vt:lpstr>Mockups</vt:lpstr>
      <vt:lpstr>Листинг кода </vt:lpstr>
      <vt:lpstr>Conclusions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 Паттерн проектирования</dc:title>
  <dc:creator/>
  <cp:lastModifiedBy>WPS_1694268484</cp:lastModifiedBy>
  <cp:revision>2</cp:revision>
  <dcterms:created xsi:type="dcterms:W3CDTF">2025-03-28T22:38:54Z</dcterms:created>
  <dcterms:modified xsi:type="dcterms:W3CDTF">2025-03-28T22:48:18Z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3683AF9000104894B28C8FF3F156F3F6_13</vt:lpwstr>
  </property>
  <property fmtid="{D5CDD505-2E9C-101B-9397-08002B2CF9AE}" pid="3" name="KSOProductBuildVer">
    <vt:lpwstr>1049-12.2.0.20326</vt:lpwstr>
  </property>
</Properties>
</file>