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69" r:id="rId4"/>
    <p:sldId id="263" r:id="rId5"/>
    <p:sldId id="271" r:id="rId6"/>
    <p:sldId id="264" r:id="rId7"/>
    <p:sldId id="267" r:id="rId8"/>
    <p:sldId id="276" r:id="rId9"/>
    <p:sldId id="266" r:id="rId10"/>
    <p:sldId id="265" r:id="rId11"/>
    <p:sldId id="272" r:id="rId12"/>
    <p:sldId id="273" r:id="rId13"/>
    <p:sldId id="274" r:id="rId14"/>
    <p:sldId id="275" r:id="rId15"/>
    <p:sldId id="258" r:id="rId16"/>
    <p:sldId id="260" r:id="rId17"/>
    <p:sldId id="261" r:id="rId18"/>
    <p:sldId id="270" r:id="rId19"/>
    <p:sldId id="262"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35" autoAdjust="0"/>
    <p:restoredTop sz="94620"/>
  </p:normalViewPr>
  <p:slideViewPr>
    <p:cSldViewPr snapToGrid="0">
      <p:cViewPr varScale="1">
        <p:scale>
          <a:sx n="103" d="100"/>
          <a:sy n="103" d="100"/>
        </p:scale>
        <p:origin x="968" y="176"/>
      </p:cViewPr>
      <p:guideLst/>
    </p:cSldViewPr>
  </p:slideViewPr>
  <p:notesTextViewPr>
    <p:cViewPr>
      <p:scale>
        <a:sx n="1" d="1"/>
        <a:sy n="1" d="1"/>
      </p:scale>
      <p:origin x="0" y="-15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3A1935-CFF3-4744-B5A7-358890B8B075}" type="datetimeFigureOut">
              <a:rPr lang="en-US" smtClean="0"/>
              <a:t>10/28/19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072B7-FC31-4FD7-B929-F7282CCB0C55}" type="slidenum">
              <a:rPr lang="en-US" smtClean="0"/>
              <a:t>‹#›</a:t>
            </a:fld>
            <a:endParaRPr lang="en-US"/>
          </a:p>
        </p:txBody>
      </p:sp>
    </p:spTree>
    <p:extLst>
      <p:ext uri="{BB962C8B-B14F-4D97-AF65-F5344CB8AC3E}">
        <p14:creationId xmlns:p14="http://schemas.microsoft.com/office/powerpoint/2010/main" val="129979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name </a:t>
            </a:r>
            <a:r>
              <a:rPr lang="en-US" dirty="0" err="1"/>
              <a:t>AquaDucks</a:t>
            </a:r>
            <a:r>
              <a:rPr lang="en-US" dirty="0"/>
              <a:t> is a play on the Roman aqueducts. It actually seems to be the more prevalent pronunciation, so we figured, why not make our name something people already say when they refer to transporting water over long distances?</a:t>
            </a:r>
          </a:p>
        </p:txBody>
      </p:sp>
      <p:sp>
        <p:nvSpPr>
          <p:cNvPr id="4" name="Slide Number Placeholder 3"/>
          <p:cNvSpPr>
            <a:spLocks noGrp="1"/>
          </p:cNvSpPr>
          <p:nvPr>
            <p:ph type="sldNum" sz="quarter" idx="5"/>
          </p:nvPr>
        </p:nvSpPr>
        <p:spPr/>
        <p:txBody>
          <a:bodyPr/>
          <a:lstStyle/>
          <a:p>
            <a:fld id="{A7B072B7-FC31-4FD7-B929-F7282CCB0C55}" type="slidenum">
              <a:rPr lang="en-US" smtClean="0"/>
              <a:t>2</a:t>
            </a:fld>
            <a:endParaRPr lang="en-US"/>
          </a:p>
        </p:txBody>
      </p:sp>
    </p:spTree>
    <p:extLst>
      <p:ext uri="{BB962C8B-B14F-4D97-AF65-F5344CB8AC3E}">
        <p14:creationId xmlns:p14="http://schemas.microsoft.com/office/powerpoint/2010/main" val="3141670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wanted to spend the majority of our time on the initial solution. This portion of the project had many variables, but they were still finite, which led us to believe that there may be a single correct solution. Reaching this singular solution became the main goal, because we knew it would make the ZBE much easier. </a:t>
            </a:r>
          </a:p>
          <a:p>
            <a:endParaRPr lang="en-US" dirty="0"/>
          </a:p>
          <a:p>
            <a:r>
              <a:rPr lang="en-US" dirty="0"/>
              <a:t>For the hydraulics portion, we used a method in combinatorics known as “n choose k,” which allows you to build all combinations of a certain size from a given set. This way, we were able to iteratively test every possible combination of 3 pipe thicknesses, with the program then rank-ordering them in order of cost. This automatically took care of the civil design aspect as well, because the pipe thicknesses were tested based on the Fathom software’s results for pump placement at every possible junction. </a:t>
            </a:r>
          </a:p>
          <a:p>
            <a:endParaRPr lang="en-US" dirty="0"/>
          </a:p>
          <a:p>
            <a:r>
              <a:rPr lang="en-US" dirty="0"/>
              <a:t>Calculating equipment was then simply a matter of attempting to spread out the work over the available time period without creating significant overages. Trying to get 350 track hoes to complete the excavation in a single day isn’t feasible; it’s much better to give the crews room to maneuver to make them optimally efficient.</a:t>
            </a:r>
          </a:p>
        </p:txBody>
      </p:sp>
      <p:sp>
        <p:nvSpPr>
          <p:cNvPr id="4" name="Slide Number Placeholder 3"/>
          <p:cNvSpPr>
            <a:spLocks noGrp="1"/>
          </p:cNvSpPr>
          <p:nvPr>
            <p:ph type="sldNum" sz="quarter" idx="5"/>
          </p:nvPr>
        </p:nvSpPr>
        <p:spPr/>
        <p:txBody>
          <a:bodyPr/>
          <a:lstStyle/>
          <a:p>
            <a:fld id="{A7B072B7-FC31-4FD7-B929-F7282CCB0C55}" type="slidenum">
              <a:rPr lang="en-US" smtClean="0"/>
              <a:t>3</a:t>
            </a:fld>
            <a:endParaRPr lang="en-US"/>
          </a:p>
        </p:txBody>
      </p:sp>
    </p:spTree>
    <p:extLst>
      <p:ext uri="{BB962C8B-B14F-4D97-AF65-F5344CB8AC3E}">
        <p14:creationId xmlns:p14="http://schemas.microsoft.com/office/powerpoint/2010/main" val="388222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B072B7-FC31-4FD7-B929-F7282CCB0C55}" type="slidenum">
              <a:rPr lang="en-US" smtClean="0"/>
              <a:t>4</a:t>
            </a:fld>
            <a:endParaRPr lang="en-US"/>
          </a:p>
        </p:txBody>
      </p:sp>
    </p:spTree>
    <p:extLst>
      <p:ext uri="{BB962C8B-B14F-4D97-AF65-F5344CB8AC3E}">
        <p14:creationId xmlns:p14="http://schemas.microsoft.com/office/powerpoint/2010/main" val="3539919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risk that has a major tie in on total cost is the combination of pipe thicknesses. Specifically the exact location in which the pipe thicknesses change. If incorrect calculations are used to determine thickness change points, the overall cost of the project can fluctuate by millions of dollars. To mitigate this risk we have implemented an N choose K combinatorial function into our code.</a:t>
            </a:r>
          </a:p>
          <a:p>
            <a:r>
              <a:rPr lang="en-US" dirty="0"/>
              <a:t>Following pipe </a:t>
            </a:r>
            <a:r>
              <a:rPr lang="en-US" dirty="0" err="1"/>
              <a:t>thickenss</a:t>
            </a:r>
            <a:r>
              <a:rPr lang="en-US" dirty="0"/>
              <a:t> in level of importance in regards to risk is the selected pump placement</a:t>
            </a:r>
          </a:p>
        </p:txBody>
      </p:sp>
      <p:sp>
        <p:nvSpPr>
          <p:cNvPr id="4" name="Slide Number Placeholder 3"/>
          <p:cNvSpPr>
            <a:spLocks noGrp="1"/>
          </p:cNvSpPr>
          <p:nvPr>
            <p:ph type="sldNum" sz="quarter" idx="5"/>
          </p:nvPr>
        </p:nvSpPr>
        <p:spPr/>
        <p:txBody>
          <a:bodyPr/>
          <a:lstStyle/>
          <a:p>
            <a:fld id="{A7B072B7-FC31-4FD7-B929-F7282CCB0C55}" type="slidenum">
              <a:rPr lang="en-US" smtClean="0"/>
              <a:t>8</a:t>
            </a:fld>
            <a:endParaRPr lang="en-US"/>
          </a:p>
        </p:txBody>
      </p:sp>
    </p:spTree>
    <p:extLst>
      <p:ext uri="{BB962C8B-B14F-4D97-AF65-F5344CB8AC3E}">
        <p14:creationId xmlns:p14="http://schemas.microsoft.com/office/powerpoint/2010/main" val="1554120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If an additional pump can be added to the system for less cost than the marginal savings caused by the system’s pressure drop, it should be added.</a:t>
            </a:r>
            <a:endParaRPr lang="en-US" sz="1100" dirty="0"/>
          </a:p>
          <a:p>
            <a:endParaRPr lang="en-US" dirty="0"/>
          </a:p>
        </p:txBody>
      </p:sp>
      <p:sp>
        <p:nvSpPr>
          <p:cNvPr id="4" name="Slide Number Placeholder 3"/>
          <p:cNvSpPr>
            <a:spLocks noGrp="1"/>
          </p:cNvSpPr>
          <p:nvPr>
            <p:ph type="sldNum" sz="quarter" idx="5"/>
          </p:nvPr>
        </p:nvSpPr>
        <p:spPr/>
        <p:txBody>
          <a:bodyPr/>
          <a:lstStyle/>
          <a:p>
            <a:fld id="{A7B072B7-FC31-4FD7-B929-F7282CCB0C55}" type="slidenum">
              <a:rPr lang="en-US" smtClean="0"/>
              <a:t>9</a:t>
            </a:fld>
            <a:endParaRPr lang="en-US"/>
          </a:p>
        </p:txBody>
      </p:sp>
    </p:spTree>
    <p:extLst>
      <p:ext uri="{BB962C8B-B14F-4D97-AF65-F5344CB8AC3E}">
        <p14:creationId xmlns:p14="http://schemas.microsoft.com/office/powerpoint/2010/main" val="3711300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2BC6B-2471-45B7-A45F-2E54DEBE95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7219A6-91EF-49FD-893E-D05C2B1177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C3259B-1E01-41A2-96DF-59975EDC3276}"/>
              </a:ext>
            </a:extLst>
          </p:cNvPr>
          <p:cNvSpPr>
            <a:spLocks noGrp="1"/>
          </p:cNvSpPr>
          <p:nvPr>
            <p:ph type="dt" sz="half" idx="10"/>
          </p:nvPr>
        </p:nvSpPr>
        <p:spPr/>
        <p:txBody>
          <a:bodyPr/>
          <a:lstStyle/>
          <a:p>
            <a:fld id="{6A1BF488-617C-45ED-ACF4-41A8189FD430}" type="datetimeFigureOut">
              <a:rPr lang="en-US" smtClean="0"/>
              <a:t>10/28/19</a:t>
            </a:fld>
            <a:endParaRPr lang="en-US"/>
          </a:p>
        </p:txBody>
      </p:sp>
      <p:sp>
        <p:nvSpPr>
          <p:cNvPr id="5" name="Footer Placeholder 4">
            <a:extLst>
              <a:ext uri="{FF2B5EF4-FFF2-40B4-BE49-F238E27FC236}">
                <a16:creationId xmlns:a16="http://schemas.microsoft.com/office/drawing/2014/main" id="{DA19B192-1859-41D5-A43F-7E1C21256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10919A-DCAA-4C22-AB2E-4AC9FFD0D43C}"/>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3834883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DBA5A-60A3-4808-AD0C-248AB55659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951D8D-6B3D-4762-BD1F-A4BCEA7E33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250022-9B7F-4F20-A60F-A59F00069DEF}"/>
              </a:ext>
            </a:extLst>
          </p:cNvPr>
          <p:cNvSpPr>
            <a:spLocks noGrp="1"/>
          </p:cNvSpPr>
          <p:nvPr>
            <p:ph type="dt" sz="half" idx="10"/>
          </p:nvPr>
        </p:nvSpPr>
        <p:spPr/>
        <p:txBody>
          <a:bodyPr/>
          <a:lstStyle/>
          <a:p>
            <a:fld id="{6A1BF488-617C-45ED-ACF4-41A8189FD430}" type="datetimeFigureOut">
              <a:rPr lang="en-US" smtClean="0"/>
              <a:t>10/28/19</a:t>
            </a:fld>
            <a:endParaRPr lang="en-US"/>
          </a:p>
        </p:txBody>
      </p:sp>
      <p:sp>
        <p:nvSpPr>
          <p:cNvPr id="5" name="Footer Placeholder 4">
            <a:extLst>
              <a:ext uri="{FF2B5EF4-FFF2-40B4-BE49-F238E27FC236}">
                <a16:creationId xmlns:a16="http://schemas.microsoft.com/office/drawing/2014/main" id="{53B24210-AC32-4FDF-B165-BBC8AA97A1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3248A6-F1F4-4801-8D05-BDBC2E5C2946}"/>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2555524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5D0FD3-2E2F-4492-96BA-9BC76D09F0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7B2175-A048-46D9-85EA-F36C875BDE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C3BE3-EF26-4A43-8A58-69EF656CDAA2}"/>
              </a:ext>
            </a:extLst>
          </p:cNvPr>
          <p:cNvSpPr>
            <a:spLocks noGrp="1"/>
          </p:cNvSpPr>
          <p:nvPr>
            <p:ph type="dt" sz="half" idx="10"/>
          </p:nvPr>
        </p:nvSpPr>
        <p:spPr/>
        <p:txBody>
          <a:bodyPr/>
          <a:lstStyle/>
          <a:p>
            <a:fld id="{6A1BF488-617C-45ED-ACF4-41A8189FD430}" type="datetimeFigureOut">
              <a:rPr lang="en-US" smtClean="0"/>
              <a:t>10/28/19</a:t>
            </a:fld>
            <a:endParaRPr lang="en-US"/>
          </a:p>
        </p:txBody>
      </p:sp>
      <p:sp>
        <p:nvSpPr>
          <p:cNvPr id="5" name="Footer Placeholder 4">
            <a:extLst>
              <a:ext uri="{FF2B5EF4-FFF2-40B4-BE49-F238E27FC236}">
                <a16:creationId xmlns:a16="http://schemas.microsoft.com/office/drawing/2014/main" id="{4948C59E-E66E-47EC-8992-9C82937375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2ACF7-A6A0-43A2-BA5F-4C955B566640}"/>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1255846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1B55-2133-4D80-AE2B-3AD18B37EE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CCA47A-341C-4E47-B294-7FD0DE41ED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9EDCA-692C-43FB-A337-8E1F1BBACB7C}"/>
              </a:ext>
            </a:extLst>
          </p:cNvPr>
          <p:cNvSpPr>
            <a:spLocks noGrp="1"/>
          </p:cNvSpPr>
          <p:nvPr>
            <p:ph type="dt" sz="half" idx="10"/>
          </p:nvPr>
        </p:nvSpPr>
        <p:spPr/>
        <p:txBody>
          <a:bodyPr/>
          <a:lstStyle/>
          <a:p>
            <a:fld id="{6A1BF488-617C-45ED-ACF4-41A8189FD430}" type="datetimeFigureOut">
              <a:rPr lang="en-US" smtClean="0"/>
              <a:t>10/28/19</a:t>
            </a:fld>
            <a:endParaRPr lang="en-US"/>
          </a:p>
        </p:txBody>
      </p:sp>
      <p:sp>
        <p:nvSpPr>
          <p:cNvPr id="5" name="Footer Placeholder 4">
            <a:extLst>
              <a:ext uri="{FF2B5EF4-FFF2-40B4-BE49-F238E27FC236}">
                <a16:creationId xmlns:a16="http://schemas.microsoft.com/office/drawing/2014/main" id="{C4EAB405-83D5-46B5-BE43-2CCC94BE2B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01938-9B38-4989-A30C-D9D8163F555F}"/>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1837197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7AEB9-FC58-4BCC-AECE-E6BE3ACE25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B58836-C923-4E25-87EB-F27FDB36DC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773E6C-5ABA-4C31-87BE-0986C8B5982A}"/>
              </a:ext>
            </a:extLst>
          </p:cNvPr>
          <p:cNvSpPr>
            <a:spLocks noGrp="1"/>
          </p:cNvSpPr>
          <p:nvPr>
            <p:ph type="dt" sz="half" idx="10"/>
          </p:nvPr>
        </p:nvSpPr>
        <p:spPr/>
        <p:txBody>
          <a:bodyPr/>
          <a:lstStyle/>
          <a:p>
            <a:fld id="{6A1BF488-617C-45ED-ACF4-41A8189FD430}" type="datetimeFigureOut">
              <a:rPr lang="en-US" smtClean="0"/>
              <a:t>10/28/19</a:t>
            </a:fld>
            <a:endParaRPr lang="en-US"/>
          </a:p>
        </p:txBody>
      </p:sp>
      <p:sp>
        <p:nvSpPr>
          <p:cNvPr id="5" name="Footer Placeholder 4">
            <a:extLst>
              <a:ext uri="{FF2B5EF4-FFF2-40B4-BE49-F238E27FC236}">
                <a16:creationId xmlns:a16="http://schemas.microsoft.com/office/drawing/2014/main" id="{FADA0087-C85D-4B77-B1A9-2AB01275B1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3D3E2-F763-456D-8D04-3C6FDACC8365}"/>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357864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6294D-CD72-4622-90B0-36686BEBF2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B77967-42A6-4F86-9BF4-C9834000F4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D64363-8E6A-4C24-AAED-4D75097841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52500D-E710-45DC-9A07-A0BAA88DC043}"/>
              </a:ext>
            </a:extLst>
          </p:cNvPr>
          <p:cNvSpPr>
            <a:spLocks noGrp="1"/>
          </p:cNvSpPr>
          <p:nvPr>
            <p:ph type="dt" sz="half" idx="10"/>
          </p:nvPr>
        </p:nvSpPr>
        <p:spPr/>
        <p:txBody>
          <a:bodyPr/>
          <a:lstStyle/>
          <a:p>
            <a:fld id="{6A1BF488-617C-45ED-ACF4-41A8189FD430}" type="datetimeFigureOut">
              <a:rPr lang="en-US" smtClean="0"/>
              <a:t>10/28/19</a:t>
            </a:fld>
            <a:endParaRPr lang="en-US"/>
          </a:p>
        </p:txBody>
      </p:sp>
      <p:sp>
        <p:nvSpPr>
          <p:cNvPr id="6" name="Footer Placeholder 5">
            <a:extLst>
              <a:ext uri="{FF2B5EF4-FFF2-40B4-BE49-F238E27FC236}">
                <a16:creationId xmlns:a16="http://schemas.microsoft.com/office/drawing/2014/main" id="{8D506D1C-CB95-4C9F-AF12-19C0BCE709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709C6A-DD13-4977-97FC-06F1A2729AE5}"/>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1828068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2FB9E-6CB6-4BCF-8FE9-4993536B1B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47B2CB-57FB-4538-9525-A7DE3B27A6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09A04B-29FA-45DD-9378-9A2330FDB3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284B1F-9E9B-4AA2-9F29-C5921FF8C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3225CB-D297-47F5-A58B-0325C1417E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98246D-6F5D-4613-8E84-A1D07FFD631F}"/>
              </a:ext>
            </a:extLst>
          </p:cNvPr>
          <p:cNvSpPr>
            <a:spLocks noGrp="1"/>
          </p:cNvSpPr>
          <p:nvPr>
            <p:ph type="dt" sz="half" idx="10"/>
          </p:nvPr>
        </p:nvSpPr>
        <p:spPr/>
        <p:txBody>
          <a:bodyPr/>
          <a:lstStyle/>
          <a:p>
            <a:fld id="{6A1BF488-617C-45ED-ACF4-41A8189FD430}" type="datetimeFigureOut">
              <a:rPr lang="en-US" smtClean="0"/>
              <a:t>10/28/19</a:t>
            </a:fld>
            <a:endParaRPr lang="en-US"/>
          </a:p>
        </p:txBody>
      </p:sp>
      <p:sp>
        <p:nvSpPr>
          <p:cNvPr id="8" name="Footer Placeholder 7">
            <a:extLst>
              <a:ext uri="{FF2B5EF4-FFF2-40B4-BE49-F238E27FC236}">
                <a16:creationId xmlns:a16="http://schemas.microsoft.com/office/drawing/2014/main" id="{F8574805-8EEE-4480-A680-99EF0B53EE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F7EDE7-46A9-4534-B323-B994A2593897}"/>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246191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39FCF-B1FF-4B3C-BD06-68246DE612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831A66-897D-46D7-9DE2-6F76BAD787D1}"/>
              </a:ext>
            </a:extLst>
          </p:cNvPr>
          <p:cNvSpPr>
            <a:spLocks noGrp="1"/>
          </p:cNvSpPr>
          <p:nvPr>
            <p:ph type="dt" sz="half" idx="10"/>
          </p:nvPr>
        </p:nvSpPr>
        <p:spPr/>
        <p:txBody>
          <a:bodyPr/>
          <a:lstStyle/>
          <a:p>
            <a:fld id="{6A1BF488-617C-45ED-ACF4-41A8189FD430}" type="datetimeFigureOut">
              <a:rPr lang="en-US" smtClean="0"/>
              <a:t>10/28/19</a:t>
            </a:fld>
            <a:endParaRPr lang="en-US"/>
          </a:p>
        </p:txBody>
      </p:sp>
      <p:sp>
        <p:nvSpPr>
          <p:cNvPr id="4" name="Footer Placeholder 3">
            <a:extLst>
              <a:ext uri="{FF2B5EF4-FFF2-40B4-BE49-F238E27FC236}">
                <a16:creationId xmlns:a16="http://schemas.microsoft.com/office/drawing/2014/main" id="{C77AA4BF-28A0-445A-8434-F781CD60D2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0BBEDE-052B-4610-A7A1-434046BC3576}"/>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2386868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4D65F6-4636-4E96-AAB8-46DFCD4C4069}"/>
              </a:ext>
            </a:extLst>
          </p:cNvPr>
          <p:cNvSpPr>
            <a:spLocks noGrp="1"/>
          </p:cNvSpPr>
          <p:nvPr>
            <p:ph type="dt" sz="half" idx="10"/>
          </p:nvPr>
        </p:nvSpPr>
        <p:spPr/>
        <p:txBody>
          <a:bodyPr/>
          <a:lstStyle/>
          <a:p>
            <a:fld id="{6A1BF488-617C-45ED-ACF4-41A8189FD430}" type="datetimeFigureOut">
              <a:rPr lang="en-US" smtClean="0"/>
              <a:t>10/28/19</a:t>
            </a:fld>
            <a:endParaRPr lang="en-US"/>
          </a:p>
        </p:txBody>
      </p:sp>
      <p:sp>
        <p:nvSpPr>
          <p:cNvPr id="3" name="Footer Placeholder 2">
            <a:extLst>
              <a:ext uri="{FF2B5EF4-FFF2-40B4-BE49-F238E27FC236}">
                <a16:creationId xmlns:a16="http://schemas.microsoft.com/office/drawing/2014/main" id="{196E7706-7F93-4DCD-963F-4D211C239C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550942-90A2-4C4E-A295-73BF690163F6}"/>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216093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1D8B4-0B40-4296-930F-64CC9A740C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FCE5A2-A69E-4A89-8A42-3E92151A81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6D5208-07AF-47BD-99CE-8C78050F46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7AA68A-5FC0-4686-AC48-5DF7FDE31994}"/>
              </a:ext>
            </a:extLst>
          </p:cNvPr>
          <p:cNvSpPr>
            <a:spLocks noGrp="1"/>
          </p:cNvSpPr>
          <p:nvPr>
            <p:ph type="dt" sz="half" idx="10"/>
          </p:nvPr>
        </p:nvSpPr>
        <p:spPr/>
        <p:txBody>
          <a:bodyPr/>
          <a:lstStyle/>
          <a:p>
            <a:fld id="{6A1BF488-617C-45ED-ACF4-41A8189FD430}" type="datetimeFigureOut">
              <a:rPr lang="en-US" smtClean="0"/>
              <a:t>10/28/19</a:t>
            </a:fld>
            <a:endParaRPr lang="en-US"/>
          </a:p>
        </p:txBody>
      </p:sp>
      <p:sp>
        <p:nvSpPr>
          <p:cNvPr id="6" name="Footer Placeholder 5">
            <a:extLst>
              <a:ext uri="{FF2B5EF4-FFF2-40B4-BE49-F238E27FC236}">
                <a16:creationId xmlns:a16="http://schemas.microsoft.com/office/drawing/2014/main" id="{24E144C6-5AFE-4C91-8A8D-57184F0928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33D9DD-5F61-41DD-BD85-17000739D02E}"/>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3375719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F9DD7-CD32-41DD-8EAB-3FE2485EE7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1AFEB0-9982-4914-816A-09879BF9A7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D63D2F-A98A-4724-A556-4CC2356769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FF92DB-19AC-49D5-A041-886F199C8A01}"/>
              </a:ext>
            </a:extLst>
          </p:cNvPr>
          <p:cNvSpPr>
            <a:spLocks noGrp="1"/>
          </p:cNvSpPr>
          <p:nvPr>
            <p:ph type="dt" sz="half" idx="10"/>
          </p:nvPr>
        </p:nvSpPr>
        <p:spPr/>
        <p:txBody>
          <a:bodyPr/>
          <a:lstStyle/>
          <a:p>
            <a:fld id="{6A1BF488-617C-45ED-ACF4-41A8189FD430}" type="datetimeFigureOut">
              <a:rPr lang="en-US" smtClean="0"/>
              <a:t>10/28/19</a:t>
            </a:fld>
            <a:endParaRPr lang="en-US"/>
          </a:p>
        </p:txBody>
      </p:sp>
      <p:sp>
        <p:nvSpPr>
          <p:cNvPr id="6" name="Footer Placeholder 5">
            <a:extLst>
              <a:ext uri="{FF2B5EF4-FFF2-40B4-BE49-F238E27FC236}">
                <a16:creationId xmlns:a16="http://schemas.microsoft.com/office/drawing/2014/main" id="{CEC6B71E-4198-4A45-8377-D35F79EEFC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A7CDD1-6EEF-4E8D-A4A9-53EACEEADAEA}"/>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3107058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568762-F35D-4EA6-A210-B608C40050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11DF51-554C-4E4E-8DEF-8B51AEA324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B623E-3C0D-469A-A574-E2710BD7A7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1BF488-617C-45ED-ACF4-41A8189FD430}" type="datetimeFigureOut">
              <a:rPr lang="en-US" smtClean="0"/>
              <a:t>10/28/19</a:t>
            </a:fld>
            <a:endParaRPr lang="en-US"/>
          </a:p>
        </p:txBody>
      </p:sp>
      <p:sp>
        <p:nvSpPr>
          <p:cNvPr id="5" name="Footer Placeholder 4">
            <a:extLst>
              <a:ext uri="{FF2B5EF4-FFF2-40B4-BE49-F238E27FC236}">
                <a16:creationId xmlns:a16="http://schemas.microsoft.com/office/drawing/2014/main" id="{0823AEB5-260B-4E1B-A425-4AC8886444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B761A1-EBE1-4010-A352-7201FF0018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9D8765-6EB1-4A35-A15A-C0EB8719F917}" type="slidenum">
              <a:rPr lang="en-US" smtClean="0"/>
              <a:t>‹#›</a:t>
            </a:fld>
            <a:endParaRPr lang="en-US"/>
          </a:p>
        </p:txBody>
      </p:sp>
    </p:spTree>
    <p:extLst>
      <p:ext uri="{BB962C8B-B14F-4D97-AF65-F5344CB8AC3E}">
        <p14:creationId xmlns:p14="http://schemas.microsoft.com/office/powerpoint/2010/main" val="1081932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1DC5-C7E5-40EF-A8CA-43CFA3619B82}"/>
              </a:ext>
            </a:extLst>
          </p:cNvPr>
          <p:cNvSpPr>
            <a:spLocks noGrp="1"/>
          </p:cNvSpPr>
          <p:nvPr>
            <p:ph type="ctrTitle"/>
          </p:nvPr>
        </p:nvSpPr>
        <p:spPr>
          <a:xfrm>
            <a:off x="1524000" y="1343809"/>
            <a:ext cx="9144000" cy="915265"/>
          </a:xfrm>
        </p:spPr>
        <p:txBody>
          <a:bodyPr/>
          <a:lstStyle/>
          <a:p>
            <a:r>
              <a:rPr lang="en-US" b="1" dirty="0">
                <a:latin typeface="Rockwell" panose="02060603020205020403" pitchFamily="18" charset="0"/>
              </a:rPr>
              <a:t>The </a:t>
            </a:r>
            <a:r>
              <a:rPr lang="en-US" b="1" dirty="0" err="1">
                <a:latin typeface="Rockwell" panose="02060603020205020403" pitchFamily="18" charset="0"/>
              </a:rPr>
              <a:t>AquaDucks</a:t>
            </a:r>
            <a:endParaRPr lang="en-US" b="1" dirty="0">
              <a:latin typeface="Rockwell" panose="02060603020205020403" pitchFamily="18" charset="0"/>
            </a:endParaRPr>
          </a:p>
        </p:txBody>
      </p:sp>
      <p:sp>
        <p:nvSpPr>
          <p:cNvPr id="3" name="Subtitle 2">
            <a:extLst>
              <a:ext uri="{FF2B5EF4-FFF2-40B4-BE49-F238E27FC236}">
                <a16:creationId xmlns:a16="http://schemas.microsoft.com/office/drawing/2014/main" id="{36AF9744-DC8C-4A04-B144-1C9CA27E5437}"/>
              </a:ext>
            </a:extLst>
          </p:cNvPr>
          <p:cNvSpPr>
            <a:spLocks noGrp="1"/>
          </p:cNvSpPr>
          <p:nvPr>
            <p:ph type="subTitle" idx="1"/>
          </p:nvPr>
        </p:nvSpPr>
        <p:spPr>
          <a:xfrm>
            <a:off x="1065420" y="3390351"/>
            <a:ext cx="10278518" cy="1655762"/>
          </a:xfrm>
        </p:spPr>
        <p:txBody>
          <a:bodyPr>
            <a:normAutofit/>
          </a:bodyPr>
          <a:lstStyle/>
          <a:p>
            <a:r>
              <a:rPr lang="en-US" sz="3200" dirty="0"/>
              <a:t>UH-Fluor Construction-Driven Execution Design Challenge:</a:t>
            </a:r>
          </a:p>
          <a:p>
            <a:r>
              <a:rPr lang="en-US" sz="3200" dirty="0"/>
              <a:t>PUMP IT UP!                       </a:t>
            </a:r>
          </a:p>
        </p:txBody>
      </p:sp>
      <p:sp>
        <p:nvSpPr>
          <p:cNvPr id="9" name="TextBox 8">
            <a:extLst>
              <a:ext uri="{FF2B5EF4-FFF2-40B4-BE49-F238E27FC236}">
                <a16:creationId xmlns:a16="http://schemas.microsoft.com/office/drawing/2014/main" id="{E5A518B7-95FC-4C4F-9804-AD8A5557ED65}"/>
              </a:ext>
            </a:extLst>
          </p:cNvPr>
          <p:cNvSpPr txBox="1"/>
          <p:nvPr/>
        </p:nvSpPr>
        <p:spPr>
          <a:xfrm>
            <a:off x="8054780" y="5743799"/>
            <a:ext cx="2721899" cy="523220"/>
          </a:xfrm>
          <a:prstGeom prst="rect">
            <a:avLst/>
          </a:prstGeom>
          <a:noFill/>
        </p:spPr>
        <p:txBody>
          <a:bodyPr wrap="none" rtlCol="0">
            <a:spAutoFit/>
          </a:bodyPr>
          <a:lstStyle/>
          <a:p>
            <a:r>
              <a:rPr lang="en-US" sz="2800" dirty="0"/>
              <a:t>October 31, 2019</a:t>
            </a:r>
          </a:p>
        </p:txBody>
      </p:sp>
      <p:pic>
        <p:nvPicPr>
          <p:cNvPr id="5" name="Picture 4">
            <a:extLst>
              <a:ext uri="{FF2B5EF4-FFF2-40B4-BE49-F238E27FC236}">
                <a16:creationId xmlns:a16="http://schemas.microsoft.com/office/drawing/2014/main" id="{C7A66275-09A8-3C4D-991D-DED4B8FF59F9}"/>
              </a:ext>
            </a:extLst>
          </p:cNvPr>
          <p:cNvPicPr>
            <a:picLocks noChangeAspect="1"/>
          </p:cNvPicPr>
          <p:nvPr/>
        </p:nvPicPr>
        <p:blipFill rotWithShape="1">
          <a:blip r:embed="rId2">
            <a:extLst>
              <a:ext uri="{28A0092B-C50C-407E-A947-70E740481C1C}">
                <a14:useLocalDpi xmlns:a14="http://schemas.microsoft.com/office/drawing/2010/main" val="0"/>
              </a:ext>
            </a:extLst>
          </a:blip>
          <a:srcRect l="22876" t="22340" r="18127" b="18129"/>
          <a:stretch/>
        </p:blipFill>
        <p:spPr>
          <a:xfrm>
            <a:off x="203773" y="212532"/>
            <a:ext cx="1723294" cy="1655762"/>
          </a:xfrm>
          <a:prstGeom prst="rect">
            <a:avLst/>
          </a:prstGeom>
        </p:spPr>
      </p:pic>
      <p:pic>
        <p:nvPicPr>
          <p:cNvPr id="7" name="Picture 6">
            <a:extLst>
              <a:ext uri="{FF2B5EF4-FFF2-40B4-BE49-F238E27FC236}">
                <a16:creationId xmlns:a16="http://schemas.microsoft.com/office/drawing/2014/main" id="{3BB71C58-F40B-6745-BA35-1E8800389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4579" y="573999"/>
            <a:ext cx="3180199" cy="769810"/>
          </a:xfrm>
          <a:prstGeom prst="rect">
            <a:avLst/>
          </a:prstGeom>
        </p:spPr>
      </p:pic>
      <p:sp>
        <p:nvSpPr>
          <p:cNvPr id="6" name="TextBox 5">
            <a:extLst>
              <a:ext uri="{FF2B5EF4-FFF2-40B4-BE49-F238E27FC236}">
                <a16:creationId xmlns:a16="http://schemas.microsoft.com/office/drawing/2014/main" id="{38DCFD49-3741-49CE-8AF9-0A9716402192}"/>
              </a:ext>
            </a:extLst>
          </p:cNvPr>
          <p:cNvSpPr txBox="1"/>
          <p:nvPr/>
        </p:nvSpPr>
        <p:spPr>
          <a:xfrm>
            <a:off x="2124268" y="5066690"/>
            <a:ext cx="2117696" cy="1200329"/>
          </a:xfrm>
          <a:prstGeom prst="rect">
            <a:avLst/>
          </a:prstGeom>
          <a:noFill/>
        </p:spPr>
        <p:txBody>
          <a:bodyPr wrap="none" rtlCol="0">
            <a:spAutoFit/>
          </a:bodyPr>
          <a:lstStyle/>
          <a:p>
            <a:r>
              <a:rPr lang="en-US" sz="2400" dirty="0"/>
              <a:t>Joseph Amar</a:t>
            </a:r>
          </a:p>
          <a:p>
            <a:r>
              <a:rPr lang="en-US" sz="2400" dirty="0"/>
              <a:t>Zach McBurney</a:t>
            </a:r>
          </a:p>
          <a:p>
            <a:r>
              <a:rPr lang="en-US" sz="2400" dirty="0"/>
              <a:t>Saul </a:t>
            </a:r>
            <a:r>
              <a:rPr lang="en-US" sz="2400" dirty="0" err="1"/>
              <a:t>Pizano</a:t>
            </a:r>
            <a:endParaRPr lang="en-US" sz="2400" dirty="0"/>
          </a:p>
        </p:txBody>
      </p:sp>
    </p:spTree>
    <p:extLst>
      <p:ext uri="{BB962C8B-B14F-4D97-AF65-F5344CB8AC3E}">
        <p14:creationId xmlns:p14="http://schemas.microsoft.com/office/powerpoint/2010/main" val="2538659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8ED33-335E-F04F-8005-06EB5DEEB604}"/>
              </a:ext>
            </a:extLst>
          </p:cNvPr>
          <p:cNvSpPr>
            <a:spLocks noGrp="1"/>
          </p:cNvSpPr>
          <p:nvPr>
            <p:ph type="title"/>
          </p:nvPr>
        </p:nvSpPr>
        <p:spPr/>
        <p:txBody>
          <a:bodyPr/>
          <a:lstStyle/>
          <a:p>
            <a:pPr algn="ctr"/>
            <a:r>
              <a:rPr lang="en-US" dirty="0"/>
              <a:t>Backup Slides</a:t>
            </a:r>
          </a:p>
        </p:txBody>
      </p:sp>
    </p:spTree>
    <p:extLst>
      <p:ext uri="{BB962C8B-B14F-4D97-AF65-F5344CB8AC3E}">
        <p14:creationId xmlns:p14="http://schemas.microsoft.com/office/powerpoint/2010/main" val="459446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B28017-099D-4984-8E96-35BE20699C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847" y="0"/>
            <a:ext cx="11208306" cy="6858000"/>
          </a:xfrm>
        </p:spPr>
      </p:pic>
      <p:sp>
        <p:nvSpPr>
          <p:cNvPr id="6" name="TextBox 5">
            <a:extLst>
              <a:ext uri="{FF2B5EF4-FFF2-40B4-BE49-F238E27FC236}">
                <a16:creationId xmlns:a16="http://schemas.microsoft.com/office/drawing/2014/main" id="{C4A9336C-831B-4FEE-B9C9-7D5E2AD70A3E}"/>
              </a:ext>
            </a:extLst>
          </p:cNvPr>
          <p:cNvSpPr txBox="1"/>
          <p:nvPr/>
        </p:nvSpPr>
        <p:spPr>
          <a:xfrm>
            <a:off x="6923314" y="5682343"/>
            <a:ext cx="4258492" cy="646331"/>
          </a:xfrm>
          <a:prstGeom prst="rect">
            <a:avLst/>
          </a:prstGeom>
          <a:solidFill>
            <a:schemeClr val="bg1"/>
          </a:solidFill>
        </p:spPr>
        <p:txBody>
          <a:bodyPr wrap="square" rtlCol="0">
            <a:spAutoFit/>
          </a:bodyPr>
          <a:lstStyle/>
          <a:p>
            <a:pPr algn="ctr"/>
            <a:r>
              <a:rPr lang="en-US" sz="3600" dirty="0"/>
              <a:t>Excavation Volumes</a:t>
            </a:r>
          </a:p>
        </p:txBody>
      </p:sp>
    </p:spTree>
    <p:extLst>
      <p:ext uri="{BB962C8B-B14F-4D97-AF65-F5344CB8AC3E}">
        <p14:creationId xmlns:p14="http://schemas.microsoft.com/office/powerpoint/2010/main" val="1400174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52A6993-5B13-4376-8FDB-5BF90FEAE3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731" y="0"/>
            <a:ext cx="12046538" cy="6858000"/>
          </a:xfrm>
        </p:spPr>
      </p:pic>
      <p:sp>
        <p:nvSpPr>
          <p:cNvPr id="6" name="Rectangle 5">
            <a:extLst>
              <a:ext uri="{FF2B5EF4-FFF2-40B4-BE49-F238E27FC236}">
                <a16:creationId xmlns:a16="http://schemas.microsoft.com/office/drawing/2014/main" id="{4FF2203E-1DDF-4892-A609-0DEB8AEFEE23}"/>
              </a:ext>
            </a:extLst>
          </p:cNvPr>
          <p:cNvSpPr/>
          <p:nvPr/>
        </p:nvSpPr>
        <p:spPr>
          <a:xfrm>
            <a:off x="5264331" y="731520"/>
            <a:ext cx="6152606" cy="10319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Equipment Costs</a:t>
            </a:r>
          </a:p>
        </p:txBody>
      </p:sp>
    </p:spTree>
    <p:extLst>
      <p:ext uri="{BB962C8B-B14F-4D97-AF65-F5344CB8AC3E}">
        <p14:creationId xmlns:p14="http://schemas.microsoft.com/office/powerpoint/2010/main" val="1937689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8C68BF-EE88-434E-B962-9E75DBE30A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5553" y="4415246"/>
            <a:ext cx="6050804" cy="1607959"/>
          </a:xfrm>
        </p:spPr>
      </p:pic>
      <p:pic>
        <p:nvPicPr>
          <p:cNvPr id="7" name="Picture 6">
            <a:extLst>
              <a:ext uri="{FF2B5EF4-FFF2-40B4-BE49-F238E27FC236}">
                <a16:creationId xmlns:a16="http://schemas.microsoft.com/office/drawing/2014/main" id="{6FD9204E-0EC5-4AFB-BE85-ADD423E48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366548" cy="6858000"/>
          </a:xfrm>
          <a:prstGeom prst="rect">
            <a:avLst/>
          </a:prstGeom>
        </p:spPr>
      </p:pic>
      <p:sp>
        <p:nvSpPr>
          <p:cNvPr id="8" name="TextBox 7">
            <a:extLst>
              <a:ext uri="{FF2B5EF4-FFF2-40B4-BE49-F238E27FC236}">
                <a16:creationId xmlns:a16="http://schemas.microsoft.com/office/drawing/2014/main" id="{1ACDD1F7-FDE5-4422-8699-824D26FD923C}"/>
              </a:ext>
            </a:extLst>
          </p:cNvPr>
          <p:cNvSpPr txBox="1"/>
          <p:nvPr/>
        </p:nvSpPr>
        <p:spPr>
          <a:xfrm>
            <a:off x="7328263" y="653143"/>
            <a:ext cx="3185103" cy="461665"/>
          </a:xfrm>
          <a:prstGeom prst="rect">
            <a:avLst/>
          </a:prstGeom>
          <a:noFill/>
        </p:spPr>
        <p:txBody>
          <a:bodyPr wrap="none" rtlCol="0">
            <a:spAutoFit/>
          </a:bodyPr>
          <a:lstStyle/>
          <a:p>
            <a:r>
              <a:rPr lang="en-US" sz="2400" dirty="0"/>
              <a:t>Foundation Calculations</a:t>
            </a:r>
          </a:p>
        </p:txBody>
      </p:sp>
      <p:cxnSp>
        <p:nvCxnSpPr>
          <p:cNvPr id="10" name="Straight Arrow Connector 9">
            <a:extLst>
              <a:ext uri="{FF2B5EF4-FFF2-40B4-BE49-F238E27FC236}">
                <a16:creationId xmlns:a16="http://schemas.microsoft.com/office/drawing/2014/main" id="{9CB1C0CD-3A13-4859-9777-045BEEFEF8CF}"/>
              </a:ext>
            </a:extLst>
          </p:cNvPr>
          <p:cNvCxnSpPr>
            <a:cxnSpLocks/>
          </p:cNvCxnSpPr>
          <p:nvPr/>
        </p:nvCxnSpPr>
        <p:spPr>
          <a:xfrm flipH="1">
            <a:off x="6575553" y="883975"/>
            <a:ext cx="75271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BF4E68E-6313-43E9-9863-55EF20F7BF25}"/>
              </a:ext>
            </a:extLst>
          </p:cNvPr>
          <p:cNvSpPr txBox="1"/>
          <p:nvPr/>
        </p:nvSpPr>
        <p:spPr>
          <a:xfrm>
            <a:off x="7889966" y="2403566"/>
            <a:ext cx="2989601" cy="461665"/>
          </a:xfrm>
          <a:prstGeom prst="rect">
            <a:avLst/>
          </a:prstGeom>
          <a:noFill/>
        </p:spPr>
        <p:txBody>
          <a:bodyPr wrap="none" rtlCol="0">
            <a:spAutoFit/>
          </a:bodyPr>
          <a:lstStyle/>
          <a:p>
            <a:r>
              <a:rPr lang="en-US" sz="2400" dirty="0"/>
              <a:t>Pump viability checker</a:t>
            </a:r>
          </a:p>
        </p:txBody>
      </p:sp>
      <p:cxnSp>
        <p:nvCxnSpPr>
          <p:cNvPr id="14" name="Straight Arrow Connector 13">
            <a:extLst>
              <a:ext uri="{FF2B5EF4-FFF2-40B4-BE49-F238E27FC236}">
                <a16:creationId xmlns:a16="http://schemas.microsoft.com/office/drawing/2014/main" id="{6A0BED45-A457-420B-8149-F3974DBAE25E}"/>
              </a:ext>
            </a:extLst>
          </p:cNvPr>
          <p:cNvCxnSpPr>
            <a:cxnSpLocks/>
          </p:cNvCxnSpPr>
          <p:nvPr/>
        </p:nvCxnSpPr>
        <p:spPr>
          <a:xfrm>
            <a:off x="9297169" y="2873829"/>
            <a:ext cx="0" cy="144997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5180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2D5476-BA11-404D-A029-3FEB2ACE80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 y="2602439"/>
            <a:ext cx="5143946" cy="3292125"/>
          </a:xfrm>
        </p:spPr>
      </p:pic>
      <p:pic>
        <p:nvPicPr>
          <p:cNvPr id="7" name="Picture 6">
            <a:extLst>
              <a:ext uri="{FF2B5EF4-FFF2-40B4-BE49-F238E27FC236}">
                <a16:creationId xmlns:a16="http://schemas.microsoft.com/office/drawing/2014/main" id="{1950351E-8AF8-484B-848C-DDCCB09F6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5446" y="4248502"/>
            <a:ext cx="5547841" cy="2217612"/>
          </a:xfrm>
          <a:prstGeom prst="rect">
            <a:avLst/>
          </a:prstGeom>
        </p:spPr>
      </p:pic>
      <p:sp>
        <p:nvSpPr>
          <p:cNvPr id="8" name="TextBox 7">
            <a:extLst>
              <a:ext uri="{FF2B5EF4-FFF2-40B4-BE49-F238E27FC236}">
                <a16:creationId xmlns:a16="http://schemas.microsoft.com/office/drawing/2014/main" id="{AFB58606-DFA7-4AA7-A4F7-93075ACF0F75}"/>
              </a:ext>
            </a:extLst>
          </p:cNvPr>
          <p:cNvSpPr txBox="1"/>
          <p:nvPr/>
        </p:nvSpPr>
        <p:spPr>
          <a:xfrm>
            <a:off x="3569293" y="391886"/>
            <a:ext cx="5281126" cy="646331"/>
          </a:xfrm>
          <a:prstGeom prst="rect">
            <a:avLst/>
          </a:prstGeom>
          <a:noFill/>
        </p:spPr>
        <p:txBody>
          <a:bodyPr wrap="none" rtlCol="0">
            <a:spAutoFit/>
          </a:bodyPr>
          <a:lstStyle/>
          <a:p>
            <a:r>
              <a:rPr lang="en-US" sz="3600" dirty="0"/>
              <a:t>Pipe Thickness Calculations</a:t>
            </a:r>
          </a:p>
        </p:txBody>
      </p:sp>
      <p:pic>
        <p:nvPicPr>
          <p:cNvPr id="10" name="Picture 9">
            <a:extLst>
              <a:ext uri="{FF2B5EF4-FFF2-40B4-BE49-F238E27FC236}">
                <a16:creationId xmlns:a16="http://schemas.microsoft.com/office/drawing/2014/main" id="{D49865AA-288F-4843-9B82-6CE1C5CD50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3415" y="1469291"/>
            <a:ext cx="6751905" cy="2629128"/>
          </a:xfrm>
          <a:prstGeom prst="rect">
            <a:avLst/>
          </a:prstGeom>
        </p:spPr>
      </p:pic>
    </p:spTree>
    <p:extLst>
      <p:ext uri="{BB962C8B-B14F-4D97-AF65-F5344CB8AC3E}">
        <p14:creationId xmlns:p14="http://schemas.microsoft.com/office/powerpoint/2010/main" val="66255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2F9D2-FA0B-41FD-B348-22B3076934FE}"/>
              </a:ext>
            </a:extLst>
          </p:cNvPr>
          <p:cNvSpPr>
            <a:spLocks noGrp="1"/>
          </p:cNvSpPr>
          <p:nvPr>
            <p:ph type="title"/>
          </p:nvPr>
        </p:nvSpPr>
        <p:spPr/>
        <p:txBody>
          <a:bodyPr/>
          <a:lstStyle/>
          <a:p>
            <a:pPr algn="ctr"/>
            <a:r>
              <a:rPr lang="en-US" dirty="0"/>
              <a:t>Our overall approach</a:t>
            </a:r>
          </a:p>
        </p:txBody>
      </p:sp>
      <p:sp>
        <p:nvSpPr>
          <p:cNvPr id="3" name="Content Placeholder 2">
            <a:extLst>
              <a:ext uri="{FF2B5EF4-FFF2-40B4-BE49-F238E27FC236}">
                <a16:creationId xmlns:a16="http://schemas.microsoft.com/office/drawing/2014/main" id="{46CEFD87-813E-49BC-AD6A-918D394F9FC2}"/>
              </a:ext>
            </a:extLst>
          </p:cNvPr>
          <p:cNvSpPr>
            <a:spLocks noGrp="1"/>
          </p:cNvSpPr>
          <p:nvPr>
            <p:ph idx="1"/>
          </p:nvPr>
        </p:nvSpPr>
        <p:spPr/>
        <p:txBody>
          <a:bodyPr/>
          <a:lstStyle/>
          <a:p>
            <a:r>
              <a:rPr lang="en-US" dirty="0"/>
              <a:t>Since none of us knew anything about pipelines prior to this project, we knew we would need some type of iterative method to test solutions</a:t>
            </a:r>
          </a:p>
          <a:p>
            <a:r>
              <a:rPr lang="en-US" dirty="0"/>
              <a:t>Iteration requires subgroups – created groups in order of priority:</a:t>
            </a:r>
          </a:p>
          <a:p>
            <a:pPr marL="914400" lvl="1" indent="-457200">
              <a:buFont typeface="+mj-lt"/>
              <a:buAutoNum type="arabicPeriod"/>
            </a:pPr>
            <a:r>
              <a:rPr lang="en-US" dirty="0"/>
              <a:t>Constancy – what things will not change between designs?</a:t>
            </a:r>
          </a:p>
          <a:p>
            <a:pPr marL="914400" lvl="1" indent="-457200">
              <a:buFont typeface="+mj-lt"/>
              <a:buAutoNum type="arabicPeriod"/>
            </a:pPr>
            <a:r>
              <a:rPr lang="en-US" dirty="0"/>
              <a:t>Group Size – which groups are smallest? Start with those.</a:t>
            </a:r>
          </a:p>
          <a:p>
            <a:pPr marL="914400" lvl="1" indent="-457200">
              <a:buFont typeface="+mj-lt"/>
              <a:buAutoNum type="arabicPeriod"/>
            </a:pPr>
            <a:r>
              <a:rPr lang="en-US" dirty="0"/>
              <a:t>Ease of solution – by completing the easiest pieces first, we can minimize the number of places at which to evaluate the difficult components</a:t>
            </a:r>
          </a:p>
          <a:p>
            <a:pPr marL="914400" lvl="1" indent="-457200">
              <a:buFont typeface="+mj-lt"/>
              <a:buAutoNum type="arabicPeriod"/>
            </a:pPr>
            <a:endParaRPr lang="en-US" dirty="0"/>
          </a:p>
        </p:txBody>
      </p:sp>
    </p:spTree>
    <p:extLst>
      <p:ext uri="{BB962C8B-B14F-4D97-AF65-F5344CB8AC3E}">
        <p14:creationId xmlns:p14="http://schemas.microsoft.com/office/powerpoint/2010/main" val="3797191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3578-AC2C-F246-8DAE-6FDE9D406DA9}"/>
              </a:ext>
            </a:extLst>
          </p:cNvPr>
          <p:cNvSpPr>
            <a:spLocks noGrp="1"/>
          </p:cNvSpPr>
          <p:nvPr>
            <p:ph type="title"/>
          </p:nvPr>
        </p:nvSpPr>
        <p:spPr>
          <a:xfrm>
            <a:off x="838200" y="151002"/>
            <a:ext cx="10515600" cy="809844"/>
          </a:xfrm>
        </p:spPr>
        <p:txBody>
          <a:bodyPr/>
          <a:lstStyle/>
          <a:p>
            <a:pPr algn="ctr"/>
            <a:r>
              <a:rPr lang="en-US" dirty="0"/>
              <a:t>Time Management</a:t>
            </a:r>
          </a:p>
        </p:txBody>
      </p:sp>
      <p:graphicFrame>
        <p:nvGraphicFramePr>
          <p:cNvPr id="4" name="Table 4">
            <a:extLst>
              <a:ext uri="{FF2B5EF4-FFF2-40B4-BE49-F238E27FC236}">
                <a16:creationId xmlns:a16="http://schemas.microsoft.com/office/drawing/2014/main" id="{84127B4C-95A1-402F-B225-F9A281E41056}"/>
              </a:ext>
            </a:extLst>
          </p:cNvPr>
          <p:cNvGraphicFramePr>
            <a:graphicFrameLocks noGrp="1"/>
          </p:cNvGraphicFramePr>
          <p:nvPr>
            <p:ph idx="1"/>
            <p:extLst>
              <p:ext uri="{D42A27DB-BD31-4B8C-83A1-F6EECF244321}">
                <p14:modId xmlns:p14="http://schemas.microsoft.com/office/powerpoint/2010/main" val="2081729375"/>
              </p:ext>
            </p:extLst>
          </p:nvPr>
        </p:nvGraphicFramePr>
        <p:xfrm>
          <a:off x="838200" y="991226"/>
          <a:ext cx="5369653" cy="4726735"/>
        </p:xfrm>
        <a:graphic>
          <a:graphicData uri="http://schemas.openxmlformats.org/drawingml/2006/table">
            <a:tbl>
              <a:tblPr firstRow="1" bandRow="1">
                <a:tableStyleId>{5C22544A-7EE6-4342-B048-85BDC9FD1C3A}</a:tableStyleId>
              </a:tblPr>
              <a:tblGrid>
                <a:gridCol w="4234423">
                  <a:extLst>
                    <a:ext uri="{9D8B030D-6E8A-4147-A177-3AD203B41FA5}">
                      <a16:colId xmlns:a16="http://schemas.microsoft.com/office/drawing/2014/main" val="2790580346"/>
                    </a:ext>
                  </a:extLst>
                </a:gridCol>
                <a:gridCol w="1135230">
                  <a:extLst>
                    <a:ext uri="{9D8B030D-6E8A-4147-A177-3AD203B41FA5}">
                      <a16:colId xmlns:a16="http://schemas.microsoft.com/office/drawing/2014/main" val="2253769360"/>
                    </a:ext>
                  </a:extLst>
                </a:gridCol>
              </a:tblGrid>
              <a:tr h="551560">
                <a:tc>
                  <a:txBody>
                    <a:bodyPr/>
                    <a:lstStyle/>
                    <a:p>
                      <a:pPr algn="ctr">
                        <a:lnSpc>
                          <a:spcPct val="250000"/>
                        </a:lnSpc>
                      </a:pPr>
                      <a:r>
                        <a:rPr lang="en-US" dirty="0"/>
                        <a:t>(Sub)Steps to Complete</a:t>
                      </a:r>
                    </a:p>
                  </a:txBody>
                  <a:tcPr/>
                </a:tc>
                <a:tc>
                  <a:txBody>
                    <a:bodyPr/>
                    <a:lstStyle/>
                    <a:p>
                      <a:pPr algn="ctr"/>
                      <a:r>
                        <a:rPr lang="en-US" dirty="0"/>
                        <a:t>Time Taken (man-hours)</a:t>
                      </a:r>
                    </a:p>
                  </a:txBody>
                  <a:tcPr/>
                </a:tc>
                <a:extLst>
                  <a:ext uri="{0D108BD9-81ED-4DB2-BD59-A6C34878D82A}">
                    <a16:rowId xmlns:a16="http://schemas.microsoft.com/office/drawing/2014/main" val="1563734732"/>
                  </a:ext>
                </a:extLst>
              </a:tr>
              <a:tr h="633154">
                <a:tc>
                  <a:txBody>
                    <a:bodyPr/>
                    <a:lstStyle/>
                    <a:p>
                      <a:pPr marL="0" indent="0">
                        <a:buNone/>
                      </a:pPr>
                      <a:r>
                        <a:rPr lang="en-US" dirty="0"/>
                        <a:t>1) Game Plan—responsibilities shouldn’t encroach on each other, but should allow for collaboration</a:t>
                      </a:r>
                    </a:p>
                  </a:txBody>
                  <a:tcPr/>
                </a:tc>
                <a:tc>
                  <a:txBody>
                    <a:bodyPr/>
                    <a:lstStyle/>
                    <a:p>
                      <a:pPr algn="r">
                        <a:lnSpc>
                          <a:spcPct val="200000"/>
                        </a:lnSpc>
                      </a:pPr>
                      <a:r>
                        <a:rPr lang="en-US" dirty="0"/>
                        <a:t>4.5</a:t>
                      </a:r>
                    </a:p>
                  </a:txBody>
                  <a:tcPr/>
                </a:tc>
                <a:extLst>
                  <a:ext uri="{0D108BD9-81ED-4DB2-BD59-A6C34878D82A}">
                    <a16:rowId xmlns:a16="http://schemas.microsoft.com/office/drawing/2014/main" val="2938075191"/>
                  </a:ext>
                </a:extLst>
              </a:tr>
              <a:tr h="396707">
                <a:tc>
                  <a:txBody>
                    <a:bodyPr/>
                    <a:lstStyle/>
                    <a:p>
                      <a:r>
                        <a:rPr lang="en-US" dirty="0"/>
                        <a:t>2) Two-dimensional plotting</a:t>
                      </a:r>
                    </a:p>
                  </a:txBody>
                  <a:tcPr/>
                </a:tc>
                <a:tc>
                  <a:txBody>
                    <a:bodyPr/>
                    <a:lstStyle/>
                    <a:p>
                      <a:pPr algn="r">
                        <a:lnSpc>
                          <a:spcPct val="100000"/>
                        </a:lnSpc>
                      </a:pPr>
                      <a:r>
                        <a:rPr lang="en-US" dirty="0"/>
                        <a:t>.5</a:t>
                      </a:r>
                    </a:p>
                  </a:txBody>
                  <a:tcPr/>
                </a:tc>
                <a:extLst>
                  <a:ext uri="{0D108BD9-81ED-4DB2-BD59-A6C34878D82A}">
                    <a16:rowId xmlns:a16="http://schemas.microsoft.com/office/drawing/2014/main" val="128075615"/>
                  </a:ext>
                </a:extLst>
              </a:tr>
              <a:tr h="396707">
                <a:tc>
                  <a:txBody>
                    <a:bodyPr/>
                    <a:lstStyle/>
                    <a:p>
                      <a:r>
                        <a:rPr lang="en-US" dirty="0"/>
                        <a:t>3) Excavation derivation</a:t>
                      </a:r>
                    </a:p>
                  </a:txBody>
                  <a:tcPr/>
                </a:tc>
                <a:tc>
                  <a:txBody>
                    <a:bodyPr/>
                    <a:lstStyle/>
                    <a:p>
                      <a:pPr algn="r">
                        <a:lnSpc>
                          <a:spcPct val="100000"/>
                        </a:lnSpc>
                      </a:pPr>
                      <a:r>
                        <a:rPr lang="en-US" dirty="0"/>
                        <a:t>3</a:t>
                      </a:r>
                    </a:p>
                  </a:txBody>
                  <a:tcPr/>
                </a:tc>
                <a:extLst>
                  <a:ext uri="{0D108BD9-81ED-4DB2-BD59-A6C34878D82A}">
                    <a16:rowId xmlns:a16="http://schemas.microsoft.com/office/drawing/2014/main" val="741964851"/>
                  </a:ext>
                </a:extLst>
              </a:tr>
              <a:tr h="396707">
                <a:tc>
                  <a:txBody>
                    <a:bodyPr/>
                    <a:lstStyle/>
                    <a:p>
                      <a:r>
                        <a:rPr lang="en-US" dirty="0"/>
                        <a:t>4) AFT Fathom familiarization</a:t>
                      </a:r>
                    </a:p>
                  </a:txBody>
                  <a:tcPr/>
                </a:tc>
                <a:tc>
                  <a:txBody>
                    <a:bodyPr/>
                    <a:lstStyle/>
                    <a:p>
                      <a:pPr algn="r">
                        <a:lnSpc>
                          <a:spcPct val="100000"/>
                        </a:lnSpc>
                      </a:pPr>
                      <a:r>
                        <a:rPr lang="en-US" dirty="0"/>
                        <a:t>2</a:t>
                      </a:r>
                    </a:p>
                  </a:txBody>
                  <a:tcPr/>
                </a:tc>
                <a:extLst>
                  <a:ext uri="{0D108BD9-81ED-4DB2-BD59-A6C34878D82A}">
                    <a16:rowId xmlns:a16="http://schemas.microsoft.com/office/drawing/2014/main" val="1330393504"/>
                  </a:ext>
                </a:extLst>
              </a:tr>
              <a:tr h="396707">
                <a:tc>
                  <a:txBody>
                    <a:bodyPr/>
                    <a:lstStyle/>
                    <a:p>
                      <a:r>
                        <a:rPr lang="en-US" dirty="0"/>
                        <a:t>5) Foundation derivation</a:t>
                      </a:r>
                    </a:p>
                  </a:txBody>
                  <a:tcPr/>
                </a:tc>
                <a:tc>
                  <a:txBody>
                    <a:bodyPr/>
                    <a:lstStyle/>
                    <a:p>
                      <a:pPr algn="r">
                        <a:lnSpc>
                          <a:spcPct val="100000"/>
                        </a:lnSpc>
                      </a:pPr>
                      <a:r>
                        <a:rPr lang="en-US" dirty="0"/>
                        <a:t>4</a:t>
                      </a:r>
                    </a:p>
                  </a:txBody>
                  <a:tcPr/>
                </a:tc>
                <a:extLst>
                  <a:ext uri="{0D108BD9-81ED-4DB2-BD59-A6C34878D82A}">
                    <a16:rowId xmlns:a16="http://schemas.microsoft.com/office/drawing/2014/main" val="4041393402"/>
                  </a:ext>
                </a:extLst>
              </a:tr>
              <a:tr h="396707">
                <a:tc>
                  <a:txBody>
                    <a:bodyPr/>
                    <a:lstStyle/>
                    <a:p>
                      <a:r>
                        <a:rPr lang="en-US" dirty="0"/>
                        <a:t>6) Initial code—pipeline plot, excavation volumes</a:t>
                      </a:r>
                    </a:p>
                  </a:txBody>
                  <a:tcPr/>
                </a:tc>
                <a:tc>
                  <a:txBody>
                    <a:bodyPr/>
                    <a:lstStyle/>
                    <a:p>
                      <a:pPr algn="r">
                        <a:lnSpc>
                          <a:spcPct val="100000"/>
                        </a:lnSpc>
                      </a:pPr>
                      <a:r>
                        <a:rPr lang="en-US" dirty="0"/>
                        <a:t>3</a:t>
                      </a:r>
                    </a:p>
                  </a:txBody>
                  <a:tcPr/>
                </a:tc>
                <a:extLst>
                  <a:ext uri="{0D108BD9-81ED-4DB2-BD59-A6C34878D82A}">
                    <a16:rowId xmlns:a16="http://schemas.microsoft.com/office/drawing/2014/main" val="4238190615"/>
                  </a:ext>
                </a:extLst>
              </a:tr>
              <a:tr h="396707">
                <a:tc>
                  <a:txBody>
                    <a:bodyPr/>
                    <a:lstStyle/>
                    <a:p>
                      <a:r>
                        <a:rPr lang="en-US" dirty="0"/>
                        <a:t>7) AFT Fathom simulation, junctions 4 - 12</a:t>
                      </a:r>
                    </a:p>
                  </a:txBody>
                  <a:tcPr/>
                </a:tc>
                <a:tc>
                  <a:txBody>
                    <a:bodyPr/>
                    <a:lstStyle/>
                    <a:p>
                      <a:pPr algn="r">
                        <a:lnSpc>
                          <a:spcPct val="100000"/>
                        </a:lnSpc>
                      </a:pPr>
                      <a:r>
                        <a:rPr lang="en-US" dirty="0"/>
                        <a:t>1.5</a:t>
                      </a:r>
                    </a:p>
                  </a:txBody>
                  <a:tcPr/>
                </a:tc>
                <a:extLst>
                  <a:ext uri="{0D108BD9-81ED-4DB2-BD59-A6C34878D82A}">
                    <a16:rowId xmlns:a16="http://schemas.microsoft.com/office/drawing/2014/main" val="1054368810"/>
                  </a:ext>
                </a:extLst>
              </a:tr>
            </a:tbl>
          </a:graphicData>
        </a:graphic>
      </p:graphicFrame>
      <p:graphicFrame>
        <p:nvGraphicFramePr>
          <p:cNvPr id="6" name="Table 4">
            <a:extLst>
              <a:ext uri="{FF2B5EF4-FFF2-40B4-BE49-F238E27FC236}">
                <a16:creationId xmlns:a16="http://schemas.microsoft.com/office/drawing/2014/main" id="{8AEA5516-8C3C-4517-80F9-73B4EEE09F72}"/>
              </a:ext>
            </a:extLst>
          </p:cNvPr>
          <p:cNvGraphicFramePr>
            <a:graphicFrameLocks/>
          </p:cNvGraphicFramePr>
          <p:nvPr>
            <p:extLst>
              <p:ext uri="{D42A27DB-BD31-4B8C-83A1-F6EECF244321}">
                <p14:modId xmlns:p14="http://schemas.microsoft.com/office/powerpoint/2010/main" val="2484278851"/>
              </p:ext>
            </p:extLst>
          </p:nvPr>
        </p:nvGraphicFramePr>
        <p:xfrm>
          <a:off x="6207853" y="991226"/>
          <a:ext cx="5369653" cy="4726735"/>
        </p:xfrm>
        <a:graphic>
          <a:graphicData uri="http://schemas.openxmlformats.org/drawingml/2006/table">
            <a:tbl>
              <a:tblPr firstRow="1" bandRow="1">
                <a:tableStyleId>{5C22544A-7EE6-4342-B048-85BDC9FD1C3A}</a:tableStyleId>
              </a:tblPr>
              <a:tblGrid>
                <a:gridCol w="4234423">
                  <a:extLst>
                    <a:ext uri="{9D8B030D-6E8A-4147-A177-3AD203B41FA5}">
                      <a16:colId xmlns:a16="http://schemas.microsoft.com/office/drawing/2014/main" val="2790580346"/>
                    </a:ext>
                  </a:extLst>
                </a:gridCol>
                <a:gridCol w="1135230">
                  <a:extLst>
                    <a:ext uri="{9D8B030D-6E8A-4147-A177-3AD203B41FA5}">
                      <a16:colId xmlns:a16="http://schemas.microsoft.com/office/drawing/2014/main" val="2253769360"/>
                    </a:ext>
                  </a:extLst>
                </a:gridCol>
              </a:tblGrid>
              <a:tr h="551560">
                <a:tc>
                  <a:txBody>
                    <a:bodyPr/>
                    <a:lstStyle/>
                    <a:p>
                      <a:pPr algn="ctr">
                        <a:lnSpc>
                          <a:spcPct val="250000"/>
                        </a:lnSpc>
                      </a:pPr>
                      <a:r>
                        <a:rPr lang="en-US" dirty="0"/>
                        <a:t>(Sub)Steps to Complete</a:t>
                      </a:r>
                    </a:p>
                  </a:txBody>
                  <a:tcPr/>
                </a:tc>
                <a:tc>
                  <a:txBody>
                    <a:bodyPr/>
                    <a:lstStyle/>
                    <a:p>
                      <a:pPr algn="ctr"/>
                      <a:r>
                        <a:rPr lang="en-US" dirty="0"/>
                        <a:t>Time Taken (man-hours)</a:t>
                      </a:r>
                    </a:p>
                  </a:txBody>
                  <a:tcPr/>
                </a:tc>
                <a:extLst>
                  <a:ext uri="{0D108BD9-81ED-4DB2-BD59-A6C34878D82A}">
                    <a16:rowId xmlns:a16="http://schemas.microsoft.com/office/drawing/2014/main" val="1563734732"/>
                  </a:ext>
                </a:extLst>
              </a:tr>
              <a:tr h="633154">
                <a:tc>
                  <a:txBody>
                    <a:bodyPr/>
                    <a:lstStyle/>
                    <a:p>
                      <a:pPr marL="0" indent="0">
                        <a:buNone/>
                      </a:pPr>
                      <a:r>
                        <a:rPr lang="en-US" dirty="0"/>
                        <a:t>8) Appending code with maximum pressures for each pipe section based on pump location</a:t>
                      </a:r>
                    </a:p>
                  </a:txBody>
                  <a:tcPr/>
                </a:tc>
                <a:tc>
                  <a:txBody>
                    <a:bodyPr/>
                    <a:lstStyle/>
                    <a:p>
                      <a:pPr algn="r">
                        <a:lnSpc>
                          <a:spcPct val="200000"/>
                        </a:lnSpc>
                      </a:pPr>
                      <a:r>
                        <a:rPr lang="en-US" dirty="0"/>
                        <a:t>1</a:t>
                      </a:r>
                    </a:p>
                  </a:txBody>
                  <a:tcPr/>
                </a:tc>
                <a:extLst>
                  <a:ext uri="{0D108BD9-81ED-4DB2-BD59-A6C34878D82A}">
                    <a16:rowId xmlns:a16="http://schemas.microsoft.com/office/drawing/2014/main" val="2938075191"/>
                  </a:ext>
                </a:extLst>
              </a:tr>
              <a:tr h="396707">
                <a:tc>
                  <a:txBody>
                    <a:bodyPr/>
                    <a:lstStyle/>
                    <a:p>
                      <a:r>
                        <a:rPr lang="en-US" dirty="0"/>
                        <a:t>9) Iterative foundation calculations</a:t>
                      </a:r>
                    </a:p>
                  </a:txBody>
                  <a:tcPr/>
                </a:tc>
                <a:tc>
                  <a:txBody>
                    <a:bodyPr/>
                    <a:lstStyle/>
                    <a:p>
                      <a:pPr algn="r">
                        <a:lnSpc>
                          <a:spcPct val="100000"/>
                        </a:lnSpc>
                      </a:pPr>
                      <a:r>
                        <a:rPr lang="en-US" dirty="0"/>
                        <a:t>3.5</a:t>
                      </a:r>
                    </a:p>
                  </a:txBody>
                  <a:tcPr/>
                </a:tc>
                <a:extLst>
                  <a:ext uri="{0D108BD9-81ED-4DB2-BD59-A6C34878D82A}">
                    <a16:rowId xmlns:a16="http://schemas.microsoft.com/office/drawing/2014/main" val="128075615"/>
                  </a:ext>
                </a:extLst>
              </a:tr>
              <a:tr h="396707">
                <a:tc>
                  <a:txBody>
                    <a:bodyPr/>
                    <a:lstStyle/>
                    <a:p>
                      <a:r>
                        <a:rPr lang="en-US" dirty="0"/>
                        <a:t>10) Pipeline pressure checks (and code)</a:t>
                      </a:r>
                    </a:p>
                  </a:txBody>
                  <a:tcPr/>
                </a:tc>
                <a:tc>
                  <a:txBody>
                    <a:bodyPr/>
                    <a:lstStyle/>
                    <a:p>
                      <a:pPr algn="r">
                        <a:lnSpc>
                          <a:spcPct val="100000"/>
                        </a:lnSpc>
                      </a:pPr>
                      <a:r>
                        <a:rPr lang="en-US" dirty="0"/>
                        <a:t>6</a:t>
                      </a:r>
                    </a:p>
                  </a:txBody>
                  <a:tcPr/>
                </a:tc>
                <a:extLst>
                  <a:ext uri="{0D108BD9-81ED-4DB2-BD59-A6C34878D82A}">
                    <a16:rowId xmlns:a16="http://schemas.microsoft.com/office/drawing/2014/main" val="741964851"/>
                  </a:ext>
                </a:extLst>
              </a:tr>
              <a:tr h="396707">
                <a:tc>
                  <a:txBody>
                    <a:bodyPr/>
                    <a:lstStyle/>
                    <a:p>
                      <a:r>
                        <a:rPr lang="en-US" dirty="0"/>
                        <a:t>11) Final Calculations/verifications</a:t>
                      </a:r>
                    </a:p>
                  </a:txBody>
                  <a:tcPr/>
                </a:tc>
                <a:tc>
                  <a:txBody>
                    <a:bodyPr/>
                    <a:lstStyle/>
                    <a:p>
                      <a:pPr algn="r">
                        <a:lnSpc>
                          <a:spcPct val="100000"/>
                        </a:lnSpc>
                      </a:pPr>
                      <a:r>
                        <a:rPr lang="en-US" dirty="0"/>
                        <a:t>10</a:t>
                      </a:r>
                    </a:p>
                  </a:txBody>
                  <a:tcPr/>
                </a:tc>
                <a:extLst>
                  <a:ext uri="{0D108BD9-81ED-4DB2-BD59-A6C34878D82A}">
                    <a16:rowId xmlns:a16="http://schemas.microsoft.com/office/drawing/2014/main" val="1330393504"/>
                  </a:ext>
                </a:extLst>
              </a:tr>
              <a:tr h="396707">
                <a:tc>
                  <a:txBody>
                    <a:bodyPr/>
                    <a:lstStyle/>
                    <a:p>
                      <a:r>
                        <a:rPr lang="en-US" dirty="0"/>
                        <a:t>12) ZBE Adaptation/Risks/Modularization</a:t>
                      </a:r>
                    </a:p>
                  </a:txBody>
                  <a:tcPr/>
                </a:tc>
                <a:tc>
                  <a:txBody>
                    <a:bodyPr/>
                    <a:lstStyle/>
                    <a:p>
                      <a:pPr algn="r">
                        <a:lnSpc>
                          <a:spcPct val="100000"/>
                        </a:lnSpc>
                      </a:pPr>
                      <a:r>
                        <a:rPr lang="en-US" dirty="0"/>
                        <a:t>12</a:t>
                      </a:r>
                    </a:p>
                  </a:txBody>
                  <a:tcPr/>
                </a:tc>
                <a:extLst>
                  <a:ext uri="{0D108BD9-81ED-4DB2-BD59-A6C34878D82A}">
                    <a16:rowId xmlns:a16="http://schemas.microsoft.com/office/drawing/2014/main" val="4041393402"/>
                  </a:ext>
                </a:extLst>
              </a:tr>
              <a:tr h="396707">
                <a:tc>
                  <a:txBody>
                    <a:bodyPr/>
                    <a:lstStyle/>
                    <a:p>
                      <a:r>
                        <a:rPr lang="en-US" dirty="0"/>
                        <a:t>13) Innovation concept—brainstorm and discussion</a:t>
                      </a:r>
                    </a:p>
                  </a:txBody>
                  <a:tcPr/>
                </a:tc>
                <a:tc>
                  <a:txBody>
                    <a:bodyPr/>
                    <a:lstStyle/>
                    <a:p>
                      <a:pPr algn="r">
                        <a:lnSpc>
                          <a:spcPct val="100000"/>
                        </a:lnSpc>
                      </a:pPr>
                      <a:r>
                        <a:rPr lang="en-US" dirty="0"/>
                        <a:t>3</a:t>
                      </a:r>
                    </a:p>
                  </a:txBody>
                  <a:tcPr/>
                </a:tc>
                <a:extLst>
                  <a:ext uri="{0D108BD9-81ED-4DB2-BD59-A6C34878D82A}">
                    <a16:rowId xmlns:a16="http://schemas.microsoft.com/office/drawing/2014/main" val="4238190615"/>
                  </a:ext>
                </a:extLst>
              </a:tr>
              <a:tr h="396707">
                <a:tc>
                  <a:txBody>
                    <a:bodyPr/>
                    <a:lstStyle/>
                    <a:p>
                      <a:r>
                        <a:rPr lang="en-US" dirty="0"/>
                        <a:t>14) Narrative drafts and finalization</a:t>
                      </a:r>
                    </a:p>
                  </a:txBody>
                  <a:tcPr/>
                </a:tc>
                <a:tc>
                  <a:txBody>
                    <a:bodyPr/>
                    <a:lstStyle/>
                    <a:p>
                      <a:pPr algn="r">
                        <a:lnSpc>
                          <a:spcPct val="100000"/>
                        </a:lnSpc>
                      </a:pPr>
                      <a:r>
                        <a:rPr lang="en-US" dirty="0"/>
                        <a:t>9</a:t>
                      </a:r>
                    </a:p>
                  </a:txBody>
                  <a:tcPr/>
                </a:tc>
                <a:extLst>
                  <a:ext uri="{0D108BD9-81ED-4DB2-BD59-A6C34878D82A}">
                    <a16:rowId xmlns:a16="http://schemas.microsoft.com/office/drawing/2014/main" val="1054368810"/>
                  </a:ext>
                </a:extLst>
              </a:tr>
            </a:tbl>
          </a:graphicData>
        </a:graphic>
      </p:graphicFrame>
      <p:sp>
        <p:nvSpPr>
          <p:cNvPr id="7" name="TextBox 6">
            <a:extLst>
              <a:ext uri="{FF2B5EF4-FFF2-40B4-BE49-F238E27FC236}">
                <a16:creationId xmlns:a16="http://schemas.microsoft.com/office/drawing/2014/main" id="{A4F86111-C7E0-46EF-9324-34C8BEE5EA50}"/>
              </a:ext>
            </a:extLst>
          </p:cNvPr>
          <p:cNvSpPr txBox="1"/>
          <p:nvPr/>
        </p:nvSpPr>
        <p:spPr>
          <a:xfrm>
            <a:off x="4883804" y="5866774"/>
            <a:ext cx="2760692" cy="584775"/>
          </a:xfrm>
          <a:prstGeom prst="rect">
            <a:avLst/>
          </a:prstGeom>
          <a:noFill/>
          <a:ln w="19050">
            <a:solidFill>
              <a:srgbClr val="FF0000"/>
            </a:solidFill>
          </a:ln>
        </p:spPr>
        <p:txBody>
          <a:bodyPr wrap="none" rtlCol="0">
            <a:spAutoFit/>
          </a:bodyPr>
          <a:lstStyle/>
          <a:p>
            <a:r>
              <a:rPr lang="en-US" sz="3200" dirty="0"/>
              <a:t>Total: </a:t>
            </a:r>
            <a:r>
              <a:rPr lang="en-US" sz="3200" b="1" dirty="0"/>
              <a:t>63 hours</a:t>
            </a:r>
          </a:p>
        </p:txBody>
      </p:sp>
    </p:spTree>
    <p:extLst>
      <p:ext uri="{BB962C8B-B14F-4D97-AF65-F5344CB8AC3E}">
        <p14:creationId xmlns:p14="http://schemas.microsoft.com/office/powerpoint/2010/main" val="406993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62A0-1726-074A-962A-BCD7FC1A442A}"/>
              </a:ext>
            </a:extLst>
          </p:cNvPr>
          <p:cNvSpPr>
            <a:spLocks noGrp="1"/>
          </p:cNvSpPr>
          <p:nvPr>
            <p:ph type="title"/>
          </p:nvPr>
        </p:nvSpPr>
        <p:spPr/>
        <p:txBody>
          <a:bodyPr/>
          <a:lstStyle/>
          <a:p>
            <a:pPr algn="ctr"/>
            <a:r>
              <a:rPr lang="en-US" dirty="0"/>
              <a:t>Calculations</a:t>
            </a:r>
          </a:p>
        </p:txBody>
      </p:sp>
      <p:pic>
        <p:nvPicPr>
          <p:cNvPr id="9" name="Picture 8">
            <a:extLst>
              <a:ext uri="{FF2B5EF4-FFF2-40B4-BE49-F238E27FC236}">
                <a16:creationId xmlns:a16="http://schemas.microsoft.com/office/drawing/2014/main" id="{6AA93FB2-32FA-4B46-AB0F-7B335AA22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1863" y="1257442"/>
            <a:ext cx="5941436" cy="2249503"/>
          </a:xfrm>
          <a:prstGeom prst="rect">
            <a:avLst/>
          </a:prstGeom>
        </p:spPr>
      </p:pic>
      <p:pic>
        <p:nvPicPr>
          <p:cNvPr id="13" name="Picture 12">
            <a:extLst>
              <a:ext uri="{FF2B5EF4-FFF2-40B4-BE49-F238E27FC236}">
                <a16:creationId xmlns:a16="http://schemas.microsoft.com/office/drawing/2014/main" id="{B54FA688-BD4A-450E-B405-4222BAF91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337" y="3907376"/>
            <a:ext cx="6487705" cy="2324493"/>
          </a:xfrm>
          <a:prstGeom prst="rect">
            <a:avLst/>
          </a:prstGeom>
        </p:spPr>
      </p:pic>
      <p:pic>
        <p:nvPicPr>
          <p:cNvPr id="15" name="Picture 14">
            <a:extLst>
              <a:ext uri="{FF2B5EF4-FFF2-40B4-BE49-F238E27FC236}">
                <a16:creationId xmlns:a16="http://schemas.microsoft.com/office/drawing/2014/main" id="{9F7F8456-59A6-413F-9E8B-9A7EE5AD0F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0042" y="3747236"/>
            <a:ext cx="4338247" cy="2484633"/>
          </a:xfrm>
          <a:prstGeom prst="rect">
            <a:avLst/>
          </a:prstGeom>
        </p:spPr>
      </p:pic>
      <p:pic>
        <p:nvPicPr>
          <p:cNvPr id="19" name="Picture 18">
            <a:extLst>
              <a:ext uri="{FF2B5EF4-FFF2-40B4-BE49-F238E27FC236}">
                <a16:creationId xmlns:a16="http://schemas.microsoft.com/office/drawing/2014/main" id="{A3859470-571E-4C64-800B-0140E89CF0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0286" y="851686"/>
            <a:ext cx="4122078" cy="2784595"/>
          </a:xfrm>
          <a:prstGeom prst="rect">
            <a:avLst/>
          </a:prstGeom>
        </p:spPr>
      </p:pic>
    </p:spTree>
    <p:extLst>
      <p:ext uri="{BB962C8B-B14F-4D97-AF65-F5344CB8AC3E}">
        <p14:creationId xmlns:p14="http://schemas.microsoft.com/office/powerpoint/2010/main" val="689369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9ED8-DD87-2140-BEC3-643896B25143}"/>
              </a:ext>
            </a:extLst>
          </p:cNvPr>
          <p:cNvSpPr>
            <a:spLocks noGrp="1"/>
          </p:cNvSpPr>
          <p:nvPr>
            <p:ph type="title"/>
          </p:nvPr>
        </p:nvSpPr>
        <p:spPr/>
        <p:txBody>
          <a:bodyPr/>
          <a:lstStyle/>
          <a:p>
            <a:pPr algn="ctr"/>
            <a:r>
              <a:rPr lang="en-US" dirty="0"/>
              <a:t>Zero-Based Execution</a:t>
            </a:r>
          </a:p>
        </p:txBody>
      </p:sp>
      <p:pic>
        <p:nvPicPr>
          <p:cNvPr id="6" name="Picture 5">
            <a:extLst>
              <a:ext uri="{FF2B5EF4-FFF2-40B4-BE49-F238E27FC236}">
                <a16:creationId xmlns:a16="http://schemas.microsoft.com/office/drawing/2014/main" id="{089BB6C8-7134-4777-BA60-359C97A8B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169" y="3609061"/>
            <a:ext cx="4180440" cy="2883814"/>
          </a:xfrm>
          <a:prstGeom prst="rect">
            <a:avLst/>
          </a:prstGeom>
        </p:spPr>
      </p:pic>
      <p:pic>
        <p:nvPicPr>
          <p:cNvPr id="7" name="Picture 6">
            <a:extLst>
              <a:ext uri="{FF2B5EF4-FFF2-40B4-BE49-F238E27FC236}">
                <a16:creationId xmlns:a16="http://schemas.microsoft.com/office/drawing/2014/main" id="{5B7FDE87-0F94-4F91-AFA4-DAA7709B0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650" y="4551130"/>
            <a:ext cx="4749886" cy="1941745"/>
          </a:xfrm>
          <a:prstGeom prst="rect">
            <a:avLst/>
          </a:prstGeom>
        </p:spPr>
      </p:pic>
      <p:pic>
        <p:nvPicPr>
          <p:cNvPr id="8" name="Picture 7">
            <a:extLst>
              <a:ext uri="{FF2B5EF4-FFF2-40B4-BE49-F238E27FC236}">
                <a16:creationId xmlns:a16="http://schemas.microsoft.com/office/drawing/2014/main" id="{417E6C1D-EA7C-4714-9657-8E0E0B141F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650" y="1371854"/>
            <a:ext cx="8114950" cy="3090965"/>
          </a:xfrm>
          <a:prstGeom prst="rect">
            <a:avLst/>
          </a:prstGeom>
        </p:spPr>
      </p:pic>
    </p:spTree>
    <p:extLst>
      <p:ext uri="{BB962C8B-B14F-4D97-AF65-F5344CB8AC3E}">
        <p14:creationId xmlns:p14="http://schemas.microsoft.com/office/powerpoint/2010/main" val="2246614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DED21-DF87-624A-9DFC-CF2538DE2303}"/>
              </a:ext>
            </a:extLst>
          </p:cNvPr>
          <p:cNvSpPr>
            <a:spLocks noGrp="1"/>
          </p:cNvSpPr>
          <p:nvPr>
            <p:ph type="title"/>
          </p:nvPr>
        </p:nvSpPr>
        <p:spPr/>
        <p:txBody>
          <a:bodyPr/>
          <a:lstStyle/>
          <a:p>
            <a:pPr algn="ctr"/>
            <a:r>
              <a:rPr lang="en-US" dirty="0"/>
              <a:t>Constructability</a:t>
            </a:r>
          </a:p>
        </p:txBody>
      </p:sp>
      <p:pic>
        <p:nvPicPr>
          <p:cNvPr id="7" name="Picture 6">
            <a:extLst>
              <a:ext uri="{FF2B5EF4-FFF2-40B4-BE49-F238E27FC236}">
                <a16:creationId xmlns:a16="http://schemas.microsoft.com/office/drawing/2014/main" id="{8B3D23B4-512A-4022-919A-3AD8994A7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063" y="1690688"/>
            <a:ext cx="9107873" cy="4844979"/>
          </a:xfrm>
          <a:prstGeom prst="rect">
            <a:avLst/>
          </a:prstGeom>
        </p:spPr>
      </p:pic>
    </p:spTree>
    <p:extLst>
      <p:ext uri="{BB962C8B-B14F-4D97-AF65-F5344CB8AC3E}">
        <p14:creationId xmlns:p14="http://schemas.microsoft.com/office/powerpoint/2010/main" val="154462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218C399-3BF4-479C-9CD2-4CD4949402D4}"/>
              </a:ext>
            </a:extLst>
          </p:cNvPr>
          <p:cNvSpPr/>
          <p:nvPr/>
        </p:nvSpPr>
        <p:spPr>
          <a:xfrm>
            <a:off x="2506761" y="300569"/>
            <a:ext cx="7473194" cy="23864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This area should be a picture of the three of us</a:t>
            </a:r>
          </a:p>
        </p:txBody>
      </p:sp>
      <p:sp>
        <p:nvSpPr>
          <p:cNvPr id="6" name="TextBox 5">
            <a:extLst>
              <a:ext uri="{FF2B5EF4-FFF2-40B4-BE49-F238E27FC236}">
                <a16:creationId xmlns:a16="http://schemas.microsoft.com/office/drawing/2014/main" id="{87EFFF2F-ED12-436F-AF74-02E7E2FD6F6D}"/>
              </a:ext>
            </a:extLst>
          </p:cNvPr>
          <p:cNvSpPr txBox="1"/>
          <p:nvPr/>
        </p:nvSpPr>
        <p:spPr>
          <a:xfrm>
            <a:off x="2897203" y="2687063"/>
            <a:ext cx="1313443" cy="297966"/>
          </a:xfrm>
          <a:prstGeom prst="rect">
            <a:avLst/>
          </a:prstGeom>
          <a:noFill/>
        </p:spPr>
        <p:txBody>
          <a:bodyPr wrap="none" rtlCol="0">
            <a:spAutoFit/>
          </a:bodyPr>
          <a:lstStyle/>
          <a:p>
            <a:r>
              <a:rPr lang="en-US" sz="2000" b="1" dirty="0"/>
              <a:t>Joseph Amar</a:t>
            </a:r>
          </a:p>
        </p:txBody>
      </p:sp>
      <p:sp>
        <p:nvSpPr>
          <p:cNvPr id="7" name="TextBox 6">
            <a:extLst>
              <a:ext uri="{FF2B5EF4-FFF2-40B4-BE49-F238E27FC236}">
                <a16:creationId xmlns:a16="http://schemas.microsoft.com/office/drawing/2014/main" id="{19A29660-1AB3-41B3-9DCC-9FDE83D8BC8E}"/>
              </a:ext>
            </a:extLst>
          </p:cNvPr>
          <p:cNvSpPr txBox="1"/>
          <p:nvPr/>
        </p:nvSpPr>
        <p:spPr>
          <a:xfrm>
            <a:off x="8004221" y="2689336"/>
            <a:ext cx="1175303" cy="297966"/>
          </a:xfrm>
          <a:prstGeom prst="rect">
            <a:avLst/>
          </a:prstGeom>
          <a:noFill/>
        </p:spPr>
        <p:txBody>
          <a:bodyPr wrap="none" rtlCol="0">
            <a:spAutoFit/>
          </a:bodyPr>
          <a:lstStyle/>
          <a:p>
            <a:r>
              <a:rPr lang="en-US" sz="2000" b="1" dirty="0"/>
              <a:t>Saul </a:t>
            </a:r>
            <a:r>
              <a:rPr lang="en-US" sz="2000" b="1" dirty="0" err="1"/>
              <a:t>Pizano</a:t>
            </a:r>
            <a:endParaRPr lang="en-US" sz="2000" b="1" dirty="0"/>
          </a:p>
        </p:txBody>
      </p:sp>
      <p:sp>
        <p:nvSpPr>
          <p:cNvPr id="8" name="TextBox 7">
            <a:extLst>
              <a:ext uri="{FF2B5EF4-FFF2-40B4-BE49-F238E27FC236}">
                <a16:creationId xmlns:a16="http://schemas.microsoft.com/office/drawing/2014/main" id="{2B230817-E74B-4378-B3FE-08F88D75AB15}"/>
              </a:ext>
            </a:extLst>
          </p:cNvPr>
          <p:cNvSpPr txBox="1"/>
          <p:nvPr/>
        </p:nvSpPr>
        <p:spPr>
          <a:xfrm>
            <a:off x="5335830" y="2687063"/>
            <a:ext cx="1543207" cy="297966"/>
          </a:xfrm>
          <a:prstGeom prst="rect">
            <a:avLst/>
          </a:prstGeom>
          <a:noFill/>
        </p:spPr>
        <p:txBody>
          <a:bodyPr wrap="none" rtlCol="0">
            <a:spAutoFit/>
          </a:bodyPr>
          <a:lstStyle/>
          <a:p>
            <a:r>
              <a:rPr lang="en-US" sz="2000" b="1" dirty="0"/>
              <a:t>Zach McBurney</a:t>
            </a:r>
          </a:p>
        </p:txBody>
      </p:sp>
      <p:cxnSp>
        <p:nvCxnSpPr>
          <p:cNvPr id="9" name="Straight Connector 8">
            <a:extLst>
              <a:ext uri="{FF2B5EF4-FFF2-40B4-BE49-F238E27FC236}">
                <a16:creationId xmlns:a16="http://schemas.microsoft.com/office/drawing/2014/main" id="{0F270120-AB40-42CD-AA84-7E9F0E0B1C3F}"/>
              </a:ext>
            </a:extLst>
          </p:cNvPr>
          <p:cNvCxnSpPr/>
          <p:nvPr/>
        </p:nvCxnSpPr>
        <p:spPr>
          <a:xfrm>
            <a:off x="7555537" y="2824146"/>
            <a:ext cx="0" cy="2684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D1E86F-0D67-4217-A75A-75A480F88AB5}"/>
              </a:ext>
            </a:extLst>
          </p:cNvPr>
          <p:cNvCxnSpPr/>
          <p:nvPr/>
        </p:nvCxnSpPr>
        <p:spPr>
          <a:xfrm>
            <a:off x="4637566" y="2824145"/>
            <a:ext cx="0" cy="2684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9883EFB-1777-45CB-9A57-3686C61B702F}"/>
              </a:ext>
            </a:extLst>
          </p:cNvPr>
          <p:cNvCxnSpPr>
            <a:cxnSpLocks/>
          </p:cNvCxnSpPr>
          <p:nvPr/>
        </p:nvCxnSpPr>
        <p:spPr>
          <a:xfrm>
            <a:off x="2506762" y="3152713"/>
            <a:ext cx="747319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C6FEB7F-B45E-4931-A248-BE74EDF20CBD}"/>
              </a:ext>
            </a:extLst>
          </p:cNvPr>
          <p:cNvSpPr txBox="1"/>
          <p:nvPr/>
        </p:nvSpPr>
        <p:spPr>
          <a:xfrm>
            <a:off x="2259193" y="3262774"/>
            <a:ext cx="2123787"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Design Lead</a:t>
            </a:r>
          </a:p>
          <a:p>
            <a:endParaRPr lang="en-US" sz="2000" dirty="0"/>
          </a:p>
          <a:p>
            <a:pPr marL="285750" indent="-285750">
              <a:buFont typeface="Arial" panose="020B0604020202020204" pitchFamily="34" charset="0"/>
              <a:buChar char="•"/>
            </a:pPr>
            <a:r>
              <a:rPr lang="en-US" sz="2000" dirty="0"/>
              <a:t>Programmer (at least he tries)</a:t>
            </a:r>
          </a:p>
          <a:p>
            <a:endParaRPr lang="en-US" sz="2000" dirty="0"/>
          </a:p>
          <a:p>
            <a:pPr marL="285750" indent="-285750">
              <a:buFont typeface="Arial" panose="020B0604020202020204" pitchFamily="34" charset="0"/>
              <a:buChar char="•"/>
            </a:pPr>
            <a:r>
              <a:rPr lang="en-US" sz="2000" dirty="0"/>
              <a:t>Innovation</a:t>
            </a:r>
          </a:p>
        </p:txBody>
      </p:sp>
      <p:sp>
        <p:nvSpPr>
          <p:cNvPr id="15" name="TextBox 14">
            <a:extLst>
              <a:ext uri="{FF2B5EF4-FFF2-40B4-BE49-F238E27FC236}">
                <a16:creationId xmlns:a16="http://schemas.microsoft.com/office/drawing/2014/main" id="{65156264-7BE4-4F9C-AC12-66FD11EDF5A7}"/>
              </a:ext>
            </a:extLst>
          </p:cNvPr>
          <p:cNvSpPr txBox="1"/>
          <p:nvPr/>
        </p:nvSpPr>
        <p:spPr>
          <a:xfrm>
            <a:off x="4941156" y="3262774"/>
            <a:ext cx="2438022"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Quality Assurance Lead</a:t>
            </a:r>
          </a:p>
          <a:p>
            <a:endParaRPr lang="en-US" sz="2000" dirty="0"/>
          </a:p>
          <a:p>
            <a:pPr marL="285750" indent="-285750">
              <a:buFont typeface="Arial" panose="020B0604020202020204" pitchFamily="34" charset="0"/>
              <a:buChar char="•"/>
            </a:pPr>
            <a:r>
              <a:rPr lang="en-US" sz="2000" dirty="0"/>
              <a:t>Risk Management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Innovation</a:t>
            </a:r>
          </a:p>
          <a:p>
            <a:r>
              <a:rPr lang="en-US" sz="2000" dirty="0"/>
              <a:t> </a:t>
            </a:r>
          </a:p>
        </p:txBody>
      </p:sp>
      <p:sp>
        <p:nvSpPr>
          <p:cNvPr id="16" name="TextBox 15">
            <a:extLst>
              <a:ext uri="{FF2B5EF4-FFF2-40B4-BE49-F238E27FC236}">
                <a16:creationId xmlns:a16="http://schemas.microsoft.com/office/drawing/2014/main" id="{F3040C67-CE8B-4371-9EC9-F24D050F5532}"/>
              </a:ext>
            </a:extLst>
          </p:cNvPr>
          <p:cNvSpPr txBox="1"/>
          <p:nvPr/>
        </p:nvSpPr>
        <p:spPr>
          <a:xfrm>
            <a:off x="7810124" y="3262774"/>
            <a:ext cx="2663363"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Presentation Chief</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Quality Assurance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Ensures solutions are comprehensible</a:t>
            </a:r>
          </a:p>
        </p:txBody>
      </p:sp>
      <p:sp>
        <p:nvSpPr>
          <p:cNvPr id="21" name="TextBox 20">
            <a:extLst>
              <a:ext uri="{FF2B5EF4-FFF2-40B4-BE49-F238E27FC236}">
                <a16:creationId xmlns:a16="http://schemas.microsoft.com/office/drawing/2014/main" id="{5614FDEE-BF87-4D67-9338-4E61AA866227}"/>
              </a:ext>
            </a:extLst>
          </p:cNvPr>
          <p:cNvSpPr txBox="1"/>
          <p:nvPr/>
        </p:nvSpPr>
        <p:spPr>
          <a:xfrm>
            <a:off x="1345968" y="5935328"/>
            <a:ext cx="9488560" cy="461665"/>
          </a:xfrm>
          <a:prstGeom prst="rect">
            <a:avLst/>
          </a:prstGeom>
          <a:noFill/>
        </p:spPr>
        <p:txBody>
          <a:bodyPr wrap="none" rtlCol="0">
            <a:spAutoFit/>
          </a:bodyPr>
          <a:lstStyle/>
          <a:p>
            <a:r>
              <a:rPr lang="en-US" sz="2400" b="1" dirty="0"/>
              <a:t>Time Management was easy: we spent every free minute on this project!</a:t>
            </a:r>
          </a:p>
        </p:txBody>
      </p:sp>
    </p:spTree>
    <p:extLst>
      <p:ext uri="{BB962C8B-B14F-4D97-AF65-F5344CB8AC3E}">
        <p14:creationId xmlns:p14="http://schemas.microsoft.com/office/powerpoint/2010/main" val="699620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C63C-A197-4252-85E7-993DB794C757}"/>
              </a:ext>
            </a:extLst>
          </p:cNvPr>
          <p:cNvSpPr>
            <a:spLocks noGrp="1"/>
          </p:cNvSpPr>
          <p:nvPr>
            <p:ph type="title"/>
          </p:nvPr>
        </p:nvSpPr>
        <p:spPr>
          <a:xfrm>
            <a:off x="838200" y="365125"/>
            <a:ext cx="10515600" cy="978645"/>
          </a:xfrm>
        </p:spPr>
        <p:txBody>
          <a:bodyPr/>
          <a:lstStyle/>
          <a:p>
            <a:pPr algn="ctr"/>
            <a:r>
              <a:rPr lang="en-US" dirty="0"/>
              <a:t>Innovation Concept (continued)</a:t>
            </a:r>
          </a:p>
        </p:txBody>
      </p:sp>
      <p:sp>
        <p:nvSpPr>
          <p:cNvPr id="3" name="Content Placeholder 2">
            <a:extLst>
              <a:ext uri="{FF2B5EF4-FFF2-40B4-BE49-F238E27FC236}">
                <a16:creationId xmlns:a16="http://schemas.microsoft.com/office/drawing/2014/main" id="{7F6AA9CD-BC5B-4207-B49F-254E11F34AA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31560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F70E1-D90E-4198-A5BF-72A507481FC3}"/>
              </a:ext>
            </a:extLst>
          </p:cNvPr>
          <p:cNvSpPr>
            <a:spLocks noGrp="1"/>
          </p:cNvSpPr>
          <p:nvPr>
            <p:ph type="title"/>
          </p:nvPr>
        </p:nvSpPr>
        <p:spPr>
          <a:xfrm>
            <a:off x="838200" y="269557"/>
            <a:ext cx="10515600" cy="822960"/>
          </a:xfrm>
        </p:spPr>
        <p:txBody>
          <a:bodyPr/>
          <a:lstStyle/>
          <a:p>
            <a:pPr algn="ctr"/>
            <a:r>
              <a:rPr lang="en-US" dirty="0"/>
              <a:t>The Initial Solution</a:t>
            </a:r>
          </a:p>
        </p:txBody>
      </p:sp>
      <p:pic>
        <p:nvPicPr>
          <p:cNvPr id="9" name="Picture 8">
            <a:extLst>
              <a:ext uri="{FF2B5EF4-FFF2-40B4-BE49-F238E27FC236}">
                <a16:creationId xmlns:a16="http://schemas.microsoft.com/office/drawing/2014/main" id="{0C14285A-876F-4B62-9270-362186C19EA6}"/>
              </a:ext>
            </a:extLst>
          </p:cNvPr>
          <p:cNvPicPr>
            <a:picLocks noChangeAspect="1"/>
          </p:cNvPicPr>
          <p:nvPr/>
        </p:nvPicPr>
        <p:blipFill rotWithShape="1">
          <a:blip r:embed="rId3">
            <a:extLst>
              <a:ext uri="{28A0092B-C50C-407E-A947-70E740481C1C}">
                <a14:useLocalDpi xmlns:a14="http://schemas.microsoft.com/office/drawing/2010/main" val="0"/>
              </a:ext>
            </a:extLst>
          </a:blip>
          <a:srcRect r="6760"/>
          <a:stretch/>
        </p:blipFill>
        <p:spPr>
          <a:xfrm>
            <a:off x="6570617" y="1092517"/>
            <a:ext cx="5621383" cy="2160134"/>
          </a:xfrm>
          <a:prstGeom prst="rect">
            <a:avLst/>
          </a:prstGeom>
        </p:spPr>
      </p:pic>
      <p:pic>
        <p:nvPicPr>
          <p:cNvPr id="10" name="Picture 9">
            <a:extLst>
              <a:ext uri="{FF2B5EF4-FFF2-40B4-BE49-F238E27FC236}">
                <a16:creationId xmlns:a16="http://schemas.microsoft.com/office/drawing/2014/main" id="{0CFBABE7-26EE-4180-B458-E6217CD6EE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3550" y="3605350"/>
            <a:ext cx="4338247" cy="2484633"/>
          </a:xfrm>
          <a:prstGeom prst="rect">
            <a:avLst/>
          </a:prstGeom>
        </p:spPr>
      </p:pic>
    </p:spTree>
    <p:extLst>
      <p:ext uri="{BB962C8B-B14F-4D97-AF65-F5344CB8AC3E}">
        <p14:creationId xmlns:p14="http://schemas.microsoft.com/office/powerpoint/2010/main" val="2140881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9ED8-DD87-2140-BEC3-643896B25143}"/>
              </a:ext>
            </a:extLst>
          </p:cNvPr>
          <p:cNvSpPr>
            <a:spLocks noGrp="1"/>
          </p:cNvSpPr>
          <p:nvPr>
            <p:ph type="title"/>
          </p:nvPr>
        </p:nvSpPr>
        <p:spPr>
          <a:xfrm>
            <a:off x="838200" y="299812"/>
            <a:ext cx="10515600" cy="719092"/>
          </a:xfrm>
        </p:spPr>
        <p:txBody>
          <a:bodyPr/>
          <a:lstStyle/>
          <a:p>
            <a:pPr algn="ctr"/>
            <a:r>
              <a:rPr lang="en-US" dirty="0"/>
              <a:t>Zero-Based Execution</a:t>
            </a:r>
          </a:p>
        </p:txBody>
      </p:sp>
      <p:sp>
        <p:nvSpPr>
          <p:cNvPr id="10" name="Oval 9">
            <a:extLst>
              <a:ext uri="{FF2B5EF4-FFF2-40B4-BE49-F238E27FC236}">
                <a16:creationId xmlns:a16="http://schemas.microsoft.com/office/drawing/2014/main" id="{0FA39828-BF15-470C-991C-CF7D74E7631F}"/>
              </a:ext>
            </a:extLst>
          </p:cNvPr>
          <p:cNvSpPr/>
          <p:nvPr/>
        </p:nvSpPr>
        <p:spPr>
          <a:xfrm>
            <a:off x="9562012" y="2142308"/>
            <a:ext cx="627017" cy="9535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5ED2BCF-7CD1-4CDA-A1CA-6392A31D0741}"/>
              </a:ext>
            </a:extLst>
          </p:cNvPr>
          <p:cNvSpPr/>
          <p:nvPr/>
        </p:nvSpPr>
        <p:spPr>
          <a:xfrm>
            <a:off x="9418320" y="1972491"/>
            <a:ext cx="923109" cy="12758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1B7DB92-0E58-4740-B20B-96DC4505F9D6}"/>
              </a:ext>
            </a:extLst>
          </p:cNvPr>
          <p:cNvCxnSpPr>
            <a:stCxn id="11" idx="0"/>
          </p:cNvCxnSpPr>
          <p:nvPr/>
        </p:nvCxnSpPr>
        <p:spPr>
          <a:xfrm flipH="1" flipV="1">
            <a:off x="8112034" y="1606883"/>
            <a:ext cx="1767841" cy="3656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0E3E0ED-5154-49C5-8844-14518C396B6C}"/>
              </a:ext>
            </a:extLst>
          </p:cNvPr>
          <p:cNvCxnSpPr/>
          <p:nvPr/>
        </p:nvCxnSpPr>
        <p:spPr>
          <a:xfrm flipH="1" flipV="1">
            <a:off x="8020595" y="2882689"/>
            <a:ext cx="1767841" cy="3656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B4BCEB9-0004-4640-9A7C-A67EB496D90A}"/>
              </a:ext>
            </a:extLst>
          </p:cNvPr>
          <p:cNvCxnSpPr/>
          <p:nvPr/>
        </p:nvCxnSpPr>
        <p:spPr>
          <a:xfrm>
            <a:off x="9875520" y="2610394"/>
            <a:ext cx="1306286" cy="2722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9CCA9F8C-512B-45CF-9B80-0D138F612EE5}"/>
              </a:ext>
            </a:extLst>
          </p:cNvPr>
          <p:cNvSpPr/>
          <p:nvPr/>
        </p:nvSpPr>
        <p:spPr>
          <a:xfrm>
            <a:off x="9599025" y="4976600"/>
            <a:ext cx="418503" cy="5010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0A255D9-F3EC-46B0-A77E-B842D2C931C5}"/>
              </a:ext>
            </a:extLst>
          </p:cNvPr>
          <p:cNvSpPr/>
          <p:nvPr/>
        </p:nvSpPr>
        <p:spPr>
          <a:xfrm>
            <a:off x="9480371" y="4898876"/>
            <a:ext cx="616130" cy="6704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CDBA8F9F-5217-4232-958E-46E3EFCEE4BB}"/>
              </a:ext>
            </a:extLst>
          </p:cNvPr>
          <p:cNvCxnSpPr>
            <a:cxnSpLocks/>
            <a:stCxn id="18" idx="0"/>
          </p:cNvCxnSpPr>
          <p:nvPr/>
        </p:nvCxnSpPr>
        <p:spPr>
          <a:xfrm flipH="1" flipV="1">
            <a:off x="7961815" y="4452236"/>
            <a:ext cx="1826621" cy="4466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599C2B7-0000-483F-8A94-166BBE32D30B}"/>
              </a:ext>
            </a:extLst>
          </p:cNvPr>
          <p:cNvCxnSpPr>
            <a:cxnSpLocks/>
          </p:cNvCxnSpPr>
          <p:nvPr/>
        </p:nvCxnSpPr>
        <p:spPr>
          <a:xfrm flipH="1" flipV="1">
            <a:off x="7837173" y="5112082"/>
            <a:ext cx="1921873" cy="4433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14ACDE2-4102-4FBA-AB89-BD37F16CAF80}"/>
              </a:ext>
            </a:extLst>
          </p:cNvPr>
          <p:cNvCxnSpPr/>
          <p:nvPr/>
        </p:nvCxnSpPr>
        <p:spPr>
          <a:xfrm>
            <a:off x="9816984" y="5251194"/>
            <a:ext cx="1306286" cy="2722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9DF602-9EE2-4FCF-A175-368E6068274C}"/>
              </a:ext>
            </a:extLst>
          </p:cNvPr>
          <p:cNvSpPr txBox="1"/>
          <p:nvPr/>
        </p:nvSpPr>
        <p:spPr>
          <a:xfrm>
            <a:off x="10711543" y="1972491"/>
            <a:ext cx="1024639" cy="646331"/>
          </a:xfrm>
          <a:prstGeom prst="rect">
            <a:avLst/>
          </a:prstGeom>
          <a:noFill/>
        </p:spPr>
        <p:txBody>
          <a:bodyPr wrap="none" rtlCol="0">
            <a:spAutoFit/>
          </a:bodyPr>
          <a:lstStyle/>
          <a:p>
            <a:r>
              <a:rPr lang="en-US" sz="3600" dirty="0"/>
              <a:t>A</a:t>
            </a:r>
            <a:r>
              <a:rPr lang="en-US" sz="3600" baseline="-25000" dirty="0"/>
              <a:t>1</a:t>
            </a:r>
            <a:r>
              <a:rPr lang="en-US" sz="3600" dirty="0"/>
              <a:t>V</a:t>
            </a:r>
            <a:r>
              <a:rPr lang="en-US" sz="3600" baseline="-25000" dirty="0"/>
              <a:t>1</a:t>
            </a:r>
            <a:endParaRPr lang="en-US" sz="3600" dirty="0"/>
          </a:p>
        </p:txBody>
      </p:sp>
      <p:sp>
        <p:nvSpPr>
          <p:cNvPr id="26" name="TextBox 25">
            <a:extLst>
              <a:ext uri="{FF2B5EF4-FFF2-40B4-BE49-F238E27FC236}">
                <a16:creationId xmlns:a16="http://schemas.microsoft.com/office/drawing/2014/main" id="{6B272907-DFE0-4D26-AAC0-86DCA1C5B87C}"/>
              </a:ext>
            </a:extLst>
          </p:cNvPr>
          <p:cNvSpPr txBox="1"/>
          <p:nvPr/>
        </p:nvSpPr>
        <p:spPr>
          <a:xfrm>
            <a:off x="10668888" y="4651748"/>
            <a:ext cx="1024639" cy="646331"/>
          </a:xfrm>
          <a:prstGeom prst="rect">
            <a:avLst/>
          </a:prstGeom>
          <a:noFill/>
        </p:spPr>
        <p:txBody>
          <a:bodyPr wrap="none" rtlCol="0">
            <a:spAutoFit/>
          </a:bodyPr>
          <a:lstStyle/>
          <a:p>
            <a:r>
              <a:rPr lang="en-US" sz="3600" dirty="0"/>
              <a:t>A</a:t>
            </a:r>
            <a:r>
              <a:rPr lang="en-US" sz="3600" baseline="-25000" dirty="0"/>
              <a:t>2</a:t>
            </a:r>
            <a:r>
              <a:rPr lang="en-US" sz="3600" dirty="0"/>
              <a:t>V</a:t>
            </a:r>
            <a:r>
              <a:rPr lang="en-US" sz="3600" baseline="-25000" dirty="0"/>
              <a:t>2</a:t>
            </a:r>
            <a:endParaRPr lang="en-US" sz="3600" dirty="0"/>
          </a:p>
        </p:txBody>
      </p:sp>
      <p:sp>
        <p:nvSpPr>
          <p:cNvPr id="27" name="TextBox 26">
            <a:extLst>
              <a:ext uri="{FF2B5EF4-FFF2-40B4-BE49-F238E27FC236}">
                <a16:creationId xmlns:a16="http://schemas.microsoft.com/office/drawing/2014/main" id="{BF335F71-2BFB-4CCF-96F4-5BB0CCF9BCE8}"/>
              </a:ext>
            </a:extLst>
          </p:cNvPr>
          <p:cNvSpPr txBox="1"/>
          <p:nvPr/>
        </p:nvSpPr>
        <p:spPr>
          <a:xfrm>
            <a:off x="9106711" y="3265714"/>
            <a:ext cx="747320" cy="1446550"/>
          </a:xfrm>
          <a:prstGeom prst="rect">
            <a:avLst/>
          </a:prstGeom>
          <a:noFill/>
        </p:spPr>
        <p:txBody>
          <a:bodyPr wrap="none" rtlCol="0">
            <a:spAutoFit/>
          </a:bodyPr>
          <a:lstStyle/>
          <a:p>
            <a:r>
              <a:rPr lang="en-US" sz="8800" dirty="0"/>
              <a:t>=</a:t>
            </a:r>
          </a:p>
        </p:txBody>
      </p:sp>
    </p:spTree>
    <p:extLst>
      <p:ext uri="{BB962C8B-B14F-4D97-AF65-F5344CB8AC3E}">
        <p14:creationId xmlns:p14="http://schemas.microsoft.com/office/powerpoint/2010/main" val="2064180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B30E48-36D0-443B-8041-D45CDBD7C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41" y="1084217"/>
            <a:ext cx="12311881" cy="4689566"/>
          </a:xfrm>
          <a:prstGeom prst="rect">
            <a:avLst/>
          </a:prstGeom>
        </p:spPr>
      </p:pic>
    </p:spTree>
    <p:extLst>
      <p:ext uri="{BB962C8B-B14F-4D97-AF65-F5344CB8AC3E}">
        <p14:creationId xmlns:p14="http://schemas.microsoft.com/office/powerpoint/2010/main" val="136703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84D1F-120D-1F44-8907-5AD5A4F0ED55}"/>
              </a:ext>
            </a:extLst>
          </p:cNvPr>
          <p:cNvSpPr>
            <a:spLocks noGrp="1"/>
          </p:cNvSpPr>
          <p:nvPr>
            <p:ph type="title"/>
          </p:nvPr>
        </p:nvSpPr>
        <p:spPr/>
        <p:txBody>
          <a:bodyPr/>
          <a:lstStyle/>
          <a:p>
            <a:pPr algn="ctr"/>
            <a:r>
              <a:rPr lang="en-US" dirty="0"/>
              <a:t>Modularization</a:t>
            </a:r>
          </a:p>
        </p:txBody>
      </p:sp>
      <p:sp>
        <p:nvSpPr>
          <p:cNvPr id="3" name="Content Placeholder 2">
            <a:extLst>
              <a:ext uri="{FF2B5EF4-FFF2-40B4-BE49-F238E27FC236}">
                <a16:creationId xmlns:a16="http://schemas.microsoft.com/office/drawing/2014/main" id="{7CB5C8AD-2517-984B-82E9-785FA47419CF}"/>
              </a:ext>
            </a:extLst>
          </p:cNvPr>
          <p:cNvSpPr>
            <a:spLocks noGrp="1"/>
          </p:cNvSpPr>
          <p:nvPr>
            <p:ph idx="1"/>
          </p:nvPr>
        </p:nvSpPr>
        <p:spPr/>
        <p:txBody>
          <a:bodyPr/>
          <a:lstStyle/>
          <a:p>
            <a:r>
              <a:rPr lang="en-US" dirty="0"/>
              <a:t>Modularization seems to reduce costs at the expense of increased risks</a:t>
            </a:r>
          </a:p>
          <a:p>
            <a:r>
              <a:rPr lang="en-US" dirty="0"/>
              <a:t>Modularized components can be built/repaired more easily in-field</a:t>
            </a:r>
          </a:p>
          <a:p>
            <a:r>
              <a:rPr lang="en-US" dirty="0"/>
              <a:t>This in-field maintenance introduces the risks of foreign object damage in sensitive areas</a:t>
            </a:r>
          </a:p>
          <a:p>
            <a:pPr lvl="1"/>
            <a:r>
              <a:rPr lang="en-US" dirty="0"/>
              <a:t>This risk is compounded in very sandy areas, such as the project location</a:t>
            </a:r>
          </a:p>
          <a:p>
            <a:endParaRPr lang="en-US" dirty="0"/>
          </a:p>
          <a:p>
            <a:pPr marL="0" indent="0">
              <a:buNone/>
            </a:pPr>
            <a:r>
              <a:rPr lang="en-US" b="1" dirty="0"/>
              <a:t>Key Takeaway: risk/reward must be quantified before making a final decision on the benefits of modularization—not enough info on risk!</a:t>
            </a:r>
          </a:p>
        </p:txBody>
      </p:sp>
    </p:spTree>
    <p:extLst>
      <p:ext uri="{BB962C8B-B14F-4D97-AF65-F5344CB8AC3E}">
        <p14:creationId xmlns:p14="http://schemas.microsoft.com/office/powerpoint/2010/main" val="488885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7">
            <a:extLst>
              <a:ext uri="{FF2B5EF4-FFF2-40B4-BE49-F238E27FC236}">
                <a16:creationId xmlns:a16="http://schemas.microsoft.com/office/drawing/2014/main" id="{4CB1A464-81AD-8D4D-BCE6-BF0CCCD0B397}"/>
              </a:ext>
            </a:extLst>
          </p:cNvPr>
          <p:cNvGraphicFramePr>
            <a:graphicFrameLocks noGrp="1"/>
          </p:cNvGraphicFramePr>
          <p:nvPr>
            <p:extLst>
              <p:ext uri="{D42A27DB-BD31-4B8C-83A1-F6EECF244321}">
                <p14:modId xmlns:p14="http://schemas.microsoft.com/office/powerpoint/2010/main" val="540475464"/>
              </p:ext>
            </p:extLst>
          </p:nvPr>
        </p:nvGraphicFramePr>
        <p:xfrm>
          <a:off x="5627188" y="3213766"/>
          <a:ext cx="6564812" cy="3644234"/>
        </p:xfrm>
        <a:graphic>
          <a:graphicData uri="http://schemas.openxmlformats.org/drawingml/2006/table">
            <a:tbl>
              <a:tblPr firstRow="1" bandRow="1">
                <a:tableStyleId>{5C22544A-7EE6-4342-B048-85BDC9FD1C3A}</a:tableStyleId>
              </a:tblPr>
              <a:tblGrid>
                <a:gridCol w="1307303">
                  <a:extLst>
                    <a:ext uri="{9D8B030D-6E8A-4147-A177-3AD203B41FA5}">
                      <a16:colId xmlns:a16="http://schemas.microsoft.com/office/drawing/2014/main" val="1944432691"/>
                    </a:ext>
                  </a:extLst>
                </a:gridCol>
                <a:gridCol w="3716092">
                  <a:extLst>
                    <a:ext uri="{9D8B030D-6E8A-4147-A177-3AD203B41FA5}">
                      <a16:colId xmlns:a16="http://schemas.microsoft.com/office/drawing/2014/main" val="1661844142"/>
                    </a:ext>
                  </a:extLst>
                </a:gridCol>
                <a:gridCol w="1541417">
                  <a:extLst>
                    <a:ext uri="{9D8B030D-6E8A-4147-A177-3AD203B41FA5}">
                      <a16:colId xmlns:a16="http://schemas.microsoft.com/office/drawing/2014/main" val="1607563751"/>
                    </a:ext>
                  </a:extLst>
                </a:gridCol>
              </a:tblGrid>
              <a:tr h="353945">
                <a:tc>
                  <a:txBody>
                    <a:bodyPr/>
                    <a:lstStyle/>
                    <a:p>
                      <a:endParaRPr lang="en-US" dirty="0"/>
                    </a:p>
                  </a:txBody>
                  <a:tcPr/>
                </a:tc>
                <a:tc>
                  <a:txBody>
                    <a:bodyPr/>
                    <a:lstStyle/>
                    <a:p>
                      <a:pPr algn="ctr">
                        <a:lnSpc>
                          <a:spcPct val="150000"/>
                        </a:lnSpc>
                      </a:pPr>
                      <a:r>
                        <a:rPr lang="en-US" dirty="0"/>
                        <a:t>Solution</a:t>
                      </a:r>
                    </a:p>
                  </a:txBody>
                  <a:tcPr/>
                </a:tc>
                <a:tc>
                  <a:txBody>
                    <a:bodyPr/>
                    <a:lstStyle/>
                    <a:p>
                      <a:pPr algn="r">
                        <a:lnSpc>
                          <a:spcPct val="150000"/>
                        </a:lnSpc>
                      </a:pPr>
                      <a:r>
                        <a:rPr lang="en-US" dirty="0"/>
                        <a:t>Cost</a:t>
                      </a:r>
                    </a:p>
                  </a:txBody>
                  <a:tcPr/>
                </a:tc>
                <a:extLst>
                  <a:ext uri="{0D108BD9-81ED-4DB2-BD59-A6C34878D82A}">
                    <a16:rowId xmlns:a16="http://schemas.microsoft.com/office/drawing/2014/main" val="2769426632"/>
                  </a:ext>
                </a:extLst>
              </a:tr>
              <a:tr h="986652">
                <a:tc>
                  <a:txBody>
                    <a:bodyPr/>
                    <a:lstStyle/>
                    <a:p>
                      <a:pPr>
                        <a:lnSpc>
                          <a:spcPct val="150000"/>
                        </a:lnSpc>
                      </a:pPr>
                      <a:r>
                        <a:rPr lang="en-US" b="1" dirty="0"/>
                        <a:t>Hydraulics &amp; Civil Design</a:t>
                      </a:r>
                    </a:p>
                  </a:txBody>
                  <a:tcPr/>
                </a:tc>
                <a:tc>
                  <a:txBody>
                    <a:bodyPr/>
                    <a:lstStyle/>
                    <a:p>
                      <a:pPr marL="285750" indent="-285750">
                        <a:lnSpc>
                          <a:spcPct val="150000"/>
                        </a:lnSpc>
                        <a:buFont typeface="Arial" panose="020B0604020202020204" pitchFamily="34" charset="0"/>
                        <a:buChar char="•"/>
                      </a:pPr>
                      <a:r>
                        <a:rPr lang="en-US" dirty="0"/>
                        <a:t>.25”, .375”, and .5” schedules</a:t>
                      </a:r>
                    </a:p>
                    <a:p>
                      <a:pPr marL="285750" indent="-285750">
                        <a:lnSpc>
                          <a:spcPct val="150000"/>
                        </a:lnSpc>
                        <a:buFont typeface="Arial" panose="020B0604020202020204" pitchFamily="34" charset="0"/>
                        <a:buChar char="•"/>
                      </a:pPr>
                      <a:r>
                        <a:rPr lang="en-US" dirty="0"/>
                        <a:t>Pump F x 2</a:t>
                      </a:r>
                    </a:p>
                    <a:p>
                      <a:pPr marL="285750" indent="-285750">
                        <a:lnSpc>
                          <a:spcPct val="150000"/>
                        </a:lnSpc>
                        <a:buFont typeface="Arial" panose="020B0604020202020204" pitchFamily="34" charset="0"/>
                        <a:buChar char="•"/>
                      </a:pPr>
                      <a:r>
                        <a:rPr lang="en-US" dirty="0"/>
                        <a:t>Junctions 9 and 11 pump locations</a:t>
                      </a:r>
                    </a:p>
                  </a:txBody>
                  <a:tcPr/>
                </a:tc>
                <a:tc>
                  <a:txBody>
                    <a:bodyPr/>
                    <a:lstStyle/>
                    <a:p>
                      <a:pPr algn="r">
                        <a:lnSpc>
                          <a:spcPct val="200000"/>
                        </a:lnSpc>
                      </a:pPr>
                      <a:endParaRPr lang="en-US" b="1" dirty="0"/>
                    </a:p>
                    <a:p>
                      <a:pPr algn="r">
                        <a:lnSpc>
                          <a:spcPct val="250000"/>
                        </a:lnSpc>
                      </a:pPr>
                      <a:r>
                        <a:rPr lang="en-US" b="1" dirty="0"/>
                        <a:t>$33,166,245</a:t>
                      </a:r>
                    </a:p>
                  </a:txBody>
                  <a:tcPr/>
                </a:tc>
                <a:extLst>
                  <a:ext uri="{0D108BD9-81ED-4DB2-BD59-A6C34878D82A}">
                    <a16:rowId xmlns:a16="http://schemas.microsoft.com/office/drawing/2014/main" val="1276461503"/>
                  </a:ext>
                </a:extLst>
              </a:tr>
              <a:tr h="913910">
                <a:tc>
                  <a:txBody>
                    <a:bodyPr/>
                    <a:lstStyle/>
                    <a:p>
                      <a:pPr>
                        <a:lnSpc>
                          <a:spcPct val="150000"/>
                        </a:lnSpc>
                      </a:pPr>
                      <a:r>
                        <a:rPr lang="en-US" b="1" dirty="0"/>
                        <a:t>Equipment</a:t>
                      </a:r>
                    </a:p>
                  </a:txBody>
                  <a:tcPr/>
                </a:tc>
                <a:tc>
                  <a:txBody>
                    <a:bodyPr/>
                    <a:lstStyle/>
                    <a:p>
                      <a:pPr marL="285750" indent="-285750">
                        <a:buFont typeface="Arial" panose="020B0604020202020204" pitchFamily="34" charset="0"/>
                        <a:buChar char="•"/>
                      </a:pPr>
                      <a:r>
                        <a:rPr lang="en-US" dirty="0"/>
                        <a:t>12 track-hoe-days</a:t>
                      </a:r>
                    </a:p>
                    <a:p>
                      <a:pPr marL="285750" indent="-285750">
                        <a:buFont typeface="Arial" panose="020B0604020202020204" pitchFamily="34" charset="0"/>
                        <a:buChar char="•"/>
                      </a:pPr>
                      <a:r>
                        <a:rPr lang="en-US" dirty="0"/>
                        <a:t>6 dump-truck-days</a:t>
                      </a:r>
                    </a:p>
                    <a:p>
                      <a:pPr marL="285750" indent="-285750">
                        <a:buFont typeface="Arial" panose="020B0604020202020204" pitchFamily="34" charset="0"/>
                        <a:buChar char="•"/>
                      </a:pPr>
                      <a:r>
                        <a:rPr lang="en-US" dirty="0"/>
                        <a:t>1 crane-day</a:t>
                      </a:r>
                    </a:p>
                    <a:p>
                      <a:pPr marL="285750" indent="-285750">
                        <a:buFont typeface="Arial" panose="020B0604020202020204" pitchFamily="34" charset="0"/>
                        <a:buChar char="•"/>
                      </a:pPr>
                      <a:r>
                        <a:rPr lang="en-US" dirty="0"/>
                        <a:t>4 concrete-truck-days</a:t>
                      </a:r>
                    </a:p>
                  </a:txBody>
                  <a:tcPr/>
                </a:tc>
                <a:tc>
                  <a:txBody>
                    <a:bodyPr/>
                    <a:lstStyle/>
                    <a:p>
                      <a:pPr algn="r"/>
                      <a:endParaRPr lang="en-US" dirty="0"/>
                    </a:p>
                    <a:p>
                      <a:pPr algn="r"/>
                      <a:endParaRPr lang="en-US" dirty="0"/>
                    </a:p>
                    <a:p>
                      <a:pPr algn="r"/>
                      <a:endParaRPr lang="en-US" dirty="0"/>
                    </a:p>
                    <a:p>
                      <a:pPr algn="r"/>
                      <a:r>
                        <a:rPr lang="en-US" b="1" dirty="0"/>
                        <a:t>$176,000</a:t>
                      </a:r>
                    </a:p>
                  </a:txBody>
                  <a:tcPr/>
                </a:tc>
                <a:extLst>
                  <a:ext uri="{0D108BD9-81ED-4DB2-BD59-A6C34878D82A}">
                    <a16:rowId xmlns:a16="http://schemas.microsoft.com/office/drawing/2014/main" val="348258760"/>
                  </a:ext>
                </a:extLst>
              </a:tr>
              <a:tr h="711804">
                <a:tc>
                  <a:txBody>
                    <a:bodyPr/>
                    <a:lstStyle/>
                    <a:p>
                      <a:pPr>
                        <a:lnSpc>
                          <a:spcPct val="150000"/>
                        </a:lnSpc>
                      </a:pPr>
                      <a:r>
                        <a:rPr lang="en-US" b="1" dirty="0"/>
                        <a:t>Total</a:t>
                      </a:r>
                    </a:p>
                  </a:txBody>
                  <a:tcPr/>
                </a:tc>
                <a:tc>
                  <a:txBody>
                    <a:bodyPr/>
                    <a:lstStyle/>
                    <a:p>
                      <a:endParaRPr lang="en-US" dirty="0"/>
                    </a:p>
                  </a:txBody>
                  <a:tcPr/>
                </a:tc>
                <a:tc>
                  <a:txBody>
                    <a:bodyPr/>
                    <a:lstStyle/>
                    <a:p>
                      <a:endParaRPr lang="en-US" dirty="0"/>
                    </a:p>
                    <a:p>
                      <a:pPr algn="r"/>
                      <a:r>
                        <a:rPr lang="en-US" sz="2000" b="1" u="sng" dirty="0"/>
                        <a:t>$33,342,244</a:t>
                      </a:r>
                    </a:p>
                  </a:txBody>
                  <a:tcPr/>
                </a:tc>
                <a:extLst>
                  <a:ext uri="{0D108BD9-81ED-4DB2-BD59-A6C34878D82A}">
                    <a16:rowId xmlns:a16="http://schemas.microsoft.com/office/drawing/2014/main" val="333270449"/>
                  </a:ext>
                </a:extLst>
              </a:tr>
            </a:tbl>
          </a:graphicData>
        </a:graphic>
      </p:graphicFrame>
      <p:sp>
        <p:nvSpPr>
          <p:cNvPr id="6" name="Rectangle 5">
            <a:extLst>
              <a:ext uri="{FF2B5EF4-FFF2-40B4-BE49-F238E27FC236}">
                <a16:creationId xmlns:a16="http://schemas.microsoft.com/office/drawing/2014/main" id="{FD2BF659-BE24-CB43-8880-7B2C7261F92A}"/>
              </a:ext>
            </a:extLst>
          </p:cNvPr>
          <p:cNvSpPr/>
          <p:nvPr/>
        </p:nvSpPr>
        <p:spPr>
          <a:xfrm>
            <a:off x="5399902" y="3151477"/>
            <a:ext cx="1569308" cy="5550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7">
            <a:extLst>
              <a:ext uri="{FF2B5EF4-FFF2-40B4-BE49-F238E27FC236}">
                <a16:creationId xmlns:a16="http://schemas.microsoft.com/office/drawing/2014/main" id="{9D5EF90D-4233-434B-AEA5-0898007169B2}"/>
              </a:ext>
            </a:extLst>
          </p:cNvPr>
          <p:cNvGraphicFramePr>
            <a:graphicFrameLocks noGrp="1"/>
          </p:cNvGraphicFramePr>
          <p:nvPr>
            <p:extLst>
              <p:ext uri="{D42A27DB-BD31-4B8C-83A1-F6EECF244321}">
                <p14:modId xmlns:p14="http://schemas.microsoft.com/office/powerpoint/2010/main" val="1317755553"/>
              </p:ext>
            </p:extLst>
          </p:nvPr>
        </p:nvGraphicFramePr>
        <p:xfrm>
          <a:off x="0" y="0"/>
          <a:ext cx="6402251" cy="3602990"/>
        </p:xfrm>
        <a:graphic>
          <a:graphicData uri="http://schemas.openxmlformats.org/drawingml/2006/table">
            <a:tbl>
              <a:tblPr firstRow="1" bandRow="1">
                <a:tableStyleId>{5C22544A-7EE6-4342-B048-85BDC9FD1C3A}</a:tableStyleId>
              </a:tblPr>
              <a:tblGrid>
                <a:gridCol w="1216297">
                  <a:extLst>
                    <a:ext uri="{9D8B030D-6E8A-4147-A177-3AD203B41FA5}">
                      <a16:colId xmlns:a16="http://schemas.microsoft.com/office/drawing/2014/main" val="1944432691"/>
                    </a:ext>
                  </a:extLst>
                </a:gridCol>
                <a:gridCol w="3553097">
                  <a:extLst>
                    <a:ext uri="{9D8B030D-6E8A-4147-A177-3AD203B41FA5}">
                      <a16:colId xmlns:a16="http://schemas.microsoft.com/office/drawing/2014/main" val="1661844142"/>
                    </a:ext>
                  </a:extLst>
                </a:gridCol>
                <a:gridCol w="1632857">
                  <a:extLst>
                    <a:ext uri="{9D8B030D-6E8A-4147-A177-3AD203B41FA5}">
                      <a16:colId xmlns:a16="http://schemas.microsoft.com/office/drawing/2014/main" val="1607563751"/>
                    </a:ext>
                  </a:extLst>
                </a:gridCol>
              </a:tblGrid>
              <a:tr h="327831">
                <a:tc>
                  <a:txBody>
                    <a:bodyPr/>
                    <a:lstStyle/>
                    <a:p>
                      <a:endParaRPr lang="en-US" dirty="0"/>
                    </a:p>
                  </a:txBody>
                  <a:tcPr/>
                </a:tc>
                <a:tc>
                  <a:txBody>
                    <a:bodyPr/>
                    <a:lstStyle/>
                    <a:p>
                      <a:pPr algn="ctr">
                        <a:lnSpc>
                          <a:spcPct val="150000"/>
                        </a:lnSpc>
                      </a:pPr>
                      <a:r>
                        <a:rPr lang="en-US" dirty="0"/>
                        <a:t>Solution</a:t>
                      </a:r>
                    </a:p>
                  </a:txBody>
                  <a:tcPr/>
                </a:tc>
                <a:tc>
                  <a:txBody>
                    <a:bodyPr/>
                    <a:lstStyle/>
                    <a:p>
                      <a:pPr algn="r">
                        <a:lnSpc>
                          <a:spcPct val="150000"/>
                        </a:lnSpc>
                      </a:pPr>
                      <a:r>
                        <a:rPr lang="en-US" dirty="0"/>
                        <a:t>Cost</a:t>
                      </a:r>
                    </a:p>
                  </a:txBody>
                  <a:tcPr/>
                </a:tc>
                <a:extLst>
                  <a:ext uri="{0D108BD9-81ED-4DB2-BD59-A6C34878D82A}">
                    <a16:rowId xmlns:a16="http://schemas.microsoft.com/office/drawing/2014/main" val="2769426632"/>
                  </a:ext>
                </a:extLst>
              </a:tr>
              <a:tr h="913857">
                <a:tc>
                  <a:txBody>
                    <a:bodyPr/>
                    <a:lstStyle/>
                    <a:p>
                      <a:pPr>
                        <a:lnSpc>
                          <a:spcPct val="150000"/>
                        </a:lnSpc>
                      </a:pPr>
                      <a:r>
                        <a:rPr lang="en-US" b="1" dirty="0"/>
                        <a:t>Hydraulics &amp; Civil Design</a:t>
                      </a:r>
                    </a:p>
                  </a:txBody>
                  <a:tcPr/>
                </a:tc>
                <a:tc>
                  <a:txBody>
                    <a:bodyPr/>
                    <a:lstStyle/>
                    <a:p>
                      <a:pPr marL="285750" indent="-285750">
                        <a:lnSpc>
                          <a:spcPct val="150000"/>
                        </a:lnSpc>
                        <a:buFont typeface="Arial" panose="020B0604020202020204" pitchFamily="34" charset="0"/>
                        <a:buChar char="•"/>
                      </a:pPr>
                      <a:r>
                        <a:rPr lang="en-US" dirty="0"/>
                        <a:t>.25”, .312”, and .5” schedules</a:t>
                      </a:r>
                    </a:p>
                    <a:p>
                      <a:pPr marL="285750" indent="-285750">
                        <a:lnSpc>
                          <a:spcPct val="150000"/>
                        </a:lnSpc>
                        <a:buFont typeface="Arial" panose="020B0604020202020204" pitchFamily="34" charset="0"/>
                        <a:buChar char="•"/>
                      </a:pPr>
                      <a:r>
                        <a:rPr lang="en-US" dirty="0"/>
                        <a:t>Pump E</a:t>
                      </a:r>
                    </a:p>
                    <a:p>
                      <a:pPr marL="285750" indent="-285750">
                        <a:lnSpc>
                          <a:spcPct val="150000"/>
                        </a:lnSpc>
                        <a:buFont typeface="Arial" panose="020B0604020202020204" pitchFamily="34" charset="0"/>
                        <a:buChar char="•"/>
                      </a:pPr>
                      <a:r>
                        <a:rPr lang="en-US" dirty="0"/>
                        <a:t>Junction 10 pump location</a:t>
                      </a:r>
                    </a:p>
                  </a:txBody>
                  <a:tcPr/>
                </a:tc>
                <a:tc>
                  <a:txBody>
                    <a:bodyPr/>
                    <a:lstStyle/>
                    <a:p>
                      <a:pPr algn="r">
                        <a:lnSpc>
                          <a:spcPct val="200000"/>
                        </a:lnSpc>
                      </a:pPr>
                      <a:endParaRPr lang="en-US" b="1" dirty="0"/>
                    </a:p>
                    <a:p>
                      <a:pPr algn="r">
                        <a:lnSpc>
                          <a:spcPct val="250000"/>
                        </a:lnSpc>
                      </a:pPr>
                      <a:r>
                        <a:rPr lang="en-US" b="1" dirty="0"/>
                        <a:t>$69,476,812</a:t>
                      </a:r>
                    </a:p>
                  </a:txBody>
                  <a:tcPr/>
                </a:tc>
                <a:extLst>
                  <a:ext uri="{0D108BD9-81ED-4DB2-BD59-A6C34878D82A}">
                    <a16:rowId xmlns:a16="http://schemas.microsoft.com/office/drawing/2014/main" val="1276461503"/>
                  </a:ext>
                </a:extLst>
              </a:tr>
              <a:tr h="846482">
                <a:tc>
                  <a:txBody>
                    <a:bodyPr/>
                    <a:lstStyle/>
                    <a:p>
                      <a:pPr>
                        <a:lnSpc>
                          <a:spcPct val="150000"/>
                        </a:lnSpc>
                      </a:pPr>
                      <a:r>
                        <a:rPr lang="en-US" b="1" dirty="0"/>
                        <a:t>Equipment</a:t>
                      </a:r>
                    </a:p>
                  </a:txBody>
                  <a:tcPr/>
                </a:tc>
                <a:tc>
                  <a:txBody>
                    <a:bodyPr/>
                    <a:lstStyle/>
                    <a:p>
                      <a:pPr marL="285750" indent="-285750">
                        <a:buFont typeface="Arial" panose="020B0604020202020204" pitchFamily="34" charset="0"/>
                        <a:buChar char="•"/>
                      </a:pPr>
                      <a:r>
                        <a:rPr lang="en-US" dirty="0"/>
                        <a:t>350 track-hoe-days</a:t>
                      </a:r>
                    </a:p>
                    <a:p>
                      <a:pPr marL="285750" indent="-285750">
                        <a:buFont typeface="Arial" panose="020B0604020202020204" pitchFamily="34" charset="0"/>
                        <a:buChar char="•"/>
                      </a:pPr>
                      <a:r>
                        <a:rPr lang="en-US" dirty="0"/>
                        <a:t>1160 dump-truck-days</a:t>
                      </a:r>
                    </a:p>
                    <a:p>
                      <a:pPr marL="285750" indent="-285750">
                        <a:buFont typeface="Arial" panose="020B0604020202020204" pitchFamily="34" charset="0"/>
                        <a:buChar char="•"/>
                      </a:pPr>
                      <a:r>
                        <a:rPr lang="en-US" dirty="0"/>
                        <a:t>1 crane-day</a:t>
                      </a:r>
                    </a:p>
                    <a:p>
                      <a:pPr marL="285750" indent="-285750">
                        <a:buFont typeface="Arial" panose="020B0604020202020204" pitchFamily="34" charset="0"/>
                        <a:buChar char="•"/>
                      </a:pPr>
                      <a:r>
                        <a:rPr lang="en-US" dirty="0"/>
                        <a:t>5 concrete-truck-days</a:t>
                      </a:r>
                    </a:p>
                  </a:txBody>
                  <a:tcPr/>
                </a:tc>
                <a:tc>
                  <a:txBody>
                    <a:bodyPr/>
                    <a:lstStyle/>
                    <a:p>
                      <a:pPr algn="r"/>
                      <a:endParaRPr lang="en-US" dirty="0"/>
                    </a:p>
                    <a:p>
                      <a:pPr algn="r"/>
                      <a:endParaRPr lang="en-US" dirty="0"/>
                    </a:p>
                    <a:p>
                      <a:pPr algn="r"/>
                      <a:endParaRPr lang="en-US" dirty="0"/>
                    </a:p>
                    <a:p>
                      <a:pPr algn="r"/>
                      <a:r>
                        <a:rPr lang="en-US" b="1" dirty="0"/>
                        <a:t>$3,035,000</a:t>
                      </a:r>
                    </a:p>
                  </a:txBody>
                  <a:tcPr/>
                </a:tc>
                <a:extLst>
                  <a:ext uri="{0D108BD9-81ED-4DB2-BD59-A6C34878D82A}">
                    <a16:rowId xmlns:a16="http://schemas.microsoft.com/office/drawing/2014/main" val="348258760"/>
                  </a:ext>
                </a:extLst>
              </a:tr>
              <a:tr h="477503">
                <a:tc>
                  <a:txBody>
                    <a:bodyPr/>
                    <a:lstStyle/>
                    <a:p>
                      <a:pPr>
                        <a:lnSpc>
                          <a:spcPct val="150000"/>
                        </a:lnSpc>
                      </a:pPr>
                      <a:r>
                        <a:rPr lang="en-US" b="1" dirty="0"/>
                        <a:t>Total</a:t>
                      </a:r>
                    </a:p>
                  </a:txBody>
                  <a:tcPr/>
                </a:tc>
                <a:tc>
                  <a:txBody>
                    <a:bodyPr/>
                    <a:lstStyle/>
                    <a:p>
                      <a:endParaRPr lang="en-US" dirty="0"/>
                    </a:p>
                  </a:txBody>
                  <a:tcPr/>
                </a:tc>
                <a:tc>
                  <a:txBody>
                    <a:bodyPr/>
                    <a:lstStyle/>
                    <a:p>
                      <a:endParaRPr lang="en-US" dirty="0"/>
                    </a:p>
                    <a:p>
                      <a:pPr algn="r"/>
                      <a:r>
                        <a:rPr lang="en-US" sz="2000" b="1" u="sng" dirty="0"/>
                        <a:t>$72,511,812</a:t>
                      </a:r>
                    </a:p>
                  </a:txBody>
                  <a:tcPr/>
                </a:tc>
                <a:extLst>
                  <a:ext uri="{0D108BD9-81ED-4DB2-BD59-A6C34878D82A}">
                    <a16:rowId xmlns:a16="http://schemas.microsoft.com/office/drawing/2014/main" val="333270449"/>
                  </a:ext>
                </a:extLst>
              </a:tr>
            </a:tbl>
          </a:graphicData>
        </a:graphic>
      </p:graphicFrame>
      <p:sp>
        <p:nvSpPr>
          <p:cNvPr id="8" name="TextBox 7">
            <a:extLst>
              <a:ext uri="{FF2B5EF4-FFF2-40B4-BE49-F238E27FC236}">
                <a16:creationId xmlns:a16="http://schemas.microsoft.com/office/drawing/2014/main" id="{C2EF3BE0-9BFE-5F40-9AD3-22C52F5DE990}"/>
              </a:ext>
            </a:extLst>
          </p:cNvPr>
          <p:cNvSpPr txBox="1"/>
          <p:nvPr/>
        </p:nvSpPr>
        <p:spPr>
          <a:xfrm>
            <a:off x="1149880" y="4324864"/>
            <a:ext cx="2693071" cy="584775"/>
          </a:xfrm>
          <a:prstGeom prst="rect">
            <a:avLst/>
          </a:prstGeom>
          <a:noFill/>
          <a:ln>
            <a:solidFill>
              <a:srgbClr val="FF0000"/>
            </a:solidFill>
          </a:ln>
        </p:spPr>
        <p:txBody>
          <a:bodyPr wrap="square" rtlCol="0">
            <a:spAutoFit/>
          </a:bodyPr>
          <a:lstStyle/>
          <a:p>
            <a:r>
              <a:rPr lang="en-US" sz="3200" b="1" dirty="0">
                <a:solidFill>
                  <a:srgbClr val="FF0000"/>
                </a:solidFill>
              </a:rPr>
              <a:t>Initial Solution</a:t>
            </a:r>
          </a:p>
        </p:txBody>
      </p:sp>
      <p:cxnSp>
        <p:nvCxnSpPr>
          <p:cNvPr id="10" name="Straight Arrow Connector 9">
            <a:extLst>
              <a:ext uri="{FF2B5EF4-FFF2-40B4-BE49-F238E27FC236}">
                <a16:creationId xmlns:a16="http://schemas.microsoft.com/office/drawing/2014/main" id="{63F7030F-EC63-E242-94DA-03CDF43AC2C7}"/>
              </a:ext>
            </a:extLst>
          </p:cNvPr>
          <p:cNvCxnSpPr>
            <a:cxnSpLocks/>
            <a:stCxn id="8" idx="0"/>
          </p:cNvCxnSpPr>
          <p:nvPr/>
        </p:nvCxnSpPr>
        <p:spPr>
          <a:xfrm flipH="1" flipV="1">
            <a:off x="2496415" y="3602990"/>
            <a:ext cx="1" cy="72187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DB60264-D809-A443-AC43-7C8FAB07A15F}"/>
              </a:ext>
            </a:extLst>
          </p:cNvPr>
          <p:cNvSpPr txBox="1"/>
          <p:nvPr/>
        </p:nvSpPr>
        <p:spPr>
          <a:xfrm>
            <a:off x="2529601" y="5827775"/>
            <a:ext cx="938411" cy="584775"/>
          </a:xfrm>
          <a:prstGeom prst="rect">
            <a:avLst/>
          </a:prstGeom>
          <a:noFill/>
          <a:ln>
            <a:solidFill>
              <a:srgbClr val="FF0000"/>
            </a:solidFill>
          </a:ln>
        </p:spPr>
        <p:txBody>
          <a:bodyPr wrap="square" rtlCol="0">
            <a:spAutoFit/>
          </a:bodyPr>
          <a:lstStyle/>
          <a:p>
            <a:pPr algn="ctr"/>
            <a:r>
              <a:rPr lang="en-US" sz="3200" b="1" dirty="0">
                <a:solidFill>
                  <a:srgbClr val="FF0000"/>
                </a:solidFill>
              </a:rPr>
              <a:t>ZBE</a:t>
            </a:r>
          </a:p>
        </p:txBody>
      </p:sp>
      <p:cxnSp>
        <p:nvCxnSpPr>
          <p:cNvPr id="12" name="Straight Arrow Connector 11">
            <a:extLst>
              <a:ext uri="{FF2B5EF4-FFF2-40B4-BE49-F238E27FC236}">
                <a16:creationId xmlns:a16="http://schemas.microsoft.com/office/drawing/2014/main" id="{6B74E267-A04E-6841-A61D-2AF67186C1AD}"/>
              </a:ext>
            </a:extLst>
          </p:cNvPr>
          <p:cNvCxnSpPr>
            <a:cxnSpLocks/>
            <a:stCxn id="11" idx="3"/>
          </p:cNvCxnSpPr>
          <p:nvPr/>
        </p:nvCxnSpPr>
        <p:spPr>
          <a:xfrm>
            <a:off x="3468012" y="6120163"/>
            <a:ext cx="193189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9780F8A-FB0B-A84F-8F06-73536595043C}"/>
              </a:ext>
            </a:extLst>
          </p:cNvPr>
          <p:cNvSpPr txBox="1"/>
          <p:nvPr/>
        </p:nvSpPr>
        <p:spPr>
          <a:xfrm>
            <a:off x="7068065" y="481914"/>
            <a:ext cx="3257302" cy="707886"/>
          </a:xfrm>
          <a:prstGeom prst="rect">
            <a:avLst/>
          </a:prstGeom>
          <a:noFill/>
        </p:spPr>
        <p:txBody>
          <a:bodyPr wrap="none" rtlCol="0">
            <a:spAutoFit/>
          </a:bodyPr>
          <a:lstStyle/>
          <a:p>
            <a:r>
              <a:rPr lang="en-US" sz="4000" b="1" dirty="0"/>
              <a:t>Cost Summary</a:t>
            </a:r>
          </a:p>
        </p:txBody>
      </p:sp>
      <p:sp>
        <p:nvSpPr>
          <p:cNvPr id="20" name="TextBox 19">
            <a:extLst>
              <a:ext uri="{FF2B5EF4-FFF2-40B4-BE49-F238E27FC236}">
                <a16:creationId xmlns:a16="http://schemas.microsoft.com/office/drawing/2014/main" id="{B36012CD-C7CD-2B49-9C8D-C32EBBE77908}"/>
              </a:ext>
            </a:extLst>
          </p:cNvPr>
          <p:cNvSpPr txBox="1"/>
          <p:nvPr/>
        </p:nvSpPr>
        <p:spPr>
          <a:xfrm>
            <a:off x="7261540" y="1663174"/>
            <a:ext cx="4477379" cy="1077218"/>
          </a:xfrm>
          <a:prstGeom prst="rect">
            <a:avLst/>
          </a:prstGeom>
          <a:noFill/>
          <a:ln w="38100">
            <a:solidFill>
              <a:srgbClr val="FF0000"/>
            </a:solidFill>
          </a:ln>
        </p:spPr>
        <p:txBody>
          <a:bodyPr wrap="square" rtlCol="0">
            <a:spAutoFit/>
          </a:bodyPr>
          <a:lstStyle/>
          <a:p>
            <a:r>
              <a:rPr lang="en-US" sz="3200" dirty="0"/>
              <a:t>A savings of </a:t>
            </a:r>
            <a:r>
              <a:rPr lang="en-US" sz="3200" b="1" dirty="0">
                <a:solidFill>
                  <a:srgbClr val="00B050"/>
                </a:solidFill>
              </a:rPr>
              <a:t>$39,169,568 </a:t>
            </a:r>
            <a:r>
              <a:rPr lang="en-US" sz="3200" dirty="0"/>
              <a:t>compared to initial design</a:t>
            </a:r>
          </a:p>
        </p:txBody>
      </p:sp>
    </p:spTree>
    <p:extLst>
      <p:ext uri="{BB962C8B-B14F-4D97-AF65-F5344CB8AC3E}">
        <p14:creationId xmlns:p14="http://schemas.microsoft.com/office/powerpoint/2010/main" val="284867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325B8-8001-FE4E-B13C-B76521F9165A}"/>
              </a:ext>
            </a:extLst>
          </p:cNvPr>
          <p:cNvSpPr>
            <a:spLocks noGrp="1"/>
          </p:cNvSpPr>
          <p:nvPr>
            <p:ph type="title"/>
          </p:nvPr>
        </p:nvSpPr>
        <p:spPr/>
        <p:txBody>
          <a:bodyPr/>
          <a:lstStyle/>
          <a:p>
            <a:pPr algn="ctr"/>
            <a:r>
              <a:rPr lang="en-US" dirty="0"/>
              <a:t>Risk Assessment </a:t>
            </a:r>
          </a:p>
        </p:txBody>
      </p:sp>
      <p:sp>
        <p:nvSpPr>
          <p:cNvPr id="3" name="Content Placeholder 2">
            <a:extLst>
              <a:ext uri="{FF2B5EF4-FFF2-40B4-BE49-F238E27FC236}">
                <a16:creationId xmlns:a16="http://schemas.microsoft.com/office/drawing/2014/main" id="{531E0832-104D-9C42-83DB-45DD65208156}"/>
              </a:ext>
            </a:extLst>
          </p:cNvPr>
          <p:cNvSpPr>
            <a:spLocks noGrp="1"/>
          </p:cNvSpPr>
          <p:nvPr>
            <p:ph idx="1"/>
          </p:nvPr>
        </p:nvSpPr>
        <p:spPr>
          <a:xfrm>
            <a:off x="2901778" y="1973197"/>
            <a:ext cx="6388444" cy="2911605"/>
          </a:xfrm>
        </p:spPr>
        <p:txBody>
          <a:bodyPr>
            <a:normAutofit/>
          </a:bodyPr>
          <a:lstStyle/>
          <a:p>
            <a:pPr marL="571500" indent="-571500">
              <a:buAutoNum type="romanUcPeriod"/>
            </a:pPr>
            <a:r>
              <a:rPr lang="en-US" sz="3200" dirty="0"/>
              <a:t>Combination of pipe thickness</a:t>
            </a:r>
          </a:p>
          <a:p>
            <a:pPr marL="571500" indent="-571500">
              <a:buAutoNum type="romanUcPeriod"/>
            </a:pPr>
            <a:r>
              <a:rPr lang="en-US" sz="3200" dirty="0"/>
              <a:t>Pump placement </a:t>
            </a:r>
          </a:p>
          <a:p>
            <a:pPr marL="571500" indent="-571500">
              <a:buAutoNum type="romanUcPeriod"/>
            </a:pPr>
            <a:r>
              <a:rPr lang="en-US" sz="3200" dirty="0"/>
              <a:t>Pump site leveling </a:t>
            </a:r>
          </a:p>
          <a:p>
            <a:pPr marL="571500" indent="-571500">
              <a:buAutoNum type="romanUcPeriod"/>
            </a:pPr>
            <a:r>
              <a:rPr lang="en-US" sz="3200" dirty="0"/>
              <a:t>Time</a:t>
            </a:r>
          </a:p>
          <a:p>
            <a:pPr marL="571500" indent="-571500">
              <a:buAutoNum type="romanUcPeriod"/>
            </a:pPr>
            <a:r>
              <a:rPr lang="en-US" sz="3200" dirty="0"/>
              <a:t>Calculation of work truck quantity </a:t>
            </a:r>
          </a:p>
        </p:txBody>
      </p:sp>
    </p:spTree>
    <p:extLst>
      <p:ext uri="{BB962C8B-B14F-4D97-AF65-F5344CB8AC3E}">
        <p14:creationId xmlns:p14="http://schemas.microsoft.com/office/powerpoint/2010/main" val="660917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295-152E-9144-850D-C09E6899CB86}"/>
              </a:ext>
            </a:extLst>
          </p:cNvPr>
          <p:cNvSpPr>
            <a:spLocks noGrp="1"/>
          </p:cNvSpPr>
          <p:nvPr>
            <p:ph type="title"/>
          </p:nvPr>
        </p:nvSpPr>
        <p:spPr>
          <a:xfrm>
            <a:off x="838200" y="365126"/>
            <a:ext cx="10515600" cy="849480"/>
          </a:xfrm>
        </p:spPr>
        <p:txBody>
          <a:bodyPr/>
          <a:lstStyle/>
          <a:p>
            <a:pPr algn="ctr"/>
            <a:r>
              <a:rPr lang="en-US" b="1" dirty="0"/>
              <a:t>Proposed Innovation Concept</a:t>
            </a:r>
          </a:p>
        </p:txBody>
      </p:sp>
      <p:sp>
        <p:nvSpPr>
          <p:cNvPr id="3" name="Content Placeholder 2">
            <a:extLst>
              <a:ext uri="{FF2B5EF4-FFF2-40B4-BE49-F238E27FC236}">
                <a16:creationId xmlns:a16="http://schemas.microsoft.com/office/drawing/2014/main" id="{8640F600-B9D9-F246-8924-D74A8E739F38}"/>
              </a:ext>
            </a:extLst>
          </p:cNvPr>
          <p:cNvSpPr>
            <a:spLocks noGrp="1"/>
          </p:cNvSpPr>
          <p:nvPr>
            <p:ph idx="1"/>
          </p:nvPr>
        </p:nvSpPr>
        <p:spPr>
          <a:xfrm>
            <a:off x="807804" y="1355465"/>
            <a:ext cx="4279206" cy="1486040"/>
          </a:xfrm>
        </p:spPr>
        <p:txBody>
          <a:bodyPr>
            <a:normAutofit fontScale="92500"/>
          </a:bodyPr>
          <a:lstStyle/>
          <a:p>
            <a:r>
              <a:rPr lang="en-US" dirty="0"/>
              <a:t>One large pump creates a large pressure increase</a:t>
            </a:r>
          </a:p>
          <a:p>
            <a:pPr lvl="1"/>
            <a:r>
              <a:rPr lang="en-US" dirty="0"/>
              <a:t>This corresponds to a requirement for thicker walls</a:t>
            </a:r>
          </a:p>
        </p:txBody>
      </p:sp>
      <p:grpSp>
        <p:nvGrpSpPr>
          <p:cNvPr id="4" name="Group 3">
            <a:extLst>
              <a:ext uri="{FF2B5EF4-FFF2-40B4-BE49-F238E27FC236}">
                <a16:creationId xmlns:a16="http://schemas.microsoft.com/office/drawing/2014/main" id="{8DCC45D2-3693-4D25-A679-5CA26E38B90F}"/>
              </a:ext>
            </a:extLst>
          </p:cNvPr>
          <p:cNvGrpSpPr/>
          <p:nvPr/>
        </p:nvGrpSpPr>
        <p:grpSpPr>
          <a:xfrm>
            <a:off x="5122107" y="1484851"/>
            <a:ext cx="6231692" cy="1530512"/>
            <a:chOff x="1358719" y="2996829"/>
            <a:chExt cx="8429093" cy="3569303"/>
          </a:xfrm>
        </p:grpSpPr>
        <p:cxnSp>
          <p:nvCxnSpPr>
            <p:cNvPr id="5" name="Straight Connector 4">
              <a:extLst>
                <a:ext uri="{FF2B5EF4-FFF2-40B4-BE49-F238E27FC236}">
                  <a16:creationId xmlns:a16="http://schemas.microsoft.com/office/drawing/2014/main" id="{0CCDAD2F-BD99-5749-A7D4-18E863D4806F}"/>
                </a:ext>
              </a:extLst>
            </p:cNvPr>
            <p:cNvCxnSpPr/>
            <p:nvPr/>
          </p:nvCxnSpPr>
          <p:spPr>
            <a:xfrm>
              <a:off x="1847461" y="3097861"/>
              <a:ext cx="0" cy="3079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132654E-E379-E146-A510-BC00E07AB25B}"/>
                </a:ext>
              </a:extLst>
            </p:cNvPr>
            <p:cNvCxnSpPr>
              <a:cxnSpLocks/>
            </p:cNvCxnSpPr>
            <p:nvPr/>
          </p:nvCxnSpPr>
          <p:spPr>
            <a:xfrm flipH="1">
              <a:off x="1847461" y="6176963"/>
              <a:ext cx="77257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1D94DF8-0C8B-AC43-A1DE-C9D87588A10B}"/>
                </a:ext>
              </a:extLst>
            </p:cNvPr>
            <p:cNvCxnSpPr>
              <a:cxnSpLocks/>
            </p:cNvCxnSpPr>
            <p:nvPr/>
          </p:nvCxnSpPr>
          <p:spPr>
            <a:xfrm flipH="1" flipV="1">
              <a:off x="1852127" y="4900273"/>
              <a:ext cx="1004596" cy="268886"/>
            </a:xfrm>
            <a:prstGeom prst="line">
              <a:avLst/>
            </a:prstGeom>
            <a:ln w="3810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C51D2C7-FC24-1E41-AB8B-E868B08535D8}"/>
                </a:ext>
              </a:extLst>
            </p:cNvPr>
            <p:cNvCxnSpPr>
              <a:cxnSpLocks/>
            </p:cNvCxnSpPr>
            <p:nvPr/>
          </p:nvCxnSpPr>
          <p:spPr>
            <a:xfrm flipV="1">
              <a:off x="2856723" y="3265714"/>
              <a:ext cx="0" cy="1903445"/>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56285797-C98B-9240-BCF5-74D39B5170D2}"/>
                </a:ext>
              </a:extLst>
            </p:cNvPr>
            <p:cNvCxnSpPr>
              <a:cxnSpLocks/>
            </p:cNvCxnSpPr>
            <p:nvPr/>
          </p:nvCxnSpPr>
          <p:spPr>
            <a:xfrm flipH="1" flipV="1">
              <a:off x="2856723" y="3268841"/>
              <a:ext cx="6100665" cy="1765875"/>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A80D34C9-64DA-E84F-872A-6D1E32F97633}"/>
                </a:ext>
              </a:extLst>
            </p:cNvPr>
            <p:cNvCxnSpPr>
              <a:cxnSpLocks/>
            </p:cNvCxnSpPr>
            <p:nvPr/>
          </p:nvCxnSpPr>
          <p:spPr>
            <a:xfrm flipV="1">
              <a:off x="2856723" y="2996829"/>
              <a:ext cx="0" cy="3180134"/>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67749D8-AC3F-994C-B5D5-6BE4C222FD2C}"/>
                </a:ext>
              </a:extLst>
            </p:cNvPr>
            <p:cNvCxnSpPr>
              <a:cxnSpLocks/>
            </p:cNvCxnSpPr>
            <p:nvPr/>
          </p:nvCxnSpPr>
          <p:spPr>
            <a:xfrm>
              <a:off x="1847461" y="5034716"/>
              <a:ext cx="7940351" cy="0"/>
            </a:xfrm>
            <a:prstGeom prst="line">
              <a:avLst/>
            </a:prstGeom>
            <a:ln w="19050">
              <a:solidFill>
                <a:srgbClr val="FF0000"/>
              </a:solidFill>
              <a:prstDash val="dash"/>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B9B85174-7840-734A-BEE8-DD70EF076005}"/>
                </a:ext>
              </a:extLst>
            </p:cNvPr>
            <p:cNvSpPr txBox="1"/>
            <p:nvPr/>
          </p:nvSpPr>
          <p:spPr>
            <a:xfrm rot="16200000">
              <a:off x="721654" y="5559735"/>
              <a:ext cx="1643462" cy="369332"/>
            </a:xfrm>
            <a:prstGeom prst="rect">
              <a:avLst/>
            </a:prstGeom>
            <a:noFill/>
          </p:spPr>
          <p:txBody>
            <a:bodyPr wrap="none" rtlCol="0">
              <a:spAutoFit/>
            </a:bodyPr>
            <a:lstStyle/>
            <a:p>
              <a:r>
                <a:rPr lang="en-US" dirty="0"/>
                <a:t>Gauge Pressure</a:t>
              </a:r>
            </a:p>
          </p:txBody>
        </p:sp>
        <p:sp>
          <p:nvSpPr>
            <p:cNvPr id="25" name="TextBox 24">
              <a:extLst>
                <a:ext uri="{FF2B5EF4-FFF2-40B4-BE49-F238E27FC236}">
                  <a16:creationId xmlns:a16="http://schemas.microsoft.com/office/drawing/2014/main" id="{6943D52C-C481-E940-9F60-78D5768FFD2C}"/>
                </a:ext>
              </a:extLst>
            </p:cNvPr>
            <p:cNvSpPr txBox="1"/>
            <p:nvPr/>
          </p:nvSpPr>
          <p:spPr>
            <a:xfrm>
              <a:off x="5108806" y="6160678"/>
              <a:ext cx="987193" cy="369332"/>
            </a:xfrm>
            <a:prstGeom prst="rect">
              <a:avLst/>
            </a:prstGeom>
            <a:noFill/>
          </p:spPr>
          <p:txBody>
            <a:bodyPr wrap="none" rtlCol="0">
              <a:spAutoFit/>
            </a:bodyPr>
            <a:lstStyle/>
            <a:p>
              <a:r>
                <a:rPr lang="en-US" dirty="0"/>
                <a:t>Distance</a:t>
              </a:r>
            </a:p>
          </p:txBody>
        </p:sp>
        <p:sp>
          <p:nvSpPr>
            <p:cNvPr id="26" name="TextBox 25">
              <a:extLst>
                <a:ext uri="{FF2B5EF4-FFF2-40B4-BE49-F238E27FC236}">
                  <a16:creationId xmlns:a16="http://schemas.microsoft.com/office/drawing/2014/main" id="{3D47ACEB-CCD5-2849-8BE6-A2B2580DC7C7}"/>
                </a:ext>
              </a:extLst>
            </p:cNvPr>
            <p:cNvSpPr txBox="1"/>
            <p:nvPr/>
          </p:nvSpPr>
          <p:spPr>
            <a:xfrm>
              <a:off x="4788456" y="5026573"/>
              <a:ext cx="3673442" cy="369332"/>
            </a:xfrm>
            <a:prstGeom prst="rect">
              <a:avLst/>
            </a:prstGeom>
            <a:noFill/>
          </p:spPr>
          <p:txBody>
            <a:bodyPr wrap="none" rtlCol="0">
              <a:spAutoFit/>
            </a:bodyPr>
            <a:lstStyle/>
            <a:p>
              <a:r>
                <a:rPr lang="en-US" dirty="0">
                  <a:solidFill>
                    <a:srgbClr val="FF0000"/>
                  </a:solidFill>
                </a:rPr>
                <a:t>Minimum required pressure at outlet</a:t>
              </a:r>
            </a:p>
          </p:txBody>
        </p:sp>
        <p:sp>
          <p:nvSpPr>
            <p:cNvPr id="27" name="TextBox 26">
              <a:extLst>
                <a:ext uri="{FF2B5EF4-FFF2-40B4-BE49-F238E27FC236}">
                  <a16:creationId xmlns:a16="http://schemas.microsoft.com/office/drawing/2014/main" id="{3C455EF3-1A89-4E41-819A-6B1CE604C87B}"/>
                </a:ext>
              </a:extLst>
            </p:cNvPr>
            <p:cNvSpPr txBox="1"/>
            <p:nvPr/>
          </p:nvSpPr>
          <p:spPr>
            <a:xfrm>
              <a:off x="2844469" y="5488395"/>
              <a:ext cx="1581652" cy="369332"/>
            </a:xfrm>
            <a:prstGeom prst="rect">
              <a:avLst/>
            </a:prstGeom>
            <a:noFill/>
          </p:spPr>
          <p:txBody>
            <a:bodyPr wrap="none" rtlCol="0">
              <a:spAutoFit/>
            </a:bodyPr>
            <a:lstStyle/>
            <a:p>
              <a:r>
                <a:rPr lang="en-US" dirty="0">
                  <a:solidFill>
                    <a:srgbClr val="0070C0"/>
                  </a:solidFill>
                </a:rPr>
                <a:t>Pump Location</a:t>
              </a:r>
            </a:p>
          </p:txBody>
        </p:sp>
      </p:grpSp>
      <p:cxnSp>
        <p:nvCxnSpPr>
          <p:cNvPr id="17" name="Straight Connector 16">
            <a:extLst>
              <a:ext uri="{FF2B5EF4-FFF2-40B4-BE49-F238E27FC236}">
                <a16:creationId xmlns:a16="http://schemas.microsoft.com/office/drawing/2014/main" id="{AB5A2FC5-760A-4F3C-8DF6-8C5AAA64172B}"/>
              </a:ext>
            </a:extLst>
          </p:cNvPr>
          <p:cNvCxnSpPr/>
          <p:nvPr/>
        </p:nvCxnSpPr>
        <p:spPr>
          <a:xfrm>
            <a:off x="5483437" y="3226727"/>
            <a:ext cx="0" cy="1320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48BBCEE-91E0-4585-A1E2-6781B488A166}"/>
              </a:ext>
            </a:extLst>
          </p:cNvPr>
          <p:cNvCxnSpPr>
            <a:cxnSpLocks/>
          </p:cNvCxnSpPr>
          <p:nvPr/>
        </p:nvCxnSpPr>
        <p:spPr>
          <a:xfrm flipH="1">
            <a:off x="5483437" y="4547042"/>
            <a:ext cx="57117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BACF392-3808-4C84-AF30-EAAB6171ED30}"/>
              </a:ext>
            </a:extLst>
          </p:cNvPr>
          <p:cNvCxnSpPr>
            <a:cxnSpLocks/>
          </p:cNvCxnSpPr>
          <p:nvPr/>
        </p:nvCxnSpPr>
        <p:spPr>
          <a:xfrm flipH="1" flipV="1">
            <a:off x="5486886" y="3999599"/>
            <a:ext cx="742705" cy="115298"/>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3CFBE1AD-F8C2-4DB5-9935-56CD1B3AD5D8}"/>
              </a:ext>
            </a:extLst>
          </p:cNvPr>
          <p:cNvCxnSpPr>
            <a:cxnSpLocks/>
          </p:cNvCxnSpPr>
          <p:nvPr/>
        </p:nvCxnSpPr>
        <p:spPr>
          <a:xfrm flipV="1">
            <a:off x="6220531" y="3176422"/>
            <a:ext cx="0" cy="1363637"/>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41341D8-070C-411B-8ACD-8D0FC25B8D0E}"/>
              </a:ext>
            </a:extLst>
          </p:cNvPr>
          <p:cNvCxnSpPr>
            <a:cxnSpLocks/>
          </p:cNvCxnSpPr>
          <p:nvPr/>
        </p:nvCxnSpPr>
        <p:spPr>
          <a:xfrm>
            <a:off x="5483438" y="4057871"/>
            <a:ext cx="5870361" cy="0"/>
          </a:xfrm>
          <a:prstGeom prst="line">
            <a:avLst/>
          </a:prstGeom>
          <a:ln w="19050">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B1C6C4D-7345-44A3-A1F6-8A815DC80808}"/>
              </a:ext>
            </a:extLst>
          </p:cNvPr>
          <p:cNvCxnSpPr>
            <a:cxnSpLocks/>
          </p:cNvCxnSpPr>
          <p:nvPr/>
        </p:nvCxnSpPr>
        <p:spPr>
          <a:xfrm flipH="1" flipV="1">
            <a:off x="6199235" y="3735076"/>
            <a:ext cx="1190624" cy="214475"/>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66C6117-4FE4-46AC-B46C-EF474E5845C7}"/>
              </a:ext>
            </a:extLst>
          </p:cNvPr>
          <p:cNvCxnSpPr>
            <a:cxnSpLocks/>
          </p:cNvCxnSpPr>
          <p:nvPr/>
        </p:nvCxnSpPr>
        <p:spPr>
          <a:xfrm flipH="1" flipV="1">
            <a:off x="7364574" y="3679009"/>
            <a:ext cx="1194210" cy="224257"/>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EE5119E-A5F0-4930-9E9C-87DCC1CC4F23}"/>
              </a:ext>
            </a:extLst>
          </p:cNvPr>
          <p:cNvCxnSpPr>
            <a:cxnSpLocks/>
          </p:cNvCxnSpPr>
          <p:nvPr/>
        </p:nvCxnSpPr>
        <p:spPr>
          <a:xfrm flipH="1" flipV="1">
            <a:off x="8555198" y="3672749"/>
            <a:ext cx="2246915" cy="381007"/>
          </a:xfrm>
          <a:prstGeom prst="line">
            <a:avLst/>
          </a:prstGeom>
          <a:ln w="38100"/>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92518900-3D23-48CC-9F5A-998CBB906359}"/>
              </a:ext>
            </a:extLst>
          </p:cNvPr>
          <p:cNvCxnSpPr>
            <a:cxnSpLocks/>
          </p:cNvCxnSpPr>
          <p:nvPr/>
        </p:nvCxnSpPr>
        <p:spPr>
          <a:xfrm flipV="1">
            <a:off x="6220531" y="3751933"/>
            <a:ext cx="0" cy="381007"/>
          </a:xfrm>
          <a:prstGeom prst="line">
            <a:avLst/>
          </a:prstGeom>
          <a:ln w="38100"/>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B2FB5F8-89F6-4804-B026-FD69415D1915}"/>
              </a:ext>
            </a:extLst>
          </p:cNvPr>
          <p:cNvCxnSpPr>
            <a:cxnSpLocks/>
          </p:cNvCxnSpPr>
          <p:nvPr/>
        </p:nvCxnSpPr>
        <p:spPr>
          <a:xfrm flipV="1">
            <a:off x="7389859" y="3676770"/>
            <a:ext cx="0" cy="304871"/>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EC0841DF-ED6E-4D73-A947-2D4A78D25EE4}"/>
              </a:ext>
            </a:extLst>
          </p:cNvPr>
          <p:cNvCxnSpPr>
            <a:cxnSpLocks/>
          </p:cNvCxnSpPr>
          <p:nvPr/>
        </p:nvCxnSpPr>
        <p:spPr>
          <a:xfrm flipV="1">
            <a:off x="8555198" y="3672750"/>
            <a:ext cx="3586" cy="230516"/>
          </a:xfrm>
          <a:prstGeom prst="line">
            <a:avLst/>
          </a:prstGeom>
          <a:ln w="3810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3F638A9F-8CA2-42A6-B11E-23D82AB2B886}"/>
              </a:ext>
            </a:extLst>
          </p:cNvPr>
          <p:cNvCxnSpPr>
            <a:cxnSpLocks/>
          </p:cNvCxnSpPr>
          <p:nvPr/>
        </p:nvCxnSpPr>
        <p:spPr>
          <a:xfrm flipV="1">
            <a:off x="7389859" y="3183405"/>
            <a:ext cx="0" cy="1363637"/>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3B3B7536-8125-4788-8D26-FDFC46D1BF88}"/>
              </a:ext>
            </a:extLst>
          </p:cNvPr>
          <p:cNvCxnSpPr>
            <a:cxnSpLocks/>
          </p:cNvCxnSpPr>
          <p:nvPr/>
        </p:nvCxnSpPr>
        <p:spPr>
          <a:xfrm flipV="1">
            <a:off x="8555198" y="3176422"/>
            <a:ext cx="0" cy="1363637"/>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sp>
        <p:nvSpPr>
          <p:cNvPr id="45" name="Content Placeholder 2">
            <a:extLst>
              <a:ext uri="{FF2B5EF4-FFF2-40B4-BE49-F238E27FC236}">
                <a16:creationId xmlns:a16="http://schemas.microsoft.com/office/drawing/2014/main" id="{DC139722-E49E-4901-8B4D-D42405F7D2A5}"/>
              </a:ext>
            </a:extLst>
          </p:cNvPr>
          <p:cNvSpPr txBox="1">
            <a:spLocks/>
          </p:cNvSpPr>
          <p:nvPr/>
        </p:nvSpPr>
        <p:spPr>
          <a:xfrm>
            <a:off x="788989" y="3015364"/>
            <a:ext cx="4279206" cy="1486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Several pumps reduce these pressure spikes</a:t>
            </a:r>
          </a:p>
          <a:p>
            <a:pPr lvl="1"/>
            <a:r>
              <a:rPr lang="en-US" sz="2200" dirty="0"/>
              <a:t>Can this be improved? Theoretically, yes</a:t>
            </a:r>
          </a:p>
        </p:txBody>
      </p:sp>
      <p:cxnSp>
        <p:nvCxnSpPr>
          <p:cNvPr id="46" name="Straight Connector 45">
            <a:extLst>
              <a:ext uri="{FF2B5EF4-FFF2-40B4-BE49-F238E27FC236}">
                <a16:creationId xmlns:a16="http://schemas.microsoft.com/office/drawing/2014/main" id="{E417ECC4-7C31-47E4-B866-54D82BB9B73E}"/>
              </a:ext>
            </a:extLst>
          </p:cNvPr>
          <p:cNvCxnSpPr/>
          <p:nvPr/>
        </p:nvCxnSpPr>
        <p:spPr>
          <a:xfrm>
            <a:off x="5483437" y="4896300"/>
            <a:ext cx="0" cy="1320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98697C1-4BFA-4FE2-9696-37C93A934B17}"/>
              </a:ext>
            </a:extLst>
          </p:cNvPr>
          <p:cNvCxnSpPr>
            <a:cxnSpLocks/>
          </p:cNvCxnSpPr>
          <p:nvPr/>
        </p:nvCxnSpPr>
        <p:spPr>
          <a:xfrm flipH="1">
            <a:off x="5483437" y="6216615"/>
            <a:ext cx="57117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C4615CA-255E-4DFC-A19D-061220F56454}"/>
              </a:ext>
            </a:extLst>
          </p:cNvPr>
          <p:cNvCxnSpPr>
            <a:cxnSpLocks/>
          </p:cNvCxnSpPr>
          <p:nvPr/>
        </p:nvCxnSpPr>
        <p:spPr>
          <a:xfrm flipH="1" flipV="1">
            <a:off x="5486886" y="5669172"/>
            <a:ext cx="742705" cy="115298"/>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DCB4AFDC-6B88-49CF-B39E-5B1168D941CE}"/>
              </a:ext>
            </a:extLst>
          </p:cNvPr>
          <p:cNvCxnSpPr>
            <a:cxnSpLocks/>
          </p:cNvCxnSpPr>
          <p:nvPr/>
        </p:nvCxnSpPr>
        <p:spPr>
          <a:xfrm>
            <a:off x="5483438" y="5727444"/>
            <a:ext cx="5870361" cy="0"/>
          </a:xfrm>
          <a:prstGeom prst="line">
            <a:avLst/>
          </a:prstGeom>
          <a:ln w="19050">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917A18EA-4BB5-4A7A-8252-66ED6EA7D6EF}"/>
              </a:ext>
            </a:extLst>
          </p:cNvPr>
          <p:cNvCxnSpPr>
            <a:cxnSpLocks/>
          </p:cNvCxnSpPr>
          <p:nvPr/>
        </p:nvCxnSpPr>
        <p:spPr>
          <a:xfrm flipH="1">
            <a:off x="6229592" y="5726821"/>
            <a:ext cx="4572521" cy="66726"/>
          </a:xfrm>
          <a:prstGeom prst="line">
            <a:avLst/>
          </a:prstGeom>
          <a:ln w="38100">
            <a:solidFill>
              <a:srgbClr val="0070C0"/>
            </a:solidFill>
          </a:ln>
        </p:spPr>
        <p:style>
          <a:lnRef idx="1">
            <a:schemeClr val="dk1"/>
          </a:lnRef>
          <a:fillRef idx="0">
            <a:schemeClr val="dk1"/>
          </a:fillRef>
          <a:effectRef idx="0">
            <a:schemeClr val="dk1"/>
          </a:effectRef>
          <a:fontRef idx="minor">
            <a:schemeClr val="tx1"/>
          </a:fontRef>
        </p:style>
      </p:cxnSp>
      <p:sp>
        <p:nvSpPr>
          <p:cNvPr id="60" name="Content Placeholder 2">
            <a:extLst>
              <a:ext uri="{FF2B5EF4-FFF2-40B4-BE49-F238E27FC236}">
                <a16:creationId xmlns:a16="http://schemas.microsoft.com/office/drawing/2014/main" id="{8A2404C5-5E27-43D0-8077-54587D6B4465}"/>
              </a:ext>
            </a:extLst>
          </p:cNvPr>
          <p:cNvSpPr txBox="1">
            <a:spLocks/>
          </p:cNvSpPr>
          <p:nvPr/>
        </p:nvSpPr>
        <p:spPr>
          <a:xfrm>
            <a:off x="788989" y="4784793"/>
            <a:ext cx="4279206" cy="148604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A system composed of infinitesimally small pumps would motivate the fluid while avoiding pressure spikes</a:t>
            </a:r>
            <a:endParaRPr lang="en-US" sz="2200" dirty="0"/>
          </a:p>
        </p:txBody>
      </p:sp>
    </p:spTree>
    <p:extLst>
      <p:ext uri="{BB962C8B-B14F-4D97-AF65-F5344CB8AC3E}">
        <p14:creationId xmlns:p14="http://schemas.microsoft.com/office/powerpoint/2010/main" val="3482469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5203</TotalTime>
  <Words>976</Words>
  <Application>Microsoft Macintosh PowerPoint</Application>
  <PresentationFormat>Widescreen</PresentationFormat>
  <Paragraphs>164</Paragraphs>
  <Slides>20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Rockwell</vt:lpstr>
      <vt:lpstr>Office Theme</vt:lpstr>
      <vt:lpstr>The AquaDucks</vt:lpstr>
      <vt:lpstr>PowerPoint Presentation</vt:lpstr>
      <vt:lpstr>The Initial Solution</vt:lpstr>
      <vt:lpstr>Zero-Based Execution</vt:lpstr>
      <vt:lpstr>PowerPoint Presentation</vt:lpstr>
      <vt:lpstr>Modularization</vt:lpstr>
      <vt:lpstr>PowerPoint Presentation</vt:lpstr>
      <vt:lpstr>Risk Assessment </vt:lpstr>
      <vt:lpstr>Proposed Innovation Concept</vt:lpstr>
      <vt:lpstr>Backup Slides</vt:lpstr>
      <vt:lpstr>PowerPoint Presentation</vt:lpstr>
      <vt:lpstr>PowerPoint Presentation</vt:lpstr>
      <vt:lpstr>PowerPoint Presentation</vt:lpstr>
      <vt:lpstr>PowerPoint Presentation</vt:lpstr>
      <vt:lpstr>Our overall approach</vt:lpstr>
      <vt:lpstr>Time Management</vt:lpstr>
      <vt:lpstr>Calculations</vt:lpstr>
      <vt:lpstr>Zero-Based Execution</vt:lpstr>
      <vt:lpstr>Constructability</vt:lpstr>
      <vt:lpstr>Innovation Concept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AquaDucks</dc:title>
  <dc:creator>Amar, Joseph M</dc:creator>
  <cp:lastModifiedBy>Amar, Joseph M</cp:lastModifiedBy>
  <cp:revision>75</cp:revision>
  <dcterms:created xsi:type="dcterms:W3CDTF">2019-10-24T12:00:37Z</dcterms:created>
  <dcterms:modified xsi:type="dcterms:W3CDTF">2019-10-29T01:06:37Z</dcterms:modified>
</cp:coreProperties>
</file>